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7138" r:id="rId2"/>
  </p:sldMasterIdLst>
  <p:notesMasterIdLst>
    <p:notesMasterId r:id="rId4"/>
  </p:notesMasterIdLst>
  <p:handoutMasterIdLst>
    <p:handoutMasterId r:id="rId5"/>
  </p:handoutMasterIdLst>
  <p:sldIdLst>
    <p:sldId id="301" r:id="rId3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2772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18"/>
    <a:srgbClr val="335E6F"/>
    <a:srgbClr val="003249"/>
    <a:srgbClr val="003247"/>
    <a:srgbClr val="F1666A"/>
    <a:srgbClr val="960136"/>
    <a:srgbClr val="76C8AE"/>
    <a:srgbClr val="E8E9E4"/>
    <a:srgbClr val="8197A6"/>
    <a:srgbClr val="ED1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737"/>
  </p:normalViewPr>
  <p:slideViewPr>
    <p:cSldViewPr snapToGrid="0">
      <p:cViewPr varScale="1">
        <p:scale>
          <a:sx n="120" d="100"/>
          <a:sy n="120" d="100"/>
        </p:scale>
        <p:origin x="200" y="240"/>
      </p:cViewPr>
      <p:guideLst>
        <p:guide orient="horz" pos="731"/>
        <p:guide orient="horz" pos="2568"/>
        <p:guide orient="horz" pos="2772"/>
        <p:guide orient="horz" pos="3113"/>
        <p:guide orient="horz" pos="3543"/>
        <p:guide orient="horz" pos="1389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092"/>
    </p:cViewPr>
  </p:sorterViewPr>
  <p:notesViewPr>
    <p:cSldViewPr snapToGrid="0">
      <p:cViewPr varScale="1">
        <p:scale>
          <a:sx n="74" d="100"/>
          <a:sy n="74" d="100"/>
        </p:scale>
        <p:origin x="40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81911F50-FE0F-5946-AE7F-DB68643ECA25}" type="slidenum">
              <a:rPr lang="it-IT" altLang="x-none"/>
              <a:pPr>
                <a:defRPr/>
              </a:pPr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FB6B53B6-A490-BA4E-929A-F40726DD482A}" type="datetimeFigureOut">
              <a:rPr lang="en-US" altLang="x-none"/>
              <a:pPr>
                <a:defRPr/>
              </a:pPr>
              <a:t>4/20/21</a:t>
            </a:fld>
            <a:endParaRPr lang="en-US" altLang="x-non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B1C1B1E2-4475-074F-89EB-5387F18A949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0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57E5F4-FF51-474A-B200-5C9D11431153}"/>
              </a:ext>
            </a:extLst>
          </p:cNvPr>
          <p:cNvSpPr/>
          <p:nvPr userDrawn="1"/>
        </p:nvSpPr>
        <p:spPr>
          <a:xfrm>
            <a:off x="-18138" y="-2"/>
            <a:ext cx="12210136" cy="6858002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4753" y="5091757"/>
            <a:ext cx="6075056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Surname</a:t>
            </a:r>
          </a:p>
          <a:p>
            <a:pPr lvl="0"/>
            <a:r>
              <a:rPr lang="en-GB" noProof="0" dirty="0"/>
              <a:t>Where are you today?</a:t>
            </a:r>
          </a:p>
          <a:p>
            <a:pPr lvl="0"/>
            <a:r>
              <a:rPr lang="en-GB" noProof="0" dirty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 userDrawn="1"/>
        </p:nvSpPr>
        <p:spPr>
          <a:xfrm>
            <a:off x="122383" y="6202583"/>
            <a:ext cx="2502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 </a:t>
            </a:r>
          </a:p>
        </p:txBody>
      </p:sp>
    </p:spTree>
    <p:extLst>
      <p:ext uri="{BB962C8B-B14F-4D97-AF65-F5344CB8AC3E}">
        <p14:creationId xmlns:p14="http://schemas.microsoft.com/office/powerpoint/2010/main" val="21058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altLang="en-US" sz="3000" b="1" i="0" noProof="0" dirty="0">
                <a:solidFill>
                  <a:srgbClr val="335E6F"/>
                </a:solidFill>
                <a:latin typeface="+mj-lt"/>
                <a:ea typeface="MS PGothic" pitchFamily="34" charset="-128"/>
                <a:cs typeface="Arial" charset="0"/>
              </a:defRPr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8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88588E-F9A8-2845-885D-3F95E59BBB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altLang="en-US" sz="3000" b="1" i="0" noProof="0" dirty="0">
                <a:solidFill>
                  <a:srgbClr val="335E6F"/>
                </a:solidFill>
                <a:latin typeface="+mj-lt"/>
                <a:ea typeface="MS PGothic" pitchFamily="34" charset="-128"/>
                <a:cs typeface="Arial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866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8261" y="1143068"/>
            <a:ext cx="5788843" cy="4848157"/>
          </a:xfrm>
        </p:spPr>
        <p:txBody>
          <a:bodyPr/>
          <a:lstStyle>
            <a:lvl1pPr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296" y="1143068"/>
            <a:ext cx="5776365" cy="4848157"/>
          </a:xfrm>
        </p:spPr>
        <p:txBody>
          <a:bodyPr/>
          <a:lstStyle>
            <a:lvl1pPr>
              <a:defRPr sz="1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altLang="en-US" sz="3000" b="1" i="0" noProof="0" dirty="0">
                <a:solidFill>
                  <a:srgbClr val="335E6F"/>
                </a:solidFill>
                <a:latin typeface="+mj-lt"/>
                <a:ea typeface="MS PGothic" pitchFamily="34" charset="-128"/>
                <a:cs typeface="Arial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47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16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6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8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  <a:endParaRPr lang="en-GB" altLang="en-US" noProof="0" dirty="0"/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56034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41077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8C65F7-2688-B645-B8E3-2B9FAEDF0F3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A52E0A18-E273-2242-82E5-C3746DF1D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EA2130B9-A9A0-6046-AD1D-70D5050D0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53F85A0B-24AA-4C4E-ABE5-4F432092D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98789C69-E55F-0F45-9211-C5F720459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E070005B-481E-D14C-ADCA-B91B537738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C7708920-5A91-8A40-B2E4-CFBDBCF5C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D55A5191-7187-794E-BE28-1FBD0687C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3BB24710-F05A-5241-A7A5-13323166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7BA315E5-0C31-FB43-B1BB-DAE9140A2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0FC36517-5A08-C543-BCFD-0A6FC61CF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A443BDCF-5161-0C41-9887-20261585D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CEC53681-F54F-E24D-BE98-D13C771C5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9359D085-5B30-2E4E-B347-85C20B9D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73D5AB-0943-7F42-B5CF-66BF3036B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B7DB2800-3FBD-0442-AD77-E738DC3DD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6A7883EB-A595-5042-AA17-1BBBEE45C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AED34C86-2E21-3846-A864-D7403FCD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D19C51F3-6334-D642-91C7-AAA1F2836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241CD090-4E5A-8644-9DE6-E31D3F60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AE18BFF2-64F5-9B40-9020-4FC4CB94A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D7DFFBC-E3F0-8641-80CA-05B02B6FD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32FDEBBE-7B6A-4042-8476-2020352869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FBEED6DD-52B4-7A42-B5EC-2A2D71DAC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A2C547D-F2C2-E54F-9736-136FAB167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614673E0-AB0A-1241-B7C2-A6F982B41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6" r:id="rId1"/>
    <p:sldLayoutId id="2147487090" r:id="rId2"/>
    <p:sldLayoutId id="2147487033" r:id="rId3"/>
    <p:sldLayoutId id="2147487035" r:id="rId4"/>
    <p:sldLayoutId id="2147487139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chemeClr val="bg2">
              <a:lumMod val="25000"/>
            </a:schemeClr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bg2">
              <a:lumMod val="25000"/>
            </a:schemeClr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bg2">
              <a:lumMod val="25000"/>
            </a:schemeClr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bg2">
              <a:lumMod val="25000"/>
            </a:schemeClr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chemeClr val="bg2">
              <a:lumMod val="25000"/>
            </a:schemeClr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8C65F7-2688-B645-B8E3-2B9FAEDF0F3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A52E0A18-E273-2242-82E5-C3746DF1D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EA2130B9-A9A0-6046-AD1D-70D5050D0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53F85A0B-24AA-4C4E-ABE5-4F432092D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98789C69-E55F-0F45-9211-C5F720459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E070005B-481E-D14C-ADCA-B91B537738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C7708920-5A91-8A40-B2E4-CFBDBCF5C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D55A5191-7187-794E-BE28-1FBD0687C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3BB24710-F05A-5241-A7A5-13323166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7BA315E5-0C31-FB43-B1BB-DAE9140A2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0FC36517-5A08-C543-BCFD-0A6FC61CF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A443BDCF-5161-0C41-9887-20261585D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CEC53681-F54F-E24D-BE98-D13C771C5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9359D085-5B30-2E4E-B347-85C20B9D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73D5AB-0943-7F42-B5CF-66BF3036B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B7DB2800-3FBD-0442-AD77-E738DC3DD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6A7883EB-A595-5042-AA17-1BBBEE45C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AED34C86-2E21-3846-A864-D7403FCD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D19C51F3-6334-D642-91C7-AAA1F2836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241CD090-4E5A-8644-9DE6-E31D3F60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AE18BFF2-64F5-9B40-9020-4FC4CB94A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D7DFFBC-E3F0-8641-80CA-05B02B6FD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32FDEBBE-7B6A-4042-8476-2020352869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FBEED6DD-52B4-7A42-B5EC-2A2D71DAC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A2C547D-F2C2-E54F-9736-136FAB167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614673E0-AB0A-1241-B7C2-A6F982B41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40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Cal/Val Maturity Matrix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1" y="883106"/>
            <a:ext cx="7156811" cy="55456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Evolution since last reporting in WGISS. Easiest and More focus on </a:t>
            </a:r>
            <a:r>
              <a:rPr lang="en-GB" dirty="0" err="1"/>
              <a:t>CalVal</a:t>
            </a:r>
            <a:r>
              <a:rPr lang="en-GB" dirty="0"/>
              <a:t>  aspects.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 coordinated, systematic framework for satellite mission quality assessment based on maturity matrix style reporting has been developed by ESA &amp; NASA.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Comprehensive assessment includes review of mission quality as evidence by mission documentation and detailed independent validation.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Generic Assessment Framework implemented in detailed domain-specific guidelines. So far optical guideline drafted</a:t>
            </a:r>
            <a:r>
              <a:rPr lang="en-GB" b="1" u="sng" dirty="0"/>
              <a:t>, work on SAR guideline recently initiated.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NASA &amp; ESA are trialling this framework in their current and planned commercial satellite data assessment/procurement activity.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Such efforts have been on-going in recent years with commercial satellite vendors to understand and develop their quality information.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Diagram, table&#10;&#10;Description automatically generated">
            <a:extLst>
              <a:ext uri="{FF2B5EF4-FFF2-40B4-BE49-F238E27FC236}">
                <a16:creationId xmlns:a16="http://schemas.microsoft.com/office/drawing/2014/main" id="{B03DF23A-435F-9D4A-B677-FB4AD3C13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0"/>
          <a:stretch/>
        </p:blipFill>
        <p:spPr>
          <a:xfrm>
            <a:off x="7375073" y="902515"/>
            <a:ext cx="4691742" cy="3010101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F29450E-2B53-314B-B792-44691CE61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72" y="3912616"/>
            <a:ext cx="3777341" cy="25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10806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s_Template_V13 neutral" id="{D658B8C6-46CC-445A-B481-6E5279953856}" vid="{4676AE1F-E446-4740-A77D-3240D7ACD95E}"/>
    </a:ext>
  </a:extLst>
</a:theme>
</file>

<file path=ppt/theme/theme2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123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ESA_Presentation_CLEAR</vt:lpstr>
      <vt:lpstr>ESA_Presentation_CLEAR</vt:lpstr>
      <vt:lpstr>Cal/Val Maturity Matrix 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 Development Platform Copernicus Expansion Missions</dc:title>
  <dc:subject>Algorithm Development Platform Copernicus Expansion Missions</dc:subject>
  <dc:creator>Klaus Scipal</dc:creator>
  <cp:lastModifiedBy>Paolo Castracane</cp:lastModifiedBy>
  <cp:revision>62</cp:revision>
  <cp:lastPrinted>2019-04-05T12:22:34Z</cp:lastPrinted>
  <dcterms:created xsi:type="dcterms:W3CDTF">2021-01-20T15:31:19Z</dcterms:created>
  <dcterms:modified xsi:type="dcterms:W3CDTF">2021-04-20T07:22:30Z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2021-01-19T23:00:00Z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MSIP_Label_dda18db4-4881-470a-a192-6fae2c1afcd6_Enabled">
    <vt:lpwstr>true</vt:lpwstr>
  </property>
  <property fmtid="{D5CDD505-2E9C-101B-9397-08002B2CF9AE}" pid="30" name="MSIP_Label_dda18db4-4881-470a-a192-6fae2c1afcd6_SetDate">
    <vt:lpwstr>2021-03-15T13:25:34Z</vt:lpwstr>
  </property>
  <property fmtid="{D5CDD505-2E9C-101B-9397-08002B2CF9AE}" pid="31" name="MSIP_Label_dda18db4-4881-470a-a192-6fae2c1afcd6_Method">
    <vt:lpwstr>Privileged</vt:lpwstr>
  </property>
  <property fmtid="{D5CDD505-2E9C-101B-9397-08002B2CF9AE}" pid="32" name="MSIP_Label_dda18db4-4881-470a-a192-6fae2c1afcd6_Name">
    <vt:lpwstr>dda18db4-4881-470a-a192-6fae2c1afcd6</vt:lpwstr>
  </property>
  <property fmtid="{D5CDD505-2E9C-101B-9397-08002B2CF9AE}" pid="33" name="MSIP_Label_dda18db4-4881-470a-a192-6fae2c1afcd6_SiteId">
    <vt:lpwstr>f93616dd-45a6-40c8-9e29-adab2fb5f25c</vt:lpwstr>
  </property>
  <property fmtid="{D5CDD505-2E9C-101B-9397-08002B2CF9AE}" pid="34" name="MSIP_Label_dda18db4-4881-470a-a192-6fae2c1afcd6_ActionId">
    <vt:lpwstr>37ed4709-9e77-420c-96ca-a5f02a03b392</vt:lpwstr>
  </property>
  <property fmtid="{D5CDD505-2E9C-101B-9397-08002B2CF9AE}" pid="35" name="MSIP_Label_dda18db4-4881-470a-a192-6fae2c1afcd6_ContentBits">
    <vt:lpwstr>0</vt:lpwstr>
  </property>
</Properties>
</file>