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8" r:id="rId2"/>
    <p:sldMasterId id="2147483672" r:id="rId3"/>
    <p:sldMasterId id="2147483687" r:id="rId4"/>
  </p:sldMasterIdLst>
  <p:notesMasterIdLst>
    <p:notesMasterId r:id="rId12"/>
  </p:notesMasterIdLst>
  <p:sldIdLst>
    <p:sldId id="256" r:id="rId5"/>
    <p:sldId id="530" r:id="rId6"/>
    <p:sldId id="534" r:id="rId7"/>
    <p:sldId id="516" r:id="rId8"/>
    <p:sldId id="518" r:id="rId9"/>
    <p:sldId id="533" r:id="rId10"/>
    <p:sldId id="532" r:id="rId11"/>
  </p:sldIdLst>
  <p:sldSz cx="10160000" cy="5715000"/>
  <p:notesSz cx="6797675" cy="9872663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eno Richard" initials="MR" lastIdx="1" clrIdx="0">
    <p:extLst>
      <p:ext uri="{19B8F6BF-5375-455C-9EA6-DF929625EA0E}">
        <p15:presenceInfo xmlns:p15="http://schemas.microsoft.com/office/powerpoint/2012/main" userId="S-1-5-21-335591254-3743126510-2744721249-10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B898A8-F98E-45B2-8BB4-522A6F255BD3}">
  <a:tblStyle styleId="{5BB898A8-F98E-45B2-8BB4-522A6F255B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277" autoAdjust="0"/>
  </p:normalViewPr>
  <p:slideViewPr>
    <p:cSldViewPr snapToGrid="0">
      <p:cViewPr varScale="1">
        <p:scale>
          <a:sx n="194" d="100"/>
          <a:sy n="194" d="100"/>
        </p:scale>
        <p:origin x="2520" y="15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</a:t>
            </a:r>
            <a:r>
              <a:rPr lang="fr-FR" baseline="0" dirty="0" smtClean="0"/>
              <a:t> Data Hub </a:t>
            </a:r>
            <a:r>
              <a:rPr lang="fr-FR" baseline="0" dirty="0" err="1" smtClean="0"/>
              <a:t>project</a:t>
            </a:r>
            <a:endParaRPr lang="fr-FR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The </a:t>
            </a:r>
            <a:r>
              <a:rPr lang="fr-FR" dirty="0" err="1" smtClean="0"/>
              <a:t>aim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the</a:t>
            </a:r>
            <a:r>
              <a:rPr lang="fr-FR" baseline="0" dirty="0" smtClean="0"/>
              <a:t> use of CNES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data by </a:t>
            </a:r>
            <a:r>
              <a:rPr lang="fr-FR" baseline="0" dirty="0" err="1" smtClean="0"/>
              <a:t>users</a:t>
            </a:r>
            <a:r>
              <a:rPr lang="fr-FR" baseline="0" dirty="0" smtClean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r-FR" baseline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aseline="0" dirty="0" smtClean="0"/>
              <a:t>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fits</a:t>
            </a:r>
            <a:r>
              <a:rPr lang="fr-FR" baseline="0" dirty="0" smtClean="0"/>
              <a:t> in the French </a:t>
            </a:r>
            <a:r>
              <a:rPr lang="fr-FR" baseline="0" dirty="0" err="1" smtClean="0"/>
              <a:t>scientific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ecosystem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eg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French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Infrastructures : Data Terra for </a:t>
            </a:r>
            <a:r>
              <a:rPr lang="fr-FR" baseline="0" dirty="0" err="1" smtClean="0"/>
              <a:t>Earth</a:t>
            </a:r>
            <a:r>
              <a:rPr lang="fr-FR" baseline="0" dirty="0" smtClean="0"/>
              <a:t> System data – PNDB for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and CLIMERI-France for </a:t>
            </a:r>
            <a:r>
              <a:rPr lang="fr-FR" baseline="0" dirty="0" err="1" smtClean="0"/>
              <a:t>climate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modelling</a:t>
            </a:r>
            <a:endParaRPr dirty="0"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 smtClean="0"/>
              <a:t>GAIA Data </a:t>
            </a:r>
            <a:r>
              <a:rPr lang="fr-FR" sz="1100" dirty="0" err="1" smtClean="0"/>
              <a:t>project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supported</a:t>
            </a:r>
            <a:r>
              <a:rPr lang="fr-FR" sz="1100" dirty="0" smtClean="0"/>
              <a:t> by 3 …</a:t>
            </a:r>
          </a:p>
          <a:p>
            <a:endParaRPr lang="fr-FR" sz="1100" dirty="0" smtClean="0"/>
          </a:p>
          <a:p>
            <a:r>
              <a:rPr lang="fr-FR" sz="1100" dirty="0" smtClean="0"/>
              <a:t>It</a:t>
            </a:r>
            <a:r>
              <a:rPr lang="fr-FR" sz="1100" baseline="0" dirty="0" smtClean="0"/>
              <a:t> </a:t>
            </a:r>
            <a:r>
              <a:rPr lang="fr-FR" sz="1100" baseline="0" dirty="0" err="1" smtClean="0"/>
              <a:t>is</a:t>
            </a:r>
            <a:r>
              <a:rPr lang="fr-FR" sz="1100" baseline="0" dirty="0" smtClean="0"/>
              <a:t> about the </a:t>
            </a:r>
            <a:r>
              <a:rPr lang="fr-FR" sz="1100" baseline="0" dirty="0" err="1" smtClean="0"/>
              <a:t>same</a:t>
            </a:r>
            <a:r>
              <a:rPr lang="fr-FR" sz="1100" baseline="0" dirty="0" smtClean="0"/>
              <a:t> objective as Data Terra, but </a:t>
            </a:r>
            <a:r>
              <a:rPr lang="fr-FR" sz="1100" baseline="0" dirty="0" err="1" smtClean="0"/>
              <a:t>enlarged</a:t>
            </a:r>
            <a:r>
              <a:rPr lang="fr-FR" sz="1100" baseline="0" dirty="0" smtClean="0"/>
              <a:t> to 2 </a:t>
            </a:r>
            <a:r>
              <a:rPr lang="fr-FR" sz="1100" baseline="0" dirty="0" err="1" smtClean="0"/>
              <a:t>other</a:t>
            </a:r>
            <a:r>
              <a:rPr lang="fr-FR" sz="1100" baseline="0" dirty="0" smtClean="0"/>
              <a:t> French </a:t>
            </a:r>
            <a:r>
              <a:rPr lang="fr-FR" sz="1100" baseline="0" dirty="0" err="1" smtClean="0"/>
              <a:t>Research</a:t>
            </a:r>
            <a:r>
              <a:rPr lang="fr-FR" sz="1100" baseline="0" dirty="0" smtClean="0"/>
              <a:t> Infrastructure</a:t>
            </a:r>
          </a:p>
          <a:p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192814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 err="1" smtClean="0"/>
              <a:t>We</a:t>
            </a:r>
            <a:r>
              <a:rPr lang="fr-FR" sz="1100" dirty="0" smtClean="0"/>
              <a:t> face an</a:t>
            </a:r>
            <a:r>
              <a:rPr lang="fr-FR" sz="1100" baseline="0" dirty="0" smtClean="0"/>
              <a:t> explosion of data </a:t>
            </a:r>
            <a:r>
              <a:rPr lang="fr-FR" sz="1100" baseline="0" dirty="0" err="1" smtClean="0"/>
              <a:t>flows</a:t>
            </a:r>
            <a:r>
              <a:rPr lang="fr-FR" sz="1100" baseline="0" dirty="0" smtClean="0"/>
              <a:t> and a </a:t>
            </a:r>
            <a:r>
              <a:rPr lang="fr-FR" sz="1100" baseline="0" dirty="0" err="1" smtClean="0"/>
              <a:t>big</a:t>
            </a:r>
            <a:r>
              <a:rPr lang="fr-FR" sz="1100" baseline="0" dirty="0" smtClean="0"/>
              <a:t> </a:t>
            </a:r>
            <a:r>
              <a:rPr lang="fr-FR" sz="1100" baseline="0" dirty="0" err="1" smtClean="0"/>
              <a:t>diversity</a:t>
            </a:r>
            <a:r>
              <a:rPr lang="fr-FR" sz="1100" baseline="0" dirty="0" smtClean="0"/>
              <a:t> of data sources for the </a:t>
            </a:r>
            <a:r>
              <a:rPr lang="fr-FR" sz="1100" baseline="0" dirty="0" err="1" smtClean="0"/>
              <a:t>study</a:t>
            </a:r>
            <a:r>
              <a:rPr lang="fr-FR" sz="1100" baseline="0" dirty="0" smtClean="0"/>
              <a:t> of </a:t>
            </a:r>
            <a:r>
              <a:rPr lang="fr-FR" sz="1100" baseline="0" dirty="0" err="1" smtClean="0"/>
              <a:t>Earth</a:t>
            </a:r>
            <a:r>
              <a:rPr lang="fr-FR" sz="1100" baseline="0" dirty="0" smtClean="0"/>
              <a:t> System</a:t>
            </a:r>
            <a:endParaRPr lang="fr-FR" sz="1100" dirty="0" smtClean="0"/>
          </a:p>
          <a:p>
            <a:endParaRPr lang="fr-FR" sz="1100" dirty="0" smtClean="0"/>
          </a:p>
          <a:p>
            <a:r>
              <a:rPr lang="en-US" sz="1100" baseline="0" dirty="0" smtClean="0"/>
              <a:t>These data come as much from space missions as from in-situ sensors, digital simulation or </a:t>
            </a:r>
            <a:r>
              <a:rPr lang="en-US" sz="1100" baseline="0" dirty="0" err="1" smtClean="0"/>
              <a:t>reanalyses</a:t>
            </a:r>
            <a:r>
              <a:rPr lang="en-US" sz="1100" baseline="0" dirty="0" smtClean="0"/>
              <a:t> combining modeling and observations.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They cover all the compartments of the Earth system.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The development of new research is based on our ability to manage the entire data cycle: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This new research includes statistical analysis of data, in particular through machine learning methods, multi-physical and multi-scale ensemble simulations integrating multi-thematic forcing data, inversion and assimilation methods. based on very large learning sets.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For the use of this data, it must be possible to deploy processing workflows in a multi-vendor infrastructure context by bringing the processing closer to the data or by bringing together the multiple sources of data on the processing resources.</a:t>
            </a:r>
            <a:endParaRPr lang="fr-FR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5568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56c70e6bf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956c70e6bf_2_128:notes"/>
          <p:cNvSpPr txBox="1">
            <a:spLocks noGrp="1"/>
          </p:cNvSpPr>
          <p:nvPr>
            <p:ph type="body" idx="1"/>
          </p:nvPr>
        </p:nvSpPr>
        <p:spPr>
          <a:xfrm>
            <a:off x="685482" y="4343913"/>
            <a:ext cx="5487052" cy="411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dirty="0" smtClean="0"/>
              <a:t>Data Terra structuration</a:t>
            </a:r>
            <a:r>
              <a:rPr lang="fr-FR" baseline="0" dirty="0" smtClean="0"/>
              <a:t> and organisation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following</a:t>
            </a:r>
            <a:endParaRPr lang="fr-FR" baseline="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lang="fr-FR" baseline="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baseline="0" dirty="0" smtClean="0"/>
              <a:t>It </a:t>
            </a:r>
            <a:r>
              <a:rPr lang="fr-FR" baseline="0" dirty="0" err="1" smtClean="0"/>
              <a:t>encompass</a:t>
            </a:r>
            <a:r>
              <a:rPr lang="fr-FR" baseline="0" dirty="0" smtClean="0"/>
              <a:t> 4 </a:t>
            </a:r>
            <a:r>
              <a:rPr lang="fr-FR" baseline="0" dirty="0" err="1" smtClean="0"/>
              <a:t>thematic</a:t>
            </a:r>
            <a:r>
              <a:rPr lang="fr-FR" baseline="0" dirty="0" smtClean="0"/>
              <a:t> data and services hubs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baseline="0" dirty="0" smtClean="0"/>
              <a:t>AERIS for the </a:t>
            </a:r>
            <a:r>
              <a:rPr lang="fr-FR" baseline="0" dirty="0" err="1" smtClean="0"/>
              <a:t>atmosphere</a:t>
            </a:r>
            <a:endParaRPr lang="fr-FR" baseline="0" dirty="0" smtClean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baseline="0" dirty="0" smtClean="0"/>
              <a:t>…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lang="fr-FR" baseline="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baseline="0" dirty="0" smtClean="0"/>
              <a:t>A 4 cross-</a:t>
            </a:r>
            <a:r>
              <a:rPr lang="fr-FR" baseline="0" dirty="0" err="1" smtClean="0"/>
              <a:t>cutting</a:t>
            </a:r>
            <a:r>
              <a:rPr lang="fr-FR" baseline="0" dirty="0" smtClean="0"/>
              <a:t> services </a:t>
            </a:r>
            <a:endParaRPr dirty="0"/>
          </a:p>
        </p:txBody>
      </p:sp>
      <p:sp>
        <p:nvSpPr>
          <p:cNvPr id="247" name="Google Shape;247;g956c70e6bf_2_128:notes"/>
          <p:cNvSpPr txBox="1">
            <a:spLocks noGrp="1"/>
          </p:cNvSpPr>
          <p:nvPr>
            <p:ph type="sldNum" idx="12"/>
          </p:nvPr>
        </p:nvSpPr>
        <p:spPr>
          <a:xfrm>
            <a:off x="3883859" y="8684900"/>
            <a:ext cx="2972553" cy="45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9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56c70e6bf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956c70e6bf_2_159:notes"/>
          <p:cNvSpPr txBox="1">
            <a:spLocks noGrp="1"/>
          </p:cNvSpPr>
          <p:nvPr>
            <p:ph type="body" idx="1"/>
          </p:nvPr>
        </p:nvSpPr>
        <p:spPr>
          <a:xfrm>
            <a:off x="685482" y="4343913"/>
            <a:ext cx="5487052" cy="411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Vérifier les chiffres</a:t>
            </a:r>
            <a:endParaRPr/>
          </a:p>
        </p:txBody>
      </p:sp>
      <p:sp>
        <p:nvSpPr>
          <p:cNvPr id="265" name="Google Shape;265;g956c70e6bf_2_159:notes"/>
          <p:cNvSpPr txBox="1">
            <a:spLocks noGrp="1"/>
          </p:cNvSpPr>
          <p:nvPr>
            <p:ph type="sldNum" idx="12"/>
          </p:nvPr>
        </p:nvSpPr>
        <p:spPr>
          <a:xfrm>
            <a:off x="3883859" y="8684900"/>
            <a:ext cx="2972553" cy="45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23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100" baseline="0" dirty="0" smtClean="0"/>
              <a:t>The services offered by the Gaia Data infrastructure include:</a:t>
            </a:r>
            <a:endParaRPr lang="fr-FR" sz="1100" dirty="0" smtClean="0"/>
          </a:p>
          <a:p>
            <a:pPr marL="171450" indent="-171450">
              <a:buFontTx/>
              <a:buChar char="-"/>
            </a:pPr>
            <a:endParaRPr lang="fr-FR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9437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aseline="0" dirty="0" smtClean="0"/>
              <a:t>The Gaia Data project infrastructure relies on the expertise of 30 data centers and services, 8 of which constitute Tier2 data and processing nodes. These 30 centers bring together nearly 400 scientists, data experts and </a:t>
            </a:r>
            <a:r>
              <a:rPr lang="en-US" sz="1000" baseline="0" dirty="0" err="1" smtClean="0"/>
              <a:t>thematicists</a:t>
            </a:r>
            <a:r>
              <a:rPr lang="en-US" sz="1000" baseline="0" dirty="0" smtClean="0"/>
              <a:t> and offer more than 500 products and services for more than 15,000 users.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One of the first objectives of the Gaia Data project is to build a data and services grid by networking the 8 main centers.</a:t>
            </a:r>
          </a:p>
          <a:p>
            <a:r>
              <a:rPr lang="en-US" sz="1000" baseline="0" dirty="0" smtClean="0"/>
              <a:t>This grid will be based on the deployment of an </a:t>
            </a:r>
            <a:r>
              <a:rPr lang="en-US" sz="1000" baseline="0" dirty="0" err="1" smtClean="0"/>
              <a:t>iRods</a:t>
            </a:r>
            <a:r>
              <a:rPr lang="en-US" sz="1000" baseline="0" dirty="0" smtClean="0"/>
              <a:t> system across the 8 centers to enable remote data access and the rapid and automatic transfer of large data sets from one center to another.</a:t>
            </a:r>
          </a:p>
          <a:p>
            <a:endParaRPr lang="fr-FR" sz="1000" baseline="0" dirty="0" smtClean="0"/>
          </a:p>
          <a:p>
            <a:endParaRPr lang="fr-FR" sz="1000" baseline="0" dirty="0" smtClean="0"/>
          </a:p>
          <a:p>
            <a:r>
              <a:rPr lang="en-US" sz="1000" dirty="0" smtClean="0"/>
              <a:t>To ensure interoperability of processing between Gaia Data centers, an EGI-type cloud management framework solution will also be deployed.</a:t>
            </a:r>
          </a:p>
          <a:p>
            <a:endParaRPr lang="en-US" sz="1000" dirty="0" smtClean="0"/>
          </a:p>
          <a:p>
            <a:r>
              <a:rPr lang="en-US" sz="1000" dirty="0" smtClean="0"/>
              <a:t>The processing workflows must also be able to use external means, such as </a:t>
            </a:r>
            <a:r>
              <a:rPr lang="en-US" sz="1000" dirty="0" err="1" smtClean="0"/>
              <a:t>Genci</a:t>
            </a:r>
            <a:r>
              <a:rPr lang="en-US" sz="1000" dirty="0" smtClean="0"/>
              <a:t>, EGI, DIAS or public clouds to meet high SLA needs or for “external” uses such as commercial applications.</a:t>
            </a: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194686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institutionnelle">
  <p:cSld name="CNES - couv institutionnel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18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8306" y="5389668"/>
            <a:ext cx="550333" cy="304271"/>
          </a:xfrm>
          <a:prstGeom prst="rect">
            <a:avLst/>
          </a:prstGeom>
        </p:spPr>
        <p:txBody>
          <a:bodyPr/>
          <a:lstStyle>
            <a:lvl1pPr>
              <a:defRPr sz="917"/>
            </a:lvl1pPr>
          </a:lstStyle>
          <a:p>
            <a:pPr>
              <a:defRPr/>
            </a:pPr>
            <a:fld id="{F2594671-B38A-43E4-A5E1-6FFF9706CC0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直線コネクタ 12">
            <a:extLst>
              <a:ext uri="{FF2B5EF4-FFF2-40B4-BE49-F238E27FC236}">
                <a16:creationId xmlns:a16="http://schemas.microsoft.com/office/drawing/2014/main" id="{2DFE3B33-2530-CD4C-946E-4F7343C45E17}"/>
              </a:ext>
            </a:extLst>
          </p:cNvPr>
          <p:cNvCxnSpPr/>
          <p:nvPr userDrawn="1"/>
        </p:nvCxnSpPr>
        <p:spPr>
          <a:xfrm flipV="1">
            <a:off x="9454286" y="5282771"/>
            <a:ext cx="0" cy="432231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CEA9E87-A8EB-2445-A9D3-B3AD11A29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72" y="97159"/>
            <a:ext cx="1101482" cy="338893"/>
          </a:xfrm>
          <a:prstGeom prst="rect">
            <a:avLst/>
          </a:prstGeom>
        </p:spPr>
      </p:pic>
      <p:pic>
        <p:nvPicPr>
          <p:cNvPr id="5" name="Picture 2" descr="C:\Users\sedoo\Downloads\Sirius\Icons\logo.png">
            <a:extLst>
              <a:ext uri="{FF2B5EF4-FFF2-40B4-BE49-F238E27FC236}">
                <a16:creationId xmlns:a16="http://schemas.microsoft.com/office/drawing/2014/main" id="{6E985692-E581-C146-AFFA-0335480DCED7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85" y="406094"/>
            <a:ext cx="451521" cy="203828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Logo Odatis_def.png">
            <a:extLst>
              <a:ext uri="{FF2B5EF4-FFF2-40B4-BE49-F238E27FC236}">
                <a16:creationId xmlns:a16="http://schemas.microsoft.com/office/drawing/2014/main" id="{12504D48-7882-AA4A-814E-865FE0CD49D0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80" y="626906"/>
            <a:ext cx="489106" cy="1229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01FF3B-AC49-2649-8040-4299B144F082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89" y="584033"/>
            <a:ext cx="646602" cy="2023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EAC7824-8B51-E04B-952B-8EB300045D09}"/>
              </a:ext>
            </a:extLst>
          </p:cNvPr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9" y="438800"/>
            <a:ext cx="673444" cy="1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C73981E-1F7E-7C4C-B129-68D95B62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8306" y="5389668"/>
            <a:ext cx="550333" cy="304271"/>
          </a:xfrm>
          <a:prstGeom prst="rect">
            <a:avLst/>
          </a:prstGeom>
        </p:spPr>
        <p:txBody>
          <a:bodyPr/>
          <a:lstStyle>
            <a:lvl1pPr>
              <a:defRPr sz="917"/>
            </a:lvl1pPr>
          </a:lstStyle>
          <a:p>
            <a:pPr>
              <a:defRPr/>
            </a:pPr>
            <a:fld id="{F2594671-B38A-43E4-A5E1-6FFF9706CC0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直線コネクタ 12">
            <a:extLst>
              <a:ext uri="{FF2B5EF4-FFF2-40B4-BE49-F238E27FC236}">
                <a16:creationId xmlns:a16="http://schemas.microsoft.com/office/drawing/2014/main" id="{D96D54DA-64DD-AB46-A3B1-3E3B257FA4D5}"/>
              </a:ext>
            </a:extLst>
          </p:cNvPr>
          <p:cNvCxnSpPr/>
          <p:nvPr userDrawn="1"/>
        </p:nvCxnSpPr>
        <p:spPr>
          <a:xfrm flipV="1">
            <a:off x="9454286" y="5282771"/>
            <a:ext cx="0" cy="432231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9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16A356E-69F5-414B-B690-C54594E5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8306" y="5389668"/>
            <a:ext cx="550333" cy="304271"/>
          </a:xfrm>
          <a:prstGeom prst="rect">
            <a:avLst/>
          </a:prstGeom>
        </p:spPr>
        <p:txBody>
          <a:bodyPr/>
          <a:lstStyle>
            <a:lvl1pPr>
              <a:defRPr sz="917"/>
            </a:lvl1pPr>
          </a:lstStyle>
          <a:p>
            <a:pPr>
              <a:defRPr/>
            </a:pPr>
            <a:fld id="{F2594671-B38A-43E4-A5E1-6FFF9706CC0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直線コネクタ 12">
            <a:extLst>
              <a:ext uri="{FF2B5EF4-FFF2-40B4-BE49-F238E27FC236}">
                <a16:creationId xmlns:a16="http://schemas.microsoft.com/office/drawing/2014/main" id="{6939E623-6C7A-C54A-8F0A-8F45FB1AF8F0}"/>
              </a:ext>
            </a:extLst>
          </p:cNvPr>
          <p:cNvCxnSpPr/>
          <p:nvPr userDrawn="1"/>
        </p:nvCxnSpPr>
        <p:spPr>
          <a:xfrm flipV="1">
            <a:off x="9454286" y="5282771"/>
            <a:ext cx="0" cy="432231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5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560748B-4C7D-B14D-A114-3C55B4AD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8306" y="5389668"/>
            <a:ext cx="550333" cy="304271"/>
          </a:xfrm>
          <a:prstGeom prst="rect">
            <a:avLst/>
          </a:prstGeom>
        </p:spPr>
        <p:txBody>
          <a:bodyPr/>
          <a:lstStyle>
            <a:lvl1pPr>
              <a:defRPr sz="917"/>
            </a:lvl1pPr>
          </a:lstStyle>
          <a:p>
            <a:pPr>
              <a:defRPr/>
            </a:pPr>
            <a:fld id="{F2594671-B38A-43E4-A5E1-6FFF9706CC0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1" name="直線コネクタ 12">
            <a:extLst>
              <a:ext uri="{FF2B5EF4-FFF2-40B4-BE49-F238E27FC236}">
                <a16:creationId xmlns:a16="http://schemas.microsoft.com/office/drawing/2014/main" id="{6B4AAFB3-CFC0-0D41-927D-1CB7EEF57754}"/>
              </a:ext>
            </a:extLst>
          </p:cNvPr>
          <p:cNvCxnSpPr/>
          <p:nvPr userDrawn="1"/>
        </p:nvCxnSpPr>
        <p:spPr>
          <a:xfrm flipV="1">
            <a:off x="9454286" y="5282771"/>
            <a:ext cx="0" cy="432231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vierg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555886" y="5257767"/>
            <a:ext cx="600119" cy="3000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5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64" name="直線コネクタ 12"/>
          <p:cNvCxnSpPr/>
          <p:nvPr userDrawn="1"/>
        </p:nvCxnSpPr>
        <p:spPr>
          <a:xfrm flipV="1">
            <a:off x="9555886" y="5282771"/>
            <a:ext cx="0" cy="432231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508045" y="229306"/>
            <a:ext cx="9143912" cy="952500"/>
          </a:xfrm>
          <a:prstGeom prst="rect">
            <a:avLst/>
          </a:prstGeom>
        </p:spPr>
        <p:txBody>
          <a:bodyPr lIns="51202" tIns="25602" rIns="51202" bIns="25602"/>
          <a:lstStyle>
            <a:lvl1pPr>
              <a:defRPr cap="all" spc="700" baseline="0"/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70587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vierge bleue">
  <p:cSld name="Diapositive vierge bleu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006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5809333" y="741332"/>
            <a:ext cx="1804988" cy="7694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54543" y="2079199"/>
            <a:ext cx="7256206" cy="15451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1173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06 février 2020</a:t>
            </a:r>
            <a:endParaRPr lang="en-US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Séminaire de Programmation</a:t>
            </a:r>
            <a:endParaRPr lang="en-US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 smtClean="0"/>
              <a:t>Modifier le style du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2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co-branding">
  <p:cSld name="CNES - couv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06 février 2020</a:t>
            </a:r>
            <a:endParaRPr lang="en-US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Séminaire de Programmation</a:t>
            </a:r>
            <a:endParaRPr lang="en-US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 smtClean="0"/>
              <a:t>Modifier le style du sous-titre</a:t>
            </a:r>
            <a:endParaRPr lang="fr-FR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9491398" cy="4310062"/>
          </a:xfrm>
        </p:spPr>
        <p:txBody>
          <a:bodyPr/>
          <a:lstStyle>
            <a:lvl1pPr algn="just">
              <a:spcAft>
                <a:spcPts val="500"/>
              </a:spcAft>
              <a:defRPr/>
            </a:lvl1pPr>
            <a:lvl2pPr marL="271463" indent="-2714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538163" indent="-2730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717550" indent="-17938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96938" indent="-17938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51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4573640" cy="438078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5262004" y="962604"/>
            <a:ext cx="4573640" cy="438078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 smtClean="0"/>
              <a:t>Modifier le style du sous-titre</a:t>
            </a:r>
            <a:endParaRPr lang="fr-FR" dirty="0"/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06 février 2020</a:t>
            </a:r>
            <a:endParaRPr lang="en-US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Séminaire de Programmation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7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7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">
  <p:cSld name="CNES - couv pho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projet">
  <p:cSld name="CNES - couv photo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co-branding">
  <p:cSld name="CNES - couv photo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">
  <p:cSld name="CNES - couv photo vert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4849090" y="1949485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4849090" y="2291121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4849090" y="2660453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 projet">
  <p:cSld name="CNES - couv photo vert.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ctrTitle"/>
          </p:nvPr>
        </p:nvSpPr>
        <p:spPr>
          <a:xfrm>
            <a:off x="4849090" y="1940514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849090" y="2282150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4849090" y="2651482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 co-branding">
  <p:cSld name="CNES - couv photo vert.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849090" y="1940514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4849090" y="2282150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4849090" y="2651482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NES - couv institutionnelle">
  <p:cSld name="1_CNES - couv institutionnel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0.jpeg"/><Relationship Id="rId34" Type="http://schemas.openxmlformats.org/officeDocument/2006/relationships/image" Target="../media/image33.png"/><Relationship Id="rId7" Type="http://schemas.openxmlformats.org/officeDocument/2006/relationships/slideLayout" Target="../slideLayouts/slideLayout18.xml"/><Relationship Id="rId12" Type="http://schemas.openxmlformats.org/officeDocument/2006/relationships/hyperlink" Target="https://www.univ-paris-diderot.fr/" TargetMode="Externa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2.jpe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.jpeg"/><Relationship Id="rId14" Type="http://schemas.openxmlformats.org/officeDocument/2006/relationships/hyperlink" Target="http://www.ipgp.fr/" TargetMode="External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969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222"/>
              <a:buFont typeface="Arial"/>
              <a:buChar char="•"/>
              <a:defRPr sz="22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63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4F43114A-F731-E94B-B714-DAB94A4976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04" y="5030532"/>
            <a:ext cx="537116" cy="54723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592FB2E-DD42-CA4D-8DCB-4B6AFB005F21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987" y="5408756"/>
            <a:ext cx="332733" cy="25639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FA727A2-F5B3-1B4F-B41A-9AA61F68D0C9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527" y="5372653"/>
            <a:ext cx="423333" cy="317500"/>
          </a:xfrm>
          <a:prstGeom prst="rect">
            <a:avLst/>
          </a:prstGeom>
        </p:spPr>
      </p:pic>
      <p:pic>
        <p:nvPicPr>
          <p:cNvPr id="41" name="Image 40" descr="/var/folders/6x/vgb4_3gx0vs_qh9qy3ntt9pm0000gt/T/com.microsoft.Word/WebArchiveCopyPasteTempFiles/ParisDiderot_UP_couleur.png">
            <a:hlinkClick r:id="rId12"/>
            <a:extLst>
              <a:ext uri="{FF2B5EF4-FFF2-40B4-BE49-F238E27FC236}">
                <a16:creationId xmlns:a16="http://schemas.microsoft.com/office/drawing/2014/main" id="{67B5A6E5-8A3B-2741-8728-D46C325A0394}"/>
              </a:ext>
            </a:extLst>
          </p:cNvPr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032" y="5405293"/>
            <a:ext cx="859129" cy="2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 descr="/var/folders/6x/vgb4_3gx0vs_qh9qy3ntt9pm0000gt/T/com.microsoft.Word/WebArchiveCopyPasteTempFiles/IPGP_UP_couleur.png">
            <a:hlinkClick r:id="rId14"/>
            <a:extLst>
              <a:ext uri="{FF2B5EF4-FFF2-40B4-BE49-F238E27FC236}">
                <a16:creationId xmlns:a16="http://schemas.microsoft.com/office/drawing/2014/main" id="{9A6861D5-DA4C-1747-9936-6CF83167D930}"/>
              </a:ext>
            </a:extLst>
          </p:cNvPr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860" y="5396253"/>
            <a:ext cx="622564" cy="22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6" descr="Résultat de recherche d'images pour &quot;logo sorbonne université&quot;">
            <a:extLst>
              <a:ext uri="{FF2B5EF4-FFF2-40B4-BE49-F238E27FC236}">
                <a16:creationId xmlns:a16="http://schemas.microsoft.com/office/drawing/2014/main" id="{DBDB55DC-4205-4C49-AE67-D7F694B10F9B}"/>
              </a:ext>
            </a:extLst>
          </p:cNvPr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524" y="5441444"/>
            <a:ext cx="555381" cy="166263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sedoo\Downloads\logoX.png">
            <a:extLst>
              <a:ext uri="{FF2B5EF4-FFF2-40B4-BE49-F238E27FC236}">
                <a16:creationId xmlns:a16="http://schemas.microsoft.com/office/drawing/2014/main" id="{69BBB32A-0C22-1140-AA55-446AA941442B}"/>
              </a:ext>
            </a:extLst>
          </p:cNvPr>
          <p:cNvPicPr/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392" y="5371313"/>
            <a:ext cx="225950" cy="293885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3" descr="C:\Users\sedoo\Documents\aeris\ups.png">
            <a:extLst>
              <a:ext uri="{FF2B5EF4-FFF2-40B4-BE49-F238E27FC236}">
                <a16:creationId xmlns:a16="http://schemas.microsoft.com/office/drawing/2014/main" id="{3642A476-5AEB-3748-9F63-2FEB4CE660B4}"/>
              </a:ext>
            </a:extLst>
          </p:cNvPr>
          <p:cNvPicPr/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842" y="5421590"/>
            <a:ext cx="663222" cy="218032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ésultat de recherche d'images pour &quot;logo region hauts de france&quot;">
            <a:extLst>
              <a:ext uri="{FF2B5EF4-FFF2-40B4-BE49-F238E27FC236}">
                <a16:creationId xmlns:a16="http://schemas.microsoft.com/office/drawing/2014/main" id="{1D95BC7F-2109-1C4C-B8E7-57D6CF780A39}"/>
              </a:ext>
            </a:extLst>
          </p:cNvPr>
          <p:cNvPicPr/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936" y="5367416"/>
            <a:ext cx="357364" cy="304233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sedoo\Downloads\Sirius\Icons\logoLille.png">
            <a:extLst>
              <a:ext uri="{FF2B5EF4-FFF2-40B4-BE49-F238E27FC236}">
                <a16:creationId xmlns:a16="http://schemas.microsoft.com/office/drawing/2014/main" id="{F462FC49-16E5-5243-99B8-5FE166C74033}"/>
              </a:ext>
            </a:extLst>
          </p:cNvPr>
          <p:cNvPicPr/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566" y="5388570"/>
            <a:ext cx="678280" cy="287063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0" descr="C:\Users\sedoo\Documents\aeris\logo_cea.png">
            <a:extLst>
              <a:ext uri="{FF2B5EF4-FFF2-40B4-BE49-F238E27FC236}">
                <a16:creationId xmlns:a16="http://schemas.microsoft.com/office/drawing/2014/main" id="{7BA25934-6FC7-304E-9613-0C8A1A4702BF}"/>
              </a:ext>
            </a:extLst>
          </p:cNvPr>
          <p:cNvPicPr/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846" y="5351186"/>
            <a:ext cx="281720" cy="275666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7" descr="C:\Users\sedoo\Documents\aeris\cnrs.png">
            <a:extLst>
              <a:ext uri="{FF2B5EF4-FFF2-40B4-BE49-F238E27FC236}">
                <a16:creationId xmlns:a16="http://schemas.microsoft.com/office/drawing/2014/main" id="{2341D548-3BE6-C54E-9BC4-E05BB0F01F18}"/>
              </a:ext>
            </a:extLst>
          </p:cNvPr>
          <p:cNvPicPr/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07" y="5070413"/>
            <a:ext cx="354259" cy="297656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1" descr="C:\Users\sedoo\Documents\aeris\ign.png">
            <a:extLst>
              <a:ext uri="{FF2B5EF4-FFF2-40B4-BE49-F238E27FC236}">
                <a16:creationId xmlns:a16="http://schemas.microsoft.com/office/drawing/2014/main" id="{2EF826C1-7522-084A-A1EC-2B94606AA24E}"/>
              </a:ext>
            </a:extLst>
          </p:cNvPr>
          <p:cNvPicPr/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719" y="5140566"/>
            <a:ext cx="309642" cy="243455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ésultat de recherche d'images pour &quot;ird  logo 2018&quot;">
            <a:extLst>
              <a:ext uri="{FF2B5EF4-FFF2-40B4-BE49-F238E27FC236}">
                <a16:creationId xmlns:a16="http://schemas.microsoft.com/office/drawing/2014/main" id="{40663396-88EA-3344-BE90-83F41251DDE3}"/>
              </a:ext>
            </a:extLst>
          </p:cNvPr>
          <p:cNvPicPr/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576" y="5182982"/>
            <a:ext cx="605092" cy="183317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sedoo\Downloads\Logo-CNES-horizontal.png">
            <a:extLst>
              <a:ext uri="{FF2B5EF4-FFF2-40B4-BE49-F238E27FC236}">
                <a16:creationId xmlns:a16="http://schemas.microsoft.com/office/drawing/2014/main" id="{699CEA50-223E-0749-8B6F-6F1FAD607774}"/>
              </a:ext>
            </a:extLst>
          </p:cNvPr>
          <p:cNvPicPr/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004" y="5144578"/>
            <a:ext cx="567936" cy="148278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sedoo\Downloads\logoMF.png">
            <a:extLst>
              <a:ext uri="{FF2B5EF4-FFF2-40B4-BE49-F238E27FC236}">
                <a16:creationId xmlns:a16="http://schemas.microsoft.com/office/drawing/2014/main" id="{AE64A568-6694-6B4A-8680-A1F30E7D9768}"/>
              </a:ext>
            </a:extLst>
          </p:cNvPr>
          <p:cNvPicPr/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147" y="5123728"/>
            <a:ext cx="415010" cy="292430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E74DF4EA-80D4-CA41-91CC-D5E877F05810}"/>
              </a:ext>
            </a:extLst>
          </p:cNvPr>
          <p:cNvPicPr/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125" y="5089951"/>
            <a:ext cx="573617" cy="324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74CF58-1151-FB41-BF28-739E94F765D0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605" y="5129070"/>
            <a:ext cx="370579" cy="2699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4F35CB-4E69-9249-AB54-649FEB3901C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911" y="5405010"/>
            <a:ext cx="443629" cy="19109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132D3999-7638-8D4F-B314-0D4564F9769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067" y="5415153"/>
            <a:ext cx="677573" cy="181107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3450C39D-0CFC-924B-B473-48BE72CF221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010" y="5441444"/>
            <a:ext cx="540687" cy="166841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C5A97C33-7BCF-F843-AB81-32E37DACC9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42" y="5423067"/>
            <a:ext cx="698413" cy="17280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A72C2FB-D23D-FF44-A2B9-0D00B4BCE20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72" y="97159"/>
            <a:ext cx="1101482" cy="338893"/>
          </a:xfrm>
          <a:prstGeom prst="rect">
            <a:avLst/>
          </a:prstGeom>
        </p:spPr>
      </p:pic>
      <p:pic>
        <p:nvPicPr>
          <p:cNvPr id="30" name="Picture 2" descr="C:\Users\sedoo\Downloads\Sirius\Icons\logo.png">
            <a:extLst>
              <a:ext uri="{FF2B5EF4-FFF2-40B4-BE49-F238E27FC236}">
                <a16:creationId xmlns:a16="http://schemas.microsoft.com/office/drawing/2014/main" id="{A07C7B08-835B-AE40-9510-2E5187BB527C}"/>
              </a:ext>
            </a:extLst>
          </p:cNvPr>
          <p:cNvPicPr/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85" y="406094"/>
            <a:ext cx="451521" cy="203828"/>
          </a:xfrm>
          <a:prstGeom prst="rect">
            <a:avLst/>
          </a:prstGeom>
          <a:noFill/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 descr="Logo Odatis_def.png">
            <a:extLst>
              <a:ext uri="{FF2B5EF4-FFF2-40B4-BE49-F238E27FC236}">
                <a16:creationId xmlns:a16="http://schemas.microsoft.com/office/drawing/2014/main" id="{60779E43-81A7-5F4C-9A07-C1682208A499}"/>
              </a:ext>
            </a:extLst>
          </p:cNvPr>
          <p:cNvPicPr/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80" y="626906"/>
            <a:ext cx="489106" cy="12296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6DE4BEE-E8E9-2442-ABA5-AD8CE9D515F1}"/>
              </a:ext>
            </a:extLst>
          </p:cNvPr>
          <p:cNvPicPr/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89" y="584033"/>
            <a:ext cx="646602" cy="2023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142C1B3-D311-0746-AFAE-6CBA7C527275}"/>
              </a:ext>
            </a:extLst>
          </p:cNvPr>
          <p:cNvPicPr/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9" y="438800"/>
            <a:ext cx="673444" cy="1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94" r:id="rId6"/>
    <p:sldLayoutId id="2147483696" r:id="rId7"/>
  </p:sldLayoutIdLst>
  <p:hf hdr="0" ftr="0" dt="0"/>
  <p:txStyles>
    <p:titleStyle>
      <a:lvl1pPr algn="ctr" defTabSz="380985" rtl="0" eaLnBrk="0" fontAlgn="base" hangingPunct="0">
        <a:spcBef>
          <a:spcPct val="0"/>
        </a:spcBef>
        <a:spcAft>
          <a:spcPct val="0"/>
        </a:spcAft>
        <a:defRPr sz="1167" b="0" kern="1200" baseline="0">
          <a:solidFill>
            <a:schemeClr val="tx1"/>
          </a:solidFill>
          <a:latin typeface="Arial"/>
          <a:ea typeface="Geneva" charset="-128"/>
          <a:cs typeface="Arial"/>
        </a:defRPr>
      </a:lvl1pPr>
      <a:lvl2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380985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761970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142954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523939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285739" indent="-285739" algn="l" defTabSz="3809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619100" indent="-238115" algn="l" defTabSz="3809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Geneva" charset="-128"/>
          <a:cs typeface="Geneva"/>
        </a:defRPr>
      </a:lvl2pPr>
      <a:lvl3pPr marL="952462" indent="-190492" algn="l" defTabSz="3809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333447" indent="-190492" algn="l" defTabSz="3809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Geneva" charset="-128"/>
          <a:cs typeface="Geneva"/>
        </a:defRPr>
      </a:lvl4pPr>
      <a:lvl5pPr marL="1714431" indent="-190492" algn="l" defTabSz="3809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128366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png"/><Relationship Id="rId3" Type="http://schemas.openxmlformats.org/officeDocument/2006/relationships/image" Target="../media/image39.pn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gif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412750" y="1204729"/>
            <a:ext cx="96964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CNES </a:t>
            </a:r>
            <a:r>
              <a:rPr lang="fr-FR" sz="3600" dirty="0" err="1" smtClean="0">
                <a:solidFill>
                  <a:schemeClr val="bg1"/>
                </a:solidFill>
              </a:rPr>
              <a:t>agency</a:t>
            </a:r>
            <a:r>
              <a:rPr lang="fr-FR" sz="3600" dirty="0" smtClean="0">
                <a:solidFill>
                  <a:schemeClr val="bg1"/>
                </a:solidFill>
              </a:rPr>
              <a:t> report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80629" y="3727450"/>
            <a:ext cx="27606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Richard Moreno – CNES</a:t>
            </a:r>
          </a:p>
          <a:p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Data Terra RI </a:t>
            </a:r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Director</a:t>
            </a:r>
          </a:p>
          <a:p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8"/>
          <p:cNvSpPr txBox="1"/>
          <p:nvPr/>
        </p:nvSpPr>
        <p:spPr>
          <a:xfrm>
            <a:off x="289416" y="5297934"/>
            <a:ext cx="1809751" cy="10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0583">
              <a:spcBef>
                <a:spcPts val="83"/>
              </a:spcBef>
              <a:defRPr sz="800" b="1" spc="-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67"/>
              <a:t>Data Terra - Tutoriel réseaux sociaux ©</a:t>
            </a:r>
            <a:r>
              <a:rPr sz="667" spc="-46"/>
              <a:t> </a:t>
            </a:r>
            <a:r>
              <a:rPr sz="667"/>
              <a:t>2020</a:t>
            </a:r>
          </a:p>
        </p:txBody>
      </p:sp>
      <p:sp>
        <p:nvSpPr>
          <p:cNvPr id="109" name="object 2"/>
          <p:cNvSpPr/>
          <p:nvPr/>
        </p:nvSpPr>
        <p:spPr>
          <a:xfrm>
            <a:off x="8625287" y="374999"/>
            <a:ext cx="1160713" cy="458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8099" rIns="38099"/>
          <a:lstStyle/>
          <a:p>
            <a:endParaRPr sz="1167"/>
          </a:p>
        </p:txBody>
      </p:sp>
      <p:sp>
        <p:nvSpPr>
          <p:cNvPr id="111" name="object 4"/>
          <p:cNvSpPr txBox="1">
            <a:spLocks noGrp="1"/>
          </p:cNvSpPr>
          <p:nvPr>
            <p:ph type="title"/>
          </p:nvPr>
        </p:nvSpPr>
        <p:spPr>
          <a:xfrm>
            <a:off x="580211" y="252628"/>
            <a:ext cx="3475973" cy="27516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9842" defTabSz="708631">
              <a:defRPr sz="1860">
                <a:solidFill>
                  <a:srgbClr val="149B8C"/>
                </a:solidFill>
              </a:defRPr>
            </a:pPr>
            <a:r>
              <a:rPr lang="fr-FR" sz="2800" b="1" dirty="0" smtClean="0">
                <a:solidFill>
                  <a:srgbClr val="292056"/>
                </a:solidFill>
              </a:rPr>
              <a:t>Gaia Data Project</a:t>
            </a:r>
            <a:endParaRPr sz="2800" b="1" dirty="0">
              <a:solidFill>
                <a:srgbClr val="292056"/>
              </a:solidFill>
            </a:endParaRPr>
          </a:p>
        </p:txBody>
      </p:sp>
      <p:sp>
        <p:nvSpPr>
          <p:cNvPr id="113" name="object 6"/>
          <p:cNvSpPr/>
          <p:nvPr/>
        </p:nvSpPr>
        <p:spPr>
          <a:xfrm flipV="1">
            <a:off x="9498143" y="5317827"/>
            <a:ext cx="1" cy="397172"/>
          </a:xfrm>
          <a:prstGeom prst="line">
            <a:avLst/>
          </a:prstGeom>
          <a:ln w="12700">
            <a:solidFill>
              <a:srgbClr val="2A2058"/>
            </a:solidFill>
          </a:ln>
        </p:spPr>
        <p:txBody>
          <a:bodyPr lIns="38099" rIns="38099"/>
          <a:lstStyle/>
          <a:p>
            <a:endParaRPr sz="1167"/>
          </a:p>
        </p:txBody>
      </p:sp>
      <p:sp>
        <p:nvSpPr>
          <p:cNvPr id="114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684018" y="5268673"/>
            <a:ext cx="112966" cy="14816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292056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293977" y="1303450"/>
            <a:ext cx="8911666" cy="357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4233" indent="1058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spc="-5" dirty="0">
                <a:solidFill>
                  <a:srgbClr val="5D6161"/>
                </a:solidFill>
                <a:sym typeface="Helvetica"/>
              </a:rPr>
              <a:t>Implement an </a:t>
            </a:r>
            <a:r>
              <a:rPr lang="en-US" sz="1800" b="1" spc="-5" dirty="0">
                <a:solidFill>
                  <a:srgbClr val="5D6161"/>
                </a:solidFill>
                <a:sym typeface="Helvetica"/>
              </a:rPr>
              <a:t>integrated platform for distributed data and services </a:t>
            </a:r>
            <a:endParaRPr lang="en-US" sz="1800" b="1" spc="-5" dirty="0" smtClean="0">
              <a:solidFill>
                <a:srgbClr val="5D6161"/>
              </a:solidFill>
              <a:sym typeface="Helvetica"/>
            </a:endParaRPr>
          </a:p>
          <a:p>
            <a:pPr marR="4233" indent="1058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spc="-5" dirty="0" smtClean="0">
                <a:solidFill>
                  <a:srgbClr val="5D6161"/>
                </a:solidFill>
                <a:sym typeface="Helvetica"/>
              </a:rPr>
              <a:t>Initiative</a:t>
            </a:r>
            <a:r>
              <a:rPr lang="en-US" sz="1800" b="1" spc="-5" dirty="0" smtClean="0">
                <a:solidFill>
                  <a:srgbClr val="5D6161"/>
                </a:solidFill>
                <a:sym typeface="Helvetica"/>
              </a:rPr>
              <a:t> supported by </a:t>
            </a:r>
            <a:r>
              <a:rPr lang="en-US" sz="1800" b="1" spc="-5" dirty="0">
                <a:solidFill>
                  <a:srgbClr val="5D6161"/>
                </a:solidFill>
                <a:sym typeface="Helvetica"/>
              </a:rPr>
              <a:t>the French Ministry of Innovation and Research </a:t>
            </a:r>
            <a:endParaRPr lang="en-US" sz="1800" b="1" spc="-5" dirty="0" smtClean="0">
              <a:solidFill>
                <a:srgbClr val="5D6161"/>
              </a:solidFill>
              <a:sym typeface="Helvetica"/>
            </a:endParaRPr>
          </a:p>
          <a:p>
            <a:pPr marR="4233" indent="1058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b="1" spc="-5" dirty="0" smtClean="0">
                <a:solidFill>
                  <a:srgbClr val="5D6161"/>
                </a:solidFill>
                <a:sym typeface="Helvetica"/>
              </a:rPr>
              <a:t>Above 3 Research Infrastructures :</a:t>
            </a:r>
          </a:p>
          <a:p>
            <a:pPr marL="396000" marR="4233" indent="-171450">
              <a:lnSpc>
                <a:spcPct val="125000"/>
              </a:lnSpc>
              <a:spcBef>
                <a:spcPts val="83"/>
              </a:spcBef>
              <a:buFont typeface="Arial" panose="020B0604020202020204" pitchFamily="34" charset="0"/>
              <a:buChar char="•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b="1" spc="-4" dirty="0">
                <a:solidFill>
                  <a:srgbClr val="5D6162"/>
                </a:solidFill>
                <a:sym typeface="Helvetica"/>
              </a:rPr>
              <a:t>Data Terra </a:t>
            </a:r>
            <a:endParaRPr lang="en-US" sz="1800" b="1" spc="-4" dirty="0" smtClean="0">
              <a:solidFill>
                <a:srgbClr val="5D6162"/>
              </a:solidFill>
              <a:sym typeface="Helvetica"/>
            </a:endParaRPr>
          </a:p>
          <a:p>
            <a:pPr marL="540000" marR="4233" indent="-171450">
              <a:lnSpc>
                <a:spcPct val="125000"/>
              </a:lnSpc>
              <a:spcBef>
                <a:spcPts val="83"/>
              </a:spcBef>
              <a:buFont typeface="Courier New" panose="02070309020205020404" pitchFamily="49" charset="0"/>
              <a:buChar char="o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pc="-4" dirty="0">
                <a:solidFill>
                  <a:srgbClr val="5D6162"/>
                </a:solidFill>
                <a:sym typeface="Helvetica"/>
              </a:rPr>
              <a:t>o</a:t>
            </a:r>
            <a:r>
              <a:rPr lang="en-US" spc="-4" dirty="0" smtClean="0">
                <a:solidFill>
                  <a:srgbClr val="5D6162"/>
                </a:solidFill>
                <a:sym typeface="Helvetica"/>
              </a:rPr>
              <a:t>rganizes </a:t>
            </a:r>
            <a:r>
              <a:rPr lang="en-US" spc="-4" dirty="0">
                <a:solidFill>
                  <a:srgbClr val="5D6162"/>
                </a:solidFill>
                <a:sym typeface="Helvetica"/>
              </a:rPr>
              <a:t>integrated access to observation data, products and services covering the various compartments of the Earth </a:t>
            </a:r>
            <a:r>
              <a:rPr lang="en-US" spc="-4" dirty="0" smtClean="0">
                <a:solidFill>
                  <a:srgbClr val="5D6162"/>
                </a:solidFill>
                <a:sym typeface="Helvetica"/>
              </a:rPr>
              <a:t>system (</a:t>
            </a:r>
            <a:r>
              <a:rPr lang="en-US" b="1" spc="-4" dirty="0" smtClean="0">
                <a:solidFill>
                  <a:srgbClr val="5D6162"/>
                </a:solidFill>
                <a:sym typeface="Helvetica"/>
              </a:rPr>
              <a:t>Ocean</a:t>
            </a:r>
            <a:r>
              <a:rPr lang="en-US" spc="-4" dirty="0" smtClean="0">
                <a:solidFill>
                  <a:srgbClr val="5D6162"/>
                </a:solidFill>
                <a:sym typeface="Helvetica"/>
              </a:rPr>
              <a:t>, </a:t>
            </a:r>
            <a:r>
              <a:rPr lang="en-US" b="1" spc="-4" dirty="0" smtClean="0">
                <a:solidFill>
                  <a:srgbClr val="5D6162"/>
                </a:solidFill>
                <a:sym typeface="Helvetica"/>
              </a:rPr>
              <a:t>Atmosphere, Land surface </a:t>
            </a:r>
            <a:r>
              <a:rPr lang="en-US" spc="-4" dirty="0" smtClean="0">
                <a:solidFill>
                  <a:srgbClr val="5D6162"/>
                </a:solidFill>
                <a:sym typeface="Helvetica"/>
              </a:rPr>
              <a:t>&amp; </a:t>
            </a:r>
            <a:r>
              <a:rPr lang="en-US" b="1" spc="-4" dirty="0" smtClean="0">
                <a:solidFill>
                  <a:srgbClr val="5D6162"/>
                </a:solidFill>
                <a:sym typeface="Helvetica"/>
              </a:rPr>
              <a:t>Solid Earth</a:t>
            </a:r>
            <a:r>
              <a:rPr lang="en-US" spc="-4" dirty="0" smtClean="0">
                <a:solidFill>
                  <a:srgbClr val="5D6162"/>
                </a:solidFill>
                <a:sym typeface="Helvetica"/>
              </a:rPr>
              <a:t>) </a:t>
            </a:r>
            <a:r>
              <a:rPr lang="en-US" spc="-4" dirty="0">
                <a:solidFill>
                  <a:srgbClr val="5D6162"/>
                </a:solidFill>
                <a:sym typeface="Helvetica"/>
              </a:rPr>
              <a:t>and their interactions</a:t>
            </a:r>
            <a:endParaRPr lang="en-GB" spc="-4" dirty="0">
              <a:solidFill>
                <a:srgbClr val="5D6162"/>
              </a:solidFill>
              <a:sym typeface="Helvetica"/>
            </a:endParaRPr>
          </a:p>
          <a:p>
            <a:pPr marL="396000" marR="4233" indent="-171450">
              <a:lnSpc>
                <a:spcPct val="125000"/>
              </a:lnSpc>
              <a:spcBef>
                <a:spcPts val="83"/>
              </a:spcBef>
              <a:buFont typeface="Arial" panose="020B0604020202020204" pitchFamily="34" charset="0"/>
              <a:buChar char="•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b="1" spc="-4" dirty="0" smtClean="0">
                <a:solidFill>
                  <a:srgbClr val="5D6162"/>
                </a:solidFill>
                <a:sym typeface="Calibri"/>
              </a:rPr>
              <a:t>CLIMERI-France</a:t>
            </a:r>
            <a:endParaRPr lang="en-US" sz="1800" spc="-4" dirty="0" smtClean="0">
              <a:solidFill>
                <a:srgbClr val="5D6162"/>
              </a:solidFill>
              <a:sym typeface="Calibri"/>
            </a:endParaRPr>
          </a:p>
          <a:p>
            <a:pPr marL="540000" marR="4233" indent="-171450">
              <a:lnSpc>
                <a:spcPct val="125000"/>
              </a:lnSpc>
              <a:spcBef>
                <a:spcPts val="83"/>
              </a:spcBef>
              <a:buFont typeface="Courier New" panose="02070309020205020404" pitchFamily="49" charset="0"/>
              <a:buChar char="o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pc="-4" dirty="0" smtClean="0">
                <a:solidFill>
                  <a:srgbClr val="5D6162"/>
                </a:solidFill>
                <a:sym typeface="Calibri"/>
              </a:rPr>
              <a:t>The </a:t>
            </a:r>
            <a:r>
              <a:rPr lang="en-US" spc="-4" dirty="0" err="1">
                <a:solidFill>
                  <a:srgbClr val="5D6162"/>
                </a:solidFill>
                <a:sym typeface="Calibri"/>
              </a:rPr>
              <a:t>french</a:t>
            </a:r>
            <a:r>
              <a:rPr lang="en-US" spc="-4" dirty="0">
                <a:solidFill>
                  <a:srgbClr val="5D6162"/>
                </a:solidFill>
                <a:sym typeface="Calibri"/>
              </a:rPr>
              <a:t> </a:t>
            </a:r>
            <a:r>
              <a:rPr lang="en-US" b="1" spc="-4" dirty="0">
                <a:solidFill>
                  <a:srgbClr val="5D6162"/>
                </a:solidFill>
                <a:sym typeface="Calibri"/>
              </a:rPr>
              <a:t>climate </a:t>
            </a:r>
            <a:r>
              <a:rPr lang="en-US" b="1" spc="-4" dirty="0" smtClean="0">
                <a:solidFill>
                  <a:srgbClr val="5D6162"/>
                </a:solidFill>
                <a:sym typeface="Calibri"/>
              </a:rPr>
              <a:t>modeling </a:t>
            </a:r>
            <a:r>
              <a:rPr lang="en-US" spc="-4" dirty="0">
                <a:solidFill>
                  <a:srgbClr val="5D6162"/>
                </a:solidFill>
                <a:sym typeface="Calibri"/>
              </a:rPr>
              <a:t>infrastructure, its mission is to produce international numerical simulations for the WRCP and to make their results available to various users in France and abroad.</a:t>
            </a:r>
            <a:endParaRPr lang="fr-FR" spc="-4" dirty="0">
              <a:solidFill>
                <a:srgbClr val="5D6162"/>
              </a:solidFill>
              <a:sym typeface="Calibri"/>
            </a:endParaRPr>
          </a:p>
          <a:p>
            <a:pPr marL="396000" marR="4233" indent="-171450">
              <a:lnSpc>
                <a:spcPct val="125000"/>
              </a:lnSpc>
              <a:spcBef>
                <a:spcPts val="83"/>
              </a:spcBef>
              <a:buFont typeface="Arial" panose="020B0604020202020204" pitchFamily="34" charset="0"/>
              <a:buChar char="•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800" b="1" spc="-4" dirty="0" smtClean="0">
                <a:solidFill>
                  <a:srgbClr val="5D6162"/>
                </a:solidFill>
                <a:sym typeface="Helvetica"/>
              </a:rPr>
              <a:t>PNDB</a:t>
            </a:r>
            <a:endParaRPr lang="en-US" sz="1800" spc="-4" dirty="0" smtClean="0">
              <a:solidFill>
                <a:srgbClr val="5D6162"/>
              </a:solidFill>
              <a:sym typeface="Helvetica"/>
            </a:endParaRPr>
          </a:p>
          <a:p>
            <a:pPr marL="540000" marR="4233" indent="-171450">
              <a:lnSpc>
                <a:spcPct val="125000"/>
              </a:lnSpc>
              <a:spcBef>
                <a:spcPts val="83"/>
              </a:spcBef>
              <a:buFont typeface="Courier New" panose="02070309020205020404" pitchFamily="49" charset="0"/>
              <a:buChar char="o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pc="-4" dirty="0" smtClean="0">
                <a:solidFill>
                  <a:srgbClr val="5D6162"/>
                </a:solidFill>
                <a:sym typeface="Helvetica"/>
              </a:rPr>
              <a:t>The </a:t>
            </a:r>
            <a:r>
              <a:rPr lang="en-US" spc="-4" dirty="0" err="1">
                <a:solidFill>
                  <a:srgbClr val="5D6162"/>
                </a:solidFill>
                <a:sym typeface="Helvetica"/>
              </a:rPr>
              <a:t>french</a:t>
            </a:r>
            <a:r>
              <a:rPr lang="en-US" spc="-4" dirty="0">
                <a:solidFill>
                  <a:srgbClr val="5D6162"/>
                </a:solidFill>
                <a:sym typeface="Helvetica"/>
              </a:rPr>
              <a:t> </a:t>
            </a:r>
            <a:r>
              <a:rPr lang="en-US" b="1" spc="-4" dirty="0">
                <a:solidFill>
                  <a:srgbClr val="5D6162"/>
                </a:solidFill>
                <a:sym typeface="Helvetica"/>
              </a:rPr>
              <a:t>biodiversity</a:t>
            </a:r>
            <a:r>
              <a:rPr lang="en-US" spc="-4" dirty="0">
                <a:solidFill>
                  <a:srgbClr val="5D6162"/>
                </a:solidFill>
                <a:sym typeface="Helvetica"/>
              </a:rPr>
              <a:t> data center, aims to federate existing data approaches within research infrastructures on "Living Earth".</a:t>
            </a:r>
            <a:endParaRPr lang="fr-FR" spc="-4" dirty="0">
              <a:solidFill>
                <a:srgbClr val="5D6162"/>
              </a:solidFill>
              <a:sym typeface="Helvetica"/>
            </a:endParaRPr>
          </a:p>
          <a:p>
            <a:pPr marR="4233" indent="1058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b="1" spc="-5" dirty="0">
              <a:solidFill>
                <a:srgbClr val="5D6161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9502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14"/>
          <p:cNvSpPr txBox="1"/>
          <p:nvPr/>
        </p:nvSpPr>
        <p:spPr>
          <a:xfrm>
            <a:off x="289416" y="5297934"/>
            <a:ext cx="1809751" cy="10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0583">
              <a:spcBef>
                <a:spcPts val="83"/>
              </a:spcBef>
              <a:defRPr sz="800" b="1" spc="-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67"/>
              <a:t>Data Terra - Tutoriel réseaux sociaux ©</a:t>
            </a:r>
            <a:r>
              <a:rPr sz="667" spc="-46"/>
              <a:t> </a:t>
            </a:r>
            <a:r>
              <a:rPr sz="667"/>
              <a:t>2020</a:t>
            </a:r>
          </a:p>
        </p:txBody>
      </p:sp>
      <p:sp>
        <p:nvSpPr>
          <p:cNvPr id="137" name="object 2"/>
          <p:cNvSpPr/>
          <p:nvPr/>
        </p:nvSpPr>
        <p:spPr>
          <a:xfrm>
            <a:off x="-1" y="-19050"/>
            <a:ext cx="10161007" cy="5715000"/>
          </a:xfrm>
          <a:prstGeom prst="rect">
            <a:avLst/>
          </a:prstGeom>
          <a:solidFill>
            <a:srgbClr val="DCDDDE"/>
          </a:solidFill>
          <a:ln w="12700">
            <a:miter lim="400000"/>
          </a:ln>
        </p:spPr>
        <p:txBody>
          <a:bodyPr lIns="38099" rIns="38099"/>
          <a:lstStyle/>
          <a:p>
            <a:endParaRPr sz="1167"/>
          </a:p>
        </p:txBody>
      </p:sp>
      <p:sp>
        <p:nvSpPr>
          <p:cNvPr id="138" name="object 3"/>
          <p:cNvSpPr/>
          <p:nvPr/>
        </p:nvSpPr>
        <p:spPr>
          <a:xfrm>
            <a:off x="150001" y="196321"/>
            <a:ext cx="9861001" cy="5415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endParaRPr sz="1167" dirty="0"/>
          </a:p>
        </p:txBody>
      </p:sp>
      <p:sp>
        <p:nvSpPr>
          <p:cNvPr id="139" name="object 4"/>
          <p:cNvSpPr txBox="1"/>
          <p:nvPr/>
        </p:nvSpPr>
        <p:spPr>
          <a:xfrm>
            <a:off x="3926555" y="1457151"/>
            <a:ext cx="6084443" cy="3719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4233" indent="1058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67" spc="-4" dirty="0">
                <a:solidFill>
                  <a:srgbClr val="5D6161"/>
                </a:solidFill>
                <a:sym typeface="Helvetica"/>
              </a:rPr>
              <a:t>The development of new research is based on our ability to manage the entire data cycle:</a:t>
            </a:r>
            <a:endParaRPr lang="fr-FR" sz="1167" spc="-4" dirty="0">
              <a:solidFill>
                <a:srgbClr val="5D6161"/>
              </a:solidFill>
              <a:sym typeface="Helvetica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b="1" spc="-4" dirty="0">
                <a:solidFill>
                  <a:srgbClr val="5D6161"/>
                </a:solidFill>
                <a:sym typeface="Helvetica"/>
              </a:rPr>
              <a:t>Acquisition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continuous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data processing,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reduction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and compression,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primary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data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supply</a:t>
            </a:r>
            <a:endParaRPr lang="fr-FR" sz="1167" spc="-4" dirty="0">
              <a:solidFill>
                <a:srgbClr val="5D6161"/>
              </a:solidFill>
              <a:sym typeface="Helvetica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b="1" spc="-4" dirty="0" err="1">
                <a:solidFill>
                  <a:srgbClr val="5D6161"/>
                </a:solidFill>
                <a:sym typeface="Helvetica"/>
              </a:rPr>
              <a:t>Archiving</a:t>
            </a:r>
            <a:r>
              <a:rPr lang="fr-FR" sz="1167" b="1" spc="-4" dirty="0">
                <a:solidFill>
                  <a:srgbClr val="5D6161"/>
                </a:solidFill>
                <a:sym typeface="Helvetica"/>
              </a:rPr>
              <a:t> and management of data and </a:t>
            </a:r>
            <a:r>
              <a:rPr lang="fr-FR" sz="1167" b="1" spc="-4" dirty="0" err="1">
                <a:solidFill>
                  <a:srgbClr val="5D6161"/>
                </a:solidFill>
                <a:sym typeface="Helvetica"/>
              </a:rPr>
              <a:t>metadata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 long-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term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archiving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,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preservation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(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metadata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, provenance, distribution)</a:t>
            </a: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b="1" spc="-4" dirty="0" err="1">
                <a:solidFill>
                  <a:srgbClr val="5D6161"/>
                </a:solidFill>
                <a:sym typeface="Helvetica"/>
              </a:rPr>
              <a:t>Dissemination</a:t>
            </a:r>
            <a:r>
              <a:rPr lang="fr-FR" sz="1167" b="1" spc="-4" dirty="0">
                <a:solidFill>
                  <a:srgbClr val="5D6161"/>
                </a:solidFill>
                <a:sym typeface="Helvetica"/>
              </a:rPr>
              <a:t> via FAIR data services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 multi-source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virtual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observatory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services</a:t>
            </a:r>
            <a:r>
              <a:rPr lang="fr-FR" sz="1167" spc="-4" dirty="0" smtClean="0">
                <a:solidFill>
                  <a:srgbClr val="5D6161"/>
                </a:solidFill>
                <a:sym typeface="Helvetica"/>
              </a:rPr>
              <a:t>,</a:t>
            </a:r>
            <a:endParaRPr lang="fr-FR" sz="1167" b="1" spc="-4" dirty="0" smtClean="0">
              <a:solidFill>
                <a:srgbClr val="5D6161"/>
              </a:solidFill>
              <a:sym typeface="Helvetica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167" spc="-4" dirty="0" smtClean="0">
              <a:solidFill>
                <a:srgbClr val="5D6161"/>
              </a:solidFill>
              <a:sym typeface="Helvetica"/>
            </a:endParaRPr>
          </a:p>
          <a:p>
            <a:pPr marR="423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spc="-4" dirty="0">
                <a:solidFill>
                  <a:srgbClr val="5D6161"/>
                </a:solidFill>
                <a:sym typeface="Helvetica"/>
              </a:rPr>
              <a:t>This new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research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includes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</a:t>
            </a:r>
            <a:endParaRPr lang="fr-FR" sz="1167" spc="-4" dirty="0" smtClean="0">
              <a:solidFill>
                <a:srgbClr val="5D6161"/>
              </a:solidFill>
              <a:sym typeface="Helvetica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b="1" spc="-4" dirty="0" err="1">
                <a:solidFill>
                  <a:srgbClr val="5D6161"/>
                </a:solidFill>
                <a:sym typeface="Helvetica"/>
              </a:rPr>
              <a:t>Statistical</a:t>
            </a:r>
            <a:r>
              <a:rPr lang="fr-FR" sz="1167" b="1" spc="-4" dirty="0">
                <a:solidFill>
                  <a:srgbClr val="5D6161"/>
                </a:solidFill>
                <a:sym typeface="Helvetica"/>
              </a:rPr>
              <a:t> data </a:t>
            </a:r>
            <a:r>
              <a:rPr lang="fr-FR" sz="1167" b="1" spc="-4" dirty="0" err="1">
                <a:solidFill>
                  <a:srgbClr val="5D6161"/>
                </a:solidFill>
                <a:sym typeface="Helvetica"/>
              </a:rPr>
              <a:t>analysis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 multi-source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distributed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data, </a:t>
            </a:r>
            <a:r>
              <a:rPr lang="fr-FR" sz="1167" spc="-4" dirty="0" smtClean="0">
                <a:solidFill>
                  <a:srgbClr val="5D6161"/>
                </a:solidFill>
                <a:sym typeface="Helvetica"/>
              </a:rPr>
              <a:t>Machine Learning</a:t>
            </a: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b="1" spc="-4" dirty="0" smtClean="0">
                <a:solidFill>
                  <a:srgbClr val="5D6161"/>
                </a:solidFill>
                <a:sym typeface="Helvetica"/>
              </a:rPr>
              <a:t>Ensemble </a:t>
            </a:r>
            <a:r>
              <a:rPr lang="fr-FR" sz="1167" b="1" spc="-4" dirty="0">
                <a:solidFill>
                  <a:srgbClr val="5D6161"/>
                </a:solidFill>
                <a:sym typeface="Helvetica"/>
              </a:rPr>
              <a:t>simulations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 multi-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physical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and multi-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scale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systems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integrating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multithematic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forcing </a:t>
            </a:r>
            <a:r>
              <a:rPr lang="fr-FR" sz="1167" spc="-4" dirty="0" smtClean="0">
                <a:solidFill>
                  <a:srgbClr val="5D6161"/>
                </a:solidFill>
                <a:sym typeface="Helvetica"/>
              </a:rPr>
              <a:t>data</a:t>
            </a: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b="1" spc="-4" dirty="0" smtClean="0">
                <a:solidFill>
                  <a:srgbClr val="5D6161"/>
                </a:solidFill>
                <a:sym typeface="Helvetica"/>
              </a:rPr>
              <a:t>Inversion </a:t>
            </a:r>
            <a:r>
              <a:rPr lang="fr-FR" sz="1167" b="1" spc="-4" dirty="0">
                <a:solidFill>
                  <a:srgbClr val="5D6161"/>
                </a:solidFill>
                <a:sym typeface="Helvetica"/>
              </a:rPr>
              <a:t>/ assimilation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: high-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dimensional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probabilistic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inference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methods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based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on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very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large </a:t>
            </a:r>
            <a:r>
              <a:rPr lang="fr-FR" sz="1167" spc="-4" dirty="0" err="1">
                <a:solidFill>
                  <a:srgbClr val="5D6161"/>
                </a:solidFill>
                <a:sym typeface="Helvetica"/>
              </a:rPr>
              <a:t>learning</a:t>
            </a:r>
            <a:r>
              <a:rPr lang="fr-FR" sz="1167" spc="-4" dirty="0">
                <a:solidFill>
                  <a:srgbClr val="5D6161"/>
                </a:solidFill>
                <a:sym typeface="Helvetica"/>
              </a:rPr>
              <a:t> sets.</a:t>
            </a:r>
          </a:p>
          <a:p>
            <a:pPr marR="423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sz="1167" spc="-4" dirty="0">
              <a:solidFill>
                <a:srgbClr val="5D6161"/>
              </a:solidFill>
              <a:sym typeface="Helvetica"/>
            </a:endParaRPr>
          </a:p>
          <a:p>
            <a:pPr marR="423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167" spc="-4" dirty="0">
                <a:solidFill>
                  <a:srgbClr val="5D6161"/>
                </a:solidFill>
                <a:sym typeface="Helvetica"/>
              </a:rPr>
              <a:t>Wide-area workflows (HPC/HDA) : </a:t>
            </a:r>
            <a:r>
              <a:rPr lang="en-US" sz="1167" spc="-4" dirty="0">
                <a:solidFill>
                  <a:srgbClr val="5D6161"/>
                </a:solidFill>
                <a:sym typeface="Helvetica"/>
              </a:rPr>
              <a:t>Ability to deploy processing workflows in a multi-vendor infrastructure context by bringing processing closer to the data or by bringing together multiple sources of data on processing </a:t>
            </a:r>
            <a:r>
              <a:rPr lang="en-US" sz="1167" spc="-4" dirty="0" smtClean="0">
                <a:solidFill>
                  <a:srgbClr val="5D6161"/>
                </a:solidFill>
                <a:sym typeface="Helvetica"/>
              </a:rPr>
              <a:t>resources</a:t>
            </a:r>
            <a:r>
              <a:rPr lang="fr-FR" sz="1167" spc="-4" dirty="0" smtClean="0">
                <a:solidFill>
                  <a:srgbClr val="5D6161"/>
                </a:solidFill>
                <a:sym typeface="Helvetica"/>
              </a:rPr>
              <a:t>.</a:t>
            </a:r>
            <a:endParaRPr lang="fr-FR" sz="1167" dirty="0"/>
          </a:p>
        </p:txBody>
      </p:sp>
      <p:sp>
        <p:nvSpPr>
          <p:cNvPr id="140" name="object 7"/>
          <p:cNvSpPr txBox="1"/>
          <p:nvPr/>
        </p:nvSpPr>
        <p:spPr>
          <a:xfrm>
            <a:off x="5107259" y="2225536"/>
            <a:ext cx="4120623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233" indent="1058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000" dirty="0"/>
          </a:p>
        </p:txBody>
      </p:sp>
      <p:sp>
        <p:nvSpPr>
          <p:cNvPr id="141" name="object 8"/>
          <p:cNvSpPr txBox="1">
            <a:spLocks noGrp="1"/>
          </p:cNvSpPr>
          <p:nvPr>
            <p:ph type="title"/>
          </p:nvPr>
        </p:nvSpPr>
        <p:spPr>
          <a:xfrm>
            <a:off x="367896" y="363813"/>
            <a:ext cx="7348060" cy="52916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0583">
              <a:spcBef>
                <a:spcPts val="83"/>
              </a:spcBef>
              <a:defRPr sz="2000">
                <a:solidFill>
                  <a:srgbClr val="00B8A5"/>
                </a:solidFill>
              </a:defRPr>
            </a:pPr>
            <a:r>
              <a:rPr lang="en-US" dirty="0">
                <a:solidFill>
                  <a:srgbClr val="2A2058"/>
                </a:solidFill>
              </a:rPr>
              <a:t>Explosion of data flows and diversity of the Earth system</a:t>
            </a:r>
            <a:endParaRPr dirty="0"/>
          </a:p>
        </p:txBody>
      </p:sp>
      <p:grpSp>
        <p:nvGrpSpPr>
          <p:cNvPr id="145" name="object 9"/>
          <p:cNvGrpSpPr/>
          <p:nvPr/>
        </p:nvGrpSpPr>
        <p:grpSpPr>
          <a:xfrm>
            <a:off x="8625286" y="374998"/>
            <a:ext cx="1160713" cy="5340002"/>
            <a:chOff x="9720348" y="0"/>
            <a:chExt cx="1392855" cy="6408000"/>
          </a:xfrm>
        </p:grpSpPr>
        <p:sp>
          <p:nvSpPr>
            <p:cNvPr id="143" name="object 11"/>
            <p:cNvSpPr/>
            <p:nvPr/>
          </p:nvSpPr>
          <p:spPr>
            <a:xfrm>
              <a:off x="9720348" y="0"/>
              <a:ext cx="1392855" cy="55036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t">
              <a:noAutofit/>
            </a:bodyPr>
            <a:lstStyle/>
            <a:p>
              <a:endParaRPr sz="1167"/>
            </a:p>
          </p:txBody>
        </p:sp>
        <p:sp>
          <p:nvSpPr>
            <p:cNvPr id="144" name="object 12"/>
            <p:cNvSpPr/>
            <p:nvPr/>
          </p:nvSpPr>
          <p:spPr>
            <a:xfrm flipV="1">
              <a:off x="10767776" y="5931394"/>
              <a:ext cx="1" cy="476606"/>
            </a:xfrm>
            <a:prstGeom prst="line">
              <a:avLst/>
            </a:prstGeom>
            <a:noFill/>
            <a:ln w="12700" cap="flat">
              <a:solidFill>
                <a:srgbClr val="2A2058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t">
              <a:noAutofit/>
            </a:bodyPr>
            <a:lstStyle/>
            <a:p>
              <a:endParaRPr sz="1167"/>
            </a:p>
          </p:txBody>
        </p:sp>
      </p:grpSp>
      <p:sp>
        <p:nvSpPr>
          <p:cNvPr id="146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9684018" y="5268673"/>
            <a:ext cx="102860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2A2058"/>
                </a:solidFill>
              </a:defRPr>
            </a:lvl1pPr>
          </a:lstStyle>
          <a:p>
            <a:fld id="{AE612B0B-B5E9-426C-8B48-47B8C8634319}" type="slidenum">
              <a:rPr lang="fr-FR"/>
              <a:t>3</a:t>
            </a:fld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289416" y="724154"/>
            <a:ext cx="9394602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69" marR="4233" indent="-142869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67" spc="-4" dirty="0">
                <a:solidFill>
                  <a:srgbClr val="5D6161"/>
                </a:solidFill>
                <a:sym typeface="Helvetica"/>
              </a:rPr>
              <a:t>Acquisition systems: space missions, in-situ </a:t>
            </a:r>
            <a:r>
              <a:rPr lang="en-US" sz="1167" spc="-4" dirty="0" smtClean="0">
                <a:solidFill>
                  <a:srgbClr val="5D6161"/>
                </a:solidFill>
                <a:sym typeface="Helvetica"/>
              </a:rPr>
              <a:t>sensors</a:t>
            </a:r>
          </a:p>
          <a:p>
            <a:pPr marL="142869" marR="4233" indent="-142869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67" spc="-4" dirty="0" smtClean="0">
                <a:solidFill>
                  <a:srgbClr val="5D6161"/>
                </a:solidFill>
                <a:sym typeface="Helvetica"/>
              </a:rPr>
              <a:t>Production </a:t>
            </a:r>
            <a:r>
              <a:rPr lang="en-US" sz="1167" spc="-4" dirty="0">
                <a:solidFill>
                  <a:srgbClr val="5D6161"/>
                </a:solidFill>
                <a:sym typeface="Helvetica"/>
              </a:rPr>
              <a:t>systems (Cloud, HPC): overall simulations, improvement of resolutions, data </a:t>
            </a:r>
            <a:r>
              <a:rPr lang="en-US" sz="1167" spc="-4" dirty="0" smtClean="0">
                <a:solidFill>
                  <a:srgbClr val="5D6161"/>
                </a:solidFill>
                <a:sym typeface="Helvetica"/>
              </a:rPr>
              <a:t>re-analysis</a:t>
            </a:r>
          </a:p>
          <a:p>
            <a:pPr marL="142869" marR="4233" indent="-142869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67" spc="-4" dirty="0" smtClean="0">
                <a:solidFill>
                  <a:srgbClr val="5D6161"/>
                </a:solidFill>
                <a:sym typeface="Helvetica"/>
              </a:rPr>
              <a:t>Covers </a:t>
            </a:r>
            <a:r>
              <a:rPr lang="en-US" sz="1167" spc="-4" dirty="0">
                <a:solidFill>
                  <a:srgbClr val="5D6161"/>
                </a:solidFill>
                <a:sym typeface="Helvetica"/>
              </a:rPr>
              <a:t>all the compartments of the Earth </a:t>
            </a:r>
            <a:r>
              <a:rPr lang="en-US" sz="1167" spc="-4" dirty="0" smtClean="0">
                <a:solidFill>
                  <a:srgbClr val="5D6161"/>
                </a:solidFill>
                <a:sym typeface="Helvetica"/>
              </a:rPr>
              <a:t>System</a:t>
            </a:r>
            <a:endParaRPr lang="fr-FR" sz="1167" spc="-4" dirty="0" smtClean="0">
              <a:solidFill>
                <a:srgbClr val="5D6161"/>
              </a:solidFill>
              <a:sym typeface="Helvetica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98349" y="1639306"/>
            <a:ext cx="3716509" cy="3512846"/>
            <a:chOff x="297465" y="725180"/>
            <a:chExt cx="4459811" cy="421541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4657" y="734404"/>
              <a:ext cx="1403335" cy="99551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300" y="725180"/>
              <a:ext cx="2578322" cy="101091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25620" y="1659186"/>
              <a:ext cx="1831656" cy="326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67" dirty="0" err="1">
                  <a:latin typeface="Avenir-Heavy"/>
                </a:rPr>
                <a:t>Copernicus</a:t>
              </a:r>
              <a:r>
                <a:rPr lang="fr-FR" sz="1167" dirty="0">
                  <a:latin typeface="Avenir-Heavy"/>
                </a:rPr>
                <a:t>/</a:t>
              </a:r>
              <a:r>
                <a:rPr lang="fr-FR" sz="1167" dirty="0" err="1">
                  <a:latin typeface="Avenir-Heavy"/>
                </a:rPr>
                <a:t>Sentinel</a:t>
              </a:r>
              <a:endParaRPr lang="fr-FR" sz="1167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3370" y="1422136"/>
              <a:ext cx="671723" cy="326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67" dirty="0"/>
                <a:t>IAGO</a:t>
              </a:r>
              <a:endParaRPr lang="fr-FR" sz="1000" dirty="0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97465" y="1813077"/>
              <a:ext cx="821764" cy="1121537"/>
              <a:chOff x="4405952" y="2432978"/>
              <a:chExt cx="1249081" cy="1727964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4799" y="2432978"/>
                <a:ext cx="1048897" cy="132354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405952" y="3658176"/>
                <a:ext cx="1249081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67" dirty="0" err="1">
                    <a:latin typeface="Avenir-Heavy"/>
                  </a:rPr>
                  <a:t>Balloon</a:t>
                </a:r>
                <a:endParaRPr lang="fr-FR" sz="1167" dirty="0"/>
              </a:p>
            </p:txBody>
          </p:sp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902" y="1960184"/>
              <a:ext cx="2729111" cy="124891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11543" y="2809910"/>
              <a:ext cx="750590" cy="326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67" dirty="0">
                  <a:latin typeface="Avenir-Heavy"/>
                </a:rPr>
                <a:t>ARGO</a:t>
              </a:r>
              <a:endParaRPr lang="fr-FR" sz="1167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250" y="3209103"/>
              <a:ext cx="1763293" cy="114790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2251" y="4191299"/>
              <a:ext cx="1943290" cy="5418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167" dirty="0" err="1">
                  <a:latin typeface="Avenir-Heavy"/>
                </a:rPr>
                <a:t>Volcano</a:t>
              </a:r>
              <a:r>
                <a:rPr lang="fr-FR" sz="1167" dirty="0">
                  <a:latin typeface="Avenir-Heavy"/>
                </a:rPr>
                <a:t> </a:t>
              </a:r>
              <a:r>
                <a:rPr lang="fr-FR" sz="1167" dirty="0" err="1">
                  <a:latin typeface="Avenir-Heavy"/>
                </a:rPr>
                <a:t>observatories</a:t>
              </a:r>
              <a:endParaRPr lang="fr-FR" sz="1167" dirty="0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200" y="3235568"/>
              <a:ext cx="1496656" cy="14636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38817" y="4614275"/>
              <a:ext cx="2163308" cy="326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167" dirty="0" err="1" smtClean="0">
                  <a:latin typeface="Avenir-Heavy"/>
                </a:rPr>
                <a:t>Climate</a:t>
              </a:r>
              <a:r>
                <a:rPr lang="fr-FR" sz="1167" dirty="0" smtClean="0">
                  <a:latin typeface="Avenir-Heavy"/>
                </a:rPr>
                <a:t> </a:t>
              </a:r>
              <a:r>
                <a:rPr lang="fr-FR" sz="1167" dirty="0" err="1" smtClean="0">
                  <a:latin typeface="Avenir-Heavy"/>
                </a:rPr>
                <a:t>modeling</a:t>
              </a:r>
              <a:endParaRPr lang="fr-FR" sz="1167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21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 idx="4294967295"/>
          </p:nvPr>
        </p:nvSpPr>
        <p:spPr>
          <a:xfrm>
            <a:off x="1096460" y="0"/>
            <a:ext cx="8184444" cy="64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Terra Research Infrastructure</a:t>
            </a:r>
            <a:br>
              <a:rPr lang="fr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Structuration </a:t>
            </a:r>
            <a:r>
              <a:rPr lang="fr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fr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Organisation </a:t>
            </a:r>
            <a:r>
              <a:rPr lang="fr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2021  </a:t>
            </a:r>
            <a:endParaRPr sz="1050" dirty="0"/>
          </a:p>
        </p:txBody>
      </p:sp>
      <p:sp>
        <p:nvSpPr>
          <p:cNvPr id="250" name="Google Shape;250;p31"/>
          <p:cNvSpPr txBox="1"/>
          <p:nvPr/>
        </p:nvSpPr>
        <p:spPr>
          <a:xfrm>
            <a:off x="273540" y="1270825"/>
            <a:ext cx="9007364" cy="397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pPr marL="178152" lvl="2">
              <a:buClr>
                <a:srgbClr val="0268A6"/>
              </a:buClr>
              <a:buSzPts val="2000"/>
            </a:pPr>
            <a:r>
              <a:rPr lang="fr" sz="2400" b="1" dirty="0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600" b="1" dirty="0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r>
              <a:rPr lang="fr" sz="1600" b="1" dirty="0" smtClean="0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and Services Hubs</a:t>
            </a:r>
            <a:endParaRPr sz="9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7810" lvl="3" indent="-239886">
              <a:spcBef>
                <a:spcPts val="667"/>
              </a:spcBef>
              <a:buClr>
                <a:schemeClr val="dk1"/>
              </a:buClr>
              <a:buSzPts val="1200"/>
              <a:buFont typeface="Century Gothic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AERIS - atmosphere</a:t>
            </a:r>
          </a:p>
          <a:p>
            <a:pPr marL="897810" lvl="3" indent="-239886">
              <a:spcBef>
                <a:spcPts val="667"/>
              </a:spcBef>
              <a:buClr>
                <a:schemeClr val="dk1"/>
              </a:buClr>
              <a:buSzPts val="1200"/>
              <a:buFont typeface="Century Gothic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Form@ter – solid Earth</a:t>
            </a:r>
          </a:p>
          <a:p>
            <a:pPr marL="897810" lvl="3" indent="-239886">
              <a:spcBef>
                <a:spcPts val="667"/>
              </a:spcBef>
              <a:buClr>
                <a:schemeClr val="dk1"/>
              </a:buClr>
              <a:buSzPts val="1200"/>
              <a:buFont typeface="Century Gothic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ODATIS - Ocean</a:t>
            </a:r>
          </a:p>
          <a:p>
            <a:pPr marL="897810" lvl="3" indent="-239886">
              <a:spcBef>
                <a:spcPts val="667"/>
              </a:spcBef>
              <a:buClr>
                <a:schemeClr val="dk1"/>
              </a:buClr>
              <a:buSzPts val="1200"/>
              <a:buFont typeface="Century Gothic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THEIA – Land surfaces</a:t>
            </a:r>
            <a:endParaRPr sz="9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8150" lvl="2">
              <a:spcBef>
                <a:spcPts val="1333"/>
              </a:spcBef>
              <a:buClr>
                <a:srgbClr val="0268A6"/>
              </a:buClr>
              <a:buSzPts val="2000"/>
            </a:pPr>
            <a:r>
              <a:rPr lang="fr-FR" sz="1600" b="1" dirty="0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Cross-</a:t>
            </a:r>
            <a:r>
              <a:rPr lang="fr-FR" sz="1600" b="1" dirty="0" err="1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cutting</a:t>
            </a:r>
            <a:r>
              <a:rPr lang="fr-FR" sz="1600" b="1" dirty="0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600" b="1" dirty="0" err="1">
                <a:solidFill>
                  <a:srgbClr val="0268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devices</a:t>
            </a:r>
            <a:endParaRPr sz="9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7811" lvl="3" indent="-253997">
              <a:spcBef>
                <a:spcPts val="667"/>
              </a:spcBef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f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INAMIS </a:t>
            </a: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fr-FR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Mutualised</a:t>
            </a:r>
            <a:r>
              <a:rPr lang="fr-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</a:t>
            </a:r>
            <a:r>
              <a:rPr lang="fr-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HR &amp; VHR </a:t>
            </a:r>
            <a:r>
              <a:rPr lang="fr-FR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imagery</a:t>
            </a:r>
            <a:endParaRPr lang="fr-FR" dirty="0">
              <a:ea typeface="Century Gothic"/>
            </a:endParaRPr>
          </a:p>
          <a:p>
            <a:pPr marL="897811" lvl="3" indent="-268108">
              <a:spcBef>
                <a:spcPts val="667"/>
              </a:spcBef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Technical committee </a:t>
            </a:r>
          </a:p>
          <a:p>
            <a:pPr marL="897811" lvl="3" indent="-268108">
              <a:spcBef>
                <a:spcPts val="667"/>
              </a:spcBef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WG</a:t>
            </a:r>
            <a:endParaRPr sz="1800" dirty="0"/>
          </a:p>
          <a:p>
            <a:pPr marL="897811" lvl="3" indent="-268108">
              <a:spcBef>
                <a:spcPts val="667"/>
              </a:spcBef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 </a:t>
            </a: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</a:t>
            </a:r>
            <a:r>
              <a:rPr lang="fr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 WG</a:t>
            </a:r>
            <a:endParaRPr dirty="0"/>
          </a:p>
          <a:p>
            <a:pPr marL="1398750" lvl="2" indent="-530926">
              <a:lnSpc>
                <a:spcPct val="125000"/>
              </a:lnSpc>
              <a:spcBef>
                <a:spcPts val="533"/>
              </a:spcBef>
              <a:buClr>
                <a:srgbClr val="0268A6"/>
              </a:buClr>
              <a:buSzPts val="2400"/>
            </a:pPr>
            <a:endParaRPr sz="2400" dirty="0">
              <a:solidFill>
                <a:srgbClr val="0268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9709429" y="5410729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fld id="{00000000-1234-1234-1234-123412341234}" type="slidenum">
              <a:rPr lang="fr" sz="1222" i="1">
                <a:solidFill>
                  <a:schemeClr val="dk1"/>
                </a:solidFill>
              </a:rPr>
              <a:pPr/>
              <a:t>4</a:t>
            </a:fld>
            <a:endParaRPr sz="1222" i="1">
              <a:solidFill>
                <a:schemeClr val="dk1"/>
              </a:solidFill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997" y="1181878"/>
            <a:ext cx="4204996" cy="34461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026193" y="648727"/>
            <a:ext cx="385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More than 20 years of continuous investments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/>
          <p:nvPr/>
        </p:nvSpPr>
        <p:spPr>
          <a:xfrm>
            <a:off x="1578917" y="201917"/>
            <a:ext cx="8039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pPr algn="ctr">
              <a:buClr>
                <a:schemeClr val="dk1"/>
              </a:buClr>
              <a:buSzPts val="3200"/>
            </a:pPr>
            <a:r>
              <a:rPr lang="fr-FR" sz="2889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Terra in a few figures</a:t>
            </a:r>
            <a:endParaRPr sz="889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690578" y="919137"/>
            <a:ext cx="9399851" cy="37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6" tIns="50778" rIns="101556" bIns="50778" anchor="t" anchorCtr="0">
            <a:noAutofit/>
          </a:bodyPr>
          <a:lstStyle/>
          <a:p>
            <a:pPr marL="507995" indent="-366885">
              <a:lnSpc>
                <a:spcPct val="125000"/>
              </a:lnSpc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n-US" sz="1778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 organizations and </a:t>
            </a:r>
            <a:r>
              <a:rPr lang="en-US" sz="1778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universities</a:t>
            </a: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(see bottom of the slide)</a:t>
            </a:r>
          </a:p>
          <a:p>
            <a:pPr marL="507995" indent="-366885">
              <a:lnSpc>
                <a:spcPct val="125000"/>
              </a:lnSpc>
              <a:buClr>
                <a:schemeClr val="dk1"/>
              </a:buClr>
              <a:buSzPts val="1600"/>
              <a:buFont typeface="Noto Sans Symbols"/>
              <a:buChar char="●"/>
            </a:pPr>
            <a:endParaRPr lang="en-US" sz="1778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07995" indent="-366885">
              <a:lnSpc>
                <a:spcPct val="125000"/>
              </a:lnSpc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</a:t>
            </a:r>
            <a:r>
              <a:rPr lang="en-US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and Service Centers (CDS) and Spatial Data Infrastructures </a:t>
            </a: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(SDI)</a:t>
            </a:r>
          </a:p>
          <a:p>
            <a:pPr marL="507995" indent="-366885">
              <a:lnSpc>
                <a:spcPct val="125000"/>
              </a:lnSpc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</a:t>
            </a:r>
            <a:r>
              <a:rPr lang="en-US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Consortium of Scientific </a:t>
            </a: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Expertise</a:t>
            </a:r>
          </a:p>
          <a:p>
            <a:pPr marL="507995" indent="-366885">
              <a:lnSpc>
                <a:spcPct val="125000"/>
              </a:lnSpc>
              <a:buClr>
                <a:schemeClr val="dk1"/>
              </a:buClr>
              <a:buSzPts val="1600"/>
              <a:buFont typeface="Noto Sans Symbols"/>
              <a:buChar char="●"/>
            </a:pPr>
            <a:endParaRPr lang="en-US" sz="1778" b="1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07995" indent="-366885">
              <a:lnSpc>
                <a:spcPct val="125000"/>
              </a:lnSpc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n-US" sz="1778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170 </a:t>
            </a:r>
            <a:r>
              <a:rPr lang="en-US" sz="1778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FTEs / 400 </a:t>
            </a: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scientists</a:t>
            </a:r>
            <a:r>
              <a:rPr lang="en-US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engineers and </a:t>
            </a: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technicians</a:t>
            </a:r>
          </a:p>
          <a:p>
            <a:pPr marL="507995" indent="-366885">
              <a:lnSpc>
                <a:spcPct val="125000"/>
              </a:lnSpc>
              <a:spcBef>
                <a:spcPts val="400"/>
              </a:spcBef>
              <a:buClr>
                <a:schemeClr val="dk1"/>
              </a:buClr>
              <a:buSzPts val="1600"/>
              <a:buFont typeface="Noto Sans Symbols"/>
              <a:buChar char="●"/>
            </a:pPr>
            <a:endParaRPr lang="en-US" sz="1778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07995" indent="-366885">
              <a:lnSpc>
                <a:spcPct val="125000"/>
              </a:lnSpc>
              <a:spcBef>
                <a:spcPts val="400"/>
              </a:spcBef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</a:t>
            </a:r>
            <a:r>
              <a:rPr lang="en-US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 products and services, </a:t>
            </a:r>
            <a:r>
              <a:rPr lang="en-US" sz="1778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15,000 </a:t>
            </a:r>
            <a:r>
              <a:rPr lang="en-US" sz="1778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users </a:t>
            </a:r>
            <a:r>
              <a:rPr lang="en-US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(scientists, data scientists, …)</a:t>
            </a:r>
            <a:endParaRPr sz="1778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07995" indent="-366885">
              <a:lnSpc>
                <a:spcPct val="125000"/>
              </a:lnSpc>
              <a:spcBef>
                <a:spcPts val="400"/>
              </a:spcBef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50 000 </a:t>
            </a:r>
            <a:r>
              <a:rPr lang="fr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TB </a:t>
            </a:r>
            <a:r>
              <a:rPr lang="fr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(2018) ; 100 000 </a:t>
            </a:r>
            <a:r>
              <a:rPr lang="fr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TB </a:t>
            </a:r>
            <a:r>
              <a:rPr lang="fr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(2022/2023) ; 150 </a:t>
            </a:r>
            <a:r>
              <a:rPr lang="fr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PB </a:t>
            </a:r>
            <a:r>
              <a:rPr lang="fr" sz="177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(2025</a:t>
            </a:r>
            <a:r>
              <a:rPr lang="fr" sz="1778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507995" indent="-366885">
              <a:lnSpc>
                <a:spcPct val="125000"/>
              </a:lnSpc>
              <a:spcBef>
                <a:spcPts val="400"/>
              </a:spcBef>
              <a:buClr>
                <a:schemeClr val="dk1"/>
              </a:buClr>
              <a:buSzPts val="1600"/>
              <a:buFont typeface="Noto Sans Symbols"/>
              <a:buChar char="●"/>
            </a:pPr>
            <a:endParaRPr lang="fr" sz="1778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507995" indent="-366885">
              <a:lnSpc>
                <a:spcPct val="125000"/>
              </a:lnSpc>
              <a:spcBef>
                <a:spcPts val="400"/>
              </a:spcBef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sz="1778" dirty="0" smtClean="0">
                <a:solidFill>
                  <a:schemeClr val="dk1"/>
                </a:solidFill>
                <a:latin typeface="Century Gothic"/>
                <a:sym typeface="Century Gothic"/>
              </a:rPr>
              <a:t>More and more open to collaboration with </a:t>
            </a:r>
            <a:r>
              <a:rPr lang="fr" sz="1778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industry &amp; downstream</a:t>
            </a:r>
            <a:endParaRPr sz="1333" b="1" dirty="0"/>
          </a:p>
          <a:p>
            <a:pPr marL="698493" lvl="2">
              <a:lnSpc>
                <a:spcPct val="125000"/>
              </a:lnSpc>
              <a:spcBef>
                <a:spcPts val="400"/>
              </a:spcBef>
              <a:buClr>
                <a:srgbClr val="0268A6"/>
              </a:buClr>
              <a:buSzPts val="1800"/>
            </a:pPr>
            <a:endParaRPr sz="1778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03643" lvl="2" indent="-178150">
              <a:lnSpc>
                <a:spcPct val="125000"/>
              </a:lnSpc>
              <a:spcBef>
                <a:spcPts val="400"/>
              </a:spcBef>
              <a:buClr>
                <a:srgbClr val="0268A6"/>
              </a:buClr>
              <a:buSzPts val="1800"/>
            </a:pPr>
            <a:endParaRPr sz="1778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9709429" y="5410729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50778" rIns="101583" bIns="50778" anchor="t" anchorCtr="0">
            <a:noAutofit/>
          </a:bodyPr>
          <a:lstStyle/>
          <a:p>
            <a:fld id="{00000000-1234-1234-1234-123412341234}" type="slidenum">
              <a:rPr lang="fr" sz="1222" i="1">
                <a:solidFill>
                  <a:schemeClr val="dk1"/>
                </a:solidFill>
              </a:rPr>
              <a:pPr/>
              <a:t>5</a:t>
            </a:fld>
            <a:endParaRPr sz="1222" i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8"/>
          <p:cNvSpPr txBox="1">
            <a:spLocks noGrp="1"/>
          </p:cNvSpPr>
          <p:nvPr>
            <p:ph type="title"/>
          </p:nvPr>
        </p:nvSpPr>
        <p:spPr>
          <a:xfrm>
            <a:off x="403991" y="269525"/>
            <a:ext cx="3503701" cy="629323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0583">
              <a:spcBef>
                <a:spcPts val="83"/>
              </a:spcBef>
              <a:defRPr sz="2000">
                <a:solidFill>
                  <a:srgbClr val="00B8A5"/>
                </a:solidFill>
              </a:defRPr>
            </a:pPr>
            <a:r>
              <a:rPr lang="fr-FR" sz="2800" dirty="0" smtClean="0"/>
              <a:t>Gaia Data Services</a:t>
            </a:r>
            <a:endParaRPr sz="2800" dirty="0"/>
          </a:p>
        </p:txBody>
      </p:sp>
      <p:grpSp>
        <p:nvGrpSpPr>
          <p:cNvPr id="145" name="object 9"/>
          <p:cNvGrpSpPr/>
          <p:nvPr/>
        </p:nvGrpSpPr>
        <p:grpSpPr>
          <a:xfrm>
            <a:off x="8625286" y="374998"/>
            <a:ext cx="1160713" cy="5340002"/>
            <a:chOff x="9720348" y="0"/>
            <a:chExt cx="1392855" cy="6408000"/>
          </a:xfrm>
        </p:grpSpPr>
        <p:sp>
          <p:nvSpPr>
            <p:cNvPr id="143" name="object 11"/>
            <p:cNvSpPr/>
            <p:nvPr/>
          </p:nvSpPr>
          <p:spPr>
            <a:xfrm>
              <a:off x="9720348" y="0"/>
              <a:ext cx="1392855" cy="55036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t">
              <a:noAutofit/>
            </a:bodyPr>
            <a:lstStyle/>
            <a:p>
              <a:endParaRPr sz="1167"/>
            </a:p>
          </p:txBody>
        </p:sp>
        <p:sp>
          <p:nvSpPr>
            <p:cNvPr id="144" name="object 12"/>
            <p:cNvSpPr/>
            <p:nvPr/>
          </p:nvSpPr>
          <p:spPr>
            <a:xfrm flipV="1">
              <a:off x="10767776" y="5931394"/>
              <a:ext cx="1" cy="476606"/>
            </a:xfrm>
            <a:prstGeom prst="line">
              <a:avLst/>
            </a:prstGeom>
            <a:noFill/>
            <a:ln w="12700" cap="flat">
              <a:solidFill>
                <a:srgbClr val="2A2058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t">
              <a:noAutofit/>
            </a:bodyPr>
            <a:lstStyle/>
            <a:p>
              <a:endParaRPr sz="1167"/>
            </a:p>
          </p:txBody>
        </p:sp>
      </p:grpSp>
      <p:sp>
        <p:nvSpPr>
          <p:cNvPr id="146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9431867" y="5268673"/>
            <a:ext cx="365117" cy="1319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2A2058"/>
                </a:solidFill>
              </a:defRPr>
            </a:lvl1pPr>
          </a:lstStyle>
          <a:p>
            <a:fld id="{86CB4B4D-7CA3-9044-876B-883B54F8677D}" type="slidenum">
              <a:rPr sz="1000"/>
              <a:t>6</a:t>
            </a:fld>
            <a:endParaRPr dirty="0"/>
          </a:p>
        </p:txBody>
      </p:sp>
      <p:grpSp>
        <p:nvGrpSpPr>
          <p:cNvPr id="2" name="Groupe 1"/>
          <p:cNvGrpSpPr/>
          <p:nvPr/>
        </p:nvGrpSpPr>
        <p:grpSpPr>
          <a:xfrm>
            <a:off x="812064" y="1097497"/>
            <a:ext cx="7813222" cy="4303094"/>
            <a:chOff x="289416" y="1097497"/>
            <a:chExt cx="7813222" cy="4303094"/>
          </a:xfrm>
        </p:grpSpPr>
        <p:sp>
          <p:nvSpPr>
            <p:cNvPr id="136" name="object 14"/>
            <p:cNvSpPr txBox="1"/>
            <p:nvPr/>
          </p:nvSpPr>
          <p:spPr>
            <a:xfrm>
              <a:off x="289416" y="5297934"/>
              <a:ext cx="1809751" cy="1026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indent="10583">
                <a:spcBef>
                  <a:spcPts val="83"/>
                </a:spcBef>
                <a:defRPr sz="800" b="1" spc="-5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667"/>
                <a:t>Data Terra - Tutoriel réseaux sociaux ©</a:t>
              </a:r>
              <a:r>
                <a:rPr sz="667" spc="-46"/>
                <a:t> </a:t>
              </a:r>
              <a:r>
                <a:rPr sz="667"/>
                <a:t>2020</a:t>
              </a:r>
            </a:p>
          </p:txBody>
        </p:sp>
        <p:sp>
          <p:nvSpPr>
            <p:cNvPr id="137" name="object 2"/>
            <p:cNvSpPr/>
            <p:nvPr/>
          </p:nvSpPr>
          <p:spPr>
            <a:xfrm>
              <a:off x="289416" y="1097497"/>
              <a:ext cx="7813222" cy="3589638"/>
            </a:xfrm>
            <a:prstGeom prst="rect">
              <a:avLst/>
            </a:prstGeom>
            <a:noFill/>
            <a:ln w="12700">
              <a:miter lim="400000"/>
            </a:ln>
          </p:spPr>
          <p:txBody>
            <a:bodyPr lIns="38099" rIns="38099"/>
            <a:lstStyle/>
            <a:p>
              <a:pPr marR="423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b="1" spc="-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Discovery, Access and Data Management Services</a:t>
              </a:r>
              <a:endParaRPr lang="fr-FR" b="1" spc="-4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b="1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Catalog</a:t>
              </a:r>
              <a:r>
                <a:rPr lang="en-US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(metadata, vocabularies, ontologies), …</a:t>
              </a:r>
            </a:p>
            <a:p>
              <a:pPr marR="423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lang="fr-FR" b="1" spc="-4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R="423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fr-FR" b="1" spc="-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Transversal services =&gt; </a:t>
              </a:r>
              <a:r>
                <a:rPr lang="fr-FR" b="1" spc="-4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facilitate</a:t>
              </a:r>
              <a:r>
                <a:rPr lang="fr-FR" b="1" spc="-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b="1" spc="-4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transdisciplinary</a:t>
              </a:r>
              <a:r>
                <a:rPr lang="fr-FR" b="1" spc="-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b="1" spc="-4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work</a:t>
              </a:r>
              <a:endParaRPr lang="fr-FR" b="1" spc="-4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Data grid, cloud, </a:t>
              </a:r>
              <a:r>
                <a:rPr lang="en-US" spc="-5" dirty="0" err="1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datacube</a:t>
              </a:r>
              <a:r>
                <a:rPr lang="en-US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, knowledge portal, IAM, user support &amp; training</a:t>
              </a: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lang="fr-FR" spc="-5" dirty="0">
                <a:solidFill>
                  <a:srgbClr val="5D616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R="423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Services –</a:t>
              </a:r>
              <a:r>
                <a:rPr lang="fr-FR" b="1" spc="-5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Earth</a:t>
              </a: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b="1" spc="-5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Analytics</a:t>
              </a: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b="1" spc="-5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Lab</a:t>
              </a:r>
              <a:endParaRPr lang="fr-F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PANGEO / STAC / Intake </a:t>
              </a:r>
              <a:r>
                <a:rPr lang="en-US" spc="-5" dirty="0" smtClean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ecosystem based on AI4GEO</a:t>
              </a:r>
              <a:endParaRPr lang="en-US" spc="-5" dirty="0">
                <a:solidFill>
                  <a:srgbClr val="5D616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lang="fr-FR" spc="-5" dirty="0">
                <a:solidFill>
                  <a:srgbClr val="5D616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R="4233" indent="1058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On-</a:t>
              </a:r>
              <a:r>
                <a:rPr lang="fr-FR" b="1" spc="-5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demand</a:t>
              </a: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data </a:t>
              </a:r>
              <a:r>
                <a:rPr lang="fr-FR" b="1" spc="-5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analysis</a:t>
              </a: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services &amp; Virtual </a:t>
              </a:r>
              <a:r>
                <a:rPr lang="fr-FR" b="1" spc="-5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Research</a:t>
              </a: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b="1" spc="-5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Environnement </a:t>
              </a:r>
              <a:endParaRPr lang="fr-F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L="142869" marR="4233" indent="-142869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Interactive interface - Execution by users (Galaxy, WPS, VIP (France-Grilles )</a:t>
              </a:r>
            </a:p>
            <a:p>
              <a:pPr marL="142869" marR="4233" indent="-142869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pc="-5" dirty="0">
                  <a:solidFill>
                    <a:srgbClr val="5D61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VRE: definition and execution of domain-specific processing workflows</a:t>
              </a:r>
            </a:p>
            <a:p>
              <a:pPr marR="4233" indent="1058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lang="fr-F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  <a:p>
              <a:pPr marR="4233" indent="10583">
                <a:lnSpc>
                  <a:spcPct val="125000"/>
                </a:lnSpc>
                <a:spcBef>
                  <a:spcPts val="83"/>
                </a:spcBef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fr-FR" b="1" spc="-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Regular production services</a:t>
              </a: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Optimization of data processing and formats </a:t>
              </a:r>
              <a:r>
                <a:rPr lang="fr-FR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(</a:t>
              </a:r>
              <a:r>
                <a:rPr lang="fr-FR" sz="1200" spc="-5" dirty="0" err="1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Zarr</a:t>
              </a:r>
              <a:r>
                <a:rPr lang="fr-FR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</a:t>
              </a:r>
              <a:r>
                <a:rPr lang="fr-FR" sz="1200" spc="-5" dirty="0" err="1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CoG</a:t>
              </a:r>
              <a:r>
                <a:rPr lang="fr-FR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</a:t>
              </a:r>
              <a:r>
                <a:rPr lang="fr-FR" sz="1200" spc="-5" dirty="0" err="1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Dask</a:t>
              </a:r>
              <a:r>
                <a:rPr lang="fr-FR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sz="1200" spc="-5" dirty="0" err="1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distributed</a:t>
              </a:r>
              <a:r>
                <a:rPr lang="fr-FR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 </a:t>
              </a:r>
              <a:r>
                <a:rPr lang="fr-FR" sz="1200" spc="-5" dirty="0" err="1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computing</a:t>
              </a:r>
              <a:r>
                <a:rPr lang="fr-FR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, …)</a:t>
              </a: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z="1200" spc="-5" dirty="0">
                  <a:solidFill>
                    <a:srgbClr val="5D616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"/>
                </a:rPr>
                <a:t>Supported on a continuum of shared infrastructures</a:t>
              </a:r>
              <a:endParaRPr lang="fr-FR" sz="1200" spc="-5" dirty="0">
                <a:solidFill>
                  <a:srgbClr val="5D61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endParaRPr>
            </a:p>
            <a:p>
              <a:pPr marL="238115" marR="4233" indent="-238115">
                <a:lnSpc>
                  <a:spcPct val="125000"/>
                </a:lnSpc>
                <a:spcBef>
                  <a:spcPts val="83"/>
                </a:spcBef>
                <a:buFont typeface="Wingdings" panose="05000000000000000000" pitchFamily="2" charset="2"/>
                <a:buChar char="§"/>
                <a:defRPr sz="1200" spc="-5">
                  <a:solidFill>
                    <a:srgbClr val="5D6161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1200" spc="-5" dirty="0">
                <a:solidFill>
                  <a:srgbClr val="5D61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CustomShape 6">
              <a:extLst>
                <a:ext uri="{FF2B5EF4-FFF2-40B4-BE49-F238E27FC236}">
                  <a16:creationId xmlns:a16="http://schemas.microsoft.com/office/drawing/2014/main" id="{3DEC57D3-24AB-144D-AACF-FACA1D370735}"/>
                </a:ext>
              </a:extLst>
            </p:cNvPr>
            <p:cNvSpPr/>
            <p:nvPr/>
          </p:nvSpPr>
          <p:spPr>
            <a:xfrm rot="21078600">
              <a:off x="5387691" y="3021452"/>
              <a:ext cx="1327927" cy="4305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000" tIns="37500" rIns="75000" bIns="37500"/>
            <a:lstStyle/>
            <a:p>
              <a:pPr marL="142869" indent="-142869">
                <a:buFont typeface="Symbol" pitchFamily="2" charset="2"/>
                <a:buChar char="Þ"/>
              </a:pPr>
              <a:r>
                <a:rPr lang="fr-FR" sz="1000" spc="-1" dirty="0">
                  <a:solidFill>
                    <a:srgbClr val="FF0000"/>
                  </a:solidFill>
                  <a:ea typeface="Geneva"/>
                </a:rPr>
                <a:t>Non-computer </a:t>
              </a:r>
              <a:r>
                <a:rPr lang="fr-FR" sz="1000" spc="-1" dirty="0" err="1">
                  <a:solidFill>
                    <a:srgbClr val="FF0000"/>
                  </a:solidFill>
                  <a:ea typeface="Geneva"/>
                </a:rPr>
                <a:t>scientists</a:t>
              </a:r>
              <a:endParaRPr lang="fr-FR" sz="1000" spc="-1" dirty="0"/>
            </a:p>
          </p:txBody>
        </p:sp>
        <p:sp>
          <p:nvSpPr>
            <p:cNvPr id="16" name="CustomShape 5">
              <a:extLst>
                <a:ext uri="{FF2B5EF4-FFF2-40B4-BE49-F238E27FC236}">
                  <a16:creationId xmlns:a16="http://schemas.microsoft.com/office/drawing/2014/main" id="{F83B86AF-1A04-3945-8A16-E070E70B9AB5}"/>
                </a:ext>
              </a:extLst>
            </p:cNvPr>
            <p:cNvSpPr/>
            <p:nvPr/>
          </p:nvSpPr>
          <p:spPr>
            <a:xfrm rot="21078600">
              <a:off x="2616359" y="2400568"/>
              <a:ext cx="1339284" cy="2529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000" tIns="37500" rIns="75000" bIns="37500"/>
            <a:lstStyle/>
            <a:p>
              <a:pPr>
                <a:lnSpc>
                  <a:spcPct val="100000"/>
                </a:lnSpc>
              </a:pPr>
              <a:r>
                <a:rPr lang="fr-FR" sz="1000" spc="-1" dirty="0">
                  <a:solidFill>
                    <a:srgbClr val="FF0000"/>
                  </a:solidFill>
                  <a:ea typeface="Geneva"/>
                </a:rPr>
                <a:t>=&gt; Data </a:t>
              </a:r>
              <a:r>
                <a:rPr lang="fr-FR" sz="1000" spc="-1" dirty="0" err="1">
                  <a:solidFill>
                    <a:srgbClr val="FF0000"/>
                  </a:solidFill>
                  <a:ea typeface="Geneva"/>
                </a:rPr>
                <a:t>Scientist</a:t>
              </a:r>
              <a:endParaRPr lang="fr-FR" sz="1000" spc="-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6560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14"/>
          <p:cNvSpPr txBox="1"/>
          <p:nvPr/>
        </p:nvSpPr>
        <p:spPr>
          <a:xfrm>
            <a:off x="281601" y="5383159"/>
            <a:ext cx="1809751" cy="10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0583">
              <a:spcBef>
                <a:spcPts val="83"/>
              </a:spcBef>
              <a:defRPr sz="800" b="1" spc="-5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67"/>
              <a:t>Data Terra - Tutoriel réseaux sociaux ©</a:t>
            </a:r>
            <a:r>
              <a:rPr sz="667" spc="-46"/>
              <a:t> </a:t>
            </a:r>
            <a:r>
              <a:rPr sz="667"/>
              <a:t>2020</a:t>
            </a:r>
          </a:p>
        </p:txBody>
      </p:sp>
      <p:sp>
        <p:nvSpPr>
          <p:cNvPr id="137" name="object 2"/>
          <p:cNvSpPr/>
          <p:nvPr/>
        </p:nvSpPr>
        <p:spPr>
          <a:xfrm>
            <a:off x="-1" y="0"/>
            <a:ext cx="10161007" cy="5715000"/>
          </a:xfrm>
          <a:prstGeom prst="rect">
            <a:avLst/>
          </a:prstGeom>
          <a:solidFill>
            <a:srgbClr val="DCDDDE"/>
          </a:solidFill>
          <a:ln w="12700">
            <a:miter lim="400000"/>
          </a:ln>
        </p:spPr>
        <p:txBody>
          <a:bodyPr lIns="38099" rIns="38099"/>
          <a:lstStyle/>
          <a:p>
            <a:endParaRPr sz="1167"/>
          </a:p>
        </p:txBody>
      </p:sp>
      <p:sp>
        <p:nvSpPr>
          <p:cNvPr id="138" name="object 3"/>
          <p:cNvSpPr/>
          <p:nvPr/>
        </p:nvSpPr>
        <p:spPr>
          <a:xfrm>
            <a:off x="131210" y="70812"/>
            <a:ext cx="9861001" cy="5415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099" rIns="38099"/>
          <a:lstStyle/>
          <a:p>
            <a:endParaRPr sz="1167"/>
          </a:p>
        </p:txBody>
      </p:sp>
      <p:sp>
        <p:nvSpPr>
          <p:cNvPr id="139" name="object 4"/>
          <p:cNvSpPr txBox="1"/>
          <p:nvPr/>
        </p:nvSpPr>
        <p:spPr>
          <a:xfrm>
            <a:off x="5061709" y="1017091"/>
            <a:ext cx="4844290" cy="357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423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b="1" spc="-4" dirty="0">
                <a:solidFill>
                  <a:srgbClr val="5D6161"/>
                </a:solidFill>
                <a:latin typeface="+mn-lt"/>
                <a:sym typeface="Helvetica"/>
              </a:rPr>
              <a:t>Data and service grid by networking the 8 main centers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Establishment of a dedicated high-speed and secure network </a:t>
            </a:r>
            <a:r>
              <a:rPr lang="en-US" spc="-5" dirty="0">
                <a:solidFill>
                  <a:srgbClr val="5D6161"/>
                </a:solidFill>
                <a:latin typeface="+mn-lt"/>
                <a:ea typeface="+mn-ea"/>
                <a:cs typeface="+mn-cs"/>
              </a:rPr>
              <a:t>between the 8 main centers</a:t>
            </a:r>
            <a:endParaRPr lang="fr-FR" spc="-5" dirty="0">
              <a:solidFill>
                <a:srgbClr val="5D6161"/>
              </a:solidFill>
              <a:latin typeface="+mn-lt"/>
              <a:ea typeface="+mn-ea"/>
              <a:cs typeface="+mn-cs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dirty="0">
              <a:latin typeface="+mn-lt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Deployment of a data grid </a:t>
            </a:r>
            <a:r>
              <a:rPr lang="en-US" spc="-5" dirty="0">
                <a:solidFill>
                  <a:srgbClr val="5D616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pc="-5" dirty="0" err="1">
                <a:solidFill>
                  <a:srgbClr val="5D6161"/>
                </a:solidFill>
                <a:latin typeface="+mn-lt"/>
                <a:ea typeface="+mn-ea"/>
                <a:cs typeface="+mn-cs"/>
              </a:rPr>
              <a:t>iRODS</a:t>
            </a:r>
            <a:r>
              <a:rPr lang="en-US" spc="-5" dirty="0">
                <a:solidFill>
                  <a:srgbClr val="5D6161"/>
                </a:solidFill>
                <a:latin typeface="+mn-lt"/>
                <a:ea typeface="+mn-ea"/>
                <a:cs typeface="+mn-cs"/>
              </a:rPr>
              <a:t> system) across the 8 centers to enable remote data access and rapid and automatic transfer of large data sets from one center to another</a:t>
            </a:r>
            <a:r>
              <a:rPr lang="en-US" spc="-5" dirty="0" smtClean="0">
                <a:solidFill>
                  <a:srgbClr val="5D616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>
              <a:latin typeface="+mn-lt"/>
            </a:endParaRPr>
          </a:p>
          <a:p>
            <a:pPr marR="4233">
              <a:lnSpc>
                <a:spcPct val="125000"/>
              </a:lnSpc>
              <a:spcBef>
                <a:spcPts val="83"/>
              </a:spcBef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Interoperability of processing </a:t>
            </a:r>
            <a:r>
              <a:rPr lang="en-US" spc="-5" dirty="0" smtClean="0">
                <a:solidFill>
                  <a:srgbClr val="5D6161"/>
                </a:solidFill>
                <a:latin typeface="+mn-lt"/>
                <a:ea typeface="+mn-ea"/>
                <a:cs typeface="+mn-cs"/>
              </a:rPr>
              <a:t>(Among the 8 centers, with HPC (GENCI/PRACE, COPERNICUS/DIAS, Public clouds (GAIA-X), …)</a:t>
            </a:r>
            <a:endParaRPr lang="fr-FR" spc="-5" dirty="0">
              <a:solidFill>
                <a:srgbClr val="5D6161"/>
              </a:solidFill>
              <a:latin typeface="+mn-lt"/>
              <a:ea typeface="+mn-ea"/>
              <a:cs typeface="+mn-cs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dirty="0">
              <a:latin typeface="+mn-lt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38115" marR="4233" indent="-238115">
              <a:lnSpc>
                <a:spcPct val="125000"/>
              </a:lnSpc>
              <a:spcBef>
                <a:spcPts val="83"/>
              </a:spcBef>
              <a:buFont typeface="Wingdings" panose="05000000000000000000" pitchFamily="2" charset="2"/>
              <a:buChar char="§"/>
              <a:defRPr sz="1200" spc="-5">
                <a:solidFill>
                  <a:srgbClr val="5D616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Interoperability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(data services)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with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international organisations &amp; initiatives</a:t>
            </a:r>
            <a:r>
              <a:rPr lang="fr-FR" dirty="0" smtClean="0">
                <a:solidFill>
                  <a:srgbClr val="5D6161"/>
                </a:solidFill>
                <a:latin typeface="+mn-lt"/>
              </a:rPr>
              <a:t> </a:t>
            </a:r>
            <a:r>
              <a:rPr lang="fr-FR" dirty="0" smtClean="0">
                <a:latin typeface="+mn-lt"/>
              </a:rPr>
              <a:t>(CEOS/WGISS, OGC, GEO, EOSC, </a:t>
            </a:r>
            <a:r>
              <a:rPr lang="fr-FR" dirty="0" err="1" smtClean="0">
                <a:latin typeface="+mn-lt"/>
              </a:rPr>
              <a:t>DestinE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EuroHPC</a:t>
            </a:r>
            <a:r>
              <a:rPr lang="fr-FR" dirty="0" smtClean="0">
                <a:latin typeface="+mn-lt"/>
              </a:rPr>
              <a:t> (</a:t>
            </a:r>
            <a:r>
              <a:rPr lang="fr-FR" dirty="0" err="1" smtClean="0">
                <a:latin typeface="+mn-lt"/>
              </a:rPr>
              <a:t>exascale</a:t>
            </a:r>
            <a:r>
              <a:rPr lang="fr-FR" dirty="0" smtClean="0">
                <a:latin typeface="+mn-lt"/>
              </a:rPr>
              <a:t>), …)</a:t>
            </a:r>
            <a:endParaRPr lang="fr-FR" dirty="0">
              <a:latin typeface="+mn-lt"/>
            </a:endParaRPr>
          </a:p>
        </p:txBody>
      </p:sp>
      <p:sp>
        <p:nvSpPr>
          <p:cNvPr id="141" name="object 8"/>
          <p:cNvSpPr txBox="1">
            <a:spLocks noGrp="1"/>
          </p:cNvSpPr>
          <p:nvPr>
            <p:ph type="title"/>
          </p:nvPr>
        </p:nvSpPr>
        <p:spPr>
          <a:xfrm>
            <a:off x="4975497" y="-4467"/>
            <a:ext cx="4144814" cy="629323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0583">
              <a:spcBef>
                <a:spcPts val="83"/>
              </a:spcBef>
              <a:defRPr sz="2000">
                <a:solidFill>
                  <a:srgbClr val="00B8A5"/>
                </a:solidFill>
              </a:defRPr>
            </a:pPr>
            <a:r>
              <a:rPr lang="fr-FR" sz="2800" dirty="0" smtClean="0"/>
              <a:t>Gaia Data Infrastructure</a:t>
            </a:r>
            <a:endParaRPr sz="2800" dirty="0"/>
          </a:p>
        </p:txBody>
      </p:sp>
      <p:grpSp>
        <p:nvGrpSpPr>
          <p:cNvPr id="145" name="object 9"/>
          <p:cNvGrpSpPr/>
          <p:nvPr/>
        </p:nvGrpSpPr>
        <p:grpSpPr>
          <a:xfrm>
            <a:off x="8625286" y="374998"/>
            <a:ext cx="1160713" cy="5340002"/>
            <a:chOff x="9720348" y="0"/>
            <a:chExt cx="1392855" cy="6408000"/>
          </a:xfrm>
        </p:grpSpPr>
        <p:sp>
          <p:nvSpPr>
            <p:cNvPr id="143" name="object 11"/>
            <p:cNvSpPr/>
            <p:nvPr/>
          </p:nvSpPr>
          <p:spPr>
            <a:xfrm>
              <a:off x="9720348" y="0"/>
              <a:ext cx="1392855" cy="55036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8099" tIns="38099" rIns="38099" bIns="38099" numCol="1" anchor="t">
              <a:noAutofit/>
            </a:bodyPr>
            <a:lstStyle/>
            <a:p>
              <a:endParaRPr sz="1167"/>
            </a:p>
          </p:txBody>
        </p:sp>
        <p:sp>
          <p:nvSpPr>
            <p:cNvPr id="144" name="object 12"/>
            <p:cNvSpPr/>
            <p:nvPr/>
          </p:nvSpPr>
          <p:spPr>
            <a:xfrm flipV="1">
              <a:off x="10767776" y="5931394"/>
              <a:ext cx="1" cy="476606"/>
            </a:xfrm>
            <a:prstGeom prst="line">
              <a:avLst/>
            </a:prstGeom>
            <a:noFill/>
            <a:ln w="12700" cap="flat">
              <a:solidFill>
                <a:srgbClr val="2A2058"/>
              </a:solidFill>
              <a:prstDash val="solid"/>
              <a:round/>
            </a:ln>
            <a:effectLst/>
          </p:spPr>
          <p:txBody>
            <a:bodyPr wrap="square" lIns="38099" tIns="38099" rIns="38099" bIns="38099" numCol="1" anchor="t">
              <a:noAutofit/>
            </a:bodyPr>
            <a:lstStyle/>
            <a:p>
              <a:endParaRPr sz="1167"/>
            </a:p>
          </p:txBody>
        </p:sp>
      </p:grpSp>
      <p:sp>
        <p:nvSpPr>
          <p:cNvPr id="146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9684018" y="5268673"/>
            <a:ext cx="112966" cy="148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2A2058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8" name="Google Shape;4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59" y="147043"/>
            <a:ext cx="4824338" cy="312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30" y="3833555"/>
            <a:ext cx="544970" cy="3406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4" y="4198392"/>
            <a:ext cx="333374" cy="2476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8" y="3899606"/>
            <a:ext cx="970146" cy="4989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1" y="4549984"/>
            <a:ext cx="1041452" cy="4694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42" y="3956851"/>
            <a:ext cx="1113692" cy="44547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59476" y="4464044"/>
            <a:ext cx="1644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Destination </a:t>
            </a:r>
            <a:r>
              <a:rPr lang="fr-FR" sz="1100" dirty="0" err="1" smtClean="0">
                <a:solidFill>
                  <a:srgbClr val="FF0000"/>
                </a:solidFill>
              </a:rPr>
              <a:t>Earth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50" y="3879892"/>
            <a:ext cx="984512" cy="625805"/>
          </a:xfrm>
          <a:prstGeom prst="rect">
            <a:avLst/>
          </a:prstGeom>
        </p:spPr>
      </p:pic>
      <p:pic>
        <p:nvPicPr>
          <p:cNvPr id="1026" name="Picture 2" descr="EuroHPCJU | EUROPEAN INNOVATION PARTNERSHI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97" y="4505697"/>
            <a:ext cx="1365276" cy="5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77" y="4787370"/>
            <a:ext cx="1174758" cy="392351"/>
          </a:xfrm>
          <a:prstGeom prst="rect">
            <a:avLst/>
          </a:prstGeom>
        </p:spPr>
      </p:pic>
      <p:pic>
        <p:nvPicPr>
          <p:cNvPr id="1028" name="Picture 4" descr="GAIA-X (European Association for Data and Cloud) : Le cloud européen  souverain | 3DS OUTSCALE | Secure Cloud Infrastructure Services and  Solutio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91" y="4610205"/>
            <a:ext cx="852386" cy="7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5" y="3455973"/>
            <a:ext cx="4824338" cy="3621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81724" y="3270276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Connected to international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6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CNES.potx" id="{4E50F2F4-1E2C-40D1-9FBC-9D048C7E9201}" vid="{E3377B13-876F-47E6-884D-22DDF36143B5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85059A-5D7B-45C5-B429-D7EBCAA47341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55712</TotalTime>
  <Words>1178</Words>
  <Application>Microsoft Office PowerPoint</Application>
  <PresentationFormat>Personnalisé</PresentationFormat>
  <Paragraphs>138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23" baseType="lpstr">
      <vt:lpstr>Century Gothic</vt:lpstr>
      <vt:lpstr>Courier New</vt:lpstr>
      <vt:lpstr>Wingdings</vt:lpstr>
      <vt:lpstr>Helvetica</vt:lpstr>
      <vt:lpstr>Arial Black</vt:lpstr>
      <vt:lpstr>Symbol</vt:lpstr>
      <vt:lpstr>Times New Roman</vt:lpstr>
      <vt:lpstr>Geneva</vt:lpstr>
      <vt:lpstr>Avenir-Heavy</vt:lpstr>
      <vt:lpstr>Noto Sans Symbols</vt:lpstr>
      <vt:lpstr>Arial</vt:lpstr>
      <vt:lpstr>Calibri</vt:lpstr>
      <vt:lpstr>CNES - Diapos Titre</vt:lpstr>
      <vt:lpstr>CNES - Sommaires</vt:lpstr>
      <vt:lpstr>Thème Office</vt:lpstr>
      <vt:lpstr>1_CNES - Texte</vt:lpstr>
      <vt:lpstr>Présentation PowerPoint</vt:lpstr>
      <vt:lpstr>Gaia Data Project</vt:lpstr>
      <vt:lpstr>Explosion of data flows and diversity of the Earth system</vt:lpstr>
      <vt:lpstr>Data Terra Research Infrastructure Structuration and Organisation in 2021  </vt:lpstr>
      <vt:lpstr>Présentation PowerPoint</vt:lpstr>
      <vt:lpstr>Gaia Data Services</vt:lpstr>
      <vt:lpstr>Gaia Data Infrastructure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Moreno Richard</dc:creator>
  <cp:lastModifiedBy>Moreno Richard</cp:lastModifiedBy>
  <cp:revision>830</cp:revision>
  <cp:lastPrinted>2019-03-12T14:17:50Z</cp:lastPrinted>
  <dcterms:modified xsi:type="dcterms:W3CDTF">2021-04-22T09:28:48Z</dcterms:modified>
</cp:coreProperties>
</file>