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Lst>
  <p:notesMasterIdLst>
    <p:notesMasterId r:id="rId27"/>
  </p:notesMasterIdLst>
  <p:handoutMasterIdLst>
    <p:handoutMasterId r:id="rId28"/>
  </p:handoutMasterIdLst>
  <p:sldIdLst>
    <p:sldId id="256" r:id="rId6"/>
    <p:sldId id="297" r:id="rId7"/>
    <p:sldId id="298" r:id="rId8"/>
    <p:sldId id="299" r:id="rId9"/>
    <p:sldId id="259" r:id="rId10"/>
    <p:sldId id="300" r:id="rId11"/>
    <p:sldId id="301" r:id="rId12"/>
    <p:sldId id="306" r:id="rId13"/>
    <p:sldId id="307" r:id="rId14"/>
    <p:sldId id="302" r:id="rId15"/>
    <p:sldId id="303" r:id="rId16"/>
    <p:sldId id="305" r:id="rId17"/>
    <p:sldId id="304" r:id="rId18"/>
    <p:sldId id="265" r:id="rId19"/>
    <p:sldId id="268" r:id="rId20"/>
    <p:sldId id="290" r:id="rId21"/>
    <p:sldId id="296" r:id="rId22"/>
    <p:sldId id="261" r:id="rId23"/>
    <p:sldId id="262" r:id="rId24"/>
    <p:sldId id="263" r:id="rId25"/>
    <p:sldId id="264" r:id="rId26"/>
  </p:sldIdLst>
  <p:sldSz cx="12192000"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09585" algn="l" rtl="0" fontAlgn="base">
      <a:spcBef>
        <a:spcPct val="0"/>
      </a:spcBef>
      <a:spcAft>
        <a:spcPct val="0"/>
      </a:spcAft>
      <a:defRPr kern="1200">
        <a:solidFill>
          <a:schemeClr val="tx1"/>
        </a:solidFill>
        <a:latin typeface="Verdana" pitchFamily="34" charset="0"/>
        <a:ea typeface="+mn-ea"/>
        <a:cs typeface="+mn-cs"/>
      </a:defRPr>
    </a:lvl2pPr>
    <a:lvl3pPr marL="1219170" algn="l" rtl="0" fontAlgn="base">
      <a:spcBef>
        <a:spcPct val="0"/>
      </a:spcBef>
      <a:spcAft>
        <a:spcPct val="0"/>
      </a:spcAft>
      <a:defRPr kern="1200">
        <a:solidFill>
          <a:schemeClr val="tx1"/>
        </a:solidFill>
        <a:latin typeface="Verdana" pitchFamily="34" charset="0"/>
        <a:ea typeface="+mn-ea"/>
        <a:cs typeface="+mn-cs"/>
      </a:defRPr>
    </a:lvl3pPr>
    <a:lvl4pPr marL="1828754" algn="l" rtl="0" fontAlgn="base">
      <a:spcBef>
        <a:spcPct val="0"/>
      </a:spcBef>
      <a:spcAft>
        <a:spcPct val="0"/>
      </a:spcAft>
      <a:defRPr kern="1200">
        <a:solidFill>
          <a:schemeClr val="tx1"/>
        </a:solidFill>
        <a:latin typeface="Verdana" pitchFamily="34" charset="0"/>
        <a:ea typeface="+mn-ea"/>
        <a:cs typeface="+mn-cs"/>
      </a:defRPr>
    </a:lvl4pPr>
    <a:lvl5pPr marL="2438339" algn="l" rtl="0" fontAlgn="base">
      <a:spcBef>
        <a:spcPct val="0"/>
      </a:spcBef>
      <a:spcAft>
        <a:spcPct val="0"/>
      </a:spcAft>
      <a:defRPr kern="1200">
        <a:solidFill>
          <a:schemeClr val="tx1"/>
        </a:solidFill>
        <a:latin typeface="Verdana" pitchFamily="34" charset="0"/>
        <a:ea typeface="+mn-ea"/>
        <a:cs typeface="+mn-cs"/>
      </a:defRPr>
    </a:lvl5pPr>
    <a:lvl6pPr marL="3047924" algn="l" defTabSz="1219170" rtl="0" eaLnBrk="1" latinLnBrk="0" hangingPunct="1">
      <a:defRPr kern="1200">
        <a:solidFill>
          <a:schemeClr val="tx1"/>
        </a:solidFill>
        <a:latin typeface="Verdana" pitchFamily="34" charset="0"/>
        <a:ea typeface="+mn-ea"/>
        <a:cs typeface="+mn-cs"/>
      </a:defRPr>
    </a:lvl6pPr>
    <a:lvl7pPr marL="3657509" algn="l" defTabSz="1219170" rtl="0" eaLnBrk="1" latinLnBrk="0" hangingPunct="1">
      <a:defRPr kern="1200">
        <a:solidFill>
          <a:schemeClr val="tx1"/>
        </a:solidFill>
        <a:latin typeface="Verdana" pitchFamily="34" charset="0"/>
        <a:ea typeface="+mn-ea"/>
        <a:cs typeface="+mn-cs"/>
      </a:defRPr>
    </a:lvl7pPr>
    <a:lvl8pPr marL="4267093" algn="l" defTabSz="1219170" rtl="0" eaLnBrk="1" latinLnBrk="0" hangingPunct="1">
      <a:defRPr kern="1200">
        <a:solidFill>
          <a:schemeClr val="tx1"/>
        </a:solidFill>
        <a:latin typeface="Verdana" pitchFamily="34" charset="0"/>
        <a:ea typeface="+mn-ea"/>
        <a:cs typeface="+mn-cs"/>
      </a:defRPr>
    </a:lvl8pPr>
    <a:lvl9pPr marL="4876678" algn="l" defTabSz="121917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7222"/>
    <a:srgbClr val="0098DB"/>
    <a:srgbClr val="00549F"/>
    <a:srgbClr val="FDC82F"/>
    <a:srgbClr val="00338D"/>
    <a:srgbClr val="D0103A"/>
    <a:srgbClr val="00854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82" autoAdjust="0"/>
    <p:restoredTop sz="94643" autoAdjust="0"/>
  </p:normalViewPr>
  <p:slideViewPr>
    <p:cSldViewPr snapToGrid="0">
      <p:cViewPr varScale="1">
        <p:scale>
          <a:sx n="91" d="100"/>
          <a:sy n="91" d="100"/>
        </p:scale>
        <p:origin x="90" y="5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856" y="2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4/16/2021</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Calibri" pitchFamily="34" charset="0"/>
        <a:ea typeface="+mn-ea"/>
        <a:cs typeface="+mn-cs"/>
      </a:defRPr>
    </a:lvl1pPr>
    <a:lvl2pPr marL="609585" algn="l" rtl="0" fontAlgn="base">
      <a:spcBef>
        <a:spcPct val="30000"/>
      </a:spcBef>
      <a:spcAft>
        <a:spcPct val="0"/>
      </a:spcAft>
      <a:defRPr sz="1600" kern="1200">
        <a:solidFill>
          <a:schemeClr val="tx1"/>
        </a:solidFill>
        <a:latin typeface="Calibri" pitchFamily="34" charset="0"/>
        <a:ea typeface="+mn-ea"/>
        <a:cs typeface="+mn-cs"/>
      </a:defRPr>
    </a:lvl2pPr>
    <a:lvl3pPr marL="1219170" algn="l" rtl="0" fontAlgn="base">
      <a:spcBef>
        <a:spcPct val="30000"/>
      </a:spcBef>
      <a:spcAft>
        <a:spcPct val="0"/>
      </a:spcAft>
      <a:defRPr sz="1600" kern="1200">
        <a:solidFill>
          <a:schemeClr val="tx1"/>
        </a:solidFill>
        <a:latin typeface="Calibri" pitchFamily="34" charset="0"/>
        <a:ea typeface="+mn-ea"/>
        <a:cs typeface="+mn-cs"/>
      </a:defRPr>
    </a:lvl3pPr>
    <a:lvl4pPr marL="1828754" algn="l" rtl="0" fontAlgn="base">
      <a:spcBef>
        <a:spcPct val="30000"/>
      </a:spcBef>
      <a:spcAft>
        <a:spcPct val="0"/>
      </a:spcAft>
      <a:defRPr sz="1600" kern="1200">
        <a:solidFill>
          <a:schemeClr val="tx1"/>
        </a:solidFill>
        <a:latin typeface="Calibri" pitchFamily="34" charset="0"/>
        <a:ea typeface="+mn-ea"/>
        <a:cs typeface="+mn-cs"/>
      </a:defRPr>
    </a:lvl4pPr>
    <a:lvl5pPr marL="2438339" algn="l" rtl="0" fontAlgn="base">
      <a:spcBef>
        <a:spcPct val="30000"/>
      </a:spcBef>
      <a:spcAft>
        <a:spcPct val="0"/>
      </a:spcAft>
      <a:defRPr sz="1600" kern="1200">
        <a:solidFill>
          <a:schemeClr val="tx1"/>
        </a:solidFill>
        <a:latin typeface="Calibri"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865E7351-37A4-6F49-A853-908506C1317E}" type="slidenum">
              <a:rPr lang="it-IT" smtClean="0"/>
              <a:t>2</a:t>
            </a:fld>
            <a:endParaRPr lang="it-IT"/>
          </a:p>
        </p:txBody>
      </p:sp>
    </p:spTree>
    <p:extLst>
      <p:ext uri="{BB962C8B-B14F-4D97-AF65-F5344CB8AC3E}">
        <p14:creationId xmlns:p14="http://schemas.microsoft.com/office/powerpoint/2010/main" val="119815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865E7351-37A4-6F49-A853-908506C1317E}" type="slidenum">
              <a:rPr lang="it-IT" smtClean="0"/>
              <a:t>15</a:t>
            </a:fld>
            <a:endParaRPr lang="it-IT"/>
          </a:p>
        </p:txBody>
      </p:sp>
    </p:spTree>
    <p:extLst>
      <p:ext uri="{BB962C8B-B14F-4D97-AF65-F5344CB8AC3E}">
        <p14:creationId xmlns:p14="http://schemas.microsoft.com/office/powerpoint/2010/main" val="373598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865E7351-37A4-6F49-A853-908506C1317E}" type="slidenum">
              <a:rPr lang="it-IT" smtClean="0"/>
              <a:t>21</a:t>
            </a:fld>
            <a:endParaRPr lang="it-IT"/>
          </a:p>
        </p:txBody>
      </p:sp>
    </p:spTree>
    <p:extLst>
      <p:ext uri="{BB962C8B-B14F-4D97-AF65-F5344CB8AC3E}">
        <p14:creationId xmlns:p14="http://schemas.microsoft.com/office/powerpoint/2010/main" val="5221992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819148" y="3886201"/>
            <a:ext cx="10598400" cy="485774"/>
          </a:xfrm>
        </p:spPr>
        <p:txBody>
          <a:bodyPr wrap="square">
            <a:spAutoFit/>
          </a:bodyPr>
          <a:lstStyle>
            <a:lvl1pPr marL="0" indent="0">
              <a:buFont typeface="Verdana" pitchFamily="34" charset="0"/>
              <a:buNone/>
              <a:defRPr sz="24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783168" y="2490151"/>
            <a:ext cx="10596033" cy="748988"/>
          </a:xfrm>
          <a:prstGeom prst="rect">
            <a:avLst/>
          </a:prstGeom>
        </p:spPr>
        <p:txBody>
          <a:bodyPr/>
          <a:lstStyle>
            <a:lvl1pPr>
              <a:defRPr sz="4267">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842433" y="6429377"/>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667000" y="-2666999"/>
            <a:ext cx="6858001" cy="12192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10383890" y="208265"/>
            <a:ext cx="1613941" cy="624000"/>
          </a:xfrm>
          <a:prstGeom prst="rect">
            <a:avLst/>
          </a:prstGeom>
        </p:spPr>
      </p:pic>
      <p:sp>
        <p:nvSpPr>
          <p:cNvPr id="10" name="Text Box 58"/>
          <p:cNvSpPr txBox="1">
            <a:spLocks noChangeArrowheads="1"/>
          </p:cNvSpPr>
          <p:nvPr userDrawn="1"/>
        </p:nvSpPr>
        <p:spPr bwMode="auto">
          <a:xfrm>
            <a:off x="217099" y="6124764"/>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1067" noProof="0">
                <a:solidFill>
                  <a:schemeClr val="bg1">
                    <a:lumMod val="85000"/>
                  </a:schemeClr>
                </a:solidFill>
              </a:rPr>
              <a:t>ESA UNCLASSIFIED - For Official Use</a:t>
            </a:r>
            <a:endParaRPr lang="en-GB" sz="1067"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10387200" y="6532800"/>
            <a:ext cx="1595883" cy="192000"/>
          </a:xfrm>
          <a:prstGeom prst="rect">
            <a:avLst/>
          </a:prstGeom>
        </p:spPr>
      </p:pic>
      <p:cxnSp>
        <p:nvCxnSpPr>
          <p:cNvPr id="36" name="Straight Connector 35"/>
          <p:cNvCxnSpPr/>
          <p:nvPr userDrawn="1"/>
        </p:nvCxnSpPr>
        <p:spPr>
          <a:xfrm>
            <a:off x="221243" y="6385584"/>
            <a:ext cx="1176637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229692" y="6544010"/>
            <a:ext cx="9102221" cy="148692"/>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68768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933"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00" y="3296484"/>
            <a:ext cx="10385400" cy="1764585"/>
          </a:xfrm>
        </p:spPr>
        <p:txBody>
          <a:bodyPr anchor="t"/>
          <a:lstStyle>
            <a:lvl1pPr algn="l">
              <a:defRPr sz="5333"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816000" y="1796295"/>
            <a:ext cx="103854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noProof="0"/>
              <a:t>Edit Master text styles</a:t>
            </a:r>
          </a:p>
        </p:txBody>
      </p:sp>
    </p:spTree>
    <p:extLst>
      <p:ext uri="{BB962C8B-B14F-4D97-AF65-F5344CB8AC3E}">
        <p14:creationId xmlns:p14="http://schemas.microsoft.com/office/powerpoint/2010/main" val="73045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821267" y="1673225"/>
            <a:ext cx="5185835"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7" y="1673225"/>
            <a:ext cx="5184000"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2964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97" y="1666800"/>
            <a:ext cx="5193600" cy="496800"/>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Edit Master text styles</a:t>
            </a:r>
          </a:p>
        </p:txBody>
      </p:sp>
      <p:sp>
        <p:nvSpPr>
          <p:cNvPr id="5" name="Text Placeholder 4"/>
          <p:cNvSpPr>
            <a:spLocks noGrp="1"/>
          </p:cNvSpPr>
          <p:nvPr>
            <p:ph type="body" sz="quarter" idx="3"/>
          </p:nvPr>
        </p:nvSpPr>
        <p:spPr>
          <a:xfrm>
            <a:off x="6193367" y="1666875"/>
            <a:ext cx="5195221" cy="495324"/>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Edit Master text styles</a:t>
            </a:r>
          </a:p>
        </p:txBody>
      </p:sp>
      <p:sp>
        <p:nvSpPr>
          <p:cNvPr id="6" name="Content Placeholder 5"/>
          <p:cNvSpPr>
            <a:spLocks noGrp="1"/>
          </p:cNvSpPr>
          <p:nvPr>
            <p:ph sz="quarter" idx="4"/>
          </p:nvPr>
        </p:nvSpPr>
        <p:spPr>
          <a:xfrm>
            <a:off x="6193368" y="2174877"/>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825600" y="2174402"/>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8" y="1666877"/>
            <a:ext cx="6625167" cy="4324351"/>
          </a:xfrm>
        </p:spPr>
        <p:txBody>
          <a:bodyPr/>
          <a:lstStyle>
            <a:lvl1pPr>
              <a:defRPr sz="1867"/>
            </a:lvl1pPr>
            <a:lvl2pPr>
              <a:defRPr sz="1867"/>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825500" y="1666802"/>
            <a:ext cx="3795184" cy="43243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Edit Master text styles</a:t>
            </a:r>
          </a:p>
        </p:txBody>
      </p:sp>
      <p:sp>
        <p:nvSpPr>
          <p:cNvPr id="5"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000" y="4997210"/>
            <a:ext cx="7910400" cy="379656"/>
          </a:xfrm>
        </p:spPr>
        <p:txBody>
          <a:bodyPr anchor="b"/>
          <a:lstStyle>
            <a:lvl1pPr algn="l">
              <a:defRPr sz="1867" b="1"/>
            </a:lvl1pPr>
          </a:lstStyle>
          <a:p>
            <a:r>
              <a:rPr lang="en-US" noProof="0"/>
              <a:t>Click to edit Master title style</a:t>
            </a:r>
            <a:endParaRPr lang="en-GB" noProof="0"/>
          </a:p>
        </p:txBody>
      </p:sp>
      <p:sp>
        <p:nvSpPr>
          <p:cNvPr id="3" name="Picture Placeholder 2"/>
          <p:cNvSpPr>
            <a:spLocks noGrp="1"/>
          </p:cNvSpPr>
          <p:nvPr>
            <p:ph type="pic" idx="1"/>
          </p:nvPr>
        </p:nvSpPr>
        <p:spPr>
          <a:xfrm>
            <a:off x="2135716" y="1666875"/>
            <a:ext cx="7909984" cy="3390901"/>
          </a:xfrm>
        </p:spPr>
        <p:txBody>
          <a:bodyPr/>
          <a:lstStyle>
            <a:lvl1pPr marL="0" indent="0">
              <a:buNone/>
              <a:defRPr sz="18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dirty="0"/>
          </a:p>
        </p:txBody>
      </p:sp>
      <p:sp>
        <p:nvSpPr>
          <p:cNvPr id="4" name="Text Placeholder 3"/>
          <p:cNvSpPr>
            <a:spLocks noGrp="1"/>
          </p:cNvSpPr>
          <p:nvPr>
            <p:ph type="body" sz="half" idx="2"/>
          </p:nvPr>
        </p:nvSpPr>
        <p:spPr>
          <a:xfrm>
            <a:off x="2136000" y="5372102"/>
            <a:ext cx="7910400" cy="61912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Edit Master text styles</a:t>
            </a:r>
          </a:p>
        </p:txBody>
      </p:sp>
    </p:spTree>
    <p:extLst>
      <p:ext uri="{BB962C8B-B14F-4D97-AF65-F5344CB8AC3E}">
        <p14:creationId xmlns:p14="http://schemas.microsoft.com/office/powerpoint/2010/main" val="372260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230400" y="969600"/>
            <a:ext cx="11664000" cy="50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Box DG"/>
          <p:cNvSpPr txBox="1">
            <a:spLocks noChangeArrowheads="1"/>
          </p:cNvSpPr>
          <p:nvPr userDrawn="1"/>
        </p:nvSpPr>
        <p:spPr bwMode="auto">
          <a:xfrm>
            <a:off x="770885" y="447363"/>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sp>
        <p:nvSpPr>
          <p:cNvPr id="10"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t="-1" b="23122"/>
          <a:stretch/>
        </p:blipFill>
        <p:spPr>
          <a:xfrm>
            <a:off x="10383890" y="207247"/>
            <a:ext cx="1613941" cy="672000"/>
          </a:xfrm>
          <a:prstGeom prst="rect">
            <a:avLst/>
          </a:prstGeom>
        </p:spPr>
      </p:pic>
      <p:pic>
        <p:nvPicPr>
          <p:cNvPr id="12" name="Picture 11" descr="PPT_Foot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369050"/>
            <a:ext cx="12192000" cy="488951"/>
          </a:xfrm>
          <a:prstGeom prst="rect">
            <a:avLst/>
          </a:prstGeom>
        </p:spPr>
      </p:pic>
      <p:sp>
        <p:nvSpPr>
          <p:cNvPr id="14" name="Text Box 38"/>
          <p:cNvSpPr txBox="1">
            <a:spLocks noChangeArrowheads="1"/>
          </p:cNvSpPr>
          <p:nvPr userDrawn="1"/>
        </p:nvSpPr>
        <p:spPr bwMode="auto">
          <a:xfrm>
            <a:off x="220800" y="6100801"/>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1067" noProof="0">
                <a:solidFill>
                  <a:schemeClr val="tx1">
                    <a:lumMod val="75000"/>
                    <a:lumOff val="25000"/>
                  </a:schemeClr>
                </a:solidFill>
              </a:rPr>
              <a:t>ESA UNCLASSIFIED - For Official Use</a:t>
            </a:r>
            <a:endParaRPr lang="en-GB" sz="1067" noProof="0" dirty="0">
              <a:solidFill>
                <a:schemeClr val="tx1">
                  <a:lumMod val="75000"/>
                  <a:lumOff val="25000"/>
                </a:schemeClr>
              </a:solidFill>
            </a:endParaRPr>
          </a:p>
        </p:txBody>
      </p:sp>
      <p:grpSp>
        <p:nvGrpSpPr>
          <p:cNvPr id="65" name="Group 64"/>
          <p:cNvGrpSpPr/>
          <p:nvPr userDrawn="1"/>
        </p:nvGrpSpPr>
        <p:grpSpPr>
          <a:xfrm>
            <a:off x="229692" y="6544010"/>
            <a:ext cx="9102221" cy="148692"/>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Lst>
  <p:hf sldNum="0" hdr="0" dt="0"/>
  <p:txStyles>
    <p:titleStyle>
      <a:lvl1pPr algn="l" rtl="0" eaLnBrk="1" fontAlgn="base" hangingPunct="1">
        <a:spcBef>
          <a:spcPct val="0"/>
        </a:spcBef>
        <a:spcAft>
          <a:spcPct val="0"/>
        </a:spcAft>
        <a:defRPr lang="en-GB" sz="2933" b="0" dirty="0" smtClean="0">
          <a:solidFill>
            <a:srgbClr val="0070C0"/>
          </a:solidFill>
          <a:latin typeface="Verdana"/>
          <a:ea typeface="+mj-ea"/>
          <a:cs typeface="Verdana"/>
        </a:defRPr>
      </a:lvl1pPr>
      <a:lvl2pPr algn="l" rtl="0" eaLnBrk="1" fontAlgn="base" hangingPunct="1">
        <a:spcBef>
          <a:spcPct val="0"/>
        </a:spcBef>
        <a:spcAft>
          <a:spcPct val="0"/>
        </a:spcAft>
        <a:defRPr sz="2933" b="1">
          <a:solidFill>
            <a:schemeClr val="bg1"/>
          </a:solidFill>
          <a:latin typeface="Verdana" pitchFamily="34" charset="0"/>
        </a:defRPr>
      </a:lvl2pPr>
      <a:lvl3pPr algn="l" rtl="0" eaLnBrk="1" fontAlgn="base" hangingPunct="1">
        <a:spcBef>
          <a:spcPct val="0"/>
        </a:spcBef>
        <a:spcAft>
          <a:spcPct val="0"/>
        </a:spcAft>
        <a:defRPr sz="2933" b="1">
          <a:solidFill>
            <a:schemeClr val="bg1"/>
          </a:solidFill>
          <a:latin typeface="Verdana" pitchFamily="34" charset="0"/>
        </a:defRPr>
      </a:lvl3pPr>
      <a:lvl4pPr algn="l" rtl="0" eaLnBrk="1" fontAlgn="base" hangingPunct="1">
        <a:spcBef>
          <a:spcPct val="0"/>
        </a:spcBef>
        <a:spcAft>
          <a:spcPct val="0"/>
        </a:spcAft>
        <a:defRPr sz="2933" b="1">
          <a:solidFill>
            <a:schemeClr val="bg1"/>
          </a:solidFill>
          <a:latin typeface="Verdana" pitchFamily="34" charset="0"/>
        </a:defRPr>
      </a:lvl4pPr>
      <a:lvl5pPr algn="l" rtl="0" eaLnBrk="1" fontAlgn="base" hangingPunct="1">
        <a:spcBef>
          <a:spcPct val="0"/>
        </a:spcBef>
        <a:spcAft>
          <a:spcPct val="0"/>
        </a:spcAft>
        <a:defRPr sz="2933" b="1">
          <a:solidFill>
            <a:schemeClr val="bg1"/>
          </a:solidFill>
          <a:latin typeface="Verdana" pitchFamily="34" charset="0"/>
        </a:defRPr>
      </a:lvl5pPr>
      <a:lvl6pPr marL="609585" algn="l" rtl="0" eaLnBrk="1" fontAlgn="base" hangingPunct="1">
        <a:spcBef>
          <a:spcPct val="0"/>
        </a:spcBef>
        <a:spcAft>
          <a:spcPct val="0"/>
        </a:spcAft>
        <a:defRPr sz="2933" b="1">
          <a:solidFill>
            <a:schemeClr val="bg1"/>
          </a:solidFill>
          <a:latin typeface="Verdana" pitchFamily="34" charset="0"/>
        </a:defRPr>
      </a:lvl6pPr>
      <a:lvl7pPr marL="1219170" algn="l" rtl="0" eaLnBrk="1" fontAlgn="base" hangingPunct="1">
        <a:spcBef>
          <a:spcPct val="0"/>
        </a:spcBef>
        <a:spcAft>
          <a:spcPct val="0"/>
        </a:spcAft>
        <a:defRPr sz="2933" b="1">
          <a:solidFill>
            <a:schemeClr val="bg1"/>
          </a:solidFill>
          <a:latin typeface="Verdana" pitchFamily="34" charset="0"/>
        </a:defRPr>
      </a:lvl7pPr>
      <a:lvl8pPr marL="1828754" algn="l" rtl="0" eaLnBrk="1" fontAlgn="base" hangingPunct="1">
        <a:spcBef>
          <a:spcPct val="0"/>
        </a:spcBef>
        <a:spcAft>
          <a:spcPct val="0"/>
        </a:spcAft>
        <a:defRPr sz="2933" b="1">
          <a:solidFill>
            <a:schemeClr val="bg1"/>
          </a:solidFill>
          <a:latin typeface="Verdana" pitchFamily="34" charset="0"/>
        </a:defRPr>
      </a:lvl8pPr>
      <a:lvl9pPr marL="2438339" algn="l" rtl="0" eaLnBrk="1" fontAlgn="base" hangingPunct="1">
        <a:spcBef>
          <a:spcPct val="0"/>
        </a:spcBef>
        <a:spcAft>
          <a:spcPct val="0"/>
        </a:spcAft>
        <a:defRPr sz="2933" b="1">
          <a:solidFill>
            <a:schemeClr val="bg1"/>
          </a:solidFill>
          <a:latin typeface="Verdana" pitchFamily="34" charset="0"/>
        </a:defRPr>
      </a:lvl9pPr>
    </p:titleStyle>
    <p:bodyStyle>
      <a:lvl1pPr marL="0" indent="-457189" algn="l" rtl="0" eaLnBrk="1" fontAlgn="base" hangingPunct="1">
        <a:lnSpc>
          <a:spcPct val="119000"/>
        </a:lnSpc>
        <a:spcBef>
          <a:spcPct val="20000"/>
        </a:spcBef>
        <a:spcAft>
          <a:spcPct val="0"/>
        </a:spcAft>
        <a:buClr>
          <a:schemeClr val="accent1"/>
        </a:buClr>
        <a:buFontTx/>
        <a:buNone/>
        <a:defRPr lang="en-GB" sz="2133" dirty="0" smtClean="0">
          <a:solidFill>
            <a:schemeClr val="bg2"/>
          </a:solidFill>
          <a:latin typeface="Verdana"/>
          <a:ea typeface="+mn-ea"/>
          <a:cs typeface="Verdana"/>
        </a:defRPr>
      </a:lvl1pPr>
      <a:lvl2pPr marL="107997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2pPr>
      <a:lvl3pPr marL="187675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3pPr>
      <a:lvl4pPr marL="267353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4pPr>
      <a:lvl5pPr marL="347031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5pPr>
      <a:lvl6pPr marL="463961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20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78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37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699309" y="2066367"/>
            <a:ext cx="11605580" cy="77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spAutoFit/>
          </a:bodyPr>
          <a:lstStyle/>
          <a:p>
            <a:pPr defTabSz="1219170">
              <a:defRPr/>
            </a:pPr>
            <a:r>
              <a:rPr lang="en-GB" sz="4267" dirty="0">
                <a:solidFill>
                  <a:schemeClr val="bg1">
                    <a:lumMod val="95000"/>
                  </a:schemeClr>
                </a:solidFill>
                <a:latin typeface="Verdana"/>
                <a:ea typeface="+mj-ea"/>
                <a:cs typeface="Verdana"/>
              </a:rPr>
              <a:t>Archive Holdings and Technology Session</a:t>
            </a:r>
          </a:p>
        </p:txBody>
      </p:sp>
      <p:sp>
        <p:nvSpPr>
          <p:cNvPr id="7" name="Text Box 24"/>
          <p:cNvSpPr txBox="1">
            <a:spLocks noChangeArrowheads="1"/>
          </p:cNvSpPr>
          <p:nvPr/>
        </p:nvSpPr>
        <p:spPr bwMode="auto">
          <a:xfrm>
            <a:off x="820800" y="3724800"/>
            <a:ext cx="1962397"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rPr>
              <a:t>Daniele </a:t>
            </a:r>
            <a:r>
              <a:rPr lang="en-GB" dirty="0" err="1">
                <a:solidFill>
                  <a:schemeClr val="bg1"/>
                </a:solidFill>
              </a:rPr>
              <a:t>Iozzino</a:t>
            </a:r>
            <a:endParaRPr lang="en-GB" dirty="0">
              <a:solidFill>
                <a:schemeClr val="bg1"/>
              </a:solidFill>
            </a:endParaRPr>
          </a:p>
        </p:txBody>
      </p:sp>
      <p:sp>
        <p:nvSpPr>
          <p:cNvPr id="8" name="Text Box 25"/>
          <p:cNvSpPr txBox="1">
            <a:spLocks noChangeArrowheads="1"/>
          </p:cNvSpPr>
          <p:nvPr/>
        </p:nvSpPr>
        <p:spPr bwMode="auto">
          <a:xfrm>
            <a:off x="820801" y="4348800"/>
            <a:ext cx="157286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rPr>
              <a:t>22/04/2021</a:t>
            </a:r>
          </a:p>
        </p:txBody>
      </p:sp>
      <p:sp>
        <p:nvSpPr>
          <p:cNvPr id="2" name="TextBox 1">
            <a:extLst>
              <a:ext uri="{FF2B5EF4-FFF2-40B4-BE49-F238E27FC236}">
                <a16:creationId xmlns:a16="http://schemas.microsoft.com/office/drawing/2014/main" id="{EF16784E-772F-7B40-A214-B6E73DB3EA3C}"/>
              </a:ext>
            </a:extLst>
          </p:cNvPr>
          <p:cNvSpPr txBox="1"/>
          <p:nvPr/>
        </p:nvSpPr>
        <p:spPr>
          <a:xfrm>
            <a:off x="820800" y="3100800"/>
            <a:ext cx="4189095" cy="369332"/>
          </a:xfrm>
          <a:prstGeom prst="rect">
            <a:avLst/>
          </a:prstGeom>
          <a:noFill/>
        </p:spPr>
        <p:txBody>
          <a:bodyPr wrap="none" rtlCol="0">
            <a:spAutoFit/>
          </a:bodyPr>
          <a:lstStyle/>
          <a:p>
            <a:r>
              <a:rPr lang="en-GB" dirty="0">
                <a:solidFill>
                  <a:schemeClr val="bg1"/>
                </a:solidFill>
              </a:rPr>
              <a:t>ESA Infrastructure and Experience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04CA-1048-F249-B6CB-1723D97BA90C}"/>
              </a:ext>
            </a:extLst>
          </p:cNvPr>
          <p:cNvSpPr>
            <a:spLocks noGrp="1"/>
          </p:cNvSpPr>
          <p:nvPr>
            <p:ph type="title"/>
          </p:nvPr>
        </p:nvSpPr>
        <p:spPr/>
        <p:txBody>
          <a:bodyPr/>
          <a:lstStyle/>
          <a:p>
            <a:r>
              <a:rPr lang="it-IT" dirty="0"/>
              <a:t>DAS Data Verification</a:t>
            </a:r>
          </a:p>
        </p:txBody>
      </p:sp>
      <p:sp>
        <p:nvSpPr>
          <p:cNvPr id="3" name="Content Placeholder 2">
            <a:extLst>
              <a:ext uri="{FF2B5EF4-FFF2-40B4-BE49-F238E27FC236}">
                <a16:creationId xmlns:a16="http://schemas.microsoft.com/office/drawing/2014/main" id="{09C3B51F-B9AE-1146-B797-58F866C97EB2}"/>
              </a:ext>
            </a:extLst>
          </p:cNvPr>
          <p:cNvSpPr>
            <a:spLocks noGrp="1"/>
          </p:cNvSpPr>
          <p:nvPr>
            <p:ph idx="1"/>
          </p:nvPr>
        </p:nvSpPr>
        <p:spPr>
          <a:xfrm>
            <a:off x="2558854" y="1212749"/>
            <a:ext cx="6695917" cy="3885965"/>
          </a:xfrm>
        </p:spPr>
        <p:txBody>
          <a:bodyPr/>
          <a:lstStyle/>
          <a:p>
            <a:r>
              <a:rPr lang="it-IT" sz="1600" dirty="0" err="1"/>
              <a:t>One</a:t>
            </a:r>
            <a:r>
              <a:rPr lang="it-IT" sz="1600" dirty="0"/>
              <a:t> of the </a:t>
            </a:r>
            <a:r>
              <a:rPr lang="it-IT" sz="1600" dirty="0" err="1"/>
              <a:t>most</a:t>
            </a:r>
            <a:r>
              <a:rPr lang="it-IT" sz="1600" dirty="0"/>
              <a:t> </a:t>
            </a:r>
            <a:r>
              <a:rPr lang="it-IT" sz="1600" dirty="0" err="1"/>
              <a:t>important</a:t>
            </a:r>
            <a:r>
              <a:rPr lang="it-IT" sz="1600" dirty="0"/>
              <a:t> </a:t>
            </a:r>
            <a:r>
              <a:rPr lang="it-IT" sz="1600" dirty="0" err="1"/>
              <a:t>activities</a:t>
            </a:r>
            <a:r>
              <a:rPr lang="it-IT" sz="1600" dirty="0"/>
              <a:t> </a:t>
            </a:r>
            <a:r>
              <a:rPr lang="it-IT" sz="1600" dirty="0" err="1"/>
              <a:t>performed</a:t>
            </a:r>
            <a:r>
              <a:rPr lang="it-IT" sz="1600" dirty="0"/>
              <a:t> by the Master Archive service </a:t>
            </a:r>
            <a:r>
              <a:rPr lang="it-IT" sz="1600" dirty="0" err="1"/>
              <a:t>is</a:t>
            </a:r>
            <a:r>
              <a:rPr lang="it-IT" sz="1600" dirty="0"/>
              <a:t> the data </a:t>
            </a:r>
            <a:r>
              <a:rPr lang="it-IT" sz="1600" dirty="0" err="1"/>
              <a:t>quality</a:t>
            </a:r>
            <a:r>
              <a:rPr lang="it-IT" sz="1600" dirty="0"/>
              <a:t> </a:t>
            </a:r>
            <a:r>
              <a:rPr lang="it-IT" sz="1600" dirty="0" err="1"/>
              <a:t>check</a:t>
            </a:r>
            <a:r>
              <a:rPr lang="it-IT" sz="1600" dirty="0"/>
              <a:t>, </a:t>
            </a:r>
            <a:r>
              <a:rPr lang="it-IT" sz="1600" dirty="0" err="1"/>
              <a:t>which</a:t>
            </a:r>
            <a:r>
              <a:rPr lang="it-IT" sz="1600" dirty="0"/>
              <a:t> </a:t>
            </a:r>
            <a:r>
              <a:rPr lang="it-IT" sz="1600" dirty="0" err="1"/>
              <a:t>is</a:t>
            </a:r>
            <a:r>
              <a:rPr lang="it-IT" sz="1600" dirty="0"/>
              <a:t> </a:t>
            </a:r>
            <a:r>
              <a:rPr lang="it-IT" sz="1600" dirty="0" err="1"/>
              <a:t>performed</a:t>
            </a:r>
            <a:r>
              <a:rPr lang="it-IT" sz="1600" dirty="0"/>
              <a:t> </a:t>
            </a:r>
            <a:r>
              <a:rPr lang="it-IT" sz="1600" dirty="0" err="1"/>
              <a:t>not</a:t>
            </a:r>
            <a:r>
              <a:rPr lang="it-IT" sz="1600" dirty="0"/>
              <a:t> in </a:t>
            </a:r>
            <a:r>
              <a:rPr lang="it-IT" sz="1600" dirty="0" err="1"/>
              <a:t>terms</a:t>
            </a:r>
            <a:r>
              <a:rPr lang="it-IT" sz="1600" dirty="0"/>
              <a:t> of </a:t>
            </a:r>
            <a:r>
              <a:rPr lang="it-IT" sz="1600" dirty="0" err="1"/>
              <a:t>scientific</a:t>
            </a:r>
            <a:r>
              <a:rPr lang="it-IT" sz="1600" dirty="0"/>
              <a:t> </a:t>
            </a:r>
            <a:r>
              <a:rPr lang="it-IT" sz="1600" dirty="0" err="1"/>
              <a:t>content</a:t>
            </a:r>
            <a:r>
              <a:rPr lang="it-IT" sz="1600" dirty="0"/>
              <a:t> </a:t>
            </a:r>
            <a:r>
              <a:rPr lang="it-IT" sz="1600" dirty="0" err="1"/>
              <a:t>but</a:t>
            </a:r>
            <a:r>
              <a:rPr lang="it-IT" sz="1600" dirty="0"/>
              <a:t> in </a:t>
            </a:r>
            <a:r>
              <a:rPr lang="it-IT" sz="1600" dirty="0" err="1"/>
              <a:t>terms</a:t>
            </a:r>
            <a:r>
              <a:rPr lang="it-IT" sz="1600" dirty="0"/>
              <a:t> of reliability of the </a:t>
            </a:r>
            <a:r>
              <a:rPr lang="it-IT" sz="1600" dirty="0" err="1"/>
              <a:t>process</a:t>
            </a:r>
            <a:r>
              <a:rPr lang="it-IT" sz="1600" dirty="0"/>
              <a:t> </a:t>
            </a:r>
            <a:r>
              <a:rPr lang="it-IT" sz="1600" dirty="0" err="1"/>
              <a:t>during</a:t>
            </a:r>
            <a:r>
              <a:rPr lang="it-IT" sz="1600" dirty="0"/>
              <a:t> data transfer. </a:t>
            </a:r>
            <a:r>
              <a:rPr lang="it-IT" sz="1600" dirty="0" err="1"/>
              <a:t>This</a:t>
            </a:r>
            <a:r>
              <a:rPr lang="it-IT" sz="1600" dirty="0"/>
              <a:t> </a:t>
            </a:r>
            <a:r>
              <a:rPr lang="it-IT" sz="1600" dirty="0" err="1"/>
              <a:t>verification</a:t>
            </a:r>
            <a:r>
              <a:rPr lang="it-IT" sz="1600" dirty="0"/>
              <a:t> </a:t>
            </a:r>
            <a:r>
              <a:rPr lang="it-IT" sz="1600" dirty="0" err="1"/>
              <a:t>includes</a:t>
            </a:r>
            <a:r>
              <a:rPr lang="it-IT" sz="1600" dirty="0"/>
              <a:t> the </a:t>
            </a:r>
            <a:r>
              <a:rPr lang="it-IT" sz="1600" dirty="0" err="1"/>
              <a:t>points</a:t>
            </a:r>
            <a:r>
              <a:rPr lang="it-IT" sz="1600" dirty="0"/>
              <a:t> </a:t>
            </a:r>
            <a:r>
              <a:rPr lang="it-IT" sz="1600" dirty="0" err="1"/>
              <a:t>summarized</a:t>
            </a:r>
            <a:r>
              <a:rPr lang="it-IT" sz="1600" dirty="0"/>
              <a:t> in the </a:t>
            </a:r>
            <a:r>
              <a:rPr lang="it-IT" sz="1600" dirty="0" err="1"/>
              <a:t>following</a:t>
            </a:r>
            <a:r>
              <a:rPr lang="it-IT" sz="1600" dirty="0"/>
              <a:t> </a:t>
            </a:r>
            <a:r>
              <a:rPr lang="it-IT" sz="1600" dirty="0" err="1"/>
              <a:t>questions</a:t>
            </a:r>
            <a:r>
              <a:rPr lang="it-IT" sz="1600" dirty="0"/>
              <a:t>:</a:t>
            </a:r>
          </a:p>
          <a:p>
            <a:endParaRPr lang="it-IT" sz="1600" dirty="0"/>
          </a:p>
          <a:p>
            <a:pPr marL="266700" indent="-266700" defTabSz="984250">
              <a:buFont typeface="Courier New" panose="02070309020205020404" pitchFamily="49" charset="0"/>
              <a:buChar char="o"/>
            </a:pPr>
            <a:r>
              <a:rPr lang="it-IT" sz="1600" dirty="0"/>
              <a:t> are </a:t>
            </a:r>
            <a:r>
              <a:rPr lang="it-IT" sz="1600" dirty="0" err="1"/>
              <a:t>all</a:t>
            </a:r>
            <a:r>
              <a:rPr lang="it-IT" sz="1600" dirty="0"/>
              <a:t> input data </a:t>
            </a:r>
            <a:r>
              <a:rPr lang="it-IT" sz="1600" dirty="0" err="1"/>
              <a:t>archived</a:t>
            </a:r>
            <a:r>
              <a:rPr lang="it-IT" sz="1600" dirty="0"/>
              <a:t>?</a:t>
            </a:r>
          </a:p>
          <a:p>
            <a:pPr marL="266700" indent="-266700" defTabSz="984250">
              <a:buFont typeface="Courier New" panose="02070309020205020404" pitchFamily="49" charset="0"/>
              <a:buChar char="o"/>
            </a:pPr>
            <a:r>
              <a:rPr lang="it-IT" sz="1600" dirty="0"/>
              <a:t> are </a:t>
            </a:r>
            <a:r>
              <a:rPr lang="it-IT" sz="1600" dirty="0" err="1"/>
              <a:t>we</a:t>
            </a:r>
            <a:r>
              <a:rPr lang="it-IT" sz="1600" dirty="0"/>
              <a:t> </a:t>
            </a:r>
            <a:r>
              <a:rPr lang="it-IT" sz="1600" dirty="0" err="1"/>
              <a:t>sure</a:t>
            </a:r>
            <a:r>
              <a:rPr lang="it-IT" sz="1600" dirty="0"/>
              <a:t> </a:t>
            </a:r>
            <a:r>
              <a:rPr lang="it-IT" sz="1600" dirty="0" err="1"/>
              <a:t>that</a:t>
            </a:r>
            <a:r>
              <a:rPr lang="it-IT" sz="1600" dirty="0"/>
              <a:t> the </a:t>
            </a:r>
            <a:r>
              <a:rPr lang="it-IT" sz="1600" dirty="0" err="1"/>
              <a:t>archived</a:t>
            </a:r>
            <a:r>
              <a:rPr lang="it-IT" sz="1600" dirty="0"/>
              <a:t> data </a:t>
            </a:r>
            <a:r>
              <a:rPr lang="it-IT" sz="1600" dirty="0" err="1"/>
              <a:t>has</a:t>
            </a:r>
            <a:r>
              <a:rPr lang="it-IT" sz="1600" dirty="0"/>
              <a:t> </a:t>
            </a:r>
            <a:r>
              <a:rPr lang="it-IT" sz="1600" dirty="0" err="1"/>
              <a:t>not</a:t>
            </a:r>
            <a:r>
              <a:rPr lang="it-IT" sz="1600" dirty="0"/>
              <a:t> </a:t>
            </a:r>
            <a:r>
              <a:rPr lang="it-IT" sz="1600" dirty="0" err="1"/>
              <a:t>been</a:t>
            </a:r>
            <a:r>
              <a:rPr lang="it-IT" sz="1600" dirty="0"/>
              <a:t> </a:t>
            </a:r>
            <a:r>
              <a:rPr lang="it-IT" sz="1600" dirty="0" err="1"/>
              <a:t>corrupted</a:t>
            </a:r>
            <a:r>
              <a:rPr lang="it-IT" sz="1600" dirty="0"/>
              <a:t> </a:t>
            </a:r>
            <a:r>
              <a:rPr lang="it-IT" sz="1600" dirty="0" err="1"/>
              <a:t>during</a:t>
            </a:r>
            <a:r>
              <a:rPr lang="it-IT" sz="1600" dirty="0"/>
              <a:t> the </a:t>
            </a:r>
            <a:r>
              <a:rPr lang="it-IT" sz="1600" dirty="0" err="1"/>
              <a:t>transcription</a:t>
            </a:r>
            <a:r>
              <a:rPr lang="it-IT" sz="1600" dirty="0"/>
              <a:t>?</a:t>
            </a:r>
          </a:p>
          <a:p>
            <a:pPr marL="266700" indent="-266700" defTabSz="984250">
              <a:buFont typeface="Courier New" panose="02070309020205020404" pitchFamily="49" charset="0"/>
              <a:buChar char="o"/>
            </a:pPr>
            <a:r>
              <a:rPr lang="it-IT" sz="1600" dirty="0"/>
              <a:t> are we compliant with the requirements related to the minimum distance between the two archive copies?</a:t>
            </a:r>
          </a:p>
          <a:p>
            <a:pPr marL="266700" indent="-266700" defTabSz="984250">
              <a:buFont typeface="Courier New" panose="02070309020205020404" pitchFamily="49" charset="0"/>
              <a:buChar char="o"/>
            </a:pPr>
            <a:r>
              <a:rPr lang="it-IT" sz="1600" dirty="0"/>
              <a:t> are </a:t>
            </a:r>
            <a:r>
              <a:rPr lang="it-IT" sz="1600" dirty="0" err="1"/>
              <a:t>we</a:t>
            </a:r>
            <a:r>
              <a:rPr lang="it-IT" sz="1600" dirty="0"/>
              <a:t> </a:t>
            </a:r>
            <a:r>
              <a:rPr lang="it-IT" sz="1600" dirty="0" err="1"/>
              <a:t>sure</a:t>
            </a:r>
            <a:r>
              <a:rPr lang="it-IT" sz="1600" dirty="0"/>
              <a:t> </a:t>
            </a:r>
            <a:r>
              <a:rPr lang="it-IT" sz="1600" dirty="0" err="1"/>
              <a:t>that</a:t>
            </a:r>
            <a:r>
              <a:rPr lang="it-IT" sz="1600" dirty="0"/>
              <a:t> the </a:t>
            </a:r>
            <a:r>
              <a:rPr lang="it-IT" sz="1600" dirty="0" err="1"/>
              <a:t>stored</a:t>
            </a:r>
            <a:r>
              <a:rPr lang="it-IT" sz="1600" dirty="0"/>
              <a:t> data </a:t>
            </a:r>
            <a:r>
              <a:rPr lang="it-IT" sz="1600" dirty="0" err="1"/>
              <a:t>is</a:t>
            </a:r>
            <a:r>
              <a:rPr lang="it-IT" sz="1600" dirty="0"/>
              <a:t> </a:t>
            </a:r>
            <a:r>
              <a:rPr lang="it-IT" sz="1600" dirty="0" err="1"/>
              <a:t>still</a:t>
            </a:r>
            <a:r>
              <a:rPr lang="it-IT" sz="1600" dirty="0"/>
              <a:t> </a:t>
            </a:r>
            <a:r>
              <a:rPr lang="it-IT" sz="1600" dirty="0" err="1"/>
              <a:t>retrievable</a:t>
            </a:r>
            <a:r>
              <a:rPr lang="it-IT" sz="1600" dirty="0"/>
              <a:t> and </a:t>
            </a:r>
            <a:r>
              <a:rPr lang="it-IT" sz="1600" dirty="0" err="1"/>
              <a:t>usable</a:t>
            </a:r>
            <a:r>
              <a:rPr lang="it-IT" sz="1600" dirty="0"/>
              <a:t>?</a:t>
            </a:r>
          </a:p>
          <a:p>
            <a:pPr marL="266700" indent="-266700" defTabSz="984250">
              <a:buFont typeface="Courier New" panose="02070309020205020404" pitchFamily="49" charset="0"/>
              <a:buChar char="o"/>
            </a:pPr>
            <a:r>
              <a:rPr lang="it-IT" sz="1600" dirty="0"/>
              <a:t> are </a:t>
            </a:r>
            <a:r>
              <a:rPr lang="it-IT" sz="1600" dirty="0" err="1"/>
              <a:t>we</a:t>
            </a:r>
            <a:r>
              <a:rPr lang="it-IT" sz="1600" dirty="0"/>
              <a:t> </a:t>
            </a:r>
            <a:r>
              <a:rPr lang="it-IT" sz="1600" dirty="0" err="1"/>
              <a:t>sure</a:t>
            </a:r>
            <a:r>
              <a:rPr lang="it-IT" sz="1600" dirty="0"/>
              <a:t> </a:t>
            </a:r>
            <a:r>
              <a:rPr lang="it-IT" sz="1600" dirty="0" err="1"/>
              <a:t>that</a:t>
            </a:r>
            <a:r>
              <a:rPr lang="it-IT" sz="1600" dirty="0"/>
              <a:t> the </a:t>
            </a:r>
            <a:r>
              <a:rPr lang="it-IT" sz="1600" dirty="0" err="1"/>
              <a:t>retrieved</a:t>
            </a:r>
            <a:r>
              <a:rPr lang="it-IT" sz="1600" dirty="0"/>
              <a:t> data </a:t>
            </a:r>
            <a:r>
              <a:rPr lang="it-IT" sz="1600" dirty="0" err="1"/>
              <a:t>has</a:t>
            </a:r>
            <a:r>
              <a:rPr lang="it-IT" sz="1600" dirty="0"/>
              <a:t> </a:t>
            </a:r>
            <a:r>
              <a:rPr lang="it-IT" sz="1600" dirty="0" err="1"/>
              <a:t>not</a:t>
            </a:r>
            <a:r>
              <a:rPr lang="it-IT" sz="1600" dirty="0"/>
              <a:t> </a:t>
            </a:r>
            <a:r>
              <a:rPr lang="it-IT" sz="1600" dirty="0" err="1"/>
              <a:t>been</a:t>
            </a:r>
            <a:r>
              <a:rPr lang="it-IT" sz="1600" dirty="0"/>
              <a:t> </a:t>
            </a:r>
            <a:r>
              <a:rPr lang="it-IT" sz="1600" dirty="0" err="1"/>
              <a:t>corrupted</a:t>
            </a:r>
            <a:r>
              <a:rPr lang="it-IT" sz="1600" dirty="0"/>
              <a:t>?</a:t>
            </a:r>
          </a:p>
        </p:txBody>
      </p:sp>
    </p:spTree>
    <p:extLst>
      <p:ext uri="{BB962C8B-B14F-4D97-AF65-F5344CB8AC3E}">
        <p14:creationId xmlns:p14="http://schemas.microsoft.com/office/powerpoint/2010/main" val="234226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45E0-EBD0-674E-88AF-4A3A99300A0F}"/>
              </a:ext>
            </a:extLst>
          </p:cNvPr>
          <p:cNvSpPr>
            <a:spLocks noGrp="1"/>
          </p:cNvSpPr>
          <p:nvPr>
            <p:ph type="title"/>
          </p:nvPr>
        </p:nvSpPr>
        <p:spPr>
          <a:xfrm>
            <a:off x="190782" y="271305"/>
            <a:ext cx="9566461" cy="543675"/>
          </a:xfrm>
        </p:spPr>
        <p:txBody>
          <a:bodyPr/>
          <a:lstStyle/>
          <a:p>
            <a:r>
              <a:rPr lang="it-IT" dirty="0"/>
              <a:t>DAS Archive Content - Ingestion</a:t>
            </a:r>
          </a:p>
        </p:txBody>
      </p:sp>
      <p:sp>
        <p:nvSpPr>
          <p:cNvPr id="4" name="Footer Placeholder 3">
            <a:extLst>
              <a:ext uri="{FF2B5EF4-FFF2-40B4-BE49-F238E27FC236}">
                <a16:creationId xmlns:a16="http://schemas.microsoft.com/office/drawing/2014/main" id="{CEC1A702-D34F-AD47-A32D-3AB078297066}"/>
              </a:ext>
            </a:extLst>
          </p:cNvPr>
          <p:cNvSpPr txBox="1">
            <a:spLocks/>
          </p:cNvSpPr>
          <p:nvPr/>
        </p:nvSpPr>
        <p:spPr>
          <a:xfrm>
            <a:off x="715963" y="6405563"/>
            <a:ext cx="6526212" cy="231775"/>
          </a:xfrm>
          <a:prstGeom prst="rect">
            <a:avLst/>
          </a:prstGeom>
        </p:spPr>
        <p:txBody>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09585" algn="l" rtl="0" fontAlgn="base">
              <a:spcBef>
                <a:spcPct val="0"/>
              </a:spcBef>
              <a:spcAft>
                <a:spcPct val="0"/>
              </a:spcAft>
              <a:defRPr kern="1200">
                <a:solidFill>
                  <a:schemeClr val="tx1"/>
                </a:solidFill>
                <a:latin typeface="Verdana" pitchFamily="34" charset="0"/>
                <a:ea typeface="+mn-ea"/>
                <a:cs typeface="+mn-cs"/>
              </a:defRPr>
            </a:lvl2pPr>
            <a:lvl3pPr marL="1219170" algn="l" rtl="0" fontAlgn="base">
              <a:spcBef>
                <a:spcPct val="0"/>
              </a:spcBef>
              <a:spcAft>
                <a:spcPct val="0"/>
              </a:spcAft>
              <a:defRPr kern="1200">
                <a:solidFill>
                  <a:schemeClr val="tx1"/>
                </a:solidFill>
                <a:latin typeface="Verdana" pitchFamily="34" charset="0"/>
                <a:ea typeface="+mn-ea"/>
                <a:cs typeface="+mn-cs"/>
              </a:defRPr>
            </a:lvl3pPr>
            <a:lvl4pPr marL="1828754" algn="l" rtl="0" fontAlgn="base">
              <a:spcBef>
                <a:spcPct val="0"/>
              </a:spcBef>
              <a:spcAft>
                <a:spcPct val="0"/>
              </a:spcAft>
              <a:defRPr kern="1200">
                <a:solidFill>
                  <a:schemeClr val="tx1"/>
                </a:solidFill>
                <a:latin typeface="Verdana" pitchFamily="34" charset="0"/>
                <a:ea typeface="+mn-ea"/>
                <a:cs typeface="+mn-cs"/>
              </a:defRPr>
            </a:lvl4pPr>
            <a:lvl5pPr marL="2438339" algn="l" rtl="0" fontAlgn="base">
              <a:spcBef>
                <a:spcPct val="0"/>
              </a:spcBef>
              <a:spcAft>
                <a:spcPct val="0"/>
              </a:spcAft>
              <a:defRPr kern="1200">
                <a:solidFill>
                  <a:schemeClr val="tx1"/>
                </a:solidFill>
                <a:latin typeface="Verdana" pitchFamily="34" charset="0"/>
                <a:ea typeface="+mn-ea"/>
                <a:cs typeface="+mn-cs"/>
              </a:defRPr>
            </a:lvl5pPr>
            <a:lvl6pPr marL="3047924" algn="l" defTabSz="1219170" rtl="0" eaLnBrk="1" latinLnBrk="0" hangingPunct="1">
              <a:defRPr kern="1200">
                <a:solidFill>
                  <a:schemeClr val="tx1"/>
                </a:solidFill>
                <a:latin typeface="Verdana" pitchFamily="34" charset="0"/>
                <a:ea typeface="+mn-ea"/>
                <a:cs typeface="+mn-cs"/>
              </a:defRPr>
            </a:lvl6pPr>
            <a:lvl7pPr marL="3657509" algn="l" defTabSz="1219170" rtl="0" eaLnBrk="1" latinLnBrk="0" hangingPunct="1">
              <a:defRPr kern="1200">
                <a:solidFill>
                  <a:schemeClr val="tx1"/>
                </a:solidFill>
                <a:latin typeface="Verdana" pitchFamily="34" charset="0"/>
                <a:ea typeface="+mn-ea"/>
                <a:cs typeface="+mn-cs"/>
              </a:defRPr>
            </a:lvl7pPr>
            <a:lvl8pPr marL="4267093" algn="l" defTabSz="1219170" rtl="0" eaLnBrk="1" latinLnBrk="0" hangingPunct="1">
              <a:defRPr kern="1200">
                <a:solidFill>
                  <a:schemeClr val="tx1"/>
                </a:solidFill>
                <a:latin typeface="Verdana" pitchFamily="34" charset="0"/>
                <a:ea typeface="+mn-ea"/>
                <a:cs typeface="+mn-cs"/>
              </a:defRPr>
            </a:lvl8pPr>
            <a:lvl9pPr marL="4876678" algn="l" defTabSz="1219170" rtl="0" eaLnBrk="1" latinLnBrk="0" hangingPunct="1">
              <a:defRPr kern="1200">
                <a:solidFill>
                  <a:schemeClr val="tx1"/>
                </a:solidFill>
                <a:latin typeface="Verdana" pitchFamily="34" charset="0"/>
                <a:ea typeface="+mn-ea"/>
                <a:cs typeface="+mn-cs"/>
              </a:defRPr>
            </a:lvl9pPr>
          </a:lstStyle>
          <a:p>
            <a:pPr>
              <a:defRPr/>
            </a:pPr>
            <a:r>
              <a:rPr lang="en-GB"/>
              <a:t>ESA UNCLASSIFIED – For Internal Use</a:t>
            </a:r>
            <a:endParaRPr lang="en-GB" dirty="0"/>
          </a:p>
        </p:txBody>
      </p:sp>
      <p:sp>
        <p:nvSpPr>
          <p:cNvPr id="5" name="Content Placeholder 5">
            <a:extLst>
              <a:ext uri="{FF2B5EF4-FFF2-40B4-BE49-F238E27FC236}">
                <a16:creationId xmlns:a16="http://schemas.microsoft.com/office/drawing/2014/main" id="{C9B75531-B43A-BB41-8186-5137850D6113}"/>
              </a:ext>
            </a:extLst>
          </p:cNvPr>
          <p:cNvSpPr>
            <a:spLocks noGrp="1"/>
          </p:cNvSpPr>
          <p:nvPr>
            <p:ph idx="1"/>
          </p:nvPr>
        </p:nvSpPr>
        <p:spPr>
          <a:xfrm>
            <a:off x="478481" y="2007585"/>
            <a:ext cx="2474863" cy="543675"/>
          </a:xfrm>
        </p:spPr>
        <p:txBody>
          <a:bodyPr/>
          <a:lstStyle/>
          <a:p>
            <a:pPr marL="0" indent="0">
              <a:buNone/>
            </a:pPr>
            <a:r>
              <a:rPr lang="it-IT" sz="1600" b="1" dirty="0"/>
              <a:t>Ingestion – Historical data</a:t>
            </a:r>
          </a:p>
        </p:txBody>
      </p:sp>
      <p:sp>
        <p:nvSpPr>
          <p:cNvPr id="6" name="TextBox 5">
            <a:extLst>
              <a:ext uri="{FF2B5EF4-FFF2-40B4-BE49-F238E27FC236}">
                <a16:creationId xmlns:a16="http://schemas.microsoft.com/office/drawing/2014/main" id="{F08BC0E3-C320-354B-A014-5A0994463398}"/>
              </a:ext>
            </a:extLst>
          </p:cNvPr>
          <p:cNvSpPr txBox="1"/>
          <p:nvPr/>
        </p:nvSpPr>
        <p:spPr>
          <a:xfrm>
            <a:off x="9412528" y="2007585"/>
            <a:ext cx="2101857" cy="830997"/>
          </a:xfrm>
          <a:prstGeom prst="rect">
            <a:avLst/>
          </a:prstGeom>
          <a:noFill/>
        </p:spPr>
        <p:txBody>
          <a:bodyPr wrap="none" rtlCol="0">
            <a:spAutoFit/>
          </a:bodyPr>
          <a:lstStyle/>
          <a:p>
            <a:pPr marL="171450" indent="-171450">
              <a:buFont typeface="Arial" panose="020B0604020202020204" pitchFamily="34" charset="0"/>
              <a:buChar char="•"/>
            </a:pPr>
            <a:r>
              <a:rPr lang="it-IT" sz="1200" dirty="0"/>
              <a:t>52 Millions of products</a:t>
            </a:r>
          </a:p>
          <a:p>
            <a:pPr marL="171450" indent="-171450">
              <a:buFont typeface="Arial" panose="020B0604020202020204" pitchFamily="34" charset="0"/>
              <a:buChar char="•"/>
            </a:pPr>
            <a:r>
              <a:rPr lang="it-IT" sz="1200" dirty="0"/>
              <a:t>6.3 PB as volume</a:t>
            </a:r>
          </a:p>
          <a:p>
            <a:pPr marL="171450" indent="-171450">
              <a:buFont typeface="Arial" panose="020B0604020202020204" pitchFamily="34" charset="0"/>
              <a:buChar char="•"/>
            </a:pPr>
            <a:r>
              <a:rPr lang="it-IT" sz="1200" dirty="0"/>
              <a:t>856 datasets</a:t>
            </a:r>
          </a:p>
          <a:p>
            <a:endParaRPr lang="it-IT" sz="1200" dirty="0"/>
          </a:p>
        </p:txBody>
      </p:sp>
      <p:sp>
        <p:nvSpPr>
          <p:cNvPr id="8" name="TextBox 7">
            <a:extLst>
              <a:ext uri="{FF2B5EF4-FFF2-40B4-BE49-F238E27FC236}">
                <a16:creationId xmlns:a16="http://schemas.microsoft.com/office/drawing/2014/main" id="{2A345804-3F5D-0541-BAD5-73A09C3B3D99}"/>
              </a:ext>
            </a:extLst>
          </p:cNvPr>
          <p:cNvSpPr txBox="1"/>
          <p:nvPr/>
        </p:nvSpPr>
        <p:spPr>
          <a:xfrm>
            <a:off x="9489136" y="4279120"/>
            <a:ext cx="2367069" cy="830997"/>
          </a:xfrm>
          <a:prstGeom prst="rect">
            <a:avLst/>
          </a:prstGeom>
          <a:noFill/>
        </p:spPr>
        <p:txBody>
          <a:bodyPr wrap="square" rtlCol="0">
            <a:spAutoFit/>
          </a:bodyPr>
          <a:lstStyle/>
          <a:p>
            <a:pPr marL="171450" indent="-171450">
              <a:buFont typeface="Arial" panose="020B0604020202020204" pitchFamily="34" charset="0"/>
              <a:buChar char="•"/>
            </a:pPr>
            <a:r>
              <a:rPr lang="it-IT" sz="1200" dirty="0"/>
              <a:t>0.7 Millions of products</a:t>
            </a:r>
          </a:p>
          <a:p>
            <a:pPr marL="171450" indent="-171450">
              <a:buFont typeface="Arial" panose="020B0604020202020204" pitchFamily="34" charset="0"/>
              <a:buChar char="•"/>
            </a:pPr>
            <a:r>
              <a:rPr lang="it-IT" sz="1200" dirty="0"/>
              <a:t>0.4 PB as volume</a:t>
            </a:r>
          </a:p>
          <a:p>
            <a:pPr marL="171450" indent="-171450">
              <a:buFont typeface="Arial" panose="020B0604020202020204" pitchFamily="34" charset="0"/>
              <a:buChar char="•"/>
            </a:pPr>
            <a:r>
              <a:rPr lang="it-IT" sz="1200" dirty="0"/>
              <a:t>6 Missions</a:t>
            </a:r>
          </a:p>
          <a:p>
            <a:endParaRPr lang="it-IT" sz="1200" dirty="0"/>
          </a:p>
        </p:txBody>
      </p:sp>
      <p:pic>
        <p:nvPicPr>
          <p:cNvPr id="12" name="Picture 11">
            <a:extLst>
              <a:ext uri="{FF2B5EF4-FFF2-40B4-BE49-F238E27FC236}">
                <a16:creationId xmlns:a16="http://schemas.microsoft.com/office/drawing/2014/main" id="{F9D5B45E-63BE-4278-812E-5AD8CAD03354}"/>
              </a:ext>
            </a:extLst>
          </p:cNvPr>
          <p:cNvPicPr>
            <a:picLocks noChangeAspect="1"/>
          </p:cNvPicPr>
          <p:nvPr/>
        </p:nvPicPr>
        <p:blipFill>
          <a:blip r:embed="rId2"/>
          <a:stretch>
            <a:fillRect/>
          </a:stretch>
        </p:blipFill>
        <p:spPr>
          <a:xfrm>
            <a:off x="3460846" y="1496869"/>
            <a:ext cx="6028290" cy="2112478"/>
          </a:xfrm>
          <a:prstGeom prst="rect">
            <a:avLst/>
          </a:prstGeom>
        </p:spPr>
      </p:pic>
      <p:pic>
        <p:nvPicPr>
          <p:cNvPr id="14" name="Picture 13">
            <a:extLst>
              <a:ext uri="{FF2B5EF4-FFF2-40B4-BE49-F238E27FC236}">
                <a16:creationId xmlns:a16="http://schemas.microsoft.com/office/drawing/2014/main" id="{E6529326-9E52-483F-9F71-A36F4EBEBE90}"/>
              </a:ext>
            </a:extLst>
          </p:cNvPr>
          <p:cNvPicPr>
            <a:picLocks noChangeAspect="1"/>
          </p:cNvPicPr>
          <p:nvPr/>
        </p:nvPicPr>
        <p:blipFill>
          <a:blip r:embed="rId3"/>
          <a:stretch>
            <a:fillRect/>
          </a:stretch>
        </p:blipFill>
        <p:spPr>
          <a:xfrm>
            <a:off x="3460846" y="3792673"/>
            <a:ext cx="5877820" cy="1978357"/>
          </a:xfrm>
          <a:prstGeom prst="rect">
            <a:avLst/>
          </a:prstGeom>
        </p:spPr>
      </p:pic>
      <p:sp>
        <p:nvSpPr>
          <p:cNvPr id="15" name="Content Placeholder 5">
            <a:extLst>
              <a:ext uri="{FF2B5EF4-FFF2-40B4-BE49-F238E27FC236}">
                <a16:creationId xmlns:a16="http://schemas.microsoft.com/office/drawing/2014/main" id="{D1958EE0-FDFC-4D25-BCC6-E96D3CA1F3EB}"/>
              </a:ext>
            </a:extLst>
          </p:cNvPr>
          <p:cNvSpPr txBox="1">
            <a:spLocks/>
          </p:cNvSpPr>
          <p:nvPr/>
        </p:nvSpPr>
        <p:spPr bwMode="auto">
          <a:xfrm>
            <a:off x="478481" y="4279120"/>
            <a:ext cx="2474863"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457189" algn="l" rtl="0" eaLnBrk="1" fontAlgn="base" hangingPunct="1">
              <a:lnSpc>
                <a:spcPct val="119000"/>
              </a:lnSpc>
              <a:spcBef>
                <a:spcPct val="20000"/>
              </a:spcBef>
              <a:spcAft>
                <a:spcPct val="0"/>
              </a:spcAft>
              <a:buClr>
                <a:schemeClr val="accent1"/>
              </a:buClr>
              <a:buFontTx/>
              <a:buNone/>
              <a:defRPr lang="en-GB" sz="2133" baseline="0">
                <a:solidFill>
                  <a:schemeClr val="bg2"/>
                </a:solidFill>
                <a:latin typeface="Verdana"/>
                <a:ea typeface="+mn-ea"/>
                <a:cs typeface="Verdana"/>
              </a:defRPr>
            </a:lvl1pPr>
            <a:lvl2pPr marL="107997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2pPr>
            <a:lvl3pPr marL="187675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3pPr>
            <a:lvl4pPr marL="267353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4pPr>
            <a:lvl5pPr marL="347031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5pPr>
            <a:lvl6pPr marL="463961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20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78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37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a:lstStyle>
          <a:p>
            <a:pPr indent="0"/>
            <a:r>
              <a:rPr lang="it-IT" sz="1600" b="1" kern="0" dirty="0"/>
              <a:t>Live Missions</a:t>
            </a:r>
          </a:p>
          <a:p>
            <a:pPr indent="0"/>
            <a:r>
              <a:rPr lang="it-IT" sz="1600" b="1" kern="0" dirty="0"/>
              <a:t>(via PEFE)</a:t>
            </a:r>
          </a:p>
        </p:txBody>
      </p:sp>
    </p:spTree>
    <p:extLst>
      <p:ext uri="{BB962C8B-B14F-4D97-AF65-F5344CB8AC3E}">
        <p14:creationId xmlns:p14="http://schemas.microsoft.com/office/powerpoint/2010/main" val="120692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5B-CD2F-774D-A0E0-7ED25FE83495}"/>
              </a:ext>
            </a:extLst>
          </p:cNvPr>
          <p:cNvSpPr>
            <a:spLocks noGrp="1"/>
          </p:cNvSpPr>
          <p:nvPr>
            <p:ph type="title"/>
          </p:nvPr>
        </p:nvSpPr>
        <p:spPr/>
        <p:txBody>
          <a:bodyPr/>
          <a:lstStyle/>
          <a:p>
            <a:r>
              <a:rPr lang="it-IT" dirty="0"/>
              <a:t>DAS Archive Content – Live </a:t>
            </a:r>
            <a:r>
              <a:rPr lang="it-IT" dirty="0" err="1"/>
              <a:t>missions</a:t>
            </a:r>
            <a:endParaRPr lang="it-IT" dirty="0"/>
          </a:p>
        </p:txBody>
      </p:sp>
      <p:sp>
        <p:nvSpPr>
          <p:cNvPr id="4" name="Footer Placeholder 3">
            <a:extLst>
              <a:ext uri="{FF2B5EF4-FFF2-40B4-BE49-F238E27FC236}">
                <a16:creationId xmlns:a16="http://schemas.microsoft.com/office/drawing/2014/main" id="{977596C3-E883-5643-930A-C341C05488F9}"/>
              </a:ext>
            </a:extLst>
          </p:cNvPr>
          <p:cNvSpPr txBox="1">
            <a:spLocks/>
          </p:cNvSpPr>
          <p:nvPr/>
        </p:nvSpPr>
        <p:spPr>
          <a:xfrm>
            <a:off x="715963" y="6405563"/>
            <a:ext cx="6526212" cy="231775"/>
          </a:xfrm>
          <a:prstGeom prst="rect">
            <a:avLst/>
          </a:prstGeom>
        </p:spPr>
        <p:txBody>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09585" algn="l" rtl="0" fontAlgn="base">
              <a:spcBef>
                <a:spcPct val="0"/>
              </a:spcBef>
              <a:spcAft>
                <a:spcPct val="0"/>
              </a:spcAft>
              <a:defRPr kern="1200">
                <a:solidFill>
                  <a:schemeClr val="tx1"/>
                </a:solidFill>
                <a:latin typeface="Verdana" pitchFamily="34" charset="0"/>
                <a:ea typeface="+mn-ea"/>
                <a:cs typeface="+mn-cs"/>
              </a:defRPr>
            </a:lvl2pPr>
            <a:lvl3pPr marL="1219170" algn="l" rtl="0" fontAlgn="base">
              <a:spcBef>
                <a:spcPct val="0"/>
              </a:spcBef>
              <a:spcAft>
                <a:spcPct val="0"/>
              </a:spcAft>
              <a:defRPr kern="1200">
                <a:solidFill>
                  <a:schemeClr val="tx1"/>
                </a:solidFill>
                <a:latin typeface="Verdana" pitchFamily="34" charset="0"/>
                <a:ea typeface="+mn-ea"/>
                <a:cs typeface="+mn-cs"/>
              </a:defRPr>
            </a:lvl3pPr>
            <a:lvl4pPr marL="1828754" algn="l" rtl="0" fontAlgn="base">
              <a:spcBef>
                <a:spcPct val="0"/>
              </a:spcBef>
              <a:spcAft>
                <a:spcPct val="0"/>
              </a:spcAft>
              <a:defRPr kern="1200">
                <a:solidFill>
                  <a:schemeClr val="tx1"/>
                </a:solidFill>
                <a:latin typeface="Verdana" pitchFamily="34" charset="0"/>
                <a:ea typeface="+mn-ea"/>
                <a:cs typeface="+mn-cs"/>
              </a:defRPr>
            </a:lvl4pPr>
            <a:lvl5pPr marL="2438339" algn="l" rtl="0" fontAlgn="base">
              <a:spcBef>
                <a:spcPct val="0"/>
              </a:spcBef>
              <a:spcAft>
                <a:spcPct val="0"/>
              </a:spcAft>
              <a:defRPr kern="1200">
                <a:solidFill>
                  <a:schemeClr val="tx1"/>
                </a:solidFill>
                <a:latin typeface="Verdana" pitchFamily="34" charset="0"/>
                <a:ea typeface="+mn-ea"/>
                <a:cs typeface="+mn-cs"/>
              </a:defRPr>
            </a:lvl5pPr>
            <a:lvl6pPr marL="3047924" algn="l" defTabSz="1219170" rtl="0" eaLnBrk="1" latinLnBrk="0" hangingPunct="1">
              <a:defRPr kern="1200">
                <a:solidFill>
                  <a:schemeClr val="tx1"/>
                </a:solidFill>
                <a:latin typeface="Verdana" pitchFamily="34" charset="0"/>
                <a:ea typeface="+mn-ea"/>
                <a:cs typeface="+mn-cs"/>
              </a:defRPr>
            </a:lvl6pPr>
            <a:lvl7pPr marL="3657509" algn="l" defTabSz="1219170" rtl="0" eaLnBrk="1" latinLnBrk="0" hangingPunct="1">
              <a:defRPr kern="1200">
                <a:solidFill>
                  <a:schemeClr val="tx1"/>
                </a:solidFill>
                <a:latin typeface="Verdana" pitchFamily="34" charset="0"/>
                <a:ea typeface="+mn-ea"/>
                <a:cs typeface="+mn-cs"/>
              </a:defRPr>
            </a:lvl7pPr>
            <a:lvl8pPr marL="4267093" algn="l" defTabSz="1219170" rtl="0" eaLnBrk="1" latinLnBrk="0" hangingPunct="1">
              <a:defRPr kern="1200">
                <a:solidFill>
                  <a:schemeClr val="tx1"/>
                </a:solidFill>
                <a:latin typeface="Verdana" pitchFamily="34" charset="0"/>
                <a:ea typeface="+mn-ea"/>
                <a:cs typeface="+mn-cs"/>
              </a:defRPr>
            </a:lvl8pPr>
            <a:lvl9pPr marL="4876678" algn="l" defTabSz="1219170" rtl="0" eaLnBrk="1" latinLnBrk="0" hangingPunct="1">
              <a:defRPr kern="1200">
                <a:solidFill>
                  <a:schemeClr val="tx1"/>
                </a:solidFill>
                <a:latin typeface="Verdana" pitchFamily="34" charset="0"/>
                <a:ea typeface="+mn-ea"/>
                <a:cs typeface="+mn-cs"/>
              </a:defRPr>
            </a:lvl9pPr>
          </a:lstStyle>
          <a:p>
            <a:pPr>
              <a:defRPr/>
            </a:pPr>
            <a:r>
              <a:rPr lang="en-GB"/>
              <a:t>ESA UNCLASSIFIED – For Internal Use</a:t>
            </a:r>
            <a:endParaRPr lang="en-GB" dirty="0"/>
          </a:p>
        </p:txBody>
      </p:sp>
      <p:sp>
        <p:nvSpPr>
          <p:cNvPr id="5" name="Content Placeholder 5">
            <a:extLst>
              <a:ext uri="{FF2B5EF4-FFF2-40B4-BE49-F238E27FC236}">
                <a16:creationId xmlns:a16="http://schemas.microsoft.com/office/drawing/2014/main" id="{170DCFD8-F8BD-4241-BD48-4AD06F76F9D1}"/>
              </a:ext>
            </a:extLst>
          </p:cNvPr>
          <p:cNvSpPr>
            <a:spLocks noGrp="1"/>
          </p:cNvSpPr>
          <p:nvPr>
            <p:ph idx="1"/>
          </p:nvPr>
        </p:nvSpPr>
        <p:spPr>
          <a:xfrm>
            <a:off x="615950" y="1577928"/>
            <a:ext cx="2414121" cy="671286"/>
          </a:xfrm>
        </p:spPr>
        <p:txBody>
          <a:bodyPr/>
          <a:lstStyle/>
          <a:p>
            <a:pPr marL="0" indent="0">
              <a:buNone/>
            </a:pPr>
            <a:r>
              <a:rPr lang="it-IT" sz="1600" b="1" dirty="0"/>
              <a:t>Online Missions (via PEFE)</a:t>
            </a:r>
          </a:p>
        </p:txBody>
      </p:sp>
      <p:sp>
        <p:nvSpPr>
          <p:cNvPr id="6" name="TextBox 5">
            <a:extLst>
              <a:ext uri="{FF2B5EF4-FFF2-40B4-BE49-F238E27FC236}">
                <a16:creationId xmlns:a16="http://schemas.microsoft.com/office/drawing/2014/main" id="{3115E39E-D33C-D14E-808D-B42025A0F74D}"/>
              </a:ext>
            </a:extLst>
          </p:cNvPr>
          <p:cNvSpPr txBox="1"/>
          <p:nvPr/>
        </p:nvSpPr>
        <p:spPr>
          <a:xfrm>
            <a:off x="9868275" y="1697964"/>
            <a:ext cx="1707775" cy="830997"/>
          </a:xfrm>
          <a:prstGeom prst="rect">
            <a:avLst/>
          </a:prstGeom>
          <a:noFill/>
        </p:spPr>
        <p:txBody>
          <a:bodyPr wrap="none" rtlCol="0">
            <a:spAutoFit/>
          </a:bodyPr>
          <a:lstStyle/>
          <a:p>
            <a:pPr marL="171450" indent="-171450">
              <a:buFont typeface="Arial" panose="020B0604020202020204" pitchFamily="34" charset="0"/>
              <a:buChar char="•"/>
            </a:pPr>
            <a:r>
              <a:rPr lang="it-IT" sz="1200" dirty="0"/>
              <a:t>0.7 M products</a:t>
            </a:r>
          </a:p>
          <a:p>
            <a:pPr marL="171450" indent="-171450">
              <a:buFont typeface="Arial" panose="020B0604020202020204" pitchFamily="34" charset="0"/>
              <a:buChar char="•"/>
            </a:pPr>
            <a:r>
              <a:rPr lang="it-IT" sz="1200" dirty="0"/>
              <a:t>0.5 PB as volume</a:t>
            </a:r>
          </a:p>
          <a:p>
            <a:pPr marL="171450" indent="-171450">
              <a:buFont typeface="Arial" panose="020B0604020202020204" pitchFamily="34" charset="0"/>
              <a:buChar char="•"/>
            </a:pPr>
            <a:r>
              <a:rPr lang="it-IT" sz="1200" dirty="0"/>
              <a:t>3 productTypes</a:t>
            </a:r>
          </a:p>
          <a:p>
            <a:endParaRPr lang="it-IT" sz="1200" dirty="0"/>
          </a:p>
        </p:txBody>
      </p:sp>
      <p:sp>
        <p:nvSpPr>
          <p:cNvPr id="7" name="Content Placeholder 5">
            <a:extLst>
              <a:ext uri="{FF2B5EF4-FFF2-40B4-BE49-F238E27FC236}">
                <a16:creationId xmlns:a16="http://schemas.microsoft.com/office/drawing/2014/main" id="{8A7E01D1-0DE8-0045-9C07-7BD8F1E34772}"/>
              </a:ext>
            </a:extLst>
          </p:cNvPr>
          <p:cNvSpPr txBox="1">
            <a:spLocks/>
          </p:cNvSpPr>
          <p:nvPr/>
        </p:nvSpPr>
        <p:spPr bwMode="auto">
          <a:xfrm>
            <a:off x="715963" y="4317621"/>
            <a:ext cx="20478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buFont typeface="Verdana" pitchFamily="34" charset="0"/>
              <a:buNone/>
            </a:pPr>
            <a:r>
              <a:rPr lang="it-IT" sz="1400" b="1" kern="0" dirty="0"/>
              <a:t>Avg weekly throughput </a:t>
            </a:r>
          </a:p>
          <a:p>
            <a:pPr marL="0" indent="0">
              <a:buFont typeface="Verdana" pitchFamily="34" charset="0"/>
              <a:buNone/>
            </a:pPr>
            <a:r>
              <a:rPr lang="it-IT" sz="1400" b="1" kern="0" dirty="0"/>
              <a:t>from PEFE for Live &amp; Online missions</a:t>
            </a:r>
          </a:p>
        </p:txBody>
      </p:sp>
      <p:pic>
        <p:nvPicPr>
          <p:cNvPr id="10" name="Picture 9">
            <a:extLst>
              <a:ext uri="{FF2B5EF4-FFF2-40B4-BE49-F238E27FC236}">
                <a16:creationId xmlns:a16="http://schemas.microsoft.com/office/drawing/2014/main" id="{86CA8BB4-BF8D-4628-97ED-FD7270FEC554}"/>
              </a:ext>
            </a:extLst>
          </p:cNvPr>
          <p:cNvPicPr>
            <a:picLocks noChangeAspect="1"/>
          </p:cNvPicPr>
          <p:nvPr/>
        </p:nvPicPr>
        <p:blipFill>
          <a:blip r:embed="rId2"/>
          <a:stretch>
            <a:fillRect/>
          </a:stretch>
        </p:blipFill>
        <p:spPr>
          <a:xfrm>
            <a:off x="3096701" y="939970"/>
            <a:ext cx="6297979" cy="2346987"/>
          </a:xfrm>
          <a:prstGeom prst="rect">
            <a:avLst/>
          </a:prstGeom>
        </p:spPr>
      </p:pic>
      <p:pic>
        <p:nvPicPr>
          <p:cNvPr id="12" name="Picture 11">
            <a:extLst>
              <a:ext uri="{FF2B5EF4-FFF2-40B4-BE49-F238E27FC236}">
                <a16:creationId xmlns:a16="http://schemas.microsoft.com/office/drawing/2014/main" id="{07EF5B9C-5F8A-4735-BBD3-9374E2D5E4E9}"/>
              </a:ext>
            </a:extLst>
          </p:cNvPr>
          <p:cNvPicPr>
            <a:picLocks noChangeAspect="1"/>
          </p:cNvPicPr>
          <p:nvPr/>
        </p:nvPicPr>
        <p:blipFill>
          <a:blip r:embed="rId3"/>
          <a:stretch>
            <a:fillRect/>
          </a:stretch>
        </p:blipFill>
        <p:spPr>
          <a:xfrm>
            <a:off x="2832894" y="3400149"/>
            <a:ext cx="6526212" cy="2892221"/>
          </a:xfrm>
          <a:prstGeom prst="rect">
            <a:avLst/>
          </a:prstGeom>
        </p:spPr>
      </p:pic>
    </p:spTree>
    <p:extLst>
      <p:ext uri="{BB962C8B-B14F-4D97-AF65-F5344CB8AC3E}">
        <p14:creationId xmlns:p14="http://schemas.microsoft.com/office/powerpoint/2010/main" val="277311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70BB-FE34-634A-9E85-7B082DC05693}"/>
              </a:ext>
            </a:extLst>
          </p:cNvPr>
          <p:cNvSpPr>
            <a:spLocks noGrp="1"/>
          </p:cNvSpPr>
          <p:nvPr>
            <p:ph type="title"/>
          </p:nvPr>
        </p:nvSpPr>
        <p:spPr/>
        <p:txBody>
          <a:bodyPr/>
          <a:lstStyle/>
          <a:p>
            <a:r>
              <a:rPr lang="en-GB" dirty="0"/>
              <a:t>Cold Back-up Archive</a:t>
            </a:r>
          </a:p>
        </p:txBody>
      </p:sp>
      <p:sp>
        <p:nvSpPr>
          <p:cNvPr id="4" name="Content Placeholder 3">
            <a:extLst>
              <a:ext uri="{FF2B5EF4-FFF2-40B4-BE49-F238E27FC236}">
                <a16:creationId xmlns:a16="http://schemas.microsoft.com/office/drawing/2014/main" id="{5ABD1DCB-CC67-3145-97A5-C2C381E9BAC3}"/>
              </a:ext>
            </a:extLst>
          </p:cNvPr>
          <p:cNvSpPr txBox="1">
            <a:spLocks noGrp="1"/>
          </p:cNvSpPr>
          <p:nvPr>
            <p:ph idx="1"/>
          </p:nvPr>
        </p:nvSpPr>
        <p:spPr>
          <a:xfrm>
            <a:off x="382800" y="1637815"/>
            <a:ext cx="11664000" cy="3962688"/>
          </a:xfrm>
          <a:prstGeom prst="rect">
            <a:avLst/>
          </a:prstGeom>
          <a:noFill/>
        </p:spPr>
        <p:txBody>
          <a:bodyPr wrap="square" rtlCol="0">
            <a:spAutoFit/>
          </a:bodyPr>
          <a:lstStyle/>
          <a:p>
            <a:pPr indent="0">
              <a:buClr>
                <a:schemeClr val="accent1"/>
              </a:buClr>
            </a:pPr>
            <a:r>
              <a:rPr lang="en-US" sz="2000" dirty="0"/>
              <a:t>The Cold Back-up archive has been implemented in 2014 on ESA premises. It servers as the second copy of the ESA EO Master Archive for both historical and Live mission data.</a:t>
            </a:r>
          </a:p>
          <a:p>
            <a:pPr indent="0">
              <a:buClr>
                <a:schemeClr val="accent1"/>
              </a:buClr>
            </a:pPr>
            <a:r>
              <a:rPr lang="en-US" sz="2000" dirty="0"/>
              <a:t>The Archive serves as the front-end Archive for Inter-Directorates Activities.</a:t>
            </a:r>
          </a:p>
          <a:p>
            <a:pPr indent="0">
              <a:buClr>
                <a:schemeClr val="accent1"/>
              </a:buClr>
            </a:pPr>
            <a:r>
              <a:rPr lang="en-US" sz="2000" dirty="0"/>
              <a:t>Live data is received trough the Preservation Element Front End, but the Archive is capable of interfacing directly with missions PDGS for missions outside the PEFE scope.</a:t>
            </a:r>
          </a:p>
          <a:p>
            <a:pPr indent="0">
              <a:buClr>
                <a:schemeClr val="accent1"/>
              </a:buClr>
            </a:pPr>
            <a:r>
              <a:rPr lang="en-US" sz="2000" dirty="0"/>
              <a:t>The archive keeps an historical copy of any dataset, even if declared obsolete. Duplication of dataset are managed with metadata. Moreover, the archive keeps a copy of ESA EO Payload Instruments Data (Raw Data).</a:t>
            </a:r>
          </a:p>
          <a:p>
            <a:pPr indent="0">
              <a:buClr>
                <a:schemeClr val="accent1"/>
              </a:buClr>
            </a:pPr>
            <a:r>
              <a:rPr lang="en-US" sz="2000" dirty="0">
                <a:solidFill>
                  <a:schemeClr val="bg2"/>
                </a:solidFill>
              </a:rPr>
              <a:t>Two copies of the data are held at ESA premises in Frascati with the Main Tape Library capable of storing </a:t>
            </a:r>
            <a:r>
              <a:rPr lang="en-US" sz="2000" dirty="0"/>
              <a:t>36</a:t>
            </a:r>
            <a:r>
              <a:rPr lang="en-US" sz="2000" dirty="0">
                <a:solidFill>
                  <a:schemeClr val="bg2"/>
                </a:solidFill>
              </a:rPr>
              <a:t> Petabytes of online data.</a:t>
            </a:r>
          </a:p>
        </p:txBody>
      </p:sp>
    </p:spTree>
    <p:extLst>
      <p:ext uri="{BB962C8B-B14F-4D97-AF65-F5344CB8AC3E}">
        <p14:creationId xmlns:p14="http://schemas.microsoft.com/office/powerpoint/2010/main" val="38699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3A89-EEED-B04D-8EA7-51AB2F1D5D59}"/>
              </a:ext>
            </a:extLst>
          </p:cNvPr>
          <p:cNvSpPr>
            <a:spLocks noGrp="1"/>
          </p:cNvSpPr>
          <p:nvPr>
            <p:ph type="title"/>
          </p:nvPr>
        </p:nvSpPr>
        <p:spPr>
          <a:xfrm>
            <a:off x="145627" y="169131"/>
            <a:ext cx="9566461" cy="543675"/>
          </a:xfrm>
        </p:spPr>
        <p:txBody>
          <a:bodyPr/>
          <a:lstStyle/>
          <a:p>
            <a:r>
              <a:rPr lang="en-GB" dirty="0"/>
              <a:t>Cold Back-up Archive Overview</a:t>
            </a:r>
          </a:p>
        </p:txBody>
      </p:sp>
      <p:sp>
        <p:nvSpPr>
          <p:cNvPr id="4" name="TextBox 3">
            <a:extLst>
              <a:ext uri="{FF2B5EF4-FFF2-40B4-BE49-F238E27FC236}">
                <a16:creationId xmlns:a16="http://schemas.microsoft.com/office/drawing/2014/main" id="{3ABA1FE6-409F-0F42-8766-5F12528063FE}"/>
              </a:ext>
            </a:extLst>
          </p:cNvPr>
          <p:cNvSpPr txBox="1"/>
          <p:nvPr/>
        </p:nvSpPr>
        <p:spPr>
          <a:xfrm>
            <a:off x="8066055" y="1155415"/>
            <a:ext cx="3069244" cy="1754326"/>
          </a:xfrm>
          <a:prstGeom prst="rect">
            <a:avLst/>
          </a:prstGeom>
          <a:noFill/>
        </p:spPr>
        <p:txBody>
          <a:bodyPr wrap="square" rtlCol="0">
            <a:spAutoFit/>
          </a:bodyPr>
          <a:lstStyle/>
          <a:p>
            <a:r>
              <a:rPr lang="en-GB" b="1" dirty="0">
                <a:solidFill>
                  <a:schemeClr val="tx1">
                    <a:lumMod val="75000"/>
                    <a:lumOff val="25000"/>
                  </a:schemeClr>
                </a:solidFill>
              </a:rPr>
              <a:t>Disaster Recovery Library:</a:t>
            </a:r>
          </a:p>
          <a:p>
            <a:pPr marL="285750" indent="-285750">
              <a:buFont typeface="Arial" panose="020B0604020202020204" pitchFamily="34" charset="0"/>
              <a:buChar char="•"/>
            </a:pPr>
            <a:r>
              <a:rPr lang="en-GB" dirty="0" err="1">
                <a:solidFill>
                  <a:schemeClr val="tx1">
                    <a:lumMod val="75000"/>
                    <a:lumOff val="25000"/>
                  </a:schemeClr>
                </a:solidFill>
              </a:rPr>
              <a:t>Spectralogic</a:t>
            </a:r>
            <a:r>
              <a:rPr lang="en-GB" dirty="0">
                <a:solidFill>
                  <a:schemeClr val="tx1">
                    <a:lumMod val="75000"/>
                    <a:lumOff val="25000"/>
                  </a:schemeClr>
                </a:solidFill>
              </a:rPr>
              <a:t> T950V</a:t>
            </a:r>
          </a:p>
          <a:p>
            <a:pPr marL="285750" indent="-285750">
              <a:buFont typeface="Arial" panose="020B0604020202020204" pitchFamily="34" charset="0"/>
              <a:buChar char="•"/>
            </a:pPr>
            <a:r>
              <a:rPr lang="en-GB" dirty="0">
                <a:solidFill>
                  <a:schemeClr val="tx1">
                    <a:lumMod val="75000"/>
                    <a:lumOff val="25000"/>
                  </a:schemeClr>
                </a:solidFill>
              </a:rPr>
              <a:t>500 slots</a:t>
            </a:r>
          </a:p>
          <a:p>
            <a:pPr marL="285750" indent="-285750">
              <a:buFont typeface="Arial" panose="020B0604020202020204" pitchFamily="34" charset="0"/>
              <a:buChar char="•"/>
            </a:pPr>
            <a:r>
              <a:rPr lang="en-GB" dirty="0">
                <a:solidFill>
                  <a:schemeClr val="tx1">
                    <a:lumMod val="75000"/>
                    <a:lumOff val="25000"/>
                  </a:schemeClr>
                </a:solidFill>
              </a:rPr>
              <a:t>LTO-7 drives</a:t>
            </a:r>
          </a:p>
          <a:p>
            <a:pPr marL="285750" indent="-285750">
              <a:buFont typeface="Arial" panose="020B0604020202020204" pitchFamily="34" charset="0"/>
              <a:buChar char="•"/>
            </a:pPr>
            <a:r>
              <a:rPr lang="en-GB" dirty="0">
                <a:solidFill>
                  <a:schemeClr val="tx1">
                    <a:lumMod val="75000"/>
                    <a:lumOff val="25000"/>
                  </a:schemeClr>
                </a:solidFill>
              </a:rPr>
              <a:t>SSD cache</a:t>
            </a:r>
          </a:p>
        </p:txBody>
      </p:sp>
      <p:sp>
        <p:nvSpPr>
          <p:cNvPr id="5" name="TextBox 4">
            <a:extLst>
              <a:ext uri="{FF2B5EF4-FFF2-40B4-BE49-F238E27FC236}">
                <a16:creationId xmlns:a16="http://schemas.microsoft.com/office/drawing/2014/main" id="{2EE42F17-AF9E-AA40-B478-EB1E691C9364}"/>
              </a:ext>
            </a:extLst>
          </p:cNvPr>
          <p:cNvSpPr txBox="1"/>
          <p:nvPr/>
        </p:nvSpPr>
        <p:spPr>
          <a:xfrm>
            <a:off x="3846224" y="1016916"/>
            <a:ext cx="2886891" cy="2031325"/>
          </a:xfrm>
          <a:prstGeom prst="rect">
            <a:avLst/>
          </a:prstGeom>
          <a:noFill/>
        </p:spPr>
        <p:txBody>
          <a:bodyPr wrap="square" rtlCol="0">
            <a:spAutoFit/>
          </a:bodyPr>
          <a:lstStyle/>
          <a:p>
            <a:r>
              <a:rPr lang="en-GB" b="1" dirty="0">
                <a:solidFill>
                  <a:schemeClr val="tx1">
                    <a:lumMod val="75000"/>
                    <a:lumOff val="25000"/>
                  </a:schemeClr>
                </a:solidFill>
              </a:rPr>
              <a:t>Master Library :</a:t>
            </a:r>
          </a:p>
          <a:p>
            <a:pPr marL="285750" indent="-285750">
              <a:buFont typeface="Arial" panose="020B0604020202020204" pitchFamily="34" charset="0"/>
              <a:buChar char="•"/>
            </a:pPr>
            <a:r>
              <a:rPr lang="en-GB" dirty="0">
                <a:solidFill>
                  <a:schemeClr val="tx1">
                    <a:lumMod val="75000"/>
                    <a:lumOff val="25000"/>
                  </a:schemeClr>
                </a:solidFill>
              </a:rPr>
              <a:t>ORACLE SL8500</a:t>
            </a:r>
          </a:p>
          <a:p>
            <a:pPr marL="285750" indent="-285750">
              <a:buFont typeface="Arial" panose="020B0604020202020204" pitchFamily="34" charset="0"/>
              <a:buChar char="•"/>
            </a:pPr>
            <a:r>
              <a:rPr lang="en-GB" dirty="0">
                <a:solidFill>
                  <a:schemeClr val="tx1">
                    <a:lumMod val="75000"/>
                    <a:lumOff val="25000"/>
                  </a:schemeClr>
                </a:solidFill>
              </a:rPr>
              <a:t>3000 licensed slot</a:t>
            </a:r>
          </a:p>
          <a:p>
            <a:pPr marL="285750" indent="-285750">
              <a:buFont typeface="Arial" panose="020B0604020202020204" pitchFamily="34" charset="0"/>
              <a:buChar char="•"/>
            </a:pPr>
            <a:r>
              <a:rPr lang="en-GB" dirty="0">
                <a:solidFill>
                  <a:schemeClr val="tx1">
                    <a:lumMod val="75000"/>
                    <a:lumOff val="25000"/>
                  </a:schemeClr>
                </a:solidFill>
              </a:rPr>
              <a:t>T10000D and LTO-8 drives</a:t>
            </a:r>
          </a:p>
          <a:p>
            <a:pPr marL="285750" indent="-285750">
              <a:buFont typeface="Arial" panose="020B0604020202020204" pitchFamily="34" charset="0"/>
              <a:buChar char="•"/>
            </a:pPr>
            <a:r>
              <a:rPr lang="en-GB" dirty="0">
                <a:solidFill>
                  <a:schemeClr val="tx1">
                    <a:lumMod val="75000"/>
                    <a:lumOff val="25000"/>
                  </a:schemeClr>
                </a:solidFill>
              </a:rPr>
              <a:t>6 robotic arms</a:t>
            </a:r>
          </a:p>
          <a:p>
            <a:pPr marL="285750" indent="-285750">
              <a:buFont typeface="Arial" panose="020B0604020202020204" pitchFamily="34" charset="0"/>
              <a:buChar char="•"/>
            </a:pPr>
            <a:r>
              <a:rPr lang="en-GB" dirty="0">
                <a:solidFill>
                  <a:schemeClr val="tx1">
                    <a:lumMod val="75000"/>
                    <a:lumOff val="25000"/>
                  </a:schemeClr>
                </a:solidFill>
              </a:rPr>
              <a:t>SSD cache</a:t>
            </a:r>
          </a:p>
        </p:txBody>
      </p:sp>
      <p:pic>
        <p:nvPicPr>
          <p:cNvPr id="6" name="Content Placeholder 3">
            <a:extLst>
              <a:ext uri="{FF2B5EF4-FFF2-40B4-BE49-F238E27FC236}">
                <a16:creationId xmlns:a16="http://schemas.microsoft.com/office/drawing/2014/main" id="{4FAA8BD2-B666-9047-9E0E-59ACA84C5A82}"/>
              </a:ext>
            </a:extLst>
          </p:cNvPr>
          <p:cNvPicPr>
            <a:picLocks noGrp="1" noChangeAspect="1"/>
          </p:cNvPicPr>
          <p:nvPr>
            <p:ph idx="1"/>
          </p:nvPr>
        </p:nvPicPr>
        <p:blipFill>
          <a:blip r:embed="rId2"/>
          <a:stretch>
            <a:fillRect/>
          </a:stretch>
        </p:blipFill>
        <p:spPr>
          <a:xfrm>
            <a:off x="3846224" y="3250750"/>
            <a:ext cx="7289075" cy="3226526"/>
          </a:xfrm>
          <a:prstGeom prst="rect">
            <a:avLst/>
          </a:prstGeom>
        </p:spPr>
      </p:pic>
      <p:graphicFrame>
        <p:nvGraphicFramePr>
          <p:cNvPr id="7" name="Table 6">
            <a:extLst>
              <a:ext uri="{FF2B5EF4-FFF2-40B4-BE49-F238E27FC236}">
                <a16:creationId xmlns:a16="http://schemas.microsoft.com/office/drawing/2014/main" id="{67D7588E-EB3E-1743-B02B-3D97377EB67B}"/>
              </a:ext>
            </a:extLst>
          </p:cNvPr>
          <p:cNvGraphicFramePr>
            <a:graphicFrameLocks noGrp="1"/>
          </p:cNvGraphicFramePr>
          <p:nvPr>
            <p:extLst>
              <p:ext uri="{D42A27DB-BD31-4B8C-83A1-F6EECF244321}">
                <p14:modId xmlns:p14="http://schemas.microsoft.com/office/powerpoint/2010/main" val="1595470751"/>
              </p:ext>
            </p:extLst>
          </p:nvPr>
        </p:nvGraphicFramePr>
        <p:xfrm>
          <a:off x="618525" y="3308279"/>
          <a:ext cx="2135966" cy="841665"/>
        </p:xfrm>
        <a:graphic>
          <a:graphicData uri="http://schemas.openxmlformats.org/drawingml/2006/table">
            <a:tbl>
              <a:tblPr firstRow="1" bandRow="1">
                <a:tableStyleId>{5C22544A-7EE6-4342-B048-85BDC9FD1C3A}</a:tableStyleId>
              </a:tblPr>
              <a:tblGrid>
                <a:gridCol w="2135966">
                  <a:extLst>
                    <a:ext uri="{9D8B030D-6E8A-4147-A177-3AD203B41FA5}">
                      <a16:colId xmlns:a16="http://schemas.microsoft.com/office/drawing/2014/main" val="4053341842"/>
                    </a:ext>
                  </a:extLst>
                </a:gridCol>
              </a:tblGrid>
              <a:tr h="841665">
                <a:tc>
                  <a:txBody>
                    <a:bodyPr/>
                    <a:lstStyle/>
                    <a:p>
                      <a:pPr marL="0" algn="ctr" defTabSz="914400" rtl="0" eaLnBrk="1" latinLnBrk="0" hangingPunct="1"/>
                      <a:r>
                        <a:rPr lang="en-GB" sz="1600" b="0" kern="1200" noProof="0" dirty="0">
                          <a:ln>
                            <a:noFill/>
                          </a:ln>
                          <a:solidFill>
                            <a:schemeClr val="tx1">
                              <a:lumMod val="75000"/>
                              <a:lumOff val="25000"/>
                            </a:schemeClr>
                          </a:solidFill>
                          <a:effectLst>
                            <a:outerShdw blurRad="38100" dist="25400" dir="5400000" algn="ctr">
                              <a:srgbClr val="6E747A">
                                <a:alpha val="43000"/>
                              </a:srgbClr>
                            </a:outerShdw>
                          </a:effectLst>
                          <a:latin typeface="+mn-lt"/>
                          <a:ea typeface="+mn-ea"/>
                          <a:cs typeface="+mn-cs"/>
                        </a:rPr>
                        <a:t>36 PB of Online Capacity</a:t>
                      </a:r>
                    </a:p>
                  </a:txBody>
                  <a:tcPr>
                    <a:solidFill>
                      <a:schemeClr val="bg1"/>
                    </a:solidFill>
                  </a:tcPr>
                </a:tc>
                <a:extLst>
                  <a:ext uri="{0D108BD9-81ED-4DB2-BD59-A6C34878D82A}">
                    <a16:rowId xmlns:a16="http://schemas.microsoft.com/office/drawing/2014/main" val="3062106442"/>
                  </a:ext>
                </a:extLst>
              </a:tr>
            </a:tbl>
          </a:graphicData>
        </a:graphic>
      </p:graphicFrame>
      <p:graphicFrame>
        <p:nvGraphicFramePr>
          <p:cNvPr id="8" name="Table 19">
            <a:extLst>
              <a:ext uri="{FF2B5EF4-FFF2-40B4-BE49-F238E27FC236}">
                <a16:creationId xmlns:a16="http://schemas.microsoft.com/office/drawing/2014/main" id="{C981B46A-484D-9743-A299-30F1FD32B4FD}"/>
              </a:ext>
            </a:extLst>
          </p:cNvPr>
          <p:cNvGraphicFramePr>
            <a:graphicFrameLocks noGrp="1"/>
          </p:cNvGraphicFramePr>
          <p:nvPr>
            <p:extLst>
              <p:ext uri="{D42A27DB-BD31-4B8C-83A1-F6EECF244321}">
                <p14:modId xmlns:p14="http://schemas.microsoft.com/office/powerpoint/2010/main" val="2471899113"/>
              </p:ext>
            </p:extLst>
          </p:nvPr>
        </p:nvGraphicFramePr>
        <p:xfrm>
          <a:off x="145626" y="4149944"/>
          <a:ext cx="3410374" cy="1842516"/>
        </p:xfrm>
        <a:graphic>
          <a:graphicData uri="http://schemas.openxmlformats.org/drawingml/2006/table">
            <a:tbl>
              <a:tblPr firstRow="1" bandRow="1">
                <a:tableStyleId>{5C22544A-7EE6-4342-B048-85BDC9FD1C3A}</a:tableStyleId>
              </a:tblPr>
              <a:tblGrid>
                <a:gridCol w="1705187">
                  <a:extLst>
                    <a:ext uri="{9D8B030D-6E8A-4147-A177-3AD203B41FA5}">
                      <a16:colId xmlns:a16="http://schemas.microsoft.com/office/drawing/2014/main" val="3783086159"/>
                    </a:ext>
                  </a:extLst>
                </a:gridCol>
                <a:gridCol w="1705187">
                  <a:extLst>
                    <a:ext uri="{9D8B030D-6E8A-4147-A177-3AD203B41FA5}">
                      <a16:colId xmlns:a16="http://schemas.microsoft.com/office/drawing/2014/main" val="2052654771"/>
                    </a:ext>
                  </a:extLst>
                </a:gridCol>
              </a:tblGrid>
              <a:tr h="1640150">
                <a:tc>
                  <a:txBody>
                    <a:bodyPr/>
                    <a:lstStyle/>
                    <a:p>
                      <a:pPr algn="ctr">
                        <a:lnSpc>
                          <a:spcPct val="115000"/>
                        </a:lnSpc>
                        <a:spcAft>
                          <a:spcPts val="1000"/>
                        </a:spcAft>
                      </a:pPr>
                      <a:r>
                        <a:rPr lang="en-GB" sz="1600" b="0" dirty="0">
                          <a:ln>
                            <a:noFill/>
                          </a:ln>
                          <a:solidFill>
                            <a:schemeClr val="tx1">
                              <a:lumMod val="75000"/>
                              <a:lumOff val="25000"/>
                            </a:schemeClr>
                          </a:solidFill>
                          <a:effectLst>
                            <a:outerShdw blurRad="38100" dist="25400" dir="5400000" algn="ctr">
                              <a:srgbClr val="6E747A">
                                <a:alpha val="43000"/>
                              </a:srgbClr>
                            </a:outerShdw>
                          </a:effectLst>
                          <a:latin typeface="+mn-lt"/>
                        </a:rPr>
                        <a:t>Data Volume </a:t>
                      </a:r>
                    </a:p>
                    <a:p>
                      <a:pPr algn="ctr">
                        <a:lnSpc>
                          <a:spcPct val="115000"/>
                        </a:lnSpc>
                        <a:spcAft>
                          <a:spcPts val="1000"/>
                        </a:spcAft>
                      </a:pPr>
                      <a:r>
                        <a:rPr lang="en-GB" sz="1600" b="0" dirty="0">
                          <a:ln>
                            <a:noFill/>
                          </a:ln>
                          <a:solidFill>
                            <a:schemeClr val="tx1">
                              <a:lumMod val="75000"/>
                              <a:lumOff val="25000"/>
                            </a:schemeClr>
                          </a:solidFill>
                          <a:effectLst>
                            <a:outerShdw blurRad="38100" dist="25400" dir="5400000" algn="ctr">
                              <a:srgbClr val="6E747A">
                                <a:alpha val="43000"/>
                              </a:srgbClr>
                            </a:outerShdw>
                          </a:effectLst>
                          <a:latin typeface="+mn-lt"/>
                        </a:rPr>
                        <a:t>(April 2021)</a:t>
                      </a:r>
                      <a:endParaRPr lang="en-GB" sz="1100" b="0" dirty="0">
                        <a:solidFill>
                          <a:schemeClr val="tx1">
                            <a:lumMod val="75000"/>
                            <a:lumOff val="25000"/>
                          </a:schemeClr>
                        </a:solidFill>
                        <a:effectLst/>
                        <a:latin typeface="+mn-lt"/>
                      </a:endParaRPr>
                    </a:p>
                    <a:p>
                      <a:pPr algn="ctr">
                        <a:lnSpc>
                          <a:spcPct val="115000"/>
                        </a:lnSpc>
                        <a:spcAft>
                          <a:spcPts val="1000"/>
                        </a:spcAft>
                      </a:pPr>
                      <a:r>
                        <a:rPr lang="en-GB" sz="1800" b="0" dirty="0">
                          <a:ln>
                            <a:noFill/>
                          </a:ln>
                          <a:solidFill>
                            <a:schemeClr val="tx1">
                              <a:lumMod val="75000"/>
                              <a:lumOff val="25000"/>
                            </a:schemeClr>
                          </a:solidFill>
                          <a:effectLst>
                            <a:outerShdw blurRad="38100" dist="25400" dir="5400000" algn="ctr">
                              <a:srgbClr val="6E747A">
                                <a:alpha val="43000"/>
                              </a:srgbClr>
                            </a:outerShdw>
                          </a:effectLst>
                          <a:latin typeface="+mn-lt"/>
                        </a:rPr>
                        <a:t>12 Petabyte</a:t>
                      </a:r>
                      <a:endParaRPr lang="en-GB" sz="11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p>
                      <a:endParaRPr lang="en-GB" sz="1400" b="0" dirty="0">
                        <a:solidFill>
                          <a:schemeClr val="tx1">
                            <a:lumMod val="75000"/>
                            <a:lumOff val="25000"/>
                          </a:schemeClr>
                        </a:solidFill>
                        <a:latin typeface="+mn-lt"/>
                      </a:endParaRPr>
                    </a:p>
                  </a:txBody>
                  <a:tcPr>
                    <a:noFill/>
                  </a:tcPr>
                </a:tc>
                <a:tc>
                  <a:txBody>
                    <a:bodyPr/>
                    <a:lstStyle/>
                    <a:p>
                      <a:pPr algn="ctr">
                        <a:lnSpc>
                          <a:spcPct val="115000"/>
                        </a:lnSpc>
                        <a:spcAft>
                          <a:spcPts val="1000"/>
                        </a:spcAft>
                      </a:pPr>
                      <a:r>
                        <a:rPr lang="en-GB" sz="1600" b="0" dirty="0">
                          <a:ln>
                            <a:noFill/>
                          </a:ln>
                          <a:solidFill>
                            <a:schemeClr val="tx1">
                              <a:lumMod val="75000"/>
                              <a:lumOff val="25000"/>
                            </a:schemeClr>
                          </a:solidFill>
                          <a:effectLst>
                            <a:outerShdw blurRad="38100" dist="25400" dir="5400000" algn="ctr">
                              <a:srgbClr val="6E747A">
                                <a:alpha val="43000"/>
                              </a:srgbClr>
                            </a:outerShdw>
                          </a:effectLst>
                          <a:latin typeface="+mn-lt"/>
                        </a:rPr>
                        <a:t>Number of Files </a:t>
                      </a:r>
                    </a:p>
                    <a:p>
                      <a:pPr algn="ctr">
                        <a:lnSpc>
                          <a:spcPct val="115000"/>
                        </a:lnSpc>
                        <a:spcAft>
                          <a:spcPts val="1000"/>
                        </a:spcAft>
                      </a:pPr>
                      <a:r>
                        <a:rPr lang="en-GB" sz="1600" b="0" dirty="0">
                          <a:ln>
                            <a:noFill/>
                          </a:ln>
                          <a:solidFill>
                            <a:schemeClr val="tx1">
                              <a:lumMod val="75000"/>
                              <a:lumOff val="25000"/>
                            </a:schemeClr>
                          </a:solidFill>
                          <a:effectLst>
                            <a:outerShdw blurRad="38100" dist="25400" dir="5400000" algn="ctr">
                              <a:srgbClr val="6E747A">
                                <a:alpha val="43000"/>
                              </a:srgbClr>
                            </a:outerShdw>
                          </a:effectLst>
                          <a:latin typeface="+mn-lt"/>
                        </a:rPr>
                        <a:t>(April 2021)</a:t>
                      </a:r>
                      <a:endParaRPr lang="en-GB" sz="1100" b="0" dirty="0">
                        <a:solidFill>
                          <a:schemeClr val="tx1">
                            <a:lumMod val="75000"/>
                            <a:lumOff val="25000"/>
                          </a:schemeClr>
                        </a:solidFill>
                        <a:effectLst/>
                        <a:latin typeface="+mn-lt"/>
                      </a:endParaRPr>
                    </a:p>
                    <a:p>
                      <a:pPr algn="ctr">
                        <a:lnSpc>
                          <a:spcPct val="115000"/>
                        </a:lnSpc>
                        <a:spcAft>
                          <a:spcPts val="1000"/>
                        </a:spcAft>
                      </a:pPr>
                      <a:r>
                        <a:rPr lang="en-GB" sz="1800" b="0" dirty="0">
                          <a:ln>
                            <a:noFill/>
                          </a:ln>
                          <a:solidFill>
                            <a:schemeClr val="tx1">
                              <a:lumMod val="75000"/>
                              <a:lumOff val="25000"/>
                            </a:schemeClr>
                          </a:solidFill>
                          <a:effectLst>
                            <a:outerShdw blurRad="38100" dist="25400" dir="5400000" algn="ctr">
                              <a:srgbClr val="6E747A">
                                <a:alpha val="43000"/>
                              </a:srgbClr>
                            </a:outerShdw>
                          </a:effectLst>
                          <a:latin typeface="+mn-lt"/>
                        </a:rPr>
                        <a:t>160,000,000</a:t>
                      </a:r>
                      <a:endParaRPr lang="en-GB" sz="11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p>
                      <a:endParaRPr lang="en-GB" sz="1400" b="0" dirty="0">
                        <a:solidFill>
                          <a:schemeClr val="tx1">
                            <a:lumMod val="75000"/>
                            <a:lumOff val="25000"/>
                          </a:schemeClr>
                        </a:solidFill>
                        <a:latin typeface="+mn-lt"/>
                      </a:endParaRPr>
                    </a:p>
                  </a:txBody>
                  <a:tcPr>
                    <a:noFill/>
                  </a:tcPr>
                </a:tc>
                <a:extLst>
                  <a:ext uri="{0D108BD9-81ED-4DB2-BD59-A6C34878D82A}">
                    <a16:rowId xmlns:a16="http://schemas.microsoft.com/office/drawing/2014/main" val="801712936"/>
                  </a:ext>
                </a:extLst>
              </a:tr>
            </a:tbl>
          </a:graphicData>
        </a:graphic>
      </p:graphicFrame>
      <p:sp>
        <p:nvSpPr>
          <p:cNvPr id="9" name="TextBox 8">
            <a:extLst>
              <a:ext uri="{FF2B5EF4-FFF2-40B4-BE49-F238E27FC236}">
                <a16:creationId xmlns:a16="http://schemas.microsoft.com/office/drawing/2014/main" id="{82DCB331-7E51-8B43-9DFE-D89C3ABA937A}"/>
              </a:ext>
            </a:extLst>
          </p:cNvPr>
          <p:cNvSpPr txBox="1"/>
          <p:nvPr/>
        </p:nvSpPr>
        <p:spPr>
          <a:xfrm>
            <a:off x="243063" y="1016916"/>
            <a:ext cx="2886891" cy="2308324"/>
          </a:xfrm>
          <a:prstGeom prst="rect">
            <a:avLst/>
          </a:prstGeom>
          <a:noFill/>
        </p:spPr>
        <p:txBody>
          <a:bodyPr wrap="square" rtlCol="0">
            <a:spAutoFit/>
          </a:bodyPr>
          <a:lstStyle/>
          <a:p>
            <a:pPr marL="285750" indent="-285750">
              <a:buFont typeface="Arial" panose="020B0604020202020204" pitchFamily="34" charset="0"/>
              <a:buChar char="•"/>
            </a:pPr>
            <a:r>
              <a:rPr lang="en-GB">
                <a:solidFill>
                  <a:schemeClr val="tx1">
                    <a:lumMod val="75000"/>
                    <a:lumOff val="25000"/>
                  </a:schemeClr>
                </a:solidFill>
              </a:rPr>
              <a:t>Archive based on Tape Libraries</a:t>
            </a:r>
          </a:p>
          <a:p>
            <a:pPr marL="285750" indent="-285750">
              <a:buFont typeface="Arial" panose="020B0604020202020204" pitchFamily="34" charset="0"/>
              <a:buChar char="•"/>
            </a:pPr>
            <a:r>
              <a:rPr lang="en-GB">
                <a:solidFill>
                  <a:schemeClr val="tx1">
                    <a:lumMod val="75000"/>
                    <a:lumOff val="25000"/>
                  </a:schemeClr>
                </a:solidFill>
              </a:rPr>
              <a:t>16gb/s fibre connection</a:t>
            </a:r>
          </a:p>
          <a:p>
            <a:pPr marL="285750" indent="-285750">
              <a:buFont typeface="Arial" panose="020B0604020202020204" pitchFamily="34" charset="0"/>
              <a:buChar char="•"/>
            </a:pPr>
            <a:r>
              <a:rPr lang="en-GB">
                <a:solidFill>
                  <a:schemeClr val="tx1">
                    <a:lumMod val="75000"/>
                    <a:lumOff val="25000"/>
                  </a:schemeClr>
                </a:solidFill>
              </a:rPr>
              <a:t>ORACLE HSM driven</a:t>
            </a:r>
          </a:p>
          <a:p>
            <a:pPr marL="285750" indent="-285750">
              <a:buFont typeface="Arial" panose="020B0604020202020204" pitchFamily="34" charset="0"/>
              <a:buChar char="•"/>
            </a:pPr>
            <a:r>
              <a:rPr lang="en-GB">
                <a:solidFill>
                  <a:schemeClr val="tx1">
                    <a:lumMod val="75000"/>
                    <a:lumOff val="25000"/>
                  </a:schemeClr>
                </a:solidFill>
              </a:rPr>
              <a:t>Disaster Recovery on different building</a:t>
            </a:r>
          </a:p>
          <a:p>
            <a:endParaRPr lang="en-GB">
              <a:solidFill>
                <a:schemeClr val="tx1">
                  <a:lumMod val="75000"/>
                  <a:lumOff val="25000"/>
                </a:schemeClr>
              </a:solidFill>
            </a:endParaRPr>
          </a:p>
        </p:txBody>
      </p:sp>
    </p:spTree>
    <p:extLst>
      <p:ext uri="{BB962C8B-B14F-4D97-AF65-F5344CB8AC3E}">
        <p14:creationId xmlns:p14="http://schemas.microsoft.com/office/powerpoint/2010/main" val="236954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AF2C-8B73-A043-AE85-58D58659B1A4}"/>
              </a:ext>
            </a:extLst>
          </p:cNvPr>
          <p:cNvSpPr>
            <a:spLocks noGrp="1"/>
          </p:cNvSpPr>
          <p:nvPr>
            <p:ph type="title"/>
          </p:nvPr>
        </p:nvSpPr>
        <p:spPr/>
        <p:txBody>
          <a:bodyPr/>
          <a:lstStyle/>
          <a:p>
            <a:r>
              <a:rPr lang="en-GB" dirty="0"/>
              <a:t>Cold Back-up Archive Overview (2)</a:t>
            </a:r>
            <a:endParaRPr lang="en-GB" noProof="0" dirty="0"/>
          </a:p>
        </p:txBody>
      </p:sp>
      <p:sp>
        <p:nvSpPr>
          <p:cNvPr id="3" name="Content Placeholder 2">
            <a:extLst>
              <a:ext uri="{FF2B5EF4-FFF2-40B4-BE49-F238E27FC236}">
                <a16:creationId xmlns:a16="http://schemas.microsoft.com/office/drawing/2014/main" id="{E13942B9-A884-A341-83A6-2F4E00358819}"/>
              </a:ext>
            </a:extLst>
          </p:cNvPr>
          <p:cNvSpPr>
            <a:spLocks noGrp="1"/>
          </p:cNvSpPr>
          <p:nvPr>
            <p:ph idx="1"/>
          </p:nvPr>
        </p:nvSpPr>
        <p:spPr>
          <a:xfrm>
            <a:off x="309422" y="1184088"/>
            <a:ext cx="11664000" cy="5097600"/>
          </a:xfrm>
        </p:spPr>
        <p:txBody>
          <a:bodyPr>
            <a:normAutofit/>
          </a:bodyPr>
          <a:lstStyle/>
          <a:p>
            <a:pPr marL="342900" indent="-342900">
              <a:buFont typeface="Arial" panose="020B0604020202020204" pitchFamily="34" charset="0"/>
              <a:buChar char="•"/>
            </a:pPr>
            <a:r>
              <a:rPr lang="en-GB" noProof="0" dirty="0">
                <a:solidFill>
                  <a:schemeClr val="tx1">
                    <a:lumMod val="75000"/>
                    <a:lumOff val="25000"/>
                  </a:schemeClr>
                </a:solidFill>
              </a:rPr>
              <a:t>Both Libraries used to rely on T10000 drives. When the end of life of the T10000 family was declared, a migration towards LTO-8 has been performed due to price and availability</a:t>
            </a:r>
          </a:p>
          <a:p>
            <a:pPr marL="342900" indent="-342900">
              <a:buFont typeface="Arial" panose="020B0604020202020204" pitchFamily="34" charset="0"/>
              <a:buChar char="•"/>
            </a:pPr>
            <a:endParaRPr lang="en-GB" noProof="0" dirty="0">
              <a:solidFill>
                <a:schemeClr val="tx1">
                  <a:lumMod val="75000"/>
                  <a:lumOff val="25000"/>
                </a:schemeClr>
              </a:solidFill>
            </a:endParaRPr>
          </a:p>
          <a:p>
            <a:pPr marL="342900" indent="-342900">
              <a:buFont typeface="Arial" panose="020B0604020202020204" pitchFamily="34" charset="0"/>
              <a:buChar char="•"/>
            </a:pPr>
            <a:r>
              <a:rPr lang="en-GB" noProof="0" dirty="0">
                <a:solidFill>
                  <a:schemeClr val="tx1">
                    <a:lumMod val="75000"/>
                    <a:lumOff val="25000"/>
                  </a:schemeClr>
                </a:solidFill>
              </a:rPr>
              <a:t>SSD cache for incoming data, a mirror of two SSD disks is dedicated to the file-system metadata to boost performances</a:t>
            </a:r>
          </a:p>
          <a:p>
            <a:pPr marL="342900" indent="-342900">
              <a:buFont typeface="Arial" panose="020B0604020202020204" pitchFamily="34" charset="0"/>
              <a:buChar char="•"/>
            </a:pPr>
            <a:endParaRPr lang="en-GB" noProof="0" dirty="0">
              <a:solidFill>
                <a:schemeClr val="tx1">
                  <a:lumMod val="75000"/>
                  <a:lumOff val="25000"/>
                </a:schemeClr>
              </a:solidFill>
            </a:endParaRPr>
          </a:p>
          <a:p>
            <a:pPr marL="342900" indent="-342900">
              <a:buFont typeface="Arial" panose="020B0604020202020204" pitchFamily="34" charset="0"/>
              <a:buChar char="•"/>
            </a:pPr>
            <a:r>
              <a:rPr lang="en-GB" noProof="0" dirty="0">
                <a:solidFill>
                  <a:schemeClr val="tx1">
                    <a:lumMod val="75000"/>
                    <a:lumOff val="25000"/>
                  </a:schemeClr>
                </a:solidFill>
              </a:rPr>
              <a:t>A specific tool is used to monitor the quality of the tapes, in case of I/O errors, alarm triggers specific procedures to migrate all the data of the tape. An average of 7 tapes per year are migrated due to I/O errors</a:t>
            </a:r>
          </a:p>
        </p:txBody>
      </p:sp>
    </p:spTree>
    <p:extLst>
      <p:ext uri="{BB962C8B-B14F-4D97-AF65-F5344CB8AC3E}">
        <p14:creationId xmlns:p14="http://schemas.microsoft.com/office/powerpoint/2010/main" val="406083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2">
            <a:extLst>
              <a:ext uri="{FF2B5EF4-FFF2-40B4-BE49-F238E27FC236}">
                <a16:creationId xmlns:a16="http://schemas.microsoft.com/office/drawing/2014/main" id="{787A5A73-7B45-3749-B1EF-9699EFD3B1E6}"/>
              </a:ext>
            </a:extLst>
          </p:cNvPr>
          <p:cNvGraphicFramePr>
            <a:graphicFrameLocks noGrp="1"/>
          </p:cNvGraphicFramePr>
          <p:nvPr>
            <p:extLst>
              <p:ext uri="{D42A27DB-BD31-4B8C-83A1-F6EECF244321}">
                <p14:modId xmlns:p14="http://schemas.microsoft.com/office/powerpoint/2010/main" val="3501304709"/>
              </p:ext>
            </p:extLst>
          </p:nvPr>
        </p:nvGraphicFramePr>
        <p:xfrm>
          <a:off x="820583" y="791744"/>
          <a:ext cx="4179776" cy="5132090"/>
        </p:xfrm>
        <a:graphic>
          <a:graphicData uri="http://schemas.openxmlformats.org/drawingml/2006/table">
            <a:tbl>
              <a:tblPr>
                <a:tableStyleId>{5C22544A-7EE6-4342-B048-85BDC9FD1C3A}</a:tableStyleId>
              </a:tblPr>
              <a:tblGrid>
                <a:gridCol w="1106966">
                  <a:extLst>
                    <a:ext uri="{9D8B030D-6E8A-4147-A177-3AD203B41FA5}">
                      <a16:colId xmlns:a16="http://schemas.microsoft.com/office/drawing/2014/main" val="2418844193"/>
                    </a:ext>
                  </a:extLst>
                </a:gridCol>
                <a:gridCol w="632662">
                  <a:extLst>
                    <a:ext uri="{9D8B030D-6E8A-4147-A177-3AD203B41FA5}">
                      <a16:colId xmlns:a16="http://schemas.microsoft.com/office/drawing/2014/main" val="598568486"/>
                    </a:ext>
                  </a:extLst>
                </a:gridCol>
                <a:gridCol w="513671">
                  <a:extLst>
                    <a:ext uri="{9D8B030D-6E8A-4147-A177-3AD203B41FA5}">
                      <a16:colId xmlns:a16="http://schemas.microsoft.com/office/drawing/2014/main" val="3124409281"/>
                    </a:ext>
                  </a:extLst>
                </a:gridCol>
                <a:gridCol w="642159">
                  <a:extLst>
                    <a:ext uri="{9D8B030D-6E8A-4147-A177-3AD203B41FA5}">
                      <a16:colId xmlns:a16="http://schemas.microsoft.com/office/drawing/2014/main" val="1167328626"/>
                    </a:ext>
                  </a:extLst>
                </a:gridCol>
                <a:gridCol w="642159">
                  <a:extLst>
                    <a:ext uri="{9D8B030D-6E8A-4147-A177-3AD203B41FA5}">
                      <a16:colId xmlns:a16="http://schemas.microsoft.com/office/drawing/2014/main" val="3686875026"/>
                    </a:ext>
                  </a:extLst>
                </a:gridCol>
                <a:gridCol w="642159">
                  <a:extLst>
                    <a:ext uri="{9D8B030D-6E8A-4147-A177-3AD203B41FA5}">
                      <a16:colId xmlns:a16="http://schemas.microsoft.com/office/drawing/2014/main" val="1853573665"/>
                    </a:ext>
                  </a:extLst>
                </a:gridCol>
              </a:tblGrid>
              <a:tr h="293150">
                <a:tc>
                  <a:txBody>
                    <a:bodyPr/>
                    <a:lstStyle/>
                    <a:p>
                      <a:pPr algn="ctr" fontAlgn="b"/>
                      <a:r>
                        <a:rPr lang="en-GB" sz="1000" b="1" u="none" strike="noStrike" dirty="0">
                          <a:effectLst/>
                        </a:rPr>
                        <a:t>Mission</a:t>
                      </a:r>
                      <a:endParaRPr lang="en-GB" sz="1000" b="1" i="0" u="none" strike="noStrike" dirty="0">
                        <a:solidFill>
                          <a:srgbClr val="000000"/>
                        </a:solidFill>
                        <a:effectLst/>
                        <a:latin typeface="Calibri" panose="020F0502020204030204" pitchFamily="34" charset="0"/>
                      </a:endParaRPr>
                    </a:p>
                  </a:txBody>
                  <a:tcPr marL="8898" marR="8898" marT="8898" marB="0" anchor="ctr">
                    <a:solidFill>
                      <a:schemeClr val="bg1">
                        <a:lumMod val="85000"/>
                      </a:schemeClr>
                    </a:solidFill>
                  </a:tcPr>
                </a:tc>
                <a:tc>
                  <a:txBody>
                    <a:bodyPr/>
                    <a:lstStyle/>
                    <a:p>
                      <a:pPr algn="ctr" fontAlgn="b"/>
                      <a:r>
                        <a:rPr lang="en-GB" sz="1000" b="1" u="none" strike="noStrike" dirty="0" err="1">
                          <a:effectLst/>
                        </a:rPr>
                        <a:t>Uncons</a:t>
                      </a:r>
                      <a:r>
                        <a:rPr lang="en-GB" sz="1000" b="1" u="none" strike="noStrike" dirty="0">
                          <a:effectLst/>
                        </a:rPr>
                        <a:t>.</a:t>
                      </a:r>
                      <a:endParaRPr lang="en-GB" sz="1000" b="1" i="0" u="none" strike="noStrike" dirty="0">
                        <a:solidFill>
                          <a:srgbClr val="000000"/>
                        </a:solidFill>
                        <a:effectLst/>
                        <a:latin typeface="Calibri" panose="020F0502020204030204" pitchFamily="34" charset="0"/>
                      </a:endParaRPr>
                    </a:p>
                  </a:txBody>
                  <a:tcPr marL="8898" marR="8898" marT="8898" marB="0" anchor="ctr">
                    <a:solidFill>
                      <a:schemeClr val="bg1">
                        <a:lumMod val="85000"/>
                      </a:schemeClr>
                    </a:solidFill>
                  </a:tcPr>
                </a:tc>
                <a:tc>
                  <a:txBody>
                    <a:bodyPr/>
                    <a:lstStyle/>
                    <a:p>
                      <a:pPr algn="ctr" fontAlgn="b"/>
                      <a:r>
                        <a:rPr lang="en-GB" sz="1000" b="1" u="none" strike="noStrike" dirty="0">
                          <a:effectLst/>
                        </a:rPr>
                        <a:t>Cons.</a:t>
                      </a:r>
                      <a:endParaRPr lang="en-GB" sz="1000" b="1" i="0" u="none" strike="noStrike" dirty="0">
                        <a:solidFill>
                          <a:srgbClr val="000000"/>
                        </a:solidFill>
                        <a:effectLst/>
                        <a:latin typeface="Calibri" panose="020F0502020204030204" pitchFamily="34" charset="0"/>
                      </a:endParaRPr>
                    </a:p>
                  </a:txBody>
                  <a:tcPr marL="8898" marR="8898" marT="8898" marB="0" anchor="ctr">
                    <a:solidFill>
                      <a:schemeClr val="bg1">
                        <a:lumMod val="85000"/>
                      </a:schemeClr>
                    </a:solidFill>
                  </a:tcPr>
                </a:tc>
                <a:tc>
                  <a:txBody>
                    <a:bodyPr/>
                    <a:lstStyle/>
                    <a:p>
                      <a:pPr algn="ctr" fontAlgn="b"/>
                      <a:r>
                        <a:rPr lang="en-GB" sz="1000" b="1" u="none" strike="noStrike" dirty="0">
                          <a:effectLst/>
                        </a:rPr>
                        <a:t>Native</a:t>
                      </a:r>
                      <a:endParaRPr lang="en-GB" sz="1000" b="1" i="0" u="none" strike="noStrike" dirty="0">
                        <a:solidFill>
                          <a:srgbClr val="000000"/>
                        </a:solidFill>
                        <a:effectLst/>
                        <a:latin typeface="Calibri" panose="020F0502020204030204" pitchFamily="34" charset="0"/>
                      </a:endParaRPr>
                    </a:p>
                  </a:txBody>
                  <a:tcPr marL="8898" marR="8898" marT="8898" marB="0" anchor="ctr">
                    <a:solidFill>
                      <a:schemeClr val="bg1">
                        <a:lumMod val="85000"/>
                      </a:schemeClr>
                    </a:solidFill>
                  </a:tcPr>
                </a:tc>
                <a:tc>
                  <a:txBody>
                    <a:bodyPr/>
                    <a:lstStyle/>
                    <a:p>
                      <a:pPr algn="ctr" fontAlgn="b"/>
                      <a:r>
                        <a:rPr lang="en-GB" sz="1000" b="1" u="none" strike="noStrike" dirty="0">
                          <a:effectLst/>
                        </a:rPr>
                        <a:t>EO-SIP</a:t>
                      </a:r>
                      <a:endParaRPr lang="en-GB" sz="1000" b="1" i="0" u="none" strike="noStrike" dirty="0">
                        <a:solidFill>
                          <a:srgbClr val="000000"/>
                        </a:solidFill>
                        <a:effectLst/>
                        <a:latin typeface="Calibri" panose="020F0502020204030204" pitchFamily="34" charset="0"/>
                      </a:endParaRPr>
                    </a:p>
                  </a:txBody>
                  <a:tcPr marL="8898" marR="8898" marT="8898" marB="0" anchor="ctr">
                    <a:solidFill>
                      <a:schemeClr val="bg1">
                        <a:lumMod val="85000"/>
                      </a:schemeClr>
                    </a:solidFill>
                  </a:tcPr>
                </a:tc>
                <a:tc>
                  <a:txBody>
                    <a:bodyPr/>
                    <a:lstStyle/>
                    <a:p>
                      <a:pPr algn="ctr" fontAlgn="b"/>
                      <a:r>
                        <a:rPr lang="en-GB" sz="1000" b="1" u="none" strike="noStrike" dirty="0">
                          <a:effectLst/>
                        </a:rPr>
                        <a:t>LIVE</a:t>
                      </a:r>
                      <a:endParaRPr lang="en-GB" sz="1000" b="1" i="0" u="none" strike="noStrike" dirty="0">
                        <a:solidFill>
                          <a:srgbClr val="000000"/>
                        </a:solidFill>
                        <a:effectLst/>
                        <a:latin typeface="Calibri" panose="020F0502020204030204" pitchFamily="34" charset="0"/>
                      </a:endParaRPr>
                    </a:p>
                  </a:txBody>
                  <a:tcPr marL="8898" marR="8898" marT="8898" marB="0" anchor="ctr">
                    <a:solidFill>
                      <a:schemeClr val="bg1">
                        <a:lumMod val="85000"/>
                      </a:schemeClr>
                    </a:solidFill>
                  </a:tcPr>
                </a:tc>
                <a:extLst>
                  <a:ext uri="{0D108BD9-81ED-4DB2-BD59-A6C34878D82A}">
                    <a16:rowId xmlns:a16="http://schemas.microsoft.com/office/drawing/2014/main" val="2650202965"/>
                  </a:ext>
                </a:extLst>
              </a:tr>
              <a:tr h="150733">
                <a:tc>
                  <a:txBody>
                    <a:bodyPr/>
                    <a:lstStyle/>
                    <a:p>
                      <a:pPr algn="l" fontAlgn="b"/>
                      <a:r>
                        <a:rPr lang="en-GB" sz="1000" u="none" strike="noStrike" dirty="0">
                          <a:solidFill>
                            <a:schemeClr val="tx1"/>
                          </a:solidFill>
                          <a:effectLst/>
                        </a:rPr>
                        <a:t>ERS-1/2</a:t>
                      </a:r>
                      <a:endParaRPr lang="en-GB" sz="1000" b="0" i="0" u="none" strike="noStrike" dirty="0">
                        <a:solidFill>
                          <a:schemeClr val="tx1"/>
                        </a:solidFill>
                        <a:effectLst/>
                        <a:latin typeface="Calibri" panose="020F0502020204030204" pitchFamily="34" charset="0"/>
                      </a:endParaRPr>
                    </a:p>
                  </a:txBody>
                  <a:tcPr marL="8898" marR="8898" marT="8898" marB="0" anchor="b">
                    <a:solidFill>
                      <a:srgbClr val="92D05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1042127657"/>
                  </a:ext>
                </a:extLst>
              </a:tr>
              <a:tr h="150733">
                <a:tc>
                  <a:txBody>
                    <a:bodyPr/>
                    <a:lstStyle/>
                    <a:p>
                      <a:pPr algn="l" fontAlgn="b"/>
                      <a:r>
                        <a:rPr lang="en-GB" sz="1000" u="none" strike="noStrike">
                          <a:solidFill>
                            <a:schemeClr val="tx1"/>
                          </a:solidFill>
                          <a:effectLst/>
                        </a:rPr>
                        <a:t>Envisat</a:t>
                      </a:r>
                      <a:endParaRPr lang="en-GB" sz="1000" b="0" i="0" u="none" strike="noStrike">
                        <a:solidFill>
                          <a:schemeClr val="tx1"/>
                        </a:solidFill>
                        <a:effectLst/>
                        <a:latin typeface="Calibri" panose="020F0502020204030204" pitchFamily="34" charset="0"/>
                      </a:endParaRPr>
                    </a:p>
                  </a:txBody>
                  <a:tcPr marL="8898" marR="8898" marT="8898" marB="0" anchor="b">
                    <a:solidFill>
                      <a:srgbClr val="92D05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153497691"/>
                  </a:ext>
                </a:extLst>
              </a:tr>
              <a:tr h="150733">
                <a:tc>
                  <a:txBody>
                    <a:bodyPr/>
                    <a:lstStyle/>
                    <a:p>
                      <a:pPr algn="l" fontAlgn="b"/>
                      <a:r>
                        <a:rPr lang="en-GB" sz="1000" u="none" strike="noStrike" dirty="0">
                          <a:solidFill>
                            <a:schemeClr val="tx1"/>
                          </a:solidFill>
                          <a:effectLst/>
                        </a:rPr>
                        <a:t>Cryosat-2</a:t>
                      </a:r>
                      <a:endParaRPr lang="en-GB" sz="1000" b="0" i="0" u="none" strike="noStrike" dirty="0">
                        <a:solidFill>
                          <a:schemeClr val="tx1"/>
                        </a:solidFill>
                        <a:effectLst/>
                        <a:latin typeface="Calibri" panose="020F0502020204030204" pitchFamily="34" charset="0"/>
                      </a:endParaRPr>
                    </a:p>
                  </a:txBody>
                  <a:tcPr marL="8898" marR="8898" marT="8898"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665499106"/>
                  </a:ext>
                </a:extLst>
              </a:tr>
              <a:tr h="150733">
                <a:tc>
                  <a:txBody>
                    <a:bodyPr/>
                    <a:lstStyle/>
                    <a:p>
                      <a:pPr algn="l" fontAlgn="b"/>
                      <a:r>
                        <a:rPr lang="en-GB" sz="1000" u="none" strike="noStrike">
                          <a:solidFill>
                            <a:schemeClr val="tx1"/>
                          </a:solidFill>
                          <a:effectLst/>
                        </a:rPr>
                        <a:t>SMOS</a:t>
                      </a:r>
                      <a:endParaRPr lang="en-GB" sz="1000" b="0" i="0" u="none" strike="noStrike">
                        <a:solidFill>
                          <a:schemeClr val="tx1"/>
                        </a:solidFill>
                        <a:effectLst/>
                        <a:latin typeface="Calibri" panose="020F0502020204030204" pitchFamily="34" charset="0"/>
                      </a:endParaRPr>
                    </a:p>
                  </a:txBody>
                  <a:tcPr marL="8898" marR="8898" marT="8898"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580317578"/>
                  </a:ext>
                </a:extLst>
              </a:tr>
              <a:tr h="150733">
                <a:tc>
                  <a:txBody>
                    <a:bodyPr/>
                    <a:lstStyle/>
                    <a:p>
                      <a:pPr algn="l" fontAlgn="b"/>
                      <a:r>
                        <a:rPr lang="en-GB" sz="1000" u="none" strike="noStrike">
                          <a:solidFill>
                            <a:schemeClr val="tx1"/>
                          </a:solidFill>
                          <a:effectLst/>
                        </a:rPr>
                        <a:t>SWARM</a:t>
                      </a:r>
                      <a:endParaRPr lang="en-GB" sz="1000" b="0" i="0" u="none" strike="noStrike">
                        <a:solidFill>
                          <a:schemeClr val="tx1"/>
                        </a:solidFill>
                        <a:effectLst/>
                        <a:latin typeface="Calibri" panose="020F0502020204030204" pitchFamily="34" charset="0"/>
                      </a:endParaRPr>
                    </a:p>
                  </a:txBody>
                  <a:tcPr marL="8898" marR="8898" marT="8898"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1310781744"/>
                  </a:ext>
                </a:extLst>
              </a:tr>
              <a:tr h="150733">
                <a:tc>
                  <a:txBody>
                    <a:bodyPr/>
                    <a:lstStyle/>
                    <a:p>
                      <a:pPr algn="l" fontAlgn="b"/>
                      <a:r>
                        <a:rPr lang="en-GB" sz="1000" b="0" i="0" u="none" strike="noStrike">
                          <a:solidFill>
                            <a:schemeClr val="tx1"/>
                          </a:solidFill>
                          <a:effectLst/>
                          <a:latin typeface="Calibri" panose="020F0502020204030204" pitchFamily="34" charset="0"/>
                        </a:rPr>
                        <a:t>AEOLUS</a:t>
                      </a:r>
                    </a:p>
                  </a:txBody>
                  <a:tcPr marL="8898" marR="8898" marT="8898" marB="0" anchor="b">
                    <a:solidFill>
                      <a:srgbClr val="92D050"/>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extLst>
                  <a:ext uri="{0D108BD9-81ED-4DB2-BD59-A6C34878D82A}">
                    <a16:rowId xmlns:a16="http://schemas.microsoft.com/office/drawing/2014/main" val="3817873805"/>
                  </a:ext>
                </a:extLst>
              </a:tr>
              <a:tr h="150733">
                <a:tc>
                  <a:txBody>
                    <a:bodyPr/>
                    <a:lstStyle/>
                    <a:p>
                      <a:pPr algn="l" fontAlgn="b"/>
                      <a:r>
                        <a:rPr lang="en-GB" sz="1000" u="none" strike="noStrike" dirty="0" err="1">
                          <a:solidFill>
                            <a:schemeClr val="tx1"/>
                          </a:solidFill>
                          <a:effectLst/>
                        </a:rPr>
                        <a:t>Goce</a:t>
                      </a:r>
                      <a:endParaRPr lang="en-GB" sz="1000" b="0" i="0" u="none" strike="noStrike" dirty="0">
                        <a:solidFill>
                          <a:schemeClr val="tx1"/>
                        </a:solidFill>
                        <a:effectLst/>
                        <a:latin typeface="Calibri" panose="020F0502020204030204" pitchFamily="34" charset="0"/>
                      </a:endParaRPr>
                    </a:p>
                  </a:txBody>
                  <a:tcPr marL="8898" marR="8898" marT="8898"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076480595"/>
                  </a:ext>
                </a:extLst>
              </a:tr>
              <a:tr h="150733">
                <a:tc>
                  <a:txBody>
                    <a:bodyPr/>
                    <a:lstStyle/>
                    <a:p>
                      <a:pPr algn="l" fontAlgn="b"/>
                      <a:r>
                        <a:rPr lang="en-GB" sz="1000" b="0" i="0" u="none" strike="noStrike"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Oceansat</a:t>
                      </a:r>
                      <a:endParaRPr lang="en-GB"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8898" marR="8898" marT="8898" marB="0" anchor="b">
                    <a:solidFill>
                      <a:srgbClr val="92D050"/>
                    </a:solidFill>
                  </a:tcPr>
                </a:tc>
                <a:tc>
                  <a:txBody>
                    <a:bodyPr/>
                    <a:lstStyle/>
                    <a:p>
                      <a:pPr algn="ctr" fontAlgn="ctr"/>
                      <a:r>
                        <a:rPr lang="en-GB" sz="1000" b="0" i="0" u="none" strike="noStrike" dirty="0">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tc>
                  <a:txBody>
                    <a:bodyPr/>
                    <a:lstStyle/>
                    <a:p>
                      <a:pPr algn="ctr" fontAlgn="ct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dirty="0">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dirty="0">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extLst>
                  <a:ext uri="{0D108BD9-81ED-4DB2-BD59-A6C34878D82A}">
                    <a16:rowId xmlns:a16="http://schemas.microsoft.com/office/drawing/2014/main" val="779198465"/>
                  </a:ext>
                </a:extLst>
              </a:tr>
              <a:tr h="150733">
                <a:tc>
                  <a:txBody>
                    <a:bodyPr/>
                    <a:lstStyle/>
                    <a:p>
                      <a:pPr algn="l" fontAlgn="b"/>
                      <a:r>
                        <a:rPr lang="en-GB" sz="1000" u="none" strike="noStrike" err="1">
                          <a:effectLst/>
                        </a:rPr>
                        <a:t>Adeos</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1882679765"/>
                  </a:ext>
                </a:extLst>
              </a:tr>
              <a:tr h="150733">
                <a:tc>
                  <a:txBody>
                    <a:bodyPr/>
                    <a:lstStyle/>
                    <a:p>
                      <a:pPr algn="l" fontAlgn="b"/>
                      <a:r>
                        <a:rPr lang="en-GB" sz="1000" u="none" strike="noStrike">
                          <a:effectLst/>
                        </a:rPr>
                        <a:t>ALOS</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945615249"/>
                  </a:ext>
                </a:extLst>
              </a:tr>
              <a:tr h="150733">
                <a:tc>
                  <a:txBody>
                    <a:bodyPr/>
                    <a:lstStyle/>
                    <a:p>
                      <a:pPr algn="l" fontAlgn="b"/>
                      <a:r>
                        <a:rPr lang="en-GB" sz="1000" u="none" strike="noStrike" dirty="0">
                          <a:effectLst/>
                        </a:rPr>
                        <a:t>GOSAT</a:t>
                      </a:r>
                      <a:endParaRPr lang="en-GB" sz="1000" b="0" i="0" u="none" strike="noStrike" dirty="0">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837001120"/>
                  </a:ext>
                </a:extLst>
              </a:tr>
              <a:tr h="150733">
                <a:tc>
                  <a:txBody>
                    <a:bodyPr/>
                    <a:lstStyle/>
                    <a:p>
                      <a:pPr algn="l" fontAlgn="b"/>
                      <a:r>
                        <a:rPr lang="en-GB" sz="1000" u="none" strike="noStrike" dirty="0">
                          <a:effectLst/>
                        </a:rPr>
                        <a:t>Ikonos-2</a:t>
                      </a:r>
                      <a:endParaRPr lang="en-GB" sz="1000" b="0" i="0" u="none" strike="noStrike" dirty="0">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470700731"/>
                  </a:ext>
                </a:extLst>
              </a:tr>
              <a:tr h="150733">
                <a:tc>
                  <a:txBody>
                    <a:bodyPr/>
                    <a:lstStyle/>
                    <a:p>
                      <a:pPr algn="l" fontAlgn="b"/>
                      <a:r>
                        <a:rPr lang="en-GB" sz="1000" u="none" strike="noStrike">
                          <a:effectLst/>
                        </a:rPr>
                        <a:t>IRS-P3</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1283858699"/>
                  </a:ext>
                </a:extLst>
              </a:tr>
              <a:tr h="150733">
                <a:tc>
                  <a:txBody>
                    <a:bodyPr/>
                    <a:lstStyle/>
                    <a:p>
                      <a:pPr algn="l" fontAlgn="b"/>
                      <a:r>
                        <a:rPr lang="en-GB" sz="1000" u="none" strike="noStrike">
                          <a:effectLst/>
                        </a:rPr>
                        <a:t>JERS-1</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058403267"/>
                  </a:ext>
                </a:extLst>
              </a:tr>
              <a:tr h="150733">
                <a:tc>
                  <a:txBody>
                    <a:bodyPr/>
                    <a:lstStyle/>
                    <a:p>
                      <a:pPr algn="l" fontAlgn="b"/>
                      <a:r>
                        <a:rPr lang="en-GB" sz="1000" u="none" strike="noStrike">
                          <a:effectLst/>
                        </a:rPr>
                        <a:t>Kompsat-1</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3684541366"/>
                  </a:ext>
                </a:extLst>
              </a:tr>
              <a:tr h="150733">
                <a:tc>
                  <a:txBody>
                    <a:bodyPr/>
                    <a:lstStyle/>
                    <a:p>
                      <a:pPr algn="l" fontAlgn="b"/>
                      <a:r>
                        <a:rPr lang="en-GB" sz="1000" u="none" strike="noStrike">
                          <a:effectLst/>
                        </a:rPr>
                        <a:t>Landsat-1,8</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122904502"/>
                  </a:ext>
                </a:extLst>
              </a:tr>
              <a:tr h="150733">
                <a:tc>
                  <a:txBody>
                    <a:bodyPr/>
                    <a:lstStyle/>
                    <a:p>
                      <a:pPr algn="l" fontAlgn="b"/>
                      <a:r>
                        <a:rPr lang="en-GB" sz="1000" u="none" strike="noStrike">
                          <a:effectLst/>
                        </a:rPr>
                        <a:t>MOS-1,1b</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657296594"/>
                  </a:ext>
                </a:extLst>
              </a:tr>
              <a:tr h="150733">
                <a:tc>
                  <a:txBody>
                    <a:bodyPr/>
                    <a:lstStyle/>
                    <a:p>
                      <a:pPr algn="l" fontAlgn="b"/>
                      <a:r>
                        <a:rPr lang="en-GB" sz="1000" u="none" strike="noStrike">
                          <a:effectLst/>
                        </a:rPr>
                        <a:t>Nimbus</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239188960"/>
                  </a:ext>
                </a:extLst>
              </a:tr>
              <a:tr h="150733">
                <a:tc>
                  <a:txBody>
                    <a:bodyPr/>
                    <a:lstStyle/>
                    <a:p>
                      <a:pPr algn="l" fontAlgn="b"/>
                      <a:r>
                        <a:rPr lang="en-GB" sz="1000" u="none" strike="noStrike">
                          <a:effectLst/>
                        </a:rPr>
                        <a:t>NOAA-7,19</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410274875"/>
                  </a:ext>
                </a:extLst>
              </a:tr>
              <a:tr h="150733">
                <a:tc>
                  <a:txBody>
                    <a:bodyPr/>
                    <a:lstStyle/>
                    <a:p>
                      <a:pPr algn="l" fontAlgn="b"/>
                      <a:r>
                        <a:rPr lang="en-GB" sz="1000" u="none" strike="noStrike">
                          <a:effectLst/>
                        </a:rPr>
                        <a:t>ODIN</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3398973837"/>
                  </a:ext>
                </a:extLst>
              </a:tr>
              <a:tr h="150733">
                <a:tc>
                  <a:txBody>
                    <a:bodyPr/>
                    <a:lstStyle/>
                    <a:p>
                      <a:pPr algn="l" fontAlgn="b"/>
                      <a:r>
                        <a:rPr lang="en-GB" sz="1000" u="none" strike="noStrike" dirty="0">
                          <a:effectLst/>
                        </a:rPr>
                        <a:t>PROBA-1</a:t>
                      </a:r>
                      <a:endParaRPr lang="en-GB" sz="1000" b="0" i="0" u="none" strike="noStrike" dirty="0">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883976176"/>
                  </a:ext>
                </a:extLst>
              </a:tr>
              <a:tr h="150733">
                <a:tc>
                  <a:txBody>
                    <a:bodyPr/>
                    <a:lstStyle/>
                    <a:p>
                      <a:pPr algn="l" fontAlgn="b"/>
                      <a:r>
                        <a:rPr lang="en-GB" sz="1000" u="none" strike="noStrike" err="1">
                          <a:effectLst/>
                        </a:rPr>
                        <a:t>QuickSCAT</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515794958"/>
                  </a:ext>
                </a:extLst>
              </a:tr>
              <a:tr h="150733">
                <a:tc>
                  <a:txBody>
                    <a:bodyPr/>
                    <a:lstStyle/>
                    <a:p>
                      <a:pPr algn="l" fontAlgn="b"/>
                      <a:r>
                        <a:rPr lang="en-GB" sz="1000" u="none" strike="noStrike" err="1">
                          <a:effectLst/>
                        </a:rPr>
                        <a:t>Rapideye</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763041025"/>
                  </a:ext>
                </a:extLst>
              </a:tr>
              <a:tr h="150733">
                <a:tc>
                  <a:txBody>
                    <a:bodyPr/>
                    <a:lstStyle/>
                    <a:p>
                      <a:pPr algn="l" fontAlgn="b"/>
                      <a:r>
                        <a:rPr lang="en-GB" sz="1000" u="none" strike="noStrike">
                          <a:effectLst/>
                        </a:rPr>
                        <a:t>Scisat</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392617331"/>
                  </a:ext>
                </a:extLst>
              </a:tr>
              <a:tr h="150733">
                <a:tc>
                  <a:txBody>
                    <a:bodyPr/>
                    <a:lstStyle/>
                    <a:p>
                      <a:pPr algn="l" fontAlgn="b"/>
                      <a:r>
                        <a:rPr lang="en-GB" sz="1000" u="none" strike="noStrike" err="1">
                          <a:effectLst/>
                        </a:rPr>
                        <a:t>Seasat</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3665234410"/>
                  </a:ext>
                </a:extLst>
              </a:tr>
              <a:tr h="150733">
                <a:tc>
                  <a:txBody>
                    <a:bodyPr/>
                    <a:lstStyle/>
                    <a:p>
                      <a:pPr algn="l" fontAlgn="b"/>
                      <a:r>
                        <a:rPr lang="en-GB" sz="1000" u="none" strike="noStrike" err="1">
                          <a:effectLst/>
                        </a:rPr>
                        <a:t>SeaStar</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533902264"/>
                  </a:ext>
                </a:extLst>
              </a:tr>
              <a:tr h="150733">
                <a:tc>
                  <a:txBody>
                    <a:bodyPr/>
                    <a:lstStyle/>
                    <a:p>
                      <a:pPr algn="l" fontAlgn="b"/>
                      <a:r>
                        <a:rPr lang="en-GB" sz="1000" u="none" strike="noStrike">
                          <a:effectLst/>
                        </a:rPr>
                        <a:t>SPOT1-2</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790249238"/>
                  </a:ext>
                </a:extLst>
              </a:tr>
              <a:tr h="150733">
                <a:tc>
                  <a:txBody>
                    <a:bodyPr/>
                    <a:lstStyle/>
                    <a:p>
                      <a:pPr algn="l" fontAlgn="b"/>
                      <a:r>
                        <a:rPr lang="en-GB" sz="1000" u="none" strike="noStrike" err="1">
                          <a:effectLst/>
                        </a:rPr>
                        <a:t>TerraSAR</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8084645"/>
                  </a:ext>
                </a:extLst>
              </a:tr>
              <a:tr h="157720">
                <a:tc>
                  <a:txBody>
                    <a:bodyPr/>
                    <a:lstStyle/>
                    <a:p>
                      <a:pPr algn="l" fontAlgn="b"/>
                      <a:r>
                        <a:rPr lang="en-GB" sz="1000" u="none" strike="noStrike">
                          <a:effectLst/>
                        </a:rPr>
                        <a:t>WorldView-1,3</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 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2301964396"/>
                  </a:ext>
                </a:extLst>
              </a:tr>
              <a:tr h="150733">
                <a:tc>
                  <a:txBody>
                    <a:bodyPr/>
                    <a:lstStyle/>
                    <a:p>
                      <a:pPr algn="l" fontAlgn="b"/>
                      <a:r>
                        <a:rPr lang="en-GB" sz="1000" u="none" strike="noStrike" err="1">
                          <a:effectLst/>
                        </a:rPr>
                        <a:t>Windsat</a:t>
                      </a:r>
                      <a:endParaRPr lang="en-GB" sz="1000" b="0" i="0" u="none" strike="noStrike">
                        <a:solidFill>
                          <a:srgbClr val="000000"/>
                        </a:solidFill>
                        <a:effectLst/>
                        <a:latin typeface="Calibri" panose="020F0502020204030204" pitchFamily="34" charset="0"/>
                      </a:endParaRPr>
                    </a:p>
                  </a:txBody>
                  <a:tcPr marL="8898" marR="8898" marT="8898"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98" marR="8898" marT="8898" marB="0" anchor="ctr">
                    <a:solidFill>
                      <a:schemeClr val="accent1">
                        <a:lumMod val="20000"/>
                        <a:lumOff val="80000"/>
                      </a:schemeClr>
                    </a:solidFill>
                  </a:tcPr>
                </a:tc>
                <a:extLst>
                  <a:ext uri="{0D108BD9-81ED-4DB2-BD59-A6C34878D82A}">
                    <a16:rowId xmlns:a16="http://schemas.microsoft.com/office/drawing/2014/main" val="3370908848"/>
                  </a:ext>
                </a:extLst>
              </a:tr>
            </a:tbl>
          </a:graphicData>
        </a:graphic>
      </p:graphicFrame>
      <p:graphicFrame>
        <p:nvGraphicFramePr>
          <p:cNvPr id="7" name="Tabella 7">
            <a:extLst>
              <a:ext uri="{FF2B5EF4-FFF2-40B4-BE49-F238E27FC236}">
                <a16:creationId xmlns:a16="http://schemas.microsoft.com/office/drawing/2014/main" id="{1329B420-1DD7-FC48-805B-235C61DCB262}"/>
              </a:ext>
            </a:extLst>
          </p:cNvPr>
          <p:cNvGraphicFramePr>
            <a:graphicFrameLocks noGrp="1"/>
          </p:cNvGraphicFramePr>
          <p:nvPr>
            <p:extLst>
              <p:ext uri="{D42A27DB-BD31-4B8C-83A1-F6EECF244321}">
                <p14:modId xmlns:p14="http://schemas.microsoft.com/office/powerpoint/2010/main" val="3883505957"/>
              </p:ext>
            </p:extLst>
          </p:nvPr>
        </p:nvGraphicFramePr>
        <p:xfrm>
          <a:off x="6927045" y="3872633"/>
          <a:ext cx="3163589" cy="2036329"/>
        </p:xfrm>
        <a:graphic>
          <a:graphicData uri="http://schemas.openxmlformats.org/drawingml/2006/table">
            <a:tbl>
              <a:tblPr>
                <a:tableStyleId>{5C22544A-7EE6-4342-B048-85BDC9FD1C3A}</a:tableStyleId>
              </a:tblPr>
              <a:tblGrid>
                <a:gridCol w="1653838">
                  <a:extLst>
                    <a:ext uri="{9D8B030D-6E8A-4147-A177-3AD203B41FA5}">
                      <a16:colId xmlns:a16="http://schemas.microsoft.com/office/drawing/2014/main" val="1083603684"/>
                    </a:ext>
                  </a:extLst>
                </a:gridCol>
                <a:gridCol w="953411">
                  <a:extLst>
                    <a:ext uri="{9D8B030D-6E8A-4147-A177-3AD203B41FA5}">
                      <a16:colId xmlns:a16="http://schemas.microsoft.com/office/drawing/2014/main" val="1999715489"/>
                    </a:ext>
                  </a:extLst>
                </a:gridCol>
                <a:gridCol w="556340">
                  <a:extLst>
                    <a:ext uri="{9D8B030D-6E8A-4147-A177-3AD203B41FA5}">
                      <a16:colId xmlns:a16="http://schemas.microsoft.com/office/drawing/2014/main" val="450072630"/>
                    </a:ext>
                  </a:extLst>
                </a:gridCol>
              </a:tblGrid>
              <a:tr h="234268">
                <a:tc>
                  <a:txBody>
                    <a:bodyPr/>
                    <a:lstStyle/>
                    <a:p>
                      <a:pPr algn="ctr" fontAlgn="b"/>
                      <a:r>
                        <a:rPr lang="en-GB" sz="1100" b="1" u="none" strike="noStrike" noProof="0">
                          <a:effectLst/>
                        </a:rPr>
                        <a:t>Type</a:t>
                      </a:r>
                      <a:endParaRPr lang="en-GB" sz="1100" b="1" i="0" u="none" strike="noStrike" noProof="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en-GB" sz="1100" b="1" u="none" strike="noStrike" noProof="0">
                          <a:effectLst/>
                        </a:rPr>
                        <a:t>Mission</a:t>
                      </a:r>
                      <a:endParaRPr lang="en-GB" sz="1100" b="1" i="0" u="none" strike="noStrike" noProof="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en-GB" sz="1100" b="1" u="none" strike="noStrike" noProof="0">
                          <a:effectLst/>
                        </a:rPr>
                        <a:t>GB</a:t>
                      </a:r>
                      <a:endParaRPr lang="en-GB" sz="1100" b="1" i="0" u="none" strike="noStrike" noProof="0">
                        <a:solidFill>
                          <a:srgbClr val="000000"/>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2177691360"/>
                  </a:ext>
                </a:extLst>
              </a:tr>
              <a:tr h="200229">
                <a:tc>
                  <a:txBody>
                    <a:bodyPr/>
                    <a:lstStyle/>
                    <a:p>
                      <a:pPr algn="l" fontAlgn="b"/>
                      <a:r>
                        <a:rPr lang="en-GB" sz="1100" u="none" strike="noStrike" noProof="0">
                          <a:effectLst/>
                        </a:rPr>
                        <a:t>Astronomy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ISO</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165</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8462140"/>
                  </a:ext>
                </a:extLst>
              </a:tr>
              <a:tr h="200229">
                <a:tc>
                  <a:txBody>
                    <a:bodyPr/>
                    <a:lstStyle/>
                    <a:p>
                      <a:pPr algn="l" fontAlgn="b"/>
                      <a:r>
                        <a:rPr lang="en-GB" sz="1100" u="none" strike="noStrike" noProof="0">
                          <a:effectLst/>
                        </a:rPr>
                        <a:t>Astronomy archives</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EXOSAT</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80.2</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276308"/>
                  </a:ext>
                </a:extLst>
              </a:tr>
              <a:tr h="200229">
                <a:tc>
                  <a:txBody>
                    <a:bodyPr/>
                    <a:lstStyle/>
                    <a:p>
                      <a:pPr algn="l" fontAlgn="b"/>
                      <a:r>
                        <a:rPr lang="en-GB" sz="1100" u="none" strike="noStrike" noProof="0">
                          <a:effectLst/>
                        </a:rPr>
                        <a:t>Planetary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GIOTTO</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0.5</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6743025"/>
                  </a:ext>
                </a:extLst>
              </a:tr>
              <a:tr h="200229">
                <a:tc>
                  <a:txBody>
                    <a:bodyPr/>
                    <a:lstStyle/>
                    <a:p>
                      <a:pPr algn="l" fontAlgn="b"/>
                      <a:r>
                        <a:rPr lang="en-GB" sz="1100" u="none" strike="noStrike" noProof="0">
                          <a:effectLst/>
                        </a:rPr>
                        <a:t>Planetary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CASSINI-H</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7.8</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4051056"/>
                  </a:ext>
                </a:extLst>
              </a:tr>
              <a:tr h="200229">
                <a:tc>
                  <a:txBody>
                    <a:bodyPr/>
                    <a:lstStyle/>
                    <a:p>
                      <a:pPr algn="l" fontAlgn="b"/>
                      <a:r>
                        <a:rPr lang="en-GB" sz="1100" u="none" strike="noStrike" noProof="0">
                          <a:effectLst/>
                        </a:rPr>
                        <a:t>Planetary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EARTH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73.6</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5507727"/>
                  </a:ext>
                </a:extLst>
              </a:tr>
              <a:tr h="200229">
                <a:tc>
                  <a:txBody>
                    <a:bodyPr/>
                    <a:lstStyle/>
                    <a:p>
                      <a:pPr algn="l" fontAlgn="b"/>
                      <a:r>
                        <a:rPr lang="en-GB" sz="1100" u="none" strike="noStrike" noProof="0">
                          <a:effectLst/>
                        </a:rPr>
                        <a:t>Planetary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HST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0.15</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9420350"/>
                  </a:ext>
                </a:extLst>
              </a:tr>
              <a:tr h="200229">
                <a:tc>
                  <a:txBody>
                    <a:bodyPr/>
                    <a:lstStyle/>
                    <a:p>
                      <a:pPr algn="l" fontAlgn="b"/>
                      <a:r>
                        <a:rPr lang="en-GB" sz="1100" u="none" strike="noStrike" noProof="0">
                          <a:effectLst/>
                        </a:rPr>
                        <a:t>Planetary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SMART-1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319</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3342153"/>
                  </a:ext>
                </a:extLst>
              </a:tr>
              <a:tr h="200229">
                <a:tc>
                  <a:txBody>
                    <a:bodyPr/>
                    <a:lstStyle/>
                    <a:p>
                      <a:pPr algn="l" fontAlgn="b"/>
                      <a:r>
                        <a:rPr lang="en-GB" sz="1100" u="none" strike="noStrike" noProof="0">
                          <a:effectLst/>
                        </a:rPr>
                        <a:t>Planetary archives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VEX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178</a:t>
                      </a:r>
                      <a:endParaRPr lang="en-GB" sz="11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4068062"/>
                  </a:ext>
                </a:extLst>
              </a:tr>
              <a:tr h="200229">
                <a:tc>
                  <a:txBody>
                    <a:bodyPr/>
                    <a:lstStyle/>
                    <a:p>
                      <a:pPr algn="l" fontAlgn="b"/>
                      <a:r>
                        <a:rPr lang="en-GB" sz="1100" u="none" strike="noStrike" noProof="0">
                          <a:effectLst/>
                        </a:rPr>
                        <a:t>Heliopyhics archives</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a:effectLst/>
                        </a:rPr>
                        <a:t>ULYSSES  </a:t>
                      </a:r>
                      <a:endParaRPr lang="en-GB" sz="11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noProof="0" dirty="0">
                          <a:effectLst/>
                        </a:rPr>
                        <a:t>208</a:t>
                      </a:r>
                      <a:endParaRPr lang="en-GB" sz="11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8174798"/>
                  </a:ext>
                </a:extLst>
              </a:tr>
            </a:tbl>
          </a:graphicData>
        </a:graphic>
      </p:graphicFrame>
      <p:sp>
        <p:nvSpPr>
          <p:cNvPr id="10" name="TextBox 9">
            <a:extLst>
              <a:ext uri="{FF2B5EF4-FFF2-40B4-BE49-F238E27FC236}">
                <a16:creationId xmlns:a16="http://schemas.microsoft.com/office/drawing/2014/main" id="{0ACF27B2-9B1C-4449-B5DF-3F2A85DF5E5E}"/>
              </a:ext>
            </a:extLst>
          </p:cNvPr>
          <p:cNvSpPr txBox="1"/>
          <p:nvPr/>
        </p:nvSpPr>
        <p:spPr>
          <a:xfrm>
            <a:off x="5747950" y="938547"/>
            <a:ext cx="6161828" cy="3077766"/>
          </a:xfrm>
          <a:prstGeom prst="rect">
            <a:avLst/>
          </a:prstGeom>
          <a:noFill/>
        </p:spPr>
        <p:txBody>
          <a:bodyPr wrap="square" rtlCol="0">
            <a:spAutoFit/>
          </a:bodyPr>
          <a:lstStyle/>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Inter-directorates disaster recovery archive</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Second copy of the ESA EO Master Archive</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Unique RAW data and Unconsolidated data</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Live mission support </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Consolidated Packages and Native Format archiver</a:t>
            </a:r>
            <a:r>
              <a:rPr lang="en-GB" sz="1600" dirty="0">
                <a:solidFill>
                  <a:schemeClr val="tx1">
                    <a:lumMod val="75000"/>
                    <a:lumOff val="25000"/>
                  </a:schemeClr>
                </a:solidFill>
              </a:rPr>
              <a:t> </a:t>
            </a:r>
          </a:p>
          <a:p>
            <a:pPr marL="214313" indent="-214313">
              <a:buClr>
                <a:schemeClr val="accent1"/>
              </a:buClr>
              <a:buFont typeface="Arial" panose="020B0604020202020204" pitchFamily="34" charset="0"/>
              <a:buChar char="•"/>
            </a:pPr>
            <a:r>
              <a:rPr lang="en-GB" sz="1600" dirty="0">
                <a:solidFill>
                  <a:schemeClr val="tx1">
                    <a:lumMod val="75000"/>
                    <a:lumOff val="25000"/>
                  </a:schemeClr>
                </a:solidFill>
              </a:rPr>
              <a:t>Data validation</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Direct Connection to Missions Ground Segment</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Average data ingested /day: 13TB</a:t>
            </a:r>
          </a:p>
          <a:p>
            <a:pPr marL="214313" indent="-214313">
              <a:buClr>
                <a:schemeClr val="accent1"/>
              </a:buClr>
              <a:buFont typeface="Arial" panose="020B0604020202020204" pitchFamily="34" charset="0"/>
              <a:buChar char="•"/>
            </a:pPr>
            <a:r>
              <a:rPr lang="en-US" sz="1600" dirty="0">
                <a:solidFill>
                  <a:schemeClr val="tx1">
                    <a:lumMod val="75000"/>
                    <a:lumOff val="25000"/>
                  </a:schemeClr>
                </a:solidFill>
              </a:rPr>
              <a:t>Peak data read/day: 20TB</a:t>
            </a:r>
          </a:p>
          <a:p>
            <a:pPr marL="214313" indent="-214313">
              <a:buClr>
                <a:schemeClr val="accent1"/>
              </a:buClr>
              <a:buFont typeface="Arial" panose="020B0604020202020204" pitchFamily="34" charset="0"/>
              <a:buChar char="•"/>
            </a:pPr>
            <a:endParaRPr lang="en-US" sz="1600" dirty="0">
              <a:solidFill>
                <a:schemeClr val="tx1">
                  <a:lumMod val="75000"/>
                  <a:lumOff val="25000"/>
                </a:schemeClr>
              </a:solidFill>
            </a:endParaRPr>
          </a:p>
          <a:p>
            <a:pPr marL="214313" indent="-214313">
              <a:buClr>
                <a:schemeClr val="accent1"/>
              </a:buClr>
              <a:buFont typeface="Arial" panose="020B0604020202020204" pitchFamily="34" charset="0"/>
              <a:buChar char="•"/>
            </a:pPr>
            <a:endParaRPr lang="en-US" sz="1600" dirty="0">
              <a:solidFill>
                <a:schemeClr val="tx1">
                  <a:lumMod val="75000"/>
                  <a:lumOff val="25000"/>
                </a:schemeClr>
              </a:solidFill>
            </a:endParaRPr>
          </a:p>
          <a:p>
            <a:endParaRPr lang="en-GB" dirty="0">
              <a:solidFill>
                <a:schemeClr val="tx1">
                  <a:lumMod val="75000"/>
                  <a:lumOff val="25000"/>
                </a:schemeClr>
              </a:solidFill>
            </a:endParaRPr>
          </a:p>
        </p:txBody>
      </p:sp>
      <p:sp>
        <p:nvSpPr>
          <p:cNvPr id="11" name="Titolo 1">
            <a:extLst>
              <a:ext uri="{FF2B5EF4-FFF2-40B4-BE49-F238E27FC236}">
                <a16:creationId xmlns:a16="http://schemas.microsoft.com/office/drawing/2014/main" id="{053F1B4F-E921-AD44-B154-D3950CACB9CA}"/>
              </a:ext>
            </a:extLst>
          </p:cNvPr>
          <p:cNvSpPr>
            <a:spLocks noGrp="1"/>
          </p:cNvSpPr>
          <p:nvPr>
            <p:ph type="title"/>
          </p:nvPr>
        </p:nvSpPr>
        <p:spPr>
          <a:xfrm>
            <a:off x="386645" y="248069"/>
            <a:ext cx="10515600" cy="543675"/>
          </a:xfrm>
          <a:noFill/>
          <a:ln>
            <a:noFill/>
          </a:ln>
        </p:spPr>
        <p:txBody>
          <a:bodyPr vert="horz" wrap="square" lIns="91440" tIns="45720" rIns="91440" bIns="45720" numCol="1" anchor="ctr" anchorCtr="0" compatLnSpc="1">
            <a:prstTxWarp prst="textNoShape">
              <a:avLst/>
            </a:prstTxWarp>
            <a:spAutoFit/>
          </a:bodyPr>
          <a:lstStyle/>
          <a:p>
            <a:r>
              <a:rPr lang="en-GB" altLang="it-IT" dirty="0"/>
              <a:t>Cold Back-up Archive Content</a:t>
            </a:r>
            <a:endParaRPr lang="en-GB" dirty="0"/>
          </a:p>
        </p:txBody>
      </p:sp>
    </p:spTree>
    <p:extLst>
      <p:ext uri="{BB962C8B-B14F-4D97-AF65-F5344CB8AC3E}">
        <p14:creationId xmlns:p14="http://schemas.microsoft.com/office/powerpoint/2010/main" val="286475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77B2-8EBE-C04B-A9AB-C9CA8FF818E1}"/>
              </a:ext>
            </a:extLst>
          </p:cNvPr>
          <p:cNvSpPr>
            <a:spLocks noGrp="1"/>
          </p:cNvSpPr>
          <p:nvPr>
            <p:ph type="title"/>
          </p:nvPr>
        </p:nvSpPr>
        <p:spPr>
          <a:xfrm>
            <a:off x="253655" y="243702"/>
            <a:ext cx="9566461" cy="543675"/>
          </a:xfrm>
        </p:spPr>
        <p:txBody>
          <a:bodyPr/>
          <a:lstStyle/>
          <a:p>
            <a:r>
              <a:rPr lang="en-GB" altLang="it-IT" noProof="0" dirty="0">
                <a:latin typeface="Arial" panose="020B0604020202020204" pitchFamily="34" charset="0"/>
                <a:cs typeface="Arial" panose="020B0604020202020204" pitchFamily="34" charset="0"/>
              </a:rPr>
              <a:t>Archiving operations concept, flows and processes</a:t>
            </a:r>
            <a:endParaRPr lang="en-GB" noProof="0" dirty="0"/>
          </a:p>
        </p:txBody>
      </p:sp>
      <p:sp>
        <p:nvSpPr>
          <p:cNvPr id="4" name="Rounded Rectangle 3">
            <a:extLst>
              <a:ext uri="{FF2B5EF4-FFF2-40B4-BE49-F238E27FC236}">
                <a16:creationId xmlns:a16="http://schemas.microsoft.com/office/drawing/2014/main" id="{F07F6810-5D03-EB43-A8F0-B0099D7C86AB}"/>
              </a:ext>
            </a:extLst>
          </p:cNvPr>
          <p:cNvSpPr/>
          <p:nvPr/>
        </p:nvSpPr>
        <p:spPr>
          <a:xfrm>
            <a:off x="8969828" y="1456260"/>
            <a:ext cx="2383972" cy="19485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4">
            <a:extLst>
              <a:ext uri="{FF2B5EF4-FFF2-40B4-BE49-F238E27FC236}">
                <a16:creationId xmlns:a16="http://schemas.microsoft.com/office/drawing/2014/main" id="{51F3FA29-DBE2-1F49-949E-AA3F61E346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2077" y="1815130"/>
            <a:ext cx="1455895" cy="1165416"/>
          </a:xfrm>
          <a:prstGeom prst="rect">
            <a:avLst/>
          </a:prstGeom>
        </p:spPr>
      </p:pic>
      <p:sp>
        <p:nvSpPr>
          <p:cNvPr id="8" name="Rectangle 7">
            <a:extLst>
              <a:ext uri="{FF2B5EF4-FFF2-40B4-BE49-F238E27FC236}">
                <a16:creationId xmlns:a16="http://schemas.microsoft.com/office/drawing/2014/main" id="{11F5A258-CAC8-0E46-97FC-E0CEA53860B0}"/>
              </a:ext>
            </a:extLst>
          </p:cNvPr>
          <p:cNvSpPr/>
          <p:nvPr/>
        </p:nvSpPr>
        <p:spPr>
          <a:xfrm>
            <a:off x="4575531" y="1519189"/>
            <a:ext cx="2426549" cy="253916"/>
          </a:xfrm>
          <a:prstGeom prst="rect">
            <a:avLst/>
          </a:prstGeom>
        </p:spPr>
        <p:txBody>
          <a:bodyPr wrap="square">
            <a:spAutoFit/>
          </a:bodyPr>
          <a:lstStyle/>
          <a:p>
            <a:pPr algn="ctr"/>
            <a:r>
              <a:rPr lang="en-GB" sz="1050" dirty="0"/>
              <a:t>Preserved Data Set Content</a:t>
            </a:r>
            <a:endParaRPr lang="it-IT" sz="1050" dirty="0"/>
          </a:p>
        </p:txBody>
      </p:sp>
      <p:sp>
        <p:nvSpPr>
          <p:cNvPr id="13" name="Rounded Rectangle 12">
            <a:extLst>
              <a:ext uri="{FF2B5EF4-FFF2-40B4-BE49-F238E27FC236}">
                <a16:creationId xmlns:a16="http://schemas.microsoft.com/office/drawing/2014/main" id="{AB69909B-6C16-2340-B6C9-22B80374335E}"/>
              </a:ext>
            </a:extLst>
          </p:cNvPr>
          <p:cNvSpPr/>
          <p:nvPr/>
        </p:nvSpPr>
        <p:spPr>
          <a:xfrm>
            <a:off x="876920" y="1516469"/>
            <a:ext cx="2383972" cy="19485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130244FD-BA24-1643-9187-EA75B7D14F9F}"/>
              </a:ext>
            </a:extLst>
          </p:cNvPr>
          <p:cNvSpPr/>
          <p:nvPr/>
        </p:nvSpPr>
        <p:spPr>
          <a:xfrm>
            <a:off x="8927251" y="1519189"/>
            <a:ext cx="2426549" cy="253916"/>
          </a:xfrm>
          <a:prstGeom prst="rect">
            <a:avLst/>
          </a:prstGeom>
        </p:spPr>
        <p:txBody>
          <a:bodyPr wrap="square">
            <a:spAutoFit/>
          </a:bodyPr>
          <a:lstStyle/>
          <a:p>
            <a:pPr algn="ctr"/>
            <a:r>
              <a:rPr lang="en-GB" sz="1050" dirty="0"/>
              <a:t>Space Data Preservation Archive</a:t>
            </a:r>
            <a:endParaRPr lang="it-IT" sz="1050" dirty="0"/>
          </a:p>
        </p:txBody>
      </p:sp>
      <p:pic>
        <p:nvPicPr>
          <p:cNvPr id="15" name="Picture 2" descr="C:\Users\diozzino\Desktop\cw20v1-458583-storeteksl8500-1-2686576.jpg">
            <a:extLst>
              <a:ext uri="{FF2B5EF4-FFF2-40B4-BE49-F238E27FC236}">
                <a16:creationId xmlns:a16="http://schemas.microsoft.com/office/drawing/2014/main" id="{64D6EBDC-92D2-3A48-BB4F-0AF5117BEE41}"/>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1000" contrast="-48000"/>
                    </a14:imgEffect>
                  </a14:imgLayer>
                </a14:imgProps>
              </a:ext>
              <a:ext uri="{28A0092B-C50C-407E-A947-70E740481C1C}">
                <a14:useLocalDpi xmlns:a14="http://schemas.microsoft.com/office/drawing/2010/main"/>
              </a:ext>
            </a:extLst>
          </a:blip>
          <a:srcRect/>
          <a:stretch>
            <a:fillRect/>
          </a:stretch>
        </p:blipFill>
        <p:spPr bwMode="auto">
          <a:xfrm>
            <a:off x="9498268" y="1871758"/>
            <a:ext cx="1372162" cy="130807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9B812D3B-0562-2D4A-AF02-B78357CEC9BC}"/>
              </a:ext>
            </a:extLst>
          </p:cNvPr>
          <p:cNvSpPr/>
          <p:nvPr/>
        </p:nvSpPr>
        <p:spPr>
          <a:xfrm>
            <a:off x="4596820" y="1482602"/>
            <a:ext cx="2383972" cy="19485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9C392FBA-3663-5040-BD3A-BA6F8E2FF488}"/>
              </a:ext>
            </a:extLst>
          </p:cNvPr>
          <p:cNvSpPr/>
          <p:nvPr/>
        </p:nvSpPr>
        <p:spPr>
          <a:xfrm>
            <a:off x="968037" y="1484186"/>
            <a:ext cx="2426549" cy="415498"/>
          </a:xfrm>
          <a:prstGeom prst="rect">
            <a:avLst/>
          </a:prstGeom>
        </p:spPr>
        <p:txBody>
          <a:bodyPr wrap="square">
            <a:spAutoFit/>
          </a:bodyPr>
          <a:lstStyle/>
          <a:p>
            <a:pPr algn="ctr"/>
            <a:r>
              <a:rPr lang="en-GB" sz="1050" dirty="0"/>
              <a:t>Space Data Technical Information Preservation Archive</a:t>
            </a:r>
            <a:endParaRPr lang="it-IT" sz="1050" dirty="0"/>
          </a:p>
        </p:txBody>
      </p:sp>
      <p:pic>
        <p:nvPicPr>
          <p:cNvPr id="18" name="Picture 17">
            <a:extLst>
              <a:ext uri="{FF2B5EF4-FFF2-40B4-BE49-F238E27FC236}">
                <a16:creationId xmlns:a16="http://schemas.microsoft.com/office/drawing/2014/main" id="{0E5343A8-B261-2C41-A313-84A2609625BC}"/>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5717" y="1871758"/>
            <a:ext cx="1767315" cy="1185459"/>
          </a:xfrm>
          <a:prstGeom prst="rect">
            <a:avLst/>
          </a:prstGeom>
          <a:noFill/>
          <a:ln>
            <a:noFill/>
          </a:ln>
        </p:spPr>
      </p:pic>
      <p:sp>
        <p:nvSpPr>
          <p:cNvPr id="20" name="Rounded Rectangle 19">
            <a:extLst>
              <a:ext uri="{FF2B5EF4-FFF2-40B4-BE49-F238E27FC236}">
                <a16:creationId xmlns:a16="http://schemas.microsoft.com/office/drawing/2014/main" id="{AADE20D4-1F99-DE44-B334-5266DC38A9F2}"/>
              </a:ext>
            </a:extLst>
          </p:cNvPr>
          <p:cNvSpPr/>
          <p:nvPr/>
        </p:nvSpPr>
        <p:spPr>
          <a:xfrm>
            <a:off x="4217820" y="3968707"/>
            <a:ext cx="1638132" cy="1282614"/>
          </a:xfrm>
          <a:prstGeom prst="roundRect">
            <a:avLst/>
          </a:prstGeom>
          <a:solidFill>
            <a:srgbClr val="FF930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Space Data Software and Tools</a:t>
            </a:r>
          </a:p>
          <a:p>
            <a:pPr algn="ctr"/>
            <a:r>
              <a:rPr lang="en-GB" sz="1400" dirty="0"/>
              <a:t>Preservation</a:t>
            </a:r>
          </a:p>
          <a:p>
            <a:pPr algn="ctr"/>
            <a:r>
              <a:rPr lang="en-GB" sz="1400" dirty="0"/>
              <a:t>Platform</a:t>
            </a:r>
          </a:p>
        </p:txBody>
      </p:sp>
      <p:sp>
        <p:nvSpPr>
          <p:cNvPr id="22" name="Rounded Rectangle 21">
            <a:extLst>
              <a:ext uri="{FF2B5EF4-FFF2-40B4-BE49-F238E27FC236}">
                <a16:creationId xmlns:a16="http://schemas.microsoft.com/office/drawing/2014/main" id="{BD40A0DA-7255-1845-BD6E-1AB5EE9AC8F4}"/>
              </a:ext>
            </a:extLst>
          </p:cNvPr>
          <p:cNvSpPr/>
          <p:nvPr/>
        </p:nvSpPr>
        <p:spPr>
          <a:xfrm>
            <a:off x="1249840" y="3968707"/>
            <a:ext cx="1638132" cy="1282614"/>
          </a:xfrm>
          <a:prstGeom prst="roundRect">
            <a:avLst/>
          </a:prstGeom>
          <a:solidFill>
            <a:srgbClr val="FF930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Space Data Associated Information</a:t>
            </a:r>
          </a:p>
        </p:txBody>
      </p:sp>
      <p:sp>
        <p:nvSpPr>
          <p:cNvPr id="25" name="Rounded Rectangle 24">
            <a:extLst>
              <a:ext uri="{FF2B5EF4-FFF2-40B4-BE49-F238E27FC236}">
                <a16:creationId xmlns:a16="http://schemas.microsoft.com/office/drawing/2014/main" id="{E991D117-4FB2-CF45-91EA-64772A24317F}"/>
              </a:ext>
            </a:extLst>
          </p:cNvPr>
          <p:cNvSpPr/>
          <p:nvPr/>
        </p:nvSpPr>
        <p:spPr>
          <a:xfrm>
            <a:off x="9303812" y="3910644"/>
            <a:ext cx="1638132" cy="1282614"/>
          </a:xfrm>
          <a:prstGeom prst="roundRect">
            <a:avLst/>
          </a:prstGeom>
          <a:solidFill>
            <a:srgbClr val="FF930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Space Data Collections</a:t>
            </a:r>
          </a:p>
        </p:txBody>
      </p:sp>
      <p:sp>
        <p:nvSpPr>
          <p:cNvPr id="26" name="Rounded Rectangle 25">
            <a:extLst>
              <a:ext uri="{FF2B5EF4-FFF2-40B4-BE49-F238E27FC236}">
                <a16:creationId xmlns:a16="http://schemas.microsoft.com/office/drawing/2014/main" id="{388ACEC4-B029-E54A-852F-C4E42F643A1A}"/>
              </a:ext>
            </a:extLst>
          </p:cNvPr>
          <p:cNvSpPr/>
          <p:nvPr/>
        </p:nvSpPr>
        <p:spPr>
          <a:xfrm>
            <a:off x="5871568" y="3968707"/>
            <a:ext cx="1638132" cy="1282614"/>
          </a:xfrm>
          <a:prstGeom prst="roundRect">
            <a:avLst/>
          </a:prstGeom>
          <a:solidFill>
            <a:srgbClr val="FF930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EO Space Data Information System (DIS)</a:t>
            </a:r>
          </a:p>
        </p:txBody>
      </p:sp>
      <p:sp>
        <p:nvSpPr>
          <p:cNvPr id="27" name="Rectangle 26">
            <a:extLst>
              <a:ext uri="{FF2B5EF4-FFF2-40B4-BE49-F238E27FC236}">
                <a16:creationId xmlns:a16="http://schemas.microsoft.com/office/drawing/2014/main" id="{45A8FE04-E559-A540-A005-2D119A951042}"/>
              </a:ext>
            </a:extLst>
          </p:cNvPr>
          <p:cNvSpPr/>
          <p:nvPr/>
        </p:nvSpPr>
        <p:spPr>
          <a:xfrm>
            <a:off x="1893213" y="4951384"/>
            <a:ext cx="1328959" cy="599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Technical Documents</a:t>
            </a:r>
          </a:p>
          <a:p>
            <a:r>
              <a:rPr lang="en-GB" sz="900" dirty="0"/>
              <a:t>Scientific Publications</a:t>
            </a:r>
          </a:p>
        </p:txBody>
      </p:sp>
      <p:cxnSp>
        <p:nvCxnSpPr>
          <p:cNvPr id="29" name="Straight Arrow Connector 28">
            <a:extLst>
              <a:ext uri="{FF2B5EF4-FFF2-40B4-BE49-F238E27FC236}">
                <a16:creationId xmlns:a16="http://schemas.microsoft.com/office/drawing/2014/main" id="{E3633CD5-52F1-4B4C-920D-BF74F78107E0}"/>
              </a:ext>
            </a:extLst>
          </p:cNvPr>
          <p:cNvCxnSpPr>
            <a:cxnSpLocks/>
            <a:stCxn id="22" idx="0"/>
          </p:cNvCxnSpPr>
          <p:nvPr/>
        </p:nvCxnSpPr>
        <p:spPr>
          <a:xfrm flipV="1">
            <a:off x="2068906" y="3431145"/>
            <a:ext cx="0" cy="537562"/>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6887DD3-F1DB-C041-9816-3FAEA22D07E3}"/>
              </a:ext>
            </a:extLst>
          </p:cNvPr>
          <p:cNvCxnSpPr>
            <a:stCxn id="20" idx="0"/>
          </p:cNvCxnSpPr>
          <p:nvPr/>
        </p:nvCxnSpPr>
        <p:spPr>
          <a:xfrm flipV="1">
            <a:off x="5036886" y="3503456"/>
            <a:ext cx="0" cy="4652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D3E1754-98A0-9040-AF93-AC245A9ABC28}"/>
              </a:ext>
            </a:extLst>
          </p:cNvPr>
          <p:cNvCxnSpPr>
            <a:cxnSpLocks/>
            <a:stCxn id="26" idx="0"/>
          </p:cNvCxnSpPr>
          <p:nvPr/>
        </p:nvCxnSpPr>
        <p:spPr>
          <a:xfrm flipH="1" flipV="1">
            <a:off x="6685366" y="3462865"/>
            <a:ext cx="5268" cy="5058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C8A18A6-EF8F-524A-BD1F-11D2B5080ED9}"/>
              </a:ext>
            </a:extLst>
          </p:cNvPr>
          <p:cNvCxnSpPr>
            <a:stCxn id="25" idx="0"/>
          </p:cNvCxnSpPr>
          <p:nvPr/>
        </p:nvCxnSpPr>
        <p:spPr>
          <a:xfrm flipH="1" flipV="1">
            <a:off x="10118361" y="3462865"/>
            <a:ext cx="4517" cy="447779"/>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D76A14B-FCAE-B648-A455-4F112FEEF4BD}"/>
              </a:ext>
            </a:extLst>
          </p:cNvPr>
          <p:cNvCxnSpPr>
            <a:cxnSpLocks/>
            <a:endCxn id="16" idx="1"/>
          </p:cNvCxnSpPr>
          <p:nvPr/>
        </p:nvCxnSpPr>
        <p:spPr>
          <a:xfrm>
            <a:off x="3260892" y="2456874"/>
            <a:ext cx="1335928"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8CE0865-DBA8-0E48-970F-4BA648B516D8}"/>
              </a:ext>
            </a:extLst>
          </p:cNvPr>
          <p:cNvCxnSpPr/>
          <p:nvPr/>
        </p:nvCxnSpPr>
        <p:spPr>
          <a:xfrm flipH="1">
            <a:off x="7002080" y="2456874"/>
            <a:ext cx="1925171"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98D1B6D-B706-BC4A-AC13-5E801104A4D3}"/>
              </a:ext>
            </a:extLst>
          </p:cNvPr>
          <p:cNvSpPr/>
          <p:nvPr/>
        </p:nvSpPr>
        <p:spPr>
          <a:xfrm>
            <a:off x="10006956" y="4893321"/>
            <a:ext cx="1328959" cy="747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Live Missions</a:t>
            </a:r>
          </a:p>
          <a:p>
            <a:r>
              <a:rPr lang="en-GB" sz="900" dirty="0"/>
              <a:t>Reprocessing Campaign</a:t>
            </a:r>
          </a:p>
          <a:p>
            <a:r>
              <a:rPr lang="en-GB" sz="900" dirty="0"/>
              <a:t>Inter-Directorates Data</a:t>
            </a:r>
          </a:p>
        </p:txBody>
      </p:sp>
      <p:sp>
        <p:nvSpPr>
          <p:cNvPr id="52" name="Rectangle 51">
            <a:extLst>
              <a:ext uri="{FF2B5EF4-FFF2-40B4-BE49-F238E27FC236}">
                <a16:creationId xmlns:a16="http://schemas.microsoft.com/office/drawing/2014/main" id="{1BD68D3F-6B17-564F-A52C-A2781E05AD51}"/>
              </a:ext>
            </a:extLst>
          </p:cNvPr>
          <p:cNvSpPr/>
          <p:nvPr/>
        </p:nvSpPr>
        <p:spPr>
          <a:xfrm>
            <a:off x="6711754" y="4937674"/>
            <a:ext cx="1033112" cy="599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DAS</a:t>
            </a:r>
          </a:p>
          <a:p>
            <a:r>
              <a:rPr lang="en-GB" sz="900" dirty="0"/>
              <a:t>SDPA</a:t>
            </a:r>
            <a:br>
              <a:rPr lang="en-GB" sz="900" dirty="0"/>
            </a:br>
            <a:r>
              <a:rPr lang="en-GB" sz="900" dirty="0"/>
              <a:t>OADS</a:t>
            </a:r>
            <a:br>
              <a:rPr lang="en-GB" sz="900" dirty="0"/>
            </a:br>
            <a:r>
              <a:rPr lang="en-GB" sz="900" dirty="0"/>
              <a:t>DSI</a:t>
            </a:r>
          </a:p>
        </p:txBody>
      </p:sp>
      <p:sp>
        <p:nvSpPr>
          <p:cNvPr id="53" name="TextBox 52">
            <a:extLst>
              <a:ext uri="{FF2B5EF4-FFF2-40B4-BE49-F238E27FC236}">
                <a16:creationId xmlns:a16="http://schemas.microsoft.com/office/drawing/2014/main" id="{566BB413-D92C-8747-90C7-286891A6B114}"/>
              </a:ext>
            </a:extLst>
          </p:cNvPr>
          <p:cNvSpPr txBox="1"/>
          <p:nvPr/>
        </p:nvSpPr>
        <p:spPr>
          <a:xfrm>
            <a:off x="6685366" y="3605276"/>
            <a:ext cx="2299027" cy="261610"/>
          </a:xfrm>
          <a:prstGeom prst="rect">
            <a:avLst/>
          </a:prstGeom>
          <a:noFill/>
        </p:spPr>
        <p:txBody>
          <a:bodyPr wrap="none" rtlCol="0">
            <a:spAutoFit/>
          </a:bodyPr>
          <a:lstStyle/>
          <a:p>
            <a:r>
              <a:rPr lang="en-GB" sz="1100" dirty="0"/>
              <a:t> Metadata (at collection level)</a:t>
            </a:r>
          </a:p>
        </p:txBody>
      </p:sp>
      <p:sp>
        <p:nvSpPr>
          <p:cNvPr id="28" name="TextBox 27">
            <a:extLst>
              <a:ext uri="{FF2B5EF4-FFF2-40B4-BE49-F238E27FC236}">
                <a16:creationId xmlns:a16="http://schemas.microsoft.com/office/drawing/2014/main" id="{3BCB0DAA-FF8F-B141-AFC0-819DFF483538}"/>
              </a:ext>
            </a:extLst>
          </p:cNvPr>
          <p:cNvSpPr txBox="1"/>
          <p:nvPr/>
        </p:nvSpPr>
        <p:spPr>
          <a:xfrm>
            <a:off x="7500362" y="2136228"/>
            <a:ext cx="776175" cy="261610"/>
          </a:xfrm>
          <a:prstGeom prst="rect">
            <a:avLst/>
          </a:prstGeom>
          <a:noFill/>
        </p:spPr>
        <p:txBody>
          <a:bodyPr wrap="none" rtlCol="0">
            <a:spAutoFit/>
          </a:bodyPr>
          <a:lstStyle/>
          <a:p>
            <a:r>
              <a:rPr lang="en-GB" sz="1100" dirty="0"/>
              <a:t> Metadata</a:t>
            </a:r>
          </a:p>
        </p:txBody>
      </p:sp>
      <p:sp>
        <p:nvSpPr>
          <p:cNvPr id="30" name="TextBox 29">
            <a:extLst>
              <a:ext uri="{FF2B5EF4-FFF2-40B4-BE49-F238E27FC236}">
                <a16:creationId xmlns:a16="http://schemas.microsoft.com/office/drawing/2014/main" id="{4ABC4B30-3A19-C24A-A32B-CF9C5E5F4523}"/>
              </a:ext>
            </a:extLst>
          </p:cNvPr>
          <p:cNvSpPr txBox="1"/>
          <p:nvPr/>
        </p:nvSpPr>
        <p:spPr>
          <a:xfrm>
            <a:off x="3416412" y="2136228"/>
            <a:ext cx="776175" cy="261610"/>
          </a:xfrm>
          <a:prstGeom prst="rect">
            <a:avLst/>
          </a:prstGeom>
          <a:noFill/>
        </p:spPr>
        <p:txBody>
          <a:bodyPr wrap="none" rtlCol="0">
            <a:spAutoFit/>
          </a:bodyPr>
          <a:lstStyle/>
          <a:p>
            <a:r>
              <a:rPr lang="en-GB" sz="1100" dirty="0"/>
              <a:t> Metadata</a:t>
            </a:r>
          </a:p>
        </p:txBody>
      </p:sp>
      <p:sp>
        <p:nvSpPr>
          <p:cNvPr id="31" name="TextBox 30">
            <a:extLst>
              <a:ext uri="{FF2B5EF4-FFF2-40B4-BE49-F238E27FC236}">
                <a16:creationId xmlns:a16="http://schemas.microsoft.com/office/drawing/2014/main" id="{665C7408-ECC9-3B4B-A41A-F40F694DA81A}"/>
              </a:ext>
            </a:extLst>
          </p:cNvPr>
          <p:cNvSpPr txBox="1"/>
          <p:nvPr/>
        </p:nvSpPr>
        <p:spPr>
          <a:xfrm>
            <a:off x="5052146" y="3623174"/>
            <a:ext cx="776175" cy="261610"/>
          </a:xfrm>
          <a:prstGeom prst="rect">
            <a:avLst/>
          </a:prstGeom>
          <a:noFill/>
        </p:spPr>
        <p:txBody>
          <a:bodyPr wrap="none" rtlCol="0">
            <a:spAutoFit/>
          </a:bodyPr>
          <a:lstStyle/>
          <a:p>
            <a:r>
              <a:rPr lang="en-GB" sz="1100" dirty="0"/>
              <a:t> Metadata</a:t>
            </a:r>
          </a:p>
        </p:txBody>
      </p:sp>
      <p:sp>
        <p:nvSpPr>
          <p:cNvPr id="33" name="TextBox 32">
            <a:extLst>
              <a:ext uri="{FF2B5EF4-FFF2-40B4-BE49-F238E27FC236}">
                <a16:creationId xmlns:a16="http://schemas.microsoft.com/office/drawing/2014/main" id="{EA542144-F58F-6941-8230-6141509112F1}"/>
              </a:ext>
            </a:extLst>
          </p:cNvPr>
          <p:cNvSpPr txBox="1"/>
          <p:nvPr/>
        </p:nvSpPr>
        <p:spPr>
          <a:xfrm>
            <a:off x="10261707" y="3569121"/>
            <a:ext cx="819455" cy="261610"/>
          </a:xfrm>
          <a:prstGeom prst="rect">
            <a:avLst/>
          </a:prstGeom>
          <a:noFill/>
        </p:spPr>
        <p:txBody>
          <a:bodyPr wrap="none" rtlCol="0">
            <a:spAutoFit/>
          </a:bodyPr>
          <a:lstStyle/>
          <a:p>
            <a:r>
              <a:rPr lang="en-GB" sz="1100" dirty="0"/>
              <a:t>Space Data</a:t>
            </a:r>
          </a:p>
        </p:txBody>
      </p:sp>
      <p:sp>
        <p:nvSpPr>
          <p:cNvPr id="35" name="TextBox 34">
            <a:extLst>
              <a:ext uri="{FF2B5EF4-FFF2-40B4-BE49-F238E27FC236}">
                <a16:creationId xmlns:a16="http://schemas.microsoft.com/office/drawing/2014/main" id="{47B6056E-1E0C-B84C-8724-7EAD812E1E64}"/>
              </a:ext>
            </a:extLst>
          </p:cNvPr>
          <p:cNvSpPr txBox="1"/>
          <p:nvPr/>
        </p:nvSpPr>
        <p:spPr>
          <a:xfrm>
            <a:off x="2146313" y="3631284"/>
            <a:ext cx="2590774" cy="261610"/>
          </a:xfrm>
          <a:prstGeom prst="rect">
            <a:avLst/>
          </a:prstGeom>
          <a:noFill/>
        </p:spPr>
        <p:txBody>
          <a:bodyPr wrap="none" rtlCol="0">
            <a:spAutoFit/>
          </a:bodyPr>
          <a:lstStyle/>
          <a:p>
            <a:r>
              <a:rPr lang="en-GB" sz="1100" dirty="0"/>
              <a:t>Space Data Technical Information</a:t>
            </a:r>
          </a:p>
        </p:txBody>
      </p:sp>
    </p:spTree>
    <p:extLst>
      <p:ext uri="{BB962C8B-B14F-4D97-AF65-F5344CB8AC3E}">
        <p14:creationId xmlns:p14="http://schemas.microsoft.com/office/powerpoint/2010/main" val="93047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23D9F-32F4-4C39-BFB2-E0BD11BB2F9D}"/>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spAutoFit/>
          </a:bodyPr>
          <a:lstStyle/>
          <a:p>
            <a:r>
              <a:rPr lang="en-GB" altLang="it-IT" dirty="0">
                <a:latin typeface="Arial" panose="020B0604020202020204" pitchFamily="34" charset="0"/>
                <a:cs typeface="Arial" panose="020B0604020202020204" pitchFamily="34" charset="0"/>
              </a:rPr>
              <a:t>Data format/packaging for long term archive </a:t>
            </a:r>
            <a:endParaRPr lang="en-GB"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7CAABE93-A25D-4DF7-86D5-EC04CD81C838}"/>
              </a:ext>
            </a:extLst>
          </p:cNvPr>
          <p:cNvSpPr>
            <a:spLocks noGrp="1"/>
          </p:cNvSpPr>
          <p:nvPr>
            <p:ph idx="1"/>
          </p:nvPr>
        </p:nvSpPr>
        <p:spPr/>
        <p:txBody>
          <a:bodyPr/>
          <a:lstStyle/>
          <a:p>
            <a:pPr>
              <a:buFont typeface="Arial" panose="020B0604020202020204" pitchFamily="34" charset="0"/>
              <a:buChar char="•"/>
            </a:pPr>
            <a:r>
              <a:rPr lang="en-GB" noProof="0" dirty="0">
                <a:solidFill>
                  <a:schemeClr val="tx1">
                    <a:lumMod val="75000"/>
                    <a:lumOff val="25000"/>
                  </a:schemeClr>
                </a:solidFill>
              </a:rPr>
              <a:t>Data is ideally consolidated and preserved in the form of EO-SIP packages</a:t>
            </a:r>
          </a:p>
          <a:p>
            <a:pPr>
              <a:buFont typeface="Arial" panose="020B0604020202020204" pitchFamily="34" charset="0"/>
              <a:buChar char="•"/>
            </a:pPr>
            <a:r>
              <a:rPr lang="en-GB" noProof="0" dirty="0">
                <a:solidFill>
                  <a:schemeClr val="tx1">
                    <a:lumMod val="75000"/>
                    <a:lumOff val="25000"/>
                  </a:schemeClr>
                </a:solidFill>
              </a:rPr>
              <a:t>Metadata is extracted with specific software to validate the package and </a:t>
            </a:r>
          </a:p>
          <a:p>
            <a:pPr indent="0"/>
            <a:r>
              <a:rPr lang="en-GB" dirty="0">
                <a:solidFill>
                  <a:schemeClr val="tx1">
                    <a:lumMod val="75000"/>
                    <a:lumOff val="25000"/>
                  </a:schemeClr>
                </a:solidFill>
              </a:rPr>
              <a:t>     </a:t>
            </a:r>
            <a:r>
              <a:rPr lang="en-GB" noProof="0" dirty="0">
                <a:solidFill>
                  <a:schemeClr val="tx1">
                    <a:lumMod val="75000"/>
                    <a:lumOff val="25000"/>
                  </a:schemeClr>
                </a:solidFill>
              </a:rPr>
              <a:t>metadata contained</a:t>
            </a:r>
          </a:p>
          <a:p>
            <a:endParaRPr lang="en-GB" noProof="0" dirty="0">
              <a:solidFill>
                <a:schemeClr val="tx1">
                  <a:lumMod val="75000"/>
                  <a:lumOff val="25000"/>
                </a:schemeClr>
              </a:solidFill>
            </a:endParaRPr>
          </a:p>
        </p:txBody>
      </p:sp>
      <p:pic>
        <p:nvPicPr>
          <p:cNvPr id="4" name="Picture 3">
            <a:extLst>
              <a:ext uri="{FF2B5EF4-FFF2-40B4-BE49-F238E27FC236}">
                <a16:creationId xmlns:a16="http://schemas.microsoft.com/office/drawing/2014/main" id="{906AE43C-2C24-A74C-8DBC-FA7574638631}"/>
              </a:ext>
            </a:extLst>
          </p:cNvPr>
          <p:cNvPicPr>
            <a:picLocks noChangeAspect="1"/>
          </p:cNvPicPr>
          <p:nvPr/>
        </p:nvPicPr>
        <p:blipFill>
          <a:blip r:embed="rId2"/>
          <a:stretch>
            <a:fillRect/>
          </a:stretch>
        </p:blipFill>
        <p:spPr>
          <a:xfrm>
            <a:off x="1604279" y="2607418"/>
            <a:ext cx="3369733" cy="2947565"/>
          </a:xfrm>
          <a:prstGeom prst="rect">
            <a:avLst/>
          </a:prstGeom>
        </p:spPr>
      </p:pic>
      <p:sp>
        <p:nvSpPr>
          <p:cNvPr id="5" name="TextBox 4">
            <a:extLst>
              <a:ext uri="{FF2B5EF4-FFF2-40B4-BE49-F238E27FC236}">
                <a16:creationId xmlns:a16="http://schemas.microsoft.com/office/drawing/2014/main" id="{BE5B2FB8-BE6B-2C42-B608-0E2901F83281}"/>
              </a:ext>
            </a:extLst>
          </p:cNvPr>
          <p:cNvSpPr txBox="1"/>
          <p:nvPr/>
        </p:nvSpPr>
        <p:spPr>
          <a:xfrm>
            <a:off x="5420073" y="2807996"/>
            <a:ext cx="6028266" cy="2308324"/>
          </a:xfrm>
          <a:prstGeom prst="rect">
            <a:avLst/>
          </a:prstGeom>
          <a:noFill/>
        </p:spPr>
        <p:txBody>
          <a:bodyPr wrap="square" rtlCol="0">
            <a:spAutoFit/>
          </a:bodyPr>
          <a:lstStyle/>
          <a:p>
            <a:pPr marL="214313" indent="-214313">
              <a:buClr>
                <a:srgbClr val="00B0F0"/>
              </a:buClr>
              <a:buFont typeface="Arial" panose="020B0604020202020204" pitchFamily="34" charset="0"/>
              <a:buChar char="•"/>
            </a:pPr>
            <a:r>
              <a:rPr lang="en-US" dirty="0">
                <a:solidFill>
                  <a:schemeClr val="tx1">
                    <a:lumMod val="75000"/>
                    <a:lumOff val="25000"/>
                  </a:schemeClr>
                </a:solidFill>
              </a:rPr>
              <a:t>Bulk Ingestion from local or remote locations</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Automated Ingestion from inbox baskets</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EO-SIP and SAFE Validation</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Metadata extraction</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Reporting</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Ingestion Confirmation Reports</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Data Information System population</a:t>
            </a:r>
          </a:p>
          <a:p>
            <a:pPr marL="214313" indent="-214313">
              <a:buClr>
                <a:srgbClr val="00B0F0"/>
              </a:buClr>
              <a:buFont typeface="Arial" panose="020B0604020202020204" pitchFamily="34" charset="0"/>
              <a:buChar char="•"/>
            </a:pPr>
            <a:r>
              <a:rPr lang="en-US" dirty="0">
                <a:solidFill>
                  <a:schemeClr val="tx1">
                    <a:lumMod val="75000"/>
                    <a:lumOff val="25000"/>
                  </a:schemeClr>
                </a:solidFill>
              </a:rPr>
              <a:t>Advanced queries with any of the metadata field</a:t>
            </a:r>
          </a:p>
        </p:txBody>
      </p:sp>
    </p:spTree>
    <p:extLst>
      <p:ext uri="{BB962C8B-B14F-4D97-AF65-F5344CB8AC3E}">
        <p14:creationId xmlns:p14="http://schemas.microsoft.com/office/powerpoint/2010/main" val="91699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47F09-0DA3-433F-BA69-9A81BCCAC845}"/>
              </a:ext>
            </a:extLst>
          </p:cNvPr>
          <p:cNvSpPr>
            <a:spLocks noGrp="1"/>
          </p:cNvSpPr>
          <p:nvPr>
            <p:ph type="title"/>
          </p:nvPr>
        </p:nvSpPr>
        <p:spPr>
          <a:xfrm>
            <a:off x="269093" y="55084"/>
            <a:ext cx="10274018" cy="995016"/>
          </a:xfrm>
          <a:noFill/>
          <a:ln>
            <a:noFill/>
          </a:ln>
        </p:spPr>
        <p:txBody>
          <a:bodyPr vert="horz" wrap="square" lIns="91440" tIns="45720" rIns="91440" bIns="45720" numCol="1" anchor="ctr" anchorCtr="0" compatLnSpc="1">
            <a:prstTxWarp prst="textNoShape">
              <a:avLst/>
            </a:prstTxWarp>
            <a:spAutoFit/>
          </a:bodyPr>
          <a:lstStyle/>
          <a:p>
            <a:r>
              <a:rPr lang="en-GB" altLang="it-IT" dirty="0">
                <a:latin typeface="Arial" panose="020B0604020202020204" pitchFamily="34" charset="0"/>
                <a:cs typeface="Arial" panose="020B0604020202020204" pitchFamily="34" charset="0"/>
              </a:rPr>
              <a:t>Management and archiving of the relevant associated information</a:t>
            </a:r>
            <a:endParaRPr lang="en-GB"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9440D188-997B-FA41-8EA7-C0F334E0A5D7}"/>
              </a:ext>
            </a:extLst>
          </p:cNvPr>
          <p:cNvSpPr/>
          <p:nvPr/>
        </p:nvSpPr>
        <p:spPr>
          <a:xfrm>
            <a:off x="8643716" y="2244932"/>
            <a:ext cx="1353003" cy="342380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n 4">
            <a:extLst>
              <a:ext uri="{FF2B5EF4-FFF2-40B4-BE49-F238E27FC236}">
                <a16:creationId xmlns:a16="http://schemas.microsoft.com/office/drawing/2014/main" id="{3D40DA3F-4010-3B47-AD29-3137503F6886}"/>
              </a:ext>
            </a:extLst>
          </p:cNvPr>
          <p:cNvSpPr/>
          <p:nvPr/>
        </p:nvSpPr>
        <p:spPr>
          <a:xfrm>
            <a:off x="8869330" y="2844125"/>
            <a:ext cx="987721" cy="1216152"/>
          </a:xfrm>
          <a:prstGeom prst="ca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ounded Rectangle 5">
            <a:extLst>
              <a:ext uri="{FF2B5EF4-FFF2-40B4-BE49-F238E27FC236}">
                <a16:creationId xmlns:a16="http://schemas.microsoft.com/office/drawing/2014/main" id="{6D6BEC46-A2CF-E44D-8193-2A72BB899E39}"/>
              </a:ext>
            </a:extLst>
          </p:cNvPr>
          <p:cNvSpPr/>
          <p:nvPr/>
        </p:nvSpPr>
        <p:spPr>
          <a:xfrm>
            <a:off x="6073560" y="2244933"/>
            <a:ext cx="1353003" cy="232307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n 6">
            <a:extLst>
              <a:ext uri="{FF2B5EF4-FFF2-40B4-BE49-F238E27FC236}">
                <a16:creationId xmlns:a16="http://schemas.microsoft.com/office/drawing/2014/main" id="{3229FF0D-C3D8-0247-B4E8-382E6835E9F2}"/>
              </a:ext>
            </a:extLst>
          </p:cNvPr>
          <p:cNvSpPr/>
          <p:nvPr/>
        </p:nvSpPr>
        <p:spPr>
          <a:xfrm>
            <a:off x="6305475" y="2594447"/>
            <a:ext cx="914400" cy="1216152"/>
          </a:xfrm>
          <a:prstGeom prst="ca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ounded Rectangle 7">
            <a:extLst>
              <a:ext uri="{FF2B5EF4-FFF2-40B4-BE49-F238E27FC236}">
                <a16:creationId xmlns:a16="http://schemas.microsoft.com/office/drawing/2014/main" id="{C1052DF8-3792-824C-94B0-6A9153D8A8C9}"/>
              </a:ext>
            </a:extLst>
          </p:cNvPr>
          <p:cNvSpPr/>
          <p:nvPr/>
        </p:nvSpPr>
        <p:spPr>
          <a:xfrm>
            <a:off x="1001720" y="1497342"/>
            <a:ext cx="2641351" cy="4430888"/>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Parallelogram 8">
            <a:extLst>
              <a:ext uri="{FF2B5EF4-FFF2-40B4-BE49-F238E27FC236}">
                <a16:creationId xmlns:a16="http://schemas.microsoft.com/office/drawing/2014/main" id="{F860695E-8331-F442-A51E-3C4395128BF0}"/>
              </a:ext>
            </a:extLst>
          </p:cNvPr>
          <p:cNvSpPr/>
          <p:nvPr/>
        </p:nvSpPr>
        <p:spPr>
          <a:xfrm>
            <a:off x="1191456" y="3473489"/>
            <a:ext cx="2292787" cy="611183"/>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a:extLst>
              <a:ext uri="{FF2B5EF4-FFF2-40B4-BE49-F238E27FC236}">
                <a16:creationId xmlns:a16="http://schemas.microsoft.com/office/drawing/2014/main" id="{57F9A996-9509-8247-B2E2-67055019CE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9620" y="3076226"/>
            <a:ext cx="653100" cy="681853"/>
          </a:xfrm>
          <a:prstGeom prst="rect">
            <a:avLst/>
          </a:prstGeom>
        </p:spPr>
      </p:pic>
      <p:sp>
        <p:nvSpPr>
          <p:cNvPr id="11" name="TextBox 10">
            <a:extLst>
              <a:ext uri="{FF2B5EF4-FFF2-40B4-BE49-F238E27FC236}">
                <a16:creationId xmlns:a16="http://schemas.microsoft.com/office/drawing/2014/main" id="{CA5CBE5C-F7FE-4D45-83F4-DDE16FDDEF4C}"/>
              </a:ext>
            </a:extLst>
          </p:cNvPr>
          <p:cNvSpPr txBox="1"/>
          <p:nvPr/>
        </p:nvSpPr>
        <p:spPr>
          <a:xfrm>
            <a:off x="3693193" y="2764172"/>
            <a:ext cx="1143262" cy="253916"/>
          </a:xfrm>
          <a:prstGeom prst="rect">
            <a:avLst/>
          </a:prstGeom>
          <a:noFill/>
        </p:spPr>
        <p:txBody>
          <a:bodyPr wrap="none" rtlCol="0">
            <a:spAutoFit/>
          </a:bodyPr>
          <a:lstStyle/>
          <a:p>
            <a:r>
              <a:rPr lang="en-GB" sz="1050" dirty="0"/>
              <a:t>Data Librarian</a:t>
            </a:r>
          </a:p>
        </p:txBody>
      </p:sp>
      <p:sp>
        <p:nvSpPr>
          <p:cNvPr id="12" name="Cloud 11">
            <a:extLst>
              <a:ext uri="{FF2B5EF4-FFF2-40B4-BE49-F238E27FC236}">
                <a16:creationId xmlns:a16="http://schemas.microsoft.com/office/drawing/2014/main" id="{5F547DCD-1080-674B-834D-5A85BA333CFF}"/>
              </a:ext>
            </a:extLst>
          </p:cNvPr>
          <p:cNvSpPr/>
          <p:nvPr/>
        </p:nvSpPr>
        <p:spPr>
          <a:xfrm>
            <a:off x="1365600" y="2392735"/>
            <a:ext cx="2001794" cy="914400"/>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5000"/>
                    <a:lumOff val="35000"/>
                  </a:schemeClr>
                </a:solidFill>
              </a:rPr>
              <a:t>Papers and Technical Documents Backlog</a:t>
            </a:r>
          </a:p>
        </p:txBody>
      </p:sp>
      <p:cxnSp>
        <p:nvCxnSpPr>
          <p:cNvPr id="13" name="Straight Arrow Connector 12">
            <a:extLst>
              <a:ext uri="{FF2B5EF4-FFF2-40B4-BE49-F238E27FC236}">
                <a16:creationId xmlns:a16="http://schemas.microsoft.com/office/drawing/2014/main" id="{0059884C-8BDA-1949-A051-925E815F3A1E}"/>
              </a:ext>
            </a:extLst>
          </p:cNvPr>
          <p:cNvCxnSpPr>
            <a:cxnSpLocks/>
          </p:cNvCxnSpPr>
          <p:nvPr/>
        </p:nvCxnSpPr>
        <p:spPr>
          <a:xfrm flipV="1">
            <a:off x="4536397" y="3414079"/>
            <a:ext cx="1739410" cy="2113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7DE9FF4-D09A-1046-B279-B81B765BC544}"/>
              </a:ext>
            </a:extLst>
          </p:cNvPr>
          <p:cNvSpPr txBox="1"/>
          <p:nvPr/>
        </p:nvSpPr>
        <p:spPr>
          <a:xfrm>
            <a:off x="4578290" y="3152542"/>
            <a:ext cx="1795328" cy="253916"/>
          </a:xfrm>
          <a:prstGeom prst="rect">
            <a:avLst/>
          </a:prstGeom>
          <a:noFill/>
        </p:spPr>
        <p:txBody>
          <a:bodyPr wrap="square" rtlCol="0">
            <a:spAutoFit/>
          </a:bodyPr>
          <a:lstStyle/>
          <a:p>
            <a:r>
              <a:rPr lang="en-GB" sz="700" dirty="0"/>
              <a:t>Ingest Docs + Metadata </a:t>
            </a:r>
            <a:r>
              <a:rPr lang="en-GB" sz="1050" dirty="0"/>
              <a:t>SIP</a:t>
            </a:r>
            <a:endParaRPr lang="en-GB" sz="700" dirty="0"/>
          </a:p>
        </p:txBody>
      </p:sp>
      <p:sp>
        <p:nvSpPr>
          <p:cNvPr id="15" name="TextBox 14">
            <a:extLst>
              <a:ext uri="{FF2B5EF4-FFF2-40B4-BE49-F238E27FC236}">
                <a16:creationId xmlns:a16="http://schemas.microsoft.com/office/drawing/2014/main" id="{DE4A8A55-FB1C-5E4B-8990-F4762ECD616F}"/>
              </a:ext>
            </a:extLst>
          </p:cNvPr>
          <p:cNvSpPr txBox="1"/>
          <p:nvPr/>
        </p:nvSpPr>
        <p:spPr>
          <a:xfrm>
            <a:off x="6055598" y="4204269"/>
            <a:ext cx="1417376" cy="276999"/>
          </a:xfrm>
          <a:prstGeom prst="rect">
            <a:avLst/>
          </a:prstGeom>
          <a:noFill/>
        </p:spPr>
        <p:txBody>
          <a:bodyPr wrap="none" rtlCol="0">
            <a:spAutoFit/>
          </a:bodyPr>
          <a:lstStyle/>
          <a:p>
            <a:r>
              <a:rPr lang="en-GB" sz="1200" b="1" dirty="0"/>
              <a:t>Archivematica</a:t>
            </a:r>
          </a:p>
        </p:txBody>
      </p:sp>
      <p:sp>
        <p:nvSpPr>
          <p:cNvPr id="16" name="TextBox 15">
            <a:extLst>
              <a:ext uri="{FF2B5EF4-FFF2-40B4-BE49-F238E27FC236}">
                <a16:creationId xmlns:a16="http://schemas.microsoft.com/office/drawing/2014/main" id="{334EBE9B-5B62-2447-AA10-4202AC900BD5}"/>
              </a:ext>
            </a:extLst>
          </p:cNvPr>
          <p:cNvSpPr txBox="1"/>
          <p:nvPr/>
        </p:nvSpPr>
        <p:spPr>
          <a:xfrm>
            <a:off x="6457632" y="3077837"/>
            <a:ext cx="685103" cy="369332"/>
          </a:xfrm>
          <a:prstGeom prst="rect">
            <a:avLst/>
          </a:prstGeom>
          <a:noFill/>
        </p:spPr>
        <p:txBody>
          <a:bodyPr wrap="square" rtlCol="0">
            <a:spAutoFit/>
          </a:bodyPr>
          <a:lstStyle>
            <a:defPPr>
              <a:defRPr lang="en-GB"/>
            </a:defPPr>
            <a:lvl1pPr>
              <a:defRPr sz="1200"/>
            </a:lvl1pPr>
          </a:lstStyle>
          <a:p>
            <a:r>
              <a:rPr lang="en-GB" sz="1800" b="1" dirty="0">
                <a:solidFill>
                  <a:schemeClr val="bg1"/>
                </a:solidFill>
              </a:rPr>
              <a:t>AIP</a:t>
            </a:r>
          </a:p>
        </p:txBody>
      </p:sp>
      <p:pic>
        <p:nvPicPr>
          <p:cNvPr id="17" name="Picture 16">
            <a:extLst>
              <a:ext uri="{FF2B5EF4-FFF2-40B4-BE49-F238E27FC236}">
                <a16:creationId xmlns:a16="http://schemas.microsoft.com/office/drawing/2014/main" id="{3112AEC4-4CAA-8A44-B317-0085F007C1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0423" y="1071113"/>
            <a:ext cx="653100" cy="681853"/>
          </a:xfrm>
          <a:prstGeom prst="rect">
            <a:avLst/>
          </a:prstGeom>
        </p:spPr>
      </p:pic>
      <p:sp>
        <p:nvSpPr>
          <p:cNvPr id="18" name="TextBox 17">
            <a:extLst>
              <a:ext uri="{FF2B5EF4-FFF2-40B4-BE49-F238E27FC236}">
                <a16:creationId xmlns:a16="http://schemas.microsoft.com/office/drawing/2014/main" id="{3E976C29-ACEE-4E47-8D4B-B8F9D32E5D27}"/>
              </a:ext>
            </a:extLst>
          </p:cNvPr>
          <p:cNvSpPr txBox="1"/>
          <p:nvPr/>
        </p:nvSpPr>
        <p:spPr>
          <a:xfrm>
            <a:off x="6171337" y="760152"/>
            <a:ext cx="1059906" cy="253916"/>
          </a:xfrm>
          <a:prstGeom prst="rect">
            <a:avLst/>
          </a:prstGeom>
          <a:noFill/>
        </p:spPr>
        <p:txBody>
          <a:bodyPr wrap="none" rtlCol="0">
            <a:spAutoFit/>
          </a:bodyPr>
          <a:lstStyle/>
          <a:p>
            <a:r>
              <a:rPr lang="en-GB" sz="1050" dirty="0"/>
              <a:t>Data Curator</a:t>
            </a:r>
          </a:p>
        </p:txBody>
      </p:sp>
      <p:sp>
        <p:nvSpPr>
          <p:cNvPr id="19" name="TextBox 18">
            <a:extLst>
              <a:ext uri="{FF2B5EF4-FFF2-40B4-BE49-F238E27FC236}">
                <a16:creationId xmlns:a16="http://schemas.microsoft.com/office/drawing/2014/main" id="{691EEB31-B7E5-5645-9DA2-4A84C1D2F5FE}"/>
              </a:ext>
            </a:extLst>
          </p:cNvPr>
          <p:cNvSpPr txBox="1"/>
          <p:nvPr/>
        </p:nvSpPr>
        <p:spPr>
          <a:xfrm>
            <a:off x="9018691" y="2365110"/>
            <a:ext cx="603050" cy="246221"/>
          </a:xfrm>
          <a:prstGeom prst="rect">
            <a:avLst/>
          </a:prstGeom>
          <a:noFill/>
        </p:spPr>
        <p:txBody>
          <a:bodyPr wrap="none" rtlCol="0">
            <a:spAutoFit/>
          </a:bodyPr>
          <a:lstStyle/>
          <a:p>
            <a:r>
              <a:rPr lang="en-GB" sz="1000" b="1" dirty="0"/>
              <a:t>ATOM</a:t>
            </a:r>
          </a:p>
        </p:txBody>
      </p:sp>
      <p:cxnSp>
        <p:nvCxnSpPr>
          <p:cNvPr id="20" name="Straight Arrow Connector 19">
            <a:extLst>
              <a:ext uri="{FF2B5EF4-FFF2-40B4-BE49-F238E27FC236}">
                <a16:creationId xmlns:a16="http://schemas.microsoft.com/office/drawing/2014/main" id="{466DFE8E-82B2-DA41-BC38-81BB0477928A}"/>
              </a:ext>
            </a:extLst>
          </p:cNvPr>
          <p:cNvCxnSpPr>
            <a:cxnSpLocks/>
          </p:cNvCxnSpPr>
          <p:nvPr/>
        </p:nvCxnSpPr>
        <p:spPr>
          <a:xfrm>
            <a:off x="6736973" y="1742141"/>
            <a:ext cx="0" cy="86919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81CB3D-D7C4-314A-87A3-7C4B87618F99}"/>
              </a:ext>
            </a:extLst>
          </p:cNvPr>
          <p:cNvCxnSpPr>
            <a:cxnSpLocks/>
          </p:cNvCxnSpPr>
          <p:nvPr/>
        </p:nvCxnSpPr>
        <p:spPr>
          <a:xfrm flipV="1">
            <a:off x="7269303" y="3435210"/>
            <a:ext cx="1645946" cy="1683"/>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AB650E4-99FB-A04C-B252-4FC9BA543300}"/>
              </a:ext>
            </a:extLst>
          </p:cNvPr>
          <p:cNvSpPr txBox="1"/>
          <p:nvPr/>
        </p:nvSpPr>
        <p:spPr>
          <a:xfrm>
            <a:off x="8788919" y="3140155"/>
            <a:ext cx="1117695" cy="646331"/>
          </a:xfrm>
          <a:prstGeom prst="rect">
            <a:avLst/>
          </a:prstGeom>
          <a:noFill/>
        </p:spPr>
        <p:txBody>
          <a:bodyPr wrap="square" rtlCol="0">
            <a:spAutoFit/>
          </a:bodyPr>
          <a:lstStyle/>
          <a:p>
            <a:pPr algn="ctr"/>
            <a:r>
              <a:rPr lang="en-GB" sz="1200" b="1" dirty="0">
                <a:solidFill>
                  <a:schemeClr val="bg1"/>
                </a:solidFill>
              </a:rPr>
              <a:t>Physical DIP </a:t>
            </a:r>
          </a:p>
          <a:p>
            <a:pPr algn="ctr"/>
            <a:r>
              <a:rPr lang="en-GB" sz="1200" b="1" dirty="0">
                <a:solidFill>
                  <a:schemeClr val="bg1"/>
                </a:solidFill>
              </a:rPr>
              <a:t>Repository</a:t>
            </a:r>
            <a:endParaRPr lang="en-GB" sz="900" b="1" dirty="0">
              <a:solidFill>
                <a:schemeClr val="bg1"/>
              </a:solidFill>
            </a:endParaRPr>
          </a:p>
        </p:txBody>
      </p:sp>
      <p:sp>
        <p:nvSpPr>
          <p:cNvPr id="23" name="TextBox 22">
            <a:extLst>
              <a:ext uri="{FF2B5EF4-FFF2-40B4-BE49-F238E27FC236}">
                <a16:creationId xmlns:a16="http://schemas.microsoft.com/office/drawing/2014/main" id="{9AE14D39-8DCC-FB4F-B23F-1EE3ED11376C}"/>
              </a:ext>
            </a:extLst>
          </p:cNvPr>
          <p:cNvSpPr txBox="1"/>
          <p:nvPr/>
        </p:nvSpPr>
        <p:spPr>
          <a:xfrm>
            <a:off x="6736973" y="1867013"/>
            <a:ext cx="2281718" cy="230832"/>
          </a:xfrm>
          <a:prstGeom prst="rect">
            <a:avLst/>
          </a:prstGeom>
          <a:noFill/>
        </p:spPr>
        <p:txBody>
          <a:bodyPr wrap="square" rtlCol="0">
            <a:spAutoFit/>
          </a:bodyPr>
          <a:lstStyle/>
          <a:p>
            <a:r>
              <a:rPr lang="en-GB" sz="900" dirty="0"/>
              <a:t>Workflows + Additional Metadata</a:t>
            </a:r>
          </a:p>
        </p:txBody>
      </p:sp>
      <p:sp>
        <p:nvSpPr>
          <p:cNvPr id="24" name="TextBox 23">
            <a:extLst>
              <a:ext uri="{FF2B5EF4-FFF2-40B4-BE49-F238E27FC236}">
                <a16:creationId xmlns:a16="http://schemas.microsoft.com/office/drawing/2014/main" id="{0D121DC6-B18F-D943-9061-6A3CEEEE85BC}"/>
              </a:ext>
            </a:extLst>
          </p:cNvPr>
          <p:cNvSpPr txBox="1"/>
          <p:nvPr/>
        </p:nvSpPr>
        <p:spPr>
          <a:xfrm>
            <a:off x="1395445" y="3547017"/>
            <a:ext cx="1903085" cy="400110"/>
          </a:xfrm>
          <a:prstGeom prst="rect">
            <a:avLst/>
          </a:prstGeom>
          <a:noFill/>
        </p:spPr>
        <p:txBody>
          <a:bodyPr wrap="none" rtlCol="0">
            <a:spAutoFit/>
          </a:bodyPr>
          <a:lstStyle/>
          <a:p>
            <a:r>
              <a:rPr lang="en-GB" sz="1000" dirty="0"/>
              <a:t>New Technical Documents</a:t>
            </a:r>
          </a:p>
          <a:p>
            <a:r>
              <a:rPr lang="en-GB" sz="1000" dirty="0"/>
              <a:t>New Scientific Publications</a:t>
            </a:r>
          </a:p>
        </p:txBody>
      </p:sp>
      <p:cxnSp>
        <p:nvCxnSpPr>
          <p:cNvPr id="25" name="Straight Arrow Connector 24">
            <a:extLst>
              <a:ext uri="{FF2B5EF4-FFF2-40B4-BE49-F238E27FC236}">
                <a16:creationId xmlns:a16="http://schemas.microsoft.com/office/drawing/2014/main" id="{9752CF4D-FCCE-474D-BE3E-10505B754608}"/>
              </a:ext>
            </a:extLst>
          </p:cNvPr>
          <p:cNvCxnSpPr>
            <a:cxnSpLocks/>
          </p:cNvCxnSpPr>
          <p:nvPr/>
        </p:nvCxnSpPr>
        <p:spPr>
          <a:xfrm>
            <a:off x="3693193" y="3417152"/>
            <a:ext cx="276427"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93D9144-192E-B14E-90B1-A903D7588796}"/>
              </a:ext>
            </a:extLst>
          </p:cNvPr>
          <p:cNvSpPr txBox="1"/>
          <p:nvPr/>
        </p:nvSpPr>
        <p:spPr>
          <a:xfrm>
            <a:off x="1191456" y="1552911"/>
            <a:ext cx="2332943" cy="307777"/>
          </a:xfrm>
          <a:prstGeom prst="rect">
            <a:avLst/>
          </a:prstGeom>
          <a:noFill/>
        </p:spPr>
        <p:txBody>
          <a:bodyPr wrap="square" rtlCol="0">
            <a:spAutoFit/>
          </a:bodyPr>
          <a:lstStyle/>
          <a:p>
            <a:pPr algn="ctr"/>
            <a:r>
              <a:rPr lang="en-GB" sz="1400" b="1" dirty="0"/>
              <a:t>MERCURY Circulator</a:t>
            </a:r>
          </a:p>
        </p:txBody>
      </p:sp>
      <p:cxnSp>
        <p:nvCxnSpPr>
          <p:cNvPr id="27" name="Straight Arrow Connector 26">
            <a:extLst>
              <a:ext uri="{FF2B5EF4-FFF2-40B4-BE49-F238E27FC236}">
                <a16:creationId xmlns:a16="http://schemas.microsoft.com/office/drawing/2014/main" id="{E7239827-3A12-F546-AFDB-996435589C91}"/>
              </a:ext>
            </a:extLst>
          </p:cNvPr>
          <p:cNvCxnSpPr>
            <a:cxnSpLocks/>
          </p:cNvCxnSpPr>
          <p:nvPr/>
        </p:nvCxnSpPr>
        <p:spPr>
          <a:xfrm>
            <a:off x="3693193" y="5324711"/>
            <a:ext cx="5325498"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7B9631-087C-6B4F-934D-0478B4733CA0}"/>
              </a:ext>
            </a:extLst>
          </p:cNvPr>
          <p:cNvSpPr txBox="1"/>
          <p:nvPr/>
        </p:nvSpPr>
        <p:spPr>
          <a:xfrm>
            <a:off x="3818227" y="3758079"/>
            <a:ext cx="893193" cy="253916"/>
          </a:xfrm>
          <a:prstGeom prst="rect">
            <a:avLst/>
          </a:prstGeom>
          <a:noFill/>
        </p:spPr>
        <p:txBody>
          <a:bodyPr wrap="none" rtlCol="0">
            <a:spAutoFit/>
          </a:bodyPr>
          <a:lstStyle/>
          <a:p>
            <a:r>
              <a:rPr lang="en-GB" sz="1050" dirty="0"/>
              <a:t>Pre-Ingest</a:t>
            </a:r>
          </a:p>
        </p:txBody>
      </p:sp>
      <p:sp>
        <p:nvSpPr>
          <p:cNvPr id="29" name="Rounded Rectangle 28">
            <a:extLst>
              <a:ext uri="{FF2B5EF4-FFF2-40B4-BE49-F238E27FC236}">
                <a16:creationId xmlns:a16="http://schemas.microsoft.com/office/drawing/2014/main" id="{D7AB22BB-EE65-8042-AA26-ED86B2155B88}"/>
              </a:ext>
            </a:extLst>
          </p:cNvPr>
          <p:cNvSpPr/>
          <p:nvPr/>
        </p:nvSpPr>
        <p:spPr>
          <a:xfrm>
            <a:off x="1101617" y="2008591"/>
            <a:ext cx="2422782" cy="2325618"/>
          </a:xfrm>
          <a:prstGeom prst="round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n 29">
            <a:extLst>
              <a:ext uri="{FF2B5EF4-FFF2-40B4-BE49-F238E27FC236}">
                <a16:creationId xmlns:a16="http://schemas.microsoft.com/office/drawing/2014/main" id="{8DD41A7F-AAD8-7D43-801A-3B106D3F7BC3}"/>
              </a:ext>
            </a:extLst>
          </p:cNvPr>
          <p:cNvSpPr/>
          <p:nvPr/>
        </p:nvSpPr>
        <p:spPr>
          <a:xfrm>
            <a:off x="1315219" y="4818580"/>
            <a:ext cx="624746" cy="756708"/>
          </a:xfrm>
          <a:prstGeom prst="ca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Can 30">
            <a:extLst>
              <a:ext uri="{FF2B5EF4-FFF2-40B4-BE49-F238E27FC236}">
                <a16:creationId xmlns:a16="http://schemas.microsoft.com/office/drawing/2014/main" id="{D1C4FC13-5897-3A4C-9E4B-58C1EC724A95}"/>
              </a:ext>
            </a:extLst>
          </p:cNvPr>
          <p:cNvSpPr/>
          <p:nvPr/>
        </p:nvSpPr>
        <p:spPr>
          <a:xfrm>
            <a:off x="2010022" y="4825882"/>
            <a:ext cx="624746" cy="756708"/>
          </a:xfrm>
          <a:prstGeom prst="ca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Can 31">
            <a:extLst>
              <a:ext uri="{FF2B5EF4-FFF2-40B4-BE49-F238E27FC236}">
                <a16:creationId xmlns:a16="http://schemas.microsoft.com/office/drawing/2014/main" id="{A520764C-F6C3-5747-BA6F-63C73A30DA22}"/>
              </a:ext>
            </a:extLst>
          </p:cNvPr>
          <p:cNvSpPr/>
          <p:nvPr/>
        </p:nvSpPr>
        <p:spPr>
          <a:xfrm>
            <a:off x="2704825" y="4825882"/>
            <a:ext cx="624746" cy="756708"/>
          </a:xfrm>
          <a:prstGeom prst="ca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Rectangle 32">
            <a:extLst>
              <a:ext uri="{FF2B5EF4-FFF2-40B4-BE49-F238E27FC236}">
                <a16:creationId xmlns:a16="http://schemas.microsoft.com/office/drawing/2014/main" id="{9F322E57-275C-3349-87B6-95AAAD71B9DB}"/>
              </a:ext>
            </a:extLst>
          </p:cNvPr>
          <p:cNvSpPr/>
          <p:nvPr/>
        </p:nvSpPr>
        <p:spPr>
          <a:xfrm>
            <a:off x="5222880" y="4992510"/>
            <a:ext cx="1281120" cy="261610"/>
          </a:xfrm>
          <a:prstGeom prst="rect">
            <a:avLst/>
          </a:prstGeom>
        </p:spPr>
        <p:txBody>
          <a:bodyPr wrap="none">
            <a:spAutoFit/>
          </a:bodyPr>
          <a:lstStyle/>
          <a:p>
            <a:r>
              <a:rPr lang="en-GB" sz="1100" dirty="0"/>
              <a:t>EAD 2002 XML </a:t>
            </a:r>
            <a:endParaRPr lang="it-IT" sz="1100" dirty="0"/>
          </a:p>
        </p:txBody>
      </p:sp>
      <p:sp>
        <p:nvSpPr>
          <p:cNvPr id="34" name="TextBox 33">
            <a:extLst>
              <a:ext uri="{FF2B5EF4-FFF2-40B4-BE49-F238E27FC236}">
                <a16:creationId xmlns:a16="http://schemas.microsoft.com/office/drawing/2014/main" id="{26B41B47-25D4-384E-98C1-40D8F9161EBB}"/>
              </a:ext>
            </a:extLst>
          </p:cNvPr>
          <p:cNvSpPr txBox="1"/>
          <p:nvPr/>
        </p:nvSpPr>
        <p:spPr>
          <a:xfrm>
            <a:off x="8716981" y="4976373"/>
            <a:ext cx="1206469" cy="646331"/>
          </a:xfrm>
          <a:prstGeom prst="rect">
            <a:avLst/>
          </a:prstGeom>
          <a:noFill/>
        </p:spPr>
        <p:txBody>
          <a:bodyPr wrap="square" rtlCol="0">
            <a:spAutoFit/>
          </a:bodyPr>
          <a:lstStyle/>
          <a:p>
            <a:pPr algn="ctr"/>
            <a:r>
              <a:rPr lang="en-GB" sz="1200" b="1" dirty="0">
                <a:solidFill>
                  <a:schemeClr val="bg1"/>
                </a:solidFill>
              </a:rPr>
              <a:t>No Physical DIP</a:t>
            </a:r>
          </a:p>
          <a:p>
            <a:pPr algn="ctr"/>
            <a:r>
              <a:rPr lang="en-GB" sz="1200" b="1" dirty="0">
                <a:solidFill>
                  <a:schemeClr val="bg1"/>
                </a:solidFill>
              </a:rPr>
              <a:t>Repository</a:t>
            </a:r>
            <a:endParaRPr lang="en-GB" sz="900" b="1" dirty="0">
              <a:solidFill>
                <a:schemeClr val="bg1"/>
              </a:solidFill>
            </a:endParaRPr>
          </a:p>
        </p:txBody>
      </p:sp>
      <p:sp>
        <p:nvSpPr>
          <p:cNvPr id="35" name="Rounded Rectangle 34">
            <a:extLst>
              <a:ext uri="{FF2B5EF4-FFF2-40B4-BE49-F238E27FC236}">
                <a16:creationId xmlns:a16="http://schemas.microsoft.com/office/drawing/2014/main" id="{66A1C627-77EF-0944-8164-86B2C94F8C47}"/>
              </a:ext>
            </a:extLst>
          </p:cNvPr>
          <p:cNvSpPr/>
          <p:nvPr/>
        </p:nvSpPr>
        <p:spPr>
          <a:xfrm>
            <a:off x="1103339" y="4465879"/>
            <a:ext cx="2422782" cy="1244358"/>
          </a:xfrm>
          <a:prstGeom prst="round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5">
            <a:extLst>
              <a:ext uri="{FF2B5EF4-FFF2-40B4-BE49-F238E27FC236}">
                <a16:creationId xmlns:a16="http://schemas.microsoft.com/office/drawing/2014/main" id="{0C5CBEBA-86C0-0A4F-805D-07713AF25212}"/>
              </a:ext>
            </a:extLst>
          </p:cNvPr>
          <p:cNvSpPr/>
          <p:nvPr/>
        </p:nvSpPr>
        <p:spPr>
          <a:xfrm>
            <a:off x="1560554" y="4507774"/>
            <a:ext cx="1499128" cy="261610"/>
          </a:xfrm>
          <a:prstGeom prst="rect">
            <a:avLst/>
          </a:prstGeom>
        </p:spPr>
        <p:txBody>
          <a:bodyPr wrap="none">
            <a:spAutoFit/>
          </a:bodyPr>
          <a:lstStyle/>
          <a:p>
            <a:r>
              <a:rPr lang="en-GB" sz="1100" dirty="0"/>
              <a:t>Other Repositories</a:t>
            </a:r>
            <a:endParaRPr lang="it-IT" sz="1100" dirty="0"/>
          </a:p>
        </p:txBody>
      </p:sp>
      <p:sp>
        <p:nvSpPr>
          <p:cNvPr id="37" name="Rectangle 36">
            <a:extLst>
              <a:ext uri="{FF2B5EF4-FFF2-40B4-BE49-F238E27FC236}">
                <a16:creationId xmlns:a16="http://schemas.microsoft.com/office/drawing/2014/main" id="{E5C0683B-767F-F34B-B52C-2E0D1A0F2EB4}"/>
              </a:ext>
            </a:extLst>
          </p:cNvPr>
          <p:cNvSpPr/>
          <p:nvPr/>
        </p:nvSpPr>
        <p:spPr>
          <a:xfrm>
            <a:off x="1349030" y="2077555"/>
            <a:ext cx="2085827" cy="261610"/>
          </a:xfrm>
          <a:prstGeom prst="rect">
            <a:avLst/>
          </a:prstGeom>
        </p:spPr>
        <p:txBody>
          <a:bodyPr wrap="none">
            <a:spAutoFit/>
          </a:bodyPr>
          <a:lstStyle/>
          <a:p>
            <a:r>
              <a:rPr lang="en-GB" sz="1100" dirty="0"/>
              <a:t>EOP &amp; Internal  Repository</a:t>
            </a:r>
            <a:endParaRPr lang="it-IT" sz="1100" dirty="0"/>
          </a:p>
        </p:txBody>
      </p:sp>
    </p:spTree>
    <p:extLst>
      <p:ext uri="{BB962C8B-B14F-4D97-AF65-F5344CB8AC3E}">
        <p14:creationId xmlns:p14="http://schemas.microsoft.com/office/powerpoint/2010/main" val="14009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CDFED-B2B7-DE41-A756-D4D79A1953A5}"/>
              </a:ext>
            </a:extLst>
          </p:cNvPr>
          <p:cNvSpPr>
            <a:spLocks noGrp="1"/>
          </p:cNvSpPr>
          <p:nvPr>
            <p:ph idx="1"/>
          </p:nvPr>
        </p:nvSpPr>
        <p:spPr>
          <a:xfrm>
            <a:off x="420510" y="1411112"/>
            <a:ext cx="11105445" cy="5567363"/>
          </a:xfrm>
        </p:spPr>
        <p:txBody>
          <a:bodyPr>
            <a:normAutofit/>
          </a:bodyPr>
          <a:lstStyle/>
          <a:p>
            <a:pPr>
              <a:buFont typeface="Arial" panose="020B0604020202020204" pitchFamily="34" charset="0"/>
              <a:buChar char="•"/>
            </a:pPr>
            <a:r>
              <a:rPr lang="en-GB" noProof="0" dirty="0">
                <a:solidFill>
                  <a:schemeClr val="tx1">
                    <a:lumMod val="75000"/>
                    <a:lumOff val="25000"/>
                  </a:schemeClr>
                </a:solidFill>
              </a:rPr>
              <a:t>Current archiving technology and infrastructure</a:t>
            </a:r>
            <a:r>
              <a:rPr lang="en-GB" dirty="0">
                <a:solidFill>
                  <a:schemeClr val="tx1">
                    <a:lumMod val="75000"/>
                    <a:lumOff val="25000"/>
                  </a:schemeClr>
                </a:solidFill>
              </a:rPr>
              <a:t>;</a:t>
            </a:r>
            <a:endParaRPr lang="en-GB" noProof="0" dirty="0">
              <a:solidFill>
                <a:schemeClr val="tx1">
                  <a:lumMod val="75000"/>
                  <a:lumOff val="25000"/>
                </a:schemeClr>
              </a:solidFill>
            </a:endParaRPr>
          </a:p>
          <a:p>
            <a:pPr>
              <a:buFont typeface="Arial" panose="020B0604020202020204" pitchFamily="34" charset="0"/>
              <a:buChar char="•"/>
            </a:pPr>
            <a:r>
              <a:rPr lang="en-GB" noProof="0" dirty="0">
                <a:solidFill>
                  <a:schemeClr val="tx1">
                    <a:lumMod val="75000"/>
                    <a:lumOff val="25000"/>
                  </a:schemeClr>
                </a:solidFill>
              </a:rPr>
              <a:t>Archive volume detailed per mission;</a:t>
            </a:r>
          </a:p>
          <a:p>
            <a:pPr>
              <a:buFont typeface="Arial" panose="020B0604020202020204" pitchFamily="34" charset="0"/>
              <a:buChar char="•"/>
            </a:pPr>
            <a:r>
              <a:rPr lang="en-GB" noProof="0" dirty="0">
                <a:solidFill>
                  <a:schemeClr val="tx1">
                    <a:lumMod val="75000"/>
                    <a:lumOff val="25000"/>
                  </a:schemeClr>
                </a:solidFill>
              </a:rPr>
              <a:t>Archiving operations concept, flows and processes;</a:t>
            </a:r>
          </a:p>
          <a:p>
            <a:pPr>
              <a:buFont typeface="Arial" panose="020B0604020202020204" pitchFamily="34" charset="0"/>
              <a:buChar char="•"/>
            </a:pPr>
            <a:r>
              <a:rPr lang="en-GB" noProof="0" dirty="0">
                <a:solidFill>
                  <a:schemeClr val="tx1">
                    <a:lumMod val="75000"/>
                    <a:lumOff val="25000"/>
                  </a:schemeClr>
                </a:solidFill>
              </a:rPr>
              <a:t>Data format/packaging for long term archive;</a:t>
            </a:r>
          </a:p>
          <a:p>
            <a:pPr>
              <a:buFont typeface="Arial" panose="020B0604020202020204" pitchFamily="34" charset="0"/>
              <a:buChar char="•"/>
            </a:pPr>
            <a:r>
              <a:rPr lang="en-GB" noProof="0" dirty="0">
                <a:solidFill>
                  <a:schemeClr val="tx1">
                    <a:lumMod val="75000"/>
                    <a:lumOff val="25000"/>
                  </a:schemeClr>
                </a:solidFill>
              </a:rPr>
              <a:t>Management and archiving of the relevant associated information; </a:t>
            </a:r>
          </a:p>
          <a:p>
            <a:pPr>
              <a:buFont typeface="Arial" panose="020B0604020202020204" pitchFamily="34" charset="0"/>
              <a:buChar char="•"/>
            </a:pPr>
            <a:r>
              <a:rPr lang="en-GB" noProof="0" dirty="0">
                <a:solidFill>
                  <a:schemeClr val="tx1">
                    <a:lumMod val="75000"/>
                    <a:lumOff val="25000"/>
                  </a:schemeClr>
                </a:solidFill>
              </a:rPr>
              <a:t>Archive technology and media evolution and future trends;</a:t>
            </a:r>
          </a:p>
          <a:p>
            <a:pPr>
              <a:buFont typeface="Arial" panose="020B0604020202020204" pitchFamily="34" charset="0"/>
              <a:buChar char="•"/>
            </a:pPr>
            <a:r>
              <a:rPr lang="en-GB" noProof="0" dirty="0">
                <a:solidFill>
                  <a:schemeClr val="tx1">
                    <a:lumMod val="75000"/>
                    <a:lumOff val="25000"/>
                  </a:schemeClr>
                </a:solidFill>
              </a:rPr>
              <a:t>Challenges and Needs;</a:t>
            </a:r>
          </a:p>
          <a:p>
            <a:pPr>
              <a:buFont typeface="Arial" panose="020B0604020202020204" pitchFamily="34" charset="0"/>
              <a:buChar char="•"/>
            </a:pPr>
            <a:r>
              <a:rPr lang="en-GB" noProof="0" dirty="0" err="1">
                <a:solidFill>
                  <a:schemeClr val="tx1">
                    <a:lumMod val="75000"/>
                    <a:lumOff val="25000"/>
                  </a:schemeClr>
                </a:solidFill>
              </a:rPr>
              <a:t>AoB</a:t>
            </a:r>
            <a:r>
              <a:rPr lang="en-GB" noProof="0" dirty="0">
                <a:solidFill>
                  <a:schemeClr val="tx1">
                    <a:lumMod val="75000"/>
                    <a:lumOff val="25000"/>
                  </a:schemeClr>
                </a:solidFill>
              </a:rPr>
              <a:t>.</a:t>
            </a:r>
          </a:p>
        </p:txBody>
      </p:sp>
      <p:sp>
        <p:nvSpPr>
          <p:cNvPr id="4" name="Title 1">
            <a:extLst>
              <a:ext uri="{FF2B5EF4-FFF2-40B4-BE49-F238E27FC236}">
                <a16:creationId xmlns:a16="http://schemas.microsoft.com/office/drawing/2014/main" id="{40D3E30C-5C71-1546-AD92-CAA26BA4C1CA}"/>
              </a:ext>
            </a:extLst>
          </p:cNvPr>
          <p:cNvSpPr>
            <a:spLocks noGrp="1"/>
          </p:cNvSpPr>
          <p:nvPr>
            <p:ph type="title"/>
          </p:nvPr>
        </p:nvSpPr>
        <p:spPr>
          <a:xfrm>
            <a:off x="190782" y="214287"/>
            <a:ext cx="9566461" cy="543675"/>
          </a:xfrm>
        </p:spPr>
        <p:txBody>
          <a:bodyPr/>
          <a:lstStyle/>
          <a:p>
            <a:r>
              <a:rPr lang="en-GB" noProof="0" dirty="0"/>
              <a:t>Outline</a:t>
            </a:r>
          </a:p>
        </p:txBody>
      </p:sp>
    </p:spTree>
    <p:extLst>
      <p:ext uri="{BB962C8B-B14F-4D97-AF65-F5344CB8AC3E}">
        <p14:creationId xmlns:p14="http://schemas.microsoft.com/office/powerpoint/2010/main" val="412669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8A930B-901E-4173-B948-DFDBB1B2FE4F}"/>
              </a:ext>
            </a:extLst>
          </p:cNvPr>
          <p:cNvSpPr>
            <a:spLocks noGrp="1"/>
          </p:cNvSpPr>
          <p:nvPr>
            <p:ph type="title"/>
          </p:nvPr>
        </p:nvSpPr>
        <p:spPr>
          <a:xfrm>
            <a:off x="190782" y="214287"/>
            <a:ext cx="9969218" cy="543675"/>
          </a:xfrm>
          <a:noFill/>
          <a:ln>
            <a:noFill/>
          </a:ln>
        </p:spPr>
        <p:txBody>
          <a:bodyPr vert="horz" wrap="square" lIns="91440" tIns="45720" rIns="91440" bIns="45720" numCol="1" anchor="ctr" anchorCtr="0" compatLnSpc="1">
            <a:prstTxWarp prst="textNoShape">
              <a:avLst/>
            </a:prstTxWarp>
            <a:spAutoFit/>
          </a:bodyPr>
          <a:lstStyle/>
          <a:p>
            <a:r>
              <a:rPr lang="en-GB" altLang="it-IT" dirty="0">
                <a:latin typeface="Arial" panose="020B0604020202020204" pitchFamily="34" charset="0"/>
                <a:cs typeface="Arial" panose="020B0604020202020204" pitchFamily="34" charset="0"/>
              </a:rPr>
              <a:t>Archive technology and media evolution and future trends</a:t>
            </a:r>
            <a:endParaRPr lang="en-GB"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E5E49564-21F5-498E-97A4-AA5909529C23}"/>
              </a:ext>
            </a:extLst>
          </p:cNvPr>
          <p:cNvSpPr>
            <a:spLocks noGrp="1"/>
          </p:cNvSpPr>
          <p:nvPr>
            <p:ph idx="1"/>
          </p:nvPr>
        </p:nvSpPr>
        <p:spPr>
          <a:xfrm>
            <a:off x="34597" y="945092"/>
            <a:ext cx="3907085" cy="4725646"/>
          </a:xfrm>
        </p:spPr>
        <p:txBody>
          <a:bodyPr>
            <a:normAutofit fontScale="62500" lnSpcReduction="20000"/>
          </a:bodyPr>
          <a:lstStyle/>
          <a:p>
            <a:pPr marL="342900" indent="-342900">
              <a:buFont typeface="Arial" panose="020B0604020202020204" pitchFamily="34" charset="0"/>
              <a:buChar char="•"/>
            </a:pPr>
            <a:r>
              <a:rPr lang="en-GB" noProof="0" dirty="0">
                <a:solidFill>
                  <a:schemeClr val="tx1">
                    <a:lumMod val="75000"/>
                    <a:lumOff val="25000"/>
                  </a:schemeClr>
                </a:solidFill>
              </a:rPr>
              <a:t>Object Storage is being studied as a possible replacement for the disaster recovery Library</a:t>
            </a:r>
          </a:p>
          <a:p>
            <a:pPr marL="1422873" lvl="1" indent="-342900">
              <a:buFont typeface="Arial" panose="020B0604020202020204" pitchFamily="34" charset="0"/>
              <a:buChar char="•"/>
            </a:pPr>
            <a:r>
              <a:rPr lang="en-GB" noProof="0" dirty="0">
                <a:solidFill>
                  <a:schemeClr val="tx1">
                    <a:lumMod val="75000"/>
                    <a:lumOff val="25000"/>
                  </a:schemeClr>
                </a:solidFill>
              </a:rPr>
              <a:t>Data is already unstructured and metadata driven</a:t>
            </a:r>
          </a:p>
          <a:p>
            <a:pPr marL="1422873" lvl="1" indent="-342900">
              <a:buFont typeface="Arial" panose="020B0604020202020204" pitchFamily="34" charset="0"/>
              <a:buChar char="•"/>
            </a:pPr>
            <a:r>
              <a:rPr lang="en-GB" noProof="0" dirty="0">
                <a:solidFill>
                  <a:schemeClr val="tx1">
                    <a:lumMod val="75000"/>
                    <a:lumOff val="25000"/>
                  </a:schemeClr>
                </a:solidFill>
              </a:rPr>
              <a:t>Limitations of OS are similar to those of the Robotic Libraries</a:t>
            </a:r>
          </a:p>
          <a:p>
            <a:pPr marL="342900" indent="-342900">
              <a:buFont typeface="Arial" panose="020B0604020202020204" pitchFamily="34" charset="0"/>
              <a:buChar char="•"/>
            </a:pPr>
            <a:r>
              <a:rPr lang="en-GB" noProof="0" dirty="0">
                <a:solidFill>
                  <a:schemeClr val="tx1">
                    <a:lumMod val="75000"/>
                    <a:lumOff val="25000"/>
                  </a:schemeClr>
                </a:solidFill>
              </a:rPr>
              <a:t>ORACLE HSM end of life is being assessed</a:t>
            </a:r>
          </a:p>
          <a:p>
            <a:pPr marL="1150938" lvl="1" indent="-342900">
              <a:buFont typeface="Arial" panose="020B0604020202020204" pitchFamily="34" charset="0"/>
              <a:buChar char="•"/>
            </a:pPr>
            <a:r>
              <a:rPr lang="en-GB" noProof="0" dirty="0">
                <a:solidFill>
                  <a:schemeClr val="tx1">
                    <a:lumMod val="75000"/>
                    <a:lumOff val="25000"/>
                  </a:schemeClr>
                </a:solidFill>
              </a:rPr>
              <a:t>Two solutions identified, Q-STAR and </a:t>
            </a:r>
            <a:r>
              <a:rPr lang="en-GB" noProof="0" dirty="0" err="1">
                <a:solidFill>
                  <a:schemeClr val="tx1">
                    <a:lumMod val="75000"/>
                    <a:lumOff val="25000"/>
                  </a:schemeClr>
                </a:solidFill>
              </a:rPr>
              <a:t>Versity</a:t>
            </a:r>
            <a:endParaRPr lang="en-GB" noProof="0" dirty="0">
              <a:solidFill>
                <a:schemeClr val="tx1">
                  <a:lumMod val="75000"/>
                  <a:lumOff val="25000"/>
                </a:schemeClr>
              </a:solidFill>
            </a:endParaRPr>
          </a:p>
          <a:p>
            <a:pPr marL="1150938" lvl="1" indent="-342900">
              <a:buFont typeface="Arial" panose="020B0604020202020204" pitchFamily="34" charset="0"/>
              <a:buChar char="•"/>
            </a:pPr>
            <a:r>
              <a:rPr lang="en-GB" noProof="0" dirty="0" err="1">
                <a:solidFill>
                  <a:schemeClr val="tx1">
                    <a:lumMod val="75000"/>
                    <a:lumOff val="25000"/>
                  </a:schemeClr>
                </a:solidFill>
              </a:rPr>
              <a:t>Versity</a:t>
            </a:r>
            <a:r>
              <a:rPr lang="en-GB" noProof="0" dirty="0">
                <a:solidFill>
                  <a:schemeClr val="tx1">
                    <a:lumMod val="75000"/>
                    <a:lumOff val="25000"/>
                  </a:schemeClr>
                </a:solidFill>
              </a:rPr>
              <a:t> can import HSM </a:t>
            </a:r>
            <a:r>
              <a:rPr lang="en-GB" noProof="0" dirty="0" err="1">
                <a:solidFill>
                  <a:schemeClr val="tx1">
                    <a:lumMod val="75000"/>
                    <a:lumOff val="25000"/>
                  </a:schemeClr>
                </a:solidFill>
              </a:rPr>
              <a:t>inodes</a:t>
            </a:r>
            <a:r>
              <a:rPr lang="en-GB" noProof="0" dirty="0">
                <a:solidFill>
                  <a:schemeClr val="tx1">
                    <a:lumMod val="75000"/>
                    <a:lumOff val="25000"/>
                  </a:schemeClr>
                </a:solidFill>
              </a:rPr>
              <a:t>, no need to read tapes but licensing models are expensive</a:t>
            </a:r>
          </a:p>
          <a:p>
            <a:pPr marL="1150938" lvl="1" indent="-342900">
              <a:buFont typeface="Arial" panose="020B0604020202020204" pitchFamily="34" charset="0"/>
              <a:buChar char="•"/>
            </a:pPr>
            <a:r>
              <a:rPr lang="en-GB" noProof="0" dirty="0">
                <a:solidFill>
                  <a:schemeClr val="tx1">
                    <a:lumMod val="75000"/>
                    <a:lumOff val="25000"/>
                  </a:schemeClr>
                </a:solidFill>
              </a:rPr>
              <a:t>Q-STAR needs to import data by reading it from tapes but off-line tapes are not taken into account for its licensing</a:t>
            </a:r>
          </a:p>
        </p:txBody>
      </p:sp>
      <p:pic>
        <p:nvPicPr>
          <p:cNvPr id="4" name="Picture 3">
            <a:extLst>
              <a:ext uri="{FF2B5EF4-FFF2-40B4-BE49-F238E27FC236}">
                <a16:creationId xmlns:a16="http://schemas.microsoft.com/office/drawing/2014/main" id="{97574320-3577-584B-8EC3-E8A57DF8B8F4}"/>
              </a:ext>
            </a:extLst>
          </p:cNvPr>
          <p:cNvPicPr>
            <a:picLocks noChangeAspect="1"/>
          </p:cNvPicPr>
          <p:nvPr/>
        </p:nvPicPr>
        <p:blipFill>
          <a:blip r:embed="rId2"/>
          <a:stretch>
            <a:fillRect/>
          </a:stretch>
        </p:blipFill>
        <p:spPr>
          <a:xfrm>
            <a:off x="3941682" y="1092371"/>
            <a:ext cx="8250318" cy="5002320"/>
          </a:xfrm>
          <a:prstGeom prst="rect">
            <a:avLst/>
          </a:prstGeom>
        </p:spPr>
      </p:pic>
    </p:spTree>
    <p:extLst>
      <p:ext uri="{BB962C8B-B14F-4D97-AF65-F5344CB8AC3E}">
        <p14:creationId xmlns:p14="http://schemas.microsoft.com/office/powerpoint/2010/main" val="307929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A2890-4DEE-431B-996E-29FFD28C87C4}"/>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spAutoFit/>
          </a:bodyPr>
          <a:lstStyle/>
          <a:p>
            <a:r>
              <a:rPr lang="en-GB" altLang="it-IT" dirty="0">
                <a:latin typeface="Arial" panose="020B0604020202020204" pitchFamily="34" charset="0"/>
                <a:cs typeface="Arial" panose="020B0604020202020204" pitchFamily="34" charset="0"/>
              </a:rPr>
              <a:t>Challenges and Needs</a:t>
            </a:r>
            <a:endParaRPr lang="en-GB"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66516210-936E-4788-AC83-25413141E12D}"/>
              </a:ext>
            </a:extLst>
          </p:cNvPr>
          <p:cNvSpPr>
            <a:spLocks noGrp="1"/>
          </p:cNvSpPr>
          <p:nvPr>
            <p:ph idx="1"/>
          </p:nvPr>
        </p:nvSpPr>
        <p:spPr/>
        <p:txBody>
          <a:bodyPr>
            <a:normAutofit/>
          </a:bodyPr>
          <a:lstStyle/>
          <a:p>
            <a:pPr>
              <a:buFont typeface="Arial" panose="020B0604020202020204" pitchFamily="34" charset="0"/>
              <a:buChar char="•"/>
            </a:pPr>
            <a:r>
              <a:rPr lang="en-GB" noProof="0" dirty="0">
                <a:solidFill>
                  <a:schemeClr val="tx1">
                    <a:lumMod val="75000"/>
                    <a:lumOff val="25000"/>
                  </a:schemeClr>
                </a:solidFill>
              </a:rPr>
              <a:t>Recovery of faulty tapes takes time. When a tape has I/O error, it has to be read from sequentially to re-archive all data contained</a:t>
            </a:r>
          </a:p>
          <a:p>
            <a:pPr>
              <a:buFont typeface="Arial" panose="020B0604020202020204" pitchFamily="34" charset="0"/>
              <a:buChar char="•"/>
            </a:pPr>
            <a:endParaRPr lang="en-GB" noProof="0" dirty="0">
              <a:solidFill>
                <a:schemeClr val="tx1">
                  <a:lumMod val="75000"/>
                  <a:lumOff val="25000"/>
                </a:schemeClr>
              </a:solidFill>
            </a:endParaRPr>
          </a:p>
          <a:p>
            <a:pPr>
              <a:buFont typeface="Arial" panose="020B0604020202020204" pitchFamily="34" charset="0"/>
              <a:buChar char="•"/>
            </a:pPr>
            <a:r>
              <a:rPr lang="en-GB" noProof="0" dirty="0">
                <a:solidFill>
                  <a:schemeClr val="tx1">
                    <a:lumMod val="75000"/>
                    <a:lumOff val="25000"/>
                  </a:schemeClr>
                </a:solidFill>
              </a:rPr>
              <a:t>Tape prices are not predictable. T10K tapes prices doubled when ORACLE declared the end of life of the tape family. LTO-8 tape shortage in mid 2019 due to patent infringement battle meant LTO-8 tapes where unavailable for a long time</a:t>
            </a:r>
          </a:p>
          <a:p>
            <a:pPr>
              <a:buFont typeface="Arial" panose="020B0604020202020204" pitchFamily="34" charset="0"/>
              <a:buChar char="•"/>
            </a:pPr>
            <a:endParaRPr lang="en-GB" noProof="0" dirty="0">
              <a:solidFill>
                <a:schemeClr val="tx1">
                  <a:lumMod val="75000"/>
                  <a:lumOff val="25000"/>
                </a:schemeClr>
              </a:solidFill>
            </a:endParaRPr>
          </a:p>
          <a:p>
            <a:pPr>
              <a:buFont typeface="Arial" panose="020B0604020202020204" pitchFamily="34" charset="0"/>
              <a:buChar char="•"/>
            </a:pPr>
            <a:r>
              <a:rPr lang="en-GB" noProof="0" dirty="0">
                <a:solidFill>
                  <a:schemeClr val="tx1">
                    <a:lumMod val="75000"/>
                    <a:lumOff val="25000"/>
                  </a:schemeClr>
                </a:solidFill>
              </a:rPr>
              <a:t>With the end of life of </a:t>
            </a:r>
            <a:r>
              <a:rPr lang="en-GB" noProof="0" dirty="0" err="1">
                <a:solidFill>
                  <a:schemeClr val="tx1">
                    <a:lumMod val="75000"/>
                    <a:lumOff val="25000"/>
                  </a:schemeClr>
                </a:solidFill>
              </a:rPr>
              <a:t>Storagetek</a:t>
            </a:r>
            <a:r>
              <a:rPr lang="en-GB" noProof="0" dirty="0">
                <a:solidFill>
                  <a:schemeClr val="tx1">
                    <a:lumMod val="75000"/>
                    <a:lumOff val="25000"/>
                  </a:schemeClr>
                </a:solidFill>
              </a:rPr>
              <a:t> T10K tape family and ORACLE HSM archive manager, it is feared that the main vendors are moving away from tape archive solutions. At the moment the only Enterprise solution is limited to IBM</a:t>
            </a:r>
          </a:p>
          <a:p>
            <a:endParaRPr lang="en-GB" noProof="0" dirty="0">
              <a:solidFill>
                <a:schemeClr val="tx1">
                  <a:lumMod val="75000"/>
                  <a:lumOff val="25000"/>
                </a:schemeClr>
              </a:solidFill>
            </a:endParaRPr>
          </a:p>
        </p:txBody>
      </p:sp>
    </p:spTree>
    <p:extLst>
      <p:ext uri="{BB962C8B-B14F-4D97-AF65-F5344CB8AC3E}">
        <p14:creationId xmlns:p14="http://schemas.microsoft.com/office/powerpoint/2010/main" val="154900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DEE3-BF94-2745-9E21-8135191D0AFA}"/>
              </a:ext>
            </a:extLst>
          </p:cNvPr>
          <p:cNvSpPr>
            <a:spLocks noGrp="1"/>
          </p:cNvSpPr>
          <p:nvPr>
            <p:ph type="title"/>
          </p:nvPr>
        </p:nvSpPr>
        <p:spPr/>
        <p:txBody>
          <a:bodyPr/>
          <a:lstStyle/>
          <a:p>
            <a:r>
              <a:rPr lang="en-GB" dirty="0"/>
              <a:t>EO Data Preservation System</a:t>
            </a:r>
          </a:p>
        </p:txBody>
      </p:sp>
      <p:sp>
        <p:nvSpPr>
          <p:cNvPr id="3" name="Content Placeholder 2">
            <a:extLst>
              <a:ext uri="{FF2B5EF4-FFF2-40B4-BE49-F238E27FC236}">
                <a16:creationId xmlns:a16="http://schemas.microsoft.com/office/drawing/2014/main" id="{CFDAF26B-2CCE-0A45-91F8-A9F3AD01E78D}"/>
              </a:ext>
            </a:extLst>
          </p:cNvPr>
          <p:cNvSpPr>
            <a:spLocks noGrp="1"/>
          </p:cNvSpPr>
          <p:nvPr>
            <p:ph idx="1"/>
          </p:nvPr>
        </p:nvSpPr>
        <p:spPr>
          <a:xfrm>
            <a:off x="230399" y="1488218"/>
            <a:ext cx="4892585" cy="4077936"/>
          </a:xfrm>
        </p:spPr>
        <p:txBody>
          <a:bodyPr/>
          <a:lstStyle/>
          <a:p>
            <a:r>
              <a:rPr lang="en-GB" dirty="0"/>
              <a:t>The main components of the Earth Observation (EO) Data Preservation System involved in the preservation process are the Management System for Data and Associated Knowledge (KMS), Data Information System (DIS), Master Archive (DAS), Cold Back-up Archive (CBA). </a:t>
            </a:r>
          </a:p>
          <a:p>
            <a:endParaRPr lang="en-GB" dirty="0"/>
          </a:p>
        </p:txBody>
      </p:sp>
      <p:pic>
        <p:nvPicPr>
          <p:cNvPr id="4" name="Picture 3">
            <a:extLst>
              <a:ext uri="{FF2B5EF4-FFF2-40B4-BE49-F238E27FC236}">
                <a16:creationId xmlns:a16="http://schemas.microsoft.com/office/drawing/2014/main" id="{44EA181A-4DD2-0342-B79F-B226B79207C6}"/>
              </a:ext>
            </a:extLst>
          </p:cNvPr>
          <p:cNvPicPr>
            <a:picLocks noChangeAspect="1"/>
          </p:cNvPicPr>
          <p:nvPr/>
        </p:nvPicPr>
        <p:blipFill>
          <a:blip r:embed="rId2"/>
          <a:stretch>
            <a:fillRect/>
          </a:stretch>
        </p:blipFill>
        <p:spPr>
          <a:xfrm>
            <a:off x="5325829" y="1488218"/>
            <a:ext cx="6236553" cy="3810611"/>
          </a:xfrm>
          <a:prstGeom prst="rect">
            <a:avLst/>
          </a:prstGeom>
        </p:spPr>
      </p:pic>
    </p:spTree>
    <p:extLst>
      <p:ext uri="{BB962C8B-B14F-4D97-AF65-F5344CB8AC3E}">
        <p14:creationId xmlns:p14="http://schemas.microsoft.com/office/powerpoint/2010/main" val="129430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FE93-38B8-824B-85E5-8C79D9F79CD3}"/>
              </a:ext>
            </a:extLst>
          </p:cNvPr>
          <p:cNvSpPr>
            <a:spLocks noGrp="1"/>
          </p:cNvSpPr>
          <p:nvPr>
            <p:ph type="title"/>
          </p:nvPr>
        </p:nvSpPr>
        <p:spPr/>
        <p:txBody>
          <a:bodyPr/>
          <a:lstStyle/>
          <a:p>
            <a:r>
              <a:rPr lang="en-GB" dirty="0"/>
              <a:t>Preservation Element Front End</a:t>
            </a:r>
          </a:p>
        </p:txBody>
      </p:sp>
      <p:sp>
        <p:nvSpPr>
          <p:cNvPr id="3" name="Content Placeholder 2">
            <a:extLst>
              <a:ext uri="{FF2B5EF4-FFF2-40B4-BE49-F238E27FC236}">
                <a16:creationId xmlns:a16="http://schemas.microsoft.com/office/drawing/2014/main" id="{AE6AF79E-555B-FC4E-8E78-BDE4BD65D180}"/>
              </a:ext>
            </a:extLst>
          </p:cNvPr>
          <p:cNvSpPr>
            <a:spLocks noGrp="1"/>
          </p:cNvSpPr>
          <p:nvPr>
            <p:ph idx="1"/>
          </p:nvPr>
        </p:nvSpPr>
        <p:spPr>
          <a:xfrm>
            <a:off x="230400" y="969600"/>
            <a:ext cx="4728462" cy="5097600"/>
          </a:xfrm>
        </p:spPr>
        <p:txBody>
          <a:bodyPr/>
          <a:lstStyle/>
          <a:p>
            <a:r>
              <a:rPr lang="en-GB"/>
              <a:t>ESA and Third-Party active mission data are circulated by the Preservation Element Front-End (PE- FE). Once the data has been ingested and validated, confirmation reports are sent to the Mission Payload Data Ground Segment via standard network transfer protocol. Bulk dissemination of data coming from reprocessing campaigns is circulated on storage devices. </a:t>
            </a:r>
          </a:p>
          <a:p>
            <a:endParaRPr lang="en-GB"/>
          </a:p>
          <a:p>
            <a:endParaRPr lang="en-GB"/>
          </a:p>
        </p:txBody>
      </p:sp>
      <p:pic>
        <p:nvPicPr>
          <p:cNvPr id="4" name="Picture 1" descr="page7image2424469904">
            <a:extLst>
              <a:ext uri="{FF2B5EF4-FFF2-40B4-BE49-F238E27FC236}">
                <a16:creationId xmlns:a16="http://schemas.microsoft.com/office/drawing/2014/main" id="{2DD89916-66CB-4741-B1D6-36EA0E76B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260" y="2143135"/>
            <a:ext cx="6730827" cy="2721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D289D1-D6CD-1E4A-985A-00A25D90CA33}"/>
              </a:ext>
            </a:extLst>
          </p:cNvPr>
          <p:cNvSpPr txBox="1"/>
          <p:nvPr/>
        </p:nvSpPr>
        <p:spPr>
          <a:xfrm>
            <a:off x="10339754" y="2143135"/>
            <a:ext cx="825867" cy="253916"/>
          </a:xfrm>
          <a:prstGeom prst="rect">
            <a:avLst/>
          </a:prstGeom>
          <a:noFill/>
        </p:spPr>
        <p:txBody>
          <a:bodyPr wrap="none" rtlCol="0">
            <a:spAutoFit/>
          </a:bodyPr>
          <a:lstStyle/>
          <a:p>
            <a:r>
              <a:rPr lang="en-GB" sz="1000"/>
              <a:t>metadata</a:t>
            </a:r>
          </a:p>
        </p:txBody>
      </p:sp>
      <p:sp>
        <p:nvSpPr>
          <p:cNvPr id="6" name="TextBox 5">
            <a:extLst>
              <a:ext uri="{FF2B5EF4-FFF2-40B4-BE49-F238E27FC236}">
                <a16:creationId xmlns:a16="http://schemas.microsoft.com/office/drawing/2014/main" id="{71BCE45E-667B-7E4F-8E34-48FB5039775F}"/>
              </a:ext>
            </a:extLst>
          </p:cNvPr>
          <p:cNvSpPr txBox="1"/>
          <p:nvPr/>
        </p:nvSpPr>
        <p:spPr>
          <a:xfrm>
            <a:off x="10339753" y="4370520"/>
            <a:ext cx="825867" cy="253916"/>
          </a:xfrm>
          <a:prstGeom prst="rect">
            <a:avLst/>
          </a:prstGeom>
          <a:noFill/>
        </p:spPr>
        <p:txBody>
          <a:bodyPr wrap="none" rtlCol="0">
            <a:spAutoFit/>
          </a:bodyPr>
          <a:lstStyle/>
          <a:p>
            <a:r>
              <a:rPr lang="en-GB" sz="1000"/>
              <a:t>metadata</a:t>
            </a:r>
          </a:p>
        </p:txBody>
      </p:sp>
    </p:spTree>
    <p:extLst>
      <p:ext uri="{BB962C8B-B14F-4D97-AF65-F5344CB8AC3E}">
        <p14:creationId xmlns:p14="http://schemas.microsoft.com/office/powerpoint/2010/main" val="143554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409DD-6351-4BA3-B177-842100342F8F}"/>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spAutoFit/>
          </a:bodyPr>
          <a:lstStyle/>
          <a:p>
            <a:r>
              <a:rPr lang="en-GB" altLang="it-IT" dirty="0"/>
              <a:t>What products are preserved</a:t>
            </a:r>
            <a:endParaRPr lang="en-GB" dirty="0"/>
          </a:p>
        </p:txBody>
      </p:sp>
      <p:sp>
        <p:nvSpPr>
          <p:cNvPr id="3" name="Segnaposto contenuto 2">
            <a:extLst>
              <a:ext uri="{FF2B5EF4-FFF2-40B4-BE49-F238E27FC236}">
                <a16:creationId xmlns:a16="http://schemas.microsoft.com/office/drawing/2014/main" id="{9C0D989F-8E1C-4CC1-8D36-BE4DD72EBFCF}"/>
              </a:ext>
            </a:extLst>
          </p:cNvPr>
          <p:cNvSpPr>
            <a:spLocks noGrp="1"/>
          </p:cNvSpPr>
          <p:nvPr>
            <p:ph idx="1"/>
          </p:nvPr>
        </p:nvSpPr>
        <p:spPr>
          <a:xfrm>
            <a:off x="443088" y="919390"/>
            <a:ext cx="11534423" cy="2376261"/>
          </a:xfrm>
        </p:spPr>
        <p:txBody>
          <a:bodyPr>
            <a:normAutofit fontScale="70000" lnSpcReduction="20000"/>
          </a:bodyPr>
          <a:lstStyle/>
          <a:p>
            <a:pPr marL="0" indent="0">
              <a:buNone/>
            </a:pPr>
            <a:r>
              <a:rPr lang="en-GB" noProof="0" dirty="0">
                <a:solidFill>
                  <a:schemeClr val="tx1">
                    <a:lumMod val="75000"/>
                    <a:lumOff val="25000"/>
                  </a:schemeClr>
                </a:solidFill>
              </a:rPr>
              <a:t>«Archiving Policy for ESA Earth Explorers, Heritage Missions and Third Party Missions Earth Observation Space Data» gives preservation best practices for the following data:</a:t>
            </a:r>
          </a:p>
          <a:p>
            <a:pPr marL="0" indent="0">
              <a:buNone/>
            </a:pPr>
            <a:endParaRPr lang="en-GB" noProof="0" dirty="0">
              <a:solidFill>
                <a:schemeClr val="tx1">
                  <a:lumMod val="75000"/>
                  <a:lumOff val="25000"/>
                </a:schemeClr>
              </a:solidFill>
            </a:endParaRPr>
          </a:p>
          <a:p>
            <a:pPr>
              <a:buFont typeface="Arial" panose="020B0604020202020204" pitchFamily="34" charset="0"/>
              <a:buChar char="•"/>
            </a:pPr>
            <a:r>
              <a:rPr lang="en-GB" noProof="0" dirty="0">
                <a:solidFill>
                  <a:schemeClr val="tx1">
                    <a:lumMod val="75000"/>
                    <a:lumOff val="25000"/>
                  </a:schemeClr>
                </a:solidFill>
              </a:rPr>
              <a:t>Payload Instruments Data (Raw Data) for missions</a:t>
            </a:r>
          </a:p>
          <a:p>
            <a:pPr>
              <a:buFont typeface="Arial" panose="020B0604020202020204" pitchFamily="34" charset="0"/>
              <a:buChar char="•"/>
            </a:pPr>
            <a:r>
              <a:rPr lang="en-GB" noProof="0" dirty="0">
                <a:solidFill>
                  <a:schemeClr val="tx1">
                    <a:lumMod val="75000"/>
                    <a:lumOff val="25000"/>
                  </a:schemeClr>
                </a:solidFill>
              </a:rPr>
              <a:t>Payload Instruments Data (Level-0), Spacecraft telemetry data, auxiliary and ancillary data </a:t>
            </a:r>
          </a:p>
          <a:p>
            <a:pPr indent="0"/>
            <a:r>
              <a:rPr lang="en-GB" noProof="0" dirty="0">
                <a:solidFill>
                  <a:schemeClr val="tx1">
                    <a:lumMod val="75000"/>
                    <a:lumOff val="25000"/>
                  </a:schemeClr>
                </a:solidFill>
              </a:rPr>
              <a:t>       for missions in Phase E (Operations)/F1(Post-Operations)/F2(Heritage)</a:t>
            </a:r>
          </a:p>
          <a:p>
            <a:pPr>
              <a:buFont typeface="Arial" panose="020B0604020202020204" pitchFamily="34" charset="0"/>
              <a:buChar char="•"/>
            </a:pPr>
            <a:r>
              <a:rPr lang="en-GB" noProof="0" dirty="0">
                <a:solidFill>
                  <a:schemeClr val="tx1">
                    <a:lumMod val="75000"/>
                    <a:lumOff val="25000"/>
                  </a:schemeClr>
                </a:solidFill>
              </a:rPr>
              <a:t>Higher-level data (e.g. Level-1/Level-2 bulk reprocessed datasets or reprocessing campaigns) </a:t>
            </a:r>
          </a:p>
          <a:p>
            <a:pPr indent="0"/>
            <a:r>
              <a:rPr lang="en-GB" dirty="0">
                <a:solidFill>
                  <a:schemeClr val="tx1">
                    <a:lumMod val="75000"/>
                    <a:lumOff val="25000"/>
                  </a:schemeClr>
                </a:solidFill>
              </a:rPr>
              <a:t>       </a:t>
            </a:r>
            <a:r>
              <a:rPr lang="en-GB" noProof="0" dirty="0">
                <a:solidFill>
                  <a:schemeClr val="tx1">
                    <a:lumMod val="75000"/>
                    <a:lumOff val="25000"/>
                  </a:schemeClr>
                </a:solidFill>
              </a:rPr>
              <a:t>in Phase E (Operations)/F1 (Post-Operations)/F2 (Heritage)</a:t>
            </a:r>
          </a:p>
          <a:p>
            <a:endParaRPr lang="en-GB" noProof="0" dirty="0">
              <a:solidFill>
                <a:schemeClr val="tx1">
                  <a:lumMod val="75000"/>
                  <a:lumOff val="25000"/>
                </a:schemeClr>
              </a:solidFill>
            </a:endParaRPr>
          </a:p>
        </p:txBody>
      </p:sp>
      <p:sp>
        <p:nvSpPr>
          <p:cNvPr id="5" name="Rounded Rectangle 4">
            <a:extLst>
              <a:ext uri="{FF2B5EF4-FFF2-40B4-BE49-F238E27FC236}">
                <a16:creationId xmlns:a16="http://schemas.microsoft.com/office/drawing/2014/main" id="{2147D547-7111-5443-84B0-8DBC5A77676F}"/>
              </a:ext>
            </a:extLst>
          </p:cNvPr>
          <p:cNvSpPr/>
          <p:nvPr/>
        </p:nvSpPr>
        <p:spPr>
          <a:xfrm>
            <a:off x="1181099" y="3862685"/>
            <a:ext cx="2100943" cy="1654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t>LIVE missions</a:t>
            </a:r>
          </a:p>
          <a:p>
            <a:pPr marL="285750" indent="-285750">
              <a:buFont typeface="Arial" panose="020B0604020202020204" pitchFamily="34" charset="0"/>
              <a:buChar char="•"/>
            </a:pPr>
            <a:r>
              <a:rPr lang="en-GB" sz="1600" dirty="0"/>
              <a:t>Preservation Front-end</a:t>
            </a:r>
          </a:p>
          <a:p>
            <a:pPr marL="285750" indent="-285750">
              <a:buFont typeface="Arial" panose="020B0604020202020204" pitchFamily="34" charset="0"/>
              <a:buChar char="•"/>
            </a:pPr>
            <a:r>
              <a:rPr lang="en-GB" sz="1600" dirty="0"/>
              <a:t>Reprocessing Campaigns</a:t>
            </a:r>
          </a:p>
        </p:txBody>
      </p:sp>
      <p:sp>
        <p:nvSpPr>
          <p:cNvPr id="6" name="Rounded Rectangle 5">
            <a:extLst>
              <a:ext uri="{FF2B5EF4-FFF2-40B4-BE49-F238E27FC236}">
                <a16:creationId xmlns:a16="http://schemas.microsoft.com/office/drawing/2014/main" id="{BCB9DAA8-54AB-3940-934D-C37CF42ED24B}"/>
              </a:ext>
            </a:extLst>
          </p:cNvPr>
          <p:cNvSpPr/>
          <p:nvPr/>
        </p:nvSpPr>
        <p:spPr>
          <a:xfrm>
            <a:off x="4495799" y="4477729"/>
            <a:ext cx="2024743" cy="1077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Space Data Preservation Archive</a:t>
            </a:r>
          </a:p>
        </p:txBody>
      </p:sp>
      <p:sp>
        <p:nvSpPr>
          <p:cNvPr id="12" name="Rounded Rectangle 11">
            <a:extLst>
              <a:ext uri="{FF2B5EF4-FFF2-40B4-BE49-F238E27FC236}">
                <a16:creationId xmlns:a16="http://schemas.microsoft.com/office/drawing/2014/main" id="{6DD5BC03-9167-5243-9E3E-FB3BD699D484}"/>
              </a:ext>
            </a:extLst>
          </p:cNvPr>
          <p:cNvSpPr/>
          <p:nvPr/>
        </p:nvSpPr>
        <p:spPr>
          <a:xfrm>
            <a:off x="7347857" y="3862686"/>
            <a:ext cx="2024743" cy="1692730"/>
          </a:xfrm>
          <a:prstGeom prst="roundRect">
            <a:avLst/>
          </a:prstGeom>
          <a:solidFill>
            <a:srgbClr val="E3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Dissemination Facilities</a:t>
            </a:r>
          </a:p>
        </p:txBody>
      </p:sp>
      <p:cxnSp>
        <p:nvCxnSpPr>
          <p:cNvPr id="8" name="Straight Arrow Connector 7">
            <a:extLst>
              <a:ext uri="{FF2B5EF4-FFF2-40B4-BE49-F238E27FC236}">
                <a16:creationId xmlns:a16="http://schemas.microsoft.com/office/drawing/2014/main" id="{744F9633-0AD5-164F-A41D-2A75F67D4068}"/>
              </a:ext>
            </a:extLst>
          </p:cNvPr>
          <p:cNvCxnSpPr>
            <a:cxnSpLocks/>
          </p:cNvCxnSpPr>
          <p:nvPr/>
        </p:nvCxnSpPr>
        <p:spPr>
          <a:xfrm>
            <a:off x="3282042" y="5136315"/>
            <a:ext cx="1213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9CEB87-46D6-F643-9656-355EA635416C}"/>
              </a:ext>
            </a:extLst>
          </p:cNvPr>
          <p:cNvCxnSpPr>
            <a:cxnSpLocks/>
          </p:cNvCxnSpPr>
          <p:nvPr/>
        </p:nvCxnSpPr>
        <p:spPr>
          <a:xfrm>
            <a:off x="3282042" y="4156601"/>
            <a:ext cx="40658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815D37-F09A-FB4B-945B-5C0E59C0647B}"/>
              </a:ext>
            </a:extLst>
          </p:cNvPr>
          <p:cNvCxnSpPr>
            <a:cxnSpLocks/>
          </p:cNvCxnSpPr>
          <p:nvPr/>
        </p:nvCxnSpPr>
        <p:spPr>
          <a:xfrm>
            <a:off x="6520542" y="5136315"/>
            <a:ext cx="82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B214EB-8503-9E47-8B75-276D1DA4466B}"/>
              </a:ext>
            </a:extLst>
          </p:cNvPr>
          <p:cNvSpPr txBox="1"/>
          <p:nvPr/>
        </p:nvSpPr>
        <p:spPr>
          <a:xfrm>
            <a:off x="5101648" y="3897152"/>
            <a:ext cx="813043" cy="246221"/>
          </a:xfrm>
          <a:prstGeom prst="rect">
            <a:avLst/>
          </a:prstGeom>
          <a:noFill/>
        </p:spPr>
        <p:txBody>
          <a:bodyPr wrap="none" rtlCol="0">
            <a:spAutoFit/>
          </a:bodyPr>
          <a:lstStyle/>
          <a:p>
            <a:r>
              <a:rPr lang="en-GB" sz="1000"/>
              <a:t>Higher-level</a:t>
            </a:r>
          </a:p>
        </p:txBody>
      </p:sp>
      <p:sp>
        <p:nvSpPr>
          <p:cNvPr id="17" name="TextBox 16">
            <a:extLst>
              <a:ext uri="{FF2B5EF4-FFF2-40B4-BE49-F238E27FC236}">
                <a16:creationId xmlns:a16="http://schemas.microsoft.com/office/drawing/2014/main" id="{1962E755-7199-2040-9B47-98A25ECBE5D4}"/>
              </a:ext>
            </a:extLst>
          </p:cNvPr>
          <p:cNvSpPr txBox="1"/>
          <p:nvPr/>
        </p:nvSpPr>
        <p:spPr>
          <a:xfrm>
            <a:off x="6503851" y="4884425"/>
            <a:ext cx="813043" cy="246221"/>
          </a:xfrm>
          <a:prstGeom prst="rect">
            <a:avLst/>
          </a:prstGeom>
          <a:noFill/>
        </p:spPr>
        <p:txBody>
          <a:bodyPr wrap="none" rtlCol="0">
            <a:spAutoFit/>
          </a:bodyPr>
          <a:lstStyle/>
          <a:p>
            <a:r>
              <a:rPr lang="en-GB" sz="1000"/>
              <a:t>Higher-level</a:t>
            </a:r>
          </a:p>
        </p:txBody>
      </p:sp>
      <p:sp>
        <p:nvSpPr>
          <p:cNvPr id="18" name="TextBox 17">
            <a:extLst>
              <a:ext uri="{FF2B5EF4-FFF2-40B4-BE49-F238E27FC236}">
                <a16:creationId xmlns:a16="http://schemas.microsoft.com/office/drawing/2014/main" id="{1CDD6895-212E-6045-8658-C0446091D93A}"/>
              </a:ext>
            </a:extLst>
          </p:cNvPr>
          <p:cNvSpPr txBox="1"/>
          <p:nvPr/>
        </p:nvSpPr>
        <p:spPr>
          <a:xfrm>
            <a:off x="3219449" y="4838015"/>
            <a:ext cx="1397000" cy="230832"/>
          </a:xfrm>
          <a:prstGeom prst="rect">
            <a:avLst/>
          </a:prstGeom>
          <a:noFill/>
        </p:spPr>
        <p:txBody>
          <a:bodyPr wrap="square" rtlCol="0">
            <a:spAutoFit/>
          </a:bodyPr>
          <a:lstStyle/>
          <a:p>
            <a:r>
              <a:rPr lang="en-GB" sz="900"/>
              <a:t>Payload Instrument Data</a:t>
            </a:r>
          </a:p>
        </p:txBody>
      </p:sp>
    </p:spTree>
    <p:extLst>
      <p:ext uri="{BB962C8B-B14F-4D97-AF65-F5344CB8AC3E}">
        <p14:creationId xmlns:p14="http://schemas.microsoft.com/office/powerpoint/2010/main" val="382119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ACAF-5A12-AD4E-A9D7-4DDC90B985C5}"/>
              </a:ext>
            </a:extLst>
          </p:cNvPr>
          <p:cNvSpPr>
            <a:spLocks noGrp="1"/>
          </p:cNvSpPr>
          <p:nvPr>
            <p:ph type="title"/>
          </p:nvPr>
        </p:nvSpPr>
        <p:spPr/>
        <p:txBody>
          <a:bodyPr/>
          <a:lstStyle/>
          <a:p>
            <a:r>
              <a:rPr lang="it-IT" dirty="0"/>
              <a:t>Master Archive</a:t>
            </a:r>
          </a:p>
        </p:txBody>
      </p:sp>
      <p:sp>
        <p:nvSpPr>
          <p:cNvPr id="3" name="Content Placeholder 2">
            <a:extLst>
              <a:ext uri="{FF2B5EF4-FFF2-40B4-BE49-F238E27FC236}">
                <a16:creationId xmlns:a16="http://schemas.microsoft.com/office/drawing/2014/main" id="{0113FEAC-8B04-F845-B41E-0C9428B19A28}"/>
              </a:ext>
            </a:extLst>
          </p:cNvPr>
          <p:cNvSpPr>
            <a:spLocks noGrp="1"/>
          </p:cNvSpPr>
          <p:nvPr>
            <p:ph idx="1"/>
          </p:nvPr>
        </p:nvSpPr>
        <p:spPr/>
        <p:txBody>
          <a:bodyPr/>
          <a:lstStyle/>
          <a:p>
            <a:r>
              <a:rPr lang="en-GB" dirty="0"/>
              <a:t>The ESA Master Archive is implemented through a dedicated service (DAS) awarded to industry through an open ITT in 2016. ESA has outsourced EO data archiving activities to a single provider with the goal to benefit from economy of scales and standardization of data archival &amp; delivery processes and interfaces.</a:t>
            </a:r>
          </a:p>
          <a:p>
            <a:r>
              <a:rPr lang="en-GB" dirty="0"/>
              <a:t> </a:t>
            </a:r>
          </a:p>
          <a:p>
            <a:r>
              <a:rPr lang="en-GB" dirty="0"/>
              <a:t>These archiving activities shall cover:</a:t>
            </a:r>
          </a:p>
          <a:p>
            <a:pPr>
              <a:buFont typeface="Arial" panose="020B0604020202020204" pitchFamily="34" charset="0"/>
              <a:buChar char="•"/>
            </a:pPr>
            <a:r>
              <a:rPr lang="en-GB" dirty="0"/>
              <a:t>Historic ESA flagship mission data (ERS-1/2, </a:t>
            </a:r>
            <a:r>
              <a:rPr lang="en-GB" dirty="0" err="1"/>
              <a:t>Envisat</a:t>
            </a:r>
            <a:r>
              <a:rPr lang="en-GB" dirty="0"/>
              <a:t>)</a:t>
            </a:r>
          </a:p>
          <a:p>
            <a:pPr>
              <a:buFont typeface="Arial" panose="020B0604020202020204" pitchFamily="34" charset="0"/>
              <a:buChar char="•"/>
            </a:pPr>
            <a:r>
              <a:rPr lang="en-GB" dirty="0"/>
              <a:t>Future, active and historic ESA Earth Explorer mission data</a:t>
            </a:r>
          </a:p>
          <a:p>
            <a:pPr>
              <a:buFont typeface="Arial" panose="020B0604020202020204" pitchFamily="34" charset="0"/>
              <a:buChar char="•"/>
            </a:pPr>
            <a:r>
              <a:rPr lang="en-GB" dirty="0"/>
              <a:t>Future, active and historic ESA Third Party Mission data</a:t>
            </a:r>
          </a:p>
          <a:p>
            <a:pPr>
              <a:buFont typeface="Arial" panose="020B0604020202020204" pitchFamily="34" charset="0"/>
              <a:buChar char="•"/>
            </a:pPr>
            <a:r>
              <a:rPr lang="en-GB" dirty="0"/>
              <a:t>Campaign data acquired in the context of ESA EO </a:t>
            </a:r>
            <a:r>
              <a:rPr lang="en-GB" dirty="0" err="1"/>
              <a:t>airborn</a:t>
            </a:r>
            <a:r>
              <a:rPr lang="en-GB" dirty="0"/>
              <a:t> campaigns</a:t>
            </a:r>
          </a:p>
          <a:p>
            <a:pPr>
              <a:buFont typeface="Arial" panose="020B0604020202020204" pitchFamily="34" charset="0"/>
              <a:buChar char="•"/>
            </a:pPr>
            <a:r>
              <a:rPr lang="en-GB" dirty="0"/>
              <a:t>Input and Output data of services managing EO data (e.g. DSI)</a:t>
            </a:r>
          </a:p>
        </p:txBody>
      </p:sp>
      <p:pic>
        <p:nvPicPr>
          <p:cNvPr id="3073" name="Picture 1" descr="page1image2370409232">
            <a:extLst>
              <a:ext uri="{FF2B5EF4-FFF2-40B4-BE49-F238E27FC236}">
                <a16:creationId xmlns:a16="http://schemas.microsoft.com/office/drawing/2014/main" id="{FCE8FB23-5063-411E-894E-E4AEB9B53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3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age1image2370409232">
            <a:extLst>
              <a:ext uri="{FF2B5EF4-FFF2-40B4-BE49-F238E27FC236}">
                <a16:creationId xmlns:a16="http://schemas.microsoft.com/office/drawing/2014/main" id="{65321DE2-49CD-4128-B057-32A560D37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31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4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C89F-7F8F-A64A-8FF0-E0681EC41669}"/>
              </a:ext>
            </a:extLst>
          </p:cNvPr>
          <p:cNvSpPr>
            <a:spLocks noGrp="1"/>
          </p:cNvSpPr>
          <p:nvPr>
            <p:ph type="title"/>
          </p:nvPr>
        </p:nvSpPr>
        <p:spPr/>
        <p:txBody>
          <a:bodyPr/>
          <a:lstStyle/>
          <a:p>
            <a:r>
              <a:rPr lang="en-GB"/>
              <a:t>DAS Consortium</a:t>
            </a:r>
          </a:p>
        </p:txBody>
      </p:sp>
      <p:sp>
        <p:nvSpPr>
          <p:cNvPr id="12" name="Content Placeholder 2">
            <a:extLst>
              <a:ext uri="{FF2B5EF4-FFF2-40B4-BE49-F238E27FC236}">
                <a16:creationId xmlns:a16="http://schemas.microsoft.com/office/drawing/2014/main" id="{9FB1BC76-93A2-4A44-8292-94DB8F7F6061}"/>
              </a:ext>
            </a:extLst>
          </p:cNvPr>
          <p:cNvSpPr>
            <a:spLocks noGrp="1"/>
          </p:cNvSpPr>
          <p:nvPr>
            <p:ph idx="1"/>
          </p:nvPr>
        </p:nvSpPr>
        <p:spPr>
          <a:xfrm>
            <a:off x="172800" y="851026"/>
            <a:ext cx="9955938" cy="5351774"/>
          </a:xfrm>
        </p:spPr>
        <p:txBody>
          <a:bodyPr/>
          <a:lstStyle/>
          <a:p>
            <a:r>
              <a:rPr lang="en-GB"/>
              <a:t>The industrial consortium is made of ACRI-ST (FR), adwäisEO (LU) and KSAT (NO), with the following distribution of roles:</a:t>
            </a:r>
          </a:p>
          <a:p>
            <a:endParaRPr lang="en-GB"/>
          </a:p>
          <a:p>
            <a:endParaRPr lang="en-GB"/>
          </a:p>
          <a:p>
            <a:endParaRPr lang="en-GB"/>
          </a:p>
          <a:p>
            <a:endParaRPr lang="en-GB"/>
          </a:p>
          <a:p>
            <a:endParaRPr lang="en-GB"/>
          </a:p>
          <a:p>
            <a:endParaRPr lang="en-GB"/>
          </a:p>
          <a:p>
            <a:endParaRPr lang="en-GB"/>
          </a:p>
          <a:p>
            <a:r>
              <a:rPr lang="en-GB" sz="2000"/>
              <a:t>In order to guarantee the data safety, the archive is distributed between two locations sited &gt; 200km apart; a master archive in Luxembourg and an archive back up in Sophia Antipolis (France). </a:t>
            </a:r>
          </a:p>
          <a:p>
            <a:endParaRPr lang="en-GB"/>
          </a:p>
        </p:txBody>
      </p:sp>
      <p:grpSp>
        <p:nvGrpSpPr>
          <p:cNvPr id="13" name="Groupe 13">
            <a:extLst>
              <a:ext uri="{FF2B5EF4-FFF2-40B4-BE49-F238E27FC236}">
                <a16:creationId xmlns:a16="http://schemas.microsoft.com/office/drawing/2014/main" id="{ABC320ED-461B-C345-930D-0C214F581F2B}"/>
              </a:ext>
            </a:extLst>
          </p:cNvPr>
          <p:cNvGrpSpPr/>
          <p:nvPr/>
        </p:nvGrpSpPr>
        <p:grpSpPr>
          <a:xfrm>
            <a:off x="5442838" y="1364604"/>
            <a:ext cx="4114488" cy="3066719"/>
            <a:chOff x="3947160" y="1965960"/>
            <a:chExt cx="4846320" cy="3758353"/>
          </a:xfrm>
        </p:grpSpPr>
        <p:pic>
          <p:nvPicPr>
            <p:cNvPr id="14" name="Picture 2">
              <a:extLst>
                <a:ext uri="{FF2B5EF4-FFF2-40B4-BE49-F238E27FC236}">
                  <a16:creationId xmlns:a16="http://schemas.microsoft.com/office/drawing/2014/main" id="{1E7F9864-1AC6-7744-BE9C-238B720412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160" y="2390510"/>
              <a:ext cx="4846320" cy="333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6">
              <a:extLst>
                <a:ext uri="{FF2B5EF4-FFF2-40B4-BE49-F238E27FC236}">
                  <a16:creationId xmlns:a16="http://schemas.microsoft.com/office/drawing/2014/main" id="{2811F07B-17DA-2545-A32E-D2C4DE973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225" y="1965960"/>
              <a:ext cx="449625" cy="428121"/>
            </a:xfrm>
            <a:prstGeom prst="rect">
              <a:avLst/>
            </a:prstGeom>
          </p:spPr>
        </p:pic>
        <p:pic>
          <p:nvPicPr>
            <p:cNvPr id="16" name="Image 11">
              <a:extLst>
                <a:ext uri="{FF2B5EF4-FFF2-40B4-BE49-F238E27FC236}">
                  <a16:creationId xmlns:a16="http://schemas.microsoft.com/office/drawing/2014/main" id="{D5F0C49A-0CEA-B04D-8529-9FD4C5F88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55082"/>
              <a:ext cx="563880" cy="293218"/>
            </a:xfrm>
            <a:prstGeom prst="rect">
              <a:avLst/>
            </a:prstGeom>
          </p:spPr>
        </p:pic>
        <p:pic>
          <p:nvPicPr>
            <p:cNvPr id="17" name="Image 12">
              <a:extLst>
                <a:ext uri="{FF2B5EF4-FFF2-40B4-BE49-F238E27FC236}">
                  <a16:creationId xmlns:a16="http://schemas.microsoft.com/office/drawing/2014/main" id="{61F66CA1-9B71-EA46-978E-AC7AB543C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820" y="4246435"/>
              <a:ext cx="813457" cy="325383"/>
            </a:xfrm>
            <a:prstGeom prst="rect">
              <a:avLst/>
            </a:prstGeom>
          </p:spPr>
        </p:pic>
      </p:grpSp>
      <p:sp>
        <p:nvSpPr>
          <p:cNvPr id="18" name="Rectangle 17">
            <a:extLst>
              <a:ext uri="{FF2B5EF4-FFF2-40B4-BE49-F238E27FC236}">
                <a16:creationId xmlns:a16="http://schemas.microsoft.com/office/drawing/2014/main" id="{F010ABF0-740A-0144-A98C-073C048C21CE}"/>
              </a:ext>
            </a:extLst>
          </p:cNvPr>
          <p:cNvSpPr/>
          <p:nvPr/>
        </p:nvSpPr>
        <p:spPr>
          <a:xfrm>
            <a:off x="349047" y="1962416"/>
            <a:ext cx="4522380" cy="2616101"/>
          </a:xfrm>
          <a:prstGeom prst="rect">
            <a:avLst/>
          </a:prstGeom>
        </p:spPr>
        <p:txBody>
          <a:bodyPr wrap="square">
            <a:spAutoFit/>
          </a:bodyPr>
          <a:lstStyle/>
          <a:p>
            <a:pPr marL="285750" lvl="0" indent="-285750">
              <a:spcBef>
                <a:spcPts val="1200"/>
              </a:spcBef>
              <a:buFont typeface="Arial" panose="020B0604020202020204" pitchFamily="34" charset="0"/>
              <a:buChar char="•"/>
            </a:pPr>
            <a:r>
              <a:rPr lang="en-GB" sz="1600" b="1" dirty="0">
                <a:solidFill>
                  <a:srgbClr val="0098DB"/>
                </a:solidFill>
                <a:latin typeface="+mn-lt"/>
              </a:rPr>
              <a:t>ACRI-ST</a:t>
            </a:r>
            <a:r>
              <a:rPr lang="en-GB" sz="1600" dirty="0">
                <a:solidFill>
                  <a:schemeClr val="bg2"/>
                </a:solidFill>
                <a:latin typeface="+mn-lt"/>
              </a:rPr>
              <a:t>: Data Archiving (and delivery) Service provider – Prime contractor</a:t>
            </a:r>
          </a:p>
          <a:p>
            <a:pPr marL="285750" lvl="0" indent="-285750">
              <a:spcBef>
                <a:spcPts val="1200"/>
              </a:spcBef>
              <a:buFont typeface="Arial" panose="020B0604020202020204" pitchFamily="34" charset="0"/>
              <a:buChar char="•"/>
            </a:pPr>
            <a:r>
              <a:rPr lang="en-GB" sz="1600" b="1" dirty="0" err="1">
                <a:solidFill>
                  <a:srgbClr val="0098DB"/>
                </a:solidFill>
                <a:latin typeface="+mn-lt"/>
              </a:rPr>
              <a:t>adwäisEO</a:t>
            </a:r>
            <a:r>
              <a:rPr lang="en-GB" sz="1600" dirty="0">
                <a:solidFill>
                  <a:schemeClr val="bg2"/>
                </a:solidFill>
                <a:latin typeface="+mn-lt"/>
              </a:rPr>
              <a:t>: data archiving (and delivery) operation provider with its leading edge IT and connected secured infrastructure in Luxembourg</a:t>
            </a:r>
          </a:p>
          <a:p>
            <a:pPr marL="285750" lvl="0" indent="-285750">
              <a:spcBef>
                <a:spcPts val="1200"/>
              </a:spcBef>
              <a:buFont typeface="Arial" panose="020B0604020202020204" pitchFamily="34" charset="0"/>
              <a:buChar char="•"/>
            </a:pPr>
            <a:r>
              <a:rPr lang="en-GB" sz="1600" b="1" dirty="0">
                <a:solidFill>
                  <a:srgbClr val="0098DB"/>
                </a:solidFill>
                <a:latin typeface="+mn-lt"/>
              </a:rPr>
              <a:t>KSAT</a:t>
            </a:r>
            <a:r>
              <a:rPr lang="en-GB" sz="1600" dirty="0">
                <a:solidFill>
                  <a:schemeClr val="bg2"/>
                </a:solidFill>
                <a:latin typeface="+mn-lt"/>
              </a:rPr>
              <a:t>: data knowledge provider and overall ingestion validation</a:t>
            </a:r>
          </a:p>
        </p:txBody>
      </p:sp>
    </p:spTree>
    <p:extLst>
      <p:ext uri="{BB962C8B-B14F-4D97-AF65-F5344CB8AC3E}">
        <p14:creationId xmlns:p14="http://schemas.microsoft.com/office/powerpoint/2010/main" val="316640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C89F-7F8F-A64A-8FF0-E0681EC41669}"/>
              </a:ext>
            </a:extLst>
          </p:cNvPr>
          <p:cNvSpPr>
            <a:spLocks noGrp="1"/>
          </p:cNvSpPr>
          <p:nvPr>
            <p:ph type="title"/>
          </p:nvPr>
        </p:nvSpPr>
        <p:spPr/>
        <p:txBody>
          <a:bodyPr/>
          <a:lstStyle/>
          <a:p>
            <a:r>
              <a:rPr lang="en-GB" dirty="0"/>
              <a:t>DAS Infrastructure</a:t>
            </a:r>
          </a:p>
        </p:txBody>
      </p:sp>
      <p:pic>
        <p:nvPicPr>
          <p:cNvPr id="4" name="Picture 3">
            <a:extLst>
              <a:ext uri="{FF2B5EF4-FFF2-40B4-BE49-F238E27FC236}">
                <a16:creationId xmlns:a16="http://schemas.microsoft.com/office/drawing/2014/main" id="{D082838E-1290-4839-BFCA-0740E4AB188C}"/>
              </a:ext>
            </a:extLst>
          </p:cNvPr>
          <p:cNvPicPr>
            <a:picLocks noChangeAspect="1"/>
          </p:cNvPicPr>
          <p:nvPr/>
        </p:nvPicPr>
        <p:blipFill>
          <a:blip r:embed="rId2"/>
          <a:stretch>
            <a:fillRect/>
          </a:stretch>
        </p:blipFill>
        <p:spPr>
          <a:xfrm>
            <a:off x="2240224" y="906182"/>
            <a:ext cx="7517019" cy="5297883"/>
          </a:xfrm>
          <a:prstGeom prst="rect">
            <a:avLst/>
          </a:prstGeom>
        </p:spPr>
      </p:pic>
    </p:spTree>
    <p:extLst>
      <p:ext uri="{BB962C8B-B14F-4D97-AF65-F5344CB8AC3E}">
        <p14:creationId xmlns:p14="http://schemas.microsoft.com/office/powerpoint/2010/main" val="249898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04CA-1048-F249-B6CB-1723D97BA90C}"/>
              </a:ext>
            </a:extLst>
          </p:cNvPr>
          <p:cNvSpPr>
            <a:spLocks noGrp="1"/>
          </p:cNvSpPr>
          <p:nvPr>
            <p:ph type="title"/>
          </p:nvPr>
        </p:nvSpPr>
        <p:spPr/>
        <p:txBody>
          <a:bodyPr/>
          <a:lstStyle/>
          <a:p>
            <a:r>
              <a:rPr lang="it-IT" dirty="0"/>
              <a:t>DAS Data </a:t>
            </a:r>
            <a:r>
              <a:rPr lang="it-IT" dirty="0" err="1"/>
              <a:t>Workflow</a:t>
            </a:r>
            <a:endParaRPr lang="it-IT" dirty="0"/>
          </a:p>
        </p:txBody>
      </p:sp>
      <p:pic>
        <p:nvPicPr>
          <p:cNvPr id="4097" name="Picture 1" descr="page3image2370020384">
            <a:extLst>
              <a:ext uri="{FF2B5EF4-FFF2-40B4-BE49-F238E27FC236}">
                <a16:creationId xmlns:a16="http://schemas.microsoft.com/office/drawing/2014/main" id="{FAACE7FA-760C-554C-8725-ED6BC3C55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769" y="1426992"/>
            <a:ext cx="6162501" cy="3809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6ABD135-9E77-4987-A89C-2E5451CC641E}"/>
              </a:ext>
            </a:extLst>
          </p:cNvPr>
          <p:cNvPicPr>
            <a:picLocks noChangeAspect="1"/>
          </p:cNvPicPr>
          <p:nvPr/>
        </p:nvPicPr>
        <p:blipFill>
          <a:blip r:embed="rId3"/>
          <a:stretch>
            <a:fillRect/>
          </a:stretch>
        </p:blipFill>
        <p:spPr>
          <a:xfrm>
            <a:off x="95730" y="1143212"/>
            <a:ext cx="6067449" cy="4571575"/>
          </a:xfrm>
          <a:prstGeom prst="rect">
            <a:avLst/>
          </a:prstGeom>
        </p:spPr>
      </p:pic>
    </p:spTree>
    <p:extLst>
      <p:ext uri="{BB962C8B-B14F-4D97-AF65-F5344CB8AC3E}">
        <p14:creationId xmlns:p14="http://schemas.microsoft.com/office/powerpoint/2010/main" val="4115146670"/>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9F80011D-0F7B-47BC-A6FA-1F6031B114F6}" vid="{7F265AD4-F305-4464-921B-56477D54FB5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A_Documents" ma:contentTypeID="0x010100B93108F87DD4F24BAE6D0E809C37974D006D2BF15CFEF23D4389A7A0385E077B78" ma:contentTypeVersion="48" ma:contentTypeDescription="" ma:contentTypeScope="" ma:versionID="528ced02ea95028c097762ed6c47005a">
  <xsd:schema xmlns:xsd="http://www.w3.org/2001/XMLSchema" xmlns:xs="http://www.w3.org/2001/XMLSchema" xmlns:p="http://schemas.microsoft.com/office/2006/metadata/properties" xmlns:ns1="http://schemas.microsoft.com/sharepoint/v3" xmlns:ns2="ddc99d1b-0883-4f2c-a8e6-6d8ebaa0e5d6" xmlns:ns3="http://schemas.microsoft.com/sharepoint/v3/fields" xmlns:ns4="http://schemas.microsoft.com/sharepoint/v4" targetNamespace="http://schemas.microsoft.com/office/2006/metadata/properties" ma:root="true" ma:fieldsID="d68e8f3edb4e5de5a75e4a0710dbb830" ns1:_="" ns2:_="" ns3:_="" ns4:_="">
    <xsd:import namespace="http://schemas.microsoft.com/sharepoint/v3"/>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4:EmailHeaders" minOccurs="0"/>
                <xsd:element ref="ns2:In_iShare" minOccurs="0"/>
                <xsd:element ref="ns2:AutoSyn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25" nillable="true" ma:displayName="E-Mail Sender" ma:hidden="true" ma:internalName="EmailSender">
      <xsd:simpleType>
        <xsd:restriction base="dms:Note">
          <xsd:maxLength value="255"/>
        </xsd:restriction>
      </xsd:simpleType>
    </xsd:element>
    <xsd:element name="EmailTo" ma:index="26" nillable="true" ma:displayName="E-Mail To" ma:hidden="true" ma:internalName="EmailTo">
      <xsd:simpleType>
        <xsd:restriction base="dms:Note">
          <xsd:maxLength value="255"/>
        </xsd:restriction>
      </xsd:simpleType>
    </xsd:element>
    <xsd:element name="EmailCc" ma:index="27" nillable="true" ma:displayName="E-Mail Cc" ma:hidden="true" ma:internalName="EmailCc">
      <xsd:simpleType>
        <xsd:restriction base="dms:Note">
          <xsd:maxLength value="255"/>
        </xsd:restriction>
      </xsd:simpleType>
    </xsd:element>
    <xsd:element name="EmailFrom" ma:index="28" nillable="true" ma:displayName="E-Mail From" ma:hidden="true" ma:internalName="EmailFrom">
      <xsd:simpleType>
        <xsd:restriction base="dms:Text"/>
      </xsd:simpleType>
    </xsd:element>
    <xsd:element name="EmailSubject" ma:index="29"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ma:readOnly="fals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xsd:simpleType>
        <xsd:restriction base="dms:Choice">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 Releasable to the Public"/>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ma:readOnly="false">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ma:readOnly="false">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31" nillable="true" ma:displayName="In_iShare" ma:default="0" ma:hidden="true" ma:internalName="In_iShare" ma:readOnly="false">
      <xsd:simpleType>
        <xsd:restriction base="dms:Boolean"/>
      </xsd:simpleType>
    </xsd:element>
    <xsd:element name="AutoSync" ma:index="32"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0">
      <xsd:simpleType>
        <xsd:restriction base="dms:Text">
          <xsd:maxLength value="4"/>
        </xsd:restriction>
      </xsd:simpleType>
    </xsd:element>
    <xsd:element name="Status" ma:index="11" nillable="true" ma:displayName="Status" ma:format="Dropdown" ma:internalName="Status0">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30"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EmailTo xmlns="http://schemas.microsoft.com/sharepoint/v3" xsi:nil="true"/>
    <EmailHeaders xmlns="http://schemas.microsoft.com/sharepoint/v4" xsi:nil="true"/>
    <Revision xmlns="http://schemas.microsoft.com/sharepoint/v3/fields" xsi:nil="true"/>
    <EmailSender xmlns="http://schemas.microsoft.com/sharepoint/v3" xsi:nil="true"/>
    <EmailFrom xmlns="http://schemas.microsoft.com/sharepoint/v3" xsi:nil="true"/>
    <Classification xmlns="ddc99d1b-0883-4f2c-a8e6-6d8ebaa0e5d6">ESA UNCLASSIFIED - For Official Use</Classification>
    <Issue_x0020_Date xmlns="ddc99d1b-0883-4f2c-a8e6-6d8ebaa0e5d6" xsi:nil="true"/>
    <EmailSubject xmlns="http://schemas.microsoft.com/sharepoint/v3" xsi:nil="tru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Status xmlns="http://schemas.microsoft.com/sharepoint/v3/fields" xsi:nil="true"/>
    <EmailCc xmlns="http://schemas.microsoft.com/sharepoint/v3" xsi:nil="true"/>
    <_dlc_DocId xmlns="ddc99d1b-0883-4f2c-a8e6-6d8ebaa0e5d6">PKKMWAM5UKCP-218149827-1895</_dlc_DocId>
    <_dlc_DocIdUrl xmlns="ddc99d1b-0883-4f2c-a8e6-6d8ebaa0e5d6">
      <Url>https://esateamsite.sso.esa.int/support/_layouts/15/DocIdRedir.aspx?ID=PKKMWAM5UKCP-218149827-1895</Url>
      <Description>PKKMWAM5UKCP-218149827-1895</Description>
    </_dlc_DocIdUrl>
    <In_iShare xmlns="ddc99d1b-0883-4f2c-a8e6-6d8ebaa0e5d6">false</In_iShare>
    <AutoSync xmlns="ddc99d1b-0883-4f2c-a8e6-6d8ebaa0e5d6">false</AutoSyn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755C73A-F7AD-4C02-8901-82A2E0A81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2279E-2C4C-4C93-8498-455A58D1433E}">
  <ds:schemaRefs>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microsoft.com/sharepoint/v3"/>
    <ds:schemaRef ds:uri="http://purl.org/dc/elements/1.1/"/>
    <ds:schemaRef ds:uri="ddc99d1b-0883-4f2c-a8e6-6d8ebaa0e5d6"/>
    <ds:schemaRef ds:uri="http://schemas.openxmlformats.org/package/2006/metadata/core-properties"/>
    <ds:schemaRef ds:uri="http://schemas.microsoft.com/sharepoint/v4"/>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4.xml><?xml version="1.0" encoding="utf-8"?>
<ds:datastoreItem xmlns:ds="http://schemas.openxmlformats.org/officeDocument/2006/customXml" ds:itemID="{9963BAAF-3490-4647-BEB2-AD0F40F898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Esa presentation</Template>
  <TotalTime>242</TotalTime>
  <Words>1744</Words>
  <Application>Microsoft Office PowerPoint</Application>
  <PresentationFormat>Widescreen</PresentationFormat>
  <Paragraphs>412</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Verdana</vt:lpstr>
      <vt:lpstr>Esa presentation</vt:lpstr>
      <vt:lpstr>PowerPoint Presentation</vt:lpstr>
      <vt:lpstr>Outline</vt:lpstr>
      <vt:lpstr>EO Data Preservation System</vt:lpstr>
      <vt:lpstr>Preservation Element Front End</vt:lpstr>
      <vt:lpstr>What products are preserved</vt:lpstr>
      <vt:lpstr>Master Archive</vt:lpstr>
      <vt:lpstr>DAS Consortium</vt:lpstr>
      <vt:lpstr>DAS Infrastructure</vt:lpstr>
      <vt:lpstr>DAS Data Workflow</vt:lpstr>
      <vt:lpstr>DAS Data Verification</vt:lpstr>
      <vt:lpstr>DAS Archive Content - Ingestion</vt:lpstr>
      <vt:lpstr>DAS Archive Content – Live missions</vt:lpstr>
      <vt:lpstr>Cold Back-up Archive</vt:lpstr>
      <vt:lpstr>Cold Back-up Archive Overview</vt:lpstr>
      <vt:lpstr>Cold Back-up Archive Overview (2)</vt:lpstr>
      <vt:lpstr>Cold Back-up Archive Content</vt:lpstr>
      <vt:lpstr>Archiving operations concept, flows and processes</vt:lpstr>
      <vt:lpstr>Data format/packaging for long term archive </vt:lpstr>
      <vt:lpstr>Management and archiving of the relevant associated information</vt:lpstr>
      <vt:lpstr>Archive technology and media evolution and future trends</vt:lpstr>
      <vt:lpstr>Challenges and Needs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Marco Leonardi</dc:creator>
  <cp:keywords/>
  <dc:description/>
  <cp:lastModifiedBy>Castrovillari</cp:lastModifiedBy>
  <cp:revision>25</cp:revision>
  <cp:lastPrinted>2008-08-26T16:26:23Z</cp:lastPrinted>
  <dcterms:created xsi:type="dcterms:W3CDTF">2019-10-04T15:35:35Z</dcterms:created>
  <dcterms:modified xsi:type="dcterms:W3CDTF">2021-04-16T12:37:53Z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0x010100B93108F87DD4F24BAE6D0E809C37974D006D2BF15CFEF23D4389A7A0385E077B78</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_dlc_DocIdItemGuid">
    <vt:lpwstr>29a6d1df-72e9-480c-80c4-1d656809ab51</vt:lpwstr>
  </property>
  <property fmtid="{D5CDD505-2E9C-101B-9397-08002B2CF9AE}" pid="30" name="Organisational entity">
    <vt:lpwstr/>
  </property>
  <property fmtid="{D5CDD505-2E9C-101B-9397-08002B2CF9AE}" pid="31" name="E-Mail To">
    <vt:lpwstr/>
  </property>
  <property fmtid="{D5CDD505-2E9C-101B-9397-08002B2CF9AE}" pid="32" name="E-Mail Headers">
    <vt:lpwstr/>
  </property>
  <property fmtid="{D5CDD505-2E9C-101B-9397-08002B2CF9AE}" pid="33" name="E-Mail Sender">
    <vt:lpwstr/>
  </property>
  <property fmtid="{D5CDD505-2E9C-101B-9397-08002B2CF9AE}" pid="34" name="E-Mail From">
    <vt:lpwstr/>
  </property>
  <property fmtid="{D5CDD505-2E9C-101B-9397-08002B2CF9AE}" pid="35" name="E-Mail Subject">
    <vt:lpwstr/>
  </property>
  <property fmtid="{D5CDD505-2E9C-101B-9397-08002B2CF9AE}" pid="36" name="E-Mail Cc">
    <vt:lpwstr/>
  </property>
  <property fmtid="{D5CDD505-2E9C-101B-9397-08002B2CF9AE}" pid="37" name="Document ID Value">
    <vt:lpwstr>PKKMWAM5UKCP-218149827-1895</vt:lpwstr>
  </property>
  <property fmtid="{D5CDD505-2E9C-101B-9397-08002B2CF9AE}" pid="38" name="Issue Date">
    <vt:filetime>2019-10-03T22:00:00Z</vt:filetime>
  </property>
  <property fmtid="{D5CDD505-2E9C-101B-9397-08002B2CF9AE}" pid="39" name="Organisational_x0020_entity">
    <vt:lpwstr>Org</vt:lpwstr>
  </property>
</Properties>
</file>