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80" r:id="rId2"/>
    <p:sldId id="258" r:id="rId3"/>
    <p:sldId id="798" r:id="rId4"/>
    <p:sldId id="800" r:id="rId5"/>
    <p:sldId id="801" r:id="rId6"/>
    <p:sldId id="805" r:id="rId7"/>
    <p:sldId id="806" r:id="rId8"/>
    <p:sldId id="802" r:id="rId9"/>
    <p:sldId id="809" r:id="rId10"/>
    <p:sldId id="808"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20" autoAdjust="0"/>
    <p:restoredTop sz="96058" autoAdjust="0"/>
  </p:normalViewPr>
  <p:slideViewPr>
    <p:cSldViewPr snapToGrid="0" snapToObjects="1">
      <p:cViewPr varScale="1">
        <p:scale>
          <a:sx n="128" d="100"/>
          <a:sy n="128" d="100"/>
        </p:scale>
        <p:origin x="2056" y="176"/>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300942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143548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3D31D474-A30B-46C7-A7CB-BF5BB52F9BBE}" type="slidenum">
              <a:rPr lang="en-US" smtClean="0"/>
              <a:pPr>
                <a:defRPr/>
              </a:pPr>
              <a:t>5</a:t>
            </a:fld>
            <a:endParaRPr lang="en-US"/>
          </a:p>
        </p:txBody>
      </p:sp>
    </p:spTree>
    <p:extLst>
      <p:ext uri="{BB962C8B-B14F-4D97-AF65-F5344CB8AC3E}">
        <p14:creationId xmlns:p14="http://schemas.microsoft.com/office/powerpoint/2010/main" val="84901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3D31D474-A30B-46C7-A7CB-BF5BB52F9BBE}" type="slidenum">
              <a:rPr lang="en-US" smtClean="0"/>
              <a:pPr>
                <a:defRPr/>
              </a:pPr>
              <a:t>6</a:t>
            </a:fld>
            <a:endParaRPr lang="en-US"/>
          </a:p>
        </p:txBody>
      </p:sp>
    </p:spTree>
    <p:extLst>
      <p:ext uri="{BB962C8B-B14F-4D97-AF65-F5344CB8AC3E}">
        <p14:creationId xmlns:p14="http://schemas.microsoft.com/office/powerpoint/2010/main" val="17405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3D31D474-A30B-46C7-A7CB-BF5BB52F9BBE}" type="slidenum">
              <a:rPr lang="en-US" smtClean="0"/>
              <a:pPr>
                <a:defRPr/>
              </a:pPr>
              <a:t>7</a:t>
            </a:fld>
            <a:endParaRPr lang="en-US"/>
          </a:p>
        </p:txBody>
      </p:sp>
    </p:spTree>
    <p:extLst>
      <p:ext uri="{BB962C8B-B14F-4D97-AF65-F5344CB8AC3E}">
        <p14:creationId xmlns:p14="http://schemas.microsoft.com/office/powerpoint/2010/main" val="311687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3D31D474-A30B-46C7-A7CB-BF5BB52F9BBE}" type="slidenum">
              <a:rPr lang="en-US" smtClean="0"/>
              <a:pPr>
                <a:defRPr/>
              </a:pPr>
              <a:t>8</a:t>
            </a:fld>
            <a:endParaRPr lang="en-US"/>
          </a:p>
        </p:txBody>
      </p:sp>
    </p:spTree>
    <p:extLst>
      <p:ext uri="{BB962C8B-B14F-4D97-AF65-F5344CB8AC3E}">
        <p14:creationId xmlns:p14="http://schemas.microsoft.com/office/powerpoint/2010/main" val="61046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142229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31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27258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91"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atacite.org/doi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rossref.org/services/content-registr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sip.figshare.com/articles/journal_contribution/Software_and_Services_Citation_Guidelines_and_Examples/764042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res://G2MResource_en.dll/%3CA%20HREF=%22%3ConLeftClick%3EeCMD_SetChatTo%20108%3C/onLeftClick%3E%3ConRightClick%3EeCMD_DoAttendeeContextMenu%207077900%3C/onRightClick%3E%22%3E%3C/A%3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GB" dirty="0"/>
              <a:t>Persistent Identifiers Best Practice</a:t>
            </a:r>
            <a:endParaRPr lang="it-IT" dirty="0"/>
          </a:p>
        </p:txBody>
      </p:sp>
      <p:pic>
        <p:nvPicPr>
          <p:cNvPr id="12" name="ceos_logo.png"/>
          <p:cNvPicPr/>
          <p:nvPr/>
        </p:nvPicPr>
        <p:blipFill>
          <a:blip r:embed="rId2"/>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a:solidFill>
                  <a:srgbClr val="92D050"/>
                </a:solidFill>
              </a:rPr>
              <a:t>WGISS</a:t>
            </a:r>
          </a:p>
        </p:txBody>
      </p:sp>
      <p:sp>
        <p:nvSpPr>
          <p:cNvPr id="7" name="TextBox 6">
            <a:extLst>
              <a:ext uri="{FF2B5EF4-FFF2-40B4-BE49-F238E27FC236}">
                <a16:creationId xmlns:a16="http://schemas.microsoft.com/office/drawing/2014/main" id="{B27EB06A-6EA2-E94B-B83A-DE871C8FCEC6}"/>
              </a:ext>
            </a:extLst>
          </p:cNvPr>
          <p:cNvSpPr txBox="1"/>
          <p:nvPr/>
        </p:nvSpPr>
        <p:spPr>
          <a:xfrm>
            <a:off x="609600" y="5092700"/>
            <a:ext cx="2937664" cy="369332"/>
          </a:xfrm>
          <a:prstGeom prst="rect">
            <a:avLst/>
          </a:prstGeom>
          <a:noFill/>
        </p:spPr>
        <p:txBody>
          <a:bodyPr wrap="none" rtlCol="0">
            <a:spAutoFit/>
          </a:bodyPr>
          <a:lstStyle/>
          <a:p>
            <a:r>
              <a:rPr lang="en-GB" dirty="0">
                <a:solidFill>
                  <a:schemeClr val="bg1"/>
                </a:solidFill>
              </a:rPr>
              <a:t>WGISS#51 Virtual Meeting</a:t>
            </a:r>
          </a:p>
        </p:txBody>
      </p:sp>
    </p:spTree>
    <p:extLst>
      <p:ext uri="{BB962C8B-B14F-4D97-AF65-F5344CB8AC3E}">
        <p14:creationId xmlns:p14="http://schemas.microsoft.com/office/powerpoint/2010/main" val="4830549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8A485-9E28-D64E-A4B1-BF6EB327C0BC}"/>
              </a:ext>
            </a:extLst>
          </p:cNvPr>
          <p:cNvSpPr>
            <a:spLocks noGrp="1"/>
          </p:cNvSpPr>
          <p:nvPr>
            <p:ph idx="1"/>
          </p:nvPr>
        </p:nvSpPr>
        <p:spPr>
          <a:xfrm>
            <a:off x="296863" y="1457325"/>
            <a:ext cx="8558902" cy="4864100"/>
          </a:xfrm>
        </p:spPr>
        <p:txBody>
          <a:bodyPr/>
          <a:lstStyle/>
          <a:p>
            <a:pPr marL="0" indent="0">
              <a:buNone/>
            </a:pPr>
            <a:r>
              <a:rPr lang="en-GB" dirty="0"/>
              <a:t>Additional discussion will be held on mechanisms for handling Replica of Data (e.g. in the Cloud). </a:t>
            </a:r>
          </a:p>
          <a:p>
            <a:pPr marL="0" indent="0">
              <a:buNone/>
            </a:pPr>
            <a:r>
              <a:rPr lang="en-GB" dirty="0"/>
              <a:t>Examples:</a:t>
            </a:r>
            <a:endParaRPr lang="en-GB" sz="1200" dirty="0"/>
          </a:p>
          <a:p>
            <a:r>
              <a:rPr lang="en-GB" sz="2000" dirty="0"/>
              <a:t>DOI at granule level (with or without inclusion of HASH code)</a:t>
            </a:r>
          </a:p>
          <a:p>
            <a:r>
              <a:rPr lang="en-GB" sz="2000" dirty="0"/>
              <a:t>Watermarks</a:t>
            </a:r>
          </a:p>
          <a:p>
            <a:r>
              <a:rPr lang="en-GB" sz="2000" dirty="0"/>
              <a:t>Blockchain (e.g. Keyless Signature Infrastructure (KSI)</a:t>
            </a:r>
          </a:p>
          <a:p>
            <a:r>
              <a:rPr lang="en-GB" sz="2000" dirty="0"/>
              <a:t>Other technologies?</a:t>
            </a:r>
          </a:p>
          <a:p>
            <a:pPr marL="0" indent="0">
              <a:buNone/>
            </a:pPr>
            <a:endParaRPr lang="en-GB" sz="1600" dirty="0"/>
          </a:p>
          <a:p>
            <a:pPr marL="0" indent="0">
              <a:buNone/>
            </a:pPr>
            <a:r>
              <a:rPr lang="en-GB" dirty="0"/>
              <a:t>DSIG dedicated session at WGISS#52 Virtual Meeting</a:t>
            </a:r>
          </a:p>
          <a:p>
            <a:pPr marL="0" indent="0">
              <a:buNone/>
            </a:pPr>
            <a:endParaRPr lang="en-GB" dirty="0"/>
          </a:p>
          <a:p>
            <a:pPr marL="0" indent="0">
              <a:buNone/>
            </a:pPr>
            <a:endParaRPr lang="en-GB" dirty="0"/>
          </a:p>
        </p:txBody>
      </p:sp>
      <p:sp>
        <p:nvSpPr>
          <p:cNvPr id="4" name="Title 1">
            <a:extLst>
              <a:ext uri="{FF2B5EF4-FFF2-40B4-BE49-F238E27FC236}">
                <a16:creationId xmlns:a16="http://schemas.microsoft.com/office/drawing/2014/main" id="{E5789842-05D8-3245-B549-71065AE16C70}"/>
              </a:ext>
            </a:extLst>
          </p:cNvPr>
          <p:cNvSpPr txBox="1">
            <a:spLocks/>
          </p:cNvSpPr>
          <p:nvPr/>
        </p:nvSpPr>
        <p:spPr bwMode="auto">
          <a:xfrm>
            <a:off x="1164591" y="22976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Data Integrity and Authenticity discussion</a:t>
            </a:r>
            <a:endParaRPr lang="en-GB" b="1" kern="0" dirty="0">
              <a:solidFill>
                <a:schemeClr val="bg1"/>
              </a:solidFill>
            </a:endParaRPr>
          </a:p>
        </p:txBody>
      </p:sp>
      <p:pic>
        <p:nvPicPr>
          <p:cNvPr id="5" name="Picture 4">
            <a:extLst>
              <a:ext uri="{FF2B5EF4-FFF2-40B4-BE49-F238E27FC236}">
                <a16:creationId xmlns:a16="http://schemas.microsoft.com/office/drawing/2014/main" id="{B14A8BA6-428C-344A-A3D6-853957AF8EFB}"/>
              </a:ext>
            </a:extLst>
          </p:cNvPr>
          <p:cNvPicPr>
            <a:picLocks noChangeAspect="1"/>
          </p:cNvPicPr>
          <p:nvPr/>
        </p:nvPicPr>
        <p:blipFill>
          <a:blip r:embed="rId2"/>
          <a:stretch>
            <a:fillRect/>
          </a:stretch>
        </p:blipFill>
        <p:spPr>
          <a:xfrm>
            <a:off x="3329120" y="5069232"/>
            <a:ext cx="2485759" cy="1679438"/>
          </a:xfrm>
          <a:prstGeom prst="rect">
            <a:avLst/>
          </a:prstGeom>
        </p:spPr>
      </p:pic>
    </p:spTree>
    <p:extLst>
      <p:ext uri="{BB962C8B-B14F-4D97-AF65-F5344CB8AC3E}">
        <p14:creationId xmlns:p14="http://schemas.microsoft.com/office/powerpoint/2010/main" val="9337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E442CC-489E-6D4F-86E8-880839A368CF}"/>
              </a:ext>
            </a:extLst>
          </p:cNvPr>
          <p:cNvSpPr txBox="1">
            <a:spLocks/>
          </p:cNvSpPr>
          <p:nvPr/>
        </p:nvSpPr>
        <p:spPr bwMode="auto">
          <a:xfrm>
            <a:off x="180617" y="519564"/>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1</a:t>
            </a:r>
            <a:endParaRPr lang="en-GB" b="1" kern="0" dirty="0">
              <a:solidFill>
                <a:schemeClr val="bg1"/>
              </a:solidFill>
            </a:endParaRPr>
          </a:p>
        </p:txBody>
      </p:sp>
      <p:sp>
        <p:nvSpPr>
          <p:cNvPr id="7" name="Content Placeholder 2">
            <a:extLst>
              <a:ext uri="{FF2B5EF4-FFF2-40B4-BE49-F238E27FC236}">
                <a16:creationId xmlns:a16="http://schemas.microsoft.com/office/drawing/2014/main" id="{B9627497-3C2E-754B-8A33-51DB7368A1D6}"/>
              </a:ext>
            </a:extLst>
          </p:cNvPr>
          <p:cNvSpPr txBox="1">
            <a:spLocks/>
          </p:cNvSpPr>
          <p:nvPr/>
        </p:nvSpPr>
        <p:spPr bwMode="auto">
          <a:xfrm>
            <a:off x="157899" y="1496917"/>
            <a:ext cx="8828201" cy="5187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defTabSz="914400">
              <a:lnSpc>
                <a:spcPct val="120000"/>
              </a:lnSpc>
              <a:spcBef>
                <a:spcPts val="900"/>
              </a:spcBef>
              <a:buFont typeface="Arial" charset="0"/>
              <a:buNone/>
            </a:pPr>
            <a:r>
              <a:rPr lang="en-US" sz="1600" kern="0" dirty="0"/>
              <a:t>DISCUSSION ITEM (OPEN POINT): PIDs for</a:t>
            </a:r>
            <a:r>
              <a:rPr lang="en-GB" sz="1600" kern="0" dirty="0"/>
              <a:t> EO data related documentation and publications </a:t>
            </a:r>
          </a:p>
          <a:p>
            <a:pPr algn="just" defTabSz="914400">
              <a:lnSpc>
                <a:spcPct val="120000"/>
              </a:lnSpc>
              <a:spcBef>
                <a:spcPts val="900"/>
              </a:spcBef>
            </a:pPr>
            <a:endParaRPr lang="en-GB" sz="300" u="sng" kern="0" dirty="0"/>
          </a:p>
          <a:p>
            <a:pPr marL="0" indent="0" algn="just" defTabSz="914400">
              <a:lnSpc>
                <a:spcPct val="120000"/>
              </a:lnSpc>
              <a:spcBef>
                <a:spcPts val="900"/>
              </a:spcBef>
              <a:buFont typeface="Arial" charset="0"/>
              <a:buNone/>
            </a:pPr>
            <a:r>
              <a:rPr lang="en-GB" sz="1600" u="sng" kern="0" dirty="0"/>
              <a:t>CEOS PID BP Existing Recommendation:</a:t>
            </a:r>
            <a:r>
              <a:rPr lang="en-GB" sz="1600" kern="0" dirty="0"/>
              <a:t> Each organisation should have internal rules/guidelines for using DOIs for the documentation associated to data sets as well as for other documentation that is published. </a:t>
            </a:r>
          </a:p>
          <a:p>
            <a:pPr algn="just" defTabSz="914400">
              <a:lnSpc>
                <a:spcPct val="120000"/>
              </a:lnSpc>
              <a:spcBef>
                <a:spcPts val="900"/>
              </a:spcBef>
            </a:pPr>
            <a:endParaRPr lang="en-GB" sz="1200" kern="0" dirty="0"/>
          </a:p>
          <a:p>
            <a:pPr marL="0" indent="0" algn="just" defTabSz="914400">
              <a:lnSpc>
                <a:spcPct val="120000"/>
              </a:lnSpc>
              <a:spcBef>
                <a:spcPts val="900"/>
              </a:spcBef>
              <a:buFont typeface="Arial" charset="0"/>
              <a:buNone/>
            </a:pPr>
            <a:r>
              <a:rPr lang="en-GB" sz="1600" kern="0" dirty="0"/>
              <a:t>CEOS PID BP Proposed Update:</a:t>
            </a:r>
          </a:p>
          <a:p>
            <a:pPr lvl="1" defTabSz="914400">
              <a:lnSpc>
                <a:spcPct val="120000"/>
              </a:lnSpc>
              <a:spcBef>
                <a:spcPts val="900"/>
              </a:spcBef>
            </a:pPr>
            <a:r>
              <a:rPr lang="en-GB" sz="1600" kern="0" dirty="0"/>
              <a:t>Remove existing recommendation</a:t>
            </a:r>
          </a:p>
          <a:p>
            <a:pPr lvl="1" defTabSz="914400">
              <a:lnSpc>
                <a:spcPct val="120000"/>
              </a:lnSpc>
              <a:spcBef>
                <a:spcPts val="900"/>
              </a:spcBef>
            </a:pPr>
            <a:r>
              <a:rPr lang="en-GB" sz="1600" kern="0" dirty="0"/>
              <a:t>New Recommendation 1: Each organization should use the Dataset Landing Page to link datasets and associated information (e.g. Documents, software). </a:t>
            </a:r>
          </a:p>
          <a:p>
            <a:pPr lvl="1" defTabSz="914400">
              <a:lnSpc>
                <a:spcPct val="120000"/>
              </a:lnSpc>
              <a:spcBef>
                <a:spcPts val="900"/>
              </a:spcBef>
            </a:pPr>
            <a:r>
              <a:rPr lang="en-GB" sz="1600" kern="0" dirty="0"/>
              <a:t>New Recommendation 2: Organisations deciding to assign DOIs to documentation should  follow the guidelines available at: </a:t>
            </a:r>
            <a:r>
              <a:rPr lang="it-IT" sz="1600" kern="0" dirty="0">
                <a:hlinkClick r:id="rId3"/>
              </a:rPr>
              <a:t>https://datacite.org/dois.html</a:t>
            </a:r>
            <a:r>
              <a:rPr lang="it-IT" sz="1600" kern="0" dirty="0"/>
              <a:t>, </a:t>
            </a:r>
            <a:r>
              <a:rPr lang="it-IT" sz="1600" kern="0" dirty="0">
                <a:hlinkClick r:id="rId4"/>
              </a:rPr>
              <a:t>https://www.crossref.org/services/content-registration/</a:t>
            </a:r>
            <a:endParaRPr lang="en-GB" sz="1600" kern="0" dirty="0"/>
          </a:p>
        </p:txBody>
      </p:sp>
    </p:spTree>
    <p:extLst>
      <p:ext uri="{BB962C8B-B14F-4D97-AF65-F5344CB8AC3E}">
        <p14:creationId xmlns:p14="http://schemas.microsoft.com/office/powerpoint/2010/main" val="132187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E442CC-489E-6D4F-86E8-880839A368CF}"/>
              </a:ext>
            </a:extLst>
          </p:cNvPr>
          <p:cNvSpPr txBox="1">
            <a:spLocks/>
          </p:cNvSpPr>
          <p:nvPr/>
        </p:nvSpPr>
        <p:spPr bwMode="auto">
          <a:xfrm>
            <a:off x="180617" y="56769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2</a:t>
            </a:r>
            <a:endParaRPr lang="en-GB" b="1" kern="0" dirty="0">
              <a:solidFill>
                <a:schemeClr val="bg1"/>
              </a:solidFill>
            </a:endParaRPr>
          </a:p>
        </p:txBody>
      </p:sp>
      <p:sp>
        <p:nvSpPr>
          <p:cNvPr id="7" name="Content Placeholder 2">
            <a:extLst>
              <a:ext uri="{FF2B5EF4-FFF2-40B4-BE49-F238E27FC236}">
                <a16:creationId xmlns:a16="http://schemas.microsoft.com/office/drawing/2014/main" id="{8C58905C-8E88-2947-8FBC-5013B28F5410}"/>
              </a:ext>
            </a:extLst>
          </p:cNvPr>
          <p:cNvSpPr>
            <a:spLocks noGrp="1"/>
          </p:cNvSpPr>
          <p:nvPr>
            <p:ph idx="1"/>
          </p:nvPr>
        </p:nvSpPr>
        <p:spPr>
          <a:xfrm>
            <a:off x="99216" y="1571611"/>
            <a:ext cx="9044784" cy="5286389"/>
          </a:xfrm>
        </p:spPr>
        <p:txBody>
          <a:bodyPr/>
          <a:lstStyle/>
          <a:p>
            <a:pPr marL="0" indent="0">
              <a:lnSpc>
                <a:spcPct val="120000"/>
              </a:lnSpc>
              <a:spcBef>
                <a:spcPts val="900"/>
              </a:spcBef>
              <a:buNone/>
            </a:pPr>
            <a:r>
              <a:rPr lang="en-US" sz="1600" dirty="0"/>
              <a:t>DISCUSSION ITEM (OPEN POINT): PIDs for</a:t>
            </a:r>
            <a:r>
              <a:rPr lang="en-GB" sz="1600" dirty="0"/>
              <a:t> EO Software and Tools (</a:t>
            </a:r>
            <a:r>
              <a:rPr lang="en-CA" sz="1600" dirty="0"/>
              <a:t>Data processing software and processing environment are relevant to data preservation). </a:t>
            </a:r>
            <a:endParaRPr lang="en-GB" sz="1600" dirty="0"/>
          </a:p>
          <a:p>
            <a:pPr marL="1093788" lvl="1">
              <a:lnSpc>
                <a:spcPct val="120000"/>
              </a:lnSpc>
              <a:spcBef>
                <a:spcPts val="900"/>
              </a:spcBef>
              <a:buFont typeface="Wingdings" pitchFamily="2" charset="2"/>
              <a:buChar char="ü"/>
            </a:pPr>
            <a:endParaRPr lang="en-CA" sz="800" dirty="0"/>
          </a:p>
          <a:p>
            <a:pPr marL="0" indent="0" algn="just">
              <a:lnSpc>
                <a:spcPct val="120000"/>
              </a:lnSpc>
              <a:spcBef>
                <a:spcPts val="900"/>
              </a:spcBef>
              <a:buNone/>
            </a:pPr>
            <a:r>
              <a:rPr lang="en-GB" sz="1600" u="sng" dirty="0"/>
              <a:t>CEOS PID BP Existing Recommendation</a:t>
            </a:r>
            <a:r>
              <a:rPr lang="en-GB" sz="1600" dirty="0"/>
              <a:t>: There is no existing recommendation</a:t>
            </a:r>
          </a:p>
          <a:p>
            <a:pPr marL="0" indent="0" algn="just">
              <a:lnSpc>
                <a:spcPct val="120000"/>
              </a:lnSpc>
              <a:spcBef>
                <a:spcPts val="900"/>
              </a:spcBef>
              <a:buNone/>
            </a:pPr>
            <a:endParaRPr lang="en-GB" sz="1600" dirty="0"/>
          </a:p>
          <a:p>
            <a:pPr marL="0" indent="0" algn="just">
              <a:lnSpc>
                <a:spcPct val="120000"/>
              </a:lnSpc>
              <a:spcBef>
                <a:spcPts val="900"/>
              </a:spcBef>
              <a:buNone/>
            </a:pPr>
            <a:r>
              <a:rPr lang="en-GB" sz="1600" dirty="0"/>
              <a:t>CEOS PID BP Proposed Update:</a:t>
            </a:r>
          </a:p>
          <a:p>
            <a:pPr lvl="1">
              <a:lnSpc>
                <a:spcPct val="120000"/>
              </a:lnSpc>
              <a:spcBef>
                <a:spcPts val="900"/>
              </a:spcBef>
            </a:pPr>
            <a:r>
              <a:rPr lang="en-GB" sz="1600" dirty="0"/>
              <a:t>New Recommendation 3: Use the Dataset Landing Page to link datasets to relevant tools and SW repositories</a:t>
            </a:r>
          </a:p>
          <a:p>
            <a:pPr lvl="1">
              <a:lnSpc>
                <a:spcPct val="120000"/>
              </a:lnSpc>
              <a:spcBef>
                <a:spcPts val="900"/>
              </a:spcBef>
            </a:pPr>
            <a:r>
              <a:rPr lang="en-GB" sz="1600" dirty="0"/>
              <a:t>New Recommendation 4: Organisations deciding to assign DOIs to EO data related software and tools should refer to the following guidelines: </a:t>
            </a:r>
            <a:r>
              <a:rPr lang="en-GB" sz="1600" dirty="0">
                <a:hlinkClick r:id="rId3"/>
              </a:rPr>
              <a:t>https://esip.figshare.com/articles/journal_contribution/Software_and_Services_Citation_Guidelines_and_Examples/7640426</a:t>
            </a:r>
            <a:endParaRPr lang="en-GB" sz="1600" dirty="0"/>
          </a:p>
        </p:txBody>
      </p:sp>
    </p:spTree>
    <p:extLst>
      <p:ext uri="{BB962C8B-B14F-4D97-AF65-F5344CB8AC3E}">
        <p14:creationId xmlns:p14="http://schemas.microsoft.com/office/powerpoint/2010/main" val="161176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78A3B0-0375-5F48-A4B2-13882A398182}"/>
              </a:ext>
            </a:extLst>
          </p:cNvPr>
          <p:cNvSpPr txBox="1">
            <a:spLocks/>
          </p:cNvSpPr>
          <p:nvPr/>
        </p:nvSpPr>
        <p:spPr bwMode="auto">
          <a:xfrm>
            <a:off x="180617" y="56769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3</a:t>
            </a:r>
            <a:endParaRPr lang="en-GB" b="1" kern="0" dirty="0">
              <a:solidFill>
                <a:schemeClr val="bg1"/>
              </a:solidFill>
            </a:endParaRPr>
          </a:p>
        </p:txBody>
      </p:sp>
      <p:sp>
        <p:nvSpPr>
          <p:cNvPr id="6" name="Content Placeholder 2">
            <a:extLst>
              <a:ext uri="{FF2B5EF4-FFF2-40B4-BE49-F238E27FC236}">
                <a16:creationId xmlns:a16="http://schemas.microsoft.com/office/drawing/2014/main" id="{188DB406-C668-1547-B3C3-8D96E98EE201}"/>
              </a:ext>
            </a:extLst>
          </p:cNvPr>
          <p:cNvSpPr>
            <a:spLocks noGrp="1"/>
          </p:cNvSpPr>
          <p:nvPr>
            <p:ph idx="1"/>
          </p:nvPr>
        </p:nvSpPr>
        <p:spPr>
          <a:xfrm>
            <a:off x="296862" y="1457325"/>
            <a:ext cx="8682037" cy="4864100"/>
          </a:xfrm>
        </p:spPr>
        <p:txBody>
          <a:bodyPr/>
          <a:lstStyle/>
          <a:p>
            <a:pPr marL="0" indent="0">
              <a:buNone/>
            </a:pPr>
            <a:r>
              <a:rPr lang="en-US" sz="1600" dirty="0"/>
              <a:t>DISCUSSION ITEM (OPEN POINT): </a:t>
            </a:r>
            <a:r>
              <a:rPr lang="en-GB" sz="1600" dirty="0"/>
              <a:t>Do we have to assign a new DOI for each copy of a collection in different format (e.g. </a:t>
            </a:r>
            <a:r>
              <a:rPr lang="en-GB" sz="1600" dirty="0" err="1"/>
              <a:t>zarr</a:t>
            </a:r>
            <a:r>
              <a:rPr lang="en-GB" sz="1600" dirty="0"/>
              <a:t> or COG, EO-SIP, WILMA, CEOS)?</a:t>
            </a:r>
          </a:p>
          <a:p>
            <a:pPr lvl="1" algn="just"/>
            <a:r>
              <a:rPr lang="en-GB" sz="1600" b="0" dirty="0"/>
              <a:t>Users will use the data copy with format more suitable for their needs and would need to cite the specific dataset. So there should be a new DOI. The original DOI could be referenced in the landing page resolved through the new DOI to retain traceability. </a:t>
            </a:r>
          </a:p>
          <a:p>
            <a:pPr marL="457200" lvl="1" indent="0">
              <a:buNone/>
            </a:pPr>
            <a:endParaRPr lang="en-GB" sz="1800" dirty="0">
              <a:hlinkClick r:id="rId2">
                <a:extLst>
                  <a:ext uri="{A12FA001-AC4F-418D-AE19-62706E023703}">
                    <ahyp:hlinkClr xmlns:ahyp="http://schemas.microsoft.com/office/drawing/2018/hyperlinkcolor" val="tx"/>
                  </a:ext>
                </a:extLst>
              </a:hlinkClick>
            </a:endParaRPr>
          </a:p>
          <a:p>
            <a:pPr marL="0" indent="0">
              <a:buNone/>
            </a:pPr>
            <a:r>
              <a:rPr lang="en-GB" sz="1600" u="sng" dirty="0"/>
              <a:t>CEOS PID BP Existing Recommendation</a:t>
            </a:r>
            <a:r>
              <a:rPr lang="en-GB" sz="1600" dirty="0"/>
              <a:t>: DOI provenance of each dataset should be included in the relevant Landing Page</a:t>
            </a:r>
          </a:p>
          <a:p>
            <a:endParaRPr lang="en-GB" sz="2000" dirty="0"/>
          </a:p>
          <a:p>
            <a:pPr marL="0" indent="0" algn="just">
              <a:lnSpc>
                <a:spcPct val="120000"/>
              </a:lnSpc>
              <a:spcBef>
                <a:spcPts val="900"/>
              </a:spcBef>
              <a:buNone/>
            </a:pPr>
            <a:r>
              <a:rPr lang="en-GB" sz="1600" dirty="0"/>
              <a:t> CEOS PID BP Proposed Update:</a:t>
            </a:r>
          </a:p>
          <a:p>
            <a:pPr lvl="1">
              <a:lnSpc>
                <a:spcPct val="120000"/>
              </a:lnSpc>
              <a:spcBef>
                <a:spcPts val="900"/>
              </a:spcBef>
            </a:pPr>
            <a:r>
              <a:rPr lang="en-GB" sz="1600" dirty="0"/>
              <a:t>Keep existing recommendation</a:t>
            </a:r>
          </a:p>
          <a:p>
            <a:pPr lvl="1">
              <a:lnSpc>
                <a:spcPct val="120000"/>
              </a:lnSpc>
              <a:spcBef>
                <a:spcPts val="900"/>
              </a:spcBef>
            </a:pPr>
            <a:r>
              <a:rPr lang="en-GB" sz="1600" dirty="0"/>
              <a:t>New Recommendation 5: Assign new DOI to datasets which are reformatted including in the landing page a reference to the original dataset DOI to maintain traceability.</a:t>
            </a:r>
          </a:p>
        </p:txBody>
      </p:sp>
    </p:spTree>
    <p:extLst>
      <p:ext uri="{BB962C8B-B14F-4D97-AF65-F5344CB8AC3E}">
        <p14:creationId xmlns:p14="http://schemas.microsoft.com/office/powerpoint/2010/main" val="115950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95478E-1CE2-B44C-806D-1C5E1852C50D}"/>
              </a:ext>
            </a:extLst>
          </p:cNvPr>
          <p:cNvSpPr txBox="1">
            <a:spLocks/>
          </p:cNvSpPr>
          <p:nvPr/>
        </p:nvSpPr>
        <p:spPr bwMode="auto">
          <a:xfrm>
            <a:off x="180617" y="56769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4</a:t>
            </a:r>
            <a:endParaRPr lang="en-GB" b="1" kern="0" dirty="0">
              <a:solidFill>
                <a:schemeClr val="bg1"/>
              </a:solidFill>
            </a:endParaRPr>
          </a:p>
        </p:txBody>
      </p:sp>
      <p:sp>
        <p:nvSpPr>
          <p:cNvPr id="6" name="Rectangle 5">
            <a:extLst>
              <a:ext uri="{FF2B5EF4-FFF2-40B4-BE49-F238E27FC236}">
                <a16:creationId xmlns:a16="http://schemas.microsoft.com/office/drawing/2014/main" id="{E8A1835A-AB99-3D41-87A2-4AAFABE8EC1C}"/>
              </a:ext>
            </a:extLst>
          </p:cNvPr>
          <p:cNvSpPr/>
          <p:nvPr/>
        </p:nvSpPr>
        <p:spPr>
          <a:xfrm>
            <a:off x="180618" y="1694127"/>
            <a:ext cx="8788514" cy="4895186"/>
          </a:xfrm>
          <a:prstGeom prst="rect">
            <a:avLst/>
          </a:prstGeom>
        </p:spPr>
        <p:txBody>
          <a:bodyPr wrap="square">
            <a:spAutoFit/>
          </a:bodyPr>
          <a:lstStyle/>
          <a:p>
            <a:pPr>
              <a:spcBef>
                <a:spcPts val="600"/>
              </a:spcBef>
              <a:spcAft>
                <a:spcPts val="0"/>
              </a:spcAft>
              <a:tabLst>
                <a:tab pos="685800" algn="l"/>
                <a:tab pos="4114800" algn="l"/>
                <a:tab pos="4572000" algn="l"/>
              </a:tabLst>
            </a:pPr>
            <a:r>
              <a:rPr lang="en-US" sz="1600" b="1" kern="0" dirty="0"/>
              <a:t>DISCUSSION ITEM (OPEN POINT): </a:t>
            </a:r>
            <a:r>
              <a:rPr lang="en-GB" sz="1600" b="1" dirty="0">
                <a:solidFill>
                  <a:schemeClr val="tx2"/>
                </a:solidFill>
                <a:ea typeface="ＭＳ Ｐゴシック" charset="-128"/>
              </a:rPr>
              <a:t>Do other repositories mint event-based DOIs for events?</a:t>
            </a:r>
          </a:p>
          <a:p>
            <a:pPr lvl="1" algn="just">
              <a:spcBef>
                <a:spcPts val="600"/>
              </a:spcBef>
              <a:spcAft>
                <a:spcPts val="0"/>
              </a:spcAft>
              <a:tabLst>
                <a:tab pos="685800" algn="l"/>
                <a:tab pos="4114800" algn="l"/>
                <a:tab pos="4572000" algn="l"/>
              </a:tabLst>
            </a:pPr>
            <a:r>
              <a:rPr lang="en-GB" sz="1600" b="1" dirty="0">
                <a:solidFill>
                  <a:schemeClr val="tx2"/>
                </a:solidFill>
                <a:ea typeface="ＭＳ Ｐゴシック" charset="-128"/>
              </a:rPr>
              <a:t>NASA </a:t>
            </a:r>
            <a:r>
              <a:rPr lang="en-GB" sz="1600" dirty="0">
                <a:solidFill>
                  <a:schemeClr val="tx2"/>
                </a:solidFill>
                <a:ea typeface="ＭＳ Ｐゴシック" charset="-128"/>
              </a:rPr>
              <a:t>is</a:t>
            </a:r>
            <a:r>
              <a:rPr lang="en-GB" sz="1600" b="1" dirty="0">
                <a:solidFill>
                  <a:schemeClr val="tx2"/>
                </a:solidFill>
                <a:ea typeface="ＭＳ Ｐゴシック" charset="-128"/>
              </a:rPr>
              <a:t> </a:t>
            </a:r>
            <a:r>
              <a:rPr lang="en-US" sz="1600" dirty="0"/>
              <a:t>registering DOIs for aircraft measurements and is discussing other types of “events" with respect to a special product created for an event e.g., forest fire, earth quake, etc. which is like a dynamic product. </a:t>
            </a:r>
            <a:r>
              <a:rPr lang="it-IT" sz="1600" dirty="0"/>
              <a:t> </a:t>
            </a:r>
          </a:p>
          <a:p>
            <a:pPr lvl="1" algn="just">
              <a:spcBef>
                <a:spcPts val="600"/>
              </a:spcBef>
              <a:spcAft>
                <a:spcPts val="0"/>
              </a:spcAft>
              <a:tabLst>
                <a:tab pos="685800" algn="l"/>
                <a:tab pos="4114800" algn="l"/>
                <a:tab pos="4572000" algn="l"/>
              </a:tabLst>
            </a:pPr>
            <a:r>
              <a:rPr lang="en-GB" sz="1600" b="1" dirty="0">
                <a:solidFill>
                  <a:schemeClr val="tx2"/>
                </a:solidFill>
                <a:ea typeface="ＭＳ Ｐゴシック" charset="-128"/>
              </a:rPr>
              <a:t>ESA is registering DOIs for ESA Campaigns </a:t>
            </a:r>
            <a:r>
              <a:rPr lang="en-GB" sz="1600" dirty="0">
                <a:solidFill>
                  <a:schemeClr val="tx2"/>
                </a:solidFill>
                <a:ea typeface="ＭＳ Ｐゴシック" charset="-128"/>
              </a:rPr>
              <a:t>(</a:t>
            </a:r>
            <a:r>
              <a:rPr lang="en-GB" sz="1600" dirty="0"/>
              <a:t>ground-based, ship-borne, balloon-borne, and airborne campaigns and small satellite field experiments that validate orbiting ESA EO satellites and support future mission development</a:t>
            </a:r>
            <a:r>
              <a:rPr lang="en-GB" sz="1600" dirty="0">
                <a:solidFill>
                  <a:schemeClr val="tx2"/>
                </a:solidFill>
                <a:ea typeface="ＭＳ Ｐゴシック" charset="-128"/>
              </a:rPr>
              <a:t>).</a:t>
            </a:r>
          </a:p>
          <a:p>
            <a:pPr lvl="1">
              <a:spcBef>
                <a:spcPts val="600"/>
              </a:spcBef>
              <a:spcAft>
                <a:spcPts val="0"/>
              </a:spcAft>
              <a:tabLst>
                <a:tab pos="685800" algn="l"/>
                <a:tab pos="4114800" algn="l"/>
                <a:tab pos="4572000" algn="l"/>
              </a:tabLst>
            </a:pPr>
            <a:endParaRPr lang="en-GB" dirty="0">
              <a:solidFill>
                <a:schemeClr val="tx2"/>
              </a:solidFill>
              <a:ea typeface="ＭＳ Ｐゴシック" charset="-128"/>
            </a:endParaRPr>
          </a:p>
          <a:p>
            <a:pPr>
              <a:spcBef>
                <a:spcPts val="600"/>
              </a:spcBef>
              <a:spcAft>
                <a:spcPts val="0"/>
              </a:spcAft>
              <a:tabLst>
                <a:tab pos="685800" algn="l"/>
                <a:tab pos="4114800" algn="l"/>
                <a:tab pos="4572000" algn="l"/>
              </a:tabLst>
            </a:pPr>
            <a:r>
              <a:rPr lang="en-GB" sz="1600" b="1" u="sng" dirty="0">
                <a:solidFill>
                  <a:schemeClr val="tx2"/>
                </a:solidFill>
                <a:ea typeface="ＭＳ Ｐゴシック" charset="-128"/>
              </a:rPr>
              <a:t>CEOS PID BP Existing Recommendation</a:t>
            </a:r>
            <a:r>
              <a:rPr lang="en-GB" sz="1600" b="1" dirty="0">
                <a:solidFill>
                  <a:schemeClr val="tx2"/>
                </a:solidFill>
                <a:ea typeface="ＭＳ Ｐゴシック" charset="-128"/>
              </a:rPr>
              <a:t>: </a:t>
            </a:r>
            <a:r>
              <a:rPr lang="en-GB" sz="1600" b="1" dirty="0"/>
              <a:t>There is no existing recommendation</a:t>
            </a:r>
            <a:endParaRPr lang="en-GB" sz="1600" b="1" dirty="0">
              <a:solidFill>
                <a:schemeClr val="tx2"/>
              </a:solidFill>
              <a:ea typeface="ＭＳ Ｐゴシック" charset="-128"/>
            </a:endParaRPr>
          </a:p>
          <a:p>
            <a:pPr>
              <a:spcBef>
                <a:spcPts val="600"/>
              </a:spcBef>
              <a:spcAft>
                <a:spcPts val="0"/>
              </a:spcAft>
              <a:tabLst>
                <a:tab pos="685800" algn="l"/>
                <a:tab pos="4114800" algn="l"/>
                <a:tab pos="4572000" algn="l"/>
              </a:tabLst>
            </a:pPr>
            <a:endParaRPr lang="en-GB" sz="1600" b="1" dirty="0">
              <a:solidFill>
                <a:schemeClr val="tx2"/>
              </a:solidFill>
              <a:ea typeface="ＭＳ Ｐゴシック" charset="-128"/>
            </a:endParaRPr>
          </a:p>
          <a:p>
            <a:pPr>
              <a:spcBef>
                <a:spcPts val="600"/>
              </a:spcBef>
              <a:spcAft>
                <a:spcPts val="0"/>
              </a:spcAft>
              <a:tabLst>
                <a:tab pos="685800" algn="l"/>
                <a:tab pos="4114800" algn="l"/>
                <a:tab pos="4572000" algn="l"/>
              </a:tabLst>
            </a:pPr>
            <a:r>
              <a:rPr lang="en-GB" sz="1600" b="1" dirty="0">
                <a:solidFill>
                  <a:schemeClr val="tx2"/>
                </a:solidFill>
                <a:ea typeface="ＭＳ Ｐゴシック" charset="-128"/>
              </a:rPr>
              <a:t>CEOS PID BP Proposed Update:</a:t>
            </a:r>
          </a:p>
          <a:p>
            <a:pPr marL="742950" lvl="1" indent="-285750" algn="just" eaLnBrk="0" hangingPunct="0">
              <a:lnSpc>
                <a:spcPct val="120000"/>
              </a:lnSpc>
              <a:spcBef>
                <a:spcPts val="900"/>
              </a:spcBef>
              <a:buFont typeface="Arial" panose="020B0604020202020204" pitchFamily="34" charset="0"/>
              <a:buChar char="•"/>
              <a:tabLst>
                <a:tab pos="685800" algn="l"/>
                <a:tab pos="4114800" algn="l"/>
                <a:tab pos="4572000" algn="l"/>
              </a:tabLst>
            </a:pPr>
            <a:r>
              <a:rPr lang="en-GB" sz="1600" b="1" dirty="0">
                <a:solidFill>
                  <a:schemeClr val="tx2"/>
                </a:solidFill>
                <a:ea typeface="ＭＳ Ｐゴシック" charset="-128"/>
              </a:rPr>
              <a:t>New Recommendation 6: Assign DOI to datasets which are generated for specific events (e.g. Campaigns) following the relevant guidelines as already defined for mission datasets.</a:t>
            </a:r>
          </a:p>
          <a:p>
            <a:pPr lvl="1">
              <a:spcBef>
                <a:spcPts val="600"/>
              </a:spcBef>
              <a:spcAft>
                <a:spcPts val="0"/>
              </a:spcAft>
              <a:tabLst>
                <a:tab pos="685800" algn="l"/>
                <a:tab pos="4114800" algn="l"/>
                <a:tab pos="4572000" algn="l"/>
              </a:tabLst>
            </a:pPr>
            <a:endParaRPr lang="en-GB" dirty="0">
              <a:solidFill>
                <a:schemeClr val="tx2"/>
              </a:solidFill>
              <a:ea typeface="ＭＳ Ｐゴシック" charset="-128"/>
            </a:endParaRPr>
          </a:p>
        </p:txBody>
      </p:sp>
    </p:spTree>
    <p:extLst>
      <p:ext uri="{BB962C8B-B14F-4D97-AF65-F5344CB8AC3E}">
        <p14:creationId xmlns:p14="http://schemas.microsoft.com/office/powerpoint/2010/main" val="313249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073E0A-EF46-294E-A996-39453D852EC6}"/>
              </a:ext>
            </a:extLst>
          </p:cNvPr>
          <p:cNvSpPr txBox="1">
            <a:spLocks/>
          </p:cNvSpPr>
          <p:nvPr/>
        </p:nvSpPr>
        <p:spPr bwMode="auto">
          <a:xfrm>
            <a:off x="120982" y="508056"/>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5</a:t>
            </a:r>
            <a:endParaRPr lang="en-GB" b="1" kern="0" dirty="0">
              <a:solidFill>
                <a:schemeClr val="bg1"/>
              </a:solidFill>
            </a:endParaRPr>
          </a:p>
        </p:txBody>
      </p:sp>
      <p:sp>
        <p:nvSpPr>
          <p:cNvPr id="6" name="Content Placeholder 2">
            <a:extLst>
              <a:ext uri="{FF2B5EF4-FFF2-40B4-BE49-F238E27FC236}">
                <a16:creationId xmlns:a16="http://schemas.microsoft.com/office/drawing/2014/main" id="{20C7C979-3C17-E546-AFA4-362B7C17BEA6}"/>
              </a:ext>
            </a:extLst>
          </p:cNvPr>
          <p:cNvSpPr>
            <a:spLocks noGrp="1"/>
          </p:cNvSpPr>
          <p:nvPr>
            <p:ph idx="1"/>
          </p:nvPr>
        </p:nvSpPr>
        <p:spPr>
          <a:xfrm>
            <a:off x="296863" y="1457324"/>
            <a:ext cx="8658294" cy="5275169"/>
          </a:xfrm>
        </p:spPr>
        <p:txBody>
          <a:bodyPr/>
          <a:lstStyle/>
          <a:p>
            <a:pPr marL="0" indent="0">
              <a:spcAft>
                <a:spcPts val="0"/>
              </a:spcAft>
              <a:buNone/>
              <a:tabLst>
                <a:tab pos="685800" algn="l"/>
                <a:tab pos="4114800" algn="l"/>
                <a:tab pos="4572000" algn="l"/>
              </a:tabLst>
            </a:pPr>
            <a:r>
              <a:rPr lang="en-US" sz="1600" dirty="0"/>
              <a:t>DISCUSSION ITEM (OPEN POINT): </a:t>
            </a:r>
            <a:r>
              <a:rPr lang="en-GB" sz="1600" kern="1200" dirty="0">
                <a:cs typeface="+mn-cs"/>
              </a:rPr>
              <a:t>How should data citation information be embedded in distributed data files?</a:t>
            </a:r>
          </a:p>
          <a:p>
            <a:pPr lvl="1" algn="just">
              <a:spcAft>
                <a:spcPts val="0"/>
              </a:spcAft>
              <a:tabLst>
                <a:tab pos="685800" algn="l"/>
                <a:tab pos="4114800" algn="l"/>
                <a:tab pos="4572000" algn="l"/>
              </a:tabLst>
            </a:pPr>
            <a:r>
              <a:rPr lang="en-GB" sz="1600" b="0" kern="1200" dirty="0">
                <a:cs typeface="+mn-cs"/>
              </a:rPr>
              <a:t>In line with the Persistent Identifier Best Practices the DOI generated at collection level could be inserted in the metadata. In this way the user can retrieve all citation information in each product. </a:t>
            </a:r>
          </a:p>
          <a:p>
            <a:pPr marL="0" indent="0">
              <a:buNone/>
            </a:pPr>
            <a:endParaRPr lang="en-GB" sz="1600" u="sng" dirty="0"/>
          </a:p>
          <a:p>
            <a:pPr marL="0" indent="0">
              <a:buNone/>
            </a:pPr>
            <a:r>
              <a:rPr lang="en-GB" sz="1600" u="sng" dirty="0"/>
              <a:t>CEOS PID BP Existing Recommendation</a:t>
            </a:r>
            <a:r>
              <a:rPr lang="en-GB" sz="1600" dirty="0"/>
              <a:t>: Each agency can decide to put the DOI assigned at collection level in the distributed products.</a:t>
            </a:r>
          </a:p>
          <a:p>
            <a:pPr lvl="1"/>
            <a:endParaRPr lang="en-GB" sz="1600" dirty="0"/>
          </a:p>
          <a:p>
            <a:pPr marL="57150" indent="0">
              <a:buNone/>
            </a:pPr>
            <a:r>
              <a:rPr lang="en-GB" sz="1600" dirty="0"/>
              <a:t>CEOS PID BP Proposed Update:</a:t>
            </a:r>
          </a:p>
          <a:p>
            <a:pPr lvl="1" algn="just"/>
            <a:r>
              <a:rPr lang="en-GB" sz="1600" dirty="0"/>
              <a:t>Updated Recommendation 7: Each agency can decide to put the DOI assigned at collection level in the metadata of distributed products (i.e. at granule level). The Resolved DOIs shall lead to the Landing Page of the Dataset / Collection where any relevant provenance information can be retrieved and consequently the proof of the data integrity and authenticity.</a:t>
            </a:r>
          </a:p>
        </p:txBody>
      </p:sp>
    </p:spTree>
    <p:extLst>
      <p:ext uri="{BB962C8B-B14F-4D97-AF65-F5344CB8AC3E}">
        <p14:creationId xmlns:p14="http://schemas.microsoft.com/office/powerpoint/2010/main" val="122864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41631D-9AC7-CA45-A695-B2B6456BF9EB}"/>
              </a:ext>
            </a:extLst>
          </p:cNvPr>
          <p:cNvSpPr txBox="1">
            <a:spLocks/>
          </p:cNvSpPr>
          <p:nvPr/>
        </p:nvSpPr>
        <p:spPr bwMode="auto">
          <a:xfrm>
            <a:off x="180617" y="56769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6</a:t>
            </a:r>
            <a:endParaRPr lang="en-GB" b="1" kern="0" dirty="0">
              <a:solidFill>
                <a:schemeClr val="bg1"/>
              </a:solidFill>
            </a:endParaRPr>
          </a:p>
        </p:txBody>
      </p:sp>
      <p:sp>
        <p:nvSpPr>
          <p:cNvPr id="6" name="Rectangle 5">
            <a:extLst>
              <a:ext uri="{FF2B5EF4-FFF2-40B4-BE49-F238E27FC236}">
                <a16:creationId xmlns:a16="http://schemas.microsoft.com/office/drawing/2014/main" id="{9F354F42-1B18-F143-986E-D6E8B0C14CEF}"/>
              </a:ext>
            </a:extLst>
          </p:cNvPr>
          <p:cNvSpPr/>
          <p:nvPr/>
        </p:nvSpPr>
        <p:spPr>
          <a:xfrm>
            <a:off x="180617" y="1388672"/>
            <a:ext cx="8836383" cy="5078313"/>
          </a:xfrm>
          <a:prstGeom prst="rect">
            <a:avLst/>
          </a:prstGeom>
        </p:spPr>
        <p:txBody>
          <a:bodyPr wrap="square">
            <a:spAutoFit/>
          </a:bodyPr>
          <a:lstStyle/>
          <a:p>
            <a:r>
              <a:rPr lang="en-US" sz="1600" b="1" kern="0" dirty="0"/>
              <a:t>DISCUSSION ITEM (OPEN POINT): </a:t>
            </a:r>
            <a:r>
              <a:rPr lang="en-GB" sz="1600" b="1" dirty="0">
                <a:solidFill>
                  <a:schemeClr val="tx2"/>
                </a:solidFill>
                <a:ea typeface="ＭＳ Ｐゴシック" charset="-128"/>
              </a:rPr>
              <a:t>Users access subsets of various data. How can dynamic, custom citation information be provided to users for their ad hoc data access?</a:t>
            </a:r>
          </a:p>
          <a:p>
            <a:pPr marL="342900" indent="-342900">
              <a:buFont typeface="Arial" panose="020B0604020202020204" pitchFamily="34" charset="0"/>
              <a:buChar char="•"/>
            </a:pPr>
            <a:endParaRPr lang="en-GB" sz="2000" b="1" dirty="0">
              <a:solidFill>
                <a:schemeClr val="tx2"/>
              </a:solidFill>
              <a:ea typeface="ＭＳ Ｐゴシック" charset="-128"/>
            </a:endParaRPr>
          </a:p>
          <a:p>
            <a:pPr marL="800100" lvl="1" indent="-342900" algn="just">
              <a:buFont typeface="Arial" panose="020B0604020202020204" pitchFamily="34" charset="0"/>
              <a:buChar char="•"/>
            </a:pPr>
            <a:r>
              <a:rPr lang="en-GB" sz="1600" dirty="0">
                <a:solidFill>
                  <a:schemeClr val="tx2"/>
                </a:solidFill>
                <a:ea typeface="ＭＳ Ｐゴシック" charset="-128"/>
              </a:rPr>
              <a:t>All information concerning the citation and dataset should be in the landing pages and inside the dataset (the DOI at collection level can be inserted in each product of the collection)</a:t>
            </a:r>
          </a:p>
          <a:p>
            <a:pPr marL="800100" lvl="1" indent="-342900" algn="just">
              <a:buFont typeface="Arial" panose="020B0604020202020204" pitchFamily="34" charset="0"/>
              <a:buChar char="•"/>
            </a:pPr>
            <a:r>
              <a:rPr lang="en-GB" sz="1600" dirty="0">
                <a:solidFill>
                  <a:schemeClr val="tx2"/>
                </a:solidFill>
                <a:ea typeface="ＭＳ Ｐゴシック" charset="-128"/>
              </a:rPr>
              <a:t>New collection (e.g. subset) can be generated with a new DOI assignment in case the Agency considers the new collection as an important and independent collection. The Landing page for the new collection traces the provenance information (link between original and new collection exposing also all relevant DOIs).</a:t>
            </a:r>
            <a:endParaRPr lang="en-GB" dirty="0">
              <a:solidFill>
                <a:schemeClr val="tx2"/>
              </a:solidFill>
              <a:ea typeface="ＭＳ Ｐゴシック" charset="-128"/>
            </a:endParaRPr>
          </a:p>
          <a:p>
            <a:pPr algn="just"/>
            <a:endParaRPr lang="en-GB" sz="2000" b="1" dirty="0">
              <a:solidFill>
                <a:schemeClr val="tx2"/>
              </a:solidFill>
              <a:ea typeface="ＭＳ Ｐゴシック" charset="-128"/>
            </a:endParaRPr>
          </a:p>
          <a:p>
            <a:pPr algn="just"/>
            <a:r>
              <a:rPr lang="en-GB" sz="1600" b="1" u="sng" dirty="0">
                <a:solidFill>
                  <a:schemeClr val="tx2"/>
                </a:solidFill>
                <a:ea typeface="ＭＳ Ｐゴシック" charset="-128"/>
              </a:rPr>
              <a:t>CEOS PID BP Existing Recommendation</a:t>
            </a:r>
            <a:r>
              <a:rPr lang="en-GB" sz="1600" b="1" dirty="0">
                <a:solidFill>
                  <a:schemeClr val="tx2"/>
                </a:solidFill>
                <a:ea typeface="ＭＳ Ｐゴシック" charset="-128"/>
              </a:rPr>
              <a:t>: </a:t>
            </a:r>
            <a:r>
              <a:rPr lang="en-GB" sz="1600" b="1" dirty="0"/>
              <a:t>The landing page should contain provenance, quality, and access constraints, but doesn’t have to show the entire metadata record. The goal is a readable summary of the data set so a potential user can see if it meets their needs. Information on how to access the data should also be included, with an online download link if available.</a:t>
            </a:r>
            <a:endParaRPr lang="en-GB" sz="2000" b="1" dirty="0">
              <a:solidFill>
                <a:schemeClr val="tx2"/>
              </a:solidFill>
              <a:ea typeface="ＭＳ Ｐゴシック" charset="-128"/>
            </a:endParaRPr>
          </a:p>
          <a:p>
            <a:endParaRPr lang="en-GB" sz="1600" b="1" dirty="0">
              <a:solidFill>
                <a:schemeClr val="tx2"/>
              </a:solidFill>
              <a:ea typeface="ＭＳ Ｐゴシック" charset="-128"/>
            </a:endParaRPr>
          </a:p>
          <a:p>
            <a:pPr marL="0" indent="0" algn="ctr">
              <a:buNone/>
            </a:pPr>
            <a:r>
              <a:rPr lang="en-GB" sz="2000" b="1" dirty="0"/>
              <a:t>No update to the PID Best Practices</a:t>
            </a:r>
          </a:p>
          <a:p>
            <a:endParaRPr lang="en-GB" sz="2000" b="1" dirty="0">
              <a:solidFill>
                <a:schemeClr val="tx2"/>
              </a:solidFill>
              <a:ea typeface="ＭＳ Ｐゴシック" charset="-128"/>
            </a:endParaRPr>
          </a:p>
        </p:txBody>
      </p:sp>
    </p:spTree>
    <p:extLst>
      <p:ext uri="{BB962C8B-B14F-4D97-AF65-F5344CB8AC3E}">
        <p14:creationId xmlns:p14="http://schemas.microsoft.com/office/powerpoint/2010/main" val="335555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374032-C978-B044-9656-C0B15E762E79}"/>
              </a:ext>
            </a:extLst>
          </p:cNvPr>
          <p:cNvSpPr txBox="1">
            <a:spLocks/>
          </p:cNvSpPr>
          <p:nvPr/>
        </p:nvSpPr>
        <p:spPr bwMode="auto">
          <a:xfrm>
            <a:off x="180617" y="56769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7</a:t>
            </a:r>
            <a:endParaRPr lang="en-GB" b="1" kern="0" dirty="0">
              <a:solidFill>
                <a:schemeClr val="bg1"/>
              </a:solidFill>
            </a:endParaRPr>
          </a:p>
        </p:txBody>
      </p:sp>
      <p:sp>
        <p:nvSpPr>
          <p:cNvPr id="6" name="Content Placeholder 2">
            <a:extLst>
              <a:ext uri="{FF2B5EF4-FFF2-40B4-BE49-F238E27FC236}">
                <a16:creationId xmlns:a16="http://schemas.microsoft.com/office/drawing/2014/main" id="{0EF43DCD-5B52-4F41-886D-692CC70043CC}"/>
              </a:ext>
            </a:extLst>
          </p:cNvPr>
          <p:cNvSpPr>
            <a:spLocks noGrp="1"/>
          </p:cNvSpPr>
          <p:nvPr>
            <p:ph idx="1"/>
          </p:nvPr>
        </p:nvSpPr>
        <p:spPr>
          <a:xfrm>
            <a:off x="180617" y="1470025"/>
            <a:ext cx="8849083" cy="4864100"/>
          </a:xfrm>
        </p:spPr>
        <p:txBody>
          <a:bodyPr/>
          <a:lstStyle/>
          <a:p>
            <a:pPr marL="0" indent="0">
              <a:buNone/>
            </a:pPr>
            <a:r>
              <a:rPr lang="en-US" sz="1600" dirty="0"/>
              <a:t>DISCUSSION ITEM (OPEN POINT): </a:t>
            </a:r>
            <a:r>
              <a:rPr lang="en-GB" sz="1600" kern="1200" dirty="0">
                <a:cs typeface="+mn-cs"/>
              </a:rPr>
              <a:t>Research products newly generated by investigators and not fully validated are basically out of focus for DOIs.  At the same time those will attract much attention of many investigators.  How are such products cited in publications?</a:t>
            </a:r>
          </a:p>
          <a:p>
            <a:endParaRPr lang="en-GB" sz="2000" kern="1200" dirty="0">
              <a:cs typeface="+mn-cs"/>
            </a:endParaRPr>
          </a:p>
          <a:p>
            <a:pPr lvl="1"/>
            <a:r>
              <a:rPr lang="en-GB" sz="1600" b="0" kern="1200" dirty="0">
                <a:cs typeface="+mn-cs"/>
              </a:rPr>
              <a:t>The CEOS Persistent Identifier Best Practices give only recommendations and leave free each Agency to decide which dataset needs a registered DOI.</a:t>
            </a:r>
            <a:endParaRPr lang="it-IT" sz="1600" b="0" kern="1200" dirty="0">
              <a:cs typeface="+mn-cs"/>
            </a:endParaRPr>
          </a:p>
          <a:p>
            <a:pPr marL="0" indent="0">
              <a:buNone/>
            </a:pPr>
            <a:endParaRPr lang="en-GB" sz="1800" u="sng" dirty="0"/>
          </a:p>
          <a:p>
            <a:pPr marL="0" indent="0">
              <a:buNone/>
            </a:pPr>
            <a:r>
              <a:rPr lang="en-GB" sz="1600" u="sng" dirty="0"/>
              <a:t>CEOS PID BP existing Recommendation</a:t>
            </a:r>
            <a:r>
              <a:rPr lang="en-GB" sz="1600" dirty="0"/>
              <a:t>: There is no existing recommendation</a:t>
            </a:r>
          </a:p>
          <a:p>
            <a:endParaRPr lang="en-GB" sz="1600" dirty="0"/>
          </a:p>
          <a:p>
            <a:pPr marL="0" indent="0" algn="just">
              <a:buNone/>
            </a:pPr>
            <a:r>
              <a:rPr lang="en-GB" sz="1600" dirty="0"/>
              <a:t>CEOS PID BP Proposed Update: </a:t>
            </a:r>
          </a:p>
          <a:p>
            <a:pPr algn="just"/>
            <a:r>
              <a:rPr lang="en-GB" sz="1600" dirty="0"/>
              <a:t>New Recommendation 8: </a:t>
            </a:r>
            <a:r>
              <a:rPr lang="en-GB" sz="1600" kern="1200" dirty="0"/>
              <a:t>Scientists/investigators generating new research products which are not fully validated by a Space Agency can independently assign a DOI following the relevant guidelines. </a:t>
            </a:r>
            <a:r>
              <a:rPr lang="en-GB" sz="1600" dirty="0"/>
              <a:t>If the relevant Space Agency validates the abovementioned research products in coordination with the scientists/investigators, the DOI can be assigned by the Agency and products disseminated taking care of any applicable IPR.</a:t>
            </a:r>
          </a:p>
          <a:p>
            <a:pPr marL="0" indent="0">
              <a:buNone/>
            </a:pPr>
            <a:endParaRPr lang="it-IT" dirty="0"/>
          </a:p>
        </p:txBody>
      </p:sp>
    </p:spTree>
    <p:extLst>
      <p:ext uri="{BB962C8B-B14F-4D97-AF65-F5344CB8AC3E}">
        <p14:creationId xmlns:p14="http://schemas.microsoft.com/office/powerpoint/2010/main" val="270138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073E0A-EF46-294E-A996-39453D852EC6}"/>
              </a:ext>
            </a:extLst>
          </p:cNvPr>
          <p:cNvSpPr txBox="1">
            <a:spLocks/>
          </p:cNvSpPr>
          <p:nvPr/>
        </p:nvSpPr>
        <p:spPr bwMode="auto">
          <a:xfrm>
            <a:off x="120982" y="508056"/>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b="1" kern="0" dirty="0">
                <a:solidFill>
                  <a:schemeClr val="bg1"/>
                </a:solidFill>
              </a:rPr>
              <a:t>PID Best Practices – Open Point 8/9</a:t>
            </a:r>
            <a:endParaRPr lang="en-GB" b="1" kern="0" dirty="0">
              <a:solidFill>
                <a:schemeClr val="bg1"/>
              </a:solidFill>
            </a:endParaRPr>
          </a:p>
        </p:txBody>
      </p:sp>
      <p:sp>
        <p:nvSpPr>
          <p:cNvPr id="6" name="Content Placeholder 2">
            <a:extLst>
              <a:ext uri="{FF2B5EF4-FFF2-40B4-BE49-F238E27FC236}">
                <a16:creationId xmlns:a16="http://schemas.microsoft.com/office/drawing/2014/main" id="{20C7C979-3C17-E546-AFA4-362B7C17BEA6}"/>
              </a:ext>
            </a:extLst>
          </p:cNvPr>
          <p:cNvSpPr>
            <a:spLocks noGrp="1"/>
          </p:cNvSpPr>
          <p:nvPr>
            <p:ph idx="1"/>
          </p:nvPr>
        </p:nvSpPr>
        <p:spPr>
          <a:xfrm>
            <a:off x="296863" y="1457324"/>
            <a:ext cx="8658294" cy="5275169"/>
          </a:xfrm>
        </p:spPr>
        <p:txBody>
          <a:bodyPr/>
          <a:lstStyle/>
          <a:p>
            <a:pPr marL="0" indent="0">
              <a:spcAft>
                <a:spcPts val="0"/>
              </a:spcAft>
              <a:buNone/>
              <a:tabLst>
                <a:tab pos="685800" algn="l"/>
                <a:tab pos="4114800" algn="l"/>
                <a:tab pos="4572000" algn="l"/>
              </a:tabLst>
            </a:pPr>
            <a:r>
              <a:rPr lang="en-US" sz="1600" dirty="0"/>
              <a:t>DISCUSSION ITEM (OPEN POINTS): </a:t>
            </a:r>
          </a:p>
          <a:p>
            <a:pPr>
              <a:spcAft>
                <a:spcPts val="0"/>
              </a:spcAft>
              <a:tabLst>
                <a:tab pos="685800" algn="l"/>
                <a:tab pos="4114800" algn="l"/>
                <a:tab pos="4572000" algn="l"/>
              </a:tabLst>
            </a:pPr>
            <a:r>
              <a:rPr lang="en-GB" sz="1600" dirty="0"/>
              <a:t>Point 8: CNES implements DOI at Collection Level and PID at granule level and includes also SHA256 hash code allowing the check data authenticity</a:t>
            </a:r>
          </a:p>
          <a:p>
            <a:pPr>
              <a:spcAft>
                <a:spcPts val="0"/>
              </a:spcAft>
              <a:tabLst>
                <a:tab pos="685800" algn="l"/>
                <a:tab pos="4114800" algn="l"/>
                <a:tab pos="4572000" algn="l"/>
              </a:tabLst>
            </a:pPr>
            <a:r>
              <a:rPr lang="en-GB" sz="1600" dirty="0"/>
              <a:t>Point 9: DSIG to investigate how to handle replicas of data for example in the cloud: PID assignment? Using watermarks? </a:t>
            </a:r>
            <a:endParaRPr lang="en-GB" sz="1600" kern="1200" dirty="0">
              <a:cs typeface="+mn-cs"/>
            </a:endParaRPr>
          </a:p>
          <a:p>
            <a:pPr marL="0" indent="0">
              <a:buNone/>
            </a:pPr>
            <a:endParaRPr lang="en-GB" sz="1600" u="sng" dirty="0"/>
          </a:p>
          <a:p>
            <a:pPr marL="0" indent="0">
              <a:buNone/>
            </a:pPr>
            <a:r>
              <a:rPr lang="en-GB" sz="1600" u="sng" dirty="0"/>
              <a:t>CEOS PID BP Existing Recommendation</a:t>
            </a:r>
            <a:r>
              <a:rPr lang="en-GB" sz="1600" dirty="0"/>
              <a:t>: no existing recommendation (updated recommendation related to Open Point 5 addresses the use of DOIs to handle replicas of data).</a:t>
            </a:r>
          </a:p>
          <a:p>
            <a:pPr lvl="1"/>
            <a:endParaRPr lang="en-GB" sz="1600" dirty="0"/>
          </a:p>
          <a:p>
            <a:pPr marL="57150" indent="0">
              <a:buNone/>
            </a:pPr>
            <a:r>
              <a:rPr lang="en-GB" sz="1600" dirty="0"/>
              <a:t>CEOS PID BP Proposed Update:</a:t>
            </a:r>
          </a:p>
          <a:p>
            <a:pPr lvl="1" algn="just"/>
            <a:r>
              <a:rPr lang="en-GB" sz="1600" dirty="0"/>
              <a:t>New Recommendation 9 (to be placed after the one related to Open Point 5): Agencies can implement additional mechanisms to handle replicas of data (e.g. in a cloud environment) based for example on the use of watermarks or Hash Codes embedded in distributed product.</a:t>
            </a:r>
          </a:p>
          <a:p>
            <a:pPr marL="0" indent="0" algn="ctr">
              <a:buNone/>
            </a:pPr>
            <a:endParaRPr lang="en-GB" sz="2000" dirty="0"/>
          </a:p>
        </p:txBody>
      </p:sp>
    </p:spTree>
    <p:extLst>
      <p:ext uri="{BB962C8B-B14F-4D97-AF65-F5344CB8AC3E}">
        <p14:creationId xmlns:p14="http://schemas.microsoft.com/office/powerpoint/2010/main" val="2935970313"/>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29271</TotalTime>
  <Words>1303</Words>
  <Application>Microsoft Macintosh PowerPoint</Application>
  <PresentationFormat>On-screen Show (4:3)</PresentationFormat>
  <Paragraphs>90</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Courier New</vt:lpstr>
      <vt:lpstr>Droid Serif</vt:lpstr>
      <vt:lpstr>Tahoma</vt:lpstr>
      <vt:lpstr>Verdana</vt:lpstr>
      <vt:lpstr>Wingdings</vt:lpstr>
      <vt:lpstr>4_EUM_template_v03</vt:lpstr>
      <vt:lpstr>Persistent Identifiers Best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Mirko Albani</cp:lastModifiedBy>
  <cp:revision>959</cp:revision>
  <dcterms:created xsi:type="dcterms:W3CDTF">2012-08-31T01:11:17Z</dcterms:created>
  <dcterms:modified xsi:type="dcterms:W3CDTF">2021-04-15T17:22:41Z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2021-04-15T16:37:09Z</vt:lpwstr>
  </property>
  <property fmtid="{D5CDD505-2E9C-101B-9397-08002B2CF9AE}" pid="4" name="MSIP_Label_3976fa30-1907-4356-8241-62ea5e1c0256_Method">
    <vt:lpwstr>Privileged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b9fc6f3c-e22b-4daf-b81b-c8e82fc79b06</vt:lpwstr>
  </property>
  <property fmtid="{D5CDD505-2E9C-101B-9397-08002B2CF9AE}" pid="8" name="MSIP_Label_3976fa30-1907-4356-8241-62ea5e1c0256_ContentBits">
    <vt:lpwstr>0</vt:lpwstr>
  </property>
</Properties>
</file>