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80" r:id="rId2"/>
    <p:sldId id="307" r:id="rId3"/>
    <p:sldId id="29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63"/>
    <p:restoredTop sz="94807"/>
  </p:normalViewPr>
  <p:slideViewPr>
    <p:cSldViewPr snapToGrid="0" snapToObjects="1">
      <p:cViewPr varScale="1">
        <p:scale>
          <a:sx n="124" d="100"/>
          <a:sy n="124" d="100"/>
        </p:scale>
        <p:origin x="992" y="176"/>
      </p:cViewPr>
      <p:guideLst/>
    </p:cSldViewPr>
  </p:slideViewPr>
  <p:outlineViewPr>
    <p:cViewPr>
      <p:scale>
        <a:sx n="33" d="100"/>
        <a:sy n="33" d="100"/>
      </p:scale>
      <p:origin x="0" y="-82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9104D-AE37-8D4D-9FDB-CE9FA9E1CD55}" type="datetimeFigureOut">
              <a:rPr lang="en-US" smtClean="0"/>
              <a:t>4/19/21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EC859-E99C-0B41-834A-60FD88B4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7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EC859-E99C-0B41-834A-60FD88B4BB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86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813B2B6-4C07-7B4E-94E7-3F9D44668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9650" y="3819440"/>
            <a:ext cx="7632700" cy="46933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995BF-9E5B-C340-A121-C325AA978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80EF-F19E-1449-9A2C-4048A29026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DD76D6BE-F1A6-F843-9AA9-06D7C741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53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Wid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2DDB23-49DE-3C4C-B144-2B5ED7C18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4963" y="1479175"/>
            <a:ext cx="11522075" cy="42684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55D5B0A-9AC9-0D4A-BC8C-86E15566A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7764C0-A288-384C-91EE-1E74156E015F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890A92-4D5A-CD41-B0B2-EA21C4DE80D0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09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37B70-DF89-5A4A-A8A3-6272FB15F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964" y="1497027"/>
            <a:ext cx="7632700" cy="4356766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7">
            <a:extLst>
              <a:ext uri="{FF2B5EF4-FFF2-40B4-BE49-F238E27FC236}">
                <a16:creationId xmlns:a16="http://schemas.microsoft.com/office/drawing/2014/main" id="{63ACDE91-6E6F-7D47-BC38-A39065757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4E6007-8E09-1948-A0FA-E75051A41122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1A42B72-6DD7-2141-9691-F07D55E5A621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196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C7B0D3-9ED8-4944-A9B6-AB4CC9040A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83674" y="260350"/>
            <a:ext cx="2773364" cy="5609771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ED8A13-C965-8E45-9011-4D0F72148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60350"/>
            <a:ext cx="8102600" cy="5609771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803444-E9BD-D041-B86A-8CED5EC8520E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9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0D879-1109-484A-9609-98D9C97D0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0" y="1497028"/>
            <a:ext cx="7632704" cy="434860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7">
            <a:extLst>
              <a:ext uri="{FF2B5EF4-FFF2-40B4-BE49-F238E27FC236}">
                <a16:creationId xmlns:a16="http://schemas.microsoft.com/office/drawing/2014/main" id="{D43FBAA9-E3A9-E44D-B1FC-D6D3ED63B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FD3072A8-C09B-1946-A374-E70206114B82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8112125" y="1497027"/>
            <a:ext cx="3744912" cy="43486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8504FB-3A99-9D41-BD71-7B2382439D7F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400D77D-0E76-8142-877C-2FF33356F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80EF-F19E-1449-9A2C-4048A29026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Esther Conway     |     esther.conway@stfc.ac.uk      |     CEDA</a:t>
            </a:r>
          </a:p>
        </p:txBody>
      </p:sp>
    </p:spTree>
    <p:extLst>
      <p:ext uri="{BB962C8B-B14F-4D97-AF65-F5344CB8AC3E}">
        <p14:creationId xmlns:p14="http://schemas.microsoft.com/office/powerpoint/2010/main" val="601455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Rows and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0DF83-374B-E04D-B4B1-A73338AB5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4" y="1497027"/>
            <a:ext cx="7632699" cy="21007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7C54E57-0A3A-1D45-AF6C-F1841F7B10F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34964" y="3722336"/>
            <a:ext cx="7632698" cy="21477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51DAD33-F5F4-8246-917F-C4FE29440EE8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12124" y="1497027"/>
            <a:ext cx="3744913" cy="43730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2DE82F0C-42F0-F842-B9F7-13491CC3D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E0BBFD-72CD-AE4C-A50F-26031E0E303E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2F87DCC-9562-3D43-BFC5-F443BBD0B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80EF-F19E-1449-9A2C-4048A29026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70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147DC-9595-7545-959F-8ABA66CC5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962" y="1497028"/>
            <a:ext cx="5684837" cy="436493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F54238-C3B3-EB47-8350-39AA5A7E4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97027"/>
            <a:ext cx="5684838" cy="436493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7">
            <a:extLst>
              <a:ext uri="{FF2B5EF4-FFF2-40B4-BE49-F238E27FC236}">
                <a16:creationId xmlns:a16="http://schemas.microsoft.com/office/drawing/2014/main" id="{F8CE3CF8-7315-644E-B6B4-7941967FC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CE717-19B3-B244-9450-E37141C928E2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4A332D-BF82-4F4A-A137-9ACB82443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80EF-F19E-1449-9A2C-4048A29026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8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nd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FA85D-842B-7B44-BF67-F17E6447C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4" y="1454374"/>
            <a:ext cx="5689599" cy="84129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974E9-7089-9C4A-A258-4EF9982D6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4964" y="2505077"/>
            <a:ext cx="5689599" cy="33323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1A74C-97F9-7849-9A97-41FDDB0248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54374"/>
            <a:ext cx="5684838" cy="8635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4133E-7AA4-F640-AE6E-29256105F3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684838" cy="333238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7">
            <a:extLst>
              <a:ext uri="{FF2B5EF4-FFF2-40B4-BE49-F238E27FC236}">
                <a16:creationId xmlns:a16="http://schemas.microsoft.com/office/drawing/2014/main" id="{E0906665-079D-DF41-A2CF-A969DEDF0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47ED58-5B51-F84C-A73D-22702C862B72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7D2A0D9-73D5-8545-9C2F-02EAE5F4C6C9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31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4 Images and Partne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D097BE8-42BC-C54B-9A01-58CA97A9A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4" y="1508281"/>
            <a:ext cx="5689599" cy="396783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43056" y="5583484"/>
            <a:ext cx="1800224" cy="351952"/>
          </a:xfrm>
        </p:spPr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CF44238C-9BBE-7F40-8EBA-A63436E332C1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6170541" y="1508281"/>
            <a:ext cx="2773363" cy="18692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62A99614-66E0-204A-89DB-6BCF22397260}"/>
              </a:ext>
            </a:extLst>
          </p:cNvPr>
          <p:cNvSpPr>
            <a:spLocks noGrp="1"/>
          </p:cNvSpPr>
          <p:nvPr>
            <p:ph type="pic" idx="23"/>
          </p:nvPr>
        </p:nvSpPr>
        <p:spPr>
          <a:xfrm>
            <a:off x="6170541" y="3596026"/>
            <a:ext cx="2773363" cy="18692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82D1F07C-7A61-714C-8068-8EE5BCD16CC2}"/>
              </a:ext>
            </a:extLst>
          </p:cNvPr>
          <p:cNvSpPr>
            <a:spLocks noGrp="1"/>
          </p:cNvSpPr>
          <p:nvPr>
            <p:ph type="pic" idx="24"/>
          </p:nvPr>
        </p:nvSpPr>
        <p:spPr>
          <a:xfrm>
            <a:off x="9091766" y="1508281"/>
            <a:ext cx="2773363" cy="18692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76D65DB-2C3F-4140-8123-1B7DED6FC3B0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9091766" y="3596026"/>
            <a:ext cx="2773363" cy="18692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itle Placeholder 7">
            <a:extLst>
              <a:ext uri="{FF2B5EF4-FFF2-40B4-BE49-F238E27FC236}">
                <a16:creationId xmlns:a16="http://schemas.microsoft.com/office/drawing/2014/main" id="{6DC0488A-8F3D-3940-AF11-627EAF50D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84AAB90-1E85-DF4A-BE9C-7BB8FC701C49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277053" y="5587123"/>
            <a:ext cx="1800224" cy="351952"/>
          </a:xfrm>
        </p:spPr>
      </p:sp>
      <p:sp>
        <p:nvSpPr>
          <p:cNvPr id="28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11050" y="5587123"/>
            <a:ext cx="1800224" cy="351952"/>
          </a:xfrm>
        </p:spPr>
      </p:sp>
      <p:sp>
        <p:nvSpPr>
          <p:cNvPr id="29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145047" y="5579875"/>
            <a:ext cx="1800224" cy="351952"/>
          </a:xfrm>
        </p:spPr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079044" y="5588069"/>
            <a:ext cx="1800224" cy="351952"/>
          </a:xfrm>
        </p:spPr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10013041" y="5588069"/>
            <a:ext cx="1800224" cy="351952"/>
          </a:xfrm>
        </p:spPr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2C1B9F5A-960E-E345-AB7D-9C087F9FFCD0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51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1 Images and Partne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19A7726-F44D-7C40-8663-7144F0610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4" y="1508281"/>
            <a:ext cx="5689599" cy="396783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03E6A351-B4E9-8044-8F74-5F30D42746DA}"/>
              </a:ext>
            </a:extLst>
          </p:cNvPr>
          <p:cNvSpPr>
            <a:spLocks noGrp="1"/>
          </p:cNvSpPr>
          <p:nvPr>
            <p:ph type="pic" idx="23"/>
          </p:nvPr>
        </p:nvSpPr>
        <p:spPr>
          <a:xfrm>
            <a:off x="6170541" y="1508282"/>
            <a:ext cx="5686497" cy="39570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Title Placeholder 7">
            <a:extLst>
              <a:ext uri="{FF2B5EF4-FFF2-40B4-BE49-F238E27FC236}">
                <a16:creationId xmlns:a16="http://schemas.microsoft.com/office/drawing/2014/main" id="{E2B32D72-8CA6-E84D-B595-25F9562D0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0C3D0CA-52A1-774F-82B2-D4CA29D4696E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43056" y="5583484"/>
            <a:ext cx="1800224" cy="351952"/>
          </a:xfrm>
        </p:spPr>
      </p:sp>
      <p:sp>
        <p:nvSpPr>
          <p:cNvPr id="26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277053" y="5587123"/>
            <a:ext cx="1800224" cy="351952"/>
          </a:xfrm>
        </p:spPr>
      </p:sp>
      <p:sp>
        <p:nvSpPr>
          <p:cNvPr id="27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11050" y="5587123"/>
            <a:ext cx="1800224" cy="351952"/>
          </a:xfrm>
        </p:spPr>
      </p:sp>
      <p:sp>
        <p:nvSpPr>
          <p:cNvPr id="28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145047" y="5579875"/>
            <a:ext cx="1800224" cy="351952"/>
          </a:xfrm>
        </p:spPr>
      </p:sp>
      <p:sp>
        <p:nvSpPr>
          <p:cNvPr id="29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079044" y="5588069"/>
            <a:ext cx="1800224" cy="351952"/>
          </a:xfrm>
        </p:spPr>
      </p:sp>
      <p:sp>
        <p:nvSpPr>
          <p:cNvPr id="30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10013041" y="5588069"/>
            <a:ext cx="1800224" cy="351952"/>
          </a:xfrm>
        </p:spPr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80F216-4C69-8446-847E-35DF6A1796ED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10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6FD1-6817-5B48-BA3A-33DE15329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888" y="1521303"/>
            <a:ext cx="6661150" cy="43397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03CB898-602B-7C44-BD25-8A183C943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4963" y="1521303"/>
            <a:ext cx="4716461" cy="43476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Title Placeholder 7">
            <a:extLst>
              <a:ext uri="{FF2B5EF4-FFF2-40B4-BE49-F238E27FC236}">
                <a16:creationId xmlns:a16="http://schemas.microsoft.com/office/drawing/2014/main" id="{4C95C99E-B74B-D04B-916C-F75677536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B752AD-9A1C-2C4C-998F-C49FD7EF7B3F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3CF7B50-3646-EF45-BFAC-3826E7128556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1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2DDB23-49DE-3C4C-B144-2B5ED7C18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95888" y="1521303"/>
            <a:ext cx="6661150" cy="43397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FC779-1B2C-454D-B0B9-39C4CD047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4963" y="1521303"/>
            <a:ext cx="4716461" cy="43476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50DA5788-17B8-3343-8718-D73514216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5D4B2E-B1AA-A642-A59D-9263B4C8040A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FA21913-3A56-AD44-8430-5EFAD0375734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Esther Conway    |     esther.conway@stfc.ac.uk      |     CEDA</a:t>
            </a:r>
          </a:p>
        </p:txBody>
      </p:sp>
    </p:spTree>
    <p:extLst>
      <p:ext uri="{BB962C8B-B14F-4D97-AF65-F5344CB8AC3E}">
        <p14:creationId xmlns:p14="http://schemas.microsoft.com/office/powerpoint/2010/main" val="269687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678DF-0B83-8E4E-80EA-180CB75A9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4785" y="1497028"/>
            <a:ext cx="7232877" cy="4242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26D15-35F6-4B4B-9A74-5773A6DCE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80EF-F19E-1449-9A2C-4048A29026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C2DA1C85-0D5F-F741-A1E1-92B33FA3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495020"/>
            <a:ext cx="10548937" cy="86730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F4BB35-1189-CB4E-A702-E32E7F72036B}"/>
              </a:ext>
            </a:extLst>
          </p:cNvPr>
          <p:cNvSpPr/>
          <p:nvPr userDrawn="1"/>
        </p:nvSpPr>
        <p:spPr>
          <a:xfrm>
            <a:off x="0" y="-1"/>
            <a:ext cx="12192000" cy="22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NCEO-logo-web">
            <a:extLst>
              <a:ext uri="{FF2B5EF4-FFF2-40B4-BE49-F238E27FC236}">
                <a16:creationId xmlns:a16="http://schemas.microsoft.com/office/drawing/2014/main" id="{BA8DF1B9-77AB-E44F-A800-C6AF30D22F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2" y="6161369"/>
            <a:ext cx="1944687" cy="50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Esther Conway   |     esther.conway@stfc.ac.uk        |     CEDA</a:t>
            </a:r>
          </a:p>
        </p:txBody>
      </p:sp>
      <p:pic>
        <p:nvPicPr>
          <p:cNvPr id="13" name="Picture 2" descr="NCEO-logo-web">
            <a:extLst>
              <a:ext uri="{FF2B5EF4-FFF2-40B4-BE49-F238E27FC236}">
                <a16:creationId xmlns:a16="http://schemas.microsoft.com/office/drawing/2014/main" id="{BA8DF1B9-77AB-E44F-A800-C6AF30D22F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6070186"/>
            <a:ext cx="2293935" cy="598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5644" y="6146882"/>
            <a:ext cx="1751410" cy="44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4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4" r:id="rId10"/>
    <p:sldLayoutId id="2147483682" r:id="rId11"/>
    <p:sldLayoutId id="2147483683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7469" userDrawn="1">
          <p15:clr>
            <a:srgbClr val="F26B43"/>
          </p15:clr>
        </p15:guide>
        <p15:guide id="3" pos="3885" userDrawn="1">
          <p15:clr>
            <a:srgbClr val="F26B43"/>
          </p15:clr>
        </p15:guide>
        <p15:guide id="4" pos="3795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4498" userDrawn="1">
          <p15:clr>
            <a:srgbClr val="F26B43"/>
          </p15:clr>
        </p15:guide>
        <p15:guide id="7" pos="5019" userDrawn="1">
          <p15:clr>
            <a:srgbClr val="F26B43"/>
          </p15:clr>
        </p15:guide>
        <p15:guide id="8" pos="5110" userDrawn="1">
          <p15:clr>
            <a:srgbClr val="F26B43"/>
          </p15:clr>
        </p15:guide>
        <p15:guide id="9" pos="5722" userDrawn="1">
          <p15:clr>
            <a:srgbClr val="F26B43"/>
          </p15:clr>
        </p15:guide>
        <p15:guide id="10" pos="5632" userDrawn="1">
          <p15:clr>
            <a:srgbClr val="F26B43"/>
          </p15:clr>
        </p15:guide>
        <p15:guide id="11" pos="6244" userDrawn="1">
          <p15:clr>
            <a:srgbClr val="F26B43"/>
          </p15:clr>
        </p15:guide>
        <p15:guide id="12" pos="6335" userDrawn="1">
          <p15:clr>
            <a:srgbClr val="F26B43"/>
          </p15:clr>
        </p15:guide>
        <p15:guide id="13" pos="6856" userDrawn="1">
          <p15:clr>
            <a:srgbClr val="F26B43"/>
          </p15:clr>
        </p15:guide>
        <p15:guide id="14" pos="6947" userDrawn="1">
          <p15:clr>
            <a:srgbClr val="F26B43"/>
          </p15:clr>
        </p15:guide>
        <p15:guide id="15" pos="3273" userDrawn="1">
          <p15:clr>
            <a:srgbClr val="F26B43"/>
          </p15:clr>
        </p15:guide>
        <p15:guide id="16" pos="3182" userDrawn="1">
          <p15:clr>
            <a:srgbClr val="F26B43"/>
          </p15:clr>
        </p15:guide>
        <p15:guide id="17" pos="2661" userDrawn="1">
          <p15:clr>
            <a:srgbClr val="F26B43"/>
          </p15:clr>
        </p15:guide>
        <p15:guide id="18" pos="2570" userDrawn="1">
          <p15:clr>
            <a:srgbClr val="F26B43"/>
          </p15:clr>
        </p15:guide>
        <p15:guide id="19" pos="2048" userDrawn="1">
          <p15:clr>
            <a:srgbClr val="F26B43"/>
          </p15:clr>
        </p15:guide>
        <p15:guide id="20" pos="1958" userDrawn="1">
          <p15:clr>
            <a:srgbClr val="F26B43"/>
          </p15:clr>
        </p15:guide>
        <p15:guide id="21" pos="1436" userDrawn="1">
          <p15:clr>
            <a:srgbClr val="F26B43"/>
          </p15:clr>
        </p15:guide>
        <p15:guide id="22" pos="1345" userDrawn="1">
          <p15:clr>
            <a:srgbClr val="F26B43"/>
          </p15:clr>
        </p15:guide>
        <p15:guide id="23" pos="824" userDrawn="1">
          <p15:clr>
            <a:srgbClr val="F26B43"/>
          </p15:clr>
        </p15:guide>
        <p15:guide id="24" pos="733" userDrawn="1">
          <p15:clr>
            <a:srgbClr val="F26B43"/>
          </p15:clr>
        </p15:guide>
        <p15:guide id="25" pos="211" userDrawn="1">
          <p15:clr>
            <a:srgbClr val="F26B43"/>
          </p15:clr>
        </p15:guide>
        <p15:guide id="26" orient="horz" pos="164" userDrawn="1">
          <p15:clr>
            <a:srgbClr val="F26B43"/>
          </p15:clr>
        </p15:guide>
        <p15:guide id="27" orient="horz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sther.conway@stfc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283645" y="3215814"/>
            <a:ext cx="11521850" cy="1874352"/>
          </a:xfrm>
        </p:spPr>
        <p:txBody>
          <a:bodyPr>
            <a:noAutofit/>
          </a:bodyPr>
          <a:lstStyle/>
          <a:p>
            <a:r>
              <a:rPr lang="en-GB" sz="2000" dirty="0"/>
              <a:t>WGISS - 51 Virtual Meeting</a:t>
            </a:r>
          </a:p>
          <a:p>
            <a:r>
              <a:rPr lang="en-GB" sz="2000" dirty="0"/>
              <a:t>Wednesday  20</a:t>
            </a:r>
            <a:r>
              <a:rPr lang="en-GB" sz="2000" baseline="30000" dirty="0"/>
              <a:t>th</a:t>
            </a:r>
            <a:r>
              <a:rPr lang="en-GB" sz="2000" dirty="0"/>
              <a:t> April  2021</a:t>
            </a:r>
          </a:p>
          <a:p>
            <a:r>
              <a:rPr lang="en-GB" sz="2000" b="1" dirty="0"/>
              <a:t>Esther Conway (NCEO/CEDA), </a:t>
            </a:r>
            <a:r>
              <a:rPr lang="en-GB" sz="2000" dirty="0"/>
              <a:t>Ag Stephens (NCEO/UKSA), Richard Smith (NCEO/UKSA), Kenton Ross (NASA), Lauren Childs-Gleason (NASA), Yousuke Ikehata (JAXA), Makoto Natsuisaka (JAXA), Matt Paget (CSIRO),  Brian Killough (SEO), Rizvi Syed (SEO), Damiano </a:t>
            </a:r>
            <a:r>
              <a:rPr lang="en-GB" sz="2000" dirty="0" err="1"/>
              <a:t>Guerruci</a:t>
            </a:r>
            <a:r>
              <a:rPr lang="en-GB" sz="2000" dirty="0"/>
              <a:t> (ESA) and Giuseppe Troina (ESA)</a:t>
            </a:r>
          </a:p>
          <a:p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9E80EF-F19E-1449-9A2C-4048A290265F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70102" y="1360354"/>
            <a:ext cx="10548937" cy="867308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dirty="0"/>
              <a:t>Jupyter Notebooks Webinar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Esther Conway    |     esther.conway@stfc.ac.uk        |     CEDA</a:t>
            </a:r>
          </a:p>
        </p:txBody>
      </p:sp>
    </p:spTree>
    <p:extLst>
      <p:ext uri="{BB962C8B-B14F-4D97-AF65-F5344CB8AC3E}">
        <p14:creationId xmlns:p14="http://schemas.microsoft.com/office/powerpoint/2010/main" val="312540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D3C56B-3CB8-1441-8160-BFF026D57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CEOS CapD intro - Kenton Ross</a:t>
            </a:r>
          </a:p>
          <a:p>
            <a:r>
              <a:rPr lang="en-GB" dirty="0"/>
              <a:t>CEOS WGISS </a:t>
            </a:r>
            <a:r>
              <a:rPr lang="en-GB" dirty="0" err="1"/>
              <a:t>TechExpo</a:t>
            </a:r>
            <a:r>
              <a:rPr lang="en-GB" dirty="0"/>
              <a:t> intro - Yousuke Ikehata)</a:t>
            </a:r>
          </a:p>
          <a:p>
            <a:r>
              <a:rPr lang="en-GB" dirty="0"/>
              <a:t>How Jupyter Notebooks can support CapD - Esther Conway</a:t>
            </a:r>
          </a:p>
          <a:p>
            <a:pPr lvl="1"/>
            <a:r>
              <a:rPr lang="en-GB" dirty="0"/>
              <a:t>Overview of Jupyter notebooks</a:t>
            </a:r>
          </a:p>
          <a:p>
            <a:pPr lvl="1"/>
            <a:r>
              <a:rPr lang="en-GB" dirty="0"/>
              <a:t>Simple example  - CCI data  plotting sea surface temperature</a:t>
            </a:r>
          </a:p>
          <a:p>
            <a:pPr lvl="1"/>
            <a:r>
              <a:rPr lang="en-GB" dirty="0"/>
              <a:t>Software Carpentry and support for Python </a:t>
            </a:r>
          </a:p>
          <a:p>
            <a:r>
              <a:rPr lang="en-GB" dirty="0"/>
              <a:t>JASMIN examples - Esther Conway </a:t>
            </a:r>
          </a:p>
          <a:p>
            <a:pPr lvl="1"/>
            <a:r>
              <a:rPr lang="en-GB" dirty="0"/>
              <a:t>Sentinel 5p pollution levels in different cities during Pandemic</a:t>
            </a:r>
          </a:p>
          <a:p>
            <a:pPr lvl="1"/>
            <a:r>
              <a:rPr lang="en-GB" dirty="0"/>
              <a:t>Kenya Biomass maps</a:t>
            </a:r>
          </a:p>
          <a:p>
            <a:r>
              <a:rPr lang="en-GB" dirty="0"/>
              <a:t>SEO Google Earth Engine - Brian Killough/Rizvi Syed</a:t>
            </a:r>
          </a:p>
          <a:p>
            <a:pPr lvl="1"/>
            <a:r>
              <a:rPr lang="en-GB" dirty="0"/>
              <a:t>notebook examples</a:t>
            </a:r>
          </a:p>
          <a:p>
            <a:r>
              <a:rPr lang="en-GB" dirty="0"/>
              <a:t>Earth Analytics Interoperability Lab  -  Matt Paget </a:t>
            </a:r>
          </a:p>
          <a:p>
            <a:pPr lvl="1"/>
            <a:r>
              <a:rPr lang="en-GB" dirty="0"/>
              <a:t>Big  data processing example</a:t>
            </a:r>
          </a:p>
          <a:p>
            <a:r>
              <a:rPr lang="en-GB" dirty="0"/>
              <a:t>ESA - PGDS data cube example - Giuseppe Troina</a:t>
            </a:r>
          </a:p>
          <a:p>
            <a:pPr lvl="1"/>
            <a:r>
              <a:rPr lang="en-GB" dirty="0"/>
              <a:t>SMOS - Soil moisture example</a:t>
            </a:r>
          </a:p>
          <a:p>
            <a:r>
              <a:rPr lang="en-GB" dirty="0"/>
              <a:t>Panel discussion led by Kenton Ross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E7AC13-00BC-2344-A2AC-217E1A5DC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Save the date Jupyter Notebooks for Capacity Development 21</a:t>
            </a:r>
            <a:r>
              <a:rPr lang="en-US" baseline="30000" dirty="0"/>
              <a:t>st</a:t>
            </a:r>
            <a:r>
              <a:rPr lang="en-US" dirty="0"/>
              <a:t> and 22</a:t>
            </a:r>
            <a:r>
              <a:rPr lang="en-US" baseline="30000" dirty="0"/>
              <a:t>nd</a:t>
            </a:r>
            <a:r>
              <a:rPr lang="en-US" dirty="0"/>
              <a:t> July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E16E6-9A9D-6B4A-9E57-4ECFCD8A32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9E80EF-F19E-1449-9A2C-4048A290265F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35E2B-32B1-CE4C-AFF6-6A79B4BC0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Esther Conway     |     esther.conway@stfc.ac.uk      |     CEDA</a:t>
            </a:r>
            <a:endParaRPr lang="en-US" dirty="0"/>
          </a:p>
        </p:txBody>
      </p:sp>
      <p:sp>
        <p:nvSpPr>
          <p:cNvPr id="7" name="Round Same Side Corner Rectangle 6">
            <a:extLst>
              <a:ext uri="{FF2B5EF4-FFF2-40B4-BE49-F238E27FC236}">
                <a16:creationId xmlns:a16="http://schemas.microsoft.com/office/drawing/2014/main" id="{B81A4257-2C6E-C745-ACD0-0476EE8D8383}"/>
              </a:ext>
            </a:extLst>
          </p:cNvPr>
          <p:cNvSpPr/>
          <p:nvPr/>
        </p:nvSpPr>
        <p:spPr>
          <a:xfrm>
            <a:off x="7899312" y="1624952"/>
            <a:ext cx="3647872" cy="657547"/>
          </a:xfrm>
          <a:prstGeom prst="round2Same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Panel Discussion</a:t>
            </a:r>
          </a:p>
        </p:txBody>
      </p:sp>
      <p:sp>
        <p:nvSpPr>
          <p:cNvPr id="8" name="Round Same Side Corner Rectangle 7">
            <a:extLst>
              <a:ext uri="{FF2B5EF4-FFF2-40B4-BE49-F238E27FC236}">
                <a16:creationId xmlns:a16="http://schemas.microsoft.com/office/drawing/2014/main" id="{AC5674DA-8F0D-E248-A61C-8604A155E359}"/>
              </a:ext>
            </a:extLst>
          </p:cNvPr>
          <p:cNvSpPr/>
          <p:nvPr/>
        </p:nvSpPr>
        <p:spPr>
          <a:xfrm>
            <a:off x="7882331" y="2424983"/>
            <a:ext cx="3647872" cy="657547"/>
          </a:xfrm>
          <a:prstGeom prst="round2Same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Survey</a:t>
            </a:r>
          </a:p>
        </p:txBody>
      </p:sp>
      <p:sp>
        <p:nvSpPr>
          <p:cNvPr id="9" name="Round Same Side Corner Rectangle 8">
            <a:extLst>
              <a:ext uri="{FF2B5EF4-FFF2-40B4-BE49-F238E27FC236}">
                <a16:creationId xmlns:a16="http://schemas.microsoft.com/office/drawing/2014/main" id="{46687BCD-9EDD-ED4E-A0C3-15B0878F2AFA}"/>
              </a:ext>
            </a:extLst>
          </p:cNvPr>
          <p:cNvSpPr/>
          <p:nvPr/>
        </p:nvSpPr>
        <p:spPr>
          <a:xfrm>
            <a:off x="7899312" y="3311689"/>
            <a:ext cx="3647872" cy="657547"/>
          </a:xfrm>
          <a:prstGeom prst="round2Same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Taster Training</a:t>
            </a:r>
          </a:p>
        </p:txBody>
      </p:sp>
      <p:sp>
        <p:nvSpPr>
          <p:cNvPr id="10" name="Round Same Side Corner Rectangle 9">
            <a:extLst>
              <a:ext uri="{FF2B5EF4-FFF2-40B4-BE49-F238E27FC236}">
                <a16:creationId xmlns:a16="http://schemas.microsoft.com/office/drawing/2014/main" id="{04931E73-D52A-0441-9218-5ADF1429E60A}"/>
              </a:ext>
            </a:extLst>
          </p:cNvPr>
          <p:cNvSpPr/>
          <p:nvPr/>
        </p:nvSpPr>
        <p:spPr>
          <a:xfrm>
            <a:off x="7924998" y="4184301"/>
            <a:ext cx="3647872" cy="657547"/>
          </a:xfrm>
          <a:prstGeom prst="round2Same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Training Resources</a:t>
            </a:r>
          </a:p>
        </p:txBody>
      </p:sp>
      <p:sp>
        <p:nvSpPr>
          <p:cNvPr id="11" name="Round Same Side Corner Rectangle 10">
            <a:extLst>
              <a:ext uri="{FF2B5EF4-FFF2-40B4-BE49-F238E27FC236}">
                <a16:creationId xmlns:a16="http://schemas.microsoft.com/office/drawing/2014/main" id="{8065450B-3747-0045-94E0-03AD302780AB}"/>
              </a:ext>
            </a:extLst>
          </p:cNvPr>
          <p:cNvSpPr/>
          <p:nvPr/>
        </p:nvSpPr>
        <p:spPr>
          <a:xfrm>
            <a:off x="7924998" y="5076518"/>
            <a:ext cx="3647872" cy="657547"/>
          </a:xfrm>
          <a:prstGeom prst="round2Same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Best Practice</a:t>
            </a:r>
          </a:p>
        </p:txBody>
      </p:sp>
    </p:spTree>
    <p:extLst>
      <p:ext uri="{BB962C8B-B14F-4D97-AF65-F5344CB8AC3E}">
        <p14:creationId xmlns:p14="http://schemas.microsoft.com/office/powerpoint/2010/main" val="263885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9919C-A22D-B544-BB26-C514E2EE6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59479" y="4026904"/>
            <a:ext cx="5684838" cy="6172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hlinkClick r:id="rId3"/>
              </a:rPr>
              <a:t>esther.conway@stfc.ac.uk</a:t>
            </a: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17AD61-6674-414E-871A-B50827F7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other comments?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262F3B-B7B0-0C49-AE59-D2EA74D6F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9E80EF-F19E-1449-9A2C-4048A290265F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8E3075-8328-AC43-90DE-F820BBF8AC0F}"/>
              </a:ext>
            </a:extLst>
          </p:cNvPr>
          <p:cNvSpPr/>
          <p:nvPr/>
        </p:nvSpPr>
        <p:spPr>
          <a:xfrm>
            <a:off x="3645632" y="2260027"/>
            <a:ext cx="36628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Contact Us !</a:t>
            </a:r>
          </a:p>
        </p:txBody>
      </p:sp>
    </p:spTree>
    <p:extLst>
      <p:ext uri="{BB962C8B-B14F-4D97-AF65-F5344CB8AC3E}">
        <p14:creationId xmlns:p14="http://schemas.microsoft.com/office/powerpoint/2010/main" val="8949360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l Theme">
  <a:themeElements>
    <a:clrScheme name="NCEO Swatches 1">
      <a:dk1>
        <a:srgbClr val="2B3459"/>
      </a:dk1>
      <a:lt1>
        <a:srgbClr val="FFFFFF"/>
      </a:lt1>
      <a:dk2>
        <a:srgbClr val="2B3890"/>
      </a:dk2>
      <a:lt2>
        <a:srgbClr val="FFFFFF"/>
      </a:lt2>
      <a:accent1>
        <a:srgbClr val="2B3890"/>
      </a:accent1>
      <a:accent2>
        <a:srgbClr val="9B98C6"/>
      </a:accent2>
      <a:accent3>
        <a:srgbClr val="4D71B8"/>
      </a:accent3>
      <a:accent4>
        <a:srgbClr val="2B3459"/>
      </a:accent4>
      <a:accent5>
        <a:srgbClr val="71D8D3"/>
      </a:accent5>
      <a:accent6>
        <a:srgbClr val="647189"/>
      </a:accent6>
      <a:hlink>
        <a:srgbClr val="4C64FF"/>
      </a:hlink>
      <a:folHlink>
        <a:srgbClr val="0023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6173</TotalTime>
  <Words>260</Words>
  <Application>Microsoft Macintosh PowerPoint</Application>
  <PresentationFormat>Widescreen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Internal Theme</vt:lpstr>
      <vt:lpstr> Jupyter Notebooks Webinar</vt:lpstr>
      <vt:lpstr>Save the date Jupyter Notebooks for Capacity Development 21st and 22nd July </vt:lpstr>
      <vt:lpstr>Any other comments?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Centre of Earth Observation</dc:title>
  <dc:creator>Bulb Studios</dc:creator>
  <cp:lastModifiedBy>Conway, Esther (STFC,RAL,RALSP)</cp:lastModifiedBy>
  <cp:revision>189</cp:revision>
  <dcterms:created xsi:type="dcterms:W3CDTF">2018-05-29T08:58:13Z</dcterms:created>
  <dcterms:modified xsi:type="dcterms:W3CDTF">2021-04-19T15:20:01Z</dcterms:modified>
</cp:coreProperties>
</file>