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1"/>
    <p:sldMasterId id="2147487138" r:id="rId2"/>
  </p:sldMasterIdLst>
  <p:notesMasterIdLst>
    <p:notesMasterId r:id="rId16"/>
  </p:notesMasterIdLst>
  <p:handoutMasterIdLst>
    <p:handoutMasterId r:id="rId17"/>
  </p:handoutMasterIdLst>
  <p:sldIdLst>
    <p:sldId id="256" r:id="rId3"/>
    <p:sldId id="300" r:id="rId4"/>
    <p:sldId id="263" r:id="rId5"/>
    <p:sldId id="297" r:id="rId6"/>
    <p:sldId id="270" r:id="rId7"/>
    <p:sldId id="289" r:id="rId8"/>
    <p:sldId id="299" r:id="rId9"/>
    <p:sldId id="293" r:id="rId10"/>
    <p:sldId id="275" r:id="rId11"/>
    <p:sldId id="276" r:id="rId12"/>
    <p:sldId id="273" r:id="rId13"/>
    <p:sldId id="274" r:id="rId14"/>
    <p:sldId id="257" r:id="rId15"/>
  </p:sldIdLst>
  <p:sldSz cx="12192000" cy="6858000"/>
  <p:notesSz cx="6797675" cy="9926638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31">
          <p15:clr>
            <a:srgbClr val="A4A3A4"/>
          </p15:clr>
        </p15:guide>
        <p15:guide id="2" orient="horz" pos="2568">
          <p15:clr>
            <a:srgbClr val="A4A3A4"/>
          </p15:clr>
        </p15:guide>
        <p15:guide id="3" orient="horz" pos="2772">
          <p15:clr>
            <a:srgbClr val="A4A3A4"/>
          </p15:clr>
        </p15:guide>
        <p15:guide id="4" orient="horz" pos="3113">
          <p15:clr>
            <a:srgbClr val="A4A3A4"/>
          </p15:clr>
        </p15:guide>
        <p15:guide id="5" orient="horz" pos="3543">
          <p15:clr>
            <a:srgbClr val="A4A3A4"/>
          </p15:clr>
        </p15:guide>
        <p15:guide id="6" orient="horz" pos="1389">
          <p15:clr>
            <a:srgbClr val="A4A3A4"/>
          </p15:clr>
        </p15:guide>
        <p15:guide id="7" orient="horz" pos="3861">
          <p15:clr>
            <a:srgbClr val="A4A3A4"/>
          </p15:clr>
        </p15:guide>
        <p15:guide id="8" orient="horz" pos="1774">
          <p15:clr>
            <a:srgbClr val="A4A3A4"/>
          </p15:clr>
        </p15:guide>
        <p15:guide id="9" pos="3273">
          <p15:clr>
            <a:srgbClr val="A4A3A4"/>
          </p15:clr>
        </p15:guide>
        <p15:guide id="10" pos="7559">
          <p15:clr>
            <a:srgbClr val="A4A3A4"/>
          </p15:clr>
        </p15:guide>
        <p15:guide id="11" pos="3545">
          <p15:clr>
            <a:srgbClr val="A4A3A4"/>
          </p15:clr>
        </p15:guide>
        <p15:guide id="12" pos="4793">
          <p15:clr>
            <a:srgbClr val="A4A3A4"/>
          </p15:clr>
        </p15:guide>
        <p15:guide id="13" pos="2003">
          <p15:clr>
            <a:srgbClr val="A4A3A4"/>
          </p15:clr>
        </p15:guide>
        <p15:guide id="14" pos="1663">
          <p15:clr>
            <a:srgbClr val="A4A3A4"/>
          </p15:clr>
        </p15:guide>
        <p15:guide id="15" pos="5087">
          <p15:clr>
            <a:srgbClr val="A4A3A4"/>
          </p15:clr>
        </p15:guide>
        <p15:guide id="16" pos="18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5E6F"/>
    <a:srgbClr val="003249"/>
    <a:srgbClr val="003247"/>
    <a:srgbClr val="F1666A"/>
    <a:srgbClr val="960136"/>
    <a:srgbClr val="FBAB18"/>
    <a:srgbClr val="76C8AE"/>
    <a:srgbClr val="E8E9E4"/>
    <a:srgbClr val="8197A6"/>
    <a:srgbClr val="ED1B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4737"/>
  </p:normalViewPr>
  <p:slideViewPr>
    <p:cSldViewPr snapToGrid="0">
      <p:cViewPr varScale="1">
        <p:scale>
          <a:sx n="41" d="100"/>
          <a:sy n="41" d="100"/>
        </p:scale>
        <p:origin x="29" y="115"/>
      </p:cViewPr>
      <p:guideLst>
        <p:guide orient="horz" pos="731"/>
        <p:guide orient="horz" pos="2568"/>
        <p:guide orient="horz" pos="2772"/>
        <p:guide orient="horz" pos="3113"/>
        <p:guide orient="horz" pos="3543"/>
        <p:guide orient="horz" pos="1389"/>
        <p:guide orient="horz" pos="3861"/>
        <p:guide orient="horz" pos="1774"/>
        <p:guide pos="3273"/>
        <p:guide pos="7559"/>
        <p:guide pos="3545"/>
        <p:guide pos="4793"/>
        <p:guide pos="2003"/>
        <p:guide pos="1663"/>
        <p:guide pos="5087"/>
        <p:guide pos="18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3092"/>
    </p:cViewPr>
  </p:sorterViewPr>
  <p:notesViewPr>
    <p:cSldViewPr snapToGrid="0">
      <p:cViewPr varScale="1">
        <p:scale>
          <a:sx n="74" d="100"/>
          <a:sy n="74" d="100"/>
        </p:scale>
        <p:origin x="404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 eaLnBrk="1" hangingPunct="1">
              <a:defRPr sz="11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81911F50-FE0F-5946-AE7F-DB68643ECA25}" type="slidenum">
              <a:rPr lang="it-IT" altLang="x-none"/>
              <a:pPr>
                <a:defRPr/>
              </a:pPr>
              <a:t>‹#›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67150" y="0"/>
            <a:ext cx="29178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 eaLnBrk="1" hangingPunct="1">
              <a:defRPr sz="11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FB6B53B6-A490-BA4E-929A-F40726DD482A}" type="datetimeFigureOut">
              <a:rPr lang="en-US" altLang="x-none"/>
              <a:pPr>
                <a:defRPr/>
              </a:pPr>
              <a:t>4/21/2021</a:t>
            </a:fld>
            <a:endParaRPr lang="en-US" altLang="x-none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4463" y="739775"/>
            <a:ext cx="6569075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76300" y="4730750"/>
            <a:ext cx="5033963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59913"/>
            <a:ext cx="2917825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67150" y="9459913"/>
            <a:ext cx="2917825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 eaLnBrk="1" hangingPunct="1">
              <a:defRPr sz="11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B1C1B1E2-4475-074F-89EB-5387F18A9490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11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01278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12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242558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30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29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E2B681B-3E4B-354E-896C-9E7F61EBC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5" b="79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57E5F4-FF51-474A-B200-5C9D11431153}"/>
              </a:ext>
            </a:extLst>
          </p:cNvPr>
          <p:cNvSpPr/>
          <p:nvPr userDrawn="1"/>
        </p:nvSpPr>
        <p:spPr>
          <a:xfrm>
            <a:off x="-18138" y="-2"/>
            <a:ext cx="12210136" cy="6858002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55F1F827-F20B-2049-AB7D-6EBF9B5960C3}"/>
              </a:ext>
            </a:extLst>
          </p:cNvPr>
          <p:cNvCxnSpPr>
            <a:cxnSpLocks/>
          </p:cNvCxnSpPr>
          <p:nvPr userDrawn="1"/>
        </p:nvCxnSpPr>
        <p:spPr>
          <a:xfrm>
            <a:off x="219687" y="4078969"/>
            <a:ext cx="1173774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8265F6E0-D659-2A48-A5FB-6EE185BF25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425" y="3509439"/>
            <a:ext cx="11741010" cy="563779"/>
          </a:xfrm>
        </p:spPr>
        <p:txBody>
          <a:bodyPr anchor="b" anchorCtr="0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A3375C-AD7C-0F4A-9A24-880CB1348D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84753" y="5091757"/>
            <a:ext cx="6075056" cy="1315441"/>
          </a:xfrm>
        </p:spPr>
        <p:txBody>
          <a:bodyPr lIns="0" rIns="0" anchor="ctr"/>
          <a:lstStyle>
            <a:lvl1pPr algn="r">
              <a:lnSpc>
                <a:spcPct val="150000"/>
              </a:lnSpc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Surname</a:t>
            </a:r>
          </a:p>
          <a:p>
            <a:pPr lvl="0"/>
            <a:r>
              <a:rPr lang="en-GB" noProof="0" dirty="0"/>
              <a:t>Where are you today?</a:t>
            </a:r>
          </a:p>
          <a:p>
            <a:pPr lvl="0"/>
            <a:r>
              <a:rPr lang="en-GB" noProof="0" dirty="0"/>
              <a:t>DD/MM/YYYY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91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1" name="Group 170">
            <a:extLst>
              <a:ext uri="{FF2B5EF4-FFF2-40B4-BE49-F238E27FC236}">
                <a16:creationId xmlns:a16="http://schemas.microsoft.com/office/drawing/2014/main" id="{3A91B686-E4E0-564F-B9AE-39DF39056A0B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2" name="Picture 171" descr="at.png">
              <a:extLst>
                <a:ext uri="{FF2B5EF4-FFF2-40B4-BE49-F238E27FC236}">
                  <a16:creationId xmlns:a16="http://schemas.microsoft.com/office/drawing/2014/main" id="{BEDB8B01-740D-BA49-94F0-ED280E0BC0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be.png">
              <a:extLst>
                <a:ext uri="{FF2B5EF4-FFF2-40B4-BE49-F238E27FC236}">
                  <a16:creationId xmlns:a16="http://schemas.microsoft.com/office/drawing/2014/main" id="{0E437E8F-13B2-6F4F-B850-26478D455D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ch.png">
              <a:extLst>
                <a:ext uri="{FF2B5EF4-FFF2-40B4-BE49-F238E27FC236}">
                  <a16:creationId xmlns:a16="http://schemas.microsoft.com/office/drawing/2014/main" id="{C0D345B6-A534-1B49-9784-2B92A16D4B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z.png">
              <a:extLst>
                <a:ext uri="{FF2B5EF4-FFF2-40B4-BE49-F238E27FC236}">
                  <a16:creationId xmlns:a16="http://schemas.microsoft.com/office/drawing/2014/main" id="{F902E505-15BF-604F-9C12-2B28CE906F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de.png">
              <a:extLst>
                <a:ext uri="{FF2B5EF4-FFF2-40B4-BE49-F238E27FC236}">
                  <a16:creationId xmlns:a16="http://schemas.microsoft.com/office/drawing/2014/main" id="{FC2D03AE-8A3D-3B47-8FFD-ACE2C8B1EB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k.png">
              <a:extLst>
                <a:ext uri="{FF2B5EF4-FFF2-40B4-BE49-F238E27FC236}">
                  <a16:creationId xmlns:a16="http://schemas.microsoft.com/office/drawing/2014/main" id="{1F3D4151-0340-BA4E-B105-BCAE86AACB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ee.png">
              <a:extLst>
                <a:ext uri="{FF2B5EF4-FFF2-40B4-BE49-F238E27FC236}">
                  <a16:creationId xmlns:a16="http://schemas.microsoft.com/office/drawing/2014/main" id="{640649DA-1388-B348-A489-A2FDA33BB4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s.png">
              <a:extLst>
                <a:ext uri="{FF2B5EF4-FFF2-40B4-BE49-F238E27FC236}">
                  <a16:creationId xmlns:a16="http://schemas.microsoft.com/office/drawing/2014/main" id="{470A01F2-D7CC-9C41-8BAA-9D79996F6B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fi.png">
              <a:extLst>
                <a:ext uri="{FF2B5EF4-FFF2-40B4-BE49-F238E27FC236}">
                  <a16:creationId xmlns:a16="http://schemas.microsoft.com/office/drawing/2014/main" id="{F4D80BB1-B435-264A-830D-B4CCD3E488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r.png">
              <a:extLst>
                <a:ext uri="{FF2B5EF4-FFF2-40B4-BE49-F238E27FC236}">
                  <a16:creationId xmlns:a16="http://schemas.microsoft.com/office/drawing/2014/main" id="{DAD10D0F-53A2-134E-BE6E-11FD07622B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gr.png">
              <a:extLst>
                <a:ext uri="{FF2B5EF4-FFF2-40B4-BE49-F238E27FC236}">
                  <a16:creationId xmlns:a16="http://schemas.microsoft.com/office/drawing/2014/main" id="{FD750D0C-0AA7-9940-9315-74A88C2D15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hu.png">
              <a:extLst>
                <a:ext uri="{FF2B5EF4-FFF2-40B4-BE49-F238E27FC236}">
                  <a16:creationId xmlns:a16="http://schemas.microsoft.com/office/drawing/2014/main" id="{0952A36A-6797-1244-8646-E2E98A2586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ie.png">
              <a:extLst>
                <a:ext uri="{FF2B5EF4-FFF2-40B4-BE49-F238E27FC236}">
                  <a16:creationId xmlns:a16="http://schemas.microsoft.com/office/drawing/2014/main" id="{F9D768E0-92C7-344E-A2C8-3E9386D526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t.png">
              <a:extLst>
                <a:ext uri="{FF2B5EF4-FFF2-40B4-BE49-F238E27FC236}">
                  <a16:creationId xmlns:a16="http://schemas.microsoft.com/office/drawing/2014/main" id="{0C7F19CB-CE5F-424E-A2A7-C9250F3128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lu.png">
              <a:extLst>
                <a:ext uri="{FF2B5EF4-FFF2-40B4-BE49-F238E27FC236}">
                  <a16:creationId xmlns:a16="http://schemas.microsoft.com/office/drawing/2014/main" id="{EC73B713-6D08-6143-81B6-61930BD016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nl.png">
              <a:extLst>
                <a:ext uri="{FF2B5EF4-FFF2-40B4-BE49-F238E27FC236}">
                  <a16:creationId xmlns:a16="http://schemas.microsoft.com/office/drawing/2014/main" id="{4EE4C425-6D03-A648-945F-C841599A6F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o.png">
              <a:extLst>
                <a:ext uri="{FF2B5EF4-FFF2-40B4-BE49-F238E27FC236}">
                  <a16:creationId xmlns:a16="http://schemas.microsoft.com/office/drawing/2014/main" id="{3EC2FB49-273D-1044-A00C-3D1FEDBF87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pl.png">
              <a:extLst>
                <a:ext uri="{FF2B5EF4-FFF2-40B4-BE49-F238E27FC236}">
                  <a16:creationId xmlns:a16="http://schemas.microsoft.com/office/drawing/2014/main" id="{4D4E6580-42D2-8243-A427-B252D72B37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t.png">
              <a:extLst>
                <a:ext uri="{FF2B5EF4-FFF2-40B4-BE49-F238E27FC236}">
                  <a16:creationId xmlns:a16="http://schemas.microsoft.com/office/drawing/2014/main" id="{87058DB9-6E8A-024A-B6AF-F93EEF3F7C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ro.png">
              <a:extLst>
                <a:ext uri="{FF2B5EF4-FFF2-40B4-BE49-F238E27FC236}">
                  <a16:creationId xmlns:a16="http://schemas.microsoft.com/office/drawing/2014/main" id="{708009B0-3B83-0145-82DC-4F2C0D582B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se.png">
              <a:extLst>
                <a:ext uri="{FF2B5EF4-FFF2-40B4-BE49-F238E27FC236}">
                  <a16:creationId xmlns:a16="http://schemas.microsoft.com/office/drawing/2014/main" id="{D6D8F778-E06A-844B-A9B8-DB85836B93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uk.png">
              <a:extLst>
                <a:ext uri="{FF2B5EF4-FFF2-40B4-BE49-F238E27FC236}">
                  <a16:creationId xmlns:a16="http://schemas.microsoft.com/office/drawing/2014/main" id="{0876F505-4080-2848-AD4B-B09EBB7017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ca.png">
              <a:extLst>
                <a:ext uri="{FF2B5EF4-FFF2-40B4-BE49-F238E27FC236}">
                  <a16:creationId xmlns:a16="http://schemas.microsoft.com/office/drawing/2014/main" id="{7CEAFEA1-A42D-8B4C-BF61-8FDE7F657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>
              <a:extLst>
                <a:ext uri="{FF2B5EF4-FFF2-40B4-BE49-F238E27FC236}">
                  <a16:creationId xmlns:a16="http://schemas.microsoft.com/office/drawing/2014/main" id="{AD9E02DA-753A-6846-95E3-77E7F5C261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6" name="Picture 195" descr="si.png">
              <a:extLst>
                <a:ext uri="{FF2B5EF4-FFF2-40B4-BE49-F238E27FC236}">
                  <a16:creationId xmlns:a16="http://schemas.microsoft.com/office/drawing/2014/main" id="{CC23C223-60F9-C54E-90CD-4ACBEA6C6E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sp>
        <p:nvSpPr>
          <p:cNvPr id="37" name="TextBox 36"/>
          <p:cNvSpPr txBox="1"/>
          <p:nvPr userDrawn="1"/>
        </p:nvSpPr>
        <p:spPr>
          <a:xfrm>
            <a:off x="122383" y="6202583"/>
            <a:ext cx="2502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</p:spTree>
    <p:extLst>
      <p:ext uri="{BB962C8B-B14F-4D97-AF65-F5344CB8AC3E}">
        <p14:creationId xmlns:p14="http://schemas.microsoft.com/office/powerpoint/2010/main" val="210588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66570320-3196-EF45-AA70-55A3A8412E23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altLang="en-US" sz="3000" b="1" i="0" noProof="0" dirty="0">
                <a:solidFill>
                  <a:srgbClr val="335E6F"/>
                </a:solidFill>
                <a:latin typeface="+mj-lt"/>
                <a:ea typeface="MS PGothic" pitchFamily="34" charset="-128"/>
                <a:cs typeface="Arial" charset="0"/>
              </a:defRPr>
            </a:lvl1pPr>
          </a:lstStyle>
          <a:p>
            <a:pPr lvl="0"/>
            <a:r>
              <a:rPr lang="en-GB" altLang="en-US" noProof="0" dirty="0"/>
              <a:t>Click To Edit Master Title Style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BE56DB9E-ADEC-C041-9F85-12B8B19C015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40779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6869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688588E-F9A8-2845-885D-3F95E59BBB1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altLang="en-US" sz="3000" b="1" i="0" noProof="0" dirty="0">
                <a:solidFill>
                  <a:srgbClr val="335E6F"/>
                </a:solidFill>
                <a:latin typeface="+mj-lt"/>
                <a:ea typeface="MS PGothic" pitchFamily="34" charset="-128"/>
                <a:cs typeface="Arial" charset="0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8665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18261" y="1143068"/>
            <a:ext cx="5788843" cy="4848157"/>
          </a:xfrm>
        </p:spPr>
        <p:txBody>
          <a:bodyPr/>
          <a:lstStyle>
            <a:lvl1pPr>
              <a:defRPr sz="18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10296" y="1143068"/>
            <a:ext cx="5776365" cy="4848157"/>
          </a:xfrm>
        </p:spPr>
        <p:txBody>
          <a:bodyPr/>
          <a:lstStyle>
            <a:lvl1pPr>
              <a:defRPr sz="18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42C04B5-56FD-9D4A-846B-7FFFA4F531BF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altLang="en-US" sz="3000" b="1" i="0" noProof="0" dirty="0">
                <a:solidFill>
                  <a:srgbClr val="335E6F"/>
                </a:solidFill>
                <a:latin typeface="+mj-lt"/>
                <a:ea typeface="MS PGothic" pitchFamily="34" charset="-128"/>
                <a:cs typeface="Arial" charset="0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470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161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66570320-3196-EF45-AA70-55A3A8412E23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335E6F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BE56DB9E-ADEC-C041-9F85-12B8B19C015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40779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35E5E0F-3BDB-C24D-BC1B-B04099CF0BBD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6869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5.png"/><Relationship Id="rId34" Type="http://schemas.openxmlformats.org/officeDocument/2006/relationships/image" Target="../media/image28.png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5" Type="http://schemas.openxmlformats.org/officeDocument/2006/relationships/image" Target="../media/image19.png"/><Relationship Id="rId3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24" Type="http://schemas.openxmlformats.org/officeDocument/2006/relationships/image" Target="../media/image18.png"/><Relationship Id="rId32" Type="http://schemas.openxmlformats.org/officeDocument/2006/relationships/image" Target="../media/image26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28" Type="http://schemas.openxmlformats.org/officeDocument/2006/relationships/image" Target="../media/image22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31" Type="http://schemas.openxmlformats.org/officeDocument/2006/relationships/image" Target="../media/image2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Relationship Id="rId14" Type="http://schemas.openxmlformats.org/officeDocument/2006/relationships/image" Target="../media/image8.png"/><Relationship Id="rId22" Type="http://schemas.openxmlformats.org/officeDocument/2006/relationships/image" Target="../media/image16.png"/><Relationship Id="rId27" Type="http://schemas.openxmlformats.org/officeDocument/2006/relationships/image" Target="../media/image21.png"/><Relationship Id="rId30" Type="http://schemas.openxmlformats.org/officeDocument/2006/relationships/image" Target="../media/image24.png"/><Relationship Id="rId8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theme" Target="../theme/theme2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262" y="883106"/>
            <a:ext cx="11763662" cy="554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dirty="0"/>
              <a:t>Edit Master text styles</a:t>
            </a:r>
          </a:p>
          <a:p>
            <a:pPr lvl="1"/>
            <a:r>
              <a:rPr lang="en-US" altLang="en-US" noProof="0" dirty="0"/>
              <a:t>Second level</a:t>
            </a:r>
          </a:p>
          <a:p>
            <a:pPr lvl="2"/>
            <a:r>
              <a:rPr lang="en-US" altLang="en-US" noProof="0" dirty="0"/>
              <a:t>Third level</a:t>
            </a:r>
          </a:p>
          <a:p>
            <a:pPr lvl="3"/>
            <a:r>
              <a:rPr lang="en-US" altLang="en-US" noProof="0" dirty="0"/>
              <a:t>Fourth level</a:t>
            </a:r>
          </a:p>
          <a:p>
            <a:pPr lvl="4"/>
            <a:r>
              <a:rPr lang="en-US" altLang="en-US" noProof="0" dirty="0"/>
              <a:t>Fifth level</a:t>
            </a:r>
            <a:endParaRPr lang="en-GB" altLang="en-US" noProof="0" dirty="0"/>
          </a:p>
        </p:txBody>
      </p:sp>
      <p:pic>
        <p:nvPicPr>
          <p:cNvPr id="34" name="Picture 33"/>
          <p:cNvPicPr>
            <a:picLocks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56034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BF9CC564-99C6-CF4A-B66D-51C35F775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25" y="156382"/>
            <a:ext cx="10108850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A98235A-908E-9E4D-97CE-A7BE035FCD9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8D6837A-A6B3-7945-8B79-FE698D2EDBB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41077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178C65F7-2688-B645-B8E3-2B9FAEDF0F36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68" name="Picture 167" descr="at.png">
              <a:extLst>
                <a:ext uri="{FF2B5EF4-FFF2-40B4-BE49-F238E27FC236}">
                  <a16:creationId xmlns:a16="http://schemas.microsoft.com/office/drawing/2014/main" id="{A52E0A18-E273-2242-82E5-C3746DF1D4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9" name="Picture 168" descr="be.png">
              <a:extLst>
                <a:ext uri="{FF2B5EF4-FFF2-40B4-BE49-F238E27FC236}">
                  <a16:creationId xmlns:a16="http://schemas.microsoft.com/office/drawing/2014/main" id="{EA2130B9-A9A0-6046-AD1D-70D5050D0C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0" name="Picture 169" descr="ch.png">
              <a:extLst>
                <a:ext uri="{FF2B5EF4-FFF2-40B4-BE49-F238E27FC236}">
                  <a16:creationId xmlns:a16="http://schemas.microsoft.com/office/drawing/2014/main" id="{53F85A0B-24AA-4C4E-ABE5-4F432092D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1" name="Picture 170" descr="cz.png">
              <a:extLst>
                <a:ext uri="{FF2B5EF4-FFF2-40B4-BE49-F238E27FC236}">
                  <a16:creationId xmlns:a16="http://schemas.microsoft.com/office/drawing/2014/main" id="{98789C69-E55F-0F45-9211-C5F7204597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2" name="Picture 171" descr="de.png">
              <a:extLst>
                <a:ext uri="{FF2B5EF4-FFF2-40B4-BE49-F238E27FC236}">
                  <a16:creationId xmlns:a16="http://schemas.microsoft.com/office/drawing/2014/main" id="{E070005B-481E-D14C-ADCA-B91B537738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dk.png">
              <a:extLst>
                <a:ext uri="{FF2B5EF4-FFF2-40B4-BE49-F238E27FC236}">
                  <a16:creationId xmlns:a16="http://schemas.microsoft.com/office/drawing/2014/main" id="{C7708920-5A91-8A40-B2E4-CFBDBCF5C3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ee.png">
              <a:extLst>
                <a:ext uri="{FF2B5EF4-FFF2-40B4-BE49-F238E27FC236}">
                  <a16:creationId xmlns:a16="http://schemas.microsoft.com/office/drawing/2014/main" id="{D55A5191-7187-794E-BE28-1FBD0687C4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es.png">
              <a:extLst>
                <a:ext uri="{FF2B5EF4-FFF2-40B4-BE49-F238E27FC236}">
                  <a16:creationId xmlns:a16="http://schemas.microsoft.com/office/drawing/2014/main" id="{3BB24710-F05A-5241-A7A5-1332316607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fi.png">
              <a:extLst>
                <a:ext uri="{FF2B5EF4-FFF2-40B4-BE49-F238E27FC236}">
                  <a16:creationId xmlns:a16="http://schemas.microsoft.com/office/drawing/2014/main" id="{7BA315E5-0C31-FB43-B1BB-DAE9140A28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fr.png">
              <a:extLst>
                <a:ext uri="{FF2B5EF4-FFF2-40B4-BE49-F238E27FC236}">
                  <a16:creationId xmlns:a16="http://schemas.microsoft.com/office/drawing/2014/main" id="{0FC36517-5A08-C543-BCFD-0A6FC61CFD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gr.png">
              <a:extLst>
                <a:ext uri="{FF2B5EF4-FFF2-40B4-BE49-F238E27FC236}">
                  <a16:creationId xmlns:a16="http://schemas.microsoft.com/office/drawing/2014/main" id="{A443BDCF-5161-0C41-9887-20261585DA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hu.png">
              <a:extLst>
                <a:ext uri="{FF2B5EF4-FFF2-40B4-BE49-F238E27FC236}">
                  <a16:creationId xmlns:a16="http://schemas.microsoft.com/office/drawing/2014/main" id="{CEC53681-F54F-E24D-BE98-D13C771C50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ie.png">
              <a:extLst>
                <a:ext uri="{FF2B5EF4-FFF2-40B4-BE49-F238E27FC236}">
                  <a16:creationId xmlns:a16="http://schemas.microsoft.com/office/drawing/2014/main" id="{9359D085-5B30-2E4E-B347-85C20B9D6B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it.png">
              <a:extLst>
                <a:ext uri="{FF2B5EF4-FFF2-40B4-BE49-F238E27FC236}">
                  <a16:creationId xmlns:a16="http://schemas.microsoft.com/office/drawing/2014/main" id="{A073D5AB-0943-7F42-B5CF-66BF3036BE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lu.png">
              <a:extLst>
                <a:ext uri="{FF2B5EF4-FFF2-40B4-BE49-F238E27FC236}">
                  <a16:creationId xmlns:a16="http://schemas.microsoft.com/office/drawing/2014/main" id="{B7DB2800-3FBD-0442-AD77-E738DC3DD8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nl.png">
              <a:extLst>
                <a:ext uri="{FF2B5EF4-FFF2-40B4-BE49-F238E27FC236}">
                  <a16:creationId xmlns:a16="http://schemas.microsoft.com/office/drawing/2014/main" id="{6A7883EB-A595-5042-AA17-1BBBEE45C1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no.png">
              <a:extLst>
                <a:ext uri="{FF2B5EF4-FFF2-40B4-BE49-F238E27FC236}">
                  <a16:creationId xmlns:a16="http://schemas.microsoft.com/office/drawing/2014/main" id="{AED34C86-2E21-3846-A864-D7403FCD81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pl.png">
              <a:extLst>
                <a:ext uri="{FF2B5EF4-FFF2-40B4-BE49-F238E27FC236}">
                  <a16:creationId xmlns:a16="http://schemas.microsoft.com/office/drawing/2014/main" id="{D19C51F3-6334-D642-91C7-AAA1F28365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pt.png">
              <a:extLst>
                <a:ext uri="{FF2B5EF4-FFF2-40B4-BE49-F238E27FC236}">
                  <a16:creationId xmlns:a16="http://schemas.microsoft.com/office/drawing/2014/main" id="{241CD090-4E5A-8644-9DE6-E31D3F6040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ro.png">
              <a:extLst>
                <a:ext uri="{FF2B5EF4-FFF2-40B4-BE49-F238E27FC236}">
                  <a16:creationId xmlns:a16="http://schemas.microsoft.com/office/drawing/2014/main" id="{AE18BFF2-64F5-9B40-9020-4FC4CB94AD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se.png">
              <a:extLst>
                <a:ext uri="{FF2B5EF4-FFF2-40B4-BE49-F238E27FC236}">
                  <a16:creationId xmlns:a16="http://schemas.microsoft.com/office/drawing/2014/main" id="{1D7DFFBC-E3F0-8641-80CA-05B02B6FDF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uk.png">
              <a:extLst>
                <a:ext uri="{FF2B5EF4-FFF2-40B4-BE49-F238E27FC236}">
                  <a16:creationId xmlns:a16="http://schemas.microsoft.com/office/drawing/2014/main" id="{32FDEBBE-7B6A-4042-8476-2020352869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ca.png">
              <a:extLst>
                <a:ext uri="{FF2B5EF4-FFF2-40B4-BE49-F238E27FC236}">
                  <a16:creationId xmlns:a16="http://schemas.microsoft.com/office/drawing/2014/main" id="{FBEED6DD-52B4-7A42-B5EC-2A2D71DACB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>
              <a:extLst>
                <a:ext uri="{FF2B5EF4-FFF2-40B4-BE49-F238E27FC236}">
                  <a16:creationId xmlns:a16="http://schemas.microsoft.com/office/drawing/2014/main" id="{5A2C547D-F2C2-E54F-9736-136FAB167E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2" name="Picture 191" descr="si.png">
              <a:extLst>
                <a:ext uri="{FF2B5EF4-FFF2-40B4-BE49-F238E27FC236}">
                  <a16:creationId xmlns:a16="http://schemas.microsoft.com/office/drawing/2014/main" id="{614673E0-AB0A-1241-B7C2-A6F982B41D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7136" r:id="rId1"/>
    <p:sldLayoutId id="2147487090" r:id="rId2"/>
    <p:sldLayoutId id="2147487033" r:id="rId3"/>
    <p:sldLayoutId id="2147487035" r:id="rId4"/>
    <p:sldLayoutId id="2147487139" r:id="rId5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 i="0">
          <a:solidFill>
            <a:srgbClr val="335E6F"/>
          </a:solidFill>
          <a:latin typeface="+mj-lt"/>
          <a:ea typeface="MS PGothic" pitchFamily="34" charset="-128"/>
          <a:cs typeface="Arial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chemeClr val="bg2">
              <a:lumMod val="25000"/>
            </a:schemeClr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chemeClr val="bg2">
              <a:lumMod val="25000"/>
            </a:schemeClr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chemeClr val="bg2">
              <a:lumMod val="25000"/>
            </a:schemeClr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chemeClr val="bg2">
              <a:lumMod val="25000"/>
            </a:schemeClr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chemeClr val="bg2">
              <a:lumMod val="25000"/>
            </a:schemeClr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262" y="883106"/>
            <a:ext cx="11763662" cy="554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34" name="Picture 33"/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BF9CC564-99C6-CF4A-B66D-51C35F775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25" y="156382"/>
            <a:ext cx="10108850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A98235A-908E-9E4D-97CE-A7BE035FCD9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8D6837A-A6B3-7945-8B79-FE698D2EDBB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178C65F7-2688-B645-B8E3-2B9FAEDF0F36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68" name="Picture 167" descr="at.png">
              <a:extLst>
                <a:ext uri="{FF2B5EF4-FFF2-40B4-BE49-F238E27FC236}">
                  <a16:creationId xmlns:a16="http://schemas.microsoft.com/office/drawing/2014/main" id="{A52E0A18-E273-2242-82E5-C3746DF1D4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9" name="Picture 168" descr="be.png">
              <a:extLst>
                <a:ext uri="{FF2B5EF4-FFF2-40B4-BE49-F238E27FC236}">
                  <a16:creationId xmlns:a16="http://schemas.microsoft.com/office/drawing/2014/main" id="{EA2130B9-A9A0-6046-AD1D-70D5050D0C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0" name="Picture 169" descr="ch.png">
              <a:extLst>
                <a:ext uri="{FF2B5EF4-FFF2-40B4-BE49-F238E27FC236}">
                  <a16:creationId xmlns:a16="http://schemas.microsoft.com/office/drawing/2014/main" id="{53F85A0B-24AA-4C4E-ABE5-4F432092D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1" name="Picture 170" descr="cz.png">
              <a:extLst>
                <a:ext uri="{FF2B5EF4-FFF2-40B4-BE49-F238E27FC236}">
                  <a16:creationId xmlns:a16="http://schemas.microsoft.com/office/drawing/2014/main" id="{98789C69-E55F-0F45-9211-C5F7204597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2" name="Picture 171" descr="de.png">
              <a:extLst>
                <a:ext uri="{FF2B5EF4-FFF2-40B4-BE49-F238E27FC236}">
                  <a16:creationId xmlns:a16="http://schemas.microsoft.com/office/drawing/2014/main" id="{E070005B-481E-D14C-ADCA-B91B537738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dk.png">
              <a:extLst>
                <a:ext uri="{FF2B5EF4-FFF2-40B4-BE49-F238E27FC236}">
                  <a16:creationId xmlns:a16="http://schemas.microsoft.com/office/drawing/2014/main" id="{C7708920-5A91-8A40-B2E4-CFBDBCF5C3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ee.png">
              <a:extLst>
                <a:ext uri="{FF2B5EF4-FFF2-40B4-BE49-F238E27FC236}">
                  <a16:creationId xmlns:a16="http://schemas.microsoft.com/office/drawing/2014/main" id="{D55A5191-7187-794E-BE28-1FBD0687C4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es.png">
              <a:extLst>
                <a:ext uri="{FF2B5EF4-FFF2-40B4-BE49-F238E27FC236}">
                  <a16:creationId xmlns:a16="http://schemas.microsoft.com/office/drawing/2014/main" id="{3BB24710-F05A-5241-A7A5-1332316607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fi.png">
              <a:extLst>
                <a:ext uri="{FF2B5EF4-FFF2-40B4-BE49-F238E27FC236}">
                  <a16:creationId xmlns:a16="http://schemas.microsoft.com/office/drawing/2014/main" id="{7BA315E5-0C31-FB43-B1BB-DAE9140A28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fr.png">
              <a:extLst>
                <a:ext uri="{FF2B5EF4-FFF2-40B4-BE49-F238E27FC236}">
                  <a16:creationId xmlns:a16="http://schemas.microsoft.com/office/drawing/2014/main" id="{0FC36517-5A08-C543-BCFD-0A6FC61CFD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gr.png">
              <a:extLst>
                <a:ext uri="{FF2B5EF4-FFF2-40B4-BE49-F238E27FC236}">
                  <a16:creationId xmlns:a16="http://schemas.microsoft.com/office/drawing/2014/main" id="{A443BDCF-5161-0C41-9887-20261585DA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hu.png">
              <a:extLst>
                <a:ext uri="{FF2B5EF4-FFF2-40B4-BE49-F238E27FC236}">
                  <a16:creationId xmlns:a16="http://schemas.microsoft.com/office/drawing/2014/main" id="{CEC53681-F54F-E24D-BE98-D13C771C50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ie.png">
              <a:extLst>
                <a:ext uri="{FF2B5EF4-FFF2-40B4-BE49-F238E27FC236}">
                  <a16:creationId xmlns:a16="http://schemas.microsoft.com/office/drawing/2014/main" id="{9359D085-5B30-2E4E-B347-85C20B9D6B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it.png">
              <a:extLst>
                <a:ext uri="{FF2B5EF4-FFF2-40B4-BE49-F238E27FC236}">
                  <a16:creationId xmlns:a16="http://schemas.microsoft.com/office/drawing/2014/main" id="{A073D5AB-0943-7F42-B5CF-66BF3036BE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lu.png">
              <a:extLst>
                <a:ext uri="{FF2B5EF4-FFF2-40B4-BE49-F238E27FC236}">
                  <a16:creationId xmlns:a16="http://schemas.microsoft.com/office/drawing/2014/main" id="{B7DB2800-3FBD-0442-AD77-E738DC3DD8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nl.png">
              <a:extLst>
                <a:ext uri="{FF2B5EF4-FFF2-40B4-BE49-F238E27FC236}">
                  <a16:creationId xmlns:a16="http://schemas.microsoft.com/office/drawing/2014/main" id="{6A7883EB-A595-5042-AA17-1BBBEE45C1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no.png">
              <a:extLst>
                <a:ext uri="{FF2B5EF4-FFF2-40B4-BE49-F238E27FC236}">
                  <a16:creationId xmlns:a16="http://schemas.microsoft.com/office/drawing/2014/main" id="{AED34C86-2E21-3846-A864-D7403FCD81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pl.png">
              <a:extLst>
                <a:ext uri="{FF2B5EF4-FFF2-40B4-BE49-F238E27FC236}">
                  <a16:creationId xmlns:a16="http://schemas.microsoft.com/office/drawing/2014/main" id="{D19C51F3-6334-D642-91C7-AAA1F28365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pt.png">
              <a:extLst>
                <a:ext uri="{FF2B5EF4-FFF2-40B4-BE49-F238E27FC236}">
                  <a16:creationId xmlns:a16="http://schemas.microsoft.com/office/drawing/2014/main" id="{241CD090-4E5A-8644-9DE6-E31D3F6040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ro.png">
              <a:extLst>
                <a:ext uri="{FF2B5EF4-FFF2-40B4-BE49-F238E27FC236}">
                  <a16:creationId xmlns:a16="http://schemas.microsoft.com/office/drawing/2014/main" id="{AE18BFF2-64F5-9B40-9020-4FC4CB94AD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se.png">
              <a:extLst>
                <a:ext uri="{FF2B5EF4-FFF2-40B4-BE49-F238E27FC236}">
                  <a16:creationId xmlns:a16="http://schemas.microsoft.com/office/drawing/2014/main" id="{1D7DFFBC-E3F0-8641-80CA-05B02B6FDF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uk.png">
              <a:extLst>
                <a:ext uri="{FF2B5EF4-FFF2-40B4-BE49-F238E27FC236}">
                  <a16:creationId xmlns:a16="http://schemas.microsoft.com/office/drawing/2014/main" id="{32FDEBBE-7B6A-4042-8476-2020352869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ca.png">
              <a:extLst>
                <a:ext uri="{FF2B5EF4-FFF2-40B4-BE49-F238E27FC236}">
                  <a16:creationId xmlns:a16="http://schemas.microsoft.com/office/drawing/2014/main" id="{FBEED6DD-52B4-7A42-B5EC-2A2D71DACB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>
              <a:extLst>
                <a:ext uri="{FF2B5EF4-FFF2-40B4-BE49-F238E27FC236}">
                  <a16:creationId xmlns:a16="http://schemas.microsoft.com/office/drawing/2014/main" id="{5A2C547D-F2C2-E54F-9736-136FAB167E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2" name="Picture 191" descr="si.png">
              <a:extLst>
                <a:ext uri="{FF2B5EF4-FFF2-40B4-BE49-F238E27FC236}">
                  <a16:creationId xmlns:a16="http://schemas.microsoft.com/office/drawing/2014/main" id="{614673E0-AB0A-1241-B7C2-A6F982B41D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7140" r:id="rId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 i="0">
          <a:solidFill>
            <a:srgbClr val="335E6F"/>
          </a:solidFill>
          <a:latin typeface="+mj-lt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ceos.org/ard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hyperlink" Target="CARD4L%20Product%20Specification%20-%20Backscatter%20-%20v2.1.1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D2508-10A6-8945-A31B-FB5133FA3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25" y="3509439"/>
            <a:ext cx="11741010" cy="563779"/>
          </a:xfrm>
        </p:spPr>
        <p:txBody>
          <a:bodyPr/>
          <a:lstStyle/>
          <a:p>
            <a:r>
              <a:rPr lang="en-GB" sz="3600" dirty="0"/>
              <a:t>Technical readiness for CARD4L </a:t>
            </a:r>
            <a:br>
              <a:rPr lang="en-GB" sz="3600" dirty="0"/>
            </a:br>
            <a:r>
              <a:rPr lang="en-GB" sz="3600" dirty="0"/>
              <a:t>(CEOS Analysis-Ready Data for Land)</a:t>
            </a:r>
            <a:br>
              <a:rPr lang="en-GB" sz="3600" dirty="0"/>
            </a:br>
            <a:br>
              <a:rPr lang="en-GB" sz="3600" dirty="0"/>
            </a:br>
            <a:r>
              <a:rPr lang="en-GB" sz="3600" dirty="0"/>
              <a:t>WGISS#51 – 21 April 2021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A6F978-949D-1140-97B1-417FBE445B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20075" y="4965700"/>
            <a:ext cx="3739734" cy="1441128"/>
          </a:xfrm>
        </p:spPr>
        <p:txBody>
          <a:bodyPr/>
          <a:lstStyle/>
          <a:p>
            <a:r>
              <a:rPr lang="en-GB" sz="1600" dirty="0"/>
              <a:t>P. Goryl, C. </a:t>
            </a:r>
            <a:r>
              <a:rPr lang="en-GB" sz="1600" dirty="0" err="1"/>
              <a:t>Albinet</a:t>
            </a:r>
            <a:r>
              <a:rPr lang="en-GB" sz="1600" dirty="0"/>
              <a:t>, S. Pinori, G. </a:t>
            </a:r>
            <a:r>
              <a:rPr lang="en-GB" sz="1600" dirty="0" err="1"/>
              <a:t>Brizzi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57441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1341D-24DD-4F70-9188-ED06C3937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1" y="250175"/>
            <a:ext cx="10113228" cy="553998"/>
          </a:xfrm>
        </p:spPr>
        <p:txBody>
          <a:bodyPr/>
          <a:lstStyle/>
          <a:p>
            <a:r>
              <a:rPr lang="en-GB" dirty="0"/>
              <a:t>CARD4L Optical - Surface Reflectance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C4200-8DDE-4E2A-B7AF-72E9E5C71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69" y="863922"/>
            <a:ext cx="11763662" cy="554077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  <a:tabLst>
                <a:tab pos="480472" algn="l"/>
              </a:tabLst>
            </a:pPr>
            <a:r>
              <a:rPr lang="en-GB" sz="2000" b="1" dirty="0">
                <a:solidFill>
                  <a:schemeClr val="tx1"/>
                </a:solidFill>
              </a:rPr>
              <a:t>Requirements: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480472" algn="l"/>
              </a:tabLst>
            </a:pPr>
            <a:r>
              <a:rPr lang="en-GB" u="sng" dirty="0">
                <a:solidFill>
                  <a:schemeClr val="tx1"/>
                </a:solidFill>
              </a:rPr>
              <a:t>Main technical specification </a:t>
            </a:r>
            <a:r>
              <a:rPr lang="en-GB" dirty="0">
                <a:solidFill>
                  <a:schemeClr val="tx1"/>
                </a:solidFill>
              </a:rPr>
              <a:t>= surface reflectance, ortho-rectified, cloud masking (including cloud shadow)  </a:t>
            </a:r>
          </a:p>
          <a:p>
            <a:pPr marL="849280" indent="-35770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1"/>
                </a:solidFill>
              </a:rPr>
              <a:t>Current CARD4L specification 5.0 (08.06.2020)</a:t>
            </a:r>
          </a:p>
          <a:p>
            <a:pPr marL="849280" indent="-35770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GB" dirty="0">
              <a:solidFill>
                <a:schemeClr val="tx1"/>
              </a:solidFill>
            </a:endParaRPr>
          </a:p>
          <a:p>
            <a:pPr marL="849280" indent="-35770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1"/>
                </a:solidFill>
              </a:rPr>
              <a:t>ESA/GMQ is analysing the best approach between two algorithms: </a:t>
            </a:r>
          </a:p>
          <a:p>
            <a:pPr marL="849280" indent="-35770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GB" dirty="0">
              <a:solidFill>
                <a:schemeClr val="tx1"/>
              </a:solidFill>
            </a:endParaRPr>
          </a:p>
          <a:p>
            <a:pPr marL="1947863" lvl="3" indent="-285750">
              <a:buFont typeface="Arial" panose="020B0604020202020204" pitchFamily="34" charset="0"/>
              <a:buChar char="•"/>
              <a:tabLst>
                <a:tab pos="480472" algn="l"/>
              </a:tabLst>
            </a:pPr>
            <a:r>
              <a:rPr lang="en-GB" dirty="0">
                <a:solidFill>
                  <a:schemeClr val="tx1"/>
                </a:solidFill>
              </a:rPr>
              <a:t>CAWA-2 (Clouds, Aerosol and </a:t>
            </a:r>
            <a:r>
              <a:rPr lang="en-GB" dirty="0" err="1">
                <a:solidFill>
                  <a:schemeClr val="tx1"/>
                </a:solidFill>
              </a:rPr>
              <a:t>WAter</a:t>
            </a:r>
            <a:r>
              <a:rPr lang="en-GB" dirty="0">
                <a:solidFill>
                  <a:schemeClr val="tx1"/>
                </a:solidFill>
              </a:rPr>
              <a:t> vapour products) advanced algorithm “Joint cloud/aerosol retrieval” (project ongoing)</a:t>
            </a:r>
          </a:p>
          <a:p>
            <a:pPr marL="1947863" lvl="3" indent="-285750">
              <a:buFont typeface="Arial" panose="020B0604020202020204" pitchFamily="34" charset="0"/>
              <a:buChar char="•"/>
              <a:tabLst>
                <a:tab pos="480472" algn="l"/>
              </a:tabLst>
            </a:pPr>
            <a:r>
              <a:rPr lang="en-GB" dirty="0">
                <a:solidFill>
                  <a:schemeClr val="tx1"/>
                </a:solidFill>
              </a:rPr>
              <a:t>ICOR (developed for S3-OLCI instrument)</a:t>
            </a:r>
          </a:p>
          <a:p>
            <a:pPr marL="0" indent="0">
              <a:tabLst>
                <a:tab pos="480472" algn="l"/>
              </a:tabLst>
            </a:pPr>
            <a:endParaRPr lang="en-GB" sz="1800" dirty="0">
              <a:solidFill>
                <a:srgbClr val="8197A6"/>
              </a:solidFill>
              <a:latin typeface="Arial" charset="0"/>
              <a:ea typeface="MS PGothic" pitchFamily="34" charset="-128"/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tabLst>
                <a:tab pos="480472" algn="l"/>
              </a:tabLst>
            </a:pPr>
            <a:endParaRPr lang="en-GB" sz="1800" dirty="0">
              <a:solidFill>
                <a:srgbClr val="8197A6"/>
              </a:solidFill>
              <a:latin typeface="Arial" charset="0"/>
              <a:ea typeface="MS PGothic" pitchFamily="34" charset="-128"/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tabLst>
                <a:tab pos="480472" algn="l"/>
              </a:tabLst>
            </a:pPr>
            <a:endParaRPr lang="en-GB" sz="1800" dirty="0">
              <a:solidFill>
                <a:srgbClr val="8197A6"/>
              </a:solidFill>
              <a:latin typeface="Arial" charset="0"/>
              <a:ea typeface="MS PGothic" pitchFamily="34" charset="-128"/>
              <a:cs typeface="Arial" charset="0"/>
            </a:endParaRPr>
          </a:p>
          <a:p>
            <a:endParaRPr lang="en-GB" dirty="0"/>
          </a:p>
        </p:txBody>
      </p:sp>
      <p:sp>
        <p:nvSpPr>
          <p:cNvPr id="6" name="Rectangle: Single Corner Snipped 5">
            <a:extLst>
              <a:ext uri="{FF2B5EF4-FFF2-40B4-BE49-F238E27FC236}">
                <a16:creationId xmlns:a16="http://schemas.microsoft.com/office/drawing/2014/main" id="{D75B9CB7-3D3D-42BD-B2B7-1F0B5DA0F18D}"/>
              </a:ext>
            </a:extLst>
          </p:cNvPr>
          <p:cNvSpPr/>
          <p:nvPr/>
        </p:nvSpPr>
        <p:spPr>
          <a:xfrm>
            <a:off x="1577340" y="4796483"/>
            <a:ext cx="9738360" cy="1110937"/>
          </a:xfrm>
          <a:prstGeom prst="snip1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EFDAAD5-F628-49CB-883F-5FD007B3E592}"/>
              </a:ext>
            </a:extLst>
          </p:cNvPr>
          <p:cNvCxnSpPr>
            <a:cxnSpLocks/>
          </p:cNvCxnSpPr>
          <p:nvPr/>
        </p:nvCxnSpPr>
        <p:spPr>
          <a:xfrm>
            <a:off x="2204813" y="5455221"/>
            <a:ext cx="82944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row: Up 7">
            <a:extLst>
              <a:ext uri="{FF2B5EF4-FFF2-40B4-BE49-F238E27FC236}">
                <a16:creationId xmlns:a16="http://schemas.microsoft.com/office/drawing/2014/main" id="{BE2A6D2D-B740-43FD-8A6C-A232589BCD83}"/>
              </a:ext>
            </a:extLst>
          </p:cNvPr>
          <p:cNvSpPr/>
          <p:nvPr/>
        </p:nvSpPr>
        <p:spPr>
          <a:xfrm rot="10800000">
            <a:off x="2662011" y="5129124"/>
            <a:ext cx="194787" cy="28634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3383E8-1EE5-4C2E-B7FC-D919D2529D5A}"/>
              </a:ext>
            </a:extLst>
          </p:cNvPr>
          <p:cNvSpPr txBox="1"/>
          <p:nvPr/>
        </p:nvSpPr>
        <p:spPr>
          <a:xfrm>
            <a:off x="1763779" y="4807385"/>
            <a:ext cx="2006555" cy="358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75C8AE"/>
              </a:buClr>
              <a:buSzTx/>
              <a:buFont typeface="Verdana" charset="0"/>
              <a:buNone/>
              <a:tabLst>
                <a:tab pos="480472" algn="l"/>
              </a:tabLst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CAWA-2 </a:t>
            </a:r>
            <a:r>
              <a:rPr lang="en-GB" sz="1600" kern="0" dirty="0">
                <a:solidFill>
                  <a:srgbClr val="E7E8E3">
                    <a:lumMod val="25000"/>
                  </a:srgbClr>
                </a:solidFill>
                <a:latin typeface="Arial" charset="0"/>
                <a:ea typeface="MS PGothic" pitchFamily="34" charset="-128"/>
                <a:cs typeface="Arial" charset="0"/>
              </a:rPr>
              <a:t>vs. ICOR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E7E8E3">
                  <a:lumMod val="25000"/>
                </a:srgbClr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F6D1D6-5EC2-4223-8D16-567B08346227}"/>
              </a:ext>
            </a:extLst>
          </p:cNvPr>
          <p:cNvSpPr txBox="1"/>
          <p:nvPr/>
        </p:nvSpPr>
        <p:spPr>
          <a:xfrm>
            <a:off x="2192389" y="5436104"/>
            <a:ext cx="13583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  <a:sym typeface="Wingdings" panose="05000000000000000000" pitchFamily="2" charset="2"/>
              </a:rPr>
              <a:t>April 2021 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4BEED-AA38-4401-B2DE-1C6F573EF2A3}"/>
              </a:ext>
            </a:extLst>
          </p:cNvPr>
          <p:cNvSpPr txBox="1"/>
          <p:nvPr/>
        </p:nvSpPr>
        <p:spPr>
          <a:xfrm>
            <a:off x="3452127" y="5420369"/>
            <a:ext cx="34746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  <a:sym typeface="Wingdings" panose="05000000000000000000" pitchFamily="2" charset="2"/>
              </a:rPr>
              <a:t>June 2021              March 2022</a:t>
            </a:r>
            <a:endParaRPr lang="en-GB" dirty="0"/>
          </a:p>
        </p:txBody>
      </p:sp>
      <p:sp>
        <p:nvSpPr>
          <p:cNvPr id="12" name="Arrow: Up 11">
            <a:extLst>
              <a:ext uri="{FF2B5EF4-FFF2-40B4-BE49-F238E27FC236}">
                <a16:creationId xmlns:a16="http://schemas.microsoft.com/office/drawing/2014/main" id="{4373FC5C-FCAA-45DD-92F4-3329A4969A15}"/>
              </a:ext>
            </a:extLst>
          </p:cNvPr>
          <p:cNvSpPr/>
          <p:nvPr/>
        </p:nvSpPr>
        <p:spPr>
          <a:xfrm rot="5400000">
            <a:off x="4810959" y="5414057"/>
            <a:ext cx="188841" cy="29535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3B8BC1-6DCD-498A-888A-DF39FA6E7FCA}"/>
              </a:ext>
            </a:extLst>
          </p:cNvPr>
          <p:cNvSpPr txBox="1"/>
          <p:nvPr/>
        </p:nvSpPr>
        <p:spPr>
          <a:xfrm>
            <a:off x="3452127" y="5089563"/>
            <a:ext cx="34746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kern="0" dirty="0">
                <a:solidFill>
                  <a:srgbClr val="E7E8E3">
                    <a:lumMod val="25000"/>
                  </a:srgbClr>
                </a:solidFill>
                <a:latin typeface="Arial" charset="0"/>
                <a:ea typeface="MS PGothic" pitchFamily="34" charset="-128"/>
                <a:cs typeface="Arial" charset="0"/>
                <a:sym typeface="Wingdings" panose="05000000000000000000" pitchFamily="2" charset="2"/>
              </a:rPr>
              <a:t>A</a:t>
            </a:r>
            <a:r>
              <a:rPr kumimoji="0" lang="en-GB" sz="1600" b="0" i="0" u="none" strike="noStrike" kern="0" cap="none" spc="0" normalizeH="0" baseline="0" noProof="0" dirty="0" err="1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  <a:sym typeface="Wingdings" panose="05000000000000000000" pitchFamily="2" charset="2"/>
              </a:rPr>
              <a:t>daptation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  <a:sym typeface="Wingdings" panose="05000000000000000000" pitchFamily="2" charset="2"/>
              </a:rPr>
              <a:t> to CARD4L + testing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DEF53F-5529-4DBD-B034-BED08EA0107D}"/>
              </a:ext>
            </a:extLst>
          </p:cNvPr>
          <p:cNvSpPr txBox="1"/>
          <p:nvPr/>
        </p:nvSpPr>
        <p:spPr>
          <a:xfrm>
            <a:off x="7100663" y="5428116"/>
            <a:ext cx="12251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  <a:sym typeface="Wingdings" panose="05000000000000000000" pitchFamily="2" charset="2"/>
              </a:rPr>
              <a:t>April 2022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612D62-7174-4B21-8246-22DB2B2C75B1}"/>
              </a:ext>
            </a:extLst>
          </p:cNvPr>
          <p:cNvSpPr txBox="1"/>
          <p:nvPr/>
        </p:nvSpPr>
        <p:spPr>
          <a:xfrm>
            <a:off x="6708388" y="4869892"/>
            <a:ext cx="21682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  <a:sym typeface="Wingdings" panose="05000000000000000000" pitchFamily="2" charset="2"/>
              </a:rPr>
              <a:t>Integration + testing 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61C21E-6F89-455E-88D0-ED8331550823}"/>
              </a:ext>
            </a:extLst>
          </p:cNvPr>
          <p:cNvSpPr txBox="1"/>
          <p:nvPr/>
        </p:nvSpPr>
        <p:spPr>
          <a:xfrm>
            <a:off x="8770178" y="4821209"/>
            <a:ext cx="1522419" cy="358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75C8AE"/>
              </a:buClr>
              <a:buSzTx/>
              <a:tabLst>
                <a:tab pos="480472" algn="l"/>
              </a:tabLst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  <a:sym typeface="Wingdings" panose="05000000000000000000" pitchFamily="2" charset="2"/>
              </a:rPr>
              <a:t>Reprocessing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7DF50D-2F96-488B-8F4E-B19418E6AE21}"/>
              </a:ext>
            </a:extLst>
          </p:cNvPr>
          <p:cNvSpPr txBox="1"/>
          <p:nvPr/>
        </p:nvSpPr>
        <p:spPr>
          <a:xfrm>
            <a:off x="8986033" y="5415842"/>
            <a:ext cx="11943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  <a:sym typeface="Wingdings" panose="05000000000000000000" pitchFamily="2" charset="2"/>
              </a:rPr>
              <a:t>Q3 2022 </a:t>
            </a:r>
            <a:endParaRPr lang="en-GB" dirty="0"/>
          </a:p>
        </p:txBody>
      </p:sp>
      <p:sp>
        <p:nvSpPr>
          <p:cNvPr id="18" name="Arrow: Up 17">
            <a:extLst>
              <a:ext uri="{FF2B5EF4-FFF2-40B4-BE49-F238E27FC236}">
                <a16:creationId xmlns:a16="http://schemas.microsoft.com/office/drawing/2014/main" id="{15710F5E-3166-4087-8B2E-6D0644BF04E7}"/>
              </a:ext>
            </a:extLst>
          </p:cNvPr>
          <p:cNvSpPr/>
          <p:nvPr/>
        </p:nvSpPr>
        <p:spPr>
          <a:xfrm rot="10800000">
            <a:off x="7495913" y="5162958"/>
            <a:ext cx="194787" cy="28634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rrow: Up 18">
            <a:extLst>
              <a:ext uri="{FF2B5EF4-FFF2-40B4-BE49-F238E27FC236}">
                <a16:creationId xmlns:a16="http://schemas.microsoft.com/office/drawing/2014/main" id="{59DED950-D158-4DA6-B023-CC630749E329}"/>
              </a:ext>
            </a:extLst>
          </p:cNvPr>
          <p:cNvSpPr/>
          <p:nvPr/>
        </p:nvSpPr>
        <p:spPr>
          <a:xfrm rot="10800000">
            <a:off x="9356808" y="5150762"/>
            <a:ext cx="194787" cy="28634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rrow: Striped Right 19">
            <a:extLst>
              <a:ext uri="{FF2B5EF4-FFF2-40B4-BE49-F238E27FC236}">
                <a16:creationId xmlns:a16="http://schemas.microsoft.com/office/drawing/2014/main" id="{16006FB1-DC94-4264-A9D6-DD03E904456D}"/>
              </a:ext>
            </a:extLst>
          </p:cNvPr>
          <p:cNvSpPr/>
          <p:nvPr/>
        </p:nvSpPr>
        <p:spPr>
          <a:xfrm>
            <a:off x="330057" y="4976371"/>
            <a:ext cx="1254906" cy="635124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dirty="0"/>
              <a:t>Draft plan</a:t>
            </a:r>
          </a:p>
        </p:txBody>
      </p:sp>
    </p:spTree>
    <p:extLst>
      <p:ext uri="{BB962C8B-B14F-4D97-AF65-F5344CB8AC3E}">
        <p14:creationId xmlns:p14="http://schemas.microsoft.com/office/powerpoint/2010/main" val="3889947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60FC8-1478-4381-BA1F-3EC57B1CA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353" y="217943"/>
            <a:ext cx="11313937" cy="553998"/>
          </a:xfrm>
        </p:spPr>
        <p:txBody>
          <a:bodyPr/>
          <a:lstStyle/>
          <a:p>
            <a:pPr indent="0" eaLnBrk="1" hangingPunct="1">
              <a:tabLst>
                <a:tab pos="480472" algn="l"/>
              </a:tabLst>
            </a:pPr>
            <a:r>
              <a:rPr lang="en-GB" altLang="en-US" dirty="0"/>
              <a:t>CARD4L Optical – Land Surface Temperature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007725-5766-4D6F-A93F-C66F78550D85}"/>
              </a:ext>
            </a:extLst>
          </p:cNvPr>
          <p:cNvSpPr txBox="1"/>
          <p:nvPr/>
        </p:nvSpPr>
        <p:spPr>
          <a:xfrm>
            <a:off x="417556" y="834239"/>
            <a:ext cx="11451753" cy="3463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480472" algn="l"/>
              </a:tabLst>
            </a:pPr>
            <a:r>
              <a:rPr lang="en-GB" sz="1800" b="1" dirty="0">
                <a:latin typeface="Arial" charset="0"/>
                <a:ea typeface="MS PGothic" pitchFamily="34" charset="-128"/>
                <a:cs typeface="Arial" charset="0"/>
              </a:rPr>
              <a:t>Requirements: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480472" algn="l"/>
              </a:tabLst>
            </a:pPr>
            <a:r>
              <a:rPr lang="en-GB" sz="1800" u="sng" dirty="0">
                <a:latin typeface="Arial" charset="0"/>
                <a:ea typeface="MS PGothic" pitchFamily="34" charset="-128"/>
                <a:cs typeface="Arial" charset="0"/>
              </a:rPr>
              <a:t>Main technical specification </a:t>
            </a:r>
            <a:r>
              <a:rPr lang="en-GB" sz="1800" dirty="0">
                <a:latin typeface="Arial" charset="0"/>
                <a:ea typeface="MS PGothic" pitchFamily="34" charset="-128"/>
                <a:cs typeface="Arial" charset="0"/>
              </a:rPr>
              <a:t>= Land Surface Temperature, ortho-rectified, cloud masking (including cloud shadow) </a:t>
            </a:r>
          </a:p>
          <a:p>
            <a:pPr marL="1549361" marR="0" lvl="0" indent="-234945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C8AE"/>
              </a:buClr>
              <a:buSzTx/>
              <a:buFont typeface="Verdana" charset="0"/>
              <a:buNone/>
              <a:tabLst/>
              <a:defRPr/>
            </a:pPr>
            <a:endParaRPr lang="en-GB" sz="1800" dirty="0">
              <a:latin typeface="Arial" charset="0"/>
              <a:ea typeface="MS PGothic" pitchFamily="34" charset="-128"/>
              <a:cs typeface="Arial" charset="0"/>
            </a:endParaRPr>
          </a:p>
          <a:p>
            <a:pPr marL="1314418" marR="0" lvl="1" indent="-357708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C8A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GB" sz="1800" dirty="0">
                <a:latin typeface="Arial" charset="0"/>
                <a:ea typeface="MS PGothic" pitchFamily="34" charset="-128"/>
                <a:cs typeface="Arial" charset="0"/>
              </a:rPr>
              <a:t>Current CARD4L specification 5.0 (08.06.2020)</a:t>
            </a:r>
          </a:p>
          <a:p>
            <a:pPr marL="1314418" marR="0" lvl="1" indent="-357708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C8A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GB" sz="1800" dirty="0">
                <a:latin typeface="Arial" charset="0"/>
                <a:ea typeface="MS PGothic" pitchFamily="34" charset="-128"/>
                <a:cs typeface="Arial" charset="0"/>
              </a:rPr>
              <a:t>ESA/GMQ is evaluating the improvement of this product considering as well the LST-CCI interest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480472" algn="l"/>
              </a:tabLst>
            </a:pPr>
            <a:endParaRPr lang="en-GB" sz="1800" dirty="0">
              <a:latin typeface="Arial" charset="0"/>
              <a:ea typeface="MS PGothic" pitchFamily="34" charset="-128"/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tabLst>
                <a:tab pos="480472" algn="l"/>
              </a:tabLst>
            </a:pPr>
            <a:r>
              <a:rPr lang="en-GB" sz="1800" dirty="0">
                <a:latin typeface="Arial" charset="0"/>
                <a:ea typeface="MS PGothic" pitchFamily="34" charset="-128"/>
                <a:cs typeface="Arial" charset="0"/>
              </a:rPr>
              <a:t>Development of Cloud masking shadow in EO/GMQ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480472" algn="l"/>
              </a:tabLst>
            </a:pPr>
            <a:r>
              <a:rPr lang="en-GB" sz="1800" dirty="0">
                <a:latin typeface="Arial" charset="0"/>
                <a:ea typeface="MS PGothic" pitchFamily="34" charset="-128"/>
                <a:cs typeface="Arial" charset="0"/>
              </a:rPr>
              <a:t>Adaptation of algorithm to LST CCI (in ESA/ESRIN only L1B data are generated, (A)ATSR CARD4L “effort” in CCI)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480472" algn="l"/>
              </a:tabLst>
            </a:pPr>
            <a:endParaRPr lang="en-GB" sz="1600" dirty="0">
              <a:solidFill>
                <a:srgbClr val="8197A6"/>
              </a:solidFill>
              <a:latin typeface="Arial" charset="0"/>
              <a:ea typeface="MS PGothic" pitchFamily="34" charset="-128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75C8AE"/>
              </a:buClr>
              <a:buSzTx/>
              <a:buFont typeface="Verdana" charset="0"/>
              <a:buNone/>
              <a:tabLst>
                <a:tab pos="480472" algn="l"/>
              </a:tabLst>
              <a:defRPr/>
            </a:pPr>
            <a:endParaRPr lang="en-GB" sz="1800" b="1" dirty="0">
              <a:solidFill>
                <a:schemeClr val="accent1">
                  <a:lumMod val="50000"/>
                </a:schemeClr>
              </a:solidFill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23" name="Rectangle: Single Corner Snipped 22">
            <a:extLst>
              <a:ext uri="{FF2B5EF4-FFF2-40B4-BE49-F238E27FC236}">
                <a16:creationId xmlns:a16="http://schemas.microsoft.com/office/drawing/2014/main" id="{E436998E-B3F6-4F8A-A72A-7DBC53B51C7D}"/>
              </a:ext>
            </a:extLst>
          </p:cNvPr>
          <p:cNvSpPr/>
          <p:nvPr/>
        </p:nvSpPr>
        <p:spPr>
          <a:xfrm>
            <a:off x="1684020" y="4911364"/>
            <a:ext cx="9441180" cy="1110937"/>
          </a:xfrm>
          <a:prstGeom prst="snip1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FAB1216-54D7-40D3-8C86-623B048F0401}"/>
              </a:ext>
            </a:extLst>
          </p:cNvPr>
          <p:cNvCxnSpPr>
            <a:cxnSpLocks/>
          </p:cNvCxnSpPr>
          <p:nvPr/>
        </p:nvCxnSpPr>
        <p:spPr>
          <a:xfrm>
            <a:off x="2311493" y="5570102"/>
            <a:ext cx="804132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rrow: Up 24">
            <a:extLst>
              <a:ext uri="{FF2B5EF4-FFF2-40B4-BE49-F238E27FC236}">
                <a16:creationId xmlns:a16="http://schemas.microsoft.com/office/drawing/2014/main" id="{ECFE0D04-73DF-45AB-BC97-884B9A88072C}"/>
              </a:ext>
            </a:extLst>
          </p:cNvPr>
          <p:cNvSpPr/>
          <p:nvPr/>
        </p:nvSpPr>
        <p:spPr>
          <a:xfrm rot="10800000">
            <a:off x="2768693" y="5266865"/>
            <a:ext cx="188843" cy="28634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D6B3CF5-BE45-4B95-BEBD-D4637CADFFD0}"/>
              </a:ext>
            </a:extLst>
          </p:cNvPr>
          <p:cNvSpPr txBox="1"/>
          <p:nvPr/>
        </p:nvSpPr>
        <p:spPr>
          <a:xfrm>
            <a:off x="2020772" y="4931097"/>
            <a:ext cx="1684683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75C8AE"/>
              </a:buClr>
              <a:buSzTx/>
              <a:buFont typeface="Verdana" charset="0"/>
              <a:buNone/>
              <a:tabLst>
                <a:tab pos="480472" algn="l"/>
              </a:tabLst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  <a:sym typeface="Wingdings" panose="05000000000000000000" pitchFamily="2" charset="2"/>
              </a:rPr>
              <a:t>Cloud shadow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E7E8E3">
                  <a:lumMod val="25000"/>
                </a:srgbClr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14FE9D-3CF1-40ED-824E-60EE1BD4489A}"/>
              </a:ext>
            </a:extLst>
          </p:cNvPr>
          <p:cNvSpPr txBox="1"/>
          <p:nvPr/>
        </p:nvSpPr>
        <p:spPr>
          <a:xfrm>
            <a:off x="1839181" y="5570102"/>
            <a:ext cx="17768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kern="0" dirty="0">
                <a:solidFill>
                  <a:srgbClr val="E7E8E3">
                    <a:lumMod val="25000"/>
                  </a:srgbClr>
                </a:solidFill>
                <a:latin typeface="Arial" charset="0"/>
                <a:ea typeface="MS PGothic" pitchFamily="34" charset="-128"/>
                <a:cs typeface="Arial" charset="0"/>
                <a:sym typeface="Wingdings" panose="05000000000000000000" pitchFamily="2" charset="2"/>
              </a:rPr>
              <a:t>February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  <a:sym typeface="Wingdings" panose="05000000000000000000" pitchFamily="2" charset="2"/>
              </a:rPr>
              <a:t> 2022 </a:t>
            </a:r>
            <a:endParaRPr lang="en-GB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F01B69-3FA3-4C22-A86B-B4E54101F4B8}"/>
              </a:ext>
            </a:extLst>
          </p:cNvPr>
          <p:cNvSpPr txBox="1"/>
          <p:nvPr/>
        </p:nvSpPr>
        <p:spPr>
          <a:xfrm>
            <a:off x="4042808" y="5554126"/>
            <a:ext cx="14217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kern="0" dirty="0">
                <a:solidFill>
                  <a:srgbClr val="E7E8E3">
                    <a:lumMod val="25000"/>
                  </a:srgbClr>
                </a:solidFill>
                <a:latin typeface="Arial" charset="0"/>
                <a:ea typeface="MS PGothic" pitchFamily="34" charset="-128"/>
                <a:cs typeface="Arial" charset="0"/>
                <a:sym typeface="Wingdings" panose="05000000000000000000" pitchFamily="2" charset="2"/>
              </a:rPr>
              <a:t>May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  <a:sym typeface="Wingdings" panose="05000000000000000000" pitchFamily="2" charset="2"/>
              </a:rPr>
              <a:t>2022      </a:t>
            </a:r>
            <a:endParaRPr lang="en-GB" dirty="0"/>
          </a:p>
        </p:txBody>
      </p:sp>
      <p:sp>
        <p:nvSpPr>
          <p:cNvPr id="29" name="Arrow: Up 28">
            <a:extLst>
              <a:ext uri="{FF2B5EF4-FFF2-40B4-BE49-F238E27FC236}">
                <a16:creationId xmlns:a16="http://schemas.microsoft.com/office/drawing/2014/main" id="{9CD29223-D89F-4988-B7BA-F4576C5CE937}"/>
              </a:ext>
            </a:extLst>
          </p:cNvPr>
          <p:cNvSpPr/>
          <p:nvPr/>
        </p:nvSpPr>
        <p:spPr>
          <a:xfrm rot="10800000">
            <a:off x="4715563" y="5259991"/>
            <a:ext cx="188843" cy="28634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C789B58-93D3-4102-9982-A71BA341CD6F}"/>
              </a:ext>
            </a:extLst>
          </p:cNvPr>
          <p:cNvSpPr txBox="1"/>
          <p:nvPr/>
        </p:nvSpPr>
        <p:spPr>
          <a:xfrm>
            <a:off x="3978082" y="4948627"/>
            <a:ext cx="17944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kern="0" dirty="0">
                <a:solidFill>
                  <a:srgbClr val="E7E8E3">
                    <a:lumMod val="25000"/>
                  </a:srgbClr>
                </a:solidFill>
                <a:latin typeface="Arial" charset="0"/>
                <a:ea typeface="MS PGothic" pitchFamily="34" charset="-128"/>
                <a:cs typeface="Arial" charset="0"/>
                <a:sym typeface="Wingdings" panose="05000000000000000000" pitchFamily="2" charset="2"/>
              </a:rPr>
              <a:t>A</a:t>
            </a:r>
            <a:r>
              <a:rPr kumimoji="0" lang="en-GB" sz="1600" b="0" i="0" u="none" strike="noStrike" kern="0" cap="none" spc="0" normalizeH="0" baseline="0" noProof="0" dirty="0" err="1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  <a:sym typeface="Wingdings" panose="05000000000000000000" pitchFamily="2" charset="2"/>
              </a:rPr>
              <a:t>daptation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  <a:sym typeface="Wingdings" panose="05000000000000000000" pitchFamily="2" charset="2"/>
              </a:rPr>
              <a:t> CCI</a:t>
            </a:r>
            <a:endParaRPr lang="en-GB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960F280-8EE9-4CEC-8AF6-0944B6D22E17}"/>
              </a:ext>
            </a:extLst>
          </p:cNvPr>
          <p:cNvSpPr txBox="1"/>
          <p:nvPr/>
        </p:nvSpPr>
        <p:spPr>
          <a:xfrm>
            <a:off x="6544403" y="5562114"/>
            <a:ext cx="11877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kern="0" dirty="0">
                <a:solidFill>
                  <a:srgbClr val="E7E8E3">
                    <a:lumMod val="25000"/>
                  </a:srgbClr>
                </a:solidFill>
                <a:latin typeface="Arial" charset="0"/>
                <a:ea typeface="MS PGothic" pitchFamily="34" charset="-128"/>
                <a:cs typeface="Arial" charset="0"/>
                <a:sym typeface="Wingdings" panose="05000000000000000000" pitchFamily="2" charset="2"/>
              </a:rPr>
              <a:t>Oct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  <a:sym typeface="Wingdings" panose="05000000000000000000" pitchFamily="2" charset="2"/>
              </a:rPr>
              <a:t> 2022</a:t>
            </a:r>
            <a:endParaRPr lang="en-GB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74BD331-10FC-453A-A3B2-78673C9BF301}"/>
              </a:ext>
            </a:extLst>
          </p:cNvPr>
          <p:cNvSpPr txBox="1"/>
          <p:nvPr/>
        </p:nvSpPr>
        <p:spPr>
          <a:xfrm>
            <a:off x="5954315" y="4947274"/>
            <a:ext cx="21021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  <a:sym typeface="Wingdings" panose="05000000000000000000" pitchFamily="2" charset="2"/>
              </a:rPr>
              <a:t>Integration + testing </a:t>
            </a:r>
            <a:endParaRPr lang="en-GB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7B6BA13-AADD-4226-BC11-7FF3A716C7E9}"/>
              </a:ext>
            </a:extLst>
          </p:cNvPr>
          <p:cNvSpPr txBox="1"/>
          <p:nvPr/>
        </p:nvSpPr>
        <p:spPr>
          <a:xfrm>
            <a:off x="8213171" y="4909704"/>
            <a:ext cx="1475960" cy="358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75C8AE"/>
              </a:buClr>
              <a:buSzTx/>
              <a:tabLst>
                <a:tab pos="480472" algn="l"/>
              </a:tabLst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  <a:sym typeface="Wingdings" panose="05000000000000000000" pitchFamily="2" charset="2"/>
              </a:rPr>
              <a:t>Reprocessing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A47227B-B456-42CA-A242-1A40AC79C57C}"/>
              </a:ext>
            </a:extLst>
          </p:cNvPr>
          <p:cNvSpPr txBox="1"/>
          <p:nvPr/>
        </p:nvSpPr>
        <p:spPr>
          <a:xfrm>
            <a:off x="8429773" y="5549840"/>
            <a:ext cx="11579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  <a:sym typeface="Wingdings" panose="05000000000000000000" pitchFamily="2" charset="2"/>
              </a:rPr>
              <a:t>Q4 2022 </a:t>
            </a:r>
            <a:endParaRPr lang="en-GB" dirty="0"/>
          </a:p>
        </p:txBody>
      </p:sp>
      <p:sp>
        <p:nvSpPr>
          <p:cNvPr id="35" name="Arrow: Up 34">
            <a:extLst>
              <a:ext uri="{FF2B5EF4-FFF2-40B4-BE49-F238E27FC236}">
                <a16:creationId xmlns:a16="http://schemas.microsoft.com/office/drawing/2014/main" id="{469EDC19-8F6D-4EE3-89A1-C0EC1ED8D9EC}"/>
              </a:ext>
            </a:extLst>
          </p:cNvPr>
          <p:cNvSpPr/>
          <p:nvPr/>
        </p:nvSpPr>
        <p:spPr>
          <a:xfrm rot="10800000">
            <a:off x="6939655" y="5277839"/>
            <a:ext cx="188843" cy="28634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Arrow: Up 35">
            <a:extLst>
              <a:ext uri="{FF2B5EF4-FFF2-40B4-BE49-F238E27FC236}">
                <a16:creationId xmlns:a16="http://schemas.microsoft.com/office/drawing/2014/main" id="{525189B8-77E3-40D4-B2FB-B498261572E6}"/>
              </a:ext>
            </a:extLst>
          </p:cNvPr>
          <p:cNvSpPr/>
          <p:nvPr/>
        </p:nvSpPr>
        <p:spPr>
          <a:xfrm rot="10800000">
            <a:off x="8800550" y="5265643"/>
            <a:ext cx="188843" cy="28634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Arrow: Striped Right 37">
            <a:extLst>
              <a:ext uri="{FF2B5EF4-FFF2-40B4-BE49-F238E27FC236}">
                <a16:creationId xmlns:a16="http://schemas.microsoft.com/office/drawing/2014/main" id="{F8B982F2-3601-400D-BC8E-29C9D9E99426}"/>
              </a:ext>
            </a:extLst>
          </p:cNvPr>
          <p:cNvSpPr/>
          <p:nvPr/>
        </p:nvSpPr>
        <p:spPr>
          <a:xfrm>
            <a:off x="414812" y="5162171"/>
            <a:ext cx="1216611" cy="635125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dirty="0"/>
              <a:t>Draft plan</a:t>
            </a:r>
          </a:p>
        </p:txBody>
      </p:sp>
    </p:spTree>
    <p:extLst>
      <p:ext uri="{BB962C8B-B14F-4D97-AF65-F5344CB8AC3E}">
        <p14:creationId xmlns:p14="http://schemas.microsoft.com/office/powerpoint/2010/main" val="3524706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E626E-4D48-48AB-BD60-1B90433A2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098" y="174210"/>
            <a:ext cx="11346013" cy="584775"/>
          </a:xfrm>
        </p:spPr>
        <p:txBody>
          <a:bodyPr/>
          <a:lstStyle/>
          <a:p>
            <a:r>
              <a:rPr lang="en-GB" sz="3200" dirty="0">
                <a:latin typeface="Arial" charset="0"/>
              </a:rPr>
              <a:t>CARD4L SAR – </a:t>
            </a:r>
            <a:r>
              <a:rPr lang="en-GB" altLang="en-US" sz="3200" dirty="0">
                <a:latin typeface="Arial" charset="0"/>
              </a:rPr>
              <a:t>Normalized Radar Backscatter</a:t>
            </a:r>
            <a:endParaRPr lang="en-GB" sz="3200" dirty="0">
              <a:latin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E6BEE-8012-46EA-802A-3796D90EC8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marR="0" lvl="0" indent="-28575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75C8AE"/>
              </a:buClr>
              <a:buSzTx/>
              <a:buFont typeface="Arial" panose="020B0604020202020204" pitchFamily="34" charset="0"/>
              <a:buChar char="•"/>
              <a:tabLst>
                <a:tab pos="480472" algn="l"/>
              </a:tabLst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Requirements:</a:t>
            </a:r>
          </a:p>
          <a:p>
            <a:pPr marL="285750" marR="0" lvl="0" indent="-28575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75C8AE"/>
              </a:buClr>
              <a:buSzTx/>
              <a:buFont typeface="Arial" panose="020B0604020202020204" pitchFamily="34" charset="0"/>
              <a:buChar char="•"/>
              <a:tabLst>
                <a:tab pos="480472" algn="l"/>
              </a:tabLst>
              <a:defRPr/>
            </a:pPr>
            <a:r>
              <a:rPr kumimoji="0" lang="en-GB" sz="1800" b="0" i="0" u="sng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Main technical specification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= </a:t>
            </a:r>
            <a:r>
              <a:rPr lang="en-GB" kern="1200" dirty="0">
                <a:solidFill>
                  <a:schemeClr val="tx1"/>
                </a:solidFill>
              </a:rPr>
              <a:t>Normalised Radar Backscatter (ortho-rectification)</a:t>
            </a:r>
          </a:p>
          <a:p>
            <a:pPr marL="1314418" lvl="1" indent="-35770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GB" sz="1600" dirty="0">
              <a:solidFill>
                <a:schemeClr val="tx1"/>
              </a:solidFill>
            </a:endParaRPr>
          </a:p>
          <a:p>
            <a:pPr marL="1314418" lvl="1" indent="-35770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kern="1200" dirty="0">
                <a:solidFill>
                  <a:schemeClr val="tx1"/>
                </a:solidFill>
              </a:rPr>
              <a:t>Current CARD4L specification 5.0 (12.05.2020)</a:t>
            </a:r>
          </a:p>
          <a:p>
            <a:pPr marL="1314418" lvl="1" indent="-35770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kern="1200" dirty="0">
                <a:solidFill>
                  <a:schemeClr val="tx1"/>
                </a:solidFill>
              </a:rPr>
              <a:t>ESA/GMQ is working to implement some ERS/Envisat processor changes to produce CARD4L compliance products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480472" algn="l"/>
              </a:tabLst>
            </a:pPr>
            <a:endParaRPr lang="en-GB" kern="12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tabLst>
                <a:tab pos="480472" algn="l"/>
              </a:tabLst>
            </a:pPr>
            <a:r>
              <a:rPr lang="en-GB" kern="1200" dirty="0">
                <a:solidFill>
                  <a:schemeClr val="tx1"/>
                </a:solidFill>
              </a:rPr>
              <a:t>Activity on going for Sentinel-1 including new DEM (Copernicus) </a:t>
            </a:r>
            <a:r>
              <a:rPr lang="en-GB" kern="120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GB" kern="1200" dirty="0">
                <a:solidFill>
                  <a:schemeClr val="tx1"/>
                </a:solidFill>
              </a:rPr>
              <a:t> specification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480472" algn="l"/>
              </a:tabLst>
            </a:pPr>
            <a:r>
              <a:rPr lang="en-GB" kern="1200" dirty="0">
                <a:solidFill>
                  <a:schemeClr val="tx1"/>
                </a:solidFill>
              </a:rPr>
              <a:t>Pre-requisite modification of SAR ERS/ENVISAT processor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480472" algn="l"/>
              </a:tabLst>
            </a:pPr>
            <a:r>
              <a:rPr lang="en-GB" kern="1200" dirty="0">
                <a:solidFill>
                  <a:schemeClr val="tx1"/>
                </a:solidFill>
              </a:rPr>
              <a:t>Coordination between SAR ERS/ENVISAT and SAR S-1-Working Group 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480472" algn="l"/>
              </a:tabLst>
            </a:pPr>
            <a:r>
              <a:rPr lang="en-GB" kern="1200" dirty="0">
                <a:solidFill>
                  <a:schemeClr val="tx1"/>
                </a:solidFill>
              </a:rPr>
              <a:t>Development of ERS/ENVISAT CARD4L software based on S-1 specification (starting from SAR ERS/ENVISAT processor)</a:t>
            </a:r>
          </a:p>
        </p:txBody>
      </p:sp>
      <p:sp>
        <p:nvSpPr>
          <p:cNvPr id="4" name="Rectangle: Single Corner Snipped 3">
            <a:extLst>
              <a:ext uri="{FF2B5EF4-FFF2-40B4-BE49-F238E27FC236}">
                <a16:creationId xmlns:a16="http://schemas.microsoft.com/office/drawing/2014/main" id="{84516719-67C5-407A-8F22-28E7B8CAD916}"/>
              </a:ext>
            </a:extLst>
          </p:cNvPr>
          <p:cNvSpPr/>
          <p:nvPr/>
        </p:nvSpPr>
        <p:spPr>
          <a:xfrm>
            <a:off x="1621945" y="5175832"/>
            <a:ext cx="9738360" cy="1110937"/>
          </a:xfrm>
          <a:prstGeom prst="snip1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D4BC51E-4617-45B4-BCAE-BFE7F3ACC0CF}"/>
              </a:ext>
            </a:extLst>
          </p:cNvPr>
          <p:cNvCxnSpPr>
            <a:cxnSpLocks/>
          </p:cNvCxnSpPr>
          <p:nvPr/>
        </p:nvCxnSpPr>
        <p:spPr>
          <a:xfrm>
            <a:off x="2249418" y="5834570"/>
            <a:ext cx="82944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rrow: Up 5">
            <a:extLst>
              <a:ext uri="{FF2B5EF4-FFF2-40B4-BE49-F238E27FC236}">
                <a16:creationId xmlns:a16="http://schemas.microsoft.com/office/drawing/2014/main" id="{0BE753F1-9819-402A-8072-F3720C4FCFF6}"/>
              </a:ext>
            </a:extLst>
          </p:cNvPr>
          <p:cNvSpPr/>
          <p:nvPr/>
        </p:nvSpPr>
        <p:spPr>
          <a:xfrm rot="10800000">
            <a:off x="2706616" y="5508473"/>
            <a:ext cx="194787" cy="28634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B1E47C-24A7-4C44-A954-37C93A6A0CEA}"/>
              </a:ext>
            </a:extLst>
          </p:cNvPr>
          <p:cNvSpPr txBox="1"/>
          <p:nvPr/>
        </p:nvSpPr>
        <p:spPr>
          <a:xfrm>
            <a:off x="1958697" y="5186734"/>
            <a:ext cx="1737712" cy="358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75C8AE"/>
              </a:buClr>
              <a:buSzTx/>
              <a:buFont typeface="Verdana" charset="0"/>
              <a:buNone/>
              <a:tabLst>
                <a:tab pos="480472" algn="l"/>
              </a:tabLst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S1 Specification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E7E8E3">
                  <a:lumMod val="25000"/>
                </a:srgbClr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10EA10-A5F3-4B34-9A52-3F174E2832AF}"/>
              </a:ext>
            </a:extLst>
          </p:cNvPr>
          <p:cNvSpPr txBox="1"/>
          <p:nvPr/>
        </p:nvSpPr>
        <p:spPr>
          <a:xfrm>
            <a:off x="2236994" y="5815453"/>
            <a:ext cx="10858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  <a:sym typeface="Wingdings" panose="05000000000000000000" pitchFamily="2" charset="2"/>
              </a:rPr>
              <a:t>Q1 2021 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23BFD9-7281-4F2C-B0A4-22833E06B37B}"/>
              </a:ext>
            </a:extLst>
          </p:cNvPr>
          <p:cNvSpPr txBox="1"/>
          <p:nvPr/>
        </p:nvSpPr>
        <p:spPr>
          <a:xfrm>
            <a:off x="6912541" y="5818725"/>
            <a:ext cx="10707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kern="0" dirty="0">
                <a:solidFill>
                  <a:srgbClr val="E7E8E3">
                    <a:lumMod val="25000"/>
                  </a:srgbClr>
                </a:solidFill>
                <a:latin typeface="Arial" charset="0"/>
                <a:ea typeface="MS PGothic" pitchFamily="34" charset="-128"/>
                <a:cs typeface="Arial" charset="0"/>
                <a:sym typeface="Wingdings" panose="05000000000000000000" pitchFamily="2" charset="2"/>
              </a:rPr>
              <a:t>Q3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  <a:sym typeface="Wingdings" panose="05000000000000000000" pitchFamily="2" charset="2"/>
              </a:rPr>
              <a:t> 2021</a:t>
            </a:r>
            <a:endParaRPr lang="en-GB" dirty="0"/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4B7A3DB2-605D-4690-8962-AD492230DB3B}"/>
              </a:ext>
            </a:extLst>
          </p:cNvPr>
          <p:cNvSpPr/>
          <p:nvPr/>
        </p:nvSpPr>
        <p:spPr>
          <a:xfrm rot="10800000">
            <a:off x="7386889" y="5514626"/>
            <a:ext cx="188841" cy="29535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1C0AF9-623E-4A13-992A-C13F4BEC362A}"/>
              </a:ext>
            </a:extLst>
          </p:cNvPr>
          <p:cNvSpPr txBox="1"/>
          <p:nvPr/>
        </p:nvSpPr>
        <p:spPr>
          <a:xfrm>
            <a:off x="6529678" y="5224333"/>
            <a:ext cx="20702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  <a:sym typeface="Wingdings" panose="05000000000000000000" pitchFamily="2" charset="2"/>
              </a:rPr>
              <a:t>SAR ERS processor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7CD1B9-66F1-4E72-A91E-0B20DD1026F5}"/>
              </a:ext>
            </a:extLst>
          </p:cNvPr>
          <p:cNvSpPr txBox="1"/>
          <p:nvPr/>
        </p:nvSpPr>
        <p:spPr>
          <a:xfrm>
            <a:off x="4402072" y="5807465"/>
            <a:ext cx="12251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kern="0" dirty="0">
                <a:solidFill>
                  <a:srgbClr val="E7E8E3">
                    <a:lumMod val="25000"/>
                  </a:srgbClr>
                </a:solidFill>
                <a:latin typeface="Arial" charset="0"/>
                <a:ea typeface="MS PGothic" pitchFamily="34" charset="-128"/>
                <a:cs typeface="Arial" charset="0"/>
                <a:sym typeface="Wingdings" panose="05000000000000000000" pitchFamily="2" charset="2"/>
              </a:rPr>
              <a:t>Q2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  <a:sym typeface="Wingdings" panose="05000000000000000000" pitchFamily="2" charset="2"/>
              </a:rPr>
              <a:t> 2021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F38F26-E4B4-4132-A2DF-B913EC5CD832}"/>
              </a:ext>
            </a:extLst>
          </p:cNvPr>
          <p:cNvSpPr txBox="1"/>
          <p:nvPr/>
        </p:nvSpPr>
        <p:spPr>
          <a:xfrm>
            <a:off x="4009797" y="5226939"/>
            <a:ext cx="21682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  <a:sym typeface="Wingdings" panose="05000000000000000000" pitchFamily="2" charset="2"/>
              </a:rPr>
              <a:t>Integration + testing 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3DB19C-553E-43A8-9CB2-F81458929455}"/>
              </a:ext>
            </a:extLst>
          </p:cNvPr>
          <p:cNvSpPr txBox="1"/>
          <p:nvPr/>
        </p:nvSpPr>
        <p:spPr>
          <a:xfrm>
            <a:off x="8669819" y="5200558"/>
            <a:ext cx="2894454" cy="358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75C8AE"/>
              </a:buClr>
              <a:buSzTx/>
              <a:tabLst>
                <a:tab pos="480472" algn="l"/>
              </a:tabLst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  <a:sym typeface="Wingdings" panose="05000000000000000000" pitchFamily="2" charset="2"/>
              </a:rPr>
              <a:t>Development and testing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BA9865-E37F-4CCA-92EE-8EFB59DCA02F}"/>
              </a:ext>
            </a:extLst>
          </p:cNvPr>
          <p:cNvSpPr txBox="1"/>
          <p:nvPr/>
        </p:nvSpPr>
        <p:spPr>
          <a:xfrm>
            <a:off x="9130997" y="5795191"/>
            <a:ext cx="11943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  <a:sym typeface="Wingdings" panose="05000000000000000000" pitchFamily="2" charset="2"/>
              </a:rPr>
              <a:t>Q1 2022</a:t>
            </a:r>
            <a:endParaRPr lang="en-GB" dirty="0"/>
          </a:p>
        </p:txBody>
      </p:sp>
      <p:sp>
        <p:nvSpPr>
          <p:cNvPr id="16" name="Arrow: Up 15">
            <a:extLst>
              <a:ext uri="{FF2B5EF4-FFF2-40B4-BE49-F238E27FC236}">
                <a16:creationId xmlns:a16="http://schemas.microsoft.com/office/drawing/2014/main" id="{B07D224D-7A3D-4CF0-B59E-176A9858AA57}"/>
              </a:ext>
            </a:extLst>
          </p:cNvPr>
          <p:cNvSpPr/>
          <p:nvPr/>
        </p:nvSpPr>
        <p:spPr>
          <a:xfrm rot="10800000">
            <a:off x="4830687" y="5508855"/>
            <a:ext cx="194787" cy="28634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row: Up 16">
            <a:extLst>
              <a:ext uri="{FF2B5EF4-FFF2-40B4-BE49-F238E27FC236}">
                <a16:creationId xmlns:a16="http://schemas.microsoft.com/office/drawing/2014/main" id="{C0B60A21-5815-47E1-B951-DF0866030626}"/>
              </a:ext>
            </a:extLst>
          </p:cNvPr>
          <p:cNvSpPr/>
          <p:nvPr/>
        </p:nvSpPr>
        <p:spPr>
          <a:xfrm rot="10800000">
            <a:off x="9579831" y="5530111"/>
            <a:ext cx="194787" cy="28634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rrow: Striped Right 17">
            <a:extLst>
              <a:ext uri="{FF2B5EF4-FFF2-40B4-BE49-F238E27FC236}">
                <a16:creationId xmlns:a16="http://schemas.microsoft.com/office/drawing/2014/main" id="{332139EA-7C30-40CF-BC74-26AEBBB75D36}"/>
              </a:ext>
            </a:extLst>
          </p:cNvPr>
          <p:cNvSpPr/>
          <p:nvPr/>
        </p:nvSpPr>
        <p:spPr>
          <a:xfrm>
            <a:off x="374662" y="5355720"/>
            <a:ext cx="1254906" cy="635124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dirty="0"/>
              <a:t>Draft plan</a:t>
            </a:r>
          </a:p>
        </p:txBody>
      </p:sp>
    </p:spTree>
    <p:extLst>
      <p:ext uri="{BB962C8B-B14F-4D97-AF65-F5344CB8AC3E}">
        <p14:creationId xmlns:p14="http://schemas.microsoft.com/office/powerpoint/2010/main" val="2198208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200" dirty="0">
                <a:latin typeface="Arial" charset="0"/>
              </a:rPr>
              <a:t>Future CARD4L specifications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425" y="1012344"/>
            <a:ext cx="11664000" cy="4833311"/>
          </a:xfrm>
        </p:spPr>
        <p:txBody>
          <a:bodyPr/>
          <a:lstStyle/>
          <a:p>
            <a:pPr indent="0">
              <a:tabLst>
                <a:tab pos="480472" algn="l"/>
              </a:tabLst>
            </a:pPr>
            <a:r>
              <a:rPr lang="en-GB" sz="2400" b="1" i="1" dirty="0">
                <a:solidFill>
                  <a:srgbClr val="335E6F"/>
                </a:solidFill>
                <a:sym typeface="Wingdings" panose="05000000000000000000" pitchFamily="2" charset="2"/>
              </a:rPr>
              <a:t>OPTICAL PRODUCT FAMILY</a:t>
            </a:r>
          </a:p>
          <a:p>
            <a:pPr marL="342900">
              <a:buFont typeface="Wingdings" panose="05000000000000000000" pitchFamily="2" charset="2"/>
              <a:buChar char="à"/>
              <a:tabLst>
                <a:tab pos="480472" algn="l"/>
              </a:tabLst>
            </a:pPr>
            <a:r>
              <a:rPr lang="en-GB" sz="2400" b="1" i="1" dirty="0">
                <a:solidFill>
                  <a:schemeClr val="tx1"/>
                </a:solidFill>
                <a:sym typeface="Wingdings" panose="05000000000000000000" pitchFamily="2" charset="2"/>
              </a:rPr>
              <a:t>Aquatic Reflectance (inland bodies and coastal)</a:t>
            </a:r>
          </a:p>
          <a:p>
            <a:pPr marL="0" marR="0" lvl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75C8AE"/>
              </a:buClr>
              <a:buSzTx/>
              <a:buFont typeface="Verdana" charset="0"/>
              <a:buNone/>
              <a:tabLst>
                <a:tab pos="480472" algn="l"/>
              </a:tabLst>
              <a:defRPr/>
            </a:pPr>
            <a:r>
              <a:rPr kumimoji="0" lang="en-GB" sz="1600" b="1" i="1" u="none" strike="noStrike" kern="0" cap="none" spc="0" normalizeH="0" baseline="0" noProof="0" dirty="0">
                <a:ln>
                  <a:noFill/>
                </a:ln>
                <a:solidFill>
                  <a:srgbClr val="E7E8E3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  <a:sym typeface="Wingdings" panose="05000000000000000000" pitchFamily="2" charset="2"/>
              </a:rPr>
              <a:t>To be completed by mid-2021</a:t>
            </a:r>
          </a:p>
          <a:p>
            <a:pPr marL="342900" marR="0" lvl="0" indent="-34290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75C8AE"/>
              </a:buClr>
              <a:buSzTx/>
              <a:buFont typeface="Wingdings" panose="05000000000000000000" pitchFamily="2" charset="2"/>
              <a:buChar char="à"/>
              <a:tabLst>
                <a:tab pos="480472" algn="l"/>
              </a:tabLst>
              <a:defRPr/>
            </a:pPr>
            <a:r>
              <a:rPr kumimoji="0" lang="en-GB" sz="2400" b="1" i="1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  <a:sym typeface="Wingdings" panose="05000000000000000000" pitchFamily="2" charset="2"/>
              </a:rPr>
              <a:t>Nightlight Radiance</a:t>
            </a:r>
          </a:p>
          <a:p>
            <a:pPr marL="342900" marR="0" lvl="0" indent="-34290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75C8AE"/>
              </a:buClr>
              <a:buSzTx/>
              <a:buFont typeface="Wingdings" panose="05000000000000000000" pitchFamily="2" charset="2"/>
              <a:buChar char="à"/>
              <a:tabLst>
                <a:tab pos="480472" algn="l"/>
              </a:tabLst>
              <a:defRPr/>
            </a:pPr>
            <a:r>
              <a:rPr lang="en-GB" sz="2400" b="1" i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Lidar Terrain and Canopy Height</a:t>
            </a:r>
            <a:endParaRPr lang="en-GB" i="1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indent="0">
              <a:tabLst>
                <a:tab pos="480472" algn="l"/>
              </a:tabLst>
            </a:pPr>
            <a:endParaRPr lang="en-GB" i="1" dirty="0">
              <a:solidFill>
                <a:schemeClr val="accent1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pPr marR="0" lvl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75C8AE"/>
              </a:buClr>
              <a:buSzTx/>
              <a:tabLst>
                <a:tab pos="480472" algn="l"/>
              </a:tabLst>
              <a:defRPr/>
            </a:pPr>
            <a:r>
              <a:rPr kumimoji="0" lang="en-GB" sz="2400" b="1" i="1" u="none" strike="noStrike" kern="0" cap="none" spc="0" normalizeH="0" baseline="0" noProof="0" dirty="0">
                <a:ln>
                  <a:noFill/>
                </a:ln>
                <a:solidFill>
                  <a:srgbClr val="335E6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  <a:sym typeface="Wingdings" panose="05000000000000000000" pitchFamily="2" charset="2"/>
              </a:rPr>
              <a:t>SAR PRODUCT FAMILY</a:t>
            </a:r>
          </a:p>
          <a:p>
            <a:pPr marL="342900" marR="0" lvl="0" indent="-34290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75C8AE"/>
              </a:buClr>
              <a:buSzTx/>
              <a:buFont typeface="Wingdings" panose="05000000000000000000" pitchFamily="2" charset="2"/>
              <a:buChar char="à"/>
              <a:tabLst>
                <a:tab pos="480472" algn="l"/>
              </a:tabLst>
              <a:defRPr/>
            </a:pPr>
            <a:r>
              <a:rPr kumimoji="0" lang="en-GB" sz="2400" b="1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  <a:sym typeface="Wingdings" panose="05000000000000000000" pitchFamily="2" charset="2"/>
              </a:rPr>
              <a:t>Geocoded Single-Look Complex (SLC) </a:t>
            </a:r>
          </a:p>
          <a:p>
            <a:pPr marR="0" lvl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75C8AE"/>
              </a:buClr>
              <a:buSzTx/>
              <a:tabLst>
                <a:tab pos="480472" algn="l"/>
              </a:tabLst>
              <a:defRPr/>
            </a:pPr>
            <a:r>
              <a:rPr kumimoji="0" lang="en-GB" sz="1600" b="1" i="1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  <a:sym typeface="Wingdings" panose="05000000000000000000" pitchFamily="2" charset="2"/>
              </a:rPr>
              <a:t>To be completed by mid-2021</a:t>
            </a:r>
          </a:p>
          <a:p>
            <a:pPr marL="342900" marR="0" lvl="0" indent="-34290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75C8AE"/>
              </a:buClr>
              <a:buSzTx/>
              <a:buFont typeface="Wingdings" panose="05000000000000000000" pitchFamily="2" charset="2"/>
              <a:buChar char="à"/>
              <a:tabLst>
                <a:tab pos="480472" algn="l"/>
              </a:tabLst>
              <a:defRPr/>
            </a:pPr>
            <a:r>
              <a:rPr kumimoji="0" lang="en-GB" sz="2400" b="1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  <a:sym typeface="Wingdings" panose="05000000000000000000" pitchFamily="2" charset="2"/>
              </a:rPr>
              <a:t>Interferometric Radar </a:t>
            </a:r>
          </a:p>
          <a:p>
            <a:pPr marR="0" lvl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75C8AE"/>
              </a:buClr>
              <a:buSzTx/>
              <a:tabLst>
                <a:tab pos="480472" algn="l"/>
              </a:tabLst>
              <a:defRPr/>
            </a:pPr>
            <a:r>
              <a:rPr lang="en-GB" sz="1600" b="1" i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To be completed by end 2021</a:t>
            </a:r>
          </a:p>
          <a:p>
            <a:pPr indent="0">
              <a:tabLst>
                <a:tab pos="480472" algn="l"/>
              </a:tabLst>
            </a:pPr>
            <a:endParaRPr lang="en-GB" i="1" dirty="0"/>
          </a:p>
          <a:p>
            <a:pPr indent="0">
              <a:tabLst>
                <a:tab pos="480472" algn="l"/>
              </a:tabLst>
            </a:pPr>
            <a:endParaRPr lang="en-GB" i="1" dirty="0"/>
          </a:p>
          <a:p>
            <a:pPr marL="480472" lvl="1" indent="-480472">
              <a:buClr>
                <a:srgbClr val="003247"/>
              </a:buClr>
              <a:buFont typeface="+mj-lt"/>
              <a:buAutoNum type="arabicPeriod"/>
              <a:tabLst>
                <a:tab pos="480472" algn="l"/>
              </a:tabLst>
            </a:pPr>
            <a:endParaRPr lang="en-GB" sz="2400" dirty="0"/>
          </a:p>
          <a:p>
            <a:pPr marL="1168400" lvl="1" indent="-355600">
              <a:lnSpc>
                <a:spcPct val="100000"/>
              </a:lnSpc>
              <a:buClr>
                <a:srgbClr val="003249"/>
              </a:buClr>
              <a:buFont typeface="+mj-lt"/>
              <a:buAutoNum type="alphaLcParenR"/>
              <a:tabLst>
                <a:tab pos="480472" algn="l"/>
              </a:tabLst>
            </a:pPr>
            <a:endParaRPr lang="en-GB" sz="2400" dirty="0"/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D9420932-D46E-4920-A7E3-9951C1BA1FC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032" y="3153123"/>
            <a:ext cx="2751062" cy="2735300"/>
          </a:xfrm>
          <a:prstGeom prst="rect">
            <a:avLst/>
          </a:pr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26BDAACC-82EB-4C41-80D9-F9ECDD37E9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332" y="625286"/>
            <a:ext cx="3999976" cy="20273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8EAB65-1E90-4AAB-B86C-DD7901812C6F}"/>
              </a:ext>
            </a:extLst>
          </p:cNvPr>
          <p:cNvSpPr txBox="1"/>
          <p:nvPr/>
        </p:nvSpPr>
        <p:spPr>
          <a:xfrm>
            <a:off x="7681332" y="2623724"/>
            <a:ext cx="451066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i="1" dirty="0"/>
              <a:t>Ocean </a:t>
            </a:r>
            <a:r>
              <a:rPr lang="en-GB" sz="1100" b="1" i="1" dirty="0" err="1"/>
              <a:t>color</a:t>
            </a:r>
            <a:r>
              <a:rPr lang="en-GB" sz="1100" b="1" i="1" dirty="0"/>
              <a:t> image in the Barents Sea, captured by the MERIS imager onboard Envisat </a:t>
            </a:r>
            <a:r>
              <a:rPr lang="en-GB" sz="1100" i="1" dirty="0"/>
              <a:t>(https://meom-group.github.io/unravel/) </a:t>
            </a:r>
            <a:endParaRPr lang="en-GB" sz="11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9D31AD-29B9-431C-B9BB-7A94B2CBB85A}"/>
              </a:ext>
            </a:extLst>
          </p:cNvPr>
          <p:cNvSpPr txBox="1"/>
          <p:nvPr/>
        </p:nvSpPr>
        <p:spPr>
          <a:xfrm>
            <a:off x="6764056" y="5871076"/>
            <a:ext cx="46346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1" dirty="0"/>
              <a:t>L'Aquila earthquake: Envisat interferogram</a:t>
            </a:r>
          </a:p>
          <a:p>
            <a:r>
              <a:rPr lang="en-GB" sz="1100" dirty="0"/>
              <a:t>https://www.esa.int/ESA_Multimedia/Images/2009/04/L_Aquila_earthquake_Envisat_interferogram</a:t>
            </a:r>
          </a:p>
        </p:txBody>
      </p:sp>
    </p:spTree>
    <p:extLst>
      <p:ext uri="{BB962C8B-B14F-4D97-AF65-F5344CB8AC3E}">
        <p14:creationId xmlns:p14="http://schemas.microsoft.com/office/powerpoint/2010/main" val="1801111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Analysis Ready Data – Summary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464888-851B-ED48-8FFB-9960AE51AA53}"/>
              </a:ext>
            </a:extLst>
          </p:cNvPr>
          <p:cNvSpPr/>
          <p:nvPr/>
        </p:nvSpPr>
        <p:spPr>
          <a:xfrm>
            <a:off x="112670" y="728385"/>
            <a:ext cx="11975576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ARD represents a growing trend but </a:t>
            </a:r>
            <a:r>
              <a:rPr lang="en-IT" sz="1600" b="1" u="sng" dirty="0">
                <a:latin typeface="Verdana" panose="020B0604030504040204" pitchFamily="34" charset="0"/>
                <a:ea typeface="Verdana" panose="020B0604030504040204" pitchFamily="34" charset="0"/>
              </a:rPr>
              <a:t>definition varies greatly across user groups and data providers</a:t>
            </a:r>
            <a:r>
              <a:rPr lang="en-IT" sz="16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>
                <a:latin typeface="Verdana" panose="020B0604030504040204" pitchFamily="34" charset="0"/>
                <a:ea typeface="Verdana" panose="020B0604030504040204" pitchFamily="34" charset="0"/>
              </a:rPr>
              <a:t>The CEOS Land Surface Imaging Virtual Constellation (LSI-VC) was tasked in 2015 to </a:t>
            </a:r>
            <a:r>
              <a:rPr lang="en-AU" sz="1600" i="1" dirty="0">
                <a:latin typeface="Verdana" panose="020B0604030504040204" pitchFamily="34" charset="0"/>
                <a:ea typeface="Verdana" panose="020B0604030504040204" pitchFamily="34" charset="0"/>
              </a:rPr>
              <a:t>“</a:t>
            </a:r>
            <a:r>
              <a:rPr lang="en-US" sz="1600" i="1" dirty="0">
                <a:latin typeface="Verdana" panose="020B0604030504040204" pitchFamily="34" charset="0"/>
                <a:ea typeface="Verdana" panose="020B0604030504040204" pitchFamily="34" charset="0"/>
              </a:rPr>
              <a:t>Define intercomparable ARD products within the context of land surface imaging” </a:t>
            </a:r>
            <a:r>
              <a:rPr lang="en-US" sz="1600" i="1" dirty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 CARD4L </a:t>
            </a:r>
            <a:endParaRPr lang="en-US" sz="1600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CEOS ARD focuses on interoperability, common data formats, inter-calibration, validation and inter-comparison strategies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CARD4L are base for 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CEOS Data Cube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(CDC) architecture:</a:t>
            </a:r>
          </a:p>
          <a:p>
            <a:pPr marL="285750" indent="-285750">
              <a:buFontTx/>
              <a:buChar char="-"/>
            </a:pPr>
            <a:r>
              <a:rPr lang="en-US" sz="1600" i="1" dirty="0">
                <a:latin typeface="Verdana" panose="020B0604030504040204" pitchFamily="34" charset="0"/>
                <a:ea typeface="Verdana" panose="020B0604030504040204" pitchFamily="34" charset="0"/>
              </a:rPr>
              <a:t>time-series multi-dimensional stack of spatially aligned pixels </a:t>
            </a:r>
          </a:p>
          <a:p>
            <a:pPr marL="285750" indent="-285750">
              <a:buFontTx/>
              <a:buChar char="-"/>
            </a:pPr>
            <a:r>
              <a:rPr lang="en-US" sz="1600" i="1" dirty="0">
                <a:latin typeface="Verdana" panose="020B0604030504040204" pitchFamily="34" charset="0"/>
                <a:ea typeface="Verdana" panose="020B0604030504040204" pitchFamily="34" charset="0"/>
              </a:rPr>
              <a:t>improves computation time vs typical scene-based approaches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ARD is associated with fitness for purpose 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 ARD for what 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ARD evolution  ARD beyond Land – </a:t>
            </a:r>
            <a:r>
              <a:rPr lang="en-US" sz="1600" i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Atmospheric subgroup, Aquatic, </a:t>
            </a:r>
            <a:r>
              <a:rPr lang="en-GB" sz="1600" i="1" kern="0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Nightlight Radiance, </a:t>
            </a:r>
            <a:r>
              <a:rPr lang="en-GB" sz="1600" i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Lidar Terrain and Canopy Height, SAR </a:t>
            </a:r>
            <a:r>
              <a:rPr lang="en-GB" sz="1600" i="1" kern="0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  <a:sym typeface="Wingdings" panose="05000000000000000000" pitchFamily="2" charset="2"/>
              </a:rPr>
              <a:t>Geocoded Single-Look Complex (SLC), Interferometric Radar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i="1" kern="0" dirty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charset="0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b="1" u="sng" kern="0" dirty="0">
                <a:latin typeface="Verdana" panose="020B0604030504040204" pitchFamily="34" charset="0"/>
                <a:ea typeface="Verdana" panose="020B0604030504040204" pitchFamily="34" charset="0"/>
                <a:cs typeface="Arial" charset="0"/>
                <a:sym typeface="Wingdings" panose="05000000000000000000" pitchFamily="2" charset="2"/>
              </a:rPr>
              <a:t>CARD4L at ESA</a:t>
            </a:r>
            <a:r>
              <a:rPr lang="en-GB" sz="1800" i="1" kern="0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  <a:sym typeface="Wingdings" panose="05000000000000000000" pitchFamily="2" charset="2"/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i="1" kern="0" dirty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charset="0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i="1" kern="0" dirty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charset="0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6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latin typeface="+mn-lt"/>
            </a:endParaRPr>
          </a:p>
          <a:p>
            <a:endParaRPr lang="en-US" sz="2000" b="1" dirty="0">
              <a:latin typeface="+mn-lt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FE1B9D3-29C1-B548-8031-051073389FFF}"/>
              </a:ext>
            </a:extLst>
          </p:cNvPr>
          <p:cNvSpPr txBox="1">
            <a:spLocks/>
          </p:cNvSpPr>
          <p:nvPr/>
        </p:nvSpPr>
        <p:spPr>
          <a:xfrm>
            <a:off x="1981201" y="4174091"/>
            <a:ext cx="842175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</p:txBody>
      </p:sp>
      <p:pic>
        <p:nvPicPr>
          <p:cNvPr id="8" name="Picture 7" descr="Screen Shot 2019-06-05 at 12.23.01.png">
            <a:extLst>
              <a:ext uri="{FF2B5EF4-FFF2-40B4-BE49-F238E27FC236}">
                <a16:creationId xmlns:a16="http://schemas.microsoft.com/office/drawing/2014/main" id="{5C9145FB-6BE3-FD4F-B30C-8CC4B8D01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30" y="4100893"/>
            <a:ext cx="10312692" cy="9106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48ABCF9-1885-F54C-895F-61F6A812F8F0}"/>
              </a:ext>
            </a:extLst>
          </p:cNvPr>
          <p:cNvSpPr txBox="1"/>
          <p:nvPr/>
        </p:nvSpPr>
        <p:spPr>
          <a:xfrm>
            <a:off x="1549615" y="5011563"/>
            <a:ext cx="1820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CARD4L-SR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FC2D9D-7D0C-2544-90DB-6510028AE7D2}"/>
              </a:ext>
            </a:extLst>
          </p:cNvPr>
          <p:cNvSpPr txBox="1"/>
          <p:nvPr/>
        </p:nvSpPr>
        <p:spPr>
          <a:xfrm>
            <a:off x="5243357" y="5051023"/>
            <a:ext cx="1794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CARD4L-ST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7B8962-5A53-3642-B3F9-FD5595C150A0}"/>
              </a:ext>
            </a:extLst>
          </p:cNvPr>
          <p:cNvSpPr txBox="1"/>
          <p:nvPr/>
        </p:nvSpPr>
        <p:spPr>
          <a:xfrm>
            <a:off x="8622935" y="5026951"/>
            <a:ext cx="20480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CARD4L-NRB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EFD053-B8E8-654C-83DA-3B808CE66D9A}"/>
              </a:ext>
            </a:extLst>
          </p:cNvPr>
          <p:cNvSpPr/>
          <p:nvPr/>
        </p:nvSpPr>
        <p:spPr>
          <a:xfrm>
            <a:off x="-69243" y="5243913"/>
            <a:ext cx="4649291" cy="1323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 algn="ctr">
              <a:buClr>
                <a:srgbClr val="00B05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1600" dirty="0"/>
              <a:t>Sentinel-2  </a:t>
            </a:r>
            <a:r>
              <a:rPr lang="en-US" sz="1600" dirty="0">
                <a:solidFill>
                  <a:srgbClr val="00B050"/>
                </a:solidFill>
              </a:rPr>
              <a:t>compliant</a:t>
            </a:r>
            <a:r>
              <a:rPr lang="en-US" sz="1600" dirty="0"/>
              <a:t> (with recent GRI)</a:t>
            </a:r>
          </a:p>
          <a:p>
            <a:pPr marL="285750" indent="-285750" algn="ctr">
              <a:buClr>
                <a:srgbClr val="FFC0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1600" dirty="0" err="1"/>
              <a:t>Proba</a:t>
            </a:r>
            <a:r>
              <a:rPr lang="en-US" sz="1600" dirty="0"/>
              <a:t>-V – </a:t>
            </a:r>
            <a:r>
              <a:rPr lang="en-US" sz="1600" dirty="0">
                <a:solidFill>
                  <a:srgbClr val="FFC000"/>
                </a:solidFill>
              </a:rPr>
              <a:t>in progress</a:t>
            </a:r>
          </a:p>
          <a:p>
            <a:pPr marL="285750" indent="-285750" algn="ctr">
              <a:buClr>
                <a:srgbClr val="FFC0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1600" dirty="0"/>
              <a:t>MERIS – </a:t>
            </a:r>
            <a:r>
              <a:rPr lang="en-US" sz="1600" dirty="0">
                <a:solidFill>
                  <a:srgbClr val="FFC000"/>
                </a:solidFill>
              </a:rPr>
              <a:t>in progress</a:t>
            </a:r>
          </a:p>
          <a:p>
            <a:pPr marL="285750" indent="-285750" algn="ctr">
              <a:buClr>
                <a:srgbClr val="FFC0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1600" dirty="0"/>
              <a:t>Sentinel-3/OLCI/SYN</a:t>
            </a:r>
          </a:p>
          <a:p>
            <a:pPr algn="ctr"/>
            <a:endParaRPr lang="en-US" sz="16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725AD67-3C9E-7346-9521-E31FDF1D9A1C}"/>
              </a:ext>
            </a:extLst>
          </p:cNvPr>
          <p:cNvSpPr/>
          <p:nvPr/>
        </p:nvSpPr>
        <p:spPr>
          <a:xfrm>
            <a:off x="4807448" y="5312002"/>
            <a:ext cx="3177535" cy="107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 algn="ctr">
              <a:buClr>
                <a:srgbClr val="00B05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1600" dirty="0"/>
              <a:t>(A)ATSR </a:t>
            </a:r>
            <a:r>
              <a:rPr lang="en-US" sz="1600" dirty="0">
                <a:solidFill>
                  <a:srgbClr val="00B050"/>
                </a:solidFill>
              </a:rPr>
              <a:t>almost compliant</a:t>
            </a:r>
          </a:p>
          <a:p>
            <a:pPr marL="285750" indent="-285750" algn="ctr">
              <a:buClr>
                <a:srgbClr val="00B05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1600" dirty="0"/>
              <a:t>Sentinel-3/SLSTR</a:t>
            </a:r>
          </a:p>
          <a:p>
            <a:pPr algn="ctr">
              <a:buClr>
                <a:srgbClr val="00B050"/>
              </a:buClr>
              <a:buSzPct val="150000"/>
            </a:pPr>
            <a:r>
              <a:rPr lang="en-US" sz="1600" dirty="0">
                <a:solidFill>
                  <a:srgbClr val="FBAB18"/>
                </a:solidFill>
              </a:rPr>
              <a:t> cloud shadow is missing.</a:t>
            </a:r>
          </a:p>
          <a:p>
            <a:pPr algn="ctr">
              <a:buClr>
                <a:srgbClr val="00B050"/>
              </a:buClr>
              <a:buSzPct val="150000"/>
            </a:pPr>
            <a:r>
              <a:rPr lang="en-US" sz="1600" dirty="0">
                <a:solidFill>
                  <a:srgbClr val="FBAB18"/>
                </a:solidFill>
              </a:rPr>
              <a:t>In progress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276" y="5334728"/>
            <a:ext cx="238125" cy="228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294" y="5590237"/>
            <a:ext cx="238125" cy="2286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725AD67-3C9E-7346-9521-E31FDF1D9A1C}"/>
              </a:ext>
            </a:extLst>
          </p:cNvPr>
          <p:cNvSpPr/>
          <p:nvPr/>
        </p:nvSpPr>
        <p:spPr>
          <a:xfrm>
            <a:off x="8221440" y="5312002"/>
            <a:ext cx="4013091" cy="1160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lvl="0" eaLnBrk="1" hangingPunct="1">
              <a:lnSpc>
                <a:spcPct val="119000"/>
              </a:lnSpc>
              <a:spcBef>
                <a:spcPct val="20000"/>
              </a:spcBef>
              <a:buClr>
                <a:srgbClr val="75C8AE"/>
              </a:buClr>
              <a:tabLst>
                <a:tab pos="480472" algn="l"/>
              </a:tabLst>
              <a:defRPr/>
            </a:pPr>
            <a:r>
              <a:rPr lang="en-GB" sz="1400" dirty="0"/>
              <a:t>Normalised Radar Backscatter (</a:t>
            </a:r>
            <a:r>
              <a:rPr lang="en-GB" sz="1400" dirty="0" err="1"/>
              <a:t>ortho</a:t>
            </a:r>
            <a:r>
              <a:rPr lang="en-GB" sz="1400" dirty="0"/>
              <a:t>-rectification)</a:t>
            </a:r>
          </a:p>
          <a:p>
            <a:pPr lvl="0" eaLnBrk="1" hangingPunct="1">
              <a:lnSpc>
                <a:spcPct val="119000"/>
              </a:lnSpc>
              <a:spcBef>
                <a:spcPct val="20000"/>
              </a:spcBef>
              <a:buClr>
                <a:srgbClr val="75C8AE"/>
              </a:buClr>
              <a:tabLst>
                <a:tab pos="480472" algn="l"/>
              </a:tabLst>
              <a:defRPr/>
            </a:pPr>
            <a:r>
              <a:rPr lang="en-GB" sz="1400" dirty="0"/>
              <a:t>Sentinel-1/(A)SAR – work in progress using new Copernicus DEM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110794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Analysis Ready Data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464888-851B-ED48-8FFB-9960AE51AA53}"/>
              </a:ext>
            </a:extLst>
          </p:cNvPr>
          <p:cNvSpPr/>
          <p:nvPr/>
        </p:nvSpPr>
        <p:spPr>
          <a:xfrm>
            <a:off x="216424" y="886011"/>
            <a:ext cx="1063941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ARD represents a growing trend but </a:t>
            </a:r>
            <a:r>
              <a:rPr lang="en-IT" sz="2000" dirty="0">
                <a:latin typeface="+mn-lt"/>
              </a:rPr>
              <a:t>definition varies greatly across user groups and data providers.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T" sz="20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>
                <a:latin typeface="+mn-lt"/>
              </a:rPr>
              <a:t>The CEOS Land Surface Imaging Virtual Constellation (LSI-VC) was tasked in 2015 to </a:t>
            </a:r>
            <a:r>
              <a:rPr lang="en-AU" sz="2000" i="1" dirty="0">
                <a:latin typeface="+mn-lt"/>
              </a:rPr>
              <a:t>“</a:t>
            </a:r>
            <a:r>
              <a:rPr lang="en-US" sz="2000" i="1" dirty="0">
                <a:latin typeface="+mn-lt"/>
              </a:rPr>
              <a:t>Define intercomparable ARD products within the context of land surface imaging”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CEOS ARD focuses on interoperability, common data formats, inter-calibration, validation and inter-comparison strategies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latin typeface="+mn-lt"/>
            </a:endParaRPr>
          </a:p>
          <a:p>
            <a:endParaRPr lang="en-US" sz="2000" b="1" dirty="0">
              <a:latin typeface="+mn-lt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FE1B9D3-29C1-B548-8031-051073389FFF}"/>
              </a:ext>
            </a:extLst>
          </p:cNvPr>
          <p:cNvSpPr txBox="1">
            <a:spLocks/>
          </p:cNvSpPr>
          <p:nvPr/>
        </p:nvSpPr>
        <p:spPr>
          <a:xfrm>
            <a:off x="1981201" y="4174091"/>
            <a:ext cx="842175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</p:txBody>
      </p:sp>
      <p:pic>
        <p:nvPicPr>
          <p:cNvPr id="9" name="Picture 8" descr="Screen Shot 2019-06-05 at 11.35.41.png">
            <a:extLst>
              <a:ext uri="{FF2B5EF4-FFF2-40B4-BE49-F238E27FC236}">
                <a16:creationId xmlns:a16="http://schemas.microsoft.com/office/drawing/2014/main" id="{6CE9491A-BA36-FC4B-8DAF-69FE17B7F3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2"/>
          <a:stretch/>
        </p:blipFill>
        <p:spPr>
          <a:xfrm>
            <a:off x="6551468" y="4349712"/>
            <a:ext cx="5101816" cy="190554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43B3A9D-4545-7842-83DD-CA0AD3B27F66}"/>
              </a:ext>
            </a:extLst>
          </p:cNvPr>
          <p:cNvSpPr/>
          <p:nvPr/>
        </p:nvSpPr>
        <p:spPr>
          <a:xfrm>
            <a:off x="4728718" y="4349712"/>
            <a:ext cx="63820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http://ceos.org/ard/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189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91F13-7FFB-7042-B007-AB1BE1634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CARD </a:t>
            </a:r>
            <a:r>
              <a:rPr lang="en-IT" b="1" dirty="0">
                <a:latin typeface="+mn-lt"/>
              </a:rPr>
              <a:t>Strategy </a:t>
            </a:r>
            <a:r>
              <a:rPr lang="en-US" b="1" dirty="0">
                <a:latin typeface="+mn-lt"/>
              </a:rPr>
              <a:t> </a:t>
            </a:r>
          </a:p>
        </p:txBody>
      </p:sp>
      <p:sp>
        <p:nvSpPr>
          <p:cNvPr id="5" name="Google Shape;175;p17">
            <a:extLst>
              <a:ext uri="{FF2B5EF4-FFF2-40B4-BE49-F238E27FC236}">
                <a16:creationId xmlns:a16="http://schemas.microsoft.com/office/drawing/2014/main" id="{24067862-80E5-A84C-A058-B75EF96C875A}"/>
              </a:ext>
            </a:extLst>
          </p:cNvPr>
          <p:cNvSpPr txBox="1"/>
          <p:nvPr/>
        </p:nvSpPr>
        <p:spPr>
          <a:xfrm>
            <a:off x="216425" y="912506"/>
            <a:ext cx="3941830" cy="447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dk1"/>
                </a:solidFill>
                <a:latin typeface="+mn-lt"/>
                <a:ea typeface="Helvetica Neue"/>
                <a:cs typeface="Helvetica Neue"/>
                <a:sym typeface="Helvetica Neue"/>
              </a:rPr>
              <a:t>Definition</a:t>
            </a:r>
            <a:endParaRPr sz="2000" dirty="0">
              <a:latin typeface="+mn-lt"/>
            </a:endParaRPr>
          </a:p>
        </p:txBody>
      </p:sp>
      <p:sp>
        <p:nvSpPr>
          <p:cNvPr id="6" name="Google Shape;176;p17">
            <a:extLst>
              <a:ext uri="{FF2B5EF4-FFF2-40B4-BE49-F238E27FC236}">
                <a16:creationId xmlns:a16="http://schemas.microsoft.com/office/drawing/2014/main" id="{108365C2-6618-3A47-80FD-FB6E7C9CE084}"/>
              </a:ext>
            </a:extLst>
          </p:cNvPr>
          <p:cNvSpPr txBox="1"/>
          <p:nvPr/>
        </p:nvSpPr>
        <p:spPr>
          <a:xfrm>
            <a:off x="312739" y="3362546"/>
            <a:ext cx="4229795" cy="447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dk1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Product Family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dk1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	Specifications (PFS)</a:t>
            </a:r>
          </a:p>
          <a:p>
            <a:r>
              <a:rPr lang="en-US" sz="1800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Threshold and Target requirements 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1800" dirty="0">
              <a:latin typeface="+mn-lt"/>
            </a:endParaRPr>
          </a:p>
          <a:p>
            <a:pPr marL="457200" algn="r">
              <a:spcBef>
                <a:spcPts val="0"/>
              </a:spcBef>
              <a:spcAft>
                <a:spcPts val="0"/>
              </a:spcAft>
            </a:pPr>
            <a:endParaRPr sz="1800" dirty="0">
              <a:latin typeface="+mn-lt"/>
            </a:endParaRPr>
          </a:p>
        </p:txBody>
      </p:sp>
      <p:sp>
        <p:nvSpPr>
          <p:cNvPr id="7" name="Google Shape;177;p17">
            <a:extLst>
              <a:ext uri="{FF2B5EF4-FFF2-40B4-BE49-F238E27FC236}">
                <a16:creationId xmlns:a16="http://schemas.microsoft.com/office/drawing/2014/main" id="{B477256B-053B-1146-98DE-86A475DD3E21}"/>
              </a:ext>
            </a:extLst>
          </p:cNvPr>
          <p:cNvSpPr txBox="1"/>
          <p:nvPr/>
        </p:nvSpPr>
        <p:spPr>
          <a:xfrm>
            <a:off x="258003" y="4736780"/>
            <a:ext cx="3788015" cy="892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dk1"/>
                </a:solidFill>
                <a:latin typeface="+mn-lt"/>
                <a:ea typeface="Helvetica Neue"/>
                <a:cs typeface="Helvetica Neue"/>
                <a:sym typeface="Helvetica Neue"/>
              </a:rPr>
              <a:t>Product Alignment Assessment</a:t>
            </a:r>
            <a:endParaRPr sz="1800" b="1" dirty="0">
              <a:solidFill>
                <a:schemeClr val="dk1"/>
              </a:solidFill>
              <a:latin typeface="+mn-lt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" name="Google Shape;179;p17">
            <a:extLst>
              <a:ext uri="{FF2B5EF4-FFF2-40B4-BE49-F238E27FC236}">
                <a16:creationId xmlns:a16="http://schemas.microsoft.com/office/drawing/2014/main" id="{76AC4BD5-455A-6C48-B753-6B8F2FD43388}"/>
              </a:ext>
            </a:extLst>
          </p:cNvPr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432" y="966795"/>
            <a:ext cx="3941829" cy="523852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A69D7B9-79DC-3E45-8C5E-C44E8DF3A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908" y="1415198"/>
            <a:ext cx="5556092" cy="1670596"/>
          </a:xfrm>
          <a:solidFill>
            <a:schemeClr val="bg2"/>
          </a:solidFill>
        </p:spPr>
        <p:txBody>
          <a:bodyPr>
            <a:noAutofit/>
          </a:bodyPr>
          <a:lstStyle/>
          <a:p>
            <a:pPr indent="0" algn="just"/>
            <a:r>
              <a:rPr lang="en-US" i="1" dirty="0">
                <a:latin typeface="+mn-lt"/>
              </a:rPr>
              <a:t>Satellite data processed to a minimum set of requirements and organized into a form that allows immediate analysis with a minimum of additional user effort and interoperability both through time and with other datasets.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A56BADA-FD1D-1B4F-A29C-EE0A47DC5279}"/>
              </a:ext>
            </a:extLst>
          </p:cNvPr>
          <p:cNvGrpSpPr/>
          <p:nvPr/>
        </p:nvGrpSpPr>
        <p:grpSpPr>
          <a:xfrm>
            <a:off x="4350486" y="3141468"/>
            <a:ext cx="3380240" cy="2301334"/>
            <a:chOff x="4719761" y="3429000"/>
            <a:chExt cx="4396538" cy="34290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1295BF7-E012-DC47-A740-CA8E65DAD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9761" y="3429000"/>
              <a:ext cx="3921481" cy="2333443"/>
            </a:xfrm>
            <a:prstGeom prst="rect">
              <a:avLst/>
            </a:prstGeom>
          </p:spPr>
        </p:pic>
        <p:pic>
          <p:nvPicPr>
            <p:cNvPr id="18" name="Picture 3">
              <a:hlinkClick r:id="rId4" action="ppaction://hlinkfile"/>
              <a:extLst>
                <a:ext uri="{FF2B5EF4-FFF2-40B4-BE49-F238E27FC236}">
                  <a16:creationId xmlns:a16="http://schemas.microsoft.com/office/drawing/2014/main" id="{DA63FB76-AE9E-F448-B784-C99379CDF7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600" y="4754048"/>
              <a:ext cx="3934699" cy="21039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Picture 18" descr="PinClipart.com_bookkeeping-clipart_595888.png">
            <a:extLst>
              <a:ext uri="{FF2B5EF4-FFF2-40B4-BE49-F238E27FC236}">
                <a16:creationId xmlns:a16="http://schemas.microsoft.com/office/drawing/2014/main" id="{6B937E7A-0923-244F-AB7C-397B3A1DDD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0030">
            <a:off x="3070230" y="4684169"/>
            <a:ext cx="1182954" cy="151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4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7671" y="2732766"/>
            <a:ext cx="3536247" cy="257031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1600" dirty="0">
                <a:latin typeface="+mn-lt"/>
              </a:rPr>
              <a:t>Increase Uptake</a:t>
            </a:r>
          </a:p>
          <a:p>
            <a:pPr>
              <a:spcBef>
                <a:spcPts val="0"/>
              </a:spcBef>
            </a:pPr>
            <a:r>
              <a:rPr lang="en-US" sz="1600" dirty="0">
                <a:latin typeface="+mn-lt"/>
              </a:rPr>
              <a:t>Increase Impact</a:t>
            </a:r>
          </a:p>
          <a:p>
            <a:pPr>
              <a:spcBef>
                <a:spcPts val="0"/>
              </a:spcBef>
            </a:pPr>
            <a:r>
              <a:rPr lang="en-US" sz="1600" dirty="0">
                <a:latin typeface="+mn-lt"/>
              </a:rPr>
              <a:t>Increase Relevance</a:t>
            </a:r>
          </a:p>
          <a:p>
            <a:pPr>
              <a:spcBef>
                <a:spcPts val="0"/>
              </a:spcBef>
            </a:pPr>
            <a:r>
              <a:rPr lang="en-US" sz="1600" dirty="0">
                <a:latin typeface="+mn-lt"/>
              </a:rPr>
              <a:t>Increase Efficiency</a:t>
            </a:r>
          </a:p>
          <a:p>
            <a:pPr>
              <a:spcBef>
                <a:spcPts val="0"/>
              </a:spcBef>
            </a:pPr>
            <a:r>
              <a:rPr lang="en-US" sz="1600" dirty="0">
                <a:latin typeface="+mn-lt"/>
              </a:rPr>
              <a:t>Enable Interoperability</a:t>
            </a:r>
          </a:p>
        </p:txBody>
      </p:sp>
      <p:pic>
        <p:nvPicPr>
          <p:cNvPr id="5" name="Picture 4" descr="Screen Shot 2019-06-05 at 11.38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231" y="1699990"/>
            <a:ext cx="2768400" cy="873715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7726572" y="2731082"/>
            <a:ext cx="2941428" cy="2570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Value-add appeal to customers</a:t>
            </a:r>
          </a:p>
          <a:p>
            <a:r>
              <a:rPr lang="en-US" sz="1600" dirty="0"/>
              <a:t>Improve efficiency and effectiveness in data use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705335" y="2732766"/>
            <a:ext cx="3536247" cy="2570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Ease access to data</a:t>
            </a:r>
          </a:p>
          <a:p>
            <a:r>
              <a:rPr lang="en-US" sz="1600" dirty="0"/>
              <a:t>Reduce processing burden </a:t>
            </a:r>
          </a:p>
          <a:p>
            <a:r>
              <a:rPr lang="en-US" sz="1600" dirty="0"/>
              <a:t>Save Time and Effort</a:t>
            </a:r>
          </a:p>
          <a:p>
            <a:r>
              <a:rPr lang="en-US" sz="1600" dirty="0"/>
              <a:t>Minimize Costs</a:t>
            </a:r>
          </a:p>
        </p:txBody>
      </p:sp>
      <p:pic>
        <p:nvPicPr>
          <p:cNvPr id="10" name="Picture 9" descr="Screen Shot 2019-06-05 at 11.38.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452" y="1708460"/>
            <a:ext cx="2757504" cy="863560"/>
          </a:xfrm>
          <a:prstGeom prst="rect">
            <a:avLst/>
          </a:prstGeom>
        </p:spPr>
      </p:pic>
      <p:pic>
        <p:nvPicPr>
          <p:cNvPr id="11" name="Picture 10" descr="Screen Shot 2019-06-05 at 11.38.2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334" y="1708460"/>
            <a:ext cx="2881320" cy="87292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5326" y="1154638"/>
            <a:ext cx="4140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/>
              <a:t>Benefits for different stakeholders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2F2E1F-9A49-F64D-B7DD-EA5C764BBDDF}"/>
              </a:ext>
            </a:extLst>
          </p:cNvPr>
          <p:cNvSpPr/>
          <p:nvPr/>
        </p:nvSpPr>
        <p:spPr>
          <a:xfrm>
            <a:off x="2428244" y="5452779"/>
            <a:ext cx="74223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Objective of 20 National-scale Data Cubes by 2022</a:t>
            </a:r>
          </a:p>
        </p:txBody>
      </p:sp>
      <p:pic>
        <p:nvPicPr>
          <p:cNvPr id="15" name="Picture 14" descr="Screen Shot 2019-06-26 at 15.05.06.png">
            <a:extLst>
              <a:ext uri="{FF2B5EF4-FFF2-40B4-BE49-F238E27FC236}">
                <a16:creationId xmlns:a16="http://schemas.microsoft.com/office/drawing/2014/main" id="{0FE29890-EE93-8E49-B47B-DEF62AECACC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88" y="4234712"/>
            <a:ext cx="1787071" cy="2133370"/>
          </a:xfrm>
          <a:prstGeom prst="rect">
            <a:avLst/>
          </a:prstGeom>
        </p:spPr>
      </p:pic>
      <p:pic>
        <p:nvPicPr>
          <p:cNvPr id="16" name="Picture 15" descr="Screen Shot 2019-06-26 at 15.11.49.png">
            <a:extLst>
              <a:ext uri="{FF2B5EF4-FFF2-40B4-BE49-F238E27FC236}">
                <a16:creationId xmlns:a16="http://schemas.microsoft.com/office/drawing/2014/main" id="{708FAF90-6431-3F4F-9C0C-5CC0D32833E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854" y="4515789"/>
            <a:ext cx="3157302" cy="174081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E4236B6-7724-0943-A361-C9DE4B2E154F}"/>
              </a:ext>
            </a:extLst>
          </p:cNvPr>
          <p:cNvSpPr/>
          <p:nvPr/>
        </p:nvSpPr>
        <p:spPr>
          <a:xfrm>
            <a:off x="1364822" y="4462868"/>
            <a:ext cx="79969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CARD are base for </a:t>
            </a:r>
            <a:r>
              <a:rPr lang="en-US" sz="1800" b="1" dirty="0"/>
              <a:t>CEOS Data Cube</a:t>
            </a:r>
            <a:r>
              <a:rPr lang="en-US" sz="1800" dirty="0"/>
              <a:t> (CDC) architecture:</a:t>
            </a:r>
          </a:p>
          <a:p>
            <a:pPr marL="285750" indent="-285750">
              <a:buFontTx/>
              <a:buChar char="-"/>
            </a:pPr>
            <a:r>
              <a:rPr lang="en-US" sz="1800" dirty="0"/>
              <a:t>time-series multi-dimensional stack of spatially aligned pixels </a:t>
            </a:r>
          </a:p>
          <a:p>
            <a:pPr marL="285750" indent="-285750">
              <a:buFontTx/>
              <a:buChar char="-"/>
            </a:pPr>
            <a:r>
              <a:rPr lang="en-US" sz="1800" dirty="0"/>
              <a:t>improves computation time vs typical scene-based approaches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4437B55-41D9-CD42-9A81-B7B777047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25" y="156382"/>
            <a:ext cx="10108850" cy="563779"/>
          </a:xfrm>
        </p:spPr>
        <p:txBody>
          <a:bodyPr/>
          <a:lstStyle/>
          <a:p>
            <a:r>
              <a:rPr lang="en-US" b="1" dirty="0">
                <a:latin typeface="+mn-lt"/>
              </a:rPr>
              <a:t>Why CARD ?</a:t>
            </a:r>
          </a:p>
        </p:txBody>
      </p:sp>
    </p:spTree>
    <p:extLst>
      <p:ext uri="{BB962C8B-B14F-4D97-AF65-F5344CB8AC3E}">
        <p14:creationId xmlns:p14="http://schemas.microsoft.com/office/powerpoint/2010/main" val="3738262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85997-81C1-3E4C-B1D3-14629513F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+mn-lt"/>
              </a:rPr>
              <a:t>CARD4L – Product Families</a:t>
            </a:r>
          </a:p>
        </p:txBody>
      </p:sp>
      <p:pic>
        <p:nvPicPr>
          <p:cNvPr id="6" name="Picture 5" descr="Screen Shot 2019-06-05 at 12.23.01.png">
            <a:extLst>
              <a:ext uri="{FF2B5EF4-FFF2-40B4-BE49-F238E27FC236}">
                <a16:creationId xmlns:a16="http://schemas.microsoft.com/office/drawing/2014/main" id="{5C9145FB-6BE3-FD4F-B30C-8CC4B8D01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069" y="1924415"/>
            <a:ext cx="9144000" cy="11034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6826F4-8C46-7840-A38F-75CBFF31B9FD}"/>
              </a:ext>
            </a:extLst>
          </p:cNvPr>
          <p:cNvSpPr txBox="1"/>
          <p:nvPr/>
        </p:nvSpPr>
        <p:spPr>
          <a:xfrm>
            <a:off x="1905967" y="3776870"/>
            <a:ext cx="244316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Data collected with multispectral sensors operating in the VIS/NIR/SWIR wavelengths with ground sample resolution 10-100m.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8ABCF9-1885-F54C-895F-61F6A812F8F0}"/>
              </a:ext>
            </a:extLst>
          </p:cNvPr>
          <p:cNvSpPr txBox="1"/>
          <p:nvPr/>
        </p:nvSpPr>
        <p:spPr>
          <a:xfrm>
            <a:off x="2197394" y="3297338"/>
            <a:ext cx="186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CARD4L-OSR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CDD039-4266-F646-8367-4BCED89794F0}"/>
              </a:ext>
            </a:extLst>
          </p:cNvPr>
          <p:cNvSpPr txBox="1"/>
          <p:nvPr/>
        </p:nvSpPr>
        <p:spPr>
          <a:xfrm>
            <a:off x="5043947" y="3805677"/>
            <a:ext cx="244316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Data collected with multispectral sensors operating in the thermal infra-red (TIR) wavelengths with ground sample resolution 10-100m.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FC2D9D-7D0C-2544-90DB-6510028AE7D2}"/>
              </a:ext>
            </a:extLst>
          </p:cNvPr>
          <p:cNvSpPr txBox="1"/>
          <p:nvPr/>
        </p:nvSpPr>
        <p:spPr>
          <a:xfrm>
            <a:off x="5409908" y="3318406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CARD4L-ST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18C020-C0B6-9848-AC13-AA58D2AF936A}"/>
              </a:ext>
            </a:extLst>
          </p:cNvPr>
          <p:cNvSpPr/>
          <p:nvPr/>
        </p:nvSpPr>
        <p:spPr>
          <a:xfrm>
            <a:off x="8104777" y="3788784"/>
            <a:ext cx="22888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Data collected by Synthetic Aperture Radar (SAR) sensors.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7B8962-5A53-3642-B3F9-FD5595C150A0}"/>
              </a:ext>
            </a:extLst>
          </p:cNvPr>
          <p:cNvSpPr txBox="1"/>
          <p:nvPr/>
        </p:nvSpPr>
        <p:spPr>
          <a:xfrm>
            <a:off x="8172977" y="3314645"/>
            <a:ext cx="1879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CARD4L-NRB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E8FD389-F433-0444-9CD9-28C377346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801" y="973552"/>
            <a:ext cx="8229600" cy="4525963"/>
          </a:xfrm>
        </p:spPr>
        <p:txBody>
          <a:bodyPr/>
          <a:lstStyle/>
          <a:p>
            <a:pPr indent="0"/>
            <a:r>
              <a:rPr lang="en-US" dirty="0"/>
              <a:t>Projects for specific geo parameters</a:t>
            </a:r>
          </a:p>
          <a:p>
            <a:pPr inden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089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85997-81C1-3E4C-B1D3-14629513F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+mn-lt"/>
              </a:rPr>
              <a:t>CARD4L - </a:t>
            </a:r>
            <a:r>
              <a:rPr lang="en-US" dirty="0"/>
              <a:t>ESA contributions</a:t>
            </a:r>
            <a:endParaRPr lang="it-IT" dirty="0">
              <a:latin typeface="+mn-lt"/>
            </a:endParaRPr>
          </a:p>
        </p:txBody>
      </p:sp>
      <p:pic>
        <p:nvPicPr>
          <p:cNvPr id="6" name="Picture 5" descr="Screen Shot 2019-06-05 at 12.23.01.png">
            <a:extLst>
              <a:ext uri="{FF2B5EF4-FFF2-40B4-BE49-F238E27FC236}">
                <a16:creationId xmlns:a16="http://schemas.microsoft.com/office/drawing/2014/main" id="{5C9145FB-6BE3-FD4F-B30C-8CC4B8D01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069" y="1924415"/>
            <a:ext cx="9144000" cy="11034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8ABCF9-1885-F54C-895F-61F6A812F8F0}"/>
              </a:ext>
            </a:extLst>
          </p:cNvPr>
          <p:cNvSpPr txBox="1"/>
          <p:nvPr/>
        </p:nvSpPr>
        <p:spPr>
          <a:xfrm>
            <a:off x="2197394" y="3297338"/>
            <a:ext cx="1670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CARD4L-SR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FC2D9D-7D0C-2544-90DB-6510028AE7D2}"/>
              </a:ext>
            </a:extLst>
          </p:cNvPr>
          <p:cNvSpPr txBox="1"/>
          <p:nvPr/>
        </p:nvSpPr>
        <p:spPr>
          <a:xfrm>
            <a:off x="5409908" y="3318406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CARD4L-ST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7B8962-5A53-3642-B3F9-FD5595C150A0}"/>
              </a:ext>
            </a:extLst>
          </p:cNvPr>
          <p:cNvSpPr txBox="1"/>
          <p:nvPr/>
        </p:nvSpPr>
        <p:spPr>
          <a:xfrm>
            <a:off x="8172977" y="3314645"/>
            <a:ext cx="1879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CARD4L-NRB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EFD053-B8E8-654C-83DA-3B808CE66D9A}"/>
              </a:ext>
            </a:extLst>
          </p:cNvPr>
          <p:cNvSpPr/>
          <p:nvPr/>
        </p:nvSpPr>
        <p:spPr>
          <a:xfrm>
            <a:off x="1580185" y="3980758"/>
            <a:ext cx="2897652" cy="1323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Sentinel-2</a:t>
            </a:r>
          </a:p>
          <a:p>
            <a:pPr algn="ctr"/>
            <a:r>
              <a:rPr lang="en-US" sz="2000" dirty="0"/>
              <a:t>Sentinel-3/OLCI/SYN</a:t>
            </a:r>
          </a:p>
          <a:p>
            <a:pPr algn="ctr"/>
            <a:r>
              <a:rPr lang="en-US" sz="2000" dirty="0" err="1"/>
              <a:t>Proba</a:t>
            </a:r>
            <a:r>
              <a:rPr lang="en-US" sz="2000" dirty="0"/>
              <a:t>-V</a:t>
            </a:r>
          </a:p>
          <a:p>
            <a:pPr algn="ctr"/>
            <a:r>
              <a:rPr lang="en-US" sz="2000" dirty="0"/>
              <a:t>MERIS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25AD67-3C9E-7346-9521-E31FDF1D9A1C}"/>
              </a:ext>
            </a:extLst>
          </p:cNvPr>
          <p:cNvSpPr/>
          <p:nvPr/>
        </p:nvSpPr>
        <p:spPr>
          <a:xfrm>
            <a:off x="4631893" y="4123104"/>
            <a:ext cx="2456121" cy="107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Sentinel-3/SLSTR</a:t>
            </a:r>
            <a:endParaRPr lang="en-US" sz="2000" dirty="0">
              <a:highlight>
                <a:srgbClr val="FFFF00"/>
              </a:highlight>
            </a:endParaRPr>
          </a:p>
          <a:p>
            <a:pPr algn="ctr"/>
            <a:r>
              <a:rPr lang="en-US" sz="2000" dirty="0"/>
              <a:t>(A)ATSR</a:t>
            </a:r>
          </a:p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D3F997-1387-B34E-B741-3B1B0E0BD547}"/>
              </a:ext>
            </a:extLst>
          </p:cNvPr>
          <p:cNvSpPr/>
          <p:nvPr/>
        </p:nvSpPr>
        <p:spPr>
          <a:xfrm>
            <a:off x="8407817" y="4158056"/>
            <a:ext cx="1510350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Sentinel-1</a:t>
            </a:r>
          </a:p>
          <a:p>
            <a:pPr algn="ctr"/>
            <a:r>
              <a:rPr lang="en-US" sz="2000" dirty="0"/>
              <a:t>(A)SAR</a:t>
            </a:r>
          </a:p>
        </p:txBody>
      </p:sp>
    </p:spTree>
    <p:extLst>
      <p:ext uri="{BB962C8B-B14F-4D97-AF65-F5344CB8AC3E}">
        <p14:creationId xmlns:p14="http://schemas.microsoft.com/office/powerpoint/2010/main" val="3432354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CAB6E2-C21C-FD4D-9287-9837C8503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091" y="463825"/>
            <a:ext cx="8842413" cy="30842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2DDBDB-817A-F64E-BD8F-CDA693674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539" y="3255419"/>
            <a:ext cx="8481391" cy="343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11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D4259-336A-449A-B9E2-93228B857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CARD4L Family Specifications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81BC2F-D351-4D17-AC4C-FF953C7881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6" t="31970" r="2781" b="3853"/>
          <a:stretch/>
        </p:blipFill>
        <p:spPr>
          <a:xfrm>
            <a:off x="1315015" y="1554502"/>
            <a:ext cx="8898194" cy="440124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05425FE-720D-4169-AB54-0CCD3995B4CC}"/>
              </a:ext>
            </a:extLst>
          </p:cNvPr>
          <p:cNvSpPr/>
          <p:nvPr/>
        </p:nvSpPr>
        <p:spPr>
          <a:xfrm>
            <a:off x="2133600" y="2526890"/>
            <a:ext cx="3264310" cy="2851355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D3AA11-9E25-4AF4-A7AA-14C7051B44F1}"/>
              </a:ext>
            </a:extLst>
          </p:cNvPr>
          <p:cNvSpPr/>
          <p:nvPr/>
        </p:nvSpPr>
        <p:spPr>
          <a:xfrm>
            <a:off x="5896947" y="2526889"/>
            <a:ext cx="3264310" cy="2851355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558962-8C79-4CF0-8CB1-17C3D0C9B18B}"/>
              </a:ext>
            </a:extLst>
          </p:cNvPr>
          <p:cNvSpPr/>
          <p:nvPr/>
        </p:nvSpPr>
        <p:spPr>
          <a:xfrm>
            <a:off x="2248678" y="3593692"/>
            <a:ext cx="2967135" cy="71705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C9321D-9145-4178-8BB7-7880EAB84B10}"/>
              </a:ext>
            </a:extLst>
          </p:cNvPr>
          <p:cNvSpPr/>
          <p:nvPr/>
        </p:nvSpPr>
        <p:spPr>
          <a:xfrm>
            <a:off x="2248677" y="4408270"/>
            <a:ext cx="2967135" cy="63026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02C758-C5D4-497C-AACB-4D52DF4F3BC1}"/>
              </a:ext>
            </a:extLst>
          </p:cNvPr>
          <p:cNvSpPr/>
          <p:nvPr/>
        </p:nvSpPr>
        <p:spPr>
          <a:xfrm>
            <a:off x="6045534" y="3717548"/>
            <a:ext cx="2967135" cy="717052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3B6ACF-DC34-4605-BD73-AC2C8B6F5E8C}"/>
              </a:ext>
            </a:extLst>
          </p:cNvPr>
          <p:cNvSpPr/>
          <p:nvPr/>
        </p:nvSpPr>
        <p:spPr>
          <a:xfrm>
            <a:off x="6057973" y="4542016"/>
            <a:ext cx="2967135" cy="717052"/>
          </a:xfrm>
          <a:prstGeom prst="rect">
            <a:avLst/>
          </a:prstGeom>
          <a:noFill/>
          <a:ln w="571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8265467"/>
      </p:ext>
    </p:extLst>
  </p:cSld>
  <p:clrMapOvr>
    <a:masterClrMapping/>
  </p:clrMapOvr>
</p:sld>
</file>

<file path=ppt/theme/theme1.xml><?xml version="1.0" encoding="utf-8"?>
<a:theme xmlns:a="http://schemas.openxmlformats.org/drawingml/2006/main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_Presentations_Template_V13 neutral" id="{D658B8C6-46CC-445A-B481-6E5279953856}" vid="{4676AE1F-E446-4740-A77D-3240D7ACD95E}"/>
    </a:ext>
  </a:extLst>
</a:theme>
</file>

<file path=ppt/theme/theme2.xml><?xml version="1.0" encoding="utf-8"?>
<a:theme xmlns:a="http://schemas.openxmlformats.org/drawingml/2006/main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945</Words>
  <Application>Microsoft Office PowerPoint</Application>
  <PresentationFormat>Widescreen</PresentationFormat>
  <Paragraphs>165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Verdana</vt:lpstr>
      <vt:lpstr>Wingdings</vt:lpstr>
      <vt:lpstr>ESA_Presentation_CLEAR</vt:lpstr>
      <vt:lpstr>ESA_Presentation_CLEAR</vt:lpstr>
      <vt:lpstr>Technical readiness for CARD4L  (CEOS Analysis-Ready Data for Land)  WGISS#51 – 21 April 2021</vt:lpstr>
      <vt:lpstr>Analysis Ready Data – Summary </vt:lpstr>
      <vt:lpstr>Analysis Ready Data</vt:lpstr>
      <vt:lpstr>CARD Strategy  </vt:lpstr>
      <vt:lpstr>Why CARD ?</vt:lpstr>
      <vt:lpstr>CARD4L – Product Families</vt:lpstr>
      <vt:lpstr>CARD4L - ESA contributions</vt:lpstr>
      <vt:lpstr>PowerPoint Presentation</vt:lpstr>
      <vt:lpstr>CARD4L Family Specifications</vt:lpstr>
      <vt:lpstr>CARD4L Optical - Surface Reflectance </vt:lpstr>
      <vt:lpstr>CARD4L Optical – Land Surface Temperature </vt:lpstr>
      <vt:lpstr>CARD4L SAR – Normalized Radar Backscatter</vt:lpstr>
      <vt:lpstr>Future CARD4L specifications</vt:lpstr>
    </vt:vector>
  </TitlesOfParts>
  <Company>ESA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Algorithm Development Platform Copernicus Expansion Missions</dc:title>
  <dc:subject>Algorithm Development Platform Copernicus Expansion Missions</dc:subject>
  <dc:creator>Klaus Scipal</dc:creator>
  <cp:lastModifiedBy>Michelle Piepgrass</cp:lastModifiedBy>
  <cp:revision>55</cp:revision>
  <cp:lastPrinted>2019-04-05T12:22:34Z</cp:lastPrinted>
  <dcterms:created xsi:type="dcterms:W3CDTF">2021-01-20T15:31:19Z</dcterms:created>
  <dcterms:modified xsi:type="dcterms:W3CDTF">2021-04-21T11:22:19Z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ESA Presentation</vt:lpwstr>
  </property>
  <property fmtid="{D5CDD505-2E9C-101B-9397-08002B2CF9AE}" pid="3" name="PSubtitle">
    <vt:lpwstr>ESA Presentation</vt:lpwstr>
  </property>
  <property fmtid="{D5CDD505-2E9C-101B-9397-08002B2CF9AE}" pid="4" name="PAuthor">
    <vt:lpwstr/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true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Issue Date">
    <vt:filetime>2021-01-19T23:00:00Z</vt:filetime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MSIP_Label_dda18db4-4881-470a-a192-6fae2c1afcd6_Enabled">
    <vt:lpwstr>true</vt:lpwstr>
  </property>
  <property fmtid="{D5CDD505-2E9C-101B-9397-08002B2CF9AE}" pid="30" name="MSIP_Label_dda18db4-4881-470a-a192-6fae2c1afcd6_SetDate">
    <vt:lpwstr>2021-03-15T13:25:34Z</vt:lpwstr>
  </property>
  <property fmtid="{D5CDD505-2E9C-101B-9397-08002B2CF9AE}" pid="31" name="MSIP_Label_dda18db4-4881-470a-a192-6fae2c1afcd6_Method">
    <vt:lpwstr>Privileged</vt:lpwstr>
  </property>
  <property fmtid="{D5CDD505-2E9C-101B-9397-08002B2CF9AE}" pid="32" name="MSIP_Label_dda18db4-4881-470a-a192-6fae2c1afcd6_Name">
    <vt:lpwstr>dda18db4-4881-470a-a192-6fae2c1afcd6</vt:lpwstr>
  </property>
  <property fmtid="{D5CDD505-2E9C-101B-9397-08002B2CF9AE}" pid="33" name="MSIP_Label_dda18db4-4881-470a-a192-6fae2c1afcd6_SiteId">
    <vt:lpwstr>f93616dd-45a6-40c8-9e29-adab2fb5f25c</vt:lpwstr>
  </property>
  <property fmtid="{D5CDD505-2E9C-101B-9397-08002B2CF9AE}" pid="34" name="MSIP_Label_dda18db4-4881-470a-a192-6fae2c1afcd6_ActionId">
    <vt:lpwstr>37ed4709-9e77-420c-96ca-a5f02a03b392</vt:lpwstr>
  </property>
  <property fmtid="{D5CDD505-2E9C-101B-9397-08002B2CF9AE}" pid="35" name="MSIP_Label_dda18db4-4881-470a-a192-6fae2c1afcd6_ContentBits">
    <vt:lpwstr>0</vt:lpwstr>
  </property>
  <property fmtid="{D5CDD505-2E9C-101B-9397-08002B2CF9AE}" pid="36" name="MSIP_Label_3976fa30-1907-4356-8241-62ea5e1c0256_Enabled">
    <vt:lpwstr>true</vt:lpwstr>
  </property>
  <property fmtid="{D5CDD505-2E9C-101B-9397-08002B2CF9AE}" pid="37" name="MSIP_Label_3976fa30-1907-4356-8241-62ea5e1c0256_SetDate">
    <vt:lpwstr>2021-04-06T13:15:41Z</vt:lpwstr>
  </property>
  <property fmtid="{D5CDD505-2E9C-101B-9397-08002B2CF9AE}" pid="38" name="MSIP_Label_3976fa30-1907-4356-8241-62ea5e1c0256_Method">
    <vt:lpwstr>Privileged</vt:lpwstr>
  </property>
  <property fmtid="{D5CDD505-2E9C-101B-9397-08002B2CF9AE}" pid="39" name="MSIP_Label_3976fa30-1907-4356-8241-62ea5e1c0256_Name">
    <vt:lpwstr>ESA UNCLASSIFIED – For ESA Official Use Only</vt:lpwstr>
  </property>
  <property fmtid="{D5CDD505-2E9C-101B-9397-08002B2CF9AE}" pid="40" name="MSIP_Label_3976fa30-1907-4356-8241-62ea5e1c0256_SiteId">
    <vt:lpwstr>9a5cacd0-2bef-4dd7-ac5c-7ebe1f54f495</vt:lpwstr>
  </property>
  <property fmtid="{D5CDD505-2E9C-101B-9397-08002B2CF9AE}" pid="41" name="MSIP_Label_3976fa30-1907-4356-8241-62ea5e1c0256_ActionId">
    <vt:lpwstr>c35537b7-8949-4ec5-992a-7a21b5a09a8f</vt:lpwstr>
  </property>
  <property fmtid="{D5CDD505-2E9C-101B-9397-08002B2CF9AE}" pid="42" name="MSIP_Label_3976fa30-1907-4356-8241-62ea5e1c0256_ContentBits">
    <vt:lpwstr>0</vt:lpwstr>
  </property>
</Properties>
</file>