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280" r:id="rId2"/>
    <p:sldId id="306" r:id="rId3"/>
    <p:sldId id="257" r:id="rId4"/>
    <p:sldId id="258" r:id="rId5"/>
    <p:sldId id="260" r:id="rId6"/>
    <p:sldId id="268" r:id="rId7"/>
    <p:sldId id="269" r:id="rId8"/>
    <p:sldId id="291" r:id="rId9"/>
    <p:sldId id="303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2" r:id="rId18"/>
    <p:sldId id="305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3"/>
    <p:restoredTop sz="94807"/>
  </p:normalViewPr>
  <p:slideViewPr>
    <p:cSldViewPr snapToGrid="0" snapToObjects="1">
      <p:cViewPr varScale="1">
        <p:scale>
          <a:sx n="70" d="100"/>
          <a:sy n="70" d="100"/>
        </p:scale>
        <p:origin x="62" y="86"/>
      </p:cViewPr>
      <p:guideLst/>
    </p:cSldViewPr>
  </p:slideViewPr>
  <p:outlineViewPr>
    <p:cViewPr>
      <p:scale>
        <a:sx n="33" d="100"/>
        <a:sy n="33" d="100"/>
      </p:scale>
      <p:origin x="0" y="-82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9104D-AE37-8D4D-9FDB-CE9FA9E1CD5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EC859-E99C-0B41-834A-60FD88B4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7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EC859-E99C-0B41-834A-60FD88B4BB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8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813B2B6-4C07-7B4E-94E7-3F9D44668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650" y="3819440"/>
            <a:ext cx="7632700" cy="46933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995BF-9E5B-C340-A121-C325AA978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D76D6BE-F1A6-F843-9AA9-06D7C741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3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DDB23-49DE-3C4C-B144-2B5ED7C18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4963" y="1479175"/>
            <a:ext cx="11522075" cy="42684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A55D5B0A-9AC9-0D4A-BC8C-86E1556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7764C0-A288-384C-91EE-1E74156E015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890A92-4D5A-CD41-B0B2-EA21C4DE80D0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9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37B70-DF89-5A4A-A8A3-6272FB15F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4964" y="1497027"/>
            <a:ext cx="7632700" cy="4356766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63ACDE91-6E6F-7D47-BC38-A3906575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E6007-8E09-1948-A0FA-E75051A4112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42B72-6DD7-2141-9691-F07D55E5A621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96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7B0D3-9ED8-4944-A9B6-AB4CC9040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83674" y="260350"/>
            <a:ext cx="2773364" cy="5609771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8A13-C965-8E45-9011-4D0F72148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60350"/>
            <a:ext cx="8102600" cy="560977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803444-E9BD-D041-B86A-8CED5EC8520E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96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93F9-7B30-274B-BFFF-492683631E4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81870" y="4852525"/>
            <a:ext cx="6101851" cy="46778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73051" y="3113001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73051" y="4043008"/>
            <a:ext cx="5145616" cy="374649"/>
          </a:xfrm>
        </p:spPr>
        <p:txBody>
          <a:bodyPr/>
          <a:lstStyle>
            <a:lvl2pPr marL="6351" indent="0">
              <a:buNone/>
              <a:defRPr sz="21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/>
              <a:t>Total Responses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81870" y="5397121"/>
            <a:ext cx="6101851" cy="46778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6144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7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D879-1109-484A-9609-98D9C97D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0" y="1497028"/>
            <a:ext cx="7632704" cy="43486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D43FBAA9-E3A9-E44D-B1FC-D6D3ED63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D3072A8-C09B-1946-A374-E70206114B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12125" y="1497027"/>
            <a:ext cx="3744912" cy="43486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504FB-3A99-9D41-BD71-7B2382439D7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00D77D-0E76-8142-877C-2FF33356F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Esther Conway     |     esther.conway@stfc.ac.uk      |     CEDA</a:t>
            </a:r>
          </a:p>
        </p:txBody>
      </p:sp>
    </p:spTree>
    <p:extLst>
      <p:ext uri="{BB962C8B-B14F-4D97-AF65-F5344CB8AC3E}">
        <p14:creationId xmlns:p14="http://schemas.microsoft.com/office/powerpoint/2010/main" val="601455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Rows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0DF83-374B-E04D-B4B1-A73338AB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497027"/>
            <a:ext cx="7632699" cy="21007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C54E57-0A3A-1D45-AF6C-F1841F7B10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4964" y="3722336"/>
            <a:ext cx="7632698" cy="21477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51DAD33-F5F4-8246-917F-C4FE29440EE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12124" y="1497027"/>
            <a:ext cx="3744913" cy="4373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DE82F0C-42F0-F842-B9F7-13491CC3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0BBFD-72CD-AE4C-A50F-26031E0E303E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F87DCC-9562-3D43-BFC5-F443BBD0B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0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47DC-9595-7545-959F-8ABA66CC5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2" y="1497028"/>
            <a:ext cx="5684837" cy="43649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54238-C3B3-EB47-8350-39AA5A7E4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7027"/>
            <a:ext cx="5684838" cy="436493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F8CE3CF8-7315-644E-B6B4-7941967F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8CE717-19B3-B244-9450-E37141C928E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4A332D-BF82-4F4A-A137-9ACB82443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8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FA85D-842B-7B44-BF67-F17E6447C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454374"/>
            <a:ext cx="5689599" cy="8412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974E9-7089-9C4A-A258-4EF9982D6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505077"/>
            <a:ext cx="5689599" cy="3332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1A74C-97F9-7849-9A97-41FDDB024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54374"/>
            <a:ext cx="5684838" cy="863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4133E-7AA4-F640-AE6E-29256105F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684838" cy="33323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E0906665-079D-DF41-A2CF-A969DEDF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47ED58-5B51-F84C-A73D-22702C862B7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D2A0D9-73D5-8545-9C2F-02EAE5F4C6C9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1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4 Images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097BE8-42BC-C54B-9A01-58CA97A9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508281"/>
            <a:ext cx="5689599" cy="3967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3056" y="5583484"/>
            <a:ext cx="1800224" cy="351952"/>
          </a:xfrm>
        </p:spPr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F44238C-9BBE-7F40-8EBA-A63436E332C1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170541" y="1508281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62A99614-66E0-204A-89DB-6BCF22397260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70541" y="3596026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2D1F07C-7A61-714C-8068-8EE5BCD16CC2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9091766" y="1508281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176D65DB-2C3F-4140-8123-1B7DED6FC3B0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9091766" y="3596026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itle Placeholder 7">
            <a:extLst>
              <a:ext uri="{FF2B5EF4-FFF2-40B4-BE49-F238E27FC236}">
                <a16:creationId xmlns:a16="http://schemas.microsoft.com/office/drawing/2014/main" id="{6DC0488A-8F3D-3940-AF11-627EAF50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4AAB90-1E85-DF4A-BE9C-7BB8FC701C49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77053" y="5587123"/>
            <a:ext cx="1800224" cy="351952"/>
          </a:xfrm>
        </p:spPr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11050" y="5587123"/>
            <a:ext cx="1800224" cy="351952"/>
          </a:xfrm>
        </p:spPr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45047" y="5579875"/>
            <a:ext cx="1800224" cy="351952"/>
          </a:xfrm>
        </p:spPr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79044" y="5588069"/>
            <a:ext cx="1800224" cy="351952"/>
          </a:xfrm>
        </p:spPr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13041" y="5588069"/>
            <a:ext cx="1800224" cy="351952"/>
          </a:xfrm>
        </p:spPr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C1B9F5A-960E-E345-AB7D-9C087F9FFCD0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5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Images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9A7726-F44D-7C40-8663-7144F0610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508281"/>
            <a:ext cx="5689599" cy="3967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3E6A351-B4E9-8044-8F74-5F30D42746D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70541" y="1508282"/>
            <a:ext cx="5686497" cy="39570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Placeholder 7">
            <a:extLst>
              <a:ext uri="{FF2B5EF4-FFF2-40B4-BE49-F238E27FC236}">
                <a16:creationId xmlns:a16="http://schemas.microsoft.com/office/drawing/2014/main" id="{E2B32D72-8CA6-E84D-B595-25F9562D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C3D0CA-52A1-774F-82B2-D4CA29D4696E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3056" y="5583484"/>
            <a:ext cx="1800224" cy="351952"/>
          </a:xfrm>
        </p:spPr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77053" y="5587123"/>
            <a:ext cx="1800224" cy="351952"/>
          </a:xfrm>
        </p:spPr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11050" y="5587123"/>
            <a:ext cx="1800224" cy="351952"/>
          </a:xfrm>
        </p:spPr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45047" y="5579875"/>
            <a:ext cx="1800224" cy="351952"/>
          </a:xfrm>
        </p:spPr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79044" y="5588069"/>
            <a:ext cx="1800224" cy="351952"/>
          </a:xfrm>
        </p:spPr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13041" y="5588069"/>
            <a:ext cx="1800224" cy="351952"/>
          </a:xfrm>
        </p:spPr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80F216-4C69-8446-847E-35DF6A1796ED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36FD1-6817-5B48-BA3A-33DE1532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888" y="1521303"/>
            <a:ext cx="6661150" cy="43397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03CB898-602B-7C44-BD25-8A183C943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4716461" cy="43476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4C95C99E-B74B-D04B-916C-F7567753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752AD-9A1C-2C4C-998F-C49FD7EF7B3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CF7B50-3646-EF45-BFAC-3826E7128556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Author     |     Email        |     NCEO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1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DDB23-49DE-3C4C-B144-2B5ED7C18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5888" y="1521303"/>
            <a:ext cx="6661150" cy="43397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FC779-1B2C-454D-B0B9-39C4CD047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4716461" cy="43476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50DA5788-17B8-3343-8718-D73514216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0548937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5D4B2E-B1AA-A642-A59D-9263B4C8040A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A21913-3A56-AD44-8430-5EFAD0375734}"/>
              </a:ext>
            </a:extLst>
          </p:cNvPr>
          <p:cNvSpPr txBox="1">
            <a:spLocks/>
          </p:cNvSpPr>
          <p:nvPr userDrawn="1"/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9E80EF-F19E-1449-9A2C-4048A2902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Esther Conway    |     esther.conway@stfc.ac.uk      |     CEDA</a:t>
            </a:r>
          </a:p>
        </p:txBody>
      </p:sp>
    </p:spTree>
    <p:extLst>
      <p:ext uri="{BB962C8B-B14F-4D97-AF65-F5344CB8AC3E}">
        <p14:creationId xmlns:p14="http://schemas.microsoft.com/office/powerpoint/2010/main" val="269687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678DF-0B83-8E4E-80EA-180CB75A9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785" y="1497028"/>
            <a:ext cx="7232877" cy="4242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054" y="49642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2DA1C85-0D5F-F741-A1E1-92B33FA3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95020"/>
            <a:ext cx="10548937" cy="86730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F4BB35-1189-CB4E-A702-E32E7F72036B}"/>
              </a:ext>
            </a:extLst>
          </p:cNvPr>
          <p:cNvSpPr/>
          <p:nvPr userDrawn="1"/>
        </p:nvSpPr>
        <p:spPr>
          <a:xfrm>
            <a:off x="0" y="-1"/>
            <a:ext cx="12192000" cy="225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NCEO-logo-web">
            <a:extLst>
              <a:ext uri="{FF2B5EF4-FFF2-40B4-BE49-F238E27FC236}">
                <a16:creationId xmlns:a16="http://schemas.microsoft.com/office/drawing/2014/main" id="{BA8DF1B9-77AB-E44F-A800-C6AF30D22F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6161369"/>
            <a:ext cx="1944687" cy="5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0350" y="6249776"/>
            <a:ext cx="664572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Esther Conway   |     esther.conway@stfc.ac.uk        |     CEDA</a:t>
            </a:r>
          </a:p>
        </p:txBody>
      </p:sp>
      <p:pic>
        <p:nvPicPr>
          <p:cNvPr id="13" name="Picture 2" descr="NCEO-logo-web">
            <a:extLst>
              <a:ext uri="{FF2B5EF4-FFF2-40B4-BE49-F238E27FC236}">
                <a16:creationId xmlns:a16="http://schemas.microsoft.com/office/drawing/2014/main" id="{BA8DF1B9-77AB-E44F-A800-C6AF30D22F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070186"/>
            <a:ext cx="2293935" cy="59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44" y="6146882"/>
            <a:ext cx="1751410" cy="4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4" r:id="rId10"/>
    <p:sldLayoutId id="2147483682" r:id="rId11"/>
    <p:sldLayoutId id="2147483683" r:id="rId12"/>
    <p:sldLayoutId id="2147483686" r:id="rId13"/>
    <p:sldLayoutId id="2147483687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69" userDrawn="1">
          <p15:clr>
            <a:srgbClr val="F26B43"/>
          </p15:clr>
        </p15:guide>
        <p15:guide id="3" pos="3885" userDrawn="1">
          <p15:clr>
            <a:srgbClr val="F26B43"/>
          </p15:clr>
        </p15:guide>
        <p15:guide id="4" pos="3795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4498" userDrawn="1">
          <p15:clr>
            <a:srgbClr val="F26B43"/>
          </p15:clr>
        </p15:guide>
        <p15:guide id="7" pos="5019" userDrawn="1">
          <p15:clr>
            <a:srgbClr val="F26B43"/>
          </p15:clr>
        </p15:guide>
        <p15:guide id="8" pos="5110" userDrawn="1">
          <p15:clr>
            <a:srgbClr val="F26B43"/>
          </p15:clr>
        </p15:guide>
        <p15:guide id="9" pos="5722" userDrawn="1">
          <p15:clr>
            <a:srgbClr val="F26B43"/>
          </p15:clr>
        </p15:guide>
        <p15:guide id="10" pos="5632" userDrawn="1">
          <p15:clr>
            <a:srgbClr val="F26B43"/>
          </p15:clr>
        </p15:guide>
        <p15:guide id="11" pos="6244" userDrawn="1">
          <p15:clr>
            <a:srgbClr val="F26B43"/>
          </p15:clr>
        </p15:guide>
        <p15:guide id="12" pos="6335" userDrawn="1">
          <p15:clr>
            <a:srgbClr val="F26B43"/>
          </p15:clr>
        </p15:guide>
        <p15:guide id="13" pos="6856" userDrawn="1">
          <p15:clr>
            <a:srgbClr val="F26B43"/>
          </p15:clr>
        </p15:guide>
        <p15:guide id="14" pos="6947" userDrawn="1">
          <p15:clr>
            <a:srgbClr val="F26B43"/>
          </p15:clr>
        </p15:guide>
        <p15:guide id="15" pos="3273" userDrawn="1">
          <p15:clr>
            <a:srgbClr val="F26B43"/>
          </p15:clr>
        </p15:guide>
        <p15:guide id="16" pos="3182" userDrawn="1">
          <p15:clr>
            <a:srgbClr val="F26B43"/>
          </p15:clr>
        </p15:guide>
        <p15:guide id="17" pos="2661" userDrawn="1">
          <p15:clr>
            <a:srgbClr val="F26B43"/>
          </p15:clr>
        </p15:guide>
        <p15:guide id="18" pos="2570" userDrawn="1">
          <p15:clr>
            <a:srgbClr val="F26B43"/>
          </p15:clr>
        </p15:guide>
        <p15:guide id="19" pos="2048" userDrawn="1">
          <p15:clr>
            <a:srgbClr val="F26B43"/>
          </p15:clr>
        </p15:guide>
        <p15:guide id="20" pos="1958" userDrawn="1">
          <p15:clr>
            <a:srgbClr val="F26B43"/>
          </p15:clr>
        </p15:guide>
        <p15:guide id="21" pos="1436" userDrawn="1">
          <p15:clr>
            <a:srgbClr val="F26B43"/>
          </p15:clr>
        </p15:guide>
        <p15:guide id="22" pos="1345" userDrawn="1">
          <p15:clr>
            <a:srgbClr val="F26B43"/>
          </p15:clr>
        </p15:guide>
        <p15:guide id="23" pos="824" userDrawn="1">
          <p15:clr>
            <a:srgbClr val="F26B43"/>
          </p15:clr>
        </p15:guide>
        <p15:guide id="24" pos="733" userDrawn="1">
          <p15:clr>
            <a:srgbClr val="F26B43"/>
          </p15:clr>
        </p15:guide>
        <p15:guide id="25" pos="211" userDrawn="1">
          <p15:clr>
            <a:srgbClr val="F26B43"/>
          </p15:clr>
        </p15:guide>
        <p15:guide id="26" orient="horz" pos="164" userDrawn="1">
          <p15:clr>
            <a:srgbClr val="F26B43"/>
          </p15:clr>
        </p15:guide>
        <p15:guide id="27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5285/af13038e9caf499482a9bbb0b8fca2b8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sther.conway@stfc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62289" y="2650734"/>
            <a:ext cx="11521850" cy="1874352"/>
          </a:xfrm>
        </p:spPr>
        <p:txBody>
          <a:bodyPr>
            <a:noAutofit/>
          </a:bodyPr>
          <a:lstStyle/>
          <a:p>
            <a:r>
              <a:rPr lang="en-GB" sz="2000" dirty="0"/>
              <a:t>WGISS - 51 Virtual Meeting</a:t>
            </a:r>
          </a:p>
          <a:p>
            <a:r>
              <a:rPr lang="en-GB" sz="2000" dirty="0"/>
              <a:t>Wednesday  20</a:t>
            </a:r>
            <a:r>
              <a:rPr lang="en-GB" sz="2000" baseline="30000" dirty="0"/>
              <a:t>th</a:t>
            </a:r>
            <a:r>
              <a:rPr lang="en-GB" sz="2000" dirty="0"/>
              <a:t> April  2021</a:t>
            </a:r>
          </a:p>
          <a:p>
            <a:r>
              <a:rPr lang="en-GB" sz="2000" b="1" dirty="0"/>
              <a:t>Esther Conway (NCEO/CEDA), </a:t>
            </a:r>
            <a:r>
              <a:rPr lang="en-GB" sz="2000" dirty="0"/>
              <a:t>Ag Stephens (NCEO/UKSA), Richard Smith (NCEO/UKSA), Kenton Ross (NASA), Lauren Childs-Gleason (NASA), Yousuke Ikehata (JAXA), Makoto Natsuisaka (JAXA), Matt Paget (CSIRO),  Brian Killough (SEO), Rizvi Syed (SEO), Damiano </a:t>
            </a:r>
            <a:r>
              <a:rPr lang="en-GB" sz="2000" dirty="0" err="1"/>
              <a:t>Guerruci</a:t>
            </a:r>
            <a:r>
              <a:rPr lang="en-GB" sz="2000" dirty="0"/>
              <a:t> (ESA) and Giuseppe Troina (ESA)</a:t>
            </a:r>
          </a:p>
          <a:p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9E80EF-F19E-1449-9A2C-4048A290265F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102" y="1360354"/>
            <a:ext cx="10548937" cy="86730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Jupyter Notebooks Developing a Best Practice</a:t>
            </a:r>
            <a:br>
              <a:rPr lang="en-GB" dirty="0"/>
            </a:b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Esther Conway    |     esther.conway@stfc.ac.uk        |     CEDA</a:t>
            </a:r>
          </a:p>
        </p:txBody>
      </p:sp>
    </p:spTree>
    <p:extLst>
      <p:ext uri="{BB962C8B-B14F-4D97-AF65-F5344CB8AC3E}">
        <p14:creationId xmlns:p14="http://schemas.microsoft.com/office/powerpoint/2010/main" val="3125402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96161-C036-B540-9B5A-61FC5B89B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944" y="1573307"/>
            <a:ext cx="8703943" cy="4347685"/>
          </a:xfrm>
        </p:spPr>
        <p:txBody>
          <a:bodyPr/>
          <a:lstStyle/>
          <a:p>
            <a:r>
              <a:rPr lang="en-GB" sz="3200" dirty="0"/>
              <a:t>Clear understanding the purpose of a notebooks and deciding if it a reusable asset.  Successfully conveying how and why a notebook should be used by its intended community 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DCFAD-28C8-7D49-8B51-C079CF60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Notebook description and function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F0A2C-601A-4E45-8997-FE0ADCAB4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F8825-CA1E-CA48-BF7D-D9CA687E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2" y="4036000"/>
            <a:ext cx="10616588" cy="1556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1E61DB-F51C-E74F-B451-677DF79DC502}"/>
              </a:ext>
            </a:extLst>
          </p:cNvPr>
          <p:cNvSpPr/>
          <p:nvPr/>
        </p:nvSpPr>
        <p:spPr>
          <a:xfrm>
            <a:off x="5363975" y="3107201"/>
            <a:ext cx="6163630" cy="1663272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an important first step where we </a:t>
            </a:r>
            <a:r>
              <a:rPr lang="en-US" dirty="0" err="1"/>
              <a:t>nned</a:t>
            </a:r>
            <a:r>
              <a:rPr lang="en-US" dirty="0"/>
              <a:t> to differentiate between notebooks that are to for personal and those that should be treated as reusable assets. We need a discussion of the range of notebooks that agencies/</a:t>
            </a:r>
            <a:r>
              <a:rPr lang="en-US" dirty="0" err="1"/>
              <a:t>institions</a:t>
            </a:r>
            <a:r>
              <a:rPr lang="en-US" dirty="0"/>
              <a:t> may wish to actively manage </a:t>
            </a:r>
          </a:p>
        </p:txBody>
      </p:sp>
    </p:spTree>
    <p:extLst>
      <p:ext uri="{BB962C8B-B14F-4D97-AF65-F5344CB8AC3E}">
        <p14:creationId xmlns:p14="http://schemas.microsoft.com/office/powerpoint/2010/main" val="418486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39A60-C692-094A-9672-D11E94C5D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4716461" cy="3543857"/>
          </a:xfrm>
        </p:spPr>
        <p:txBody>
          <a:bodyPr/>
          <a:lstStyle/>
          <a:p>
            <a:r>
              <a:rPr lang="en-GB" sz="2000" dirty="0"/>
              <a:t>Encourage the development of good workflow and structure within notebooks along with quality documentation.  Supporting their reuse and adaptation by new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Good software engineering principles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 of Functions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 of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Size of Notebook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Capturing Output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E6CF4F-294E-0446-9D4E-444B62DB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Structure, workflow and documentation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353EA-59D3-3840-9748-DBA561B8E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F9B96-F9C7-E84B-99C8-0889C5039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165" y="1599818"/>
            <a:ext cx="6743700" cy="2705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9B5C55-6911-334E-B889-70979E4A5799}"/>
              </a:ext>
            </a:extLst>
          </p:cNvPr>
          <p:cNvSpPr/>
          <p:nvPr/>
        </p:nvSpPr>
        <p:spPr>
          <a:xfrm>
            <a:off x="3411021" y="4507551"/>
            <a:ext cx="8250148" cy="1115217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is material good out there covering this area, this good be reviewed against SEO python activities and webinar and training examples.</a:t>
            </a:r>
          </a:p>
        </p:txBody>
      </p:sp>
    </p:spTree>
    <p:extLst>
      <p:ext uri="{BB962C8B-B14F-4D97-AF65-F5344CB8AC3E}">
        <p14:creationId xmlns:p14="http://schemas.microsoft.com/office/powerpoint/2010/main" val="55177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66624-CF14-B647-8D45-8B5DAD61E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970" y="1706238"/>
            <a:ext cx="4716461" cy="35952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Language and 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Libraries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Other Code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Virtual Machines on Data Analysis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Installing libraries from within notebook, recommending </a:t>
            </a:r>
            <a:r>
              <a:rPr lang="en-GB" sz="2000" dirty="0" err="1"/>
              <a:t>conda</a:t>
            </a:r>
            <a:r>
              <a:rPr lang="en-GB" sz="2000" dirty="0"/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Setting up virtual environments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Testing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125D91-1BFA-2649-874E-416764FA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Technical dependencies and Virtual Environments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0CCFB-EFB3-F947-A457-B79283D03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0AF66-537C-DE43-A03F-D0AD475D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214" y="1706238"/>
            <a:ext cx="3987800" cy="2552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5F185F-D690-754A-8D15-59BF4536C617}"/>
              </a:ext>
            </a:extLst>
          </p:cNvPr>
          <p:cNvSpPr/>
          <p:nvPr/>
        </p:nvSpPr>
        <p:spPr>
          <a:xfrm>
            <a:off x="2393880" y="4702817"/>
            <a:ext cx="9308386" cy="989065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ties into software preservation discussion in DSIG and require a technical discussion regarding  how new libraries and environments are set up on Data Analysis platforms and other Jupyter hub services.</a:t>
            </a:r>
          </a:p>
        </p:txBody>
      </p:sp>
    </p:spTree>
    <p:extLst>
      <p:ext uri="{BB962C8B-B14F-4D97-AF65-F5344CB8AC3E}">
        <p14:creationId xmlns:p14="http://schemas.microsoft.com/office/powerpoint/2010/main" val="374379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BD2AB-469B-A34D-B10B-D4A2A70A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345033"/>
            <a:ext cx="4716461" cy="4347685"/>
          </a:xfrm>
        </p:spPr>
        <p:txBody>
          <a:bodyPr/>
          <a:lstStyle/>
          <a:p>
            <a:r>
              <a:rPr lang="en-US" dirty="0"/>
              <a:t>Currently there is no guidance on how a Jupyter notebook should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Cite input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Explain access requirements i.e. is it open or do need to apply for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 and structure of data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962524-FFAA-4345-9D6A-C3EF0F81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Citation of input data and data access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12748-BABD-5646-90F2-D8C8CA7D5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0D5F7-97A1-E847-A81C-5811AFD9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41" y="3369031"/>
            <a:ext cx="11243271" cy="2772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3F5A5D-EDF6-4046-A857-6E0D54789522}"/>
              </a:ext>
            </a:extLst>
          </p:cNvPr>
          <p:cNvSpPr txBox="1"/>
          <p:nvPr/>
        </p:nvSpPr>
        <p:spPr>
          <a:xfrm>
            <a:off x="8841779" y="5173678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91914-0EC4-7D46-AC7F-3958D7301A1A}"/>
              </a:ext>
            </a:extLst>
          </p:cNvPr>
          <p:cNvSpPr txBox="1"/>
          <p:nvPr/>
        </p:nvSpPr>
        <p:spPr>
          <a:xfrm>
            <a:off x="4399402" y="3809585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42CE9-77F7-454C-A006-1044D2DC3FA1}"/>
              </a:ext>
            </a:extLst>
          </p:cNvPr>
          <p:cNvSpPr txBox="1"/>
          <p:nvPr/>
        </p:nvSpPr>
        <p:spPr>
          <a:xfrm>
            <a:off x="5110466" y="4975394"/>
            <a:ext cx="3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5B0901-80B7-7B49-ADA5-42628B541D1C}"/>
              </a:ext>
            </a:extLst>
          </p:cNvPr>
          <p:cNvSpPr txBox="1"/>
          <p:nvPr/>
        </p:nvSpPr>
        <p:spPr>
          <a:xfrm>
            <a:off x="2800350" y="4446875"/>
            <a:ext cx="53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F91CFD-4C6E-1045-8645-ADE7F2A06440}"/>
              </a:ext>
            </a:extLst>
          </p:cNvPr>
          <p:cNvSpPr txBox="1"/>
          <p:nvPr/>
        </p:nvSpPr>
        <p:spPr>
          <a:xfrm>
            <a:off x="5110466" y="1345033"/>
            <a:ext cx="6510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Citable as:</a:t>
            </a:r>
            <a:r>
              <a:rPr lang="en-GB" dirty="0"/>
              <a:t>  Disney, M.; Chernetskiy, M.; Gomez-</a:t>
            </a:r>
            <a:r>
              <a:rPr lang="en-GB" dirty="0" err="1"/>
              <a:t>Dans</a:t>
            </a:r>
            <a:r>
              <a:rPr lang="en-GB" dirty="0"/>
              <a:t>, J.; Lewis, P.; Urban, M.; </a:t>
            </a:r>
            <a:r>
              <a:rPr lang="en-GB" dirty="0" err="1"/>
              <a:t>Schmullius</a:t>
            </a:r>
            <a:r>
              <a:rPr lang="en-GB" dirty="0"/>
              <a:t>, C. (2020): BACI: System State Vector (SSV) land surface time series dataset for the European regional site, 2000-2015, v1.0. Centre for Environmental Data Analysis, </a:t>
            </a:r>
            <a:r>
              <a:rPr lang="en-GB" i="1" dirty="0"/>
              <a:t>30 January 2020</a:t>
            </a:r>
            <a:r>
              <a:rPr lang="en-GB" dirty="0"/>
              <a:t>. doi:10.5285/af13038e9caf499482a9bbb0b8fca2b8. </a:t>
            </a:r>
            <a:r>
              <a:rPr lang="en-GB" dirty="0">
                <a:hlinkClick r:id="rId3"/>
              </a:rPr>
              <a:t>http://dx.doi.org/10.5285/af13038e9caf499482a9bbb0b8fca2b8</a:t>
            </a:r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BFF500-6AAC-5541-AE98-55CD052E591A}"/>
              </a:ext>
            </a:extLst>
          </p:cNvPr>
          <p:cNvSpPr/>
          <p:nvPr/>
        </p:nvSpPr>
        <p:spPr>
          <a:xfrm>
            <a:off x="4029533" y="4178917"/>
            <a:ext cx="7302863" cy="815061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again ties into DSIG work on citation of data but also navigating the structure and locating input data and code </a:t>
            </a:r>
          </a:p>
        </p:txBody>
      </p:sp>
    </p:spTree>
    <p:extLst>
      <p:ext uri="{BB962C8B-B14F-4D97-AF65-F5344CB8AC3E}">
        <p14:creationId xmlns:p14="http://schemas.microsoft.com/office/powerpoint/2010/main" val="115548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38A7-5E10-0847-B58B-8CA9C7848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There are many issue around how software should be linked to archived data and how permanent. This should be ? Areas for discussion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AIP’s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 of the catalogue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Deprecation and update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3DDAF3-4E91-0B4A-9803-391A0E56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Association with archived data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60B7-8F4B-884A-AE0C-691423ED3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2992F-7FBE-624E-B426-F247671C7011}"/>
              </a:ext>
            </a:extLst>
          </p:cNvPr>
          <p:cNvSpPr/>
          <p:nvPr/>
        </p:nvSpPr>
        <p:spPr>
          <a:xfrm>
            <a:off x="504797" y="3915596"/>
            <a:ext cx="4376791" cy="1663272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have been a lot of CEOS discussion on the preservation of information and software connected with data. We need to consider how medium term resources should be associated and withdrawn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E23A3-EFE2-45A3-9689-2C449307A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704" y="1988682"/>
            <a:ext cx="6035563" cy="31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35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C9E01-E9AD-F04B-BA8F-B625E6857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6917" y="1468401"/>
            <a:ext cx="4716461" cy="232528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Establishing Connections with Data Cubes</a:t>
            </a:r>
          </a:p>
          <a:p>
            <a:r>
              <a:rPr lang="en-US" sz="2400" dirty="0"/>
              <a:t>Defining what data gets loaded</a:t>
            </a:r>
          </a:p>
          <a:p>
            <a:r>
              <a:rPr lang="en-US" sz="2400" dirty="0"/>
              <a:t>Working with </a:t>
            </a:r>
            <a:r>
              <a:rPr lang="en-US" sz="2400" dirty="0" err="1"/>
              <a:t>xarray</a:t>
            </a:r>
            <a:endParaRPr lang="en-US" sz="2400" dirty="0"/>
          </a:p>
          <a:p>
            <a:r>
              <a:rPr lang="en-US" sz="2400" dirty="0"/>
              <a:t>Porting Notebook from hierarchical file system to a data cube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5D36DC-1D80-624F-860A-C753FDB95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Incorporation with data cubes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33884-332D-3649-9757-02D69FBEA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3074" name="Picture 2" descr="Open Data Cube - OSGeo">
            <a:extLst>
              <a:ext uri="{FF2B5EF4-FFF2-40B4-BE49-F238E27FC236}">
                <a16:creationId xmlns:a16="http://schemas.microsoft.com/office/drawing/2014/main" id="{F57306F0-B2EF-BA40-8CF9-A2A5123F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77" y="1645684"/>
            <a:ext cx="38227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C09E4-0C5C-094E-A24C-1AE409F9B809}"/>
              </a:ext>
            </a:extLst>
          </p:cNvPr>
          <p:cNvSpPr/>
          <p:nvPr/>
        </p:nvSpPr>
        <p:spPr>
          <a:xfrm>
            <a:off x="1406753" y="3999734"/>
            <a:ext cx="4376791" cy="1663272"/>
          </a:xfrm>
          <a:prstGeom prst="rect">
            <a:avLst/>
          </a:prstGeom>
          <a:solidFill>
            <a:srgbClr val="EF9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rich area for Tech Expo discussion would be using Jupyter notebooks  with data cubes.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CB73FF-0830-5A4F-A486-B55BC02640BC}"/>
              </a:ext>
            </a:extLst>
          </p:cNvPr>
          <p:cNvCxnSpPr>
            <a:cxnSpLocks/>
          </p:cNvCxnSpPr>
          <p:nvPr/>
        </p:nvCxnSpPr>
        <p:spPr>
          <a:xfrm>
            <a:off x="8003569" y="3779284"/>
            <a:ext cx="493159" cy="586770"/>
          </a:xfrm>
          <a:prstGeom prst="straightConnector1">
            <a:avLst/>
          </a:prstGeom>
          <a:ln w="698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EFC2B40-E094-AE4E-A858-BDBB0D17E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989" y="3940875"/>
            <a:ext cx="1530768" cy="17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3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96132-67BB-C743-B672-6D3E93A4C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GitHub</a:t>
            </a:r>
          </a:p>
          <a:p>
            <a:r>
              <a:rPr lang="en-US" dirty="0"/>
              <a:t>Institutional/National Repositories</a:t>
            </a:r>
          </a:p>
          <a:p>
            <a:r>
              <a:rPr lang="en-US" dirty="0"/>
              <a:t>Structure of Repositories</a:t>
            </a:r>
          </a:p>
          <a:p>
            <a:r>
              <a:rPr lang="en-US" dirty="0" err="1"/>
              <a:t>Zenodo</a:t>
            </a:r>
            <a:endParaRPr lang="en-US" dirty="0"/>
          </a:p>
          <a:p>
            <a:r>
              <a:rPr lang="en-US" dirty="0"/>
              <a:t>Issuing a DOI</a:t>
            </a:r>
          </a:p>
          <a:p>
            <a:r>
              <a:rPr lang="en-US" dirty="0"/>
              <a:t>Versions</a:t>
            </a:r>
          </a:p>
          <a:p>
            <a:r>
              <a:rPr lang="en-US" dirty="0"/>
              <a:t>Creative Commons Licensing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5B360-F0E7-7143-83D1-F09B8BBB8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Version control, preservation and archival, publishing software, getting a DOI and licence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A9C55-65CD-6D4E-8094-021F3DBA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25037-E74A-4F4A-9138-3C14CA782EEC}"/>
              </a:ext>
            </a:extLst>
          </p:cNvPr>
          <p:cNvSpPr/>
          <p:nvPr/>
        </p:nvSpPr>
        <p:spPr>
          <a:xfrm>
            <a:off x="334963" y="4090256"/>
            <a:ext cx="4376791" cy="16632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lot of different solutions are presenting themselves for the preservation of software. With the Jupyter notebooks there is also the potential  for extension  and specialization.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16F0D-19CC-4A89-9A6A-9E836CFEB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297" y="1703341"/>
            <a:ext cx="374174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19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CF4074-05DC-BB4E-A204-F1CE550D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Interoperability and reuse on alternate platforms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693E1-20A8-DC42-810E-C92B9BF3A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pic>
        <p:nvPicPr>
          <p:cNvPr id="2050" name="Picture 2" descr="Amazon Web Services - Wikipedia">
            <a:extLst>
              <a:ext uri="{FF2B5EF4-FFF2-40B4-BE49-F238E27FC236}">
                <a16:creationId xmlns:a16="http://schemas.microsoft.com/office/drawing/2014/main" id="{43D17F85-620F-4943-B15B-AD8712F3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95" y="4725437"/>
            <a:ext cx="1691668" cy="10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uro Data Cube - eo science for society">
            <a:extLst>
              <a:ext uri="{FF2B5EF4-FFF2-40B4-BE49-F238E27FC236}">
                <a16:creationId xmlns:a16="http://schemas.microsoft.com/office/drawing/2014/main" id="{5177C7F6-276C-A749-8322-E5474F4D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84" y="1854767"/>
            <a:ext cx="22733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ASMIN – CEDA Services">
            <a:extLst>
              <a:ext uri="{FF2B5EF4-FFF2-40B4-BE49-F238E27FC236}">
                <a16:creationId xmlns:a16="http://schemas.microsoft.com/office/drawing/2014/main" id="{5C50BA98-B2E2-CC4B-B577-221596E58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71" y="4883838"/>
            <a:ext cx="44704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oogle Earth Engine | Google Developers">
            <a:extLst>
              <a:ext uri="{FF2B5EF4-FFF2-40B4-BE49-F238E27FC236}">
                <a16:creationId xmlns:a16="http://schemas.microsoft.com/office/drawing/2014/main" id="{9CCDE4B1-2AAF-904E-B694-A8AEA66A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24" y="1933342"/>
            <a:ext cx="2575251" cy="14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roject Jupyter - Wikipedia">
            <a:extLst>
              <a:ext uri="{FF2B5EF4-FFF2-40B4-BE49-F238E27FC236}">
                <a16:creationId xmlns:a16="http://schemas.microsoft.com/office/drawing/2014/main" id="{37793DE0-AC71-9A4B-B2EB-CABE7BD1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66" y="2352722"/>
            <a:ext cx="1981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0105DF-0666-FC4C-9067-BE211A1A7A0A}"/>
              </a:ext>
            </a:extLst>
          </p:cNvPr>
          <p:cNvCxnSpPr>
            <a:cxnSpLocks/>
          </p:cNvCxnSpPr>
          <p:nvPr/>
        </p:nvCxnSpPr>
        <p:spPr>
          <a:xfrm flipH="1">
            <a:off x="3285379" y="2790906"/>
            <a:ext cx="2154787" cy="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C510B8-374D-7647-AB0F-11BDE3BF8829}"/>
              </a:ext>
            </a:extLst>
          </p:cNvPr>
          <p:cNvCxnSpPr>
            <a:cxnSpLocks/>
          </p:cNvCxnSpPr>
          <p:nvPr/>
        </p:nvCxnSpPr>
        <p:spPr>
          <a:xfrm>
            <a:off x="3285378" y="2152299"/>
            <a:ext cx="5982685" cy="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09B70F-BC4E-E546-A691-C8B624FA3FCF}"/>
              </a:ext>
            </a:extLst>
          </p:cNvPr>
          <p:cNvCxnSpPr>
            <a:cxnSpLocks/>
            <a:stCxn id="2054" idx="3"/>
          </p:cNvCxnSpPr>
          <p:nvPr/>
        </p:nvCxnSpPr>
        <p:spPr>
          <a:xfrm>
            <a:off x="3164084" y="2991417"/>
            <a:ext cx="2123682" cy="1892421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5FD39E-CF11-CE43-95F7-A8A444B78193}"/>
              </a:ext>
            </a:extLst>
          </p:cNvPr>
          <p:cNvCxnSpPr/>
          <p:nvPr/>
        </p:nvCxnSpPr>
        <p:spPr>
          <a:xfrm flipH="1">
            <a:off x="7757762" y="2991417"/>
            <a:ext cx="1510301" cy="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5AF526-3225-D04A-8597-1621E9236AA9}"/>
              </a:ext>
            </a:extLst>
          </p:cNvPr>
          <p:cNvCxnSpPr>
            <a:cxnSpLocks/>
          </p:cNvCxnSpPr>
          <p:nvPr/>
        </p:nvCxnSpPr>
        <p:spPr>
          <a:xfrm flipH="1" flipV="1">
            <a:off x="3164084" y="3674084"/>
            <a:ext cx="1368531" cy="1209754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589401-E767-6241-A013-0D368509A916}"/>
              </a:ext>
            </a:extLst>
          </p:cNvPr>
          <p:cNvCxnSpPr>
            <a:cxnSpLocks/>
          </p:cNvCxnSpPr>
          <p:nvPr/>
        </p:nvCxnSpPr>
        <p:spPr>
          <a:xfrm flipV="1">
            <a:off x="5830971" y="5048989"/>
            <a:ext cx="1745424" cy="37191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B3ACC54-3F01-AA45-AA6B-CC0EA80444F1}"/>
              </a:ext>
            </a:extLst>
          </p:cNvPr>
          <p:cNvSpPr/>
          <p:nvPr/>
        </p:nvSpPr>
        <p:spPr>
          <a:xfrm>
            <a:off x="9321819" y="3723842"/>
            <a:ext cx="2724976" cy="23199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 we accumulate notebooks and data for webinars and training.  I would propose transferring examples between agency  data analysis platforms, to examine issues. </a:t>
            </a:r>
          </a:p>
        </p:txBody>
      </p:sp>
    </p:spTree>
    <p:extLst>
      <p:ext uri="{BB962C8B-B14F-4D97-AF65-F5344CB8AC3E}">
        <p14:creationId xmlns:p14="http://schemas.microsoft.com/office/powerpoint/2010/main" val="247977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7B1F2-214F-BA4E-A593-4D4884AC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binder deployment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B6EE4-6B13-EE45-A380-FD844F6D8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|     esther.conway@stfc.ac.uk      |     CEDA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2980CDA-170E-B544-BC9C-8F8F884AD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6199401" cy="4347685"/>
          </a:xfrm>
        </p:spPr>
        <p:txBody>
          <a:bodyPr>
            <a:normAutofit/>
          </a:bodyPr>
          <a:lstStyle/>
          <a:p>
            <a:r>
              <a:rPr lang="en-GB" b="1" dirty="0"/>
              <a:t>What is a Binder?</a:t>
            </a:r>
          </a:p>
          <a:p>
            <a:r>
              <a:rPr lang="en-GB" dirty="0"/>
              <a:t>A Binder (also called a Binder-ready repository) is a code repository that contains at least two things:</a:t>
            </a:r>
          </a:p>
          <a:p>
            <a:r>
              <a:rPr lang="en-GB" b="1" dirty="0"/>
              <a:t>Code or content that you’d like people to run.</a:t>
            </a:r>
            <a:r>
              <a:rPr lang="en-GB" dirty="0"/>
              <a:t> This might be a Jupyter Notebook that explains an idea, or an R script that makes a visualization.</a:t>
            </a:r>
          </a:p>
          <a:p>
            <a:r>
              <a:rPr lang="en-GB" b="1" dirty="0"/>
              <a:t>Configuration files for your environment.</a:t>
            </a:r>
            <a:r>
              <a:rPr lang="en-GB" dirty="0"/>
              <a:t> These files are used by Binder to build the environment needed to run your code. Configuration files may be placed in the root of your repository or in a binder/ folder in the repository’s root (i.e. </a:t>
            </a:r>
            <a:r>
              <a:rPr lang="en-GB" dirty="0" err="1"/>
              <a:t>myproject</a:t>
            </a:r>
            <a:r>
              <a:rPr lang="en-GB" dirty="0"/>
              <a:t>/binder/).</a:t>
            </a:r>
          </a:p>
          <a:p>
            <a:r>
              <a:rPr lang="en-GB" dirty="0"/>
              <a:t>A Binder repository can be built by a </a:t>
            </a:r>
            <a:r>
              <a:rPr lang="en-GB" dirty="0" err="1"/>
              <a:t>BinderHub</a:t>
            </a:r>
            <a:r>
              <a:rPr lang="en-GB" dirty="0"/>
              <a:t>, which will generate a link that you can share with others, allowing them to interact with the content in your repository.</a:t>
            </a:r>
          </a:p>
          <a:p>
            <a:endParaRPr lang="en-US" dirty="0"/>
          </a:p>
        </p:txBody>
      </p:sp>
      <p:pic>
        <p:nvPicPr>
          <p:cNvPr id="1026" name="Picture 2" descr="Binder">
            <a:extLst>
              <a:ext uri="{FF2B5EF4-FFF2-40B4-BE49-F238E27FC236}">
                <a16:creationId xmlns:a16="http://schemas.microsoft.com/office/drawing/2014/main" id="{D3FAF8B0-3884-024D-9A64-E49C28F3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70" y="1945811"/>
            <a:ext cx="39370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49DC5A-4D9A-D642-83C7-A5CBDE826F17}"/>
              </a:ext>
            </a:extLst>
          </p:cNvPr>
          <p:cNvSpPr/>
          <p:nvPr/>
        </p:nvSpPr>
        <p:spPr>
          <a:xfrm>
            <a:off x="7325474" y="4028611"/>
            <a:ext cx="4376791" cy="16632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Another aspect of CapD is supporting the development of systems and services.  This may be  something that binder could help with.</a:t>
            </a:r>
          </a:p>
        </p:txBody>
      </p:sp>
    </p:spTree>
    <p:extLst>
      <p:ext uri="{BB962C8B-B14F-4D97-AF65-F5344CB8AC3E}">
        <p14:creationId xmlns:p14="http://schemas.microsoft.com/office/powerpoint/2010/main" val="2519406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9919C-A22D-B544-BB26-C514E2EE6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9479" y="4026904"/>
            <a:ext cx="5684838" cy="617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hlinkClick r:id="rId3"/>
              </a:rPr>
              <a:t>esther.conway@stfc.ac.uk</a:t>
            </a: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17AD61-6674-414E-871A-B50827F7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comments?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62F3B-B7B0-0C49-AE59-D2EA74D6F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9E80EF-F19E-1449-9A2C-4048A290265F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8E3075-8328-AC43-90DE-F820BBF8AC0F}"/>
              </a:ext>
            </a:extLst>
          </p:cNvPr>
          <p:cNvSpPr/>
          <p:nvPr/>
        </p:nvSpPr>
        <p:spPr>
          <a:xfrm>
            <a:off x="3645632" y="2260027"/>
            <a:ext cx="3662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Contact Us !</a:t>
            </a:r>
          </a:p>
        </p:txBody>
      </p:sp>
    </p:spTree>
    <p:extLst>
      <p:ext uri="{BB962C8B-B14F-4D97-AF65-F5344CB8AC3E}">
        <p14:creationId xmlns:p14="http://schemas.microsoft.com/office/powerpoint/2010/main" val="894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130D-D35F-F643-A778-49C3835F8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453909"/>
            <a:ext cx="7632704" cy="4348602"/>
          </a:xfrm>
        </p:spPr>
        <p:txBody>
          <a:bodyPr>
            <a:normAutofit/>
          </a:bodyPr>
          <a:lstStyle/>
          <a:p>
            <a:r>
              <a:rPr lang="en-US" dirty="0"/>
              <a:t>Topic list and discussion points for  have been drawn up in the presentation</a:t>
            </a:r>
          </a:p>
          <a:p>
            <a:r>
              <a:rPr lang="en-US" dirty="0"/>
              <a:t>Some topics are more mature, others will require more discussion – How can we facilitate this?</a:t>
            </a:r>
          </a:p>
          <a:p>
            <a:r>
              <a:rPr lang="en-US" dirty="0"/>
              <a:t>A pragmatic approach is needed – consider publishing core topics first then extending – We don’t need to do everything at once</a:t>
            </a:r>
          </a:p>
          <a:p>
            <a:r>
              <a:rPr lang="en-US" dirty="0"/>
              <a:t>Need to link the development to support of webinars and existing CEOS work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CA997D-D8F9-DF49-BD62-F6A7C9D1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 and Progress!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6BC6C-A16E-A746-91D3-6539AE9AF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9E80EF-F19E-1449-9A2C-4048A290265F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65014-C984-C942-ACF8-E9DFA79AF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Esther Conway     |     esther.conway@stfc.ac.uk      |     CEDA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218486-C8E3-394E-B656-21CBFFE91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610" y="1987412"/>
            <a:ext cx="2894667" cy="336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6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32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73051" y="4043008"/>
            <a:ext cx="5145616" cy="809517"/>
          </a:xfrm>
        </p:spPr>
        <p:txBody>
          <a:bodyPr>
            <a:normAutofit fontScale="70000" lnSpcReduction="20000"/>
          </a:bodyPr>
          <a:lstStyle/>
          <a:p>
            <a:r>
              <a:rPr dirty="0"/>
              <a:t>Total Responses</a:t>
            </a:r>
            <a:r>
              <a:rPr lang="en-GB" dirty="0"/>
              <a:t> as of Friday, 16</a:t>
            </a:r>
            <a:r>
              <a:rPr lang="en-GB" baseline="30000" dirty="0"/>
              <a:t>th</a:t>
            </a:r>
            <a:r>
              <a:rPr lang="en-GB" dirty="0"/>
              <a:t> April , 2021</a:t>
            </a:r>
          </a:p>
          <a:p>
            <a:r>
              <a:rPr lang="en-GB" dirty="0"/>
              <a:t>Survey Still Open !</a:t>
            </a:r>
          </a:p>
          <a:p>
            <a:endParaRPr dirty="0"/>
          </a:p>
        </p:txBody>
      </p:sp>
      <p:pic>
        <p:nvPicPr>
          <p:cNvPr id="2050" name="Picture 2" descr="Committee on Earth Observation Satellites (CEOS)">
            <a:extLst>
              <a:ext uri="{FF2B5EF4-FFF2-40B4-BE49-F238E27FC236}">
                <a16:creationId xmlns:a16="http://schemas.microsoft.com/office/drawing/2014/main" id="{309B7548-A2D8-624B-86F7-93F5B902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8" y="341953"/>
            <a:ext cx="2732641" cy="273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F5CA3D-013D-AC48-B3E1-37BDBF9EF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628382"/>
              </p:ext>
            </p:extLst>
          </p:nvPr>
        </p:nvGraphicFramePr>
        <p:xfrm>
          <a:off x="5418667" y="980501"/>
          <a:ext cx="6024185" cy="3806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1667">
                  <a:extLst>
                    <a:ext uri="{9D8B030D-6E8A-4147-A177-3AD203B41FA5}">
                      <a16:colId xmlns:a16="http://schemas.microsoft.com/office/drawing/2014/main" val="2489299382"/>
                    </a:ext>
                  </a:extLst>
                </a:gridCol>
                <a:gridCol w="1824647">
                  <a:extLst>
                    <a:ext uri="{9D8B030D-6E8A-4147-A177-3AD203B41FA5}">
                      <a16:colId xmlns:a16="http://schemas.microsoft.com/office/drawing/2014/main" val="2845135965"/>
                    </a:ext>
                  </a:extLst>
                </a:gridCol>
                <a:gridCol w="2317871">
                  <a:extLst>
                    <a:ext uri="{9D8B030D-6E8A-4147-A177-3AD203B41FA5}">
                      <a16:colId xmlns:a16="http://schemas.microsoft.com/office/drawing/2014/main" val="4035543668"/>
                    </a:ext>
                  </a:extLst>
                </a:gridCol>
              </a:tblGrid>
              <a:tr h="3275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Pixalytics Ltd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Satellite Applications Catapult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US Naval Research Laboratory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020517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UK Hydrographic Office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CEDA - NCEO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NASA/JPL/PODAAC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157955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JAXA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German Aerospace Center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NASA/JPL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334572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Telespazio VEGA UK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CNES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NASA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595838"/>
                  </a:ext>
                </a:extLst>
              </a:tr>
              <a:tr h="30157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NCEO University of Sheffield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Farallon Institute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NASA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324767"/>
                  </a:ext>
                </a:extLst>
              </a:tr>
              <a:tr h="51173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Jet Propulsion Laboratory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RSAC c/o European Space Agency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Assimila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117296"/>
                  </a:ext>
                </a:extLst>
              </a:tr>
              <a:tr h="9047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Comisión Nacional de Actividades Espaciales (Argentine Space Agency)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ORNL DAAC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NASA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05468"/>
                  </a:ext>
                </a:extLst>
              </a:tr>
              <a:tr h="51173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NASA/ASDC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National Snow and Ice Data Center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NASA/Ocean Biology Distributed Active Archive Center (OB.DAAC)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111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CSIRO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Friedrich-Schiller University Jena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Gabonese Agency for Studies and Space Observations (AGEOS)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177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14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Q4: Do you or the institutions you support currently use Jupyter Notebooks.</a:t>
            </a:r>
          </a:p>
        </p:txBody>
      </p:sp>
      <p:pic>
        <p:nvPicPr>
          <p:cNvPr id="4" name="Picture 3" descr="chart50479698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10" y="2145104"/>
            <a:ext cx="10058400" cy="42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20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Q5: How do you currently run Jupyter Notebooks?</a:t>
            </a:r>
          </a:p>
        </p:txBody>
      </p:sp>
      <p:pic>
        <p:nvPicPr>
          <p:cNvPr id="4" name="Picture 3" descr="chart50481511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09" y="1399545"/>
            <a:ext cx="5139379" cy="47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629720"/>
            <a:ext cx="10548937" cy="867308"/>
          </a:xfrm>
        </p:spPr>
        <p:txBody>
          <a:bodyPr>
            <a:normAutofit fontScale="90000"/>
          </a:bodyPr>
          <a:lstStyle/>
          <a:p>
            <a:r>
              <a:rPr dirty="0"/>
              <a:t>Q11: Do you you think the CEOS community would benefit from best practice advice on any of the following area?</a:t>
            </a:r>
          </a:p>
        </p:txBody>
      </p:sp>
      <p:pic>
        <p:nvPicPr>
          <p:cNvPr id="4" name="Picture 3" descr="chart50488806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223" y="1497028"/>
            <a:ext cx="4711096" cy="47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1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67" y="577213"/>
            <a:ext cx="10548937" cy="867308"/>
          </a:xfrm>
        </p:spPr>
        <p:txBody>
          <a:bodyPr>
            <a:normAutofit fontScale="90000"/>
          </a:bodyPr>
          <a:lstStyle/>
          <a:p>
            <a:r>
              <a:rPr dirty="0"/>
              <a:t>Q11: Do you you think the CEOS community would benefit from best practice advice on any of the following area?</a:t>
            </a:r>
          </a:p>
        </p:txBody>
      </p:sp>
      <p:pic>
        <p:nvPicPr>
          <p:cNvPr id="4" name="Picture 3" descr="table50488806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13" y="1444521"/>
            <a:ext cx="6670931" cy="439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04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E0C1-A177-A84C-A8B1-C9169D72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647F6-B5A4-224B-8E3A-ED1EE9AA8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3221A-0F75-104B-90B9-522462DFC97E}"/>
              </a:ext>
            </a:extLst>
          </p:cNvPr>
          <p:cNvSpPr/>
          <p:nvPr/>
        </p:nvSpPr>
        <p:spPr>
          <a:xfrm>
            <a:off x="1222625" y="2137025"/>
            <a:ext cx="1941815" cy="893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Best Practice Document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F197B-AC2E-864B-AEBF-E8828C11B7B0}"/>
              </a:ext>
            </a:extLst>
          </p:cNvPr>
          <p:cNvSpPr/>
          <p:nvPr/>
        </p:nvSpPr>
        <p:spPr>
          <a:xfrm>
            <a:off x="1222624" y="4066853"/>
            <a:ext cx="1941815" cy="893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Preservation and CEOS repository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024552-D6B9-9F4B-9766-5CD666CA1563}"/>
              </a:ext>
            </a:extLst>
          </p:cNvPr>
          <p:cNvSpPr/>
          <p:nvPr/>
        </p:nvSpPr>
        <p:spPr>
          <a:xfrm>
            <a:off x="6851150" y="1074888"/>
            <a:ext cx="1941815" cy="8938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Collaboration and developing a Community of Interest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2B94A0-4293-8F43-9508-681360F1772E}"/>
              </a:ext>
            </a:extLst>
          </p:cNvPr>
          <p:cNvSpPr/>
          <p:nvPr/>
        </p:nvSpPr>
        <p:spPr>
          <a:xfrm>
            <a:off x="8792965" y="1074888"/>
            <a:ext cx="1941815" cy="8938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Training Capabilities (online access to Jupyter Notebooks and Data)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D3462D-FD4F-484C-B9BF-A5EF9F20222E}"/>
              </a:ext>
            </a:extLst>
          </p:cNvPr>
          <p:cNvSpPr/>
          <p:nvPr/>
        </p:nvSpPr>
        <p:spPr>
          <a:xfrm>
            <a:off x="7822057" y="2641430"/>
            <a:ext cx="1941815" cy="89385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Introduction to Jupyter Notebooks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F56CA-4833-6140-9692-C461D4B044EF}"/>
              </a:ext>
            </a:extLst>
          </p:cNvPr>
          <p:cNvSpPr/>
          <p:nvPr/>
        </p:nvSpPr>
        <p:spPr>
          <a:xfrm>
            <a:off x="6433333" y="4066853"/>
            <a:ext cx="1941815" cy="8938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Domain Specific /CapD  Webinars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3AAE0A-AEAD-574A-8E8E-90F1BAAF70A5}"/>
              </a:ext>
            </a:extLst>
          </p:cNvPr>
          <p:cNvSpPr/>
          <p:nvPr/>
        </p:nvSpPr>
        <p:spPr>
          <a:xfrm>
            <a:off x="9238178" y="4066853"/>
            <a:ext cx="1941815" cy="89385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Tech Expo Webinars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00AB4C-8086-6041-AB74-9E543C8FB12F}"/>
              </a:ext>
            </a:extLst>
          </p:cNvPr>
          <p:cNvSpPr/>
          <p:nvPr/>
        </p:nvSpPr>
        <p:spPr>
          <a:xfrm>
            <a:off x="2444437" y="1273143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Interoperability and Use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CB7D05-F384-E445-9DB8-0B2505A9271D}"/>
              </a:ext>
            </a:extLst>
          </p:cNvPr>
          <p:cNvSpPr/>
          <p:nvPr/>
        </p:nvSpPr>
        <p:spPr>
          <a:xfrm>
            <a:off x="5100086" y="3409954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CaoD</a:t>
            </a:r>
            <a:r>
              <a:rPr lang="en-US" sz="1200" dirty="0"/>
              <a:t>/WGISS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3E6E22-AD38-604F-B7A2-CCE7FFAC24F0}"/>
              </a:ext>
            </a:extLst>
          </p:cNvPr>
          <p:cNvSpPr/>
          <p:nvPr/>
        </p:nvSpPr>
        <p:spPr>
          <a:xfrm>
            <a:off x="10440691" y="4697710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Tech Expo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26C247-53CA-B24E-9FF0-FA2C7A4B19B7}"/>
              </a:ext>
            </a:extLst>
          </p:cNvPr>
          <p:cNvSpPr/>
          <p:nvPr/>
        </p:nvSpPr>
        <p:spPr>
          <a:xfrm>
            <a:off x="9542978" y="2074288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Tech Expo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DC0B7D-28B3-884F-8C1E-C19FB83DD0BC}"/>
              </a:ext>
            </a:extLst>
          </p:cNvPr>
          <p:cNvSpPr/>
          <p:nvPr/>
        </p:nvSpPr>
        <p:spPr>
          <a:xfrm>
            <a:off x="2634290" y="3272288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Preservation and Stewardship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5C65AB-F7D9-0A48-9137-EC6B00310278}"/>
              </a:ext>
            </a:extLst>
          </p:cNvPr>
          <p:cNvCxnSpPr>
            <a:stCxn id="10" idx="3"/>
          </p:cNvCxnSpPr>
          <p:nvPr/>
        </p:nvCxnSpPr>
        <p:spPr>
          <a:xfrm flipV="1">
            <a:off x="8375148" y="4513778"/>
            <a:ext cx="86303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0B82E0-5CC7-E648-A574-4BE73604D0E9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3164440" y="2583951"/>
            <a:ext cx="4657617" cy="504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6EAB13-98AE-4141-B0BC-43ED82EB75DD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193532" y="3030876"/>
            <a:ext cx="1" cy="1035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A1E8C6-8A5C-1E4B-BDB3-656931A131E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7822058" y="1968739"/>
            <a:ext cx="970907" cy="67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0155270-5A1B-3941-9151-818FEF02AFCA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8792965" y="1968739"/>
            <a:ext cx="970908" cy="67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CFCFE6-E371-DB4E-B09C-36991AB6CBF1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792965" y="3535281"/>
            <a:ext cx="23972" cy="978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7FB2FCBD-AF9D-D049-AFD5-4B5D9729FE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559" y="4151499"/>
            <a:ext cx="6623405" cy="446926"/>
          </a:xfrm>
          <a:prstGeom prst="bentConnector4">
            <a:avLst>
              <a:gd name="adj1" fmla="val -76"/>
              <a:gd name="adj2" fmla="val 4321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E15B92AA-2D44-CF4B-BEB9-82264E582FE0}"/>
              </a:ext>
            </a:extLst>
          </p:cNvPr>
          <p:cNvSpPr/>
          <p:nvPr/>
        </p:nvSpPr>
        <p:spPr>
          <a:xfrm>
            <a:off x="10597067" y="815733"/>
            <a:ext cx="1331112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Discovery and Access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A817255-8A0C-8E4E-8EF0-AF5B72FD9591}"/>
              </a:ext>
            </a:extLst>
          </p:cNvPr>
          <p:cNvSpPr/>
          <p:nvPr/>
        </p:nvSpPr>
        <p:spPr>
          <a:xfrm>
            <a:off x="5528027" y="419484"/>
            <a:ext cx="1643864" cy="103769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CaoD</a:t>
            </a:r>
            <a:r>
              <a:rPr lang="en-US" sz="1200" dirty="0"/>
              <a:t> , GEO ?, CODATA ?, WGISS</a:t>
            </a:r>
          </a:p>
        </p:txBody>
      </p:sp>
    </p:spTree>
    <p:extLst>
      <p:ext uri="{BB962C8B-B14F-4D97-AF65-F5344CB8AC3E}">
        <p14:creationId xmlns:p14="http://schemas.microsoft.com/office/powerpoint/2010/main" val="409601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A7DED8-3FA9-6141-AC60-9B6D393109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Who </a:t>
            </a:r>
            <a:r>
              <a:rPr lang="en-GB" dirty="0"/>
              <a:t>will benefit form a Best Practice</a:t>
            </a:r>
          </a:p>
          <a:p>
            <a:pPr fontAlgn="base"/>
            <a:r>
              <a:rPr lang="en-GB" dirty="0"/>
              <a:t>Data Producers </a:t>
            </a:r>
          </a:p>
          <a:p>
            <a:pPr fontAlgn="base"/>
            <a:r>
              <a:rPr lang="en-GB" dirty="0"/>
              <a:t>Authors of Jupyter Notebooks</a:t>
            </a:r>
          </a:p>
          <a:p>
            <a:pPr fontAlgn="base"/>
            <a:r>
              <a:rPr lang="en-GB" dirty="0"/>
              <a:t>Providers of EO data training</a:t>
            </a:r>
          </a:p>
          <a:p>
            <a:pPr fontAlgn="base"/>
            <a:r>
              <a:rPr lang="en-GB" dirty="0"/>
              <a:t>Users of EO data </a:t>
            </a:r>
          </a:p>
          <a:p>
            <a:pPr fontAlgn="base"/>
            <a:r>
              <a:rPr lang="en-GB" dirty="0"/>
              <a:t>EO data archives</a:t>
            </a:r>
          </a:p>
          <a:p>
            <a:pPr fontAlgn="base"/>
            <a:r>
              <a:rPr lang="en-GB" dirty="0"/>
              <a:t>Providers of Data Analysis Infrastructure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80EA2E-FE6F-D044-9F05-63687836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Who and why would we create a best practice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DF93D-B01C-C840-99B9-561C157E3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9E80EF-F19E-1449-9A2C-4048A290265F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0EFB2-9AA7-FD4C-A7A1-5EA3D3C9F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Author     |     Email        |     NCEO Institute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BCD7C9-8CBB-8F42-9926-D0F66A77D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975" y="1650176"/>
            <a:ext cx="5684838" cy="436493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300" b="1" dirty="0"/>
              <a:t>JUPYTER NOTEBOOK BEST PRACTICE CONTENT</a:t>
            </a:r>
          </a:p>
          <a:p>
            <a:pPr marL="0" indent="0">
              <a:buNone/>
            </a:pPr>
            <a:r>
              <a:rPr lang="en-GB" dirty="0"/>
              <a:t>4.1 General Recommendations 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4.2 Notebook description and function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4.3 Structure, workflow and documentation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4.4 Technical dependencies and Virtual Environments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4.6 Citation of input data and data access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4.7 Association with archived data </a:t>
            </a:r>
          </a:p>
          <a:p>
            <a:pPr marL="0" indent="0">
              <a:buNone/>
            </a:pPr>
            <a:r>
              <a:rPr lang="en-GB" dirty="0"/>
              <a:t>4.8 Incorporation with data cubes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4.9 Version control, preservation and archival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4.10 Open source software licensing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4.12 Publishing software and getting a DOI</a:t>
            </a:r>
          </a:p>
          <a:p>
            <a:pPr marL="0" indent="0">
              <a:buNone/>
            </a:pPr>
            <a:r>
              <a:rPr lang="en-GB" dirty="0"/>
              <a:t>4.12 Interoperability and reuse on alternate platforms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4.13 Creating a binder deployment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BD86FB-9F2A-404D-9C3E-389B9E332718}"/>
              </a:ext>
            </a:extLst>
          </p:cNvPr>
          <p:cNvCxnSpPr/>
          <p:nvPr/>
        </p:nvCxnSpPr>
        <p:spPr>
          <a:xfrm>
            <a:off x="3965825" y="3976099"/>
            <a:ext cx="1859622" cy="0"/>
          </a:xfrm>
          <a:prstGeom prst="straightConnector1">
            <a:avLst/>
          </a:prstGeom>
          <a:ln w="857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65509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l Theme">
  <a:themeElements>
    <a:clrScheme name="NCEO Swatches 1">
      <a:dk1>
        <a:srgbClr val="2B3459"/>
      </a:dk1>
      <a:lt1>
        <a:srgbClr val="FFFFFF"/>
      </a:lt1>
      <a:dk2>
        <a:srgbClr val="2B3890"/>
      </a:dk2>
      <a:lt2>
        <a:srgbClr val="FFFFFF"/>
      </a:lt2>
      <a:accent1>
        <a:srgbClr val="2B3890"/>
      </a:accent1>
      <a:accent2>
        <a:srgbClr val="9B98C6"/>
      </a:accent2>
      <a:accent3>
        <a:srgbClr val="4D71B8"/>
      </a:accent3>
      <a:accent4>
        <a:srgbClr val="2B3459"/>
      </a:accent4>
      <a:accent5>
        <a:srgbClr val="71D8D3"/>
      </a:accent5>
      <a:accent6>
        <a:srgbClr val="647189"/>
      </a:accent6>
      <a:hlink>
        <a:srgbClr val="4C64FF"/>
      </a:hlink>
      <a:folHlink>
        <a:srgbClr val="0023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6191</TotalTime>
  <Words>1432</Words>
  <Application>Microsoft Office PowerPoint</Application>
  <PresentationFormat>Widescreen</PresentationFormat>
  <Paragraphs>165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Internal Theme</vt:lpstr>
      <vt:lpstr>Jupyter Notebooks Developing a Best Practice </vt:lpstr>
      <vt:lpstr>Key Points and Progress!</vt:lpstr>
      <vt:lpstr>32</vt:lpstr>
      <vt:lpstr>Q4: Do you or the institutions you support currently use Jupyter Notebooks.</vt:lpstr>
      <vt:lpstr>Q5: How do you currently run Jupyter Notebooks?</vt:lpstr>
      <vt:lpstr>Q11: Do you you think the CEOS community would benefit from best practice advice on any of the following area?</vt:lpstr>
      <vt:lpstr>Q11: Do you you think the CEOS community would benefit from best practice advice on any of the following area?</vt:lpstr>
      <vt:lpstr>Actions !</vt:lpstr>
      <vt:lpstr>Who and why would we create a best practice document</vt:lpstr>
      <vt:lpstr>Notebook description and function</vt:lpstr>
      <vt:lpstr>Structure, workflow and documentation</vt:lpstr>
      <vt:lpstr>Technical dependencies and Virtual Environments</vt:lpstr>
      <vt:lpstr>Citation of input data and data access</vt:lpstr>
      <vt:lpstr>Association with archived data</vt:lpstr>
      <vt:lpstr>Incorporation with data cubes</vt:lpstr>
      <vt:lpstr>Version control, preservation and archival, publishing software, getting a DOI and licence</vt:lpstr>
      <vt:lpstr>Interoperability and reuse on alternate platforms</vt:lpstr>
      <vt:lpstr>Creating a binder deployment</vt:lpstr>
      <vt:lpstr>Any other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Centre of Earth Observation</dc:title>
  <dc:creator>Bulb Studios</dc:creator>
  <cp:lastModifiedBy>Michelle Piepgrass</cp:lastModifiedBy>
  <cp:revision>190</cp:revision>
  <dcterms:created xsi:type="dcterms:W3CDTF">2018-05-29T08:58:13Z</dcterms:created>
  <dcterms:modified xsi:type="dcterms:W3CDTF">2021-04-20T01:14:57Z</dcterms:modified>
</cp:coreProperties>
</file>