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0" r:id="rId4"/>
    <p:sldMasterId id="2147483653" r:id="rId5"/>
  </p:sldMasterIdLst>
  <p:notesMasterIdLst>
    <p:notesMasterId r:id="rId16"/>
  </p:notesMasterIdLst>
  <p:sldIdLst>
    <p:sldId id="717" r:id="rId6"/>
    <p:sldId id="256" r:id="rId7"/>
    <p:sldId id="686" r:id="rId8"/>
    <p:sldId id="710" r:id="rId9"/>
    <p:sldId id="628" r:id="rId10"/>
    <p:sldId id="711" r:id="rId11"/>
    <p:sldId id="716" r:id="rId12"/>
    <p:sldId id="402" r:id="rId13"/>
    <p:sldId id="398" r:id="rId14"/>
    <p:sldId id="403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elvetica" panose="020B0604020202020204" pitchFamily="34" charset="0"/>
      <p:regular r:id="rId21"/>
      <p:bold r:id="rId22"/>
      <p:italic r:id="rId23"/>
      <p:boldItalic r:id="rId24"/>
    </p:embeddedFont>
    <p:embeddedFont>
      <p:font typeface="Helvetica Neue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2B3B3-884C-4828-A5C3-834526C59040}" v="143" dt="2021-04-17T02:31:20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663" autoAdjust="0"/>
  </p:normalViewPr>
  <p:slideViewPr>
    <p:cSldViewPr snapToGrid="0">
      <p:cViewPr varScale="1">
        <p:scale>
          <a:sx n="103" d="100"/>
          <a:sy n="103" d="100"/>
        </p:scale>
        <p:origin x="144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1741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  <a:p>
            <a:pPr marL="4572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AU" dirty="0"/>
              <a:t>Metadata</a:t>
            </a:r>
            <a:r>
              <a:rPr lang="en-AU" baseline="0" dirty="0"/>
              <a:t> variants (STAC vs STAC, and MTL, and valid data polygons, and common band names, cloud </a:t>
            </a:r>
            <a:r>
              <a:rPr lang="en-AU" baseline="0" dirty="0" err="1"/>
              <a:t>masks?vocabs</a:t>
            </a:r>
            <a:r>
              <a:rPr lang="en-AU" baseline="0" dirty="0"/>
              <a:t>?)</a:t>
            </a:r>
          </a:p>
          <a:p>
            <a:r>
              <a:rPr lang="en-AU" b="0" dirty="0"/>
              <a:t>Make ARD certification obvious?</a:t>
            </a:r>
          </a:p>
          <a:p>
            <a:r>
              <a:rPr lang="en-AU" b="0" dirty="0"/>
              <a:t>Make CEOS agency connection obvious – since folks are creating copies.</a:t>
            </a:r>
          </a:p>
        </p:txBody>
      </p:sp>
    </p:spTree>
    <p:extLst>
      <p:ext uri="{BB962C8B-B14F-4D97-AF65-F5344CB8AC3E}">
        <p14:creationId xmlns:p14="http://schemas.microsoft.com/office/powerpoint/2010/main" val="243323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The CEOS Earth Analytics Interoperability Lab (EAIL or “The Lab” for short) is a new initiative, an experiment mainly responding to demand from CEOS Projects related to the CEOS Future Data Architectures and Analysis Ready Data strategy</a:t>
            </a:r>
            <a:endParaRPr dirty="0"/>
          </a:p>
        </p:txBody>
      </p:sp>
      <p:sp>
        <p:nvSpPr>
          <p:cNvPr id="15" name="Google Shape;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 Bold"/>
              </a:rPr>
              <a:t>Interoperability work is relevant to all of CEOS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connected to LSI-VC, WGISS,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WGCapD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SEO. Plus specific projects (CEOS-COAST), and collaborators (GEO GLAM, GEO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Aquawatch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pPr marL="4572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 Bold"/>
              </a:rPr>
              <a:t>A significant number of these projects have contacted WGISS and SEO for assistance and advice in two main areas: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 Bold"/>
              </a:rPr>
              <a:t>Integrated EO data analytics platform technology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 Bold"/>
              </a:rPr>
              <a:t>Analysis Ready Data – formats, discovery, use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 Bold"/>
            </a:endParaRPr>
          </a:p>
          <a:p>
            <a:pPr marL="22860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 Bold"/>
            </a:endParaRPr>
          </a:p>
          <a:p>
            <a:r>
              <a:rPr lang="en-AU" dirty="0"/>
              <a:t>All involve multiple CEOS agencies, hence there is a strong need to interoperability. Most are also seeking a place to conduct experiments with newer technologies that aren’t always available from a CEOS agency (at least not yet).</a:t>
            </a:r>
          </a:p>
        </p:txBody>
      </p:sp>
    </p:spTree>
    <p:extLst>
      <p:ext uri="{BB962C8B-B14F-4D97-AF65-F5344CB8AC3E}">
        <p14:creationId xmlns:p14="http://schemas.microsoft.com/office/powerpoint/2010/main" val="3126502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093354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The EAIL differs to the OEA Google </a:t>
            </a:r>
            <a:r>
              <a:rPr lang="en-AU" dirty="0" err="1"/>
              <a:t>Colab</a:t>
            </a:r>
            <a:r>
              <a:rPr lang="en-AU" dirty="0"/>
              <a:t> ODC environment in user count, data sharing and computational capacity – different purpose, though similar technology stack.</a:t>
            </a:r>
          </a:p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2400" kern="1200" dirty="0">
              <a:solidFill>
                <a:prstClr val="whit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1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More EAIL demonstration in the Tech Expo Session with Matt </a:t>
            </a:r>
            <a:r>
              <a:rPr lang="en-AU" dirty="0" err="1"/>
              <a:t>PAget</a:t>
            </a:r>
            <a:r>
              <a:rPr lang="en-A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6183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Jupyter notebooks best practice is underway.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8622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AU" dirty="0"/>
              <a:t>Using</a:t>
            </a:r>
            <a:r>
              <a:rPr lang="en-AU" baseline="0" dirty="0"/>
              <a:t> the Cloud distributed collections from USGS et al</a:t>
            </a:r>
          </a:p>
          <a:p>
            <a:pPr marL="4572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AU" baseline="0" dirty="0"/>
              <a:t>Several issues: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r>
              <a:rPr lang="en-AU" baseline="0" dirty="0"/>
              <a:t>Staying in sync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r>
              <a:rPr lang="en-AU" baseline="0" dirty="0"/>
              <a:t>Notification services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r>
              <a:rPr lang="en-AU" baseline="0" dirty="0"/>
              <a:t>data management plans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r>
              <a:rPr lang="en-AU" baseline="0" dirty="0"/>
              <a:t>errors (at scale things fail) – corrupted files, quality issues positioning errors over time – these issues are to be expected. The question is with this much use can we automate support notification client side? Will CEOS accept notifications from a Bot (not a person)?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r>
              <a:rPr lang="en-AU" baseline="0" dirty="0"/>
              <a:t>STAC standard - differences  </a:t>
            </a:r>
            <a:r>
              <a:rPr lang="en-AU" baseline="0" dirty="0" err="1"/>
              <a:t>stac</a:t>
            </a:r>
            <a:r>
              <a:rPr lang="en-AU" baseline="0" dirty="0"/>
              <a:t> vs </a:t>
            </a:r>
            <a:r>
              <a:rPr lang="en-AU" baseline="0" dirty="0" err="1"/>
              <a:t>stac</a:t>
            </a:r>
            <a:endParaRPr lang="en-AU" baseline="0" dirty="0"/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r>
              <a:rPr lang="en-AU" baseline="0" dirty="0"/>
              <a:t>Scale – S3 manifests with daily update could be very helpful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r>
              <a:rPr lang="en-AU" baseline="0" dirty="0"/>
              <a:t>Regional replicas?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  <a:tabLst/>
              <a:defRPr/>
            </a:pPr>
            <a:endParaRPr lang="en-AU" baseline="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17396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 addition to the apps, storage and compute infrastructure the EAIL also supports experiments in Cloud data formats.</a:t>
            </a:r>
          </a:p>
          <a:p>
            <a:r>
              <a:rPr lang="en-AU" dirty="0"/>
              <a:t>COGS is readily available and supported via the Open Data Cube and associated python libraries (e.g. </a:t>
            </a:r>
            <a:r>
              <a:rPr lang="en-AU" dirty="0" err="1"/>
              <a:t>rasterio</a:t>
            </a:r>
            <a:r>
              <a:rPr lang="en-AU" dirty="0"/>
              <a:t>)</a:t>
            </a:r>
          </a:p>
          <a:p>
            <a:r>
              <a:rPr lang="en-AU" dirty="0"/>
              <a:t>Zarr support is being developed by CSIRO in the Open Data Cube and available as an experimental environment for those interested (you can also do this via standard </a:t>
            </a:r>
            <a:r>
              <a:rPr lang="en-AU" dirty="0" err="1"/>
              <a:t>xarray</a:t>
            </a:r>
            <a:r>
              <a:rPr lang="en-AU" dirty="0"/>
              <a:t> </a:t>
            </a:r>
            <a:r>
              <a:rPr lang="en-AU" dirty="0" err="1"/>
              <a:t>zarr</a:t>
            </a:r>
            <a:r>
              <a:rPr lang="en-AU" dirty="0"/>
              <a:t> support).</a:t>
            </a:r>
          </a:p>
          <a:p>
            <a:endParaRPr lang="en-AU" dirty="0"/>
          </a:p>
          <a:p>
            <a:r>
              <a:rPr lang="en-AU" dirty="0"/>
              <a:t>There are several efforts underway in this area. What is WGISS role in communicating this across CEOS? Do we need to or just rely on others (note that LSI-VC ARD has had questions about this repeatedly in their ARD PFS discussions).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059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3" y="1508787"/>
            <a:ext cx="11521277" cy="4094592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133" y="356659"/>
            <a:ext cx="11507507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933" b="0">
                <a:solidFill>
                  <a:schemeClr val="accent2"/>
                </a:solidFill>
              </a:defRPr>
            </a:lvl2pPr>
            <a:lvl3pPr>
              <a:buNone/>
              <a:defRPr sz="3733">
                <a:solidFill>
                  <a:srgbClr val="00A9CE"/>
                </a:solidFill>
              </a:defRPr>
            </a:lvl3pPr>
            <a:lvl4pPr>
              <a:buNone/>
              <a:defRPr sz="3733">
                <a:solidFill>
                  <a:srgbClr val="00A9CE"/>
                </a:solidFill>
              </a:defRPr>
            </a:lvl4pPr>
            <a:lvl5pPr>
              <a:buNone/>
              <a:defRPr sz="3733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557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1508787"/>
            <a:ext cx="5384800" cy="441649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393" y="1508787"/>
            <a:ext cx="5384800" cy="441649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145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858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2819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9945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216000" cy="34368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5360" y="3813043"/>
            <a:ext cx="10561173" cy="2688299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5333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5333" b="0">
                <a:solidFill>
                  <a:schemeClr val="accent2"/>
                </a:solidFill>
              </a:defRPr>
            </a:lvl2pPr>
            <a:lvl3pPr marL="0" indent="0">
              <a:spcBef>
                <a:spcPts val="2933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70900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35360" y="1508787"/>
            <a:ext cx="9601067" cy="4800533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5867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1133"/>
              </a:spcAft>
              <a:buNone/>
              <a:defRPr sz="5867" b="0">
                <a:solidFill>
                  <a:schemeClr val="bg1"/>
                </a:solidFill>
              </a:defRPr>
            </a:lvl2pPr>
            <a:lvl3pPr marL="0" indent="0">
              <a:buNone/>
              <a:defRPr sz="2933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590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4773150"/>
            <a:ext cx="8064896" cy="134414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4000"/>
              </a:spcBef>
              <a:buNone/>
              <a:defRPr sz="2133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751"/>
              </a:spcAft>
              <a:buNone/>
              <a:defRPr sz="2133">
                <a:solidFill>
                  <a:schemeClr val="tx1"/>
                </a:solidFill>
              </a:defRPr>
            </a:lvl2pPr>
            <a:lvl3pPr marL="355191" indent="-355191" algn="l">
              <a:lnSpc>
                <a:spcPct val="90000"/>
              </a:lnSpc>
              <a:spcBef>
                <a:spcPts val="0"/>
              </a:spcBef>
              <a:buNone/>
              <a:tabLst>
                <a:tab pos="475188" algn="l"/>
              </a:tabLst>
              <a:defRPr sz="2133"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35362" y="3621022"/>
            <a:ext cx="8064895" cy="768085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736" y="5569811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46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4101076"/>
            <a:ext cx="9601067" cy="21641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4000"/>
              </a:spcBef>
              <a:buNone/>
              <a:defRPr sz="2133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751"/>
              </a:spcAft>
              <a:buNone/>
              <a:defRPr sz="2133">
                <a:solidFill>
                  <a:schemeClr val="tx1"/>
                </a:solidFill>
              </a:defRPr>
            </a:lvl2pPr>
            <a:lvl3pPr marL="355191" indent="-355191" algn="l">
              <a:lnSpc>
                <a:spcPct val="90000"/>
              </a:lnSpc>
              <a:spcBef>
                <a:spcPts val="0"/>
              </a:spcBef>
              <a:buNone/>
              <a:tabLst>
                <a:tab pos="475188" algn="l"/>
              </a:tabLst>
              <a:defRPr sz="2133"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08508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>
            <a:spLocks noGrp="1"/>
          </p:cNvSpPr>
          <p:nvPr>
            <p:ph type="sldNum" idx="12"/>
          </p:nvPr>
        </p:nvSpPr>
        <p:spPr>
          <a:xfrm>
            <a:off x="11684000" y="6629401"/>
            <a:ext cx="4064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Google Shape;10;p3"/>
          <p:cNvSpPr txBox="1">
            <a:spLocks noGrp="1"/>
          </p:cNvSpPr>
          <p:nvPr>
            <p:ph type="body" idx="1"/>
          </p:nvPr>
        </p:nvSpPr>
        <p:spPr>
          <a:xfrm>
            <a:off x="101600" y="1219200"/>
            <a:ext cx="11988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3"/>
          <p:cNvSpPr/>
          <p:nvPr/>
        </p:nvSpPr>
        <p:spPr>
          <a:xfrm>
            <a:off x="101600" y="6594600"/>
            <a:ext cx="2540000" cy="187200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WGISS-51  20-21 April 2021</a:t>
            </a:r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2"/>
          </p:nvPr>
        </p:nvSpPr>
        <p:spPr>
          <a:xfrm>
            <a:off x="2641599" y="76200"/>
            <a:ext cx="736484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E5A00-D2C6-44DA-A7EB-C8A6AD2DA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D367A-B0F4-455E-BA18-950BF5ACB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C024C-511D-4506-B168-160947054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976E-0D73-4CE2-8439-D3A66D5C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7CBB-7FF8-A647-84E2-FD8D184D8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E2394-60B9-430D-AEF2-E70F5E40E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EE2D9-A0E0-4A22-AA7E-976CF43C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5C41-3E26-134C-AA1F-71DA5E703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6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7384"/>
            <a:ext cx="12192000" cy="34608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67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3813044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48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5462163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736" y="5569811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06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3813044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48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5462163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736" y="5569811"/>
            <a:ext cx="960107" cy="96010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216000" cy="34368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3457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7384"/>
            <a:ext cx="12192000" cy="3460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67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1604798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3896537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688288" y="776335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333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60" y="356659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5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226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572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426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9652000" y="6546850"/>
            <a:ext cx="2540000" cy="25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322991"/>
            <a:ext cx="11521280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3" y="1316765"/>
            <a:ext cx="11521277" cy="4765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8103" y="6504333"/>
            <a:ext cx="385052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4238" y="3326609"/>
            <a:ext cx="12215284" cy="8016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867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6935" y="3637758"/>
            <a:ext cx="12189883" cy="4905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867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2122" y="3626646"/>
            <a:ext cx="12223751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67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06418" y="6082479"/>
            <a:ext cx="589559" cy="58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2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48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87993" indent="-287993" algn="l" defTabSz="121917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27987" indent="-239994" algn="l" defTabSz="121917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863978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151971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439964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•"/>
        <a:tabLst/>
        <a:defRPr sz="2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6AA3D1-7008-45AD-A1B0-96121DD0ED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0E57D-FA6A-424B-995B-2EB39D889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19200"/>
            <a:ext cx="11988800" cy="5312229"/>
          </a:xfrm>
        </p:spPr>
        <p:txBody>
          <a:bodyPr numCol="2">
            <a:normAutofit/>
          </a:bodyPr>
          <a:lstStyle/>
          <a:p>
            <a:r>
              <a:rPr lang="en-AU" sz="1800" dirty="0"/>
              <a:t>Engagement Status:</a:t>
            </a:r>
          </a:p>
          <a:p>
            <a:pPr lvl="1"/>
            <a:r>
              <a:rPr lang="en-AU" sz="1800" dirty="0"/>
              <a:t>15 registered users across 4 CEOS projects</a:t>
            </a:r>
          </a:p>
          <a:p>
            <a:pPr lvl="2"/>
            <a:r>
              <a:rPr lang="en-AU" sz="1800" dirty="0"/>
              <a:t>Disasters, COAST, DEMIX Asia-</a:t>
            </a:r>
            <a:r>
              <a:rPr lang="en-AU" sz="1800" dirty="0" err="1"/>
              <a:t>RiCE</a:t>
            </a:r>
            <a:endParaRPr lang="en-AU" sz="1800" dirty="0"/>
          </a:p>
          <a:p>
            <a:pPr lvl="1"/>
            <a:r>
              <a:rPr lang="en-AU" sz="1800" dirty="0"/>
              <a:t>OEA community forum for EAIL</a:t>
            </a:r>
          </a:p>
          <a:p>
            <a:r>
              <a:rPr lang="en-AU" sz="1800" dirty="0"/>
              <a:t>Interoperability Status:</a:t>
            </a:r>
          </a:p>
          <a:p>
            <a:pPr lvl="1"/>
            <a:r>
              <a:rPr lang="en-AU" sz="1800" dirty="0"/>
              <a:t>US East sample region data:</a:t>
            </a:r>
          </a:p>
          <a:p>
            <a:pPr lvl="2"/>
            <a:r>
              <a:rPr lang="en-AU" sz="1800" dirty="0"/>
              <a:t>USGS Collection 2 – used-in-place on AWS</a:t>
            </a:r>
          </a:p>
          <a:p>
            <a:pPr lvl="2"/>
            <a:r>
              <a:rPr lang="en-AU" sz="1800" dirty="0"/>
              <a:t>Element 84 Sentinel 2 COGS – used-in-place on AWS</a:t>
            </a:r>
          </a:p>
          <a:p>
            <a:pPr lvl="2"/>
            <a:r>
              <a:rPr lang="en-AU" sz="1800" dirty="0"/>
              <a:t>Sinergise S1 ARD Service – ordered-and-stored, fee for service</a:t>
            </a:r>
          </a:p>
          <a:p>
            <a:pPr lvl="2"/>
            <a:r>
              <a:rPr lang="en-AU" sz="1800" dirty="0"/>
              <a:t>All confirmed or under assessment for CARD4L</a:t>
            </a:r>
          </a:p>
          <a:p>
            <a:pPr lvl="1"/>
            <a:r>
              <a:rPr lang="en-AU" sz="1800" dirty="0"/>
              <a:t>EASI Training notebooks EAIL tailored</a:t>
            </a:r>
          </a:p>
          <a:p>
            <a:pPr lvl="1"/>
            <a:r>
              <a:rPr lang="en-AU" sz="1800" dirty="0"/>
              <a:t>Dask Gateway for scalable computing</a:t>
            </a:r>
          </a:p>
          <a:p>
            <a:pPr lvl="2"/>
            <a:r>
              <a:rPr lang="en-AU" sz="1800" dirty="0"/>
              <a:t>Larger nodes, GPU – customisable</a:t>
            </a:r>
          </a:p>
          <a:p>
            <a:r>
              <a:rPr lang="en-AU" sz="1800" dirty="0"/>
              <a:t>Strategy and next steps</a:t>
            </a:r>
          </a:p>
          <a:p>
            <a:pPr lvl="1"/>
            <a:r>
              <a:rPr lang="en-AU" sz="1800" dirty="0"/>
              <a:t>Some progress since WGISS 50</a:t>
            </a:r>
          </a:p>
          <a:p>
            <a:pPr lvl="1"/>
            <a:r>
              <a:rPr lang="en-AU" sz="1800" dirty="0"/>
              <a:t>Proposed interop BP development:</a:t>
            </a:r>
          </a:p>
          <a:p>
            <a:pPr lvl="2"/>
            <a:r>
              <a:rPr lang="en-AU" sz="1800" dirty="0"/>
              <a:t>Cloud access/use for CEOS – metadata and services</a:t>
            </a:r>
          </a:p>
          <a:p>
            <a:pPr lvl="2"/>
            <a:r>
              <a:rPr lang="en-AU" sz="1800" dirty="0"/>
              <a:t>Cloud formats BP</a:t>
            </a:r>
          </a:p>
          <a:p>
            <a:pPr lvl="2"/>
            <a:r>
              <a:rPr lang="en-AU" sz="1800" dirty="0"/>
              <a:t>Cloud data lifecycle BP</a:t>
            </a:r>
          </a:p>
          <a:p>
            <a:pPr lvl="1"/>
            <a:r>
              <a:rPr lang="en-AU" sz="1800" dirty="0"/>
              <a:t>EAIL and Jupyter Notebook BP</a:t>
            </a:r>
          </a:p>
          <a:p>
            <a:pPr lvl="2"/>
            <a:endParaRPr lang="en-AU" sz="1800" dirty="0"/>
          </a:p>
          <a:p>
            <a:pPr lvl="1"/>
            <a:endParaRPr lang="en-AU" sz="1800" dirty="0"/>
          </a:p>
          <a:p>
            <a:pPr lvl="1"/>
            <a:endParaRPr lang="en-AU" sz="1800" dirty="0"/>
          </a:p>
          <a:p>
            <a:pPr lvl="1"/>
            <a:endParaRPr lang="en-AU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517EC-BDF7-485A-918F-732709B88C0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dirty="0"/>
              <a:t>Executive Summary</a:t>
            </a:r>
          </a:p>
          <a:p>
            <a:r>
              <a:rPr lang="en-AU" dirty="0"/>
              <a:t>Earth Analytics Interoperability Lab</a:t>
            </a:r>
          </a:p>
        </p:txBody>
      </p:sp>
    </p:spTree>
    <p:extLst>
      <p:ext uri="{BB962C8B-B14F-4D97-AF65-F5344CB8AC3E}">
        <p14:creationId xmlns:p14="http://schemas.microsoft.com/office/powerpoint/2010/main" val="1884717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x pins pointed on several spots on a road map">
            <a:extLst>
              <a:ext uri="{FF2B5EF4-FFF2-40B4-BE49-F238E27FC236}">
                <a16:creationId xmlns:a16="http://schemas.microsoft.com/office/drawing/2014/main" id="{A0487AF4-0131-4827-8124-D7922B102F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83056" y="1133856"/>
            <a:ext cx="3308944" cy="5724144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C6DAC-0B59-4FF8-88D2-D20E2D804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19200"/>
            <a:ext cx="8749792" cy="5257800"/>
          </a:xfrm>
        </p:spPr>
        <p:txBody>
          <a:bodyPr/>
          <a:lstStyle/>
          <a:p>
            <a:r>
              <a:rPr lang="en-AU" dirty="0"/>
              <a:t>Roadmap:</a:t>
            </a:r>
          </a:p>
          <a:p>
            <a:pPr lvl="1"/>
            <a:r>
              <a:rPr lang="en-AU" dirty="0"/>
              <a:t>WGISS+SEO deploy the lab</a:t>
            </a:r>
          </a:p>
          <a:p>
            <a:pPr lvl="1"/>
            <a:r>
              <a:rPr lang="en-AU" dirty="0"/>
              <a:t>Establish support and operations mechanism with SEO</a:t>
            </a:r>
          </a:p>
          <a:p>
            <a:pPr lvl="1"/>
            <a:r>
              <a:rPr lang="en-AU" dirty="0"/>
              <a:t>CEOS COAST et al:</a:t>
            </a:r>
          </a:p>
          <a:p>
            <a:pPr lvl="2"/>
            <a:r>
              <a:rPr lang="en-AU" dirty="0"/>
              <a:t>User registrations </a:t>
            </a:r>
          </a:p>
          <a:p>
            <a:pPr lvl="2"/>
            <a:r>
              <a:rPr lang="en-AU" dirty="0"/>
              <a:t>inventory of data, analytics, etc</a:t>
            </a:r>
          </a:p>
          <a:p>
            <a:pPr lvl="2"/>
            <a:r>
              <a:rPr lang="en-AU" dirty="0"/>
              <a:t>Getting started notebooks and data</a:t>
            </a:r>
          </a:p>
          <a:p>
            <a:pPr lvl="1"/>
            <a:r>
              <a:rPr lang="en-AU" dirty="0"/>
              <a:t>Joint interop experiments for capabilities needed by these projects</a:t>
            </a:r>
          </a:p>
          <a:p>
            <a:pPr lvl="2"/>
            <a:r>
              <a:rPr lang="en-AU" dirty="0"/>
              <a:t>Jupyter Notebook BP</a:t>
            </a:r>
          </a:p>
          <a:p>
            <a:pPr lvl="2"/>
            <a:r>
              <a:rPr lang="en-AU" dirty="0"/>
              <a:t>Propose IG activities in:</a:t>
            </a:r>
          </a:p>
          <a:p>
            <a:pPr lvl="3"/>
            <a:r>
              <a:rPr lang="en-AU" dirty="0"/>
              <a:t>Cloud metadata CEOS BP</a:t>
            </a:r>
          </a:p>
          <a:p>
            <a:pPr lvl="3"/>
            <a:r>
              <a:rPr lang="en-AU" dirty="0"/>
              <a:t>Data in the Cloud BP – Formats, error handling, notification, manifests,…</a:t>
            </a:r>
          </a:p>
          <a:p>
            <a:pPr lvl="3"/>
            <a:r>
              <a:rPr lang="en-AU" dirty="0"/>
              <a:t>Cloud data lifecycle BP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524E5-0982-4B48-87DA-CF979B58608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dirty="0"/>
              <a:t>EAIL – Where to from here?</a:t>
            </a:r>
          </a:p>
        </p:txBody>
      </p:sp>
      <p:pic>
        <p:nvPicPr>
          <p:cNvPr id="11" name="Graphic 10" descr="Completed">
            <a:extLst>
              <a:ext uri="{FF2B5EF4-FFF2-40B4-BE49-F238E27FC236}">
                <a16:creationId xmlns:a16="http://schemas.microsoft.com/office/drawing/2014/main" id="{4391FD55-CD9A-4955-BB2D-A756AD3A0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4562" y="1572320"/>
            <a:ext cx="681651" cy="681651"/>
          </a:xfrm>
          <a:prstGeom prst="rect">
            <a:avLst/>
          </a:prstGeom>
        </p:spPr>
      </p:pic>
      <p:pic>
        <p:nvPicPr>
          <p:cNvPr id="6" name="Graphic 5" descr="Completed">
            <a:extLst>
              <a:ext uri="{FF2B5EF4-FFF2-40B4-BE49-F238E27FC236}">
                <a16:creationId xmlns:a16="http://schemas.microsoft.com/office/drawing/2014/main" id="{2A39887F-9431-417B-8848-5B131F5D4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9596" y="2443174"/>
            <a:ext cx="681651" cy="681651"/>
          </a:xfrm>
          <a:prstGeom prst="rect">
            <a:avLst/>
          </a:prstGeom>
        </p:spPr>
      </p:pic>
      <p:pic>
        <p:nvPicPr>
          <p:cNvPr id="7" name="Graphic 6" descr="Completed">
            <a:extLst>
              <a:ext uri="{FF2B5EF4-FFF2-40B4-BE49-F238E27FC236}">
                <a16:creationId xmlns:a16="http://schemas.microsoft.com/office/drawing/2014/main" id="{7A81AD23-9C6C-4E8D-B69B-5C23904DD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5463" y="2920283"/>
            <a:ext cx="681651" cy="681651"/>
          </a:xfrm>
          <a:prstGeom prst="rect">
            <a:avLst/>
          </a:prstGeom>
        </p:spPr>
      </p:pic>
      <p:pic>
        <p:nvPicPr>
          <p:cNvPr id="8" name="Graphic 7" descr="Completed">
            <a:extLst>
              <a:ext uri="{FF2B5EF4-FFF2-40B4-BE49-F238E27FC236}">
                <a16:creationId xmlns:a16="http://schemas.microsoft.com/office/drawing/2014/main" id="{16A5D2A2-3EC6-4795-9436-811721707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6226" y="3980340"/>
            <a:ext cx="681651" cy="681651"/>
          </a:xfrm>
          <a:prstGeom prst="rect">
            <a:avLst/>
          </a:prstGeom>
        </p:spPr>
      </p:pic>
      <p:pic>
        <p:nvPicPr>
          <p:cNvPr id="10" name="Graphic 9" descr="Completed">
            <a:extLst>
              <a:ext uri="{FF2B5EF4-FFF2-40B4-BE49-F238E27FC236}">
                <a16:creationId xmlns:a16="http://schemas.microsoft.com/office/drawing/2014/main" id="{FE267934-C955-44FC-996C-3170E0D8F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7890" y="3314028"/>
            <a:ext cx="681651" cy="681651"/>
          </a:xfrm>
          <a:prstGeom prst="rect">
            <a:avLst/>
          </a:prstGeom>
        </p:spPr>
      </p:pic>
      <p:pic>
        <p:nvPicPr>
          <p:cNvPr id="12" name="Graphic 11" descr="Question Mark with solid fill">
            <a:extLst>
              <a:ext uri="{FF2B5EF4-FFF2-40B4-BE49-F238E27FC236}">
                <a16:creationId xmlns:a16="http://schemas.microsoft.com/office/drawing/2014/main" id="{B7411438-9468-47AA-82B9-30BAC47EC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1515" y="50403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0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56902" y="2514601"/>
            <a:ext cx="10727962" cy="99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r>
              <a:rPr lang="en-US" sz="42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Earth Analytics Interoperability Lab</a:t>
            </a:r>
            <a:br>
              <a:rPr lang="en-US" sz="42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6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Update</a:t>
            </a:r>
            <a:endParaRPr dirty="0"/>
          </a:p>
        </p:txBody>
      </p:sp>
      <p:sp>
        <p:nvSpPr>
          <p:cNvPr id="18" name="Google Shape;18;p4"/>
          <p:cNvSpPr/>
          <p:nvPr/>
        </p:nvSpPr>
        <p:spPr>
          <a:xfrm>
            <a:off x="756900" y="3759201"/>
            <a:ext cx="5912123" cy="254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AU" dirty="0">
                <a:solidFill>
                  <a:srgbClr val="FFFFFF"/>
                </a:solidFill>
              </a:rPr>
              <a:t>Dr. Robert Woodcock, CSIRO, WGISS Chair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rgbClr val="FFFFFF"/>
                </a:solidFill>
              </a:rPr>
              <a:t>Dr. Brian Killough, NASA, CEOS Systems Engineering Office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rgbClr val="FFFFFF"/>
                </a:solidFill>
              </a:rPr>
              <a:t>Mr. Jonathan Hodge, CSIRO Chile, Program Director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</a:rPr>
              <a:t>WGISS 51 Virtual Meeting</a:t>
            </a:r>
            <a:endParaRPr sz="1100"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</a:rPr>
              <a:t>20-22 April 2021</a:t>
            </a:r>
            <a:endParaRPr sz="1100" dirty="0"/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901" y="1217405"/>
            <a:ext cx="2507906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/>
        </p:nvSpPr>
        <p:spPr>
          <a:xfrm>
            <a:off x="756902" y="2246635"/>
            <a:ext cx="2806211" cy="21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0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9FD03-DBE6-48F3-A7FF-21384A88D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0563" lvl="1" indent="-228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Validating interoperability 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multiple CEOS organizations and working groups is complex</a:t>
            </a:r>
          </a:p>
          <a:p>
            <a:pPr marL="690563" lvl="1" indent="-228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ARD and FDA are here 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there are WGISS technologies and Best Practices that need to change</a:t>
            </a:r>
          </a:p>
          <a:p>
            <a:pPr marL="690563" lvl="1" indent="-228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 typeface="Arial" panose="020B0604020202020204" pitchFamily="34" charset="0"/>
              <a:buChar char="•"/>
              <a:defRPr/>
            </a:pPr>
            <a:endParaRPr lang="en-US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61963" lvl="1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None/>
              <a:defRPr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CEOS EAIL is intended to help CEOS WG &amp; VCs explore these challenges </a:t>
            </a:r>
            <a:r>
              <a:rPr lang="en-US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together</a:t>
            </a:r>
          </a:p>
          <a:p>
            <a:pPr marL="101600" indent="0" algn="ctr">
              <a:buNone/>
            </a:pPr>
            <a:r>
              <a:rPr lang="en-AU" dirty="0"/>
              <a:t>EAIL is jointed operated by WGISS, CEOS SEO, CSIRO (</a:t>
            </a:r>
            <a:r>
              <a:rPr lang="en-AU" dirty="0" err="1"/>
              <a:t>Aus</a:t>
            </a:r>
            <a:r>
              <a:rPr lang="en-AU" dirty="0"/>
              <a:t>) and CSIRO Chile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10088-510C-4C78-8E6A-9FE9615F395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do we need an Interoperability Lab?</a:t>
            </a:r>
            <a:endParaRPr lang="en-AU" dirty="0"/>
          </a:p>
        </p:txBody>
      </p:sp>
      <p:pic>
        <p:nvPicPr>
          <p:cNvPr id="1028" name="Picture 4" descr="The Future of Content Marketing Infused With Big Data Analysis">
            <a:extLst>
              <a:ext uri="{FF2B5EF4-FFF2-40B4-BE49-F238E27FC236}">
                <a16:creationId xmlns:a16="http://schemas.microsoft.com/office/drawing/2014/main" id="{E713BA28-8D2F-4221-92B7-582E740D5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r="-1" b="11968"/>
          <a:stretch/>
        </p:blipFill>
        <p:spPr bwMode="auto">
          <a:xfrm>
            <a:off x="0" y="3925824"/>
            <a:ext cx="12192000" cy="2663441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864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eb of wires showing connections between groups and singles">
            <a:extLst>
              <a:ext uri="{FF2B5EF4-FFF2-40B4-BE49-F238E27FC236}">
                <a16:creationId xmlns:a16="http://schemas.microsoft.com/office/drawing/2014/main" id="{1C6C485F-ED2E-40B5-BC91-E7145EC46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6" r="9634" b="-1"/>
          <a:stretch/>
        </p:blipFill>
        <p:spPr bwMode="auto">
          <a:xfrm>
            <a:off x="8283116" y="1144745"/>
            <a:ext cx="3908884" cy="5713255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A45AB-9997-4241-AEE4-6DD8D2940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19200"/>
            <a:ext cx="8181516" cy="5257800"/>
          </a:xfrm>
        </p:spPr>
        <p:txBody>
          <a:bodyPr/>
          <a:lstStyle/>
          <a:p>
            <a:r>
              <a:rPr lang="en-US" dirty="0"/>
              <a:t>15 registered users – more to come</a:t>
            </a:r>
          </a:p>
          <a:p>
            <a:pPr lvl="1"/>
            <a:r>
              <a:rPr lang="en-US" dirty="0"/>
              <a:t>Large numbers is </a:t>
            </a:r>
            <a:r>
              <a:rPr lang="en-US" i="1" dirty="0"/>
              <a:t>not</a:t>
            </a:r>
            <a:r>
              <a:rPr lang="en-US" dirty="0"/>
              <a:t> the goal</a:t>
            </a:r>
          </a:p>
          <a:p>
            <a:r>
              <a:rPr lang="en-US" dirty="0"/>
              <a:t>CEOS engagement:</a:t>
            </a:r>
          </a:p>
          <a:p>
            <a:pPr lvl="1"/>
            <a:r>
              <a:rPr lang="en-AU" dirty="0"/>
              <a:t>WG Disasters Flood Pilot</a:t>
            </a:r>
          </a:p>
          <a:p>
            <a:pPr lvl="1"/>
            <a:r>
              <a:rPr lang="en-AU" dirty="0"/>
              <a:t>CEOS COAST</a:t>
            </a:r>
          </a:p>
          <a:p>
            <a:pPr lvl="1"/>
            <a:r>
              <a:rPr lang="en-AU" dirty="0"/>
              <a:t>DEMIX</a:t>
            </a:r>
          </a:p>
          <a:p>
            <a:pPr lvl="1"/>
            <a:r>
              <a:rPr lang="en-AU" dirty="0"/>
              <a:t>Asia-</a:t>
            </a:r>
            <a:r>
              <a:rPr lang="en-AU" dirty="0" err="1"/>
              <a:t>RiCE</a:t>
            </a:r>
            <a:endParaRPr lang="en-AU" dirty="0"/>
          </a:p>
          <a:p>
            <a:pPr lvl="1"/>
            <a:r>
              <a:rPr lang="en-AU" i="1" dirty="0"/>
              <a:t>In all cases EAIL is working with the groups on preparing data and regions of interest and assisting new users</a:t>
            </a:r>
          </a:p>
          <a:p>
            <a:r>
              <a:rPr lang="en-US" dirty="0"/>
              <a:t>Open Earth Alliance community forum for EAIL</a:t>
            </a:r>
          </a:p>
          <a:p>
            <a:pPr lvl="1"/>
            <a:r>
              <a:rPr lang="en-US" i="1" dirty="0"/>
              <a:t>https://forum.symbios.space/c/ceos-eail/8</a:t>
            </a:r>
          </a:p>
          <a:p>
            <a:pPr lvl="2"/>
            <a:r>
              <a:rPr lang="en-US" i="1" dirty="0"/>
              <a:t>Very empty now but ready to use</a:t>
            </a:r>
            <a:endParaRPr lang="en-US" dirty="0"/>
          </a:p>
          <a:p>
            <a:pPr marL="101600" indent="0">
              <a:buNone/>
            </a:pP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D859F-7F5C-490E-82E1-731CBE81870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  <a:p>
            <a:r>
              <a:rPr lang="en-US" dirty="0"/>
              <a:t>Engagement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4378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D8D87A-42A2-44B6-98B9-245F9A57B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19200"/>
            <a:ext cx="8781456" cy="5257800"/>
          </a:xfrm>
        </p:spPr>
        <p:txBody>
          <a:bodyPr/>
          <a:lstStyle/>
          <a:p>
            <a:r>
              <a:rPr lang="en-US" dirty="0"/>
              <a:t>Fully deployed and operational</a:t>
            </a:r>
          </a:p>
          <a:p>
            <a:r>
              <a:rPr lang="en-US" dirty="0"/>
              <a:t>For training purposes US Southeast states and coastline have been indexed </a:t>
            </a:r>
            <a:r>
              <a:rPr lang="en-US" b="0" dirty="0"/>
              <a:t>(https://explorer.eail.easi-eo.solutions)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USGS Collection 2 – full </a:t>
            </a:r>
            <a:r>
              <a:rPr lang="en-US" dirty="0" err="1"/>
              <a:t>landsat</a:t>
            </a:r>
            <a:r>
              <a:rPr lang="en-US" dirty="0"/>
              <a:t> archive, used-in-place, requester pays</a:t>
            </a:r>
          </a:p>
          <a:p>
            <a:pPr lvl="1"/>
            <a:r>
              <a:rPr lang="en-US" dirty="0"/>
              <a:t>Element 84 Sentinel 2 COGS, used-in-place, public</a:t>
            </a:r>
          </a:p>
          <a:p>
            <a:pPr lvl="1"/>
            <a:r>
              <a:rPr lang="en-US" dirty="0"/>
              <a:t>Sinergise S1 ARD service – ordered-and-stored, fee for service (but quick)</a:t>
            </a:r>
          </a:p>
          <a:p>
            <a:pPr lvl="1"/>
            <a:r>
              <a:rPr lang="en-US" dirty="0"/>
              <a:t>All of these are ARD (confirmed or under assessment for CARD4L)</a:t>
            </a:r>
          </a:p>
          <a:p>
            <a:r>
              <a:rPr lang="en-AU" dirty="0"/>
              <a:t>CSIRO EASI Training notebooks</a:t>
            </a:r>
            <a:r>
              <a:rPr lang="en-AU" b="0" dirty="0"/>
              <a:t>: customised for direct use in EAIL</a:t>
            </a:r>
          </a:p>
          <a:p>
            <a:r>
              <a:rPr lang="en-AU" dirty="0"/>
              <a:t>Dask Gateway:</a:t>
            </a:r>
            <a:endParaRPr lang="en-AU" b="0" dirty="0"/>
          </a:p>
          <a:p>
            <a:pPr lvl="1"/>
            <a:r>
              <a:rPr lang="en-AU" dirty="0"/>
              <a:t>The EAIL supports scalable computing</a:t>
            </a:r>
          </a:p>
          <a:p>
            <a:pPr lvl="1"/>
            <a:r>
              <a:rPr lang="en-AU" dirty="0"/>
              <a:t>Customised based on project demand with larger nodes, GPU for ML, etc.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2FE7F-CD0F-4047-BDD4-D408018533E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  <a:p>
            <a:r>
              <a:rPr lang="en-AU" dirty="0"/>
              <a:t>Interoperability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CDDC7-75EF-A849-98EF-30C036CD97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09" b="18406"/>
          <a:stretch/>
        </p:blipFill>
        <p:spPr>
          <a:xfrm>
            <a:off x="8883056" y="1121345"/>
            <a:ext cx="3308944" cy="5736655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903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326048-C2FB-4048-8BFB-ED289BB22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19200"/>
            <a:ext cx="11988800" cy="5040914"/>
          </a:xfrm>
        </p:spPr>
        <p:txBody>
          <a:bodyPr numCol="2"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Dask distributed computing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Visualization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2CA54E-C25E-4FCB-9231-EA55DFC9301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Tech Expo: CSIRO Jupyter Notebook Experience with Matt Paget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A06BF0E-D49D-4344-858B-010980B24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6629" y="6285468"/>
            <a:ext cx="553771" cy="547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E3992C-FA1D-42E9-8F2B-AB1191B578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92" y="6285468"/>
            <a:ext cx="1800200" cy="430048"/>
          </a:xfrm>
          <a:prstGeom prst="rect">
            <a:avLst/>
          </a:prstGeom>
        </p:spPr>
      </p:pic>
      <p:pic>
        <p:nvPicPr>
          <p:cNvPr id="9" name="EAS Hub EO parallel">
            <a:hlinkClick r:id="" action="ppaction://media"/>
            <a:extLst>
              <a:ext uri="{FF2B5EF4-FFF2-40B4-BE49-F238E27FC236}">
                <a16:creationId xmlns:a16="http://schemas.microsoft.com/office/drawing/2014/main" id="{FEA0DAFE-7BE9-44AB-AF3B-C8A03EA17F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43" end="214206.60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193846"/>
            <a:ext cx="5884628" cy="2521404"/>
          </a:xfrm>
          <a:prstGeom prst="rect">
            <a:avLst/>
          </a:prstGeom>
          <a:effectLst/>
        </p:spPr>
      </p:pic>
      <p:pic>
        <p:nvPicPr>
          <p:cNvPr id="3" name="LabsTassieLargeDaskVis">
            <a:hlinkClick r:id="" action="ppaction://media"/>
            <a:extLst>
              <a:ext uri="{FF2B5EF4-FFF2-40B4-BE49-F238E27FC236}">
                <a16:creationId xmlns:a16="http://schemas.microsoft.com/office/drawing/2014/main" id="{D5DA5A8B-11A7-4978-82F5-F6DD23CBAB3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78287" y="3740604"/>
            <a:ext cx="6313714" cy="31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7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0D3EBF-6C6F-4FB4-990F-A3811008EAD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84000" y="6134874"/>
            <a:ext cx="406400" cy="18728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E5336-D8B3-42D8-A782-AF5DF4F4F79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dirty="0"/>
              <a:t>WGISS 50 – Strategy brainstorm</a:t>
            </a:r>
          </a:p>
          <a:p>
            <a:r>
              <a:rPr lang="en-AU" dirty="0"/>
              <a:t>Progress…but now the work begins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1A440E-55DC-46C8-9982-D53F8CD84791}"/>
              </a:ext>
            </a:extLst>
          </p:cNvPr>
          <p:cNvSpPr/>
          <p:nvPr/>
        </p:nvSpPr>
        <p:spPr>
          <a:xfrm>
            <a:off x="1230055" y="2980631"/>
            <a:ext cx="8190689" cy="124514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Earth Analytics Interoperability Labs (participants)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A26A4CF-C29B-4820-8BAA-57103770BD4B}"/>
              </a:ext>
            </a:extLst>
          </p:cNvPr>
          <p:cNvSpPr/>
          <p:nvPr/>
        </p:nvSpPr>
        <p:spPr>
          <a:xfrm>
            <a:off x="1048474" y="1192366"/>
            <a:ext cx="2023353" cy="96303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Asia-</a:t>
            </a:r>
            <a:r>
              <a:rPr lang="en-AU" dirty="0" err="1"/>
              <a:t>RiCE</a:t>
            </a:r>
            <a:endParaRPr lang="en-AU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564853-19BD-4D4A-BBAD-E5D2F5A70D78}"/>
              </a:ext>
            </a:extLst>
          </p:cNvPr>
          <p:cNvSpPr/>
          <p:nvPr/>
        </p:nvSpPr>
        <p:spPr>
          <a:xfrm>
            <a:off x="4313722" y="1336660"/>
            <a:ext cx="2023353" cy="96303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WG Dis</a:t>
            </a:r>
            <a:br>
              <a:rPr lang="en-AU" dirty="0"/>
            </a:br>
            <a:r>
              <a:rPr lang="en-AU" dirty="0"/>
              <a:t>Flood Pilot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F3D56C-A0E5-4421-AED5-208D9D37D7D3}"/>
              </a:ext>
            </a:extLst>
          </p:cNvPr>
          <p:cNvSpPr/>
          <p:nvPr/>
        </p:nvSpPr>
        <p:spPr>
          <a:xfrm>
            <a:off x="7397391" y="1192366"/>
            <a:ext cx="2023353" cy="96303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CEOS COAST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F4E93D-3654-4273-B40C-274A4835AF84}"/>
              </a:ext>
            </a:extLst>
          </p:cNvPr>
          <p:cNvCxnSpPr>
            <a:stCxn id="6" idx="4"/>
            <a:endCxn id="5" idx="0"/>
          </p:cNvCxnSpPr>
          <p:nvPr/>
        </p:nvCxnSpPr>
        <p:spPr>
          <a:xfrm>
            <a:off x="2060151" y="2155404"/>
            <a:ext cx="3265249" cy="825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D64E6A-CE50-4070-96A5-310AFD6BB926}"/>
              </a:ext>
            </a:extLst>
          </p:cNvPr>
          <p:cNvCxnSpPr>
            <a:stCxn id="7" idx="4"/>
            <a:endCxn id="5" idx="0"/>
          </p:cNvCxnSpPr>
          <p:nvPr/>
        </p:nvCxnSpPr>
        <p:spPr>
          <a:xfrm>
            <a:off x="5325399" y="2299698"/>
            <a:ext cx="1" cy="680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A04C2A-6031-4BF8-9171-EB9B03AD8465}"/>
              </a:ext>
            </a:extLst>
          </p:cNvPr>
          <p:cNvCxnSpPr>
            <a:stCxn id="8" idx="4"/>
            <a:endCxn id="5" idx="0"/>
          </p:cNvCxnSpPr>
          <p:nvPr/>
        </p:nvCxnSpPr>
        <p:spPr>
          <a:xfrm flipH="1">
            <a:off x="5325400" y="2155404"/>
            <a:ext cx="3083668" cy="825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B94F046-EC96-4423-90AF-431A0CE14984}"/>
              </a:ext>
            </a:extLst>
          </p:cNvPr>
          <p:cNvSpPr/>
          <p:nvPr/>
        </p:nvSpPr>
        <p:spPr>
          <a:xfrm>
            <a:off x="1230055" y="4550835"/>
            <a:ext cx="1848255" cy="963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Sentinel 1 Data Pipelines?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6BA1DF-BEBE-4AF9-B32E-ED08F3CD4153}"/>
              </a:ext>
            </a:extLst>
          </p:cNvPr>
          <p:cNvSpPr txBox="1"/>
          <p:nvPr/>
        </p:nvSpPr>
        <p:spPr>
          <a:xfrm>
            <a:off x="1161966" y="5594126"/>
            <a:ext cx="1916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Working Group: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SAR2CUBE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CSIRO Data Pipelines…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04E4BD-B250-449F-9CFB-03631F5767CF}"/>
              </a:ext>
            </a:extLst>
          </p:cNvPr>
          <p:cNvSpPr txBox="1"/>
          <p:nvPr/>
        </p:nvSpPr>
        <p:spPr>
          <a:xfrm flipH="1">
            <a:off x="2372650" y="3685543"/>
            <a:ext cx="6056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CEOS EAIL, OEA ODC </a:t>
            </a:r>
            <a:r>
              <a:rPr lang="en-AU" dirty="0" err="1">
                <a:solidFill>
                  <a:schemeClr val="bg1"/>
                </a:solidFill>
              </a:rPr>
              <a:t>Colab</a:t>
            </a:r>
            <a:r>
              <a:rPr lang="en-AU" dirty="0">
                <a:solidFill>
                  <a:schemeClr val="bg1"/>
                </a:solidFill>
              </a:rPr>
              <a:t> operational</a:t>
            </a:r>
          </a:p>
          <a:p>
            <a:pPr algn="ctr"/>
            <a:r>
              <a:rPr lang="en-AU" dirty="0"/>
              <a:t>(?AI4GEO, Brazil </a:t>
            </a:r>
            <a:r>
              <a:rPr lang="en-AU" dirty="0" err="1"/>
              <a:t>DataCube</a:t>
            </a:r>
            <a:r>
              <a:rPr lang="en-AU" dirty="0"/>
              <a:t>, ISRO,…?)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C2C6C-6876-4EE8-9736-1A5CA1F1305D}"/>
              </a:ext>
            </a:extLst>
          </p:cNvPr>
          <p:cNvSpPr txBox="1"/>
          <p:nvPr/>
        </p:nvSpPr>
        <p:spPr>
          <a:xfrm>
            <a:off x="9678528" y="1336660"/>
            <a:ext cx="160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Projects plus SEO on EAIL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F3AF5F-A158-43D6-A646-AEC3930B6ED1}"/>
              </a:ext>
            </a:extLst>
          </p:cNvPr>
          <p:cNvSpPr/>
          <p:nvPr/>
        </p:nvSpPr>
        <p:spPr>
          <a:xfrm>
            <a:off x="3279349" y="4561373"/>
            <a:ext cx="1848255" cy="963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Cloud Native Discovery?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FB2FEE-B784-4926-A9C2-904D46E74DB0}"/>
              </a:ext>
            </a:extLst>
          </p:cNvPr>
          <p:cNvSpPr/>
          <p:nvPr/>
        </p:nvSpPr>
        <p:spPr>
          <a:xfrm>
            <a:off x="5325398" y="4561373"/>
            <a:ext cx="1848255" cy="963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Jupyter Notebooks</a:t>
            </a:r>
          </a:p>
          <a:p>
            <a:pPr algn="ctr"/>
            <a:r>
              <a:rPr lang="en-AU" dirty="0"/>
              <a:t>(BP in progress)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4F319A-0A8E-4880-94F8-E9C01D0B2478}"/>
              </a:ext>
            </a:extLst>
          </p:cNvPr>
          <p:cNvSpPr txBox="1"/>
          <p:nvPr/>
        </p:nvSpPr>
        <p:spPr>
          <a:xfrm>
            <a:off x="3211260" y="5594126"/>
            <a:ext cx="191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Working Group: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Data Discovery and Access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C50B3-36D1-4108-835F-572ACDD6AEC8}"/>
              </a:ext>
            </a:extLst>
          </p:cNvPr>
          <p:cNvSpPr txBox="1"/>
          <p:nvPr/>
        </p:nvSpPr>
        <p:spPr>
          <a:xfrm>
            <a:off x="5325398" y="5594126"/>
            <a:ext cx="1916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Working Group: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Tech Expo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AI4GEO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ESA…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8C5A93F-D73F-4B06-B2A4-4EB00649B580}"/>
              </a:ext>
            </a:extLst>
          </p:cNvPr>
          <p:cNvSpPr/>
          <p:nvPr/>
        </p:nvSpPr>
        <p:spPr>
          <a:xfrm>
            <a:off x="7577756" y="4084717"/>
            <a:ext cx="1647218" cy="1916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CEOS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CC8716-1557-456A-92F2-61B220204E0B}"/>
              </a:ext>
            </a:extLst>
          </p:cNvPr>
          <p:cNvSpPr txBox="1"/>
          <p:nvPr/>
        </p:nvSpPr>
        <p:spPr>
          <a:xfrm>
            <a:off x="9361566" y="4702597"/>
            <a:ext cx="2238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Interoperability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Demonstration Notebooks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CB2F83D-773F-4093-8B33-2E2D3A83164D}"/>
              </a:ext>
            </a:extLst>
          </p:cNvPr>
          <p:cNvSpPr/>
          <p:nvPr/>
        </p:nvSpPr>
        <p:spPr>
          <a:xfrm rot="16200000">
            <a:off x="9323472" y="2588689"/>
            <a:ext cx="2070367" cy="1203795"/>
          </a:xfrm>
          <a:prstGeom prst="rightArrow">
            <a:avLst>
              <a:gd name="adj1" fmla="val 50000"/>
              <a:gd name="adj2" fmla="val 26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3229A7-2E36-4171-AB1A-077CA4A31AAD}"/>
              </a:ext>
            </a:extLst>
          </p:cNvPr>
          <p:cNvSpPr txBox="1"/>
          <p:nvPr/>
        </p:nvSpPr>
        <p:spPr>
          <a:xfrm>
            <a:off x="4451601" y="2387934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3">
                    <a:lumMod val="50000"/>
                  </a:schemeClr>
                </a:solidFill>
              </a:rPr>
              <a:t>Early Engagement</a:t>
            </a:r>
          </a:p>
        </p:txBody>
      </p:sp>
      <p:pic>
        <p:nvPicPr>
          <p:cNvPr id="27" name="Graphic 26" descr="Question Mark with solid fill">
            <a:extLst>
              <a:ext uri="{FF2B5EF4-FFF2-40B4-BE49-F238E27FC236}">
                <a16:creationId xmlns:a16="http://schemas.microsoft.com/office/drawing/2014/main" id="{A59568AB-A3B0-4E1D-A0C1-0AC00B912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3552" y="46811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0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CF49D-6DB9-4851-B029-640E46285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19200"/>
            <a:ext cx="3263392" cy="5257800"/>
          </a:xfrm>
        </p:spPr>
        <p:txBody>
          <a:bodyPr/>
          <a:lstStyle/>
          <a:p>
            <a:pPr marL="101600" indent="0">
              <a:buNone/>
            </a:pPr>
            <a:r>
              <a:rPr lang="en-AU" dirty="0"/>
              <a:t>Discovery issues:</a:t>
            </a:r>
          </a:p>
          <a:p>
            <a:r>
              <a:rPr lang="en-AU" dirty="0"/>
              <a:t>Provenance</a:t>
            </a:r>
          </a:p>
          <a:p>
            <a:r>
              <a:rPr lang="en-AU" dirty="0"/>
              <a:t>Location</a:t>
            </a:r>
          </a:p>
          <a:p>
            <a:pPr lvl="1"/>
            <a:r>
              <a:rPr lang="en-AU" dirty="0"/>
              <a:t>Provider</a:t>
            </a:r>
          </a:p>
          <a:p>
            <a:pPr lvl="1"/>
            <a:r>
              <a:rPr lang="en-AU" dirty="0"/>
              <a:t>Region</a:t>
            </a:r>
          </a:p>
          <a:p>
            <a:r>
              <a:rPr lang="en-AU" dirty="0"/>
              <a:t>Cost to use</a:t>
            </a:r>
          </a:p>
          <a:p>
            <a:r>
              <a:rPr lang="en-AU" dirty="0"/>
              <a:t>Hidden costs</a:t>
            </a:r>
          </a:p>
          <a:p>
            <a:endParaRPr lang="en-A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844FD3-4870-4BA5-B807-EEAC0DABEF9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CEOS Data in Cloud – Developing Best Practices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62BC26-0491-4A22-ADF9-F764B760055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r="78962"/>
          <a:stretch/>
        </p:blipFill>
        <p:spPr>
          <a:xfrm>
            <a:off x="3098018" y="1240268"/>
            <a:ext cx="1676400" cy="5033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45F7A8-7E68-4C08-97A0-E2335B751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78" r="11232"/>
          <a:stretch/>
        </p:blipFill>
        <p:spPr>
          <a:xfrm>
            <a:off x="4735537" y="1521255"/>
            <a:ext cx="2286000" cy="5035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0905F-BD38-451E-BCD2-7B349E1699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566"/>
          <a:stretch/>
        </p:blipFill>
        <p:spPr>
          <a:xfrm>
            <a:off x="7202512" y="1240082"/>
            <a:ext cx="1827236" cy="5236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B6D8F-0584-4085-83EC-AFC7D602CB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317" r="2575"/>
          <a:stretch/>
        </p:blipFill>
        <p:spPr>
          <a:xfrm>
            <a:off x="9118599" y="1280233"/>
            <a:ext cx="2971800" cy="5235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54965DE-A915-4332-8F73-8DAF86704FF7}"/>
              </a:ext>
            </a:extLst>
          </p:cNvPr>
          <p:cNvSpPr/>
          <p:nvPr/>
        </p:nvSpPr>
        <p:spPr>
          <a:xfrm>
            <a:off x="3610947" y="2034073"/>
            <a:ext cx="7837714" cy="3713584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>
                <a:solidFill>
                  <a:schemeClr val="tx2"/>
                </a:solidFill>
              </a:rPr>
              <a:t>USGS Collection 2</a:t>
            </a:r>
          </a:p>
          <a:p>
            <a:pPr algn="ctr"/>
            <a:r>
              <a:rPr lang="en-AU" sz="3200" dirty="0">
                <a:solidFill>
                  <a:schemeClr val="tx2"/>
                </a:solidFill>
              </a:rPr>
              <a:t>Element 84 S2 COGS</a:t>
            </a:r>
          </a:p>
          <a:p>
            <a:pPr algn="ctr"/>
            <a:r>
              <a:rPr lang="en-AU" sz="3200" dirty="0">
                <a:solidFill>
                  <a:schemeClr val="tx2"/>
                </a:solidFill>
              </a:rPr>
              <a:t>NASA Coming soon?</a:t>
            </a:r>
            <a:endParaRPr lang="en-A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01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9D607C7F-ED25-4452-A670-58C8F222A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513" y="1921764"/>
            <a:ext cx="7352270" cy="38526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A4F98-DDD2-41CD-843B-A3CB9569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19200"/>
            <a:ext cx="5238496" cy="5257800"/>
          </a:xfrm>
        </p:spPr>
        <p:txBody>
          <a:bodyPr/>
          <a:lstStyle/>
          <a:p>
            <a:pPr marL="0" indent="0">
              <a:buNone/>
            </a:pPr>
            <a:r>
              <a:rPr lang="en-AU" sz="2400" dirty="0"/>
              <a:t>Direct data access</a:t>
            </a:r>
          </a:p>
          <a:p>
            <a:r>
              <a:rPr lang="en-AU" sz="2400" dirty="0"/>
              <a:t>COGS –</a:t>
            </a:r>
          </a:p>
          <a:p>
            <a:pPr lvl="1"/>
            <a:r>
              <a:rPr lang="en-AU" sz="2400" dirty="0"/>
              <a:t>Cloud optimised </a:t>
            </a:r>
            <a:r>
              <a:rPr lang="en-AU" sz="2400" dirty="0" err="1"/>
              <a:t>GeoTIFFs</a:t>
            </a:r>
            <a:r>
              <a:rPr lang="en-AU" sz="2400" dirty="0"/>
              <a:t> (ready for Sentinel and Landsat)</a:t>
            </a:r>
          </a:p>
          <a:p>
            <a:r>
              <a:rPr lang="en-AU" sz="2400" dirty="0"/>
              <a:t>NetCDF in the Cloud</a:t>
            </a:r>
          </a:p>
          <a:p>
            <a:r>
              <a:rPr lang="en-AU" sz="2400" dirty="0"/>
              <a:t>Zarr – Cloud native array storage</a:t>
            </a:r>
          </a:p>
          <a:p>
            <a:pPr marL="101600" indent="0">
              <a:buNone/>
            </a:pPr>
            <a:r>
              <a:rPr lang="en-AU" sz="2400" dirty="0"/>
              <a:t>  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9E06E-E29B-48ED-A6F5-D527E14AAD1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Cloud data formats – Best Practices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142239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704426F2-67EB-4361-B01C-067C1CC34B68}" vid="{9552AE38-56F0-4ED5-A71D-6132397E8316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BFFB2887E109479714270EF09F4F34" ma:contentTypeVersion="13" ma:contentTypeDescription="Create a new document." ma:contentTypeScope="" ma:versionID="a1cadfbc0c468d74c5ead1af1db80fac">
  <xsd:schema xmlns:xsd="http://www.w3.org/2001/XMLSchema" xmlns:xs="http://www.w3.org/2001/XMLSchema" xmlns:p="http://schemas.microsoft.com/office/2006/metadata/properties" xmlns:ns3="d731c216-4847-40b9-9cc1-07675d6a1b95" xmlns:ns4="850cd0c5-34cb-451e-bc90-918567b3d760" targetNamespace="http://schemas.microsoft.com/office/2006/metadata/properties" ma:root="true" ma:fieldsID="91594c08eb15b779bb0769c3d0baf6be" ns3:_="" ns4:_="">
    <xsd:import namespace="d731c216-4847-40b9-9cc1-07675d6a1b95"/>
    <xsd:import namespace="850cd0c5-34cb-451e-bc90-918567b3d7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1c216-4847-40b9-9cc1-07675d6a1b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cd0c5-34cb-451e-bc90-918567b3d76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363B11-253F-4C63-9959-C0F8AAEA92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31c216-4847-40b9-9cc1-07675d6a1b95"/>
    <ds:schemaRef ds:uri="850cd0c5-34cb-451e-bc90-918567b3d7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EAD713-CC1D-4E11-BFBE-0F91EECCAA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CBA1DB-D6C9-484C-93F8-61BA2F9972FA}">
  <ds:schemaRefs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d731c216-4847-40b9-9cc1-07675d6a1b95"/>
    <ds:schemaRef ds:uri="http://purl.org/dc/dcmitype/"/>
    <ds:schemaRef ds:uri="850cd0c5-34cb-451e-bc90-918567b3d760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1133</Words>
  <Application>Microsoft Office PowerPoint</Application>
  <PresentationFormat>Widescreen</PresentationFormat>
  <Paragraphs>175</Paragraphs>
  <Slides>10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Default</vt:lpstr>
      <vt:lpstr>1_CSIRO horizontal</vt:lpstr>
      <vt:lpstr>PowerPoint Presentation</vt:lpstr>
      <vt:lpstr>CEOS Earth Analytics Interoperability Lab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Rob Woodcock</dc:creator>
  <cp:lastModifiedBy>Woodcock, Robert (Mineral Resources, Black Mountain)</cp:lastModifiedBy>
  <cp:revision>4</cp:revision>
  <dcterms:modified xsi:type="dcterms:W3CDTF">2021-04-19T11:45:19Z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0x0101006CBFFB2887E109479714270EF09F4F34</vt:lpwstr>
  </property>
</Properties>
</file>