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handoutMasterIdLst>
    <p:handoutMasterId r:id="rId8"/>
  </p:handoutMasterIdLst>
  <p:sldIdLst>
    <p:sldId id="606" r:id="rId2"/>
    <p:sldId id="278" r:id="rId3"/>
    <p:sldId id="604" r:id="rId4"/>
    <p:sldId id="599" r:id="rId5"/>
    <p:sldId id="605" r:id="rId6"/>
  </p:sldIdLst>
  <p:sldSz cx="12192000" cy="6858000"/>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65"/>
    <p:restoredTop sz="92857"/>
  </p:normalViewPr>
  <p:slideViewPr>
    <p:cSldViewPr>
      <p:cViewPr varScale="1">
        <p:scale>
          <a:sx n="88" d="100"/>
          <a:sy n="88" d="100"/>
        </p:scale>
        <p:origin x="192" y="744"/>
      </p:cViewPr>
      <p:guideLst>
        <p:guide orient="horz" pos="2160"/>
        <p:guide pos="3840"/>
      </p:guideLst>
    </p:cSldViewPr>
  </p:slideViewPr>
  <p:notesTextViewPr>
    <p:cViewPr>
      <p:scale>
        <a:sx n="3" d="2"/>
        <a:sy n="3" d="2"/>
      </p:scale>
      <p:origin x="0" y="0"/>
    </p:cViewPr>
  </p:notesTextViewPr>
  <p:notesViewPr>
    <p:cSldViewPr>
      <p:cViewPr varScale="1">
        <p:scale>
          <a:sx n="59" d="100"/>
          <a:sy n="59"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t>2021/4/13</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t>‹#›</a:t>
            </a:fld>
            <a:endParaRPr kumimoji="1" lang="ja-JP" altLang="en-US"/>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New Roman" charset="0"/>
            </a:endParaRPr>
          </a:p>
        </p:txBody>
      </p:sp>
      <p:sp>
        <p:nvSpPr>
          <p:cNvPr id="26628" name="Slide Number Placeholder 3"/>
          <p:cNvSpPr>
            <a:spLocks noGrp="1"/>
          </p:cNvSpPr>
          <p:nvPr>
            <p:ph type="sldNum" sz="quarter" idx="5"/>
          </p:nvPr>
        </p:nvSpPr>
        <p:spPr>
          <a:xfrm>
            <a:off x="3884613" y="8815388"/>
            <a:ext cx="2960687"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r" defTabSz="977900" rtl="0" eaLnBrk="1" fontAlgn="auto" latinLnBrk="0" hangingPunct="1">
              <a:lnSpc>
                <a:spcPct val="100000"/>
              </a:lnSpc>
              <a:spcBef>
                <a:spcPts val="0"/>
              </a:spcBef>
              <a:spcAft>
                <a:spcPts val="0"/>
              </a:spcAft>
              <a:buClrTx/>
              <a:buSzTx/>
              <a:buFontTx/>
              <a:buNone/>
              <a:tabLst/>
              <a:defRPr/>
            </a:pPr>
            <a:fld id="{14C105F5-BAE2-9F4A-B85A-608305CAB83A}" type="slidenum">
              <a:rPr kumimoji="0" lang="en-US" altLang="x-none" sz="10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77900" rtl="0" eaLnBrk="1" fontAlgn="auto" latinLnBrk="0" hangingPunct="1">
                <a:lnSpc>
                  <a:spcPct val="100000"/>
                </a:lnSpc>
                <a:spcBef>
                  <a:spcPts val="0"/>
                </a:spcBef>
                <a:spcAft>
                  <a:spcPts val="0"/>
                </a:spcAft>
                <a:buClrTx/>
                <a:buSzTx/>
                <a:buFontTx/>
                <a:buNone/>
                <a:tabLst/>
                <a:defRPr/>
              </a:pPr>
              <a:t>1</a:t>
            </a:fld>
            <a:endParaRPr kumimoji="0" lang="en-US" altLang="x-none" sz="10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
        <p:nvSpPr>
          <p:cNvPr id="26629" name="Header Placeholder 4"/>
          <p:cNvSpPr>
            <a:spLocks noGrp="1"/>
          </p:cNvSpPr>
          <p:nvPr>
            <p:ph type="hdr" sz="quarter"/>
          </p:nvPr>
        </p:nvSpPr>
        <p:spPr>
          <a:xfrm>
            <a:off x="12700" y="12700"/>
            <a:ext cx="2960688"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x-none" altLang="x-none" sz="10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122992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New Roman" charset="0"/>
            </a:endParaRPr>
          </a:p>
        </p:txBody>
      </p:sp>
      <p:sp>
        <p:nvSpPr>
          <p:cNvPr id="26628" name="Slide Number Placeholder 3"/>
          <p:cNvSpPr>
            <a:spLocks noGrp="1"/>
          </p:cNvSpPr>
          <p:nvPr>
            <p:ph type="sldNum" sz="quarter" idx="5"/>
          </p:nvPr>
        </p:nvSpPr>
        <p:spPr>
          <a:xfrm>
            <a:off x="3884613" y="8815388"/>
            <a:ext cx="2960687"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r" defTabSz="977900" rtl="0" eaLnBrk="1" fontAlgn="auto" latinLnBrk="0" hangingPunct="1">
              <a:lnSpc>
                <a:spcPct val="100000"/>
              </a:lnSpc>
              <a:spcBef>
                <a:spcPts val="0"/>
              </a:spcBef>
              <a:spcAft>
                <a:spcPts val="0"/>
              </a:spcAft>
              <a:buClrTx/>
              <a:buSzTx/>
              <a:buFontTx/>
              <a:buNone/>
              <a:tabLst/>
              <a:defRPr/>
            </a:pPr>
            <a:fld id="{14C105F5-BAE2-9F4A-B85A-608305CAB83A}" type="slidenum">
              <a:rPr kumimoji="0" lang="en-US" altLang="x-none" sz="10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77900" rtl="0" eaLnBrk="1" fontAlgn="auto" latinLnBrk="0" hangingPunct="1">
                <a:lnSpc>
                  <a:spcPct val="100000"/>
                </a:lnSpc>
                <a:spcBef>
                  <a:spcPts val="0"/>
                </a:spcBef>
                <a:spcAft>
                  <a:spcPts val="0"/>
                </a:spcAft>
                <a:buClrTx/>
                <a:buSzTx/>
                <a:buFontTx/>
                <a:buNone/>
                <a:tabLst/>
                <a:defRPr/>
              </a:pPr>
              <a:t>3</a:t>
            </a:fld>
            <a:endParaRPr kumimoji="0" lang="en-US" altLang="x-none" sz="10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
        <p:nvSpPr>
          <p:cNvPr id="26629" name="Header Placeholder 4"/>
          <p:cNvSpPr>
            <a:spLocks noGrp="1"/>
          </p:cNvSpPr>
          <p:nvPr>
            <p:ph type="hdr" sz="quarter"/>
          </p:nvPr>
        </p:nvSpPr>
        <p:spPr>
          <a:xfrm>
            <a:off x="12700" y="12700"/>
            <a:ext cx="2960688"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x-none" altLang="x-none" sz="10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115642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Times New Roman" charset="0"/>
            </a:endParaRPr>
          </a:p>
        </p:txBody>
      </p:sp>
      <p:sp>
        <p:nvSpPr>
          <p:cNvPr id="26628" name="Slide Number Placeholder 3"/>
          <p:cNvSpPr>
            <a:spLocks noGrp="1"/>
          </p:cNvSpPr>
          <p:nvPr>
            <p:ph type="sldNum" sz="quarter" idx="5"/>
          </p:nvPr>
        </p:nvSpPr>
        <p:spPr>
          <a:xfrm>
            <a:off x="3884613" y="8815388"/>
            <a:ext cx="2960687"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r" defTabSz="977900" rtl="0" eaLnBrk="1" fontAlgn="auto" latinLnBrk="0" hangingPunct="1">
              <a:lnSpc>
                <a:spcPct val="100000"/>
              </a:lnSpc>
              <a:spcBef>
                <a:spcPts val="0"/>
              </a:spcBef>
              <a:spcAft>
                <a:spcPts val="0"/>
              </a:spcAft>
              <a:buClrTx/>
              <a:buSzTx/>
              <a:buFontTx/>
              <a:buNone/>
              <a:tabLst/>
              <a:defRPr/>
            </a:pPr>
            <a:fld id="{14C105F5-BAE2-9F4A-B85A-608305CAB83A}" type="slidenum">
              <a:rPr kumimoji="0" lang="en-US" altLang="x-none" sz="10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77900" rtl="0" eaLnBrk="1" fontAlgn="auto" latinLnBrk="0" hangingPunct="1">
                <a:lnSpc>
                  <a:spcPct val="100000"/>
                </a:lnSpc>
                <a:spcBef>
                  <a:spcPts val="0"/>
                </a:spcBef>
                <a:spcAft>
                  <a:spcPts val="0"/>
                </a:spcAft>
                <a:buClrTx/>
                <a:buSzTx/>
                <a:buFontTx/>
                <a:buNone/>
                <a:tabLst/>
                <a:defRPr/>
              </a:pPr>
              <a:t>4</a:t>
            </a:fld>
            <a:endParaRPr kumimoji="0" lang="en-US" altLang="x-none" sz="10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
        <p:nvSpPr>
          <p:cNvPr id="26629" name="Header Placeholder 4"/>
          <p:cNvSpPr>
            <a:spLocks noGrp="1"/>
          </p:cNvSpPr>
          <p:nvPr>
            <p:ph type="hdr" sz="quarter"/>
          </p:nvPr>
        </p:nvSpPr>
        <p:spPr>
          <a:xfrm>
            <a:off x="12700" y="12700"/>
            <a:ext cx="2960688"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x-none" altLang="x-none" sz="10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342555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New Roman" charset="0"/>
            </a:endParaRPr>
          </a:p>
        </p:txBody>
      </p:sp>
      <p:sp>
        <p:nvSpPr>
          <p:cNvPr id="26628" name="Slide Number Placeholder 3"/>
          <p:cNvSpPr>
            <a:spLocks noGrp="1"/>
          </p:cNvSpPr>
          <p:nvPr>
            <p:ph type="sldNum" sz="quarter" idx="5"/>
          </p:nvPr>
        </p:nvSpPr>
        <p:spPr>
          <a:xfrm>
            <a:off x="3884613" y="8815388"/>
            <a:ext cx="2960687"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r" defTabSz="977900" rtl="0" eaLnBrk="1" fontAlgn="auto" latinLnBrk="0" hangingPunct="1">
              <a:lnSpc>
                <a:spcPct val="100000"/>
              </a:lnSpc>
              <a:spcBef>
                <a:spcPts val="0"/>
              </a:spcBef>
              <a:spcAft>
                <a:spcPts val="0"/>
              </a:spcAft>
              <a:buClrTx/>
              <a:buSzTx/>
              <a:buFontTx/>
              <a:buNone/>
              <a:tabLst/>
              <a:defRPr/>
            </a:pPr>
            <a:fld id="{14C105F5-BAE2-9F4A-B85A-608305CAB83A}" type="slidenum">
              <a:rPr kumimoji="0" lang="en-US" altLang="x-none" sz="10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77900" rtl="0" eaLnBrk="1" fontAlgn="auto" latinLnBrk="0" hangingPunct="1">
                <a:lnSpc>
                  <a:spcPct val="100000"/>
                </a:lnSpc>
                <a:spcBef>
                  <a:spcPts val="0"/>
                </a:spcBef>
                <a:spcAft>
                  <a:spcPts val="0"/>
                </a:spcAft>
                <a:buClrTx/>
                <a:buSzTx/>
                <a:buFontTx/>
                <a:buNone/>
                <a:tabLst/>
                <a:defRPr/>
              </a:pPr>
              <a:t>5</a:t>
            </a:fld>
            <a:endParaRPr kumimoji="0" lang="en-US" altLang="x-none" sz="10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
        <p:nvSpPr>
          <p:cNvPr id="26629" name="Header Placeholder 4"/>
          <p:cNvSpPr>
            <a:spLocks noGrp="1"/>
          </p:cNvSpPr>
          <p:nvPr>
            <p:ph type="hdr" sz="quarter"/>
          </p:nvPr>
        </p:nvSpPr>
        <p:spPr>
          <a:xfrm>
            <a:off x="12700" y="12700"/>
            <a:ext cx="2960688"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x-none" altLang="x-none" sz="10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847085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4/13/21</a:t>
            </a:fld>
            <a:endParaRPr lang="en-US" dirty="0"/>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dirty="0"/>
              <a:t>CEOS AC-VC June 2017</a:t>
            </a:r>
          </a:p>
        </p:txBody>
      </p:sp>
      <p:sp>
        <p:nvSpPr>
          <p:cNvPr id="6" name="Slide Number Placeholder 5"/>
          <p:cNvSpPr>
            <a:spLocks noGrp="1"/>
          </p:cNvSpPr>
          <p:nvPr>
            <p:ph type="sldNum" sz="quarter" idx="12"/>
          </p:nvPr>
        </p:nvSpPr>
        <p:spPr>
          <a:xfrm>
            <a:off x="9652000" y="6546852"/>
            <a:ext cx="2540000" cy="369332"/>
          </a:xfrm>
          <a:prstGeom prst="rect">
            <a:avLst/>
          </a:prstGeom>
        </p:spPr>
        <p:txBody>
          <a:bodyPr/>
          <a:lstStyle/>
          <a:p>
            <a:fld id="{D11591C9-1069-47C8-BF2F-DC125323CA97}" type="slidenum">
              <a:rPr lang="en-US" smtClean="0"/>
              <a:t>‹#›</a:t>
            </a:fld>
            <a:endParaRPr lang="en-US" dirty="0"/>
          </a:p>
        </p:txBody>
      </p:sp>
      <p:pic>
        <p:nvPicPr>
          <p:cNvPr id="10" name="ceos_logo.png"/>
          <p:cNvPicPr/>
          <p:nvPr userDrawn="1"/>
        </p:nvPicPr>
        <p:blipFill>
          <a:blip r:embed="rId2"/>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24395"/>
          <a:stretch/>
        </p:blipFill>
        <p:spPr>
          <a:xfrm>
            <a:off x="0" y="-68239"/>
            <a:ext cx="12192000" cy="6926239"/>
          </a:xfrm>
          <a:prstGeom prst="rect">
            <a:avLst/>
          </a:prstGeom>
        </p:spPr>
      </p:pic>
      <p:pic>
        <p:nvPicPr>
          <p:cNvPr id="12" name="ceos_logo.png"/>
          <p:cNvPicPr/>
          <p:nvPr userDrawn="1"/>
        </p:nvPicPr>
        <p:blipFill>
          <a:blip r:embed="rId4" cstate="screen">
            <a:extLst>
              <a:ext uri="{28A0092B-C50C-407E-A947-70E740481C1C}">
                <a14:useLocalDpi xmlns:a14="http://schemas.microsoft.com/office/drawing/2010/main"/>
              </a:ext>
            </a:extLst>
          </a:blip>
          <a:stretch>
            <a:fillRect/>
          </a:stretch>
        </p:blipFill>
        <p:spPr>
          <a:xfrm>
            <a:off x="394189" y="137500"/>
            <a:ext cx="2507906" cy="993132"/>
          </a:xfrm>
          <a:prstGeom prst="rect">
            <a:avLst/>
          </a:prstGeom>
          <a:ln w="12700">
            <a:miter lim="400000"/>
          </a:ln>
        </p:spPr>
      </p:pic>
      <p:sp>
        <p:nvSpPr>
          <p:cNvPr id="13" name="Shape 10"/>
          <p:cNvSpPr txBox="1">
            <a:spLocks/>
          </p:cNvSpPr>
          <p:nvPr userDrawn="1"/>
        </p:nvSpPr>
        <p:spPr>
          <a:xfrm>
            <a:off x="394189" y="1146837"/>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394632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0D6D6E-E54C-B54E-A61D-5F255BA9ED02}"/>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41713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00507D-372A-AC42-A60A-99B6777992BD}"/>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249444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B16E3AB-8152-4C0F-AF27-CE4ED75772B0}" type="datetimeFigureOut">
              <a:rPr lang="en-US" smtClean="0"/>
              <a:pPr/>
              <a:t>4/13/21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652000" y="6546851"/>
            <a:ext cx="2540000" cy="246221"/>
          </a:xfrm>
          <a:prstGeom prst="rect">
            <a:avLst/>
          </a:prstGeom>
        </p:spPr>
        <p:txBody>
          <a:bodyPr/>
          <a:lstStyle/>
          <a:p>
            <a:fld id="{1917B5BD-2987-4E60-A91D-AE799D5A13FB}" type="slidenum">
              <a:rPr lang="en-US" smtClean="0"/>
              <a:pPr/>
              <a:t>‹#›</a:t>
            </a:fld>
            <a:endParaRPr lang="en-US" dirty="0"/>
          </a:p>
        </p:txBody>
      </p:sp>
    </p:spTree>
    <p:extLst>
      <p:ext uri="{BB962C8B-B14F-4D97-AF65-F5344CB8AC3E}">
        <p14:creationId xmlns:p14="http://schemas.microsoft.com/office/powerpoint/2010/main" val="201991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cstate="print"/>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849B0D-220D-4143-9000-B8A2B691A690}"/>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1156447"/>
              <a:ext cx="8364071" cy="1266667"/>
            </a:xfrm>
            <a:prstGeom prst="rect">
              <a:avLst/>
            </a:prstGeom>
          </p:spPr>
        </p:pic>
        <p:pic>
          <p:nvPicPr>
            <p:cNvPr id="4" name="Picture 3"/>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7958571" y="1156447"/>
              <a:ext cx="4233429" cy="1266667"/>
            </a:xfrm>
            <a:prstGeom prst="rect">
              <a:avLst/>
            </a:prstGeom>
          </p:spPr>
        </p:pic>
      </p:grpSp>
    </p:spTree>
    <p:extLst>
      <p:ext uri="{BB962C8B-B14F-4D97-AF65-F5344CB8AC3E}">
        <p14:creationId xmlns:p14="http://schemas.microsoft.com/office/powerpoint/2010/main" val="3907584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09800" y="228600"/>
            <a:ext cx="8153400" cy="769441"/>
          </a:xfrm>
        </p:spPr>
        <p:txBody>
          <a:bodyPr wrap="square">
            <a:spAutoFit/>
          </a:bodyPr>
          <a:lstStyle/>
          <a:p>
            <a:pPr algn="l" eaLnBrk="1" hangingPunct="1">
              <a:defRPr/>
            </a:pPr>
            <a:r>
              <a:rPr lang="en-US" sz="2400" b="1" kern="1200" dirty="0">
                <a:latin typeface="Tahoma" pitchFamily="-110" charset="0"/>
                <a:ea typeface="+mn-ea"/>
                <a:cs typeface="+mn-cs"/>
              </a:rPr>
              <a:t>SEO Perspective on CEOS Satellite Data in the Cloud</a:t>
            </a:r>
            <a:br>
              <a:rPr lang="en-US" sz="2400" b="1" kern="1200" dirty="0">
                <a:latin typeface="Tahoma" pitchFamily="-110" charset="0"/>
                <a:ea typeface="+mn-ea"/>
                <a:cs typeface="+mn-cs"/>
              </a:rPr>
            </a:br>
            <a:r>
              <a:rPr lang="en-US" sz="2000" kern="1200" dirty="0">
                <a:latin typeface="Tahoma" pitchFamily="-110" charset="0"/>
                <a:ea typeface="+mn-ea"/>
                <a:cs typeface="+mn-cs"/>
              </a:rPr>
              <a:t>Brian Killough, CEOS SEO</a:t>
            </a:r>
            <a:endParaRPr lang="en-US" sz="2400" kern="1200" dirty="0">
              <a:latin typeface="Tahoma" pitchFamily="-110" charset="0"/>
              <a:ea typeface="+mn-ea"/>
              <a:cs typeface="+mn-cs"/>
            </a:endParaRPr>
          </a:p>
        </p:txBody>
      </p:sp>
      <p:sp>
        <p:nvSpPr>
          <p:cNvPr id="2" name="AutoShape 2">
            <a:extLst>
              <a:ext uri="{FF2B5EF4-FFF2-40B4-BE49-F238E27FC236}">
                <a16:creationId xmlns:a16="http://schemas.microsoft.com/office/drawing/2014/main" id="{00F71A55-4BC9-7142-82AC-ECC325F1E1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3">
            <a:extLst>
              <a:ext uri="{FF2B5EF4-FFF2-40B4-BE49-F238E27FC236}">
                <a16:creationId xmlns:a16="http://schemas.microsoft.com/office/drawing/2014/main" id="{A7236721-0C00-5C41-85AF-69DF8B25B63D}"/>
              </a:ext>
            </a:extLst>
          </p:cNvPr>
          <p:cNvSpPr txBox="1">
            <a:spLocks noChangeArrowheads="1"/>
          </p:cNvSpPr>
          <p:nvPr/>
        </p:nvSpPr>
        <p:spPr bwMode="auto">
          <a:xfrm>
            <a:off x="304800" y="1578636"/>
            <a:ext cx="115824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fontAlgn="base">
              <a:spcBef>
                <a:spcPct val="20000"/>
              </a:spcBef>
              <a:spcAft>
                <a:spcPct val="0"/>
              </a:spcAft>
              <a:buClr>
                <a:srgbClr val="3B812F"/>
              </a:buClr>
              <a:buSzPct val="60000"/>
              <a:buFont typeface="Wingdings" pitchFamily="2" charset="2"/>
              <a:buChar char="q"/>
              <a:defRPr/>
            </a:pPr>
            <a:r>
              <a:rPr lang="en-US" sz="2200" dirty="0">
                <a:solidFill>
                  <a:srgbClr val="000000"/>
                </a:solidFill>
                <a:latin typeface="Calibri" panose="020F0502020204030204" pitchFamily="34" charset="0"/>
                <a:cs typeface="Calibri" panose="020F0502020204030204" pitchFamily="34" charset="0"/>
              </a:rPr>
              <a:t>There are many </a:t>
            </a:r>
            <a:r>
              <a:rPr lang="en-US" sz="2200" b="1" dirty="0">
                <a:solidFill>
                  <a:srgbClr val="000000"/>
                </a:solidFill>
                <a:latin typeface="Calibri" panose="020F0502020204030204" pitchFamily="34" charset="0"/>
                <a:cs typeface="Calibri" panose="020F0502020204030204" pitchFamily="34" charset="0"/>
              </a:rPr>
              <a:t>TRENDS</a:t>
            </a:r>
            <a:r>
              <a:rPr lang="en-US" sz="2200" dirty="0">
                <a:solidFill>
                  <a:srgbClr val="000000"/>
                </a:solidFill>
                <a:latin typeface="Calibri" panose="020F0502020204030204" pitchFamily="34" charset="0"/>
                <a:cs typeface="Calibri" panose="020F0502020204030204" pitchFamily="34" charset="0"/>
              </a:rPr>
              <a:t> in cloud-based satellite data ... growing data volumes in the cloud, ARD formats, Jupyter notebooks, many vendor options (Amazon-AWS, Google-GCP, Microsoft-Azure), increase use of radar data, open science.</a:t>
            </a:r>
          </a:p>
          <a:p>
            <a:pPr marL="347663" lvl="1" indent="-228600" fontAlgn="base">
              <a:spcBef>
                <a:spcPct val="20000"/>
              </a:spcBef>
              <a:spcAft>
                <a:spcPct val="0"/>
              </a:spcAft>
              <a:buClr>
                <a:srgbClr val="3B812F"/>
              </a:buClr>
              <a:buSzPct val="60000"/>
              <a:buFont typeface="Wingdings" pitchFamily="2" charset="2"/>
              <a:buChar char="q"/>
              <a:defRPr/>
            </a:pPr>
            <a:r>
              <a:rPr lang="en-US" sz="2200" b="1" dirty="0">
                <a:solidFill>
                  <a:srgbClr val="000000"/>
                </a:solidFill>
                <a:latin typeface="Calibri" panose="020F0502020204030204" pitchFamily="34" charset="0"/>
                <a:cs typeface="Calibri" panose="020F0502020204030204" pitchFamily="34" charset="0"/>
              </a:rPr>
              <a:t>STAC and COG </a:t>
            </a:r>
            <a:r>
              <a:rPr lang="en-US" sz="2200" dirty="0">
                <a:solidFill>
                  <a:srgbClr val="000000"/>
                </a:solidFill>
                <a:latin typeface="Calibri" panose="020F0502020204030204" pitchFamily="34" charset="0"/>
                <a:cs typeface="Calibri" panose="020F0502020204030204" pitchFamily="34" charset="0"/>
              </a:rPr>
              <a:t>formats are becoming more common ... STAC is great for ODC data indexing and COG formats are great for loading subsets of large data files.</a:t>
            </a:r>
          </a:p>
          <a:p>
            <a:pPr marL="347663" lvl="1" indent="-228600" fontAlgn="base">
              <a:spcBef>
                <a:spcPct val="20000"/>
              </a:spcBef>
              <a:spcAft>
                <a:spcPct val="0"/>
              </a:spcAft>
              <a:buClr>
                <a:srgbClr val="3B812F"/>
              </a:buClr>
              <a:buSzPct val="60000"/>
              <a:buFont typeface="Wingdings" pitchFamily="2" charset="2"/>
              <a:buChar char="q"/>
              <a:defRPr/>
            </a:pPr>
            <a:r>
              <a:rPr lang="en-US" sz="2200" b="1" dirty="0">
                <a:solidFill>
                  <a:srgbClr val="000000"/>
                </a:solidFill>
                <a:latin typeface="Calibri" panose="020F0502020204030204" pitchFamily="34" charset="0"/>
                <a:cs typeface="Calibri" panose="020F0502020204030204" pitchFamily="34" charset="0"/>
              </a:rPr>
              <a:t>Suggestions for the future</a:t>
            </a:r>
            <a:r>
              <a:rPr lang="en-US" sz="2200" dirty="0">
                <a:solidFill>
                  <a:srgbClr val="000000"/>
                </a:solidFill>
                <a:latin typeface="Calibri" panose="020F0502020204030204" pitchFamily="34" charset="0"/>
                <a:cs typeface="Calibri" panose="020F0502020204030204" pitchFamily="34" charset="0"/>
              </a:rPr>
              <a:t> ... </a:t>
            </a:r>
          </a:p>
          <a:p>
            <a:pPr marL="857250" lvl="3" indent="-279400" fontAlgn="base">
              <a:spcBef>
                <a:spcPct val="20000"/>
              </a:spcBef>
              <a:spcAft>
                <a:spcPct val="0"/>
              </a:spcAft>
              <a:buClr>
                <a:srgbClr val="3B812F"/>
              </a:buClr>
              <a:buSzPct val="60000"/>
              <a:buFont typeface="Wingdings" pitchFamily="2" charset="2"/>
              <a:buChar char="q"/>
              <a:defRPr/>
            </a:pPr>
            <a:r>
              <a:rPr lang="en-US" sz="2200" dirty="0">
                <a:solidFill>
                  <a:srgbClr val="000000"/>
                </a:solidFill>
                <a:latin typeface="Calibri" panose="020F0502020204030204" pitchFamily="34" charset="0"/>
                <a:cs typeface="Calibri" panose="020F0502020204030204" pitchFamily="34" charset="0"/>
              </a:rPr>
              <a:t>Discourage downloading data and use data in the cloud</a:t>
            </a:r>
          </a:p>
          <a:p>
            <a:pPr marL="857250" lvl="3" indent="-279400" fontAlgn="base">
              <a:spcBef>
                <a:spcPct val="20000"/>
              </a:spcBef>
              <a:spcAft>
                <a:spcPct val="0"/>
              </a:spcAft>
              <a:buClr>
                <a:srgbClr val="3B812F"/>
              </a:buClr>
              <a:buSzPct val="60000"/>
              <a:buFont typeface="Wingdings" pitchFamily="2" charset="2"/>
              <a:buChar char="q"/>
              <a:defRPr/>
            </a:pPr>
            <a:r>
              <a:rPr lang="en-US" sz="2200" dirty="0">
                <a:solidFill>
                  <a:srgbClr val="000000"/>
                </a:solidFill>
                <a:latin typeface="Calibri" panose="020F0502020204030204" pitchFamily="34" charset="0"/>
                <a:cs typeface="Calibri" panose="020F0502020204030204" pitchFamily="34" charset="0"/>
              </a:rPr>
              <a:t>Encourage the use of the cloud computing through CEOS prototypes (e.g., EAIL, ODC-Sandbox)</a:t>
            </a:r>
          </a:p>
          <a:p>
            <a:pPr marL="857250" lvl="3" indent="-279400" fontAlgn="base">
              <a:spcBef>
                <a:spcPct val="20000"/>
              </a:spcBef>
              <a:spcAft>
                <a:spcPct val="0"/>
              </a:spcAft>
              <a:buClr>
                <a:srgbClr val="3B812F"/>
              </a:buClr>
              <a:buSzPct val="60000"/>
              <a:buFont typeface="Wingdings" pitchFamily="2" charset="2"/>
              <a:buChar char="q"/>
              <a:defRPr/>
            </a:pPr>
            <a:r>
              <a:rPr lang="en-US" sz="2200" dirty="0">
                <a:solidFill>
                  <a:srgbClr val="000000"/>
                </a:solidFill>
                <a:latin typeface="Calibri" panose="020F0502020204030204" pitchFamily="34" charset="0"/>
                <a:cs typeface="Calibri" panose="020F0502020204030204" pitchFamily="34" charset="0"/>
              </a:rPr>
              <a:t>Promote the production and use of ARD with STAC and COG formats</a:t>
            </a:r>
          </a:p>
          <a:p>
            <a:pPr marL="857250" lvl="3" indent="-279400" fontAlgn="base">
              <a:spcBef>
                <a:spcPct val="20000"/>
              </a:spcBef>
              <a:spcAft>
                <a:spcPct val="0"/>
              </a:spcAft>
              <a:buClr>
                <a:srgbClr val="3B812F"/>
              </a:buClr>
              <a:buSzPct val="60000"/>
              <a:buFont typeface="Wingdings" pitchFamily="2" charset="2"/>
              <a:buChar char="q"/>
              <a:defRPr/>
            </a:pPr>
            <a:r>
              <a:rPr lang="en-US" sz="2200" dirty="0">
                <a:solidFill>
                  <a:srgbClr val="000000"/>
                </a:solidFill>
                <a:latin typeface="Calibri" panose="020F0502020204030204" pitchFamily="34" charset="0"/>
                <a:cs typeface="Calibri" panose="020F0502020204030204" pitchFamily="34" charset="0"/>
              </a:rPr>
              <a:t>Participate in Python notebook training events and focus on “simplicity”</a:t>
            </a:r>
          </a:p>
          <a:p>
            <a:pPr marL="857250" lvl="3" indent="-279400" fontAlgn="base">
              <a:spcBef>
                <a:spcPct val="20000"/>
              </a:spcBef>
              <a:spcAft>
                <a:spcPct val="0"/>
              </a:spcAft>
              <a:buClr>
                <a:srgbClr val="3B812F"/>
              </a:buClr>
              <a:buSzPct val="60000"/>
              <a:buFont typeface="Wingdings" pitchFamily="2" charset="2"/>
              <a:buChar char="q"/>
              <a:defRPr/>
            </a:pPr>
            <a:r>
              <a:rPr lang="en-US" sz="2200" dirty="0">
                <a:solidFill>
                  <a:srgbClr val="000000"/>
                </a:solidFill>
                <a:latin typeface="Calibri" panose="020F0502020204030204" pitchFamily="34" charset="0"/>
                <a:cs typeface="Calibri" panose="020F0502020204030204" pitchFamily="34" charset="0"/>
              </a:rPr>
              <a:t>Demonstrate the value of radar data by working on ARD processing, data access, and training.</a:t>
            </a:r>
          </a:p>
          <a:p>
            <a:pPr marL="119063" lvl="1" indent="0" fontAlgn="base">
              <a:spcBef>
                <a:spcPct val="20000"/>
              </a:spcBef>
              <a:spcAft>
                <a:spcPct val="0"/>
              </a:spcAft>
              <a:buClr>
                <a:srgbClr val="3B812F"/>
              </a:buClr>
              <a:buSzPct val="60000"/>
              <a:defRPr/>
            </a:pPr>
            <a:endParaRPr lang="en-US" sz="22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638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E7621508-6C03-8047-97F0-3C79340BAB24}"/>
              </a:ext>
            </a:extLst>
          </p:cNvPr>
          <p:cNvSpPr txBox="1">
            <a:spLocks/>
          </p:cNvSpPr>
          <p:nvPr/>
        </p:nvSpPr>
        <p:spPr>
          <a:xfrm>
            <a:off x="342900" y="4223510"/>
            <a:ext cx="7200900" cy="2433864"/>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Brian Killough</a:t>
            </a: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NASA Langley Research Center</a:t>
            </a: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CEOS Systems Engineering Office (SEO)</a:t>
            </a:r>
          </a:p>
          <a:p>
            <a:pPr marL="0" indent="0" defTabSz="914400">
              <a:buNone/>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WGISS-51 Meeting (virtual)</a:t>
            </a:r>
            <a:b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April 21, 2021</a:t>
            </a:r>
          </a:p>
          <a:p>
            <a:pPr defTabSz="914400"/>
            <a:endParaRPr lang="en-US"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112AE0C1-1CAA-EE41-B0A7-B2FDBD58D047}"/>
              </a:ext>
            </a:extLst>
          </p:cNvPr>
          <p:cNvSpPr txBox="1">
            <a:spLocks/>
          </p:cNvSpPr>
          <p:nvPr/>
        </p:nvSpPr>
        <p:spPr>
          <a:xfrm>
            <a:off x="304800" y="1600200"/>
            <a:ext cx="7909709" cy="2308324"/>
          </a:xfrm>
          <a:prstGeom prst="rect">
            <a:avLst/>
          </a:prstGeom>
        </p:spPr>
        <p:txBody>
          <a:bodyPr wrap="square" anchor="b">
            <a:spAutoFit/>
          </a:bodyPr>
          <a:lstStyle>
            <a:lvl1pPr algn="l">
              <a:defRPr sz="3600">
                <a:solidFill>
                  <a:schemeClr val="bg1"/>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a:pPr>
            <a:r>
              <a:rPr lang="en-US" sz="4800" b="1" kern="1200" dirty="0">
                <a:latin typeface="Tahoma" pitchFamily="-110" charset="0"/>
                <a:ea typeface="+mn-ea"/>
                <a:cs typeface="+mn-cs"/>
              </a:rPr>
              <a:t>An SEO Perspective on CEOS Satellite Data in the Cloud</a:t>
            </a:r>
          </a:p>
        </p:txBody>
      </p:sp>
      <p:pic>
        <p:nvPicPr>
          <p:cNvPr id="2" name="Audio Recording Apr 13, 2021 at 12:36:21 PM" descr="Audio Recording Apr 13, 2021 at 12:36:21 PM">
            <a:hlinkClick r:id="" action="ppaction://media"/>
            <a:extLst>
              <a:ext uri="{FF2B5EF4-FFF2-40B4-BE49-F238E27FC236}">
                <a16:creationId xmlns:a16="http://schemas.microsoft.com/office/drawing/2014/main" id="{226BE4A6-6DC8-2A4E-AA4C-816D11AC7DE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55874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438400" y="207418"/>
            <a:ext cx="7924799" cy="830997"/>
          </a:xfrm>
        </p:spPr>
        <p:txBody>
          <a:bodyPr wrap="square">
            <a:spAutoFit/>
          </a:bodyPr>
          <a:lstStyle/>
          <a:p>
            <a:pPr algn="l" eaLnBrk="1" hangingPunct="1">
              <a:defRPr/>
            </a:pPr>
            <a:r>
              <a:rPr lang="en-US" sz="4800" b="1" kern="1200" dirty="0">
                <a:latin typeface="Tahoma" pitchFamily="-110" charset="0"/>
                <a:ea typeface="+mn-ea"/>
                <a:cs typeface="+mn-cs"/>
              </a:rPr>
              <a:t>The Trends</a:t>
            </a:r>
            <a:endParaRPr lang="en-US" sz="4800" kern="1200" dirty="0">
              <a:latin typeface="Tahoma" pitchFamily="-110" charset="0"/>
              <a:ea typeface="+mn-ea"/>
              <a:cs typeface="+mn-cs"/>
            </a:endParaRPr>
          </a:p>
        </p:txBody>
      </p:sp>
      <p:sp>
        <p:nvSpPr>
          <p:cNvPr id="2" name="AutoShape 2">
            <a:extLst>
              <a:ext uri="{FF2B5EF4-FFF2-40B4-BE49-F238E27FC236}">
                <a16:creationId xmlns:a16="http://schemas.microsoft.com/office/drawing/2014/main" id="{00F71A55-4BC9-7142-82AC-ECC325F1E1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3">
            <a:extLst>
              <a:ext uri="{FF2B5EF4-FFF2-40B4-BE49-F238E27FC236}">
                <a16:creationId xmlns:a16="http://schemas.microsoft.com/office/drawing/2014/main" id="{A7236721-0C00-5C41-85AF-69DF8B25B63D}"/>
              </a:ext>
            </a:extLst>
          </p:cNvPr>
          <p:cNvSpPr txBox="1">
            <a:spLocks noChangeArrowheads="1"/>
          </p:cNvSpPr>
          <p:nvPr/>
        </p:nvSpPr>
        <p:spPr bwMode="auto">
          <a:xfrm>
            <a:off x="304800" y="1578636"/>
            <a:ext cx="115824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fontAlgn="base">
              <a:spcBef>
                <a:spcPct val="20000"/>
              </a:spcBef>
              <a:spcAft>
                <a:spcPct val="0"/>
              </a:spcAft>
              <a:buClr>
                <a:srgbClr val="3B812F"/>
              </a:buClr>
              <a:buSzPct val="60000"/>
              <a:buFont typeface="Wingdings" pitchFamily="2" charset="2"/>
              <a:buChar char="q"/>
              <a:defRPr/>
            </a:pPr>
            <a:r>
              <a:rPr lang="en-US" sz="2000" dirty="0">
                <a:solidFill>
                  <a:srgbClr val="000000"/>
                </a:solidFill>
                <a:latin typeface="Calibri" panose="020F0502020204030204" pitchFamily="34" charset="0"/>
                <a:cs typeface="Calibri" panose="020F0502020204030204" pitchFamily="34" charset="0"/>
              </a:rPr>
              <a:t>Growing amounts of free/open </a:t>
            </a:r>
            <a:r>
              <a:rPr lang="en-US" sz="2000" b="1" dirty="0">
                <a:solidFill>
                  <a:srgbClr val="000000"/>
                </a:solidFill>
                <a:latin typeface="Calibri" panose="020F0502020204030204" pitchFamily="34" charset="0"/>
                <a:cs typeface="Calibri" panose="020F0502020204030204" pitchFamily="34" charset="0"/>
              </a:rPr>
              <a:t>satellite data are available in the cloud </a:t>
            </a:r>
            <a:r>
              <a:rPr lang="en-US" sz="2000" dirty="0">
                <a:solidFill>
                  <a:srgbClr val="000000"/>
                </a:solidFill>
                <a:latin typeface="Calibri" panose="020F0502020204030204" pitchFamily="34" charset="0"/>
                <a:cs typeface="Calibri" panose="020F0502020204030204" pitchFamily="34" charset="0"/>
              </a:rPr>
              <a:t>.. no need to download large volumes of data.</a:t>
            </a:r>
          </a:p>
          <a:p>
            <a:pPr marL="347663" lvl="1" indent="-228600" fontAlgn="base">
              <a:spcBef>
                <a:spcPct val="20000"/>
              </a:spcBef>
              <a:spcAft>
                <a:spcPct val="0"/>
              </a:spcAft>
              <a:buClr>
                <a:srgbClr val="3B812F"/>
              </a:buClr>
              <a:buSzPct val="60000"/>
              <a:buFont typeface="Wingdings" pitchFamily="2" charset="2"/>
              <a:buChar char="q"/>
              <a:defRPr/>
            </a:pPr>
            <a:r>
              <a:rPr lang="en-US" sz="2000" dirty="0">
                <a:solidFill>
                  <a:srgbClr val="000000"/>
                </a:solidFill>
                <a:latin typeface="Calibri" panose="020F0502020204030204" pitchFamily="34" charset="0"/>
                <a:cs typeface="Calibri" panose="020F0502020204030204" pitchFamily="34" charset="0"/>
              </a:rPr>
              <a:t>Satellite data are being pre-processed into </a:t>
            </a:r>
            <a:r>
              <a:rPr lang="en-US" sz="2000" b="1" dirty="0">
                <a:solidFill>
                  <a:srgbClr val="000000"/>
                </a:solidFill>
                <a:latin typeface="Calibri" panose="020F0502020204030204" pitchFamily="34" charset="0"/>
                <a:cs typeface="Calibri" panose="020F0502020204030204" pitchFamily="34" charset="0"/>
              </a:rPr>
              <a:t>analysis-ready formats </a:t>
            </a:r>
            <a:r>
              <a:rPr lang="en-US" sz="2000" dirty="0">
                <a:solidFill>
                  <a:srgbClr val="000000"/>
                </a:solidFill>
                <a:latin typeface="Calibri" panose="020F0502020204030204" pitchFamily="34" charset="0"/>
                <a:cs typeface="Calibri" panose="020F0502020204030204" pitchFamily="34" charset="0"/>
              </a:rPr>
              <a:t>by data providers and users. CEOS is expanding its CARD4L datasets (Aquatic Reflectance, Nightlights, Interferometric Radar, LIDAR). </a:t>
            </a:r>
          </a:p>
          <a:p>
            <a:pPr marL="347663" lvl="1" indent="-228600" fontAlgn="base">
              <a:spcBef>
                <a:spcPct val="20000"/>
              </a:spcBef>
              <a:spcAft>
                <a:spcPct val="0"/>
              </a:spcAft>
              <a:buClr>
                <a:srgbClr val="3B812F"/>
              </a:buClr>
              <a:buSzPct val="60000"/>
              <a:buFont typeface="Wingdings" pitchFamily="2" charset="2"/>
              <a:buChar char="q"/>
              <a:defRPr/>
            </a:pPr>
            <a:r>
              <a:rPr lang="en-US" sz="2000" b="1" dirty="0">
                <a:solidFill>
                  <a:srgbClr val="000000"/>
                </a:solidFill>
                <a:latin typeface="Calibri" panose="020F0502020204030204" pitchFamily="34" charset="0"/>
                <a:cs typeface="Calibri" panose="020F0502020204030204" pitchFamily="34" charset="0"/>
              </a:rPr>
              <a:t>Cloud resources for analyses </a:t>
            </a:r>
            <a:r>
              <a:rPr lang="en-US" sz="2000" dirty="0">
                <a:solidFill>
                  <a:srgbClr val="000000"/>
                </a:solidFill>
                <a:latin typeface="Calibri" panose="020F0502020204030204" pitchFamily="34" charset="0"/>
                <a:cs typeface="Calibri" panose="020F0502020204030204" pitchFamily="34" charset="0"/>
              </a:rPr>
              <a:t>are becoming popular ... AWS, Google Cloud, MS-Azure. The recent WGISS EAIL project has high demand. </a:t>
            </a:r>
          </a:p>
          <a:p>
            <a:pPr marL="347663" lvl="1" indent="-228600" fontAlgn="base">
              <a:spcBef>
                <a:spcPct val="20000"/>
              </a:spcBef>
              <a:spcAft>
                <a:spcPct val="0"/>
              </a:spcAft>
              <a:buClr>
                <a:srgbClr val="3B812F"/>
              </a:buClr>
              <a:buSzPct val="60000"/>
              <a:buFont typeface="Wingdings" pitchFamily="2" charset="2"/>
              <a:buChar char="q"/>
              <a:defRPr/>
            </a:pPr>
            <a:r>
              <a:rPr lang="en-US" sz="2000" b="1" dirty="0">
                <a:solidFill>
                  <a:srgbClr val="000000"/>
                </a:solidFill>
                <a:latin typeface="Calibri" panose="020F0502020204030204" pitchFamily="34" charset="0"/>
                <a:cs typeface="Calibri" panose="020F0502020204030204" pitchFamily="34" charset="0"/>
              </a:rPr>
              <a:t>Jupyter notebook programming environments </a:t>
            </a:r>
            <a:r>
              <a:rPr lang="en-US" sz="2000" dirty="0">
                <a:solidFill>
                  <a:srgbClr val="000000"/>
                </a:solidFill>
                <a:latin typeface="Calibri" panose="020F0502020204030204" pitchFamily="34" charset="0"/>
                <a:cs typeface="Calibri" panose="020F0502020204030204" pitchFamily="34" charset="0"/>
              </a:rPr>
              <a:t>using Python are becoming popular and some are even free (Google-Colab). Check out the CEOS SEO sandbox in the coming month!</a:t>
            </a:r>
          </a:p>
          <a:p>
            <a:pPr marL="347663" lvl="1" indent="-228600" fontAlgn="base">
              <a:spcBef>
                <a:spcPct val="20000"/>
              </a:spcBef>
              <a:spcAft>
                <a:spcPct val="0"/>
              </a:spcAft>
              <a:buClr>
                <a:srgbClr val="3B812F"/>
              </a:buClr>
              <a:buSzPct val="60000"/>
              <a:buFont typeface="Wingdings" pitchFamily="2" charset="2"/>
              <a:buChar char="q"/>
              <a:defRPr/>
            </a:pPr>
            <a:r>
              <a:rPr lang="en-US" sz="2000" b="1" dirty="0">
                <a:solidFill>
                  <a:srgbClr val="000000"/>
                </a:solidFill>
                <a:latin typeface="Calibri" panose="020F0502020204030204" pitchFamily="34" charset="0"/>
                <a:cs typeface="Calibri" panose="020F0502020204030204" pitchFamily="34" charset="0"/>
              </a:rPr>
              <a:t>International collaboration </a:t>
            </a:r>
            <a:r>
              <a:rPr lang="en-US" sz="2000" dirty="0">
                <a:solidFill>
                  <a:srgbClr val="000000"/>
                </a:solidFill>
                <a:latin typeface="Calibri" panose="020F0502020204030204" pitchFamily="34" charset="0"/>
                <a:cs typeface="Calibri" panose="020F0502020204030204" pitchFamily="34" charset="0"/>
              </a:rPr>
              <a:t>is increasing ... SDG focus and a realization that satellite data can be used without significant effort</a:t>
            </a:r>
          </a:p>
          <a:p>
            <a:pPr marL="347663" lvl="1" indent="-228600" fontAlgn="base">
              <a:spcBef>
                <a:spcPct val="20000"/>
              </a:spcBef>
              <a:spcAft>
                <a:spcPct val="0"/>
              </a:spcAft>
              <a:buClr>
                <a:srgbClr val="3B812F"/>
              </a:buClr>
              <a:buSzPct val="60000"/>
              <a:buFont typeface="Wingdings" pitchFamily="2" charset="2"/>
              <a:buChar char="q"/>
              <a:defRPr/>
            </a:pPr>
            <a:r>
              <a:rPr lang="en-US" sz="2000" dirty="0">
                <a:solidFill>
                  <a:srgbClr val="000000"/>
                </a:solidFill>
                <a:latin typeface="Calibri" panose="020F0502020204030204" pitchFamily="34" charset="0"/>
                <a:cs typeface="Calibri" panose="020F0502020204030204" pitchFamily="34" charset="0"/>
              </a:rPr>
              <a:t>Increasing use of </a:t>
            </a:r>
            <a:r>
              <a:rPr lang="en-US" sz="2000" b="1" dirty="0">
                <a:solidFill>
                  <a:srgbClr val="000000"/>
                </a:solidFill>
                <a:latin typeface="Calibri" panose="020F0502020204030204" pitchFamily="34" charset="0"/>
                <a:cs typeface="Calibri" panose="020F0502020204030204" pitchFamily="34" charset="0"/>
              </a:rPr>
              <a:t>radar data </a:t>
            </a:r>
            <a:r>
              <a:rPr lang="en-US" sz="2000" dirty="0">
                <a:solidFill>
                  <a:srgbClr val="000000"/>
                </a:solidFill>
                <a:latin typeface="Calibri" panose="020F0502020204030204" pitchFamily="34" charset="0"/>
                <a:cs typeface="Calibri" panose="020F0502020204030204" pitchFamily="34" charset="0"/>
              </a:rPr>
              <a:t>due to the release of Sentinel-1. The only issue is availability of global ARD. The CEOS SEO has a prototype solution, but the European Commission is discussing long-term solutions.</a:t>
            </a:r>
          </a:p>
          <a:p>
            <a:pPr marL="347663" lvl="1" indent="-228600" fontAlgn="base">
              <a:spcBef>
                <a:spcPct val="20000"/>
              </a:spcBef>
              <a:spcAft>
                <a:spcPct val="0"/>
              </a:spcAft>
              <a:buClr>
                <a:srgbClr val="3B812F"/>
              </a:buClr>
              <a:buSzPct val="60000"/>
              <a:buFont typeface="Wingdings" pitchFamily="2" charset="2"/>
              <a:buChar char="q"/>
              <a:defRPr/>
            </a:pPr>
            <a:r>
              <a:rPr lang="en-US" sz="2000" b="1" dirty="0">
                <a:solidFill>
                  <a:srgbClr val="000000"/>
                </a:solidFill>
                <a:latin typeface="Calibri" panose="020F0502020204030204" pitchFamily="34" charset="0"/>
                <a:cs typeface="Calibri" panose="020F0502020204030204" pitchFamily="34" charset="0"/>
              </a:rPr>
              <a:t>Open Science </a:t>
            </a:r>
            <a:r>
              <a:rPr lang="en-US" sz="2000" dirty="0">
                <a:solidFill>
                  <a:srgbClr val="000000"/>
                </a:solidFill>
                <a:latin typeface="Calibri" panose="020F0502020204030204" pitchFamily="34" charset="0"/>
                <a:cs typeface="Calibri" panose="020F0502020204030204" pitchFamily="34" charset="0"/>
              </a:rPr>
              <a:t>is becoming a common theme and desire (GEO, NASA CEOS Chair). </a:t>
            </a:r>
            <a:r>
              <a:rPr lang="en-US" sz="2000" b="1" dirty="0">
                <a:solidFill>
                  <a:srgbClr val="000000"/>
                </a:solidFill>
                <a:latin typeface="Calibri" panose="020F0502020204030204" pitchFamily="34" charset="0"/>
                <a:cs typeface="Calibri" panose="020F0502020204030204" pitchFamily="34" charset="0"/>
              </a:rPr>
              <a:t>Open Source tools </a:t>
            </a:r>
            <a:r>
              <a:rPr lang="en-US" sz="2000" dirty="0">
                <a:solidFill>
                  <a:srgbClr val="000000"/>
                </a:solidFill>
                <a:latin typeface="Calibri" panose="020F0502020204030204" pitchFamily="34" charset="0"/>
                <a:cs typeface="Calibri" panose="020F0502020204030204" pitchFamily="34" charset="0"/>
              </a:rPr>
              <a:t>are becoming more popular (Earth Engine, Open Data Cube).</a:t>
            </a:r>
          </a:p>
          <a:p>
            <a:pPr marL="347663" lvl="1" indent="-228600" fontAlgn="base">
              <a:spcBef>
                <a:spcPct val="20000"/>
              </a:spcBef>
              <a:spcAft>
                <a:spcPct val="0"/>
              </a:spcAft>
              <a:buClr>
                <a:srgbClr val="3B812F"/>
              </a:buClr>
              <a:buSzPct val="60000"/>
              <a:buFont typeface="Wingdings" pitchFamily="2" charset="2"/>
              <a:buChar char="q"/>
              <a:defRPr/>
            </a:pPr>
            <a:endParaRPr lang="en-US" sz="2000" dirty="0">
              <a:solidFill>
                <a:srgbClr val="000000"/>
              </a:solidFill>
              <a:latin typeface="Calibri" panose="020F0502020204030204" pitchFamily="34" charset="0"/>
              <a:cs typeface="Calibri" panose="020F0502020204030204" pitchFamily="34" charset="0"/>
            </a:endParaRPr>
          </a:p>
          <a:p>
            <a:pPr marL="119063" lvl="1" indent="0" fontAlgn="base">
              <a:spcBef>
                <a:spcPct val="20000"/>
              </a:spcBef>
              <a:spcAft>
                <a:spcPct val="0"/>
              </a:spcAft>
              <a:buClr>
                <a:srgbClr val="3B812F"/>
              </a:buClr>
              <a:buSzPct val="60000"/>
              <a:defRPr/>
            </a:pPr>
            <a:endParaRPr lang="en-US" sz="2000" b="1" dirty="0">
              <a:solidFill>
                <a:srgbClr val="000000"/>
              </a:solidFill>
              <a:latin typeface="Calibri" panose="020F0502020204030204" pitchFamily="34" charset="0"/>
              <a:cs typeface="Calibri" panose="020F0502020204030204" pitchFamily="34" charset="0"/>
            </a:endParaRPr>
          </a:p>
        </p:txBody>
      </p:sp>
      <p:pic>
        <p:nvPicPr>
          <p:cNvPr id="3" name="Audio Recording Apr 13, 2021 at 12:38:39 PM" descr="Audio Recording Apr 13, 2021 at 12:38:39 PM">
            <a:hlinkClick r:id="" action="ppaction://media"/>
            <a:extLst>
              <a:ext uri="{FF2B5EF4-FFF2-40B4-BE49-F238E27FC236}">
                <a16:creationId xmlns:a16="http://schemas.microsoft.com/office/drawing/2014/main" id="{70501FA6-7ADE-C741-AA9E-F02DDBD6327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1327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3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362200" y="228600"/>
            <a:ext cx="7909709" cy="769441"/>
          </a:xfrm>
        </p:spPr>
        <p:txBody>
          <a:bodyPr wrap="square">
            <a:spAutoFit/>
          </a:bodyPr>
          <a:lstStyle/>
          <a:p>
            <a:pPr algn="l" eaLnBrk="1" hangingPunct="1">
              <a:defRPr/>
            </a:pPr>
            <a:r>
              <a:rPr lang="en-US" sz="4400" b="1" kern="1200" dirty="0">
                <a:latin typeface="Tahoma" pitchFamily="-110" charset="0"/>
                <a:ea typeface="+mn-ea"/>
                <a:cs typeface="+mn-cs"/>
              </a:rPr>
              <a:t>Benefits of STAC and COG</a:t>
            </a:r>
            <a:endParaRPr lang="en-US" sz="4400" kern="1200" dirty="0">
              <a:latin typeface="Tahoma" pitchFamily="-110" charset="0"/>
              <a:ea typeface="+mn-ea"/>
              <a:cs typeface="+mn-cs"/>
            </a:endParaRPr>
          </a:p>
        </p:txBody>
      </p:sp>
      <p:sp>
        <p:nvSpPr>
          <p:cNvPr id="7" name="Rectangle 3">
            <a:extLst>
              <a:ext uri="{FF2B5EF4-FFF2-40B4-BE49-F238E27FC236}">
                <a16:creationId xmlns:a16="http://schemas.microsoft.com/office/drawing/2014/main" id="{9E154EB3-7BD6-2E48-88F4-5F0132114996}"/>
              </a:ext>
            </a:extLst>
          </p:cNvPr>
          <p:cNvSpPr txBox="1">
            <a:spLocks noChangeArrowheads="1"/>
          </p:cNvSpPr>
          <p:nvPr/>
        </p:nvSpPr>
        <p:spPr bwMode="auto">
          <a:xfrm>
            <a:off x="279004" y="1543635"/>
            <a:ext cx="8610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fontAlgn="base">
              <a:spcBef>
                <a:spcPct val="20000"/>
              </a:spcBef>
              <a:spcAft>
                <a:spcPct val="0"/>
              </a:spcAft>
              <a:buClr>
                <a:srgbClr val="3B812F"/>
              </a:buClr>
              <a:buSzPct val="60000"/>
              <a:buFont typeface="Wingdings" pitchFamily="2" charset="2"/>
              <a:buChar char="q"/>
              <a:defRPr/>
            </a:pPr>
            <a:r>
              <a:rPr lang="en-US" sz="2800" b="1" dirty="0">
                <a:solidFill>
                  <a:srgbClr val="000000"/>
                </a:solidFill>
                <a:latin typeface="Calibri" panose="020F0502020204030204" pitchFamily="34" charset="0"/>
                <a:cs typeface="Calibri" panose="020F0502020204030204" pitchFamily="34" charset="0"/>
              </a:rPr>
              <a:t>Spatio-Temporal Asset Catalog (STAC) </a:t>
            </a:r>
            <a:r>
              <a:rPr lang="en-US" sz="2800" dirty="0">
                <a:solidFill>
                  <a:srgbClr val="000000"/>
                </a:solidFill>
                <a:latin typeface="Calibri" panose="020F0502020204030204" pitchFamily="34" charset="0"/>
                <a:cs typeface="Calibri" panose="020F0502020204030204" pitchFamily="34" charset="0"/>
              </a:rPr>
              <a:t>metadata formats are great for the Open Data Cube (ODC) as it simplifies the ODC "indexing" process. There is no effect on ODC "data loading". </a:t>
            </a:r>
          </a:p>
          <a:p>
            <a:pPr marL="347663" lvl="1" indent="-228600" fontAlgn="base">
              <a:spcBef>
                <a:spcPct val="20000"/>
              </a:spcBef>
              <a:spcAft>
                <a:spcPct val="0"/>
              </a:spcAft>
              <a:buClr>
                <a:srgbClr val="3B812F"/>
              </a:buClr>
              <a:buSzPct val="60000"/>
              <a:buFont typeface="Wingdings" pitchFamily="2" charset="2"/>
              <a:buChar char="q"/>
              <a:defRPr/>
            </a:pPr>
            <a:r>
              <a:rPr lang="en-US" sz="2800" b="1" dirty="0">
                <a:solidFill>
                  <a:srgbClr val="000000"/>
                </a:solidFill>
                <a:latin typeface="Calibri" panose="020F0502020204030204" pitchFamily="34" charset="0"/>
                <a:cs typeface="Calibri" panose="020F0502020204030204" pitchFamily="34" charset="0"/>
              </a:rPr>
              <a:t>Cloud-Optimized GeoTIFF (COG)</a:t>
            </a:r>
            <a:r>
              <a:rPr lang="en-US" sz="2800" dirty="0">
                <a:solidFill>
                  <a:srgbClr val="000000"/>
                </a:solidFill>
                <a:latin typeface="Calibri" panose="020F0502020204030204" pitchFamily="34" charset="0"/>
                <a:cs typeface="Calibri" panose="020F0502020204030204" pitchFamily="34" charset="0"/>
              </a:rPr>
              <a:t> formats are becoming quite common for satellite data storage in the cloud. ODC data loading is more efficient as subsets of tiles can be loaded for analyses thereby requiring less network transfer compared to normal TIFFs. </a:t>
            </a:r>
          </a:p>
        </p:txBody>
      </p:sp>
      <p:pic>
        <p:nvPicPr>
          <p:cNvPr id="2050" name="Picture 2" descr="STAC: Creating an Ecosystem of SpatioTemporal Assets | Azavea">
            <a:extLst>
              <a:ext uri="{FF2B5EF4-FFF2-40B4-BE49-F238E27FC236}">
                <a16:creationId xmlns:a16="http://schemas.microsoft.com/office/drawing/2014/main" id="{AF3E276D-A02C-D74A-A239-DCDF014E62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9604" y="1543635"/>
            <a:ext cx="2589213" cy="1849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oud-Native Geospatial technologies: COG, STAC, and the future of  GeoTrellis | The Eclipse Foundation">
            <a:extLst>
              <a:ext uri="{FF2B5EF4-FFF2-40B4-BE49-F238E27FC236}">
                <a16:creationId xmlns:a16="http://schemas.microsoft.com/office/drawing/2014/main" id="{2BCC6186-12A5-FD43-844F-C1389B80D3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9604" y="3690738"/>
            <a:ext cx="2907130" cy="1453565"/>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Apr 13, 2021 at 12:40:09 PM" descr="Audio Recording Apr 13, 2021 at 12:40:09 PM">
            <a:hlinkClick r:id="" action="ppaction://media"/>
            <a:extLst>
              <a:ext uri="{FF2B5EF4-FFF2-40B4-BE49-F238E27FC236}">
                <a16:creationId xmlns:a16="http://schemas.microsoft.com/office/drawing/2014/main" id="{F58FEECF-A008-FE48-BC42-2D87EABD596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73973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438400" y="207418"/>
            <a:ext cx="7924799" cy="830997"/>
          </a:xfrm>
        </p:spPr>
        <p:txBody>
          <a:bodyPr wrap="square">
            <a:spAutoFit/>
          </a:bodyPr>
          <a:lstStyle/>
          <a:p>
            <a:pPr algn="l" eaLnBrk="1" hangingPunct="1">
              <a:defRPr/>
            </a:pPr>
            <a:r>
              <a:rPr lang="en-US" sz="4800" b="1" kern="1200" dirty="0">
                <a:latin typeface="Tahoma" pitchFamily="-110" charset="0"/>
                <a:ea typeface="+mn-ea"/>
                <a:cs typeface="+mn-cs"/>
              </a:rPr>
              <a:t>Suggested Ideas</a:t>
            </a:r>
            <a:endParaRPr lang="en-US" sz="4800" kern="1200" dirty="0">
              <a:latin typeface="Tahoma" pitchFamily="-110" charset="0"/>
              <a:ea typeface="+mn-ea"/>
              <a:cs typeface="+mn-cs"/>
            </a:endParaRPr>
          </a:p>
        </p:txBody>
      </p:sp>
      <p:sp>
        <p:nvSpPr>
          <p:cNvPr id="2" name="AutoShape 2">
            <a:extLst>
              <a:ext uri="{FF2B5EF4-FFF2-40B4-BE49-F238E27FC236}">
                <a16:creationId xmlns:a16="http://schemas.microsoft.com/office/drawing/2014/main" id="{00F71A55-4BC9-7142-82AC-ECC325F1E1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endParaRPr>
          </a:p>
        </p:txBody>
      </p:sp>
      <p:sp>
        <p:nvSpPr>
          <p:cNvPr id="10" name="Rectangle 3">
            <a:extLst>
              <a:ext uri="{FF2B5EF4-FFF2-40B4-BE49-F238E27FC236}">
                <a16:creationId xmlns:a16="http://schemas.microsoft.com/office/drawing/2014/main" id="{A7236721-0C00-5C41-85AF-69DF8B25B63D}"/>
              </a:ext>
            </a:extLst>
          </p:cNvPr>
          <p:cNvSpPr txBox="1">
            <a:spLocks noChangeArrowheads="1"/>
          </p:cNvSpPr>
          <p:nvPr/>
        </p:nvSpPr>
        <p:spPr bwMode="auto">
          <a:xfrm>
            <a:off x="304800" y="1532173"/>
            <a:ext cx="75438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marR="0" lvl="1" indent="-228600" defTabSz="457200" eaLnBrk="1" fontAlgn="base" latinLnBrk="0" hangingPunct="1">
              <a:lnSpc>
                <a:spcPct val="100000"/>
              </a:lnSpc>
              <a:spcBef>
                <a:spcPct val="20000"/>
              </a:spcBef>
              <a:spcAft>
                <a:spcPct val="0"/>
              </a:spcAft>
              <a:buClr>
                <a:srgbClr val="3B812F"/>
              </a:buClr>
              <a:buSzPct val="60000"/>
              <a:buFont typeface="Wingdings" pitchFamily="2" charset="2"/>
              <a:buChar char="q"/>
              <a:tabLst/>
              <a:defRPr/>
            </a:pPr>
            <a:r>
              <a:rPr lang="en-US" sz="2400" dirty="0">
                <a:solidFill>
                  <a:srgbClr val="000000"/>
                </a:solidFill>
                <a:latin typeface="Calibri" panose="020F0502020204030204" pitchFamily="34" charset="0"/>
                <a:cs typeface="Calibri" panose="020F0502020204030204" pitchFamily="34" charset="0"/>
              </a:rPr>
              <a:t>Discourage downloads and promote the use of satellite data in the cloud. Demonstrate the advantages through prototypes (e.g. EAIL, ODC-Google Sandbox) and avoid single vendor solutions.</a:t>
            </a:r>
          </a:p>
          <a:p>
            <a:pPr marL="347663" marR="0" lvl="1" indent="-228600" defTabSz="457200" eaLnBrk="1" fontAlgn="base" latinLnBrk="0" hangingPunct="1">
              <a:lnSpc>
                <a:spcPct val="100000"/>
              </a:lnSpc>
              <a:spcBef>
                <a:spcPct val="20000"/>
              </a:spcBef>
              <a:spcAft>
                <a:spcPct val="0"/>
              </a:spcAft>
              <a:buClr>
                <a:srgbClr val="3B812F"/>
              </a:buClr>
              <a:buSzPct val="60000"/>
              <a:buFont typeface="Wingdings" pitchFamily="2" charset="2"/>
              <a:buChar char="q"/>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Promote the production and use of ARD and associated formats (e.g., COG, STAC).</a:t>
            </a:r>
          </a:p>
          <a:p>
            <a:pPr marL="347663" marR="0" lvl="1" indent="-228600" defTabSz="457200" eaLnBrk="1" fontAlgn="base" latinLnBrk="0" hangingPunct="1">
              <a:lnSpc>
                <a:spcPct val="100000"/>
              </a:lnSpc>
              <a:spcBef>
                <a:spcPct val="20000"/>
              </a:spcBef>
              <a:spcAft>
                <a:spcPct val="0"/>
              </a:spcAft>
              <a:buClr>
                <a:srgbClr val="3B812F"/>
              </a:buClr>
              <a:buSzPct val="60000"/>
              <a:buFont typeface="Wingdings" pitchFamily="2" charset="2"/>
              <a:buChar char="q"/>
              <a:tabLst/>
              <a:defRPr/>
            </a:pPr>
            <a:r>
              <a:rPr lang="en-US" sz="2400" dirty="0">
                <a:solidFill>
                  <a:srgbClr val="000000"/>
                </a:solidFill>
                <a:latin typeface="Calibri" panose="020F0502020204030204" pitchFamily="34" charset="0"/>
                <a:cs typeface="Calibri" panose="020F0502020204030204" pitchFamily="34" charset="0"/>
              </a:rPr>
              <a:t>Participate in the development and conduct of Python notebook training events (e.g. WGCapD). Keep things “simple” to encourage more users from smaller and developing countries.</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7663" marR="0" lvl="1" indent="-228600" defTabSz="457200" eaLnBrk="1" fontAlgn="base" latinLnBrk="0" hangingPunct="1">
              <a:lnSpc>
                <a:spcPct val="100000"/>
              </a:lnSpc>
              <a:spcBef>
                <a:spcPct val="20000"/>
              </a:spcBef>
              <a:spcAft>
                <a:spcPct val="0"/>
              </a:spcAft>
              <a:buClr>
                <a:srgbClr val="3B812F"/>
              </a:buClr>
              <a:buSzPct val="60000"/>
              <a:buFont typeface="Wingdings" pitchFamily="2" charset="2"/>
              <a:buChar char="q"/>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Demonstrate the value of radar data by working on ARD processing, data access, and training.</a:t>
            </a:r>
          </a:p>
          <a:p>
            <a:pPr marL="119063" marR="0" lvl="1" indent="0" defTabSz="457200" eaLnBrk="1" fontAlgn="base" latinLnBrk="0" hangingPunct="1">
              <a:lnSpc>
                <a:spcPct val="100000"/>
              </a:lnSpc>
              <a:spcBef>
                <a:spcPct val="20000"/>
              </a:spcBef>
              <a:spcAft>
                <a:spcPct val="0"/>
              </a:spcAft>
              <a:buClr>
                <a:srgbClr val="3B812F"/>
              </a:buClr>
              <a:buSzPct val="60000"/>
              <a:buFontTx/>
              <a:buNone/>
              <a:tabLst/>
              <a:defRPr/>
            </a:pPr>
            <a:endPar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4098" name="Picture 2" descr="wswd-logo - What Should We Do™">
            <a:extLst>
              <a:ext uri="{FF2B5EF4-FFF2-40B4-BE49-F238E27FC236}">
                <a16:creationId xmlns:a16="http://schemas.microsoft.com/office/drawing/2014/main" id="{20C6C13F-6FE6-224F-9ADF-8EC550BAB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729" y="1578636"/>
            <a:ext cx="460181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Apr 13, 2021 at 12:41:57 PM" descr="Audio Recording Apr 13, 2021 at 12:41:57 PM">
            <a:hlinkClick r:id="" action="ppaction://media"/>
            <a:extLst>
              <a:ext uri="{FF2B5EF4-FFF2-40B4-BE49-F238E27FC236}">
                <a16:creationId xmlns:a16="http://schemas.microsoft.com/office/drawing/2014/main" id="{961EB98D-F9DD-B542-99CD-A46942B7EE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93080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2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9865</TotalTime>
  <Words>585</Words>
  <Application>Microsoft Macintosh PowerPoint</Application>
  <PresentationFormat>Widescreen</PresentationFormat>
  <Paragraphs>35</Paragraphs>
  <Slides>5</Slides>
  <Notes>4</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Arial Bold</vt:lpstr>
      <vt:lpstr>Avenir Roman</vt:lpstr>
      <vt:lpstr>Calibri</vt:lpstr>
      <vt:lpstr>Courier New</vt:lpstr>
      <vt:lpstr>Helvetica</vt:lpstr>
      <vt:lpstr>Tahoma</vt:lpstr>
      <vt:lpstr>Times New Roman</vt:lpstr>
      <vt:lpstr>Wingdings</vt:lpstr>
      <vt:lpstr>2_Default</vt:lpstr>
      <vt:lpstr>SEO Perspective on CEOS Satellite Data in the Cloud Brian Killough, CEOS SEO</vt:lpstr>
      <vt:lpstr>PowerPoint Presentation</vt:lpstr>
      <vt:lpstr>The Trends</vt:lpstr>
      <vt:lpstr>Benefits of STAC and COG</vt:lpstr>
      <vt:lpstr>Suggested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Killough, Brian D. (LARC-D2)</cp:lastModifiedBy>
  <cp:revision>175</cp:revision>
  <dcterms:modified xsi:type="dcterms:W3CDTF">2021-04-13T16:42:02Z</dcterms:modified>
</cp:coreProperties>
</file>