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4"/>
    <p:sldMasterId id="2147483653" r:id="rId5"/>
  </p:sldMasterIdLst>
  <p:notesMasterIdLst>
    <p:notesMasterId r:id="rId13"/>
  </p:notesMasterIdLst>
  <p:sldIdLst>
    <p:sldId id="716" r:id="rId6"/>
    <p:sldId id="256" r:id="rId7"/>
    <p:sldId id="710" r:id="rId8"/>
    <p:sldId id="713" r:id="rId9"/>
    <p:sldId id="628" r:id="rId10"/>
    <p:sldId id="714" r:id="rId11"/>
    <p:sldId id="71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41130-55E7-457D-8C78-4D4849412B45}" v="411" dt="2021-04-19T00:06:40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63" autoAdjust="0"/>
  </p:normalViewPr>
  <p:slideViewPr>
    <p:cSldViewPr snapToGrid="0">
      <p:cViewPr varScale="1">
        <p:scale>
          <a:sx n="85" d="100"/>
          <a:sy n="85" d="100"/>
        </p:scale>
        <p:origin x="10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50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9335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Coming up in WGISS 51</a:t>
            </a:r>
            <a:endParaRPr lang="en-AU" sz="2400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1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AU" dirty="0"/>
              <a:t>Release</a:t>
            </a:r>
            <a:r>
              <a:rPr lang="en-AU" baseline="0" dirty="0"/>
              <a:t> of USGS LS Collection 2, Element 84 S2, on AWS, NASA LHS coming soon</a:t>
            </a:r>
          </a:p>
          <a:p>
            <a:pPr marL="4572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AU" dirty="0"/>
              <a:t>ARD beyond land with SST-VC/LSI-VC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806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508787"/>
            <a:ext cx="11521277" cy="409459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133" y="356659"/>
            <a:ext cx="11507507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933" b="0">
                <a:solidFill>
                  <a:schemeClr val="accent2"/>
                </a:solidFill>
              </a:defRPr>
            </a:lvl2pPr>
            <a:lvl3pPr>
              <a:buNone/>
              <a:defRPr sz="3733">
                <a:solidFill>
                  <a:srgbClr val="00A9CE"/>
                </a:solidFill>
              </a:defRPr>
            </a:lvl3pPr>
            <a:lvl4pPr>
              <a:buNone/>
              <a:defRPr sz="3733">
                <a:solidFill>
                  <a:srgbClr val="00A9CE"/>
                </a:solidFill>
              </a:defRPr>
            </a:lvl4pPr>
            <a:lvl5pPr>
              <a:buNone/>
              <a:defRPr sz="3733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57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508787"/>
            <a:ext cx="5384800" cy="441649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393" y="1508787"/>
            <a:ext cx="5384800" cy="441649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14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858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81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994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216000" cy="3436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0" y="3813043"/>
            <a:ext cx="10561173" cy="2688299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5333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5333" b="0">
                <a:solidFill>
                  <a:schemeClr val="accent2"/>
                </a:solidFill>
              </a:defRPr>
            </a:lvl2pPr>
            <a:lvl3pPr marL="0" indent="0">
              <a:spcBef>
                <a:spcPts val="2933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090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5360" y="1508787"/>
            <a:ext cx="9601067" cy="4800533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5867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1133"/>
              </a:spcAft>
              <a:buNone/>
              <a:defRPr sz="5867" b="0">
                <a:solidFill>
                  <a:schemeClr val="bg1"/>
                </a:solidFill>
              </a:defRPr>
            </a:lvl2pPr>
            <a:lvl3pPr marL="0" indent="0">
              <a:buNone/>
              <a:defRPr sz="2933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590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67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360" y="4773150"/>
            <a:ext cx="8064896" cy="134414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4000"/>
              </a:spcBef>
              <a:buNone/>
              <a:defRPr sz="2133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None/>
              <a:defRPr sz="2133">
                <a:solidFill>
                  <a:schemeClr val="tx1"/>
                </a:solidFill>
              </a:defRPr>
            </a:lvl2pPr>
            <a:lvl3pPr marL="355191" indent="-355191" algn="l">
              <a:lnSpc>
                <a:spcPct val="90000"/>
              </a:lnSpc>
              <a:spcBef>
                <a:spcPts val="0"/>
              </a:spcBef>
              <a:buNone/>
              <a:tabLst>
                <a:tab pos="475188" algn="l"/>
              </a:tabLst>
              <a:defRPr sz="2133">
                <a:solidFill>
                  <a:schemeClr val="tx1"/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35362" y="3621022"/>
            <a:ext cx="8064895" cy="768085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335360" y="6466897"/>
            <a:ext cx="3180555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333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736" y="5569811"/>
            <a:ext cx="960107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67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360" y="4101076"/>
            <a:ext cx="9601067" cy="21641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4000"/>
              </a:spcBef>
              <a:buNone/>
              <a:defRPr sz="2133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None/>
              <a:defRPr sz="2133">
                <a:solidFill>
                  <a:schemeClr val="tx1"/>
                </a:solidFill>
              </a:defRPr>
            </a:lvl2pPr>
            <a:lvl3pPr marL="355191" indent="-355191" algn="l">
              <a:lnSpc>
                <a:spcPct val="90000"/>
              </a:lnSpc>
              <a:spcBef>
                <a:spcPts val="0"/>
              </a:spcBef>
              <a:buNone/>
              <a:tabLst>
                <a:tab pos="475188" algn="l"/>
              </a:tabLst>
              <a:defRPr sz="2133">
                <a:solidFill>
                  <a:schemeClr val="tx1"/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35360" y="6466897"/>
            <a:ext cx="3180555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333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08508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11684000" y="6629401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"/>
          <p:cNvSpPr/>
          <p:nvPr/>
        </p:nvSpPr>
        <p:spPr>
          <a:xfrm>
            <a:off x="101600" y="6594600"/>
            <a:ext cx="25400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WGISS-51  20-21 April 2021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2641599" y="76200"/>
            <a:ext cx="736484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5A00-D2C6-44DA-A7EB-C8A6AD2D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367A-B0F4-455E-BA18-950BF5ACB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C024C-511D-4506-B168-160947054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1976E-0D73-4CE2-8439-D3A66D5C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E2394-60B9-430D-AEF2-E70F5E40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EE2D9-A0E0-4A22-AA7E-976CF43C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6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4"/>
            <a:ext cx="12192000" cy="3460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67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5360" y="3813044"/>
            <a:ext cx="10573376" cy="153800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360" y="5462163"/>
            <a:ext cx="9601067" cy="365264"/>
          </a:xfrm>
        </p:spPr>
        <p:txBody>
          <a:bodyPr>
            <a:normAutofit/>
          </a:bodyPr>
          <a:lstStyle>
            <a:lvl1pPr marL="0" indent="0" algn="l">
              <a:buNone/>
              <a:defRPr sz="2667" b="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0" y="6466897"/>
            <a:ext cx="3180555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333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736" y="5569811"/>
            <a:ext cx="960107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06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5360" y="3813044"/>
            <a:ext cx="10573376" cy="153800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360" y="5462163"/>
            <a:ext cx="9601067" cy="365264"/>
          </a:xfrm>
        </p:spPr>
        <p:txBody>
          <a:bodyPr>
            <a:normAutofit/>
          </a:bodyPr>
          <a:lstStyle>
            <a:lvl1pPr marL="0" indent="0" algn="l">
              <a:buNone/>
              <a:defRPr sz="2667" b="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736" y="5569811"/>
            <a:ext cx="960107" cy="96010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35360" y="6466897"/>
            <a:ext cx="3180555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333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216000" cy="3436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457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4"/>
            <a:ext cx="12192000" cy="346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67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5360" y="1604798"/>
            <a:ext cx="10573376" cy="153800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360" y="3896537"/>
            <a:ext cx="9601067" cy="365264"/>
          </a:xfrm>
        </p:spPr>
        <p:txBody>
          <a:bodyPr>
            <a:normAutofit/>
          </a:bodyPr>
          <a:lstStyle>
            <a:lvl1pPr marL="0" indent="0" algn="l">
              <a:buNone/>
              <a:defRPr sz="2667" b="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688288" y="776335"/>
            <a:ext cx="3180555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333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60" y="356659"/>
            <a:ext cx="960107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5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226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572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426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652000" y="6546850"/>
            <a:ext cx="2540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322991"/>
            <a:ext cx="11521280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3" y="1316765"/>
            <a:ext cx="11521277" cy="47657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828" y="6504333"/>
            <a:ext cx="8111793" cy="124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8103" y="6504333"/>
            <a:ext cx="385052" cy="1273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4238" y="3326609"/>
            <a:ext cx="12215284" cy="8016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867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6935" y="3637758"/>
            <a:ext cx="12189883" cy="4905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867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2122" y="3626646"/>
            <a:ext cx="12223751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67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6418" y="6082479"/>
            <a:ext cx="589559" cy="5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48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121917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7987" indent="-239994" algn="l" defTabSz="121917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863978" indent="-287993" algn="l" defTabSz="1219170" rtl="0" eaLnBrk="1" latinLnBrk="0" hangingPunct="1">
        <a:lnSpc>
          <a:spcPct val="90000"/>
        </a:lnSpc>
        <a:spcBef>
          <a:spcPts val="800"/>
        </a:spcBef>
        <a:buFont typeface="Calibri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151971" indent="-287993" algn="l" defTabSz="1219170" rtl="0" eaLnBrk="1" latinLnBrk="0" hangingPunct="1">
        <a:lnSpc>
          <a:spcPct val="90000"/>
        </a:lnSpc>
        <a:spcBef>
          <a:spcPts val="800"/>
        </a:spcBef>
        <a:buFont typeface="Calibri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439964" indent="-287993" algn="l" defTabSz="1219170" rtl="0" eaLnBrk="1" latinLnBrk="0" hangingPunct="1">
        <a:lnSpc>
          <a:spcPct val="90000"/>
        </a:lnSpc>
        <a:spcBef>
          <a:spcPts val="800"/>
        </a:spcBef>
        <a:buFont typeface="Calibri" pitchFamily="34" charset="0"/>
        <a:buChar char="•"/>
        <a:tabLst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ccampus.ca/projects/tlpd/tlpd-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ar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th from space">
            <a:extLst>
              <a:ext uri="{FF2B5EF4-FFF2-40B4-BE49-F238E27FC236}">
                <a16:creationId xmlns:a16="http://schemas.microsoft.com/office/drawing/2014/main" id="{18C74751-F730-47D3-B6CA-6045DC5D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4910667"/>
            <a:ext cx="12192000" cy="1947333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B033D-BAE8-435C-A11C-49803AEF6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E3E04-DD88-4448-AA60-AE58CD742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AU" dirty="0"/>
              <a:t>Call for Nominations for Vice Chair</a:t>
            </a:r>
          </a:p>
          <a:p>
            <a:r>
              <a:rPr lang="en-AU" dirty="0"/>
              <a:t>Activity Highlights</a:t>
            </a:r>
          </a:p>
          <a:p>
            <a:pPr lvl="1"/>
            <a:r>
              <a:rPr lang="en-AU" dirty="0"/>
              <a:t>OpenSearch Best Practices (update)</a:t>
            </a:r>
          </a:p>
          <a:p>
            <a:pPr lvl="1"/>
            <a:r>
              <a:rPr lang="en-AU" dirty="0"/>
              <a:t>CEOS Earth Analytics Interoperability Lab (update)</a:t>
            </a:r>
          </a:p>
          <a:p>
            <a:pPr lvl="1"/>
            <a:r>
              <a:rPr lang="en-AU" dirty="0"/>
              <a:t>CEOS Interoperability Terminology (endorsed)</a:t>
            </a:r>
          </a:p>
          <a:p>
            <a:pPr lvl="1"/>
            <a:r>
              <a:rPr lang="en-AU" dirty="0"/>
              <a:t>Persistent Identifier (PID) Best Practice</a:t>
            </a:r>
          </a:p>
          <a:p>
            <a:pPr lvl="1"/>
            <a:r>
              <a:rPr lang="en-AU" dirty="0"/>
              <a:t>Maturity matrix – self-assessment tool, </a:t>
            </a:r>
            <a:r>
              <a:rPr lang="en-AU" dirty="0" err="1"/>
              <a:t>cal</a:t>
            </a:r>
            <a:r>
              <a:rPr lang="en-AU" dirty="0"/>
              <a:t>/</a:t>
            </a:r>
            <a:r>
              <a:rPr lang="en-AU" dirty="0" err="1"/>
              <a:t>val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CEOS ARD Strategy update</a:t>
            </a:r>
          </a:p>
          <a:p>
            <a:pPr lvl="1"/>
            <a:r>
              <a:rPr lang="en-AU" dirty="0"/>
              <a:t>Beyond Land</a:t>
            </a:r>
          </a:p>
          <a:p>
            <a:pPr lvl="1"/>
            <a:r>
              <a:rPr lang="en-AU" dirty="0"/>
              <a:t>WGISS: Cloud Formats and Discovery</a:t>
            </a:r>
          </a:p>
          <a:p>
            <a:r>
              <a:rPr lang="en-AU" dirty="0"/>
              <a:t>Next actions:</a:t>
            </a:r>
          </a:p>
          <a:p>
            <a:pPr lvl="1"/>
            <a:r>
              <a:rPr lang="en-AU" dirty="0"/>
              <a:t>Jupyter Notebooks for EO Best Practice</a:t>
            </a:r>
          </a:p>
          <a:p>
            <a:pPr lvl="1"/>
            <a:r>
              <a:rPr lang="en-AU" dirty="0"/>
              <a:t>Cloud formats Best Practice</a:t>
            </a:r>
          </a:p>
          <a:p>
            <a:pPr lvl="2"/>
            <a:r>
              <a:rPr lang="en-AU" dirty="0"/>
              <a:t>Includes metadata for discovery and use</a:t>
            </a:r>
          </a:p>
          <a:p>
            <a:pPr lvl="1"/>
            <a:r>
              <a:rPr lang="en-AU" dirty="0"/>
              <a:t>Linking WGISS systems with Cloud</a:t>
            </a:r>
          </a:p>
          <a:p>
            <a:pPr lvl="1"/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6A8D3-860C-44A1-9039-E3999403DC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Executive Summary</a:t>
            </a:r>
          </a:p>
          <a:p>
            <a:r>
              <a:rPr lang="en-AU" dirty="0"/>
              <a:t>Chair Report</a:t>
            </a:r>
          </a:p>
        </p:txBody>
      </p:sp>
    </p:spTree>
    <p:extLst>
      <p:ext uri="{BB962C8B-B14F-4D97-AF65-F5344CB8AC3E}">
        <p14:creationId xmlns:p14="http://schemas.microsoft.com/office/powerpoint/2010/main" val="202401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56902" y="2514601"/>
            <a:ext cx="10727962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en-US" sz="4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 to WGISS 51</a:t>
            </a:r>
            <a:br>
              <a:rPr lang="en-US" sz="4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Chair Report</a:t>
            </a:r>
            <a:endParaRPr dirty="0"/>
          </a:p>
        </p:txBody>
      </p:sp>
      <p:sp>
        <p:nvSpPr>
          <p:cNvPr id="18" name="Google Shape;18;p4"/>
          <p:cNvSpPr/>
          <p:nvPr/>
        </p:nvSpPr>
        <p:spPr>
          <a:xfrm>
            <a:off x="756900" y="3759201"/>
            <a:ext cx="5912123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rgbClr val="FFFFFF"/>
                </a:solidFill>
              </a:rPr>
              <a:t>Dr. Robert Woodcock, CSIRO, WGISS Chair</a:t>
            </a:r>
          </a:p>
          <a:p>
            <a:pPr>
              <a:lnSpc>
                <a:spcPct val="150000"/>
              </a:lnSpc>
            </a:pPr>
            <a:endParaRPr lang="en-AU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WGISS 51 Virtual Meeting</a:t>
            </a:r>
            <a:endParaRPr sz="1100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20-22 April 2021</a:t>
            </a:r>
            <a:endParaRPr lang="en-US" sz="1100"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901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756902" y="2246635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0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b of wires showing connections between groups and singles">
            <a:extLst>
              <a:ext uri="{FF2B5EF4-FFF2-40B4-BE49-F238E27FC236}">
                <a16:creationId xmlns:a16="http://schemas.microsoft.com/office/drawing/2014/main" id="{1C6C485F-ED2E-40B5-BC91-E7145EC46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r="9634" b="-1"/>
          <a:stretch/>
        </p:blipFill>
        <p:spPr bwMode="auto">
          <a:xfrm>
            <a:off x="8283116" y="1144745"/>
            <a:ext cx="3908884" cy="5713255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A45AB-9997-4241-AEE4-6DD8D294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1219200"/>
            <a:ext cx="8181516" cy="5257800"/>
          </a:xfrm>
          <a:noFill/>
        </p:spPr>
        <p:txBody>
          <a:bodyPr/>
          <a:lstStyle/>
          <a:p>
            <a:r>
              <a:rPr lang="en-AU" i="0" dirty="0">
                <a:solidFill>
                  <a:schemeClr val="tx1"/>
                </a:solidFill>
                <a:effectLst/>
                <a:latin typeface="Open Sans"/>
              </a:rPr>
              <a:t>What we do:</a:t>
            </a:r>
          </a:p>
          <a:p>
            <a:pPr lvl="1"/>
            <a:r>
              <a:rPr lang="en-AU" b="1" i="0" dirty="0">
                <a:solidFill>
                  <a:schemeClr val="tx1"/>
                </a:solidFill>
                <a:effectLst/>
                <a:latin typeface="Open Sans"/>
              </a:rPr>
              <a:t>promote collaboration in the development of systems and services that manage and supply CEOS earth observation data</a:t>
            </a:r>
          </a:p>
          <a:p>
            <a:pPr lvl="1"/>
            <a:r>
              <a:rPr lang="en-AU" b="1" i="0" dirty="0">
                <a:solidFill>
                  <a:schemeClr val="tx1"/>
                </a:solidFill>
                <a:effectLst/>
                <a:latin typeface="Open Sans"/>
              </a:rPr>
              <a:t>create and demonstrate prototypes supporting CEOS and Group on Earth Observation (GEO) requirements</a:t>
            </a:r>
            <a:endParaRPr lang="en-AU" b="1" dirty="0">
              <a:solidFill>
                <a:schemeClr val="tx1"/>
              </a:solidFill>
              <a:latin typeface="Open Sans"/>
            </a:endParaRPr>
          </a:p>
          <a:p>
            <a:pPr lvl="1"/>
            <a:r>
              <a:rPr lang="en-AU" b="1" i="0" dirty="0">
                <a:solidFill>
                  <a:schemeClr val="tx1"/>
                </a:solidFill>
                <a:effectLst/>
                <a:latin typeface="Open Sans"/>
              </a:rPr>
              <a:t>addresses the internal management of EO data, the creation of information systems and the delivery of interoperable services</a:t>
            </a:r>
          </a:p>
          <a:p>
            <a:r>
              <a:rPr lang="en-AU" dirty="0">
                <a:solidFill>
                  <a:schemeClr val="tx1"/>
                </a:solidFill>
                <a:latin typeface="Open Sans"/>
              </a:rPr>
              <a:t>Interest Groups:</a:t>
            </a:r>
          </a:p>
          <a:p>
            <a:pPr lvl="1"/>
            <a:r>
              <a:rPr lang="en-AU" b="1" dirty="0">
                <a:solidFill>
                  <a:schemeClr val="tx1"/>
                </a:solidFill>
                <a:latin typeface="Open Sans"/>
              </a:rPr>
              <a:t>Data Preservation and Stewardship</a:t>
            </a:r>
          </a:p>
          <a:p>
            <a:pPr lvl="1"/>
            <a:r>
              <a:rPr lang="en-AU" b="1" dirty="0">
                <a:solidFill>
                  <a:schemeClr val="tx1"/>
                </a:solidFill>
                <a:latin typeface="Open Sans"/>
              </a:rPr>
              <a:t>Discovery and Access</a:t>
            </a:r>
          </a:p>
          <a:p>
            <a:pPr lvl="2"/>
            <a:r>
              <a:rPr lang="en-AU" dirty="0">
                <a:solidFill>
                  <a:schemeClr val="tx1"/>
                </a:solidFill>
                <a:latin typeface="Open Sans"/>
              </a:rPr>
              <a:t>WGISS Connected Data Assets System Level Team</a:t>
            </a:r>
          </a:p>
          <a:p>
            <a:pPr lvl="1"/>
            <a:r>
              <a:rPr lang="en-AU" b="1" dirty="0">
                <a:solidFill>
                  <a:schemeClr val="tx1"/>
                </a:solidFill>
                <a:latin typeface="Open Sans"/>
              </a:rPr>
              <a:t>Interoperability and Use Interest Group</a:t>
            </a:r>
          </a:p>
          <a:p>
            <a:pPr lvl="1"/>
            <a:r>
              <a:rPr lang="en-AU" b="1" dirty="0">
                <a:solidFill>
                  <a:schemeClr val="tx1"/>
                </a:solidFill>
                <a:latin typeface="Open Sans"/>
              </a:rPr>
              <a:t>Technology Exploration Group</a:t>
            </a:r>
          </a:p>
          <a:p>
            <a:pPr marL="558800" lvl="1" indent="0" algn="r">
              <a:buNone/>
            </a:pPr>
            <a:r>
              <a:rPr lang="en-US" dirty="0"/>
              <a:t>https://ceos.org/ourwork/workinggroups/wgiss/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D859F-7F5C-490E-82E1-731CBE81870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Working Group on Information Systems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24437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8D87A-42A2-44B6-98B9-245F9A57B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1219200"/>
            <a:ext cx="11988800" cy="3480326"/>
          </a:xfrm>
        </p:spPr>
        <p:txBody>
          <a:bodyPr numCol="1"/>
          <a:lstStyle/>
          <a:p>
            <a:r>
              <a:rPr lang="en-AU" dirty="0"/>
              <a:t>Call for Nominations for Vice Chair</a:t>
            </a:r>
          </a:p>
          <a:p>
            <a:pPr lvl="1"/>
            <a:r>
              <a:rPr lang="en-AU" dirty="0"/>
              <a:t>Vice Chair November 2021-November 2023, transitions to</a:t>
            </a:r>
          </a:p>
          <a:p>
            <a:pPr lvl="1"/>
            <a:r>
              <a:rPr lang="en-AU" dirty="0"/>
              <a:t>Chair from November 2023 - 2025</a:t>
            </a:r>
          </a:p>
          <a:p>
            <a:r>
              <a:rPr lang="en-AU" dirty="0"/>
              <a:t>Get involved in an Interest Group (CEOS members)</a:t>
            </a:r>
          </a:p>
          <a:p>
            <a:pPr lvl="1"/>
            <a:r>
              <a:rPr lang="en-AU" dirty="0"/>
              <a:t>Technology Exploration and Interoperability and Use Interest Groups</a:t>
            </a:r>
          </a:p>
          <a:p>
            <a:pPr marL="101600" indent="0">
              <a:buNone/>
            </a:pP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2FE7F-CD0F-4047-BDD4-D408018533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Join WGISS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5C8A8-110C-4F36-939B-2F3F8208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0" y="4055164"/>
            <a:ext cx="12198876" cy="2498723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547FED-E314-4146-AD9B-1B127142B325}"/>
              </a:ext>
            </a:extLst>
          </p:cNvPr>
          <p:cNvSpPr txBox="1"/>
          <p:nvPr/>
        </p:nvSpPr>
        <p:spPr>
          <a:xfrm>
            <a:off x="8458200" y="6529701"/>
            <a:ext cx="2209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" dirty="0">
                <a:hlinkClick r:id="rId4" tooltip="https://bccampus.ca/projects/tlpd/tlpd-4/"/>
              </a:rPr>
              <a:t>This Photo</a:t>
            </a:r>
            <a:r>
              <a:rPr lang="en-AU" sz="500" dirty="0"/>
              <a:t> by Unknown Author is licensed under </a:t>
            </a:r>
            <a:r>
              <a:rPr lang="en-AU" sz="500" dirty="0">
                <a:hlinkClick r:id="rId5" tooltip="https://creativecommons.org/licenses/by/3.0/"/>
              </a:rPr>
              <a:t>CC BY</a:t>
            </a:r>
            <a:endParaRPr lang="en-AU" sz="500" dirty="0"/>
          </a:p>
        </p:txBody>
      </p:sp>
    </p:spTree>
    <p:extLst>
      <p:ext uri="{BB962C8B-B14F-4D97-AF65-F5344CB8AC3E}">
        <p14:creationId xmlns:p14="http://schemas.microsoft.com/office/powerpoint/2010/main" val="246893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8D87A-42A2-44B6-98B9-245F9A57B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1219200"/>
            <a:ext cx="8781456" cy="5257800"/>
          </a:xfrm>
        </p:spPr>
        <p:txBody>
          <a:bodyPr/>
          <a:lstStyle/>
          <a:p>
            <a:r>
              <a:rPr lang="en-AU" dirty="0"/>
              <a:t>Discovery and Access</a:t>
            </a:r>
          </a:p>
          <a:p>
            <a:pPr lvl="1"/>
            <a:r>
              <a:rPr lang="en-AU" dirty="0"/>
              <a:t>OpenSearch Best Practices (update)</a:t>
            </a:r>
          </a:p>
          <a:p>
            <a:pPr lvl="1"/>
            <a:r>
              <a:rPr lang="en-AU" dirty="0"/>
              <a:t>STAC</a:t>
            </a:r>
          </a:p>
          <a:p>
            <a:pPr lvl="1"/>
            <a:r>
              <a:rPr lang="en-AU" dirty="0"/>
              <a:t>Cloud data access</a:t>
            </a:r>
          </a:p>
          <a:p>
            <a:r>
              <a:rPr lang="en-AU" dirty="0"/>
              <a:t>Data Interoperability and Use</a:t>
            </a:r>
          </a:p>
          <a:p>
            <a:pPr lvl="1"/>
            <a:r>
              <a:rPr lang="en-AU" dirty="0"/>
              <a:t>Cloud formats and data use</a:t>
            </a:r>
          </a:p>
          <a:p>
            <a:pPr lvl="1"/>
            <a:r>
              <a:rPr lang="en-AU" dirty="0"/>
              <a:t>CEOS Earth Analytics Interoperability Lab (update)</a:t>
            </a:r>
          </a:p>
          <a:p>
            <a:pPr lvl="1"/>
            <a:r>
              <a:rPr lang="en-AU" dirty="0"/>
              <a:t>CEOS Interoperability Terminology (endorsed)</a:t>
            </a:r>
          </a:p>
          <a:p>
            <a:r>
              <a:rPr lang="en-AU" dirty="0"/>
              <a:t>Technology Exploration</a:t>
            </a:r>
          </a:p>
          <a:p>
            <a:pPr lvl="1"/>
            <a:r>
              <a:rPr lang="en-AU" dirty="0"/>
              <a:t>Jupyter Notebooks for EO Webinars and Best Practice</a:t>
            </a:r>
          </a:p>
          <a:p>
            <a:r>
              <a:rPr lang="en-AU" dirty="0"/>
              <a:t>Data Preservation and Stewardship</a:t>
            </a:r>
          </a:p>
          <a:p>
            <a:pPr lvl="1"/>
            <a:r>
              <a:rPr lang="en-AU" dirty="0"/>
              <a:t>Persistent Identifier (PID) Best Practice</a:t>
            </a:r>
          </a:p>
          <a:p>
            <a:pPr lvl="1"/>
            <a:r>
              <a:rPr lang="en-AU" dirty="0"/>
              <a:t>Maturity matrix – self-assessment tool, </a:t>
            </a:r>
            <a:r>
              <a:rPr lang="en-AU" dirty="0" err="1"/>
              <a:t>cal</a:t>
            </a:r>
            <a:r>
              <a:rPr lang="en-AU" dirty="0"/>
              <a:t>/</a:t>
            </a:r>
            <a:r>
              <a:rPr lang="en-AU" dirty="0" err="1"/>
              <a:t>val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2FE7F-CD0F-4047-BDD4-D408018533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Activity Highlights</a:t>
            </a:r>
            <a:br>
              <a:rPr lang="en-US" dirty="0"/>
            </a:br>
            <a:endParaRPr lang="en-US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CDDC7-75EF-A849-98EF-30C036CD9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09" b="18406"/>
          <a:stretch/>
        </p:blipFill>
        <p:spPr>
          <a:xfrm>
            <a:off x="7606748" y="1121345"/>
            <a:ext cx="4585252" cy="5736655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903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7B564-5433-4A86-9458-84082E766C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C92AB-33AF-43E5-A666-CB4D1F93F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1219200"/>
            <a:ext cx="8459304" cy="5257800"/>
          </a:xfrm>
        </p:spPr>
        <p:txBody>
          <a:bodyPr/>
          <a:lstStyle/>
          <a:p>
            <a:r>
              <a:rPr lang="en-AU" dirty="0"/>
              <a:t>CEOS Future Data Architecture (FDA)</a:t>
            </a:r>
          </a:p>
          <a:p>
            <a:pPr lvl="1"/>
            <a:r>
              <a:rPr lang="en-AU" dirty="0"/>
              <a:t>“Now” Data Architectures</a:t>
            </a:r>
          </a:p>
          <a:p>
            <a:pPr lvl="2"/>
            <a:r>
              <a:rPr lang="en-AU" dirty="0"/>
              <a:t>USGS Collection 2 on AWS, and others</a:t>
            </a:r>
          </a:p>
          <a:p>
            <a:pPr lvl="1"/>
            <a:r>
              <a:rPr lang="en-AU" dirty="0"/>
              <a:t>WGISS will be updating action, augmenting best practices:</a:t>
            </a:r>
          </a:p>
          <a:p>
            <a:pPr lvl="2"/>
            <a:r>
              <a:rPr lang="en-AU" dirty="0"/>
              <a:t>Discovery systems</a:t>
            </a:r>
          </a:p>
          <a:p>
            <a:pPr lvl="2"/>
            <a:r>
              <a:rPr lang="en-AU" dirty="0"/>
              <a:t>Cloud data formats: COGS, Zarr</a:t>
            </a:r>
          </a:p>
          <a:p>
            <a:r>
              <a:rPr lang="en-AU" dirty="0"/>
              <a:t>CEOS Analysis Ready Data (ARD)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D9B07-9D67-448F-87E1-92CC272E20C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CEOS Strategic Initiatives</a:t>
            </a:r>
          </a:p>
        </p:txBody>
      </p:sp>
      <p:pic>
        <p:nvPicPr>
          <p:cNvPr id="6" name="Google Shape;49;p8">
            <a:extLst>
              <a:ext uri="{FF2B5EF4-FFF2-40B4-BE49-F238E27FC236}">
                <a16:creationId xmlns:a16="http://schemas.microsoft.com/office/drawing/2014/main" id="{386E7529-5D8F-46EF-B051-04335DFC44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1235" y="1342639"/>
            <a:ext cx="2632765" cy="3679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  <a:reflection stA="40000" endPos="30000" dist="38100" dir="5400000" fadeDir="5400012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2773ED-68D7-49FA-BC92-B072E2AC51C3}"/>
              </a:ext>
            </a:extLst>
          </p:cNvPr>
          <p:cNvSpPr txBox="1"/>
          <p:nvPr/>
        </p:nvSpPr>
        <p:spPr>
          <a:xfrm>
            <a:off x="282713" y="3856331"/>
            <a:ext cx="3776869" cy="18800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u="sng" dirty="0"/>
              <a:t>Status of CARD4L PFS: Current</a:t>
            </a:r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1600" b="0" dirty="0"/>
              <a:t>Surface Reflectance (v5.0)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600" b="0" dirty="0"/>
              <a:t>Surface Temperature (v5.0)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1600" b="0" dirty="0" err="1">
                <a:solidFill>
                  <a:schemeClr val="accent4"/>
                </a:solidFill>
              </a:rPr>
              <a:t>Normalised</a:t>
            </a:r>
            <a:r>
              <a:rPr lang="en-US" sz="1600" b="0" dirty="0">
                <a:solidFill>
                  <a:schemeClr val="accent4"/>
                </a:solidFill>
              </a:rPr>
              <a:t> Radar Backscatter (v5.0)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1600" b="0" dirty="0">
                <a:solidFill>
                  <a:schemeClr val="accent4"/>
                </a:solidFill>
              </a:rPr>
              <a:t>Polarimetric Radar (v3.0)</a:t>
            </a:r>
          </a:p>
          <a:p>
            <a:endParaRPr lang="en-A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EDC0E-BD0C-4EBB-AD79-1F19DA1910A4}"/>
              </a:ext>
            </a:extLst>
          </p:cNvPr>
          <p:cNvSpPr txBox="1"/>
          <p:nvPr/>
        </p:nvSpPr>
        <p:spPr>
          <a:xfrm>
            <a:off x="4485860" y="3856331"/>
            <a:ext cx="4075044" cy="21262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u="sng" dirty="0"/>
              <a:t>Status of CARD4L PFS: In-Development</a:t>
            </a:r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1600" b="0" dirty="0"/>
              <a:t>Aquatic Reflectance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600" b="0" dirty="0"/>
              <a:t>Nighttime Light Surface Radiance (NLSR)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1600" b="0" dirty="0">
                <a:solidFill>
                  <a:schemeClr val="accent4"/>
                </a:solidFill>
              </a:rPr>
              <a:t>Geocoded SLC (SAR)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1600" b="0" dirty="0">
                <a:solidFill>
                  <a:schemeClr val="accent4"/>
                </a:solidFill>
              </a:rPr>
              <a:t>Interferometric Radar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600" b="0" dirty="0"/>
              <a:t>LIDAR</a:t>
            </a:r>
          </a:p>
          <a:p>
            <a:endParaRPr lang="en-AU" sz="1600" dirty="0"/>
          </a:p>
        </p:txBody>
      </p:sp>
      <p:sp>
        <p:nvSpPr>
          <p:cNvPr id="12" name="Google Shape;57;p9">
            <a:extLst>
              <a:ext uri="{FF2B5EF4-FFF2-40B4-BE49-F238E27FC236}">
                <a16:creationId xmlns:a16="http://schemas.microsoft.com/office/drawing/2014/main" id="{6F01DCE8-19E4-40B0-AB6F-F6A5F9703F3F}"/>
              </a:ext>
            </a:extLst>
          </p:cNvPr>
          <p:cNvSpPr txBox="1">
            <a:spLocks/>
          </p:cNvSpPr>
          <p:nvPr/>
        </p:nvSpPr>
        <p:spPr>
          <a:xfrm>
            <a:off x="404100" y="5972631"/>
            <a:ext cx="5691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AU"/>
              <a:t>See </a:t>
            </a:r>
            <a:r>
              <a:rPr lang="en-AU" u="sng">
                <a:solidFill>
                  <a:schemeClr val="hlink"/>
                </a:solidFill>
                <a:hlinkClick r:id="rId4"/>
              </a:rPr>
              <a:t>http://ceos.org/ard</a:t>
            </a:r>
            <a:r>
              <a:rPr lang="en-AU"/>
              <a:t> for further details</a:t>
            </a:r>
          </a:p>
          <a:p>
            <a:pPr marL="0" indent="0">
              <a:buFont typeface="Arial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58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FE1DB-4287-449F-BE4B-677F1AC02D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A73D7-4B9B-49EF-99CB-6250BE6C4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Strategy update underway and to be presented at CEOS Plenary 2021</a:t>
            </a:r>
          </a:p>
          <a:p>
            <a:r>
              <a:rPr lang="en-AU" dirty="0"/>
              <a:t>Update the Strategy to reflect progress and developments in the space</a:t>
            </a:r>
          </a:p>
          <a:p>
            <a:pPr lvl="1"/>
            <a:r>
              <a:rPr lang="en-AU" dirty="0"/>
              <a:t>Formalisation of a comprehensive framework for CEOS ARD in general (i.e., beyond land)</a:t>
            </a:r>
          </a:p>
          <a:p>
            <a:pPr lvl="1"/>
            <a:r>
              <a:rPr lang="en-AU" dirty="0"/>
              <a:t>Continued promotion to users, data providers, data distributors</a:t>
            </a:r>
          </a:p>
          <a:p>
            <a:pPr lvl="2"/>
            <a:r>
              <a:rPr lang="en-AU" dirty="0"/>
              <a:t>webinars, key meetings</a:t>
            </a:r>
          </a:p>
          <a:p>
            <a:pPr lvl="2"/>
            <a:r>
              <a:rPr lang="en-AU" dirty="0"/>
              <a:t>SDG applicability</a:t>
            </a:r>
          </a:p>
          <a:p>
            <a:pPr lvl="1"/>
            <a:r>
              <a:rPr lang="en-AU" dirty="0"/>
              <a:t>Advisory Notes to provide guidance on key topics as complements to the non-prescriptive PFS</a:t>
            </a:r>
          </a:p>
          <a:p>
            <a:pPr lvl="1"/>
            <a:r>
              <a:rPr lang="en-AU" dirty="0"/>
              <a:t>Continued pilot activities (incl. EAIL) </a:t>
            </a:r>
          </a:p>
          <a:p>
            <a:pPr lvl="1"/>
            <a:r>
              <a:rPr lang="en-AU" dirty="0"/>
              <a:t>Increased linkage between WGISS systems and CEOS ARD and the cloud – discovery of and access to CEOS Agency ARD</a:t>
            </a:r>
          </a:p>
          <a:p>
            <a:pPr lvl="2"/>
            <a:r>
              <a:rPr lang="en-AU" dirty="0"/>
              <a:t>MIM Database links to CEOS ARD products</a:t>
            </a:r>
          </a:p>
          <a:p>
            <a:endParaRPr lang="en-AU" dirty="0"/>
          </a:p>
          <a:p>
            <a:r>
              <a:rPr lang="en-AU" dirty="0"/>
              <a:t>In general: topics related to accessibility and utilisation of CEOS ARD – increasing impact of CEOS data, including via an increased scope of the CEOS ARD concept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956B2-27D8-47E4-AD15-C09FE37C222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/>
              <a:t>ARD/FDA Strategy Update</a:t>
            </a:r>
          </a:p>
          <a:p>
            <a:r>
              <a:rPr lang="en-AU" dirty="0"/>
              <a:t>Ideas for discussion (from SIT36)</a:t>
            </a:r>
          </a:p>
        </p:txBody>
      </p:sp>
    </p:spTree>
    <p:extLst>
      <p:ext uri="{BB962C8B-B14F-4D97-AF65-F5344CB8AC3E}">
        <p14:creationId xmlns:p14="http://schemas.microsoft.com/office/powerpoint/2010/main" val="20879334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704426F2-67EB-4361-B01C-067C1CC34B68}" vid="{9552AE38-56F0-4ED5-A71D-6132397E8316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FFB2887E109479714270EF09F4F34" ma:contentTypeVersion="13" ma:contentTypeDescription="Create a new document." ma:contentTypeScope="" ma:versionID="a1cadfbc0c468d74c5ead1af1db80fac">
  <xsd:schema xmlns:xsd="http://www.w3.org/2001/XMLSchema" xmlns:xs="http://www.w3.org/2001/XMLSchema" xmlns:p="http://schemas.microsoft.com/office/2006/metadata/properties" xmlns:ns3="d731c216-4847-40b9-9cc1-07675d6a1b95" xmlns:ns4="850cd0c5-34cb-451e-bc90-918567b3d760" targetNamespace="http://schemas.microsoft.com/office/2006/metadata/properties" ma:root="true" ma:fieldsID="91594c08eb15b779bb0769c3d0baf6be" ns3:_="" ns4:_="">
    <xsd:import namespace="d731c216-4847-40b9-9cc1-07675d6a1b95"/>
    <xsd:import namespace="850cd0c5-34cb-451e-bc90-918567b3d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1c216-4847-40b9-9cc1-07675d6a1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d0c5-34cb-451e-bc90-918567b3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363B11-253F-4C63-9959-C0F8AAEA9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1c216-4847-40b9-9cc1-07675d6a1b95"/>
    <ds:schemaRef ds:uri="850cd0c5-34cb-451e-bc90-918567b3d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CBA1DB-D6C9-484C-93F8-61BA2F9972FA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731c216-4847-40b9-9cc1-07675d6a1b95"/>
    <ds:schemaRef ds:uri="http://purl.org/dc/dcmitype/"/>
    <ds:schemaRef ds:uri="http://schemas.openxmlformats.org/package/2006/metadata/core-properties"/>
    <ds:schemaRef ds:uri="850cd0c5-34cb-451e-bc90-918567b3d76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EAD713-CC1D-4E11-BFBE-0F91EECCAA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619</Words>
  <Application>Microsoft Office PowerPoint</Application>
  <PresentationFormat>Widescreen</PresentationFormat>
  <Paragraphs>100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</vt:lpstr>
      <vt:lpstr>1_CSIRO horizontal</vt:lpstr>
      <vt:lpstr>PowerPoint Presentation</vt:lpstr>
      <vt:lpstr>Welcome to WGISS 51 Chair Report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Rob Woodcock</dc:creator>
  <cp:lastModifiedBy>Woodcock, Robert (Mineral Resources, Black Mountain)</cp:lastModifiedBy>
  <cp:revision>4</cp:revision>
  <dcterms:modified xsi:type="dcterms:W3CDTF">2021-04-19T11:45:55Z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0x0101006CBFFB2887E109479714270EF09F4F34</vt:lpwstr>
  </property>
</Properties>
</file>