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8"/>
  </p:notesMasterIdLst>
  <p:handoutMasterIdLst>
    <p:handoutMasterId r:id="rId19"/>
  </p:handoutMasterIdLst>
  <p:sldIdLst>
    <p:sldId id="267" r:id="rId5"/>
    <p:sldId id="424" r:id="rId6"/>
    <p:sldId id="2343" r:id="rId7"/>
    <p:sldId id="2337" r:id="rId8"/>
    <p:sldId id="271" r:id="rId9"/>
    <p:sldId id="273" r:id="rId10"/>
    <p:sldId id="428" r:id="rId11"/>
    <p:sldId id="2211" r:id="rId12"/>
    <p:sldId id="430" r:id="rId13"/>
    <p:sldId id="2334" r:id="rId14"/>
    <p:sldId id="411" r:id="rId15"/>
    <p:sldId id="2346" r:id="rId16"/>
    <p:sldId id="2347" r:id="rId17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40ECD2-341D-4268-A47E-04571F28FE31}" v="3" dt="2021-04-19T03:16:10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6" autoAdjust="0"/>
    <p:restoredTop sz="94660" autoAdjust="0"/>
  </p:normalViewPr>
  <p:slideViewPr>
    <p:cSldViewPr snapToGrid="0">
      <p:cViewPr varScale="1">
        <p:scale>
          <a:sx n="53" d="100"/>
          <a:sy n="53" d="100"/>
        </p:scale>
        <p:origin x="108" y="9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re, Tom" userId="525ec922-1a6b-434f-b059-b63478ff1b6f" providerId="ADAL" clId="{D040ECD2-341D-4268-A47E-04571F28FE31}"/>
    <pc:docChg chg="modMainMaster">
      <pc:chgData name="Sohre, Tom" userId="525ec922-1a6b-434f-b059-b63478ff1b6f" providerId="ADAL" clId="{D040ECD2-341D-4268-A47E-04571F28FE31}" dt="2021-04-19T03:16:10.644" v="1" actId="478"/>
      <pc:docMkLst>
        <pc:docMk/>
      </pc:docMkLst>
      <pc:sldMasterChg chg="delSp modSldLayout">
        <pc:chgData name="Sohre, Tom" userId="525ec922-1a6b-434f-b059-b63478ff1b6f" providerId="ADAL" clId="{D040ECD2-341D-4268-A47E-04571F28FE31}" dt="2021-04-19T03:16:10.644" v="1" actId="478"/>
        <pc:sldMasterMkLst>
          <pc:docMk/>
          <pc:sldMasterMk cId="0" sldId="2147483649"/>
        </pc:sldMasterMkLst>
        <pc:spChg chg="del">
          <ac:chgData name="Sohre, Tom" userId="525ec922-1a6b-434f-b059-b63478ff1b6f" providerId="ADAL" clId="{D040ECD2-341D-4268-A47E-04571F28FE31}" dt="2021-04-19T03:16:10.644" v="1" actId="478"/>
          <ac:spMkLst>
            <pc:docMk/>
            <pc:sldMasterMk cId="0" sldId="2147483649"/>
            <ac:spMk id="10" creationId="{24A15954-0447-444B-A351-4DD2AF0397E9}"/>
          </ac:spMkLst>
        </pc:spChg>
        <pc:sldLayoutChg chg="delSp">
          <pc:chgData name="Sohre, Tom" userId="525ec922-1a6b-434f-b059-b63478ff1b6f" providerId="ADAL" clId="{D040ECD2-341D-4268-A47E-04571F28FE31}" dt="2021-04-19T03:15:54.344" v="0" actId="478"/>
          <pc:sldLayoutMkLst>
            <pc:docMk/>
            <pc:sldMasterMk cId="0" sldId="2147483649"/>
            <pc:sldLayoutMk cId="3337030543" sldId="2147483696"/>
          </pc:sldLayoutMkLst>
          <pc:spChg chg="del">
            <ac:chgData name="Sohre, Tom" userId="525ec922-1a6b-434f-b059-b63478ff1b6f" providerId="ADAL" clId="{D040ECD2-341D-4268-A47E-04571F28FE31}" dt="2021-04-19T03:15:54.344" v="0" actId="478"/>
            <ac:spMkLst>
              <pc:docMk/>
              <pc:sldMasterMk cId="0" sldId="2147483649"/>
              <pc:sldLayoutMk cId="3337030543" sldId="2147483696"/>
              <ac:spMk id="9" creationId="{BD34581B-7E3E-4760-B2E8-404733D6B7A5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oimspp-my.sharepoint.com/personal/kkline_usgs_gov/Documents/Documents/4%20Management%20-%20General/4.3%20Program%20Plan-Budget/4.3.21%20FY21/Stats%20-%20Mar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Collection 2 Data 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C2 Cloud Direct Access (TB)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Sheet1!$A$2:$A$121</c:f>
              <c:numCache>
                <c:formatCode>m/d/yyyy</c:formatCode>
                <c:ptCount val="120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</c:numCache>
            </c:numRef>
          </c:cat>
          <c:val>
            <c:numRef>
              <c:f>Sheet1!$B$2:$B$121</c:f>
              <c:numCache>
                <c:formatCode>General</c:formatCode>
                <c:ptCount val="120"/>
                <c:pt idx="1">
                  <c:v>15.2</c:v>
                </c:pt>
                <c:pt idx="2">
                  <c:v>32.200000000000003</c:v>
                </c:pt>
                <c:pt idx="3">
                  <c:v>20</c:v>
                </c:pt>
                <c:pt idx="4">
                  <c:v>12</c:v>
                </c:pt>
                <c:pt idx="5">
                  <c:v>9.48</c:v>
                </c:pt>
                <c:pt idx="6">
                  <c:v>12.2</c:v>
                </c:pt>
                <c:pt idx="7">
                  <c:v>5.51</c:v>
                </c:pt>
                <c:pt idx="8">
                  <c:v>14.2</c:v>
                </c:pt>
                <c:pt idx="9">
                  <c:v>21.3</c:v>
                </c:pt>
                <c:pt idx="10">
                  <c:v>15.9</c:v>
                </c:pt>
                <c:pt idx="11">
                  <c:v>8.01</c:v>
                </c:pt>
                <c:pt idx="12">
                  <c:v>8.52</c:v>
                </c:pt>
                <c:pt idx="13">
                  <c:v>10.7</c:v>
                </c:pt>
                <c:pt idx="14">
                  <c:v>9.61</c:v>
                </c:pt>
                <c:pt idx="15">
                  <c:v>11.7</c:v>
                </c:pt>
                <c:pt idx="16">
                  <c:v>31.5</c:v>
                </c:pt>
                <c:pt idx="17">
                  <c:v>21.4</c:v>
                </c:pt>
                <c:pt idx="18">
                  <c:v>12</c:v>
                </c:pt>
                <c:pt idx="19">
                  <c:v>8.31</c:v>
                </c:pt>
                <c:pt idx="20">
                  <c:v>10.4</c:v>
                </c:pt>
                <c:pt idx="21">
                  <c:v>8.6999999999999993</c:v>
                </c:pt>
                <c:pt idx="22">
                  <c:v>7.33</c:v>
                </c:pt>
                <c:pt idx="23">
                  <c:v>4.91</c:v>
                </c:pt>
                <c:pt idx="24">
                  <c:v>4.79</c:v>
                </c:pt>
                <c:pt idx="25">
                  <c:v>4.47</c:v>
                </c:pt>
                <c:pt idx="26">
                  <c:v>4.91</c:v>
                </c:pt>
                <c:pt idx="27">
                  <c:v>6.01</c:v>
                </c:pt>
                <c:pt idx="28">
                  <c:v>5.84</c:v>
                </c:pt>
                <c:pt idx="29">
                  <c:v>6.37</c:v>
                </c:pt>
                <c:pt idx="30">
                  <c:v>4.47</c:v>
                </c:pt>
                <c:pt idx="31">
                  <c:v>4.1399999999999997</c:v>
                </c:pt>
                <c:pt idx="32">
                  <c:v>6.44</c:v>
                </c:pt>
                <c:pt idx="33">
                  <c:v>12.4</c:v>
                </c:pt>
                <c:pt idx="34">
                  <c:v>10.199999999999999</c:v>
                </c:pt>
                <c:pt idx="35">
                  <c:v>15.5</c:v>
                </c:pt>
                <c:pt idx="36">
                  <c:v>16.8</c:v>
                </c:pt>
                <c:pt idx="37">
                  <c:v>7.55</c:v>
                </c:pt>
                <c:pt idx="38">
                  <c:v>9.61</c:v>
                </c:pt>
                <c:pt idx="39">
                  <c:v>5.96</c:v>
                </c:pt>
                <c:pt idx="40">
                  <c:v>8.1199999999999992</c:v>
                </c:pt>
                <c:pt idx="41">
                  <c:v>13.6</c:v>
                </c:pt>
                <c:pt idx="42">
                  <c:v>14.6</c:v>
                </c:pt>
                <c:pt idx="43">
                  <c:v>13.8</c:v>
                </c:pt>
                <c:pt idx="44">
                  <c:v>14.6</c:v>
                </c:pt>
                <c:pt idx="45">
                  <c:v>12.7</c:v>
                </c:pt>
                <c:pt idx="46">
                  <c:v>10.5</c:v>
                </c:pt>
                <c:pt idx="47">
                  <c:v>7.86</c:v>
                </c:pt>
                <c:pt idx="48">
                  <c:v>7.75</c:v>
                </c:pt>
                <c:pt idx="49">
                  <c:v>10.7</c:v>
                </c:pt>
                <c:pt idx="50">
                  <c:v>7.85</c:v>
                </c:pt>
                <c:pt idx="51">
                  <c:v>8.33</c:v>
                </c:pt>
                <c:pt idx="52">
                  <c:v>15.4</c:v>
                </c:pt>
                <c:pt idx="53">
                  <c:v>9.39</c:v>
                </c:pt>
                <c:pt idx="54">
                  <c:v>10.199999999999999</c:v>
                </c:pt>
                <c:pt idx="55">
                  <c:v>13.2</c:v>
                </c:pt>
                <c:pt idx="56">
                  <c:v>12.5</c:v>
                </c:pt>
                <c:pt idx="57">
                  <c:v>13.4</c:v>
                </c:pt>
                <c:pt idx="58">
                  <c:v>9.99</c:v>
                </c:pt>
                <c:pt idx="59">
                  <c:v>16</c:v>
                </c:pt>
                <c:pt idx="60">
                  <c:v>10.6</c:v>
                </c:pt>
                <c:pt idx="61">
                  <c:v>8.5</c:v>
                </c:pt>
                <c:pt idx="62">
                  <c:v>12.8</c:v>
                </c:pt>
                <c:pt idx="63">
                  <c:v>9.0399999999999991</c:v>
                </c:pt>
                <c:pt idx="64">
                  <c:v>7.58</c:v>
                </c:pt>
                <c:pt idx="65">
                  <c:v>9.85</c:v>
                </c:pt>
                <c:pt idx="66">
                  <c:v>8.17</c:v>
                </c:pt>
                <c:pt idx="67">
                  <c:v>8.5500000000000007</c:v>
                </c:pt>
                <c:pt idx="68">
                  <c:v>24.6</c:v>
                </c:pt>
                <c:pt idx="69">
                  <c:v>43.2</c:v>
                </c:pt>
                <c:pt idx="70">
                  <c:v>46.4</c:v>
                </c:pt>
                <c:pt idx="71">
                  <c:v>56.8</c:v>
                </c:pt>
                <c:pt idx="72">
                  <c:v>50.3</c:v>
                </c:pt>
                <c:pt idx="73">
                  <c:v>41.9</c:v>
                </c:pt>
                <c:pt idx="74">
                  <c:v>29.5</c:v>
                </c:pt>
                <c:pt idx="75">
                  <c:v>52.3</c:v>
                </c:pt>
                <c:pt idx="76">
                  <c:v>92</c:v>
                </c:pt>
                <c:pt idx="77">
                  <c:v>91.7</c:v>
                </c:pt>
                <c:pt idx="78">
                  <c:v>93.5</c:v>
                </c:pt>
                <c:pt idx="79">
                  <c:v>92.1</c:v>
                </c:pt>
                <c:pt idx="80">
                  <c:v>75.5</c:v>
                </c:pt>
                <c:pt idx="81">
                  <c:v>66</c:v>
                </c:pt>
                <c:pt idx="82">
                  <c:v>84.1</c:v>
                </c:pt>
                <c:pt idx="83">
                  <c:v>160</c:v>
                </c:pt>
                <c:pt idx="84">
                  <c:v>126</c:v>
                </c:pt>
                <c:pt idx="85">
                  <c:v>116</c:v>
                </c:pt>
                <c:pt idx="86">
                  <c:v>80.599999999999994</c:v>
                </c:pt>
                <c:pt idx="87">
                  <c:v>64.400000000000006</c:v>
                </c:pt>
                <c:pt idx="88">
                  <c:v>70.400000000000006</c:v>
                </c:pt>
                <c:pt idx="89">
                  <c:v>65.5</c:v>
                </c:pt>
                <c:pt idx="90">
                  <c:v>68.599999999999994</c:v>
                </c:pt>
                <c:pt idx="91">
                  <c:v>87.8</c:v>
                </c:pt>
                <c:pt idx="92">
                  <c:v>64.099999999999994</c:v>
                </c:pt>
                <c:pt idx="93">
                  <c:v>134</c:v>
                </c:pt>
                <c:pt idx="94">
                  <c:v>131</c:v>
                </c:pt>
                <c:pt idx="95">
                  <c:v>87.7</c:v>
                </c:pt>
                <c:pt idx="96">
                  <c:v>73.900000000000006</c:v>
                </c:pt>
                <c:pt idx="97">
                  <c:v>152</c:v>
                </c:pt>
                <c:pt idx="98">
                  <c:v>170</c:v>
                </c:pt>
                <c:pt idx="99">
                  <c:v>124</c:v>
                </c:pt>
                <c:pt idx="100">
                  <c:v>98.1</c:v>
                </c:pt>
                <c:pt idx="101">
                  <c:v>60.6</c:v>
                </c:pt>
                <c:pt idx="102">
                  <c:v>56.3</c:v>
                </c:pt>
                <c:pt idx="103">
                  <c:v>42.5</c:v>
                </c:pt>
                <c:pt idx="104">
                  <c:v>59.9</c:v>
                </c:pt>
                <c:pt idx="105">
                  <c:v>71.3</c:v>
                </c:pt>
                <c:pt idx="106">
                  <c:v>51.7</c:v>
                </c:pt>
                <c:pt idx="107">
                  <c:v>45</c:v>
                </c:pt>
                <c:pt idx="108">
                  <c:v>39</c:v>
                </c:pt>
                <c:pt idx="109">
                  <c:v>46.9</c:v>
                </c:pt>
                <c:pt idx="110">
                  <c:v>37.6</c:v>
                </c:pt>
                <c:pt idx="111">
                  <c:v>43.2</c:v>
                </c:pt>
                <c:pt idx="112">
                  <c:v>45.1</c:v>
                </c:pt>
                <c:pt idx="113">
                  <c:v>428</c:v>
                </c:pt>
                <c:pt idx="114">
                  <c:v>327</c:v>
                </c:pt>
                <c:pt idx="115">
                  <c:v>402</c:v>
                </c:pt>
                <c:pt idx="116">
                  <c:v>263</c:v>
                </c:pt>
                <c:pt idx="117">
                  <c:v>55.4</c:v>
                </c:pt>
                <c:pt idx="118">
                  <c:v>82.1</c:v>
                </c:pt>
                <c:pt idx="119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0-4542-B209-3DE6CDB726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C2 Cloud Downloads (TB)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Sheet1!$A$2:$A$121</c:f>
              <c:numCache>
                <c:formatCode>m/d/yyyy</c:formatCode>
                <c:ptCount val="120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</c:numCache>
            </c:numRef>
          </c:cat>
          <c:val>
            <c:numRef>
              <c:f>Sheet1!$C$2:$C$121</c:f>
              <c:numCache>
                <c:formatCode>General</c:formatCode>
                <c:ptCount val="120"/>
                <c:pt idx="0">
                  <c:v>0.41</c:v>
                </c:pt>
                <c:pt idx="1">
                  <c:v>1.3</c:v>
                </c:pt>
                <c:pt idx="2">
                  <c:v>0.7</c:v>
                </c:pt>
                <c:pt idx="3">
                  <c:v>1.27</c:v>
                </c:pt>
                <c:pt idx="4">
                  <c:v>0.71</c:v>
                </c:pt>
                <c:pt idx="5">
                  <c:v>0.44</c:v>
                </c:pt>
                <c:pt idx="6">
                  <c:v>1.98</c:v>
                </c:pt>
                <c:pt idx="7">
                  <c:v>3.65</c:v>
                </c:pt>
                <c:pt idx="8">
                  <c:v>2.2200000000000002</c:v>
                </c:pt>
                <c:pt idx="9">
                  <c:v>1.57</c:v>
                </c:pt>
                <c:pt idx="10">
                  <c:v>0.67</c:v>
                </c:pt>
                <c:pt idx="11">
                  <c:v>1.62</c:v>
                </c:pt>
                <c:pt idx="12">
                  <c:v>3.16</c:v>
                </c:pt>
                <c:pt idx="13">
                  <c:v>3.16</c:v>
                </c:pt>
                <c:pt idx="14">
                  <c:v>3.21</c:v>
                </c:pt>
                <c:pt idx="15">
                  <c:v>4.4400000000000004</c:v>
                </c:pt>
                <c:pt idx="16">
                  <c:v>4.34</c:v>
                </c:pt>
                <c:pt idx="17">
                  <c:v>2.69</c:v>
                </c:pt>
                <c:pt idx="18">
                  <c:v>2.67</c:v>
                </c:pt>
                <c:pt idx="19">
                  <c:v>3.46</c:v>
                </c:pt>
                <c:pt idx="20">
                  <c:v>4.4000000000000004</c:v>
                </c:pt>
                <c:pt idx="21">
                  <c:v>2.5099999999999998</c:v>
                </c:pt>
                <c:pt idx="22">
                  <c:v>1.22</c:v>
                </c:pt>
                <c:pt idx="23">
                  <c:v>0.69</c:v>
                </c:pt>
                <c:pt idx="24">
                  <c:v>0.86</c:v>
                </c:pt>
                <c:pt idx="25">
                  <c:v>0.36</c:v>
                </c:pt>
                <c:pt idx="26">
                  <c:v>0.61</c:v>
                </c:pt>
                <c:pt idx="27">
                  <c:v>0.96</c:v>
                </c:pt>
                <c:pt idx="28">
                  <c:v>1.01</c:v>
                </c:pt>
                <c:pt idx="29">
                  <c:v>1.1399999999999999</c:v>
                </c:pt>
                <c:pt idx="30">
                  <c:v>1.22</c:v>
                </c:pt>
                <c:pt idx="31">
                  <c:v>0.62</c:v>
                </c:pt>
                <c:pt idx="32">
                  <c:v>2.35</c:v>
                </c:pt>
                <c:pt idx="33">
                  <c:v>7.25</c:v>
                </c:pt>
                <c:pt idx="34">
                  <c:v>4.37</c:v>
                </c:pt>
                <c:pt idx="35">
                  <c:v>8.19</c:v>
                </c:pt>
                <c:pt idx="36">
                  <c:v>9.17</c:v>
                </c:pt>
                <c:pt idx="37">
                  <c:v>2.39</c:v>
                </c:pt>
                <c:pt idx="38">
                  <c:v>2.33</c:v>
                </c:pt>
                <c:pt idx="39">
                  <c:v>1.8</c:v>
                </c:pt>
                <c:pt idx="40">
                  <c:v>2.58</c:v>
                </c:pt>
                <c:pt idx="41">
                  <c:v>7.5</c:v>
                </c:pt>
                <c:pt idx="42">
                  <c:v>5.58</c:v>
                </c:pt>
                <c:pt idx="43">
                  <c:v>7.32</c:v>
                </c:pt>
                <c:pt idx="44">
                  <c:v>7.61</c:v>
                </c:pt>
                <c:pt idx="45">
                  <c:v>6.04</c:v>
                </c:pt>
                <c:pt idx="46">
                  <c:v>4.66</c:v>
                </c:pt>
                <c:pt idx="47">
                  <c:v>3.25</c:v>
                </c:pt>
                <c:pt idx="48">
                  <c:v>2.12</c:v>
                </c:pt>
                <c:pt idx="49">
                  <c:v>2.82</c:v>
                </c:pt>
                <c:pt idx="50">
                  <c:v>2.44</c:v>
                </c:pt>
                <c:pt idx="51">
                  <c:v>2.62</c:v>
                </c:pt>
                <c:pt idx="52">
                  <c:v>2.95</c:v>
                </c:pt>
                <c:pt idx="53">
                  <c:v>2.82</c:v>
                </c:pt>
                <c:pt idx="54">
                  <c:v>5.7</c:v>
                </c:pt>
                <c:pt idx="55">
                  <c:v>5.18</c:v>
                </c:pt>
                <c:pt idx="56">
                  <c:v>3.54</c:v>
                </c:pt>
                <c:pt idx="57">
                  <c:v>6.33</c:v>
                </c:pt>
                <c:pt idx="58">
                  <c:v>3.75</c:v>
                </c:pt>
                <c:pt idx="59">
                  <c:v>7.57</c:v>
                </c:pt>
                <c:pt idx="60">
                  <c:v>1</c:v>
                </c:pt>
                <c:pt idx="61">
                  <c:v>4.0999999999999996</c:v>
                </c:pt>
                <c:pt idx="62">
                  <c:v>5.95</c:v>
                </c:pt>
                <c:pt idx="63">
                  <c:v>1.31</c:v>
                </c:pt>
                <c:pt idx="64">
                  <c:v>1.38</c:v>
                </c:pt>
                <c:pt idx="65">
                  <c:v>3.45</c:v>
                </c:pt>
                <c:pt idx="66">
                  <c:v>3.25</c:v>
                </c:pt>
                <c:pt idx="67">
                  <c:v>4.67</c:v>
                </c:pt>
                <c:pt idx="68">
                  <c:v>2.36</c:v>
                </c:pt>
                <c:pt idx="69">
                  <c:v>2.95</c:v>
                </c:pt>
                <c:pt idx="70">
                  <c:v>3.12</c:v>
                </c:pt>
                <c:pt idx="71">
                  <c:v>5.96</c:v>
                </c:pt>
                <c:pt idx="72">
                  <c:v>4.99</c:v>
                </c:pt>
                <c:pt idx="73">
                  <c:v>5.26</c:v>
                </c:pt>
                <c:pt idx="74">
                  <c:v>5.65</c:v>
                </c:pt>
                <c:pt idx="75">
                  <c:v>4.26</c:v>
                </c:pt>
                <c:pt idx="76">
                  <c:v>3.77</c:v>
                </c:pt>
                <c:pt idx="77">
                  <c:v>2.3199999999999998</c:v>
                </c:pt>
                <c:pt idx="78">
                  <c:v>17.2</c:v>
                </c:pt>
                <c:pt idx="79">
                  <c:v>26.37</c:v>
                </c:pt>
                <c:pt idx="80">
                  <c:v>26.68</c:v>
                </c:pt>
                <c:pt idx="81">
                  <c:v>24.78</c:v>
                </c:pt>
                <c:pt idx="82">
                  <c:v>25.27</c:v>
                </c:pt>
                <c:pt idx="83">
                  <c:v>26.07</c:v>
                </c:pt>
                <c:pt idx="84">
                  <c:v>25.48</c:v>
                </c:pt>
                <c:pt idx="85">
                  <c:v>25.07</c:v>
                </c:pt>
                <c:pt idx="86">
                  <c:v>26.08</c:v>
                </c:pt>
                <c:pt idx="87">
                  <c:v>27.86</c:v>
                </c:pt>
                <c:pt idx="88">
                  <c:v>25.33</c:v>
                </c:pt>
                <c:pt idx="89">
                  <c:v>24.17</c:v>
                </c:pt>
                <c:pt idx="90">
                  <c:v>24.32</c:v>
                </c:pt>
                <c:pt idx="91">
                  <c:v>25.4</c:v>
                </c:pt>
                <c:pt idx="92">
                  <c:v>25.58</c:v>
                </c:pt>
                <c:pt idx="93">
                  <c:v>24.59</c:v>
                </c:pt>
                <c:pt idx="94">
                  <c:v>28.19</c:v>
                </c:pt>
                <c:pt idx="95">
                  <c:v>26.76</c:v>
                </c:pt>
                <c:pt idx="96">
                  <c:v>27.92</c:v>
                </c:pt>
                <c:pt idx="97">
                  <c:v>28.77</c:v>
                </c:pt>
                <c:pt idx="98">
                  <c:v>30.41</c:v>
                </c:pt>
                <c:pt idx="99">
                  <c:v>28.82</c:v>
                </c:pt>
                <c:pt idx="100">
                  <c:v>24.87</c:v>
                </c:pt>
                <c:pt idx="101">
                  <c:v>25.62</c:v>
                </c:pt>
                <c:pt idx="102">
                  <c:v>27.57</c:v>
                </c:pt>
                <c:pt idx="103">
                  <c:v>26.83</c:v>
                </c:pt>
                <c:pt idx="104">
                  <c:v>27.49</c:v>
                </c:pt>
                <c:pt idx="105">
                  <c:v>26.7</c:v>
                </c:pt>
                <c:pt idx="106">
                  <c:v>27.39</c:v>
                </c:pt>
                <c:pt idx="107">
                  <c:v>27.8</c:v>
                </c:pt>
                <c:pt idx="108">
                  <c:v>30.14</c:v>
                </c:pt>
                <c:pt idx="109">
                  <c:v>26.35</c:v>
                </c:pt>
                <c:pt idx="110">
                  <c:v>28.41</c:v>
                </c:pt>
                <c:pt idx="111">
                  <c:v>25.73</c:v>
                </c:pt>
                <c:pt idx="112">
                  <c:v>26.75</c:v>
                </c:pt>
                <c:pt idx="113">
                  <c:v>21.08</c:v>
                </c:pt>
                <c:pt idx="114">
                  <c:v>25.14</c:v>
                </c:pt>
                <c:pt idx="115">
                  <c:v>26.45</c:v>
                </c:pt>
                <c:pt idx="116">
                  <c:v>24.92</c:v>
                </c:pt>
                <c:pt idx="117">
                  <c:v>27.12</c:v>
                </c:pt>
                <c:pt idx="118">
                  <c:v>27.1</c:v>
                </c:pt>
                <c:pt idx="119">
                  <c:v>26.41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0-4542-B209-3DE6CDB726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C2 On-Premise Downloads (TB)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Sheet1!$A$2:$A$121</c:f>
              <c:numCache>
                <c:formatCode>m/d/yyyy</c:formatCode>
                <c:ptCount val="120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</c:numCache>
            </c:numRef>
          </c:cat>
          <c:val>
            <c:numRef>
              <c:f>Sheet1!$D$2:$D$121</c:f>
              <c:numCache>
                <c:formatCode>General</c:formatCode>
                <c:ptCount val="120"/>
                <c:pt idx="0">
                  <c:v>0.44</c:v>
                </c:pt>
                <c:pt idx="1">
                  <c:v>0.48</c:v>
                </c:pt>
                <c:pt idx="2">
                  <c:v>1.0900000000000001</c:v>
                </c:pt>
                <c:pt idx="3">
                  <c:v>1.23</c:v>
                </c:pt>
                <c:pt idx="4">
                  <c:v>1.57</c:v>
                </c:pt>
                <c:pt idx="5">
                  <c:v>1.43</c:v>
                </c:pt>
                <c:pt idx="6">
                  <c:v>1.54</c:v>
                </c:pt>
                <c:pt idx="7">
                  <c:v>1.52</c:v>
                </c:pt>
                <c:pt idx="8">
                  <c:v>0.5</c:v>
                </c:pt>
                <c:pt idx="9">
                  <c:v>1.02</c:v>
                </c:pt>
                <c:pt idx="10">
                  <c:v>5.33</c:v>
                </c:pt>
                <c:pt idx="11">
                  <c:v>12.56</c:v>
                </c:pt>
                <c:pt idx="12">
                  <c:v>15.61</c:v>
                </c:pt>
                <c:pt idx="13">
                  <c:v>6.3</c:v>
                </c:pt>
                <c:pt idx="14">
                  <c:v>0.41</c:v>
                </c:pt>
                <c:pt idx="15">
                  <c:v>0.41</c:v>
                </c:pt>
                <c:pt idx="16">
                  <c:v>0.56000000000000005</c:v>
                </c:pt>
                <c:pt idx="17">
                  <c:v>0.17</c:v>
                </c:pt>
                <c:pt idx="18">
                  <c:v>0.2</c:v>
                </c:pt>
                <c:pt idx="19">
                  <c:v>0.2</c:v>
                </c:pt>
                <c:pt idx="20">
                  <c:v>0.48</c:v>
                </c:pt>
                <c:pt idx="21">
                  <c:v>0.83</c:v>
                </c:pt>
                <c:pt idx="22">
                  <c:v>1.6</c:v>
                </c:pt>
                <c:pt idx="23">
                  <c:v>1.19</c:v>
                </c:pt>
                <c:pt idx="24">
                  <c:v>1.26</c:v>
                </c:pt>
                <c:pt idx="25">
                  <c:v>0.86</c:v>
                </c:pt>
                <c:pt idx="26">
                  <c:v>0.96</c:v>
                </c:pt>
                <c:pt idx="27">
                  <c:v>0.95</c:v>
                </c:pt>
                <c:pt idx="28">
                  <c:v>1.42</c:v>
                </c:pt>
                <c:pt idx="29">
                  <c:v>1.28</c:v>
                </c:pt>
                <c:pt idx="30">
                  <c:v>1.0900000000000001</c:v>
                </c:pt>
                <c:pt idx="31">
                  <c:v>1.44</c:v>
                </c:pt>
                <c:pt idx="32">
                  <c:v>1.55</c:v>
                </c:pt>
                <c:pt idx="33">
                  <c:v>0.71</c:v>
                </c:pt>
                <c:pt idx="34">
                  <c:v>0.21</c:v>
                </c:pt>
                <c:pt idx="35">
                  <c:v>0.2</c:v>
                </c:pt>
                <c:pt idx="36">
                  <c:v>0.93</c:v>
                </c:pt>
                <c:pt idx="37">
                  <c:v>0.99</c:v>
                </c:pt>
                <c:pt idx="38">
                  <c:v>1.31</c:v>
                </c:pt>
                <c:pt idx="39">
                  <c:v>1.36</c:v>
                </c:pt>
                <c:pt idx="40">
                  <c:v>1.36</c:v>
                </c:pt>
                <c:pt idx="41">
                  <c:v>1.06</c:v>
                </c:pt>
                <c:pt idx="42">
                  <c:v>0.5</c:v>
                </c:pt>
                <c:pt idx="43">
                  <c:v>0.35</c:v>
                </c:pt>
                <c:pt idx="44">
                  <c:v>0.28000000000000003</c:v>
                </c:pt>
                <c:pt idx="45">
                  <c:v>0.27</c:v>
                </c:pt>
                <c:pt idx="46">
                  <c:v>0.2</c:v>
                </c:pt>
                <c:pt idx="47">
                  <c:v>0.16</c:v>
                </c:pt>
                <c:pt idx="48">
                  <c:v>0.42</c:v>
                </c:pt>
                <c:pt idx="49">
                  <c:v>0.49</c:v>
                </c:pt>
                <c:pt idx="50">
                  <c:v>0.02</c:v>
                </c:pt>
                <c:pt idx="51">
                  <c:v>0.03</c:v>
                </c:pt>
                <c:pt idx="52">
                  <c:v>0</c:v>
                </c:pt>
                <c:pt idx="53">
                  <c:v>0.05</c:v>
                </c:pt>
                <c:pt idx="54">
                  <c:v>0.17</c:v>
                </c:pt>
                <c:pt idx="55">
                  <c:v>7.0000000000000007E-2</c:v>
                </c:pt>
                <c:pt idx="56">
                  <c:v>7.0000000000000007E-2</c:v>
                </c:pt>
                <c:pt idx="57">
                  <c:v>0.19</c:v>
                </c:pt>
                <c:pt idx="58">
                  <c:v>0.28999999999999998</c:v>
                </c:pt>
                <c:pt idx="59">
                  <c:v>2.82</c:v>
                </c:pt>
                <c:pt idx="60">
                  <c:v>1.77</c:v>
                </c:pt>
                <c:pt idx="61">
                  <c:v>0.09</c:v>
                </c:pt>
                <c:pt idx="62">
                  <c:v>2.74</c:v>
                </c:pt>
                <c:pt idx="63">
                  <c:v>4.3099999999999996</c:v>
                </c:pt>
                <c:pt idx="64">
                  <c:v>3.43</c:v>
                </c:pt>
                <c:pt idx="65">
                  <c:v>1.96</c:v>
                </c:pt>
                <c:pt idx="66">
                  <c:v>2.58</c:v>
                </c:pt>
                <c:pt idx="67">
                  <c:v>3.01</c:v>
                </c:pt>
                <c:pt idx="68">
                  <c:v>2.06</c:v>
                </c:pt>
                <c:pt idx="69">
                  <c:v>5.27</c:v>
                </c:pt>
                <c:pt idx="70">
                  <c:v>1.36</c:v>
                </c:pt>
                <c:pt idx="71">
                  <c:v>2.04</c:v>
                </c:pt>
                <c:pt idx="72">
                  <c:v>0.37</c:v>
                </c:pt>
                <c:pt idx="73">
                  <c:v>0.56000000000000005</c:v>
                </c:pt>
                <c:pt idx="74">
                  <c:v>0.18</c:v>
                </c:pt>
                <c:pt idx="75">
                  <c:v>0.18</c:v>
                </c:pt>
                <c:pt idx="76">
                  <c:v>0.34</c:v>
                </c:pt>
                <c:pt idx="77">
                  <c:v>0.37</c:v>
                </c:pt>
                <c:pt idx="78">
                  <c:v>0.78</c:v>
                </c:pt>
                <c:pt idx="79">
                  <c:v>1.66</c:v>
                </c:pt>
                <c:pt idx="80">
                  <c:v>1.1100000000000001</c:v>
                </c:pt>
                <c:pt idx="81">
                  <c:v>0.97</c:v>
                </c:pt>
                <c:pt idx="82">
                  <c:v>0.77</c:v>
                </c:pt>
                <c:pt idx="83">
                  <c:v>1.27</c:v>
                </c:pt>
                <c:pt idx="84">
                  <c:v>2.7</c:v>
                </c:pt>
                <c:pt idx="85">
                  <c:v>2.4900000000000002</c:v>
                </c:pt>
                <c:pt idx="86">
                  <c:v>3.05</c:v>
                </c:pt>
                <c:pt idx="87">
                  <c:v>1.75</c:v>
                </c:pt>
                <c:pt idx="88">
                  <c:v>1.53</c:v>
                </c:pt>
                <c:pt idx="89">
                  <c:v>2.58</c:v>
                </c:pt>
                <c:pt idx="90">
                  <c:v>3.48</c:v>
                </c:pt>
                <c:pt idx="91">
                  <c:v>1.83</c:v>
                </c:pt>
                <c:pt idx="92">
                  <c:v>1.27</c:v>
                </c:pt>
                <c:pt idx="93">
                  <c:v>2.34</c:v>
                </c:pt>
                <c:pt idx="94">
                  <c:v>1.61</c:v>
                </c:pt>
                <c:pt idx="95">
                  <c:v>1.28</c:v>
                </c:pt>
                <c:pt idx="96">
                  <c:v>1.42</c:v>
                </c:pt>
                <c:pt idx="97">
                  <c:v>3</c:v>
                </c:pt>
                <c:pt idx="98">
                  <c:v>2.77</c:v>
                </c:pt>
                <c:pt idx="99">
                  <c:v>1.79</c:v>
                </c:pt>
                <c:pt idx="100">
                  <c:v>1.9</c:v>
                </c:pt>
                <c:pt idx="101">
                  <c:v>2.36</c:v>
                </c:pt>
                <c:pt idx="102">
                  <c:v>1.6</c:v>
                </c:pt>
                <c:pt idx="103">
                  <c:v>2.42</c:v>
                </c:pt>
                <c:pt idx="104">
                  <c:v>2.19</c:v>
                </c:pt>
                <c:pt idx="105">
                  <c:v>2.11</c:v>
                </c:pt>
                <c:pt idx="106">
                  <c:v>2.48</c:v>
                </c:pt>
                <c:pt idx="107">
                  <c:v>2.0699999999999998</c:v>
                </c:pt>
                <c:pt idx="108">
                  <c:v>2.3199999999999998</c:v>
                </c:pt>
                <c:pt idx="109">
                  <c:v>3.81</c:v>
                </c:pt>
                <c:pt idx="110">
                  <c:v>2.64</c:v>
                </c:pt>
                <c:pt idx="111">
                  <c:v>3.82</c:v>
                </c:pt>
                <c:pt idx="112">
                  <c:v>3.75</c:v>
                </c:pt>
                <c:pt idx="113">
                  <c:v>7.51</c:v>
                </c:pt>
                <c:pt idx="114">
                  <c:v>9.4499999999999993</c:v>
                </c:pt>
                <c:pt idx="115">
                  <c:v>5.45</c:v>
                </c:pt>
                <c:pt idx="116">
                  <c:v>4.8600000000000003</c:v>
                </c:pt>
                <c:pt idx="117">
                  <c:v>5.6</c:v>
                </c:pt>
                <c:pt idx="118">
                  <c:v>5.83</c:v>
                </c:pt>
                <c:pt idx="119">
                  <c:v>8.14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A0-4542-B209-3DE6CDB72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6488352"/>
        <c:axId val="536491632"/>
      </c:barChart>
      <c:dateAx>
        <c:axId val="53648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Dec 2020 - March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491632"/>
        <c:crosses val="autoZero"/>
        <c:auto val="1"/>
        <c:lblOffset val="100"/>
        <c:baseTimeUnit val="days"/>
      </c:dateAx>
      <c:valAx>
        <c:axId val="53649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TeraBytes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48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30AB6365-29AF-42BC-A2A2-52FEE04D3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1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69C72FF6-AEDB-4DCC-ACA0-288ECFC7B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53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1D6181-E069-4B84-AC65-66EFDFD0247C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3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82675" y="1565275"/>
            <a:ext cx="7516813" cy="4229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4:notes"/>
          <p:cNvSpPr txBox="1">
            <a:spLocks noGrp="1"/>
          </p:cNvSpPr>
          <p:nvPr>
            <p:ph type="body" idx="1"/>
          </p:nvPr>
        </p:nvSpPr>
        <p:spPr>
          <a:xfrm>
            <a:off x="535280" y="6028808"/>
            <a:ext cx="4282313" cy="493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93" tIns="47246" rIns="94493" bIns="47246" anchor="t" anchorCtr="0">
            <a:noAutofit/>
          </a:bodyPr>
          <a:lstStyle/>
          <a:p>
            <a:pPr>
              <a:buSzPts val="1400"/>
            </a:pPr>
            <a:r>
              <a:rPr lang="en-US" dirty="0"/>
              <a:t>Temporal depth</a:t>
            </a:r>
            <a:endParaRPr dirty="0"/>
          </a:p>
        </p:txBody>
      </p:sp>
      <p:sp>
        <p:nvSpPr>
          <p:cNvPr id="225" name="Google Shape;225;p4:notes"/>
          <p:cNvSpPr txBox="1">
            <a:spLocks noGrp="1"/>
          </p:cNvSpPr>
          <p:nvPr>
            <p:ph type="sldNum" idx="12"/>
          </p:nvPr>
        </p:nvSpPr>
        <p:spPr>
          <a:xfrm>
            <a:off x="3032011" y="11898848"/>
            <a:ext cx="2319443" cy="62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93" tIns="47246" rIns="94493" bIns="47246" anchor="b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400"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066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ee0cb792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15713" y="6224588"/>
            <a:ext cx="55346601" cy="31132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ee0cb7929_0_51:notes"/>
          <p:cNvSpPr txBox="1">
            <a:spLocks noGrp="1"/>
          </p:cNvSpPr>
          <p:nvPr>
            <p:ph type="body" idx="1"/>
          </p:nvPr>
        </p:nvSpPr>
        <p:spPr>
          <a:xfrm>
            <a:off x="711435" y="39431594"/>
            <a:ext cx="5691481" cy="37356246"/>
          </a:xfrm>
          <a:prstGeom prst="rect">
            <a:avLst/>
          </a:prstGeom>
        </p:spPr>
        <p:txBody>
          <a:bodyPr spcFirstLastPara="1" wrap="square" lIns="191490" tIns="191490" rIns="191490" bIns="191490" anchor="t" anchorCtr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ee0cb79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15713" y="6224588"/>
            <a:ext cx="55346601" cy="31132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ee0cb7929_0_63:notes"/>
          <p:cNvSpPr txBox="1">
            <a:spLocks noGrp="1"/>
          </p:cNvSpPr>
          <p:nvPr>
            <p:ph type="body" idx="1"/>
          </p:nvPr>
        </p:nvSpPr>
        <p:spPr>
          <a:xfrm>
            <a:off x="711435" y="39431594"/>
            <a:ext cx="5691481" cy="37356246"/>
          </a:xfrm>
          <a:prstGeom prst="rect">
            <a:avLst/>
          </a:prstGeom>
        </p:spPr>
        <p:txBody>
          <a:bodyPr spcFirstLastPara="1" wrap="square" lIns="191490" tIns="191490" rIns="191490" bIns="191490" anchor="t" anchorCtr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82675" y="1565275"/>
            <a:ext cx="7516813" cy="4229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4:notes"/>
          <p:cNvSpPr txBox="1">
            <a:spLocks noGrp="1"/>
          </p:cNvSpPr>
          <p:nvPr>
            <p:ph type="body" idx="1"/>
          </p:nvPr>
        </p:nvSpPr>
        <p:spPr>
          <a:xfrm>
            <a:off x="535280" y="6028808"/>
            <a:ext cx="4282313" cy="493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93" tIns="47246" rIns="94493" bIns="47246" anchor="t" anchorCtr="0">
            <a:noAutofit/>
          </a:bodyPr>
          <a:lstStyle/>
          <a:p>
            <a:pPr>
              <a:buSzPts val="1400"/>
            </a:pPr>
            <a:r>
              <a:rPr lang="en-US" dirty="0"/>
              <a:t>Temporal depth</a:t>
            </a:r>
            <a:endParaRPr dirty="0"/>
          </a:p>
        </p:txBody>
      </p:sp>
      <p:sp>
        <p:nvSpPr>
          <p:cNvPr id="225" name="Google Shape;225;p4:notes"/>
          <p:cNvSpPr txBox="1">
            <a:spLocks noGrp="1"/>
          </p:cNvSpPr>
          <p:nvPr>
            <p:ph type="sldNum" idx="12"/>
          </p:nvPr>
        </p:nvSpPr>
        <p:spPr>
          <a:xfrm>
            <a:off x="3032011" y="11898848"/>
            <a:ext cx="2319443" cy="62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93" tIns="47246" rIns="94493" bIns="47246" anchor="b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400"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73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85239C-3177-47CA-A074-2FBAEACA8B3A}"/>
              </a:ext>
            </a:extLst>
          </p:cNvPr>
          <p:cNvSpPr/>
          <p:nvPr userDrawn="1"/>
        </p:nvSpPr>
        <p:spPr>
          <a:xfrm>
            <a:off x="0" y="5865962"/>
            <a:ext cx="12191999" cy="992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1219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93C59-F171-4E33-9D02-2DF382C90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75" y="156057"/>
            <a:ext cx="777240" cy="844220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" y="2133600"/>
            <a:ext cx="11677557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775" y="146367"/>
            <a:ext cx="777240" cy="914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99485" y="6093767"/>
            <a:ext cx="240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U.S. Department</a:t>
            </a:r>
            <a:r>
              <a:rPr lang="en-US" sz="1200" b="1" baseline="0" dirty="0">
                <a:latin typeface="Arial Narrow" panose="020B0606020202030204" pitchFamily="34" charset="0"/>
              </a:rPr>
              <a:t> of the Interior</a:t>
            </a:r>
          </a:p>
          <a:p>
            <a:r>
              <a:rPr lang="en-US" sz="1200" b="1" baseline="0" dirty="0">
                <a:latin typeface="Arial Narrow" panose="020B0606020202030204" pitchFamily="34" charset="0"/>
              </a:rPr>
              <a:t>U.S. Geological Survey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" y="3556000"/>
            <a:ext cx="11677557" cy="23099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03054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pos="1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85" y="177800"/>
            <a:ext cx="11677557" cy="663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10" y="1066442"/>
            <a:ext cx="11683490" cy="49012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1768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52" y="354605"/>
            <a:ext cx="10467346" cy="646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052" y="1252728"/>
            <a:ext cx="5803953" cy="4473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918" y="1248119"/>
            <a:ext cx="5673524" cy="4473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34050" y="354600"/>
            <a:ext cx="11637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021155" y="6161200"/>
            <a:ext cx="85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234050" y="1219200"/>
            <a:ext cx="11637300" cy="4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rm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9A503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8037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996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4" y="6321531"/>
            <a:ext cx="1284621" cy="339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C56770-B661-489A-A262-405F09E658B0}"/>
              </a:ext>
            </a:extLst>
          </p:cNvPr>
          <p:cNvPicPr>
            <a:picLocks/>
          </p:cNvPicPr>
          <p:nvPr userDrawn="1"/>
        </p:nvPicPr>
        <p:blipFill rotWithShape="1">
          <a:blip r:embed="rId7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69388">
            <a:off x="1787664" y="1880466"/>
            <a:ext cx="9560116" cy="2791866"/>
          </a:xfrm>
          <a:prstGeom prst="rect">
            <a:avLst/>
          </a:prstGeom>
          <a:noFill/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19197"/>
            <a:ext cx="12191999" cy="841458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920" y="177800"/>
            <a:ext cx="11670996" cy="663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6576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5846234" y="6637339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fld id="{793C37E8-B2E5-4BB0-A010-68E85D9E44D8}" type="slidenum">
              <a:rPr lang="en-US" sz="1200" b="1">
                <a:solidFill>
                  <a:schemeClr val="tx2"/>
                </a:solidFill>
              </a:rPr>
              <a:pPr algn="ctr" eaLnBrk="0" hangingPunct="0"/>
              <a:t>‹#›</a:t>
            </a:fld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 flipV="1">
            <a:off x="304800" y="975277"/>
            <a:ext cx="1158611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Line 22"/>
          <p:cNvSpPr>
            <a:spLocks noChangeShapeType="1"/>
          </p:cNvSpPr>
          <p:nvPr userDrawn="1"/>
        </p:nvSpPr>
        <p:spPr bwMode="auto">
          <a:xfrm flipV="1">
            <a:off x="304800" y="5933425"/>
            <a:ext cx="11667279" cy="8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920" y="1061050"/>
            <a:ext cx="11670995" cy="50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C9D5BB-6742-41B6-95E0-656058BC36B7}"/>
              </a:ext>
            </a:extLst>
          </p:cNvPr>
          <p:cNvSpPr txBox="1"/>
          <p:nvPr userDrawn="1"/>
        </p:nvSpPr>
        <p:spPr>
          <a:xfrm>
            <a:off x="199485" y="6093767"/>
            <a:ext cx="240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U.S. Department</a:t>
            </a:r>
            <a:r>
              <a:rPr lang="en-US" sz="1200" b="1" baseline="0" dirty="0">
                <a:latin typeface="Arial Narrow" panose="020B0606020202030204" pitchFamily="34" charset="0"/>
              </a:rPr>
              <a:t> of the Interior</a:t>
            </a:r>
          </a:p>
          <a:p>
            <a:r>
              <a:rPr lang="en-US" sz="1200" b="1" baseline="0" dirty="0">
                <a:latin typeface="Arial Narrow" panose="020B0606020202030204" pitchFamily="34" charset="0"/>
              </a:rPr>
              <a:t>U.S. Geological Survey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98" r:id="rId4"/>
  </p:sldLayoutIdLst>
  <p:transition/>
  <p:hf sldNum="0" hdr="0" dt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919" y="2133600"/>
            <a:ext cx="11972081" cy="1143000"/>
          </a:xfrm>
        </p:spPr>
        <p:txBody>
          <a:bodyPr/>
          <a:lstStyle/>
          <a:p>
            <a:pPr eaLnBrk="1" hangingPunct="1"/>
            <a:r>
              <a:rPr lang="en-US" dirty="0"/>
              <a:t>USGS Landsat Migration to the Cloud</a:t>
            </a:r>
            <a:endParaRPr lang="en-US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919" y="3429000"/>
            <a:ext cx="11667281" cy="2240280"/>
          </a:xfrm>
        </p:spPr>
        <p:txBody>
          <a:bodyPr/>
          <a:lstStyle/>
          <a:p>
            <a:pPr eaLnBrk="1" hangingPunct="1">
              <a:lnSpc>
                <a:spcPct val="65000"/>
              </a:lnSpc>
            </a:pPr>
            <a:endParaRPr lang="en-US" sz="1200" dirty="0"/>
          </a:p>
          <a:p>
            <a:pPr eaLnBrk="1" hangingPunct="1">
              <a:lnSpc>
                <a:spcPct val="65000"/>
              </a:lnSpc>
            </a:pPr>
            <a:r>
              <a:rPr lang="en-US" sz="2800" dirty="0"/>
              <a:t>20 April 2021</a:t>
            </a:r>
          </a:p>
          <a:p>
            <a:pPr eaLnBrk="1" hangingPunct="1">
              <a:lnSpc>
                <a:spcPct val="65000"/>
              </a:lnSpc>
            </a:pPr>
            <a:endParaRPr lang="en-US" sz="1200" dirty="0"/>
          </a:p>
          <a:p>
            <a:pPr eaLnBrk="1" hangingPunct="1">
              <a:lnSpc>
                <a:spcPct val="65000"/>
              </a:lnSpc>
            </a:pPr>
            <a:endParaRPr lang="en-US" sz="1200" dirty="0"/>
          </a:p>
          <a:p>
            <a:pPr eaLnBrk="1" hangingPunct="1">
              <a:lnSpc>
                <a:spcPct val="100000"/>
              </a:lnSpc>
            </a:pPr>
            <a:r>
              <a:rPr lang="en-US" dirty="0"/>
              <a:t>Kristi Kline					</a:t>
            </a:r>
          </a:p>
          <a:p>
            <a:pPr eaLnBrk="1" hangingPunct="1">
              <a:lnSpc>
                <a:spcPct val="100000"/>
              </a:lnSpc>
            </a:pPr>
            <a:r>
              <a:rPr lang="en-US" sz="1800" dirty="0"/>
              <a:t>USGS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47C5F5-04F0-4050-86E6-A4D7F3AE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2 Egress Limiter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7DF13E-DC95-4C1D-8080-3428F510F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Implemented egress limiter to ensure control of costs</a:t>
            </a:r>
          </a:p>
          <a:p>
            <a:r>
              <a:rPr lang="en-US" dirty="0"/>
              <a:t>Provide access to the data, but also implement controls on egress to defined limits</a:t>
            </a:r>
          </a:p>
          <a:p>
            <a:r>
              <a:rPr lang="en-US" dirty="0"/>
              <a:t>Egress limiter will not allow total throughput to exceed the pre-defined limit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0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336286" y="266906"/>
            <a:ext cx="8727975" cy="646200"/>
          </a:xfrm>
        </p:spPr>
        <p:txBody>
          <a:bodyPr/>
          <a:lstStyle/>
          <a:p>
            <a:pPr lvl="0"/>
            <a:r>
              <a:rPr lang="en-US" dirty="0"/>
              <a:t>Distribution Metrics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A91D51-F7EB-42CD-95A3-5F8C8588E103}"/>
              </a:ext>
            </a:extLst>
          </p:cNvPr>
          <p:cNvCxnSpPr/>
          <p:nvPr/>
        </p:nvCxnSpPr>
        <p:spPr>
          <a:xfrm>
            <a:off x="5545123" y="3028426"/>
            <a:ext cx="1350627" cy="981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4CDFE0-5668-487D-B656-09CBF44B639C}"/>
              </a:ext>
            </a:extLst>
          </p:cNvPr>
          <p:cNvCxnSpPr/>
          <p:nvPr/>
        </p:nvCxnSpPr>
        <p:spPr>
          <a:xfrm flipH="1">
            <a:off x="9496338" y="2399251"/>
            <a:ext cx="922789" cy="922789"/>
          </a:xfrm>
          <a:prstGeom prst="straightConnector1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FC9BA6-5F43-439B-AD28-BEB5740AEE50}"/>
              </a:ext>
            </a:extLst>
          </p:cNvPr>
          <p:cNvSpPr txBox="1"/>
          <p:nvPr/>
        </p:nvSpPr>
        <p:spPr>
          <a:xfrm>
            <a:off x="4605556" y="2453429"/>
            <a:ext cx="16861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Changes to Web Application Firewall to increase throughput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A5CE40-A5D7-4269-B05C-80114EC60745}"/>
              </a:ext>
            </a:extLst>
          </p:cNvPr>
          <p:cNvSpPr txBox="1"/>
          <p:nvPr/>
        </p:nvSpPr>
        <p:spPr>
          <a:xfrm>
            <a:off x="10059799" y="1799087"/>
            <a:ext cx="16861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Processing U.S. Analysis Ready Data in Cloud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6355FDB-CA20-4415-9997-0A1EA5AC5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009289"/>
              </p:ext>
            </p:extLst>
          </p:nvPr>
        </p:nvGraphicFramePr>
        <p:xfrm>
          <a:off x="1772873" y="1040235"/>
          <a:ext cx="8092579" cy="485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155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45D8-34D9-46F1-80F5-BEF040DE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50" y="278100"/>
            <a:ext cx="11637300" cy="646200"/>
          </a:xfrm>
        </p:spPr>
        <p:txBody>
          <a:bodyPr/>
          <a:lstStyle/>
          <a:p>
            <a:r>
              <a:rPr lang="en-US" dirty="0"/>
              <a:t>Collection 2 Schedule and Upcoming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251FE-7E8F-46C9-979A-1577EE68D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050" y="1133959"/>
            <a:ext cx="11637300" cy="4714500"/>
          </a:xfrm>
        </p:spPr>
        <p:txBody>
          <a:bodyPr>
            <a:normAutofit/>
          </a:bodyPr>
          <a:lstStyle/>
          <a:p>
            <a:r>
              <a:rPr lang="en-US" dirty="0"/>
              <a:t>ORR #1 – Data Processing Readiness – July 2020 </a:t>
            </a:r>
            <a:r>
              <a:rPr lang="en-US" dirty="0">
                <a:solidFill>
                  <a:srgbClr val="00B050"/>
                </a:solidFill>
              </a:rPr>
              <a:t>(complete)</a:t>
            </a:r>
          </a:p>
          <a:p>
            <a:r>
              <a:rPr lang="en-US" dirty="0">
                <a:solidFill>
                  <a:schemeClr val="tx1"/>
                </a:solidFill>
              </a:rPr>
              <a:t>ORR #2 – Public Data Availability – November 2020 </a:t>
            </a:r>
            <a:r>
              <a:rPr lang="en-US" dirty="0">
                <a:solidFill>
                  <a:srgbClr val="00B050"/>
                </a:solidFill>
              </a:rPr>
              <a:t>(complete)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Collection 2 scenes released to the public on 1 December 2020</a:t>
            </a:r>
          </a:p>
          <a:p>
            <a:r>
              <a:rPr lang="en-US" dirty="0">
                <a:solidFill>
                  <a:schemeClr val="tx1"/>
                </a:solidFill>
              </a:rPr>
              <a:t>ORR #3 – Enhanced Data Access – April 2021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STAC 1.0.0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SatAPI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Direct Access Metrics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EROS Managed AWS WAF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Public SNS Topic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Cloud Inventory Report</a:t>
            </a:r>
          </a:p>
        </p:txBody>
      </p:sp>
    </p:spTree>
    <p:extLst>
      <p:ext uri="{BB962C8B-B14F-4D97-AF65-F5344CB8AC3E}">
        <p14:creationId xmlns:p14="http://schemas.microsoft.com/office/powerpoint/2010/main" val="85327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3E14-F245-4B8A-9E5B-9678C660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LandsatLook</a:t>
            </a:r>
            <a:r>
              <a:rPr lang="en-US" dirty="0"/>
              <a:t> Tool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43F6A-0CBD-4B74-B167-6DD576EAB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88E5-2ECA-481E-8457-84FB6D834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4" t="45508" r="24962"/>
          <a:stretch/>
        </p:blipFill>
        <p:spPr>
          <a:xfrm>
            <a:off x="234050" y="1157680"/>
            <a:ext cx="5925886" cy="3955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8C63BB-F07D-4793-AA00-3D542ACC9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45" t="45696" r="25040"/>
          <a:stretch/>
        </p:blipFill>
        <p:spPr>
          <a:xfrm>
            <a:off x="6052700" y="1921079"/>
            <a:ext cx="5939405" cy="395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2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57B0-F91D-438C-BFB7-81B604F5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Cloud Project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F3BA9-CFB9-4CD4-BDC6-5D7B65B6A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Modernize Processing, Access, and Distribution of Landsat Data</a:t>
            </a:r>
          </a:p>
          <a:p>
            <a:pPr lvl="1"/>
            <a:r>
              <a:rPr lang="en-US" dirty="0"/>
              <a:t>Change from a primary business model of downloads to enabling access to the full archive</a:t>
            </a:r>
          </a:p>
          <a:p>
            <a:pPr lvl="1"/>
            <a:r>
              <a:rPr lang="en-US" dirty="0"/>
              <a:t>Enable users to interact with the data in an integrated environment</a:t>
            </a:r>
          </a:p>
          <a:p>
            <a:pPr lvl="1"/>
            <a:r>
              <a:rPr lang="en-US" dirty="0"/>
              <a:t>Ensure provenance and data stewardship</a:t>
            </a:r>
          </a:p>
          <a:p>
            <a:r>
              <a:rPr lang="en-US" dirty="0"/>
              <a:t>Key Project Objectives:</a:t>
            </a:r>
          </a:p>
          <a:p>
            <a:pPr lvl="1"/>
            <a:r>
              <a:rPr lang="en-US" dirty="0"/>
              <a:t>Establish an enterprise cloud environment for Landsat</a:t>
            </a:r>
          </a:p>
          <a:p>
            <a:pPr lvl="1"/>
            <a:r>
              <a:rPr lang="en-US" dirty="0"/>
              <a:t>Enable access to Collection 1 Level-1 and Level-2 in the cloud</a:t>
            </a:r>
          </a:p>
          <a:p>
            <a:pPr lvl="2"/>
            <a:r>
              <a:rPr lang="en-US" dirty="0"/>
              <a:t>Replicate Collection 1 Level-1 and establish operational data management procedures</a:t>
            </a:r>
          </a:p>
          <a:p>
            <a:pPr lvl="2"/>
            <a:r>
              <a:rPr lang="en-US" dirty="0"/>
              <a:t>Demonstrate global scale production of Landsat data in the cloud through production of Level-2 products using a cloud framework</a:t>
            </a:r>
          </a:p>
          <a:p>
            <a:pPr lvl="2"/>
            <a:r>
              <a:rPr lang="en-US" dirty="0"/>
              <a:t>Process Landsat archive in 1-2 months rather than 9-12 months</a:t>
            </a:r>
          </a:p>
          <a:p>
            <a:pPr lvl="1"/>
            <a:r>
              <a:rPr lang="en-US" dirty="0"/>
              <a:t>Establish modern access and visualization tools to access data</a:t>
            </a:r>
          </a:p>
          <a:p>
            <a:pPr lvl="1"/>
            <a:r>
              <a:rPr lang="en-US" dirty="0"/>
              <a:t>Establish an Environment and System to Produce and Enable Landsat Collection 2 in the cloud</a:t>
            </a:r>
          </a:p>
          <a:p>
            <a:pPr lvl="1"/>
            <a:r>
              <a:rPr lang="en-US" dirty="0"/>
              <a:t>Demonstrate key science use cases exploiting Landsat data</a:t>
            </a:r>
          </a:p>
        </p:txBody>
      </p:sp>
    </p:spTree>
    <p:extLst>
      <p:ext uri="{BB962C8B-B14F-4D97-AF65-F5344CB8AC3E}">
        <p14:creationId xmlns:p14="http://schemas.microsoft.com/office/powerpoint/2010/main" val="18177306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56CF-D673-4641-8424-823D8BCC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Cloud Operational Concept 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432116-F324-4C5D-A708-FAACA67E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058" y="1133738"/>
            <a:ext cx="8794384" cy="45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50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Web Enabled to Cloud Enabled</a:t>
            </a:r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 Enabled</a:t>
            </a:r>
          </a:p>
          <a:p>
            <a:pPr lvl="1"/>
            <a:r>
              <a:rPr lang="en-US" dirty="0"/>
              <a:t>Next evolution of Landsat - transitioning to a Smart Cloud implementation</a:t>
            </a:r>
          </a:p>
          <a:p>
            <a:pPr lvl="1"/>
            <a:r>
              <a:rPr lang="en-US" dirty="0"/>
              <a:t>Continuation of free and open data policy</a:t>
            </a:r>
          </a:p>
          <a:p>
            <a:pPr lvl="1"/>
            <a:r>
              <a:rPr lang="en-US" dirty="0"/>
              <a:t>Enables opportunity for users to access data directly allowing:    </a:t>
            </a:r>
          </a:p>
          <a:p>
            <a:pPr lvl="2"/>
            <a:r>
              <a:rPr lang="en-US" dirty="0"/>
              <a:t>Execution of algorithms directly on only the data needed</a:t>
            </a:r>
          </a:p>
          <a:p>
            <a:pPr lvl="2"/>
            <a:r>
              <a:rPr lang="en-US" dirty="0"/>
              <a:t>Selective data usage (specify bands etc. for use)</a:t>
            </a:r>
          </a:p>
          <a:p>
            <a:pPr lvl="2"/>
            <a:r>
              <a:rPr lang="en-US" dirty="0"/>
              <a:t>Reduced need for IT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64118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290E6C99-A7AF-4BD3-98A6-322B821540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816" y="1547617"/>
            <a:ext cx="5300707" cy="3360378"/>
          </a:xfrm>
          <a:prstGeom prst="rect">
            <a:avLst/>
          </a:prstGeom>
        </p:spPr>
      </p:pic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596799" y="157444"/>
            <a:ext cx="8727975" cy="646200"/>
          </a:xfrm>
        </p:spPr>
        <p:txBody>
          <a:bodyPr/>
          <a:lstStyle/>
          <a:p>
            <a:r>
              <a:rPr lang="en-US" dirty="0"/>
              <a:t>Cloud Optimized GeoTIFF Format</a:t>
            </a:r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596799" y="1099527"/>
            <a:ext cx="5621121" cy="4854090"/>
          </a:xfrm>
        </p:spPr>
        <p:txBody>
          <a:bodyPr>
            <a:normAutofit/>
          </a:bodyPr>
          <a:lstStyle/>
          <a:p>
            <a:r>
              <a:rPr lang="en-US" sz="2200" dirty="0"/>
              <a:t>An enhanced GeoTIFF with tiling and overviews</a:t>
            </a:r>
          </a:p>
          <a:p>
            <a:pPr marL="913924" lvl="1" indent="-317183">
              <a:spcBef>
                <a:spcPts val="450"/>
              </a:spcBef>
              <a:spcAft>
                <a:spcPts val="450"/>
              </a:spcAft>
            </a:pPr>
            <a:r>
              <a:rPr lang="en-US" sz="1900" dirty="0"/>
              <a:t>Uses internal tiling instead of lines to speed access and support better remote reading</a:t>
            </a:r>
          </a:p>
          <a:p>
            <a:pPr marL="913924" lvl="1" indent="-317183">
              <a:spcBef>
                <a:spcPts val="450"/>
              </a:spcBef>
              <a:spcAft>
                <a:spcPts val="450"/>
              </a:spcAft>
            </a:pPr>
            <a:r>
              <a:rPr lang="en-US" sz="1900" dirty="0"/>
              <a:t>Downsampled overviews are generated when lower resolution data is acceptable</a:t>
            </a:r>
          </a:p>
          <a:p>
            <a:pPr marL="913924" lvl="1" indent="-317183">
              <a:spcBef>
                <a:spcPts val="450"/>
              </a:spcBef>
              <a:spcAft>
                <a:spcPts val="450"/>
              </a:spcAft>
            </a:pPr>
            <a:r>
              <a:rPr lang="en-US" sz="1900" dirty="0"/>
              <a:t>No changes to the underlying pixels</a:t>
            </a:r>
          </a:p>
          <a:p>
            <a:pPr marL="913924" lvl="1" indent="-317183">
              <a:spcBef>
                <a:spcPts val="450"/>
              </a:spcBef>
              <a:spcAft>
                <a:spcPts val="450"/>
              </a:spcAft>
            </a:pPr>
            <a:r>
              <a:rPr lang="en-US" sz="1900" dirty="0"/>
              <a:t>Stored in an unbundled format</a:t>
            </a:r>
          </a:p>
          <a:p>
            <a:pPr marL="913924" lvl="1" indent="-317183">
              <a:spcBef>
                <a:spcPts val="450"/>
              </a:spcBef>
              <a:spcAft>
                <a:spcPts val="450"/>
              </a:spcAft>
            </a:pPr>
            <a:r>
              <a:rPr lang="en-US" sz="1900" dirty="0"/>
              <a:t>Data is internally compressed</a:t>
            </a:r>
          </a:p>
          <a:p>
            <a:pPr marL="913924" lvl="1" indent="-317183">
              <a:spcBef>
                <a:spcPts val="450"/>
              </a:spcBef>
              <a:spcAft>
                <a:spcPts val="450"/>
              </a:spcAft>
            </a:pPr>
            <a:r>
              <a:rPr lang="en-US" sz="1900" dirty="0"/>
              <a:t>Enables HTTP Get Range requests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SpatioTemporal Asset Catalog (STAC)</a:t>
            </a:r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New collaborative standard for managing access metadata </a:t>
            </a:r>
          </a:p>
          <a:p>
            <a:pPr lvl="1"/>
            <a:r>
              <a:rPr lang="en-US" dirty="0"/>
              <a:t>Open-source, headed by Planet Labs, freely available on GitHub, with Landsat extension </a:t>
            </a:r>
          </a:p>
          <a:p>
            <a:pPr lvl="1"/>
            <a:r>
              <a:rPr lang="en-US" dirty="0"/>
              <a:t>Flexibility to support many types of geospatial data (satellite, drone, radar, etc.)</a:t>
            </a:r>
          </a:p>
          <a:p>
            <a:pPr lvl="1"/>
            <a:r>
              <a:rPr lang="en-US" dirty="0"/>
              <a:t>Allows for interoperability between satellite metadata </a:t>
            </a:r>
          </a:p>
          <a:p>
            <a:r>
              <a:rPr lang="en-US" dirty="0"/>
              <a:t>Exposes data in a common, machine-readable JSON format for both end users and internal processes</a:t>
            </a:r>
          </a:p>
          <a:p>
            <a:r>
              <a:rPr lang="en-US" dirty="0"/>
              <a:t>Includes direct links to S3 objects or HTTP links</a:t>
            </a:r>
          </a:p>
          <a:p>
            <a:r>
              <a:rPr lang="en-US" dirty="0"/>
              <a:t>Can be exploited through Jupyter Notebooks by end users to read data directly from the cloud without downloading</a:t>
            </a:r>
          </a:p>
          <a:p>
            <a:r>
              <a:rPr lang="en-US" dirty="0"/>
              <a:t>Gaining wide adoption by the remote sensing community</a:t>
            </a:r>
          </a:p>
          <a:p>
            <a:pPr lvl="1"/>
            <a:r>
              <a:rPr lang="en-US" dirty="0"/>
              <a:t>i.e., Government, International, Commercial, Academic</a:t>
            </a:r>
          </a:p>
          <a:p>
            <a:r>
              <a:rPr lang="en-US" dirty="0"/>
              <a:t>STAC 1.0.0 specification (including Landsat extension) release expected on 26 April, 2021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005B-478E-49FA-B0B0-263BEBDD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2 Processing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9D5C4-390E-4D1B-B743-243560670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15" y="1078407"/>
            <a:ext cx="7032969" cy="48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484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BB16D-69A2-43E2-8AED-31AA9CCE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Metrics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2AD6B0-47EB-46B7-84A7-1BE9ED22C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Collection 2 processing took one month to complete (8/19/2020 – 9/19/2020)</a:t>
            </a:r>
          </a:p>
          <a:p>
            <a:pPr lvl="1"/>
            <a:r>
              <a:rPr lang="en-US" dirty="0"/>
              <a:t>8.8 million scenes to Level 1 and Level 2 </a:t>
            </a:r>
          </a:p>
          <a:p>
            <a:pPr lvl="1"/>
            <a:r>
              <a:rPr lang="en-US" dirty="0"/>
              <a:t>Average per day: 293,000/day</a:t>
            </a:r>
          </a:p>
          <a:p>
            <a:pPr lvl="1"/>
            <a:r>
              <a:rPr lang="en-US" dirty="0"/>
              <a:t>Began with small batches and increased to over 400,000 scenes process per day to Level 1 and Level 2</a:t>
            </a:r>
          </a:p>
          <a:p>
            <a:pPr lvl="1"/>
            <a:r>
              <a:rPr lang="en-US" dirty="0"/>
              <a:t>Collection 1 processing at EROS in 2017 averages 25-35,000 scenes processed per day for only Level 1 products</a:t>
            </a:r>
          </a:p>
          <a:p>
            <a:r>
              <a:rPr lang="en-US" dirty="0"/>
              <a:t>Previous Collection 1 processing took over 18 months (with some downtime between individual missions while code changes were completed)</a:t>
            </a:r>
          </a:p>
          <a:p>
            <a:r>
              <a:rPr lang="en-US" dirty="0"/>
              <a:t>Docker images used to run the Image Processing containers</a:t>
            </a:r>
          </a:p>
          <a:p>
            <a:r>
              <a:rPr lang="en-US" dirty="0"/>
              <a:t>AWS Spot EC2 types: </a:t>
            </a:r>
          </a:p>
          <a:p>
            <a:pPr lvl="1"/>
            <a:r>
              <a:rPr lang="en-US" dirty="0"/>
              <a:t>General purpose w/SSD (m5d) 4xlarge to 24xlarge</a:t>
            </a:r>
          </a:p>
          <a:p>
            <a:pPr lvl="1"/>
            <a:r>
              <a:rPr lang="en-US" dirty="0"/>
              <a:t>Memory Optimized w/SSD (r5d) 4xlarge to 24xlarge</a:t>
            </a:r>
          </a:p>
          <a:p>
            <a:r>
              <a:rPr lang="en-US" dirty="0"/>
              <a:t>AWS Batch and Step functions used for scheduling the jobs</a:t>
            </a:r>
          </a:p>
          <a:p>
            <a:pPr lvl="1"/>
            <a:r>
              <a:rPr lang="en-US" dirty="0"/>
              <a:t>Overall, worked ok, but we did run into limits that in the environment</a:t>
            </a:r>
          </a:p>
          <a:p>
            <a:pPr lvl="1"/>
            <a:r>
              <a:rPr lang="en-US" dirty="0"/>
              <a:t>Spot terminations caused some issues in the processing runs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1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CA872-17B0-474C-B935-FC462421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2 Access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F2EC2-F0AE-46B8-B49A-8C40C5C0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95" y="1139595"/>
            <a:ext cx="9626052" cy="472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6048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5D6EE138A004AB995AEEED5A5F060" ma:contentTypeVersion="11" ma:contentTypeDescription="Create a new document." ma:contentTypeScope="" ma:versionID="4d0098507373c5aadab8bdfb2832a4d7">
  <xsd:schema xmlns:xsd="http://www.w3.org/2001/XMLSchema" xmlns:xs="http://www.w3.org/2001/XMLSchema" xmlns:p="http://schemas.microsoft.com/office/2006/metadata/properties" xmlns:ns3="74470756-9a4f-4b06-bf25-65d2ab5828b3" xmlns:ns4="306a32c3-258c-4523-a766-ac593a1ad2d0" targetNamespace="http://schemas.microsoft.com/office/2006/metadata/properties" ma:root="true" ma:fieldsID="9ce6905a0651bd362bea7358459f593a" ns3:_="" ns4:_="">
    <xsd:import namespace="74470756-9a4f-4b06-bf25-65d2ab5828b3"/>
    <xsd:import namespace="306a32c3-258c-4523-a766-ac593a1ad2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70756-9a4f-4b06-bf25-65d2ab582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a32c3-258c-4523-a766-ac593a1ad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59CAF7-659B-4131-9E12-847B1D2C9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470756-9a4f-4b06-bf25-65d2ab5828b3"/>
    <ds:schemaRef ds:uri="306a32c3-258c-4523-a766-ac593a1ad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B36EA-C998-4A8E-B4E0-0BE9D6ED3A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8D191D-F6E7-40CE-9485-29DB4A93EF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06a32c3-258c-4523-a766-ac593a1ad2d0"/>
    <ds:schemaRef ds:uri="74470756-9a4f-4b06-bf25-65d2ab5828b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13418</TotalTime>
  <Words>719</Words>
  <Application>Microsoft Office PowerPoint</Application>
  <PresentationFormat>Widescreen</PresentationFormat>
  <Paragraphs>92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Noto Sans Symbols</vt:lpstr>
      <vt:lpstr>Times New Roman</vt:lpstr>
      <vt:lpstr>Wingdings</vt:lpstr>
      <vt:lpstr>Microsoft Office 98</vt:lpstr>
      <vt:lpstr>USGS Landsat Migration to the Cloud</vt:lpstr>
      <vt:lpstr>Landsat Cloud Project Scope</vt:lpstr>
      <vt:lpstr>Landsat Cloud Operational Concept View</vt:lpstr>
      <vt:lpstr>Web Enabled to Cloud Enabled</vt:lpstr>
      <vt:lpstr>Cloud Optimized GeoTIFF Format</vt:lpstr>
      <vt:lpstr>SpatioTemporal Asset Catalog (STAC)</vt:lpstr>
      <vt:lpstr>Collection 2 Processing Architecture</vt:lpstr>
      <vt:lpstr>Processing Metrics</vt:lpstr>
      <vt:lpstr>Collection 2 Access Architecture</vt:lpstr>
      <vt:lpstr>Collection 2 Egress Limiter</vt:lpstr>
      <vt:lpstr>Distribution Metrics</vt:lpstr>
      <vt:lpstr>Collection 2 Schedule and Upcoming Activities</vt:lpstr>
      <vt:lpstr>New LandsatLook Tool  </vt:lpstr>
    </vt:vector>
  </TitlesOfParts>
  <Company>USGS/EROS Data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DocuShare</dc:title>
  <dc:creator>Autumn Olson</dc:creator>
  <cp:lastModifiedBy>Sohre, Tom</cp:lastModifiedBy>
  <cp:revision>1195</cp:revision>
  <dcterms:created xsi:type="dcterms:W3CDTF">2005-05-17T19:07:47Z</dcterms:created>
  <dcterms:modified xsi:type="dcterms:W3CDTF">2021-04-19T03:16:14Z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0x01010037D5D6EE138A004AB995AEEED5A5F060</vt:lpwstr>
  </property>
</Properties>
</file>