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44"/>
  </p:notesMasterIdLst>
  <p:handoutMasterIdLst>
    <p:handoutMasterId r:id="rId45"/>
  </p:handoutMasterIdLst>
  <p:sldIdLst>
    <p:sldId id="534" r:id="rId2"/>
    <p:sldId id="830" r:id="rId3"/>
    <p:sldId id="746" r:id="rId4"/>
    <p:sldId id="860" r:id="rId5"/>
    <p:sldId id="890" r:id="rId6"/>
    <p:sldId id="888" r:id="rId7"/>
    <p:sldId id="903" r:id="rId8"/>
    <p:sldId id="891" r:id="rId9"/>
    <p:sldId id="865" r:id="rId10"/>
    <p:sldId id="892" r:id="rId11"/>
    <p:sldId id="810" r:id="rId12"/>
    <p:sldId id="846" r:id="rId13"/>
    <p:sldId id="813" r:id="rId14"/>
    <p:sldId id="816" r:id="rId15"/>
    <p:sldId id="820" r:id="rId16"/>
    <p:sldId id="875" r:id="rId17"/>
    <p:sldId id="861" r:id="rId18"/>
    <p:sldId id="895" r:id="rId19"/>
    <p:sldId id="789" r:id="rId20"/>
    <p:sldId id="842" r:id="rId21"/>
    <p:sldId id="788" r:id="rId22"/>
    <p:sldId id="847" r:id="rId23"/>
    <p:sldId id="856" r:id="rId24"/>
    <p:sldId id="893" r:id="rId25"/>
    <p:sldId id="889" r:id="rId26"/>
    <p:sldId id="894" r:id="rId27"/>
    <p:sldId id="828" r:id="rId28"/>
    <p:sldId id="876" r:id="rId29"/>
    <p:sldId id="833" r:id="rId30"/>
    <p:sldId id="829" r:id="rId31"/>
    <p:sldId id="877" r:id="rId32"/>
    <p:sldId id="853" r:id="rId33"/>
    <p:sldId id="836" r:id="rId34"/>
    <p:sldId id="851" r:id="rId35"/>
    <p:sldId id="852" r:id="rId36"/>
    <p:sldId id="896" r:id="rId37"/>
    <p:sldId id="884" r:id="rId38"/>
    <p:sldId id="897" r:id="rId39"/>
    <p:sldId id="900" r:id="rId40"/>
    <p:sldId id="898" r:id="rId41"/>
    <p:sldId id="902" r:id="rId42"/>
    <p:sldId id="899" r:id="rId43"/>
  </p:sldIdLst>
  <p:sldSz cx="9144000" cy="6858000" type="screen4x3"/>
  <p:notesSz cx="6797675" cy="9872663"/>
  <p:defaultTextStyle>
    <a:defPPr>
      <a:defRPr lang="en-GB"/>
    </a:defPPr>
    <a:lvl1pPr algn="l" rtl="0" eaLnBrk="0" fontAlgn="base" hangingPunct="0">
      <a:lnSpc>
        <a:spcPct val="119000"/>
      </a:lnSpc>
      <a:spcBef>
        <a:spcPct val="20000"/>
      </a:spcBef>
      <a:spcAft>
        <a:spcPct val="0"/>
      </a:spcAft>
      <a:buClr>
        <a:srgbClr val="00549F"/>
      </a:buClr>
      <a:defRPr kern="1200">
        <a:solidFill>
          <a:schemeClr val="bg2"/>
        </a:solidFill>
        <a:latin typeface="Verdana" pitchFamily="34" charset="0"/>
        <a:ea typeface="+mn-ea"/>
        <a:cs typeface="+mn-cs"/>
      </a:defRPr>
    </a:lvl1pPr>
    <a:lvl2pPr marL="457200" algn="l" rtl="0" eaLnBrk="0" fontAlgn="base" hangingPunct="0">
      <a:lnSpc>
        <a:spcPct val="119000"/>
      </a:lnSpc>
      <a:spcBef>
        <a:spcPct val="20000"/>
      </a:spcBef>
      <a:spcAft>
        <a:spcPct val="0"/>
      </a:spcAft>
      <a:buClr>
        <a:srgbClr val="00549F"/>
      </a:buClr>
      <a:defRPr kern="1200">
        <a:solidFill>
          <a:schemeClr val="bg2"/>
        </a:solidFill>
        <a:latin typeface="Verdana" pitchFamily="34" charset="0"/>
        <a:ea typeface="+mn-ea"/>
        <a:cs typeface="+mn-cs"/>
      </a:defRPr>
    </a:lvl2pPr>
    <a:lvl3pPr marL="914400" algn="l" rtl="0" eaLnBrk="0" fontAlgn="base" hangingPunct="0">
      <a:lnSpc>
        <a:spcPct val="119000"/>
      </a:lnSpc>
      <a:spcBef>
        <a:spcPct val="20000"/>
      </a:spcBef>
      <a:spcAft>
        <a:spcPct val="0"/>
      </a:spcAft>
      <a:buClr>
        <a:srgbClr val="00549F"/>
      </a:buClr>
      <a:defRPr kern="1200">
        <a:solidFill>
          <a:schemeClr val="bg2"/>
        </a:solidFill>
        <a:latin typeface="Verdana" pitchFamily="34" charset="0"/>
        <a:ea typeface="+mn-ea"/>
        <a:cs typeface="+mn-cs"/>
      </a:defRPr>
    </a:lvl3pPr>
    <a:lvl4pPr marL="1371600" algn="l" rtl="0" eaLnBrk="0" fontAlgn="base" hangingPunct="0">
      <a:lnSpc>
        <a:spcPct val="119000"/>
      </a:lnSpc>
      <a:spcBef>
        <a:spcPct val="20000"/>
      </a:spcBef>
      <a:spcAft>
        <a:spcPct val="0"/>
      </a:spcAft>
      <a:buClr>
        <a:srgbClr val="00549F"/>
      </a:buClr>
      <a:defRPr kern="1200">
        <a:solidFill>
          <a:schemeClr val="bg2"/>
        </a:solidFill>
        <a:latin typeface="Verdana" pitchFamily="34" charset="0"/>
        <a:ea typeface="+mn-ea"/>
        <a:cs typeface="+mn-cs"/>
      </a:defRPr>
    </a:lvl4pPr>
    <a:lvl5pPr marL="1828800" algn="l" rtl="0" eaLnBrk="0" fontAlgn="base" hangingPunct="0">
      <a:lnSpc>
        <a:spcPct val="119000"/>
      </a:lnSpc>
      <a:spcBef>
        <a:spcPct val="20000"/>
      </a:spcBef>
      <a:spcAft>
        <a:spcPct val="0"/>
      </a:spcAft>
      <a:buClr>
        <a:srgbClr val="00549F"/>
      </a:buClr>
      <a:defRPr kern="1200">
        <a:solidFill>
          <a:schemeClr val="bg2"/>
        </a:solidFill>
        <a:latin typeface="Verdana" pitchFamily="34" charset="0"/>
        <a:ea typeface="+mn-ea"/>
        <a:cs typeface="+mn-cs"/>
      </a:defRPr>
    </a:lvl5pPr>
    <a:lvl6pPr marL="2286000" algn="l" defTabSz="914400" rtl="0" eaLnBrk="1" latinLnBrk="0" hangingPunct="1">
      <a:defRPr kern="1200">
        <a:solidFill>
          <a:schemeClr val="bg2"/>
        </a:solidFill>
        <a:latin typeface="Verdana" pitchFamily="34" charset="0"/>
        <a:ea typeface="+mn-ea"/>
        <a:cs typeface="+mn-cs"/>
      </a:defRPr>
    </a:lvl6pPr>
    <a:lvl7pPr marL="2743200" algn="l" defTabSz="914400" rtl="0" eaLnBrk="1" latinLnBrk="0" hangingPunct="1">
      <a:defRPr kern="1200">
        <a:solidFill>
          <a:schemeClr val="bg2"/>
        </a:solidFill>
        <a:latin typeface="Verdana" pitchFamily="34" charset="0"/>
        <a:ea typeface="+mn-ea"/>
        <a:cs typeface="+mn-cs"/>
      </a:defRPr>
    </a:lvl7pPr>
    <a:lvl8pPr marL="3200400" algn="l" defTabSz="914400" rtl="0" eaLnBrk="1" latinLnBrk="0" hangingPunct="1">
      <a:defRPr kern="1200">
        <a:solidFill>
          <a:schemeClr val="bg2"/>
        </a:solidFill>
        <a:latin typeface="Verdana" pitchFamily="34" charset="0"/>
        <a:ea typeface="+mn-ea"/>
        <a:cs typeface="+mn-cs"/>
      </a:defRPr>
    </a:lvl8pPr>
    <a:lvl9pPr marL="3657600" algn="l" defTabSz="914400" rtl="0" eaLnBrk="1" latinLnBrk="0" hangingPunct="1">
      <a:defRPr kern="1200">
        <a:solidFill>
          <a:schemeClr val="bg2"/>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309" autoAdjust="0"/>
  </p:normalViewPr>
  <p:slideViewPr>
    <p:cSldViewPr snapToGrid="0">
      <p:cViewPr varScale="1">
        <p:scale>
          <a:sx n="116" d="100"/>
          <a:sy n="116" d="100"/>
        </p:scale>
        <p:origin x="1440" y="102"/>
      </p:cViewPr>
      <p:guideLst>
        <p:guide orient="horz" pos="2160"/>
        <p:guide pos="2880"/>
        <p:guide orient="horz"/>
        <p:guide pos="5759"/>
      </p:guideLst>
    </p:cSldViewPr>
  </p:slideViewPr>
  <p:outlineViewPr>
    <p:cViewPr>
      <p:scale>
        <a:sx n="33" d="100"/>
        <a:sy n="33" d="100"/>
      </p:scale>
      <p:origin x="0" y="3996"/>
    </p:cViewPr>
  </p:outlineViewPr>
  <p:notesTextViewPr>
    <p:cViewPr>
      <p:scale>
        <a:sx n="100" d="100"/>
        <a:sy n="100" d="100"/>
      </p:scale>
      <p:origin x="0" y="0"/>
    </p:cViewPr>
  </p:notesTextViewPr>
  <p:sorterViewPr>
    <p:cViewPr>
      <p:scale>
        <a:sx n="66" d="100"/>
        <a:sy n="66" d="100"/>
      </p:scale>
      <p:origin x="0" y="-114"/>
    </p:cViewPr>
  </p:sorterViewPr>
  <p:notesViewPr>
    <p:cSldViewPr snapToGrid="0">
      <p:cViewPr varScale="1">
        <p:scale>
          <a:sx n="67" d="100"/>
          <a:sy n="67" d="100"/>
        </p:scale>
        <p:origin x="344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1DDB0A40-178A-4F83-BF9F-214CE5A46428}" type="datetimeFigureOut">
              <a:rPr lang="en-US" smtClean="0"/>
              <a:t>4/15/2021</a:t>
            </a:fld>
            <a:endParaRPr lang="en-US"/>
          </a:p>
        </p:txBody>
      </p:sp>
      <p:sp>
        <p:nvSpPr>
          <p:cNvPr id="4" name="Footer Placeholder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D292CD48-C6E0-4BA5-A58E-B0EBC0412ABD}" type="slidenum">
              <a:rPr lang="en-US" smtClean="0"/>
              <a:t>‹#›</a:t>
            </a:fld>
            <a:endParaRPr lang="en-US"/>
          </a:p>
        </p:txBody>
      </p:sp>
    </p:spTree>
    <p:extLst>
      <p:ext uri="{BB962C8B-B14F-4D97-AF65-F5344CB8AC3E}">
        <p14:creationId xmlns:p14="http://schemas.microsoft.com/office/powerpoint/2010/main" val="335427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1"/>
            <a:ext cx="2946275" cy="493970"/>
          </a:xfrm>
          <a:prstGeom prst="rect">
            <a:avLst/>
          </a:prstGeom>
          <a:noFill/>
          <a:ln>
            <a:noFill/>
          </a:ln>
          <a:effectLst/>
          <a:extLst/>
        </p:spPr>
        <p:txBody>
          <a:bodyPr vert="horz" wrap="square" lIns="91847" tIns="45924" rIns="91847" bIns="45924" numCol="1" anchor="t" anchorCtr="0" compatLnSpc="1">
            <a:prstTxWarp prst="textNoShape">
              <a:avLst/>
            </a:prstTxWarp>
          </a:bodyPr>
          <a:lstStyle>
            <a:lvl1pPr eaLnBrk="1" hangingPunct="1">
              <a:lnSpc>
                <a:spcPct val="100000"/>
              </a:lnSpc>
              <a:spcBef>
                <a:spcPct val="0"/>
              </a:spcBef>
              <a:buClrTx/>
              <a:defRPr sz="1300">
                <a:solidFill>
                  <a:schemeClr val="tx1"/>
                </a:solidFill>
                <a:latin typeface="Arial" charset="0"/>
              </a:defRPr>
            </a:lvl1pPr>
          </a:lstStyle>
          <a:p>
            <a:pPr>
              <a:defRPr/>
            </a:pPr>
            <a:endParaRPr lang="en-GB"/>
          </a:p>
        </p:txBody>
      </p:sp>
      <p:sp>
        <p:nvSpPr>
          <p:cNvPr id="68611" name="Rectangle 3"/>
          <p:cNvSpPr>
            <a:spLocks noGrp="1" noChangeArrowheads="1"/>
          </p:cNvSpPr>
          <p:nvPr>
            <p:ph type="dt" idx="1"/>
          </p:nvPr>
        </p:nvSpPr>
        <p:spPr bwMode="auto">
          <a:xfrm>
            <a:off x="3849862" y="1"/>
            <a:ext cx="2946275" cy="493970"/>
          </a:xfrm>
          <a:prstGeom prst="rect">
            <a:avLst/>
          </a:prstGeom>
          <a:noFill/>
          <a:ln>
            <a:noFill/>
          </a:ln>
          <a:effectLst/>
          <a:extLst/>
        </p:spPr>
        <p:txBody>
          <a:bodyPr vert="horz" wrap="square" lIns="91847" tIns="45924" rIns="91847" bIns="45924" numCol="1" anchor="t" anchorCtr="0" compatLnSpc="1">
            <a:prstTxWarp prst="textNoShape">
              <a:avLst/>
            </a:prstTxWarp>
          </a:bodyPr>
          <a:lstStyle>
            <a:lvl1pPr algn="r" eaLnBrk="1" hangingPunct="1">
              <a:lnSpc>
                <a:spcPct val="100000"/>
              </a:lnSpc>
              <a:spcBef>
                <a:spcPct val="0"/>
              </a:spcBef>
              <a:buClrTx/>
              <a:defRPr sz="1300">
                <a:solidFill>
                  <a:schemeClr val="tx1"/>
                </a:solidFill>
                <a:latin typeface="Arial"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0383" y="4690190"/>
            <a:ext cx="5436909" cy="4442362"/>
          </a:xfrm>
          <a:prstGeom prst="rect">
            <a:avLst/>
          </a:prstGeom>
          <a:noFill/>
          <a:ln>
            <a:noFill/>
          </a:ln>
          <a:effectLst/>
          <a:extLst/>
        </p:spPr>
        <p:txBody>
          <a:bodyPr vert="horz" wrap="square" lIns="91847" tIns="45924" rIns="91847" bIns="459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8614" name="Rectangle 6"/>
          <p:cNvSpPr>
            <a:spLocks noGrp="1" noChangeArrowheads="1"/>
          </p:cNvSpPr>
          <p:nvPr>
            <p:ph type="ftr" sz="quarter" idx="4"/>
          </p:nvPr>
        </p:nvSpPr>
        <p:spPr bwMode="auto">
          <a:xfrm>
            <a:off x="1" y="9377008"/>
            <a:ext cx="2946275" cy="493970"/>
          </a:xfrm>
          <a:prstGeom prst="rect">
            <a:avLst/>
          </a:prstGeom>
          <a:noFill/>
          <a:ln>
            <a:noFill/>
          </a:ln>
          <a:effectLst/>
          <a:extLst/>
        </p:spPr>
        <p:txBody>
          <a:bodyPr vert="horz" wrap="square" lIns="91847" tIns="45924" rIns="91847" bIns="45924" numCol="1" anchor="b" anchorCtr="0" compatLnSpc="1">
            <a:prstTxWarp prst="textNoShape">
              <a:avLst/>
            </a:prstTxWarp>
          </a:bodyPr>
          <a:lstStyle>
            <a:lvl1pPr eaLnBrk="1" hangingPunct="1">
              <a:lnSpc>
                <a:spcPct val="100000"/>
              </a:lnSpc>
              <a:spcBef>
                <a:spcPct val="0"/>
              </a:spcBef>
              <a:buClrTx/>
              <a:defRPr sz="1300">
                <a:solidFill>
                  <a:schemeClr val="tx1"/>
                </a:solidFill>
                <a:latin typeface="Arial" charset="0"/>
              </a:defRPr>
            </a:lvl1pPr>
          </a:lstStyle>
          <a:p>
            <a:pPr>
              <a:defRPr/>
            </a:pPr>
            <a:endParaRPr lang="en-GB"/>
          </a:p>
        </p:txBody>
      </p:sp>
      <p:sp>
        <p:nvSpPr>
          <p:cNvPr id="68615" name="Rectangle 7"/>
          <p:cNvSpPr>
            <a:spLocks noGrp="1" noChangeArrowheads="1"/>
          </p:cNvSpPr>
          <p:nvPr>
            <p:ph type="sldNum" sz="quarter" idx="5"/>
          </p:nvPr>
        </p:nvSpPr>
        <p:spPr bwMode="auto">
          <a:xfrm>
            <a:off x="3849862" y="9377008"/>
            <a:ext cx="2946275" cy="493970"/>
          </a:xfrm>
          <a:prstGeom prst="rect">
            <a:avLst/>
          </a:prstGeom>
          <a:noFill/>
          <a:ln>
            <a:noFill/>
          </a:ln>
          <a:effectLst/>
          <a:extLst/>
        </p:spPr>
        <p:txBody>
          <a:bodyPr vert="horz" wrap="square" lIns="91847" tIns="45924" rIns="91847" bIns="45924" numCol="1" anchor="b" anchorCtr="0" compatLnSpc="1">
            <a:prstTxWarp prst="textNoShape">
              <a:avLst/>
            </a:prstTxWarp>
          </a:bodyPr>
          <a:lstStyle>
            <a:lvl1pPr algn="r" eaLnBrk="1" hangingPunct="1">
              <a:lnSpc>
                <a:spcPct val="100000"/>
              </a:lnSpc>
              <a:spcBef>
                <a:spcPct val="0"/>
              </a:spcBef>
              <a:buClrTx/>
              <a:defRPr sz="1300">
                <a:solidFill>
                  <a:schemeClr val="tx1"/>
                </a:solidFill>
                <a:latin typeface="Arial" charset="0"/>
              </a:defRPr>
            </a:lvl1pPr>
          </a:lstStyle>
          <a:p>
            <a:pPr>
              <a:defRPr/>
            </a:pPr>
            <a:fld id="{6E979D0C-CA63-4117-AFEC-EAB6EF57EFC4}" type="slidenum">
              <a:rPr lang="en-GB"/>
              <a:pPr>
                <a:defRPr/>
              </a:pPr>
              <a:t>‹#›</a:t>
            </a:fld>
            <a:endParaRPr lang="en-GB"/>
          </a:p>
        </p:txBody>
      </p:sp>
    </p:spTree>
    <p:extLst>
      <p:ext uri="{BB962C8B-B14F-4D97-AF65-F5344CB8AC3E}">
        <p14:creationId xmlns:p14="http://schemas.microsoft.com/office/powerpoint/2010/main" val="249020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3.org/TR/vocab-dqv/#dqv:QualityMeasurem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979D0C-CA63-4117-AFEC-EAB6EF57EFC4}" type="slidenum">
              <a:rPr lang="en-GB" smtClean="0"/>
              <a:pPr>
                <a:defRPr/>
              </a:pPr>
              <a:t>1</a:t>
            </a:fld>
            <a:endParaRPr lang="en-GB"/>
          </a:p>
        </p:txBody>
      </p:sp>
    </p:spTree>
    <p:extLst>
      <p:ext uri="{BB962C8B-B14F-4D97-AF65-F5344CB8AC3E}">
        <p14:creationId xmlns:p14="http://schemas.microsoft.com/office/powerpoint/2010/main" val="6573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CRUD: Create, read, update, delete.</a:t>
            </a:r>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23</a:t>
            </a:fld>
            <a:endParaRPr lang="en-GB"/>
          </a:p>
        </p:txBody>
      </p:sp>
    </p:spTree>
    <p:extLst>
      <p:ext uri="{BB962C8B-B14F-4D97-AF65-F5344CB8AC3E}">
        <p14:creationId xmlns:p14="http://schemas.microsoft.com/office/powerpoint/2010/main" val="276901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https://pypi.org/project/voila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A partial quality report is an intermediate quality report that can be generated based on the quality indicators already  available in the catalogue while not all processing step results are available yet in the catalogue.  </a:t>
            </a:r>
            <a:endParaRPr lang="en-BE" sz="1200" kern="1200" dirty="0">
              <a:solidFill>
                <a:schemeClr val="tx1"/>
              </a:solidFill>
              <a:effectLst/>
              <a:latin typeface="Arial" charset="0"/>
              <a:ea typeface="+mn-ea"/>
              <a:cs typeface="+mn-cs"/>
            </a:endParaRPr>
          </a:p>
          <a:p>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25</a:t>
            </a:fld>
            <a:endParaRPr lang="en-GB"/>
          </a:p>
        </p:txBody>
      </p:sp>
    </p:spTree>
    <p:extLst>
      <p:ext uri="{BB962C8B-B14F-4D97-AF65-F5344CB8AC3E}">
        <p14:creationId xmlns:p14="http://schemas.microsoft.com/office/powerpoint/2010/main" val="178656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979D0C-CA63-4117-AFEC-EAB6EF57EFC4}" type="slidenum">
              <a:rPr lang="en-GB" smtClean="0"/>
              <a:pPr>
                <a:defRPr/>
              </a:pPr>
              <a:t>26</a:t>
            </a:fld>
            <a:endParaRPr lang="en-GB"/>
          </a:p>
        </p:txBody>
      </p:sp>
    </p:spTree>
    <p:extLst>
      <p:ext uri="{BB962C8B-B14F-4D97-AF65-F5344CB8AC3E}">
        <p14:creationId xmlns:p14="http://schemas.microsoft.com/office/powerpoint/2010/main" val="251217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DQ_Element</a:t>
            </a:r>
            <a:r>
              <a:rPr lang="en-US" dirty="0"/>
              <a:t> is specialized in many different subclasses. So there are many possibilities to map a QCMMS QI on a </a:t>
            </a:r>
            <a:r>
              <a:rPr lang="en-US" dirty="0" err="1"/>
              <a:t>DQ_Element</a:t>
            </a:r>
            <a:r>
              <a:rPr lang="en-US" dirty="0"/>
              <a:t>.</a:t>
            </a:r>
            <a:endParaRPr lang="fr-BE" dirty="0"/>
          </a:p>
          <a:p>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29</a:t>
            </a:fld>
            <a:endParaRPr lang="en-GB"/>
          </a:p>
        </p:txBody>
      </p:sp>
    </p:spTree>
    <p:extLst>
      <p:ext uri="{BB962C8B-B14F-4D97-AF65-F5344CB8AC3E}">
        <p14:creationId xmlns:p14="http://schemas.microsoft.com/office/powerpoint/2010/main" val="209299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33</a:t>
            </a:fld>
            <a:endParaRPr lang="en-GB"/>
          </a:p>
        </p:txBody>
      </p:sp>
    </p:spTree>
    <p:extLst>
      <p:ext uri="{BB962C8B-B14F-4D97-AF65-F5344CB8AC3E}">
        <p14:creationId xmlns:p14="http://schemas.microsoft.com/office/powerpoint/2010/main" val="210822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36</a:t>
            </a:fld>
            <a:endParaRPr lang="en-GB"/>
          </a:p>
        </p:txBody>
      </p:sp>
    </p:spTree>
    <p:extLst>
      <p:ext uri="{BB962C8B-B14F-4D97-AF65-F5344CB8AC3E}">
        <p14:creationId xmlns:p14="http://schemas.microsoft.com/office/powerpoint/2010/main" val="5074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37</a:t>
            </a:fld>
            <a:endParaRPr lang="en-GB"/>
          </a:p>
        </p:txBody>
      </p:sp>
    </p:spTree>
    <p:extLst>
      <p:ext uri="{BB962C8B-B14F-4D97-AF65-F5344CB8AC3E}">
        <p14:creationId xmlns:p14="http://schemas.microsoft.com/office/powerpoint/2010/main" val="176040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979D0C-CA63-4117-AFEC-EAB6EF57EFC4}" type="slidenum">
              <a:rPr lang="en-GB" smtClean="0"/>
              <a:pPr>
                <a:defRPr/>
              </a:pPr>
              <a:t>6</a:t>
            </a:fld>
            <a:endParaRPr lang="en-GB"/>
          </a:p>
        </p:txBody>
      </p:sp>
    </p:spTree>
    <p:extLst>
      <p:ext uri="{BB962C8B-B14F-4D97-AF65-F5344CB8AC3E}">
        <p14:creationId xmlns:p14="http://schemas.microsoft.com/office/powerpoint/2010/main" val="75655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http://www.qa4eo.org/</a:t>
            </a:r>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7</a:t>
            </a:fld>
            <a:endParaRPr lang="en-GB"/>
          </a:p>
        </p:txBody>
      </p:sp>
    </p:spTree>
    <p:extLst>
      <p:ext uri="{BB962C8B-B14F-4D97-AF65-F5344CB8AC3E}">
        <p14:creationId xmlns:p14="http://schemas.microsoft.com/office/powerpoint/2010/main" val="387370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979D0C-CA63-4117-AFEC-EAB6EF57EFC4}" type="slidenum">
              <a:rPr lang="en-GB" smtClean="0"/>
              <a:pPr>
                <a:defRPr/>
              </a:pPr>
              <a:t>10</a:t>
            </a:fld>
            <a:endParaRPr lang="en-GB"/>
          </a:p>
        </p:txBody>
      </p:sp>
    </p:spTree>
    <p:extLst>
      <p:ext uri="{BB962C8B-B14F-4D97-AF65-F5344CB8AC3E}">
        <p14:creationId xmlns:p14="http://schemas.microsoft.com/office/powerpoint/2010/main" val="415285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OGC 17-003r2 specification defines a </a:t>
            </a:r>
            <a:r>
              <a:rPr lang="en-US" dirty="0" err="1"/>
              <a:t>QualityInformation</a:t>
            </a:r>
            <a:r>
              <a:rPr lang="en-US" dirty="0"/>
              <a:t> object which is part of the metadata.  The QCMMS project extended this object with a set of </a:t>
            </a:r>
            <a:r>
              <a:rPr lang="en-US" dirty="0" err="1"/>
              <a:t>QualityIndicators</a:t>
            </a:r>
            <a:r>
              <a:rPr lang="en-US" dirty="0"/>
              <a:t> corresponding to the different quality metadata generated by the QC Manager component.  Quality indicators are related to the input products or to the resulting “land product”.  The project defined a list of quality indicators (identified by a URI), but the approach is applicable with different lists of quality indicators as well, thus applicable beyond the “land monitoring” use case.</a:t>
            </a:r>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13</a:t>
            </a:fld>
            <a:endParaRPr lang="en-GB"/>
          </a:p>
        </p:txBody>
      </p:sp>
    </p:spTree>
    <p:extLst>
      <p:ext uri="{BB962C8B-B14F-4D97-AF65-F5344CB8AC3E}">
        <p14:creationId xmlns:p14="http://schemas.microsoft.com/office/powerpoint/2010/main" val="112554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https://www.w3.org/TR/vocab-dqv/#dqv:QualityMeasurement</a:t>
            </a:r>
            <a:endParaRPr lang="en-US" dirty="0"/>
          </a:p>
          <a:p>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14</a:t>
            </a:fld>
            <a:endParaRPr lang="en-GB"/>
          </a:p>
        </p:txBody>
      </p:sp>
    </p:spTree>
    <p:extLst>
      <p:ext uri="{BB962C8B-B14F-4D97-AF65-F5344CB8AC3E}">
        <p14:creationId xmlns:p14="http://schemas.microsoft.com/office/powerpoint/2010/main" val="272262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979D0C-CA63-4117-AFEC-EAB6EF57EFC4}" type="slidenum">
              <a:rPr lang="en-GB" smtClean="0"/>
              <a:pPr>
                <a:defRPr/>
              </a:pPr>
              <a:t>20</a:t>
            </a:fld>
            <a:endParaRPr lang="en-GB"/>
          </a:p>
        </p:txBody>
      </p:sp>
    </p:spTree>
    <p:extLst>
      <p:ext uri="{BB962C8B-B14F-4D97-AF65-F5344CB8AC3E}">
        <p14:creationId xmlns:p14="http://schemas.microsoft.com/office/powerpoint/2010/main" val="141516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https://docs.opengeospatial.org/is/13-026r9/13-026r9.html</a:t>
            </a:r>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21</a:t>
            </a:fld>
            <a:endParaRPr lang="en-GB"/>
          </a:p>
        </p:txBody>
      </p:sp>
    </p:spTree>
    <p:extLst>
      <p:ext uri="{BB962C8B-B14F-4D97-AF65-F5344CB8AC3E}">
        <p14:creationId xmlns:p14="http://schemas.microsoft.com/office/powerpoint/2010/main" val="393962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 of definition and implementation of the interfaces, the OGC API Features specification was not yet available.  Interfaces were based on older versions of OGC API Common., but can be easily aligned with OGC API Features.</a:t>
            </a:r>
            <a:endParaRPr lang="en-BE" dirty="0"/>
          </a:p>
        </p:txBody>
      </p:sp>
      <p:sp>
        <p:nvSpPr>
          <p:cNvPr id="4" name="Slide Number Placeholder 3"/>
          <p:cNvSpPr>
            <a:spLocks noGrp="1"/>
          </p:cNvSpPr>
          <p:nvPr>
            <p:ph type="sldNum" sz="quarter" idx="5"/>
          </p:nvPr>
        </p:nvSpPr>
        <p:spPr/>
        <p:txBody>
          <a:bodyPr/>
          <a:lstStyle/>
          <a:p>
            <a:pPr>
              <a:defRPr/>
            </a:pPr>
            <a:fld id="{6E979D0C-CA63-4117-AFEC-EAB6EF57EFC4}" type="slidenum">
              <a:rPr lang="en-GB" smtClean="0"/>
              <a:pPr>
                <a:defRPr/>
              </a:pPr>
              <a:t>22</a:t>
            </a:fld>
            <a:endParaRPr lang="en-GB"/>
          </a:p>
        </p:txBody>
      </p:sp>
    </p:spTree>
    <p:extLst>
      <p:ext uri="{BB962C8B-B14F-4D97-AF65-F5344CB8AC3E}">
        <p14:creationId xmlns:p14="http://schemas.microsoft.com/office/powerpoint/2010/main" val="2820673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Header02"/>
          <p:cNvPicPr>
            <a:picLocks noChangeAspect="1" noChangeArrowheads="1"/>
          </p:cNvPicPr>
          <p:nvPr/>
        </p:nvPicPr>
        <p:blipFill>
          <a:blip r:embed="rId2" cstate="print"/>
          <a:srcRect/>
          <a:stretch>
            <a:fillRect/>
          </a:stretch>
        </p:blipFill>
        <p:spPr bwMode="auto">
          <a:xfrm>
            <a:off x="0" y="0"/>
            <a:ext cx="9144000" cy="1304925"/>
          </a:xfrm>
          <a:prstGeom prst="rect">
            <a:avLst/>
          </a:prstGeom>
          <a:noFill/>
          <a:ln w="9525">
            <a:noFill/>
            <a:miter lim="800000"/>
            <a:headEnd/>
            <a:tailEnd/>
          </a:ln>
        </p:spPr>
      </p:pic>
      <p:pic>
        <p:nvPicPr>
          <p:cNvPr id="5" name="Picture 5" descr="signature"/>
          <p:cNvPicPr>
            <a:picLocks noChangeAspect="1" noChangeArrowheads="1"/>
          </p:cNvPicPr>
          <p:nvPr/>
        </p:nvPicPr>
        <p:blipFill>
          <a:blip r:embed="rId3" cstate="print"/>
          <a:srcRect/>
          <a:stretch>
            <a:fillRect/>
          </a:stretch>
        </p:blipFill>
        <p:spPr bwMode="auto">
          <a:xfrm>
            <a:off x="4763" y="6621463"/>
            <a:ext cx="9139237" cy="233362"/>
          </a:xfrm>
          <a:prstGeom prst="rect">
            <a:avLst/>
          </a:prstGeom>
          <a:noFill/>
          <a:ln w="9525">
            <a:noFill/>
            <a:miter lim="800000"/>
            <a:headEnd/>
            <a:tailEnd/>
          </a:ln>
        </p:spPr>
      </p:pic>
      <p:sp>
        <p:nvSpPr>
          <p:cNvPr id="6" name="Rectangle 8"/>
          <p:cNvSpPr>
            <a:spLocks noChangeArrowheads="1"/>
          </p:cNvSpPr>
          <p:nvPr/>
        </p:nvSpPr>
        <p:spPr bwMode="auto">
          <a:xfrm>
            <a:off x="4305300" y="6578600"/>
            <a:ext cx="1274763" cy="231775"/>
          </a:xfrm>
          <a:prstGeom prst="rect">
            <a:avLst/>
          </a:prstGeom>
          <a:noFill/>
          <a:ln>
            <a:noFill/>
          </a:ln>
          <a:extLst/>
        </p:spPr>
        <p:txBody>
          <a:bodyPr lIns="0" tIns="72000" rIns="0" bIns="0"/>
          <a:lstStyle>
            <a:lvl1pPr>
              <a:defRPr>
                <a:solidFill>
                  <a:schemeClr val="bg2"/>
                </a:solidFill>
                <a:latin typeface="Verdana" pitchFamily="34" charset="0"/>
              </a:defRPr>
            </a:lvl1pPr>
            <a:lvl2pPr marL="742950" indent="-285750">
              <a:defRPr>
                <a:solidFill>
                  <a:schemeClr val="bg2"/>
                </a:solidFill>
                <a:latin typeface="Verdana" pitchFamily="34" charset="0"/>
              </a:defRPr>
            </a:lvl2pPr>
            <a:lvl3pPr marL="1143000" indent="-228600">
              <a:defRPr>
                <a:solidFill>
                  <a:schemeClr val="bg2"/>
                </a:solidFill>
                <a:latin typeface="Verdana" pitchFamily="34" charset="0"/>
              </a:defRPr>
            </a:lvl3pPr>
            <a:lvl4pPr marL="1600200" indent="-228600">
              <a:defRPr>
                <a:solidFill>
                  <a:schemeClr val="bg2"/>
                </a:solidFill>
                <a:latin typeface="Verdana" pitchFamily="34" charset="0"/>
              </a:defRPr>
            </a:lvl4pPr>
            <a:lvl5pPr marL="2057400" indent="-228600">
              <a:defRPr>
                <a:solidFill>
                  <a:schemeClr val="bg2"/>
                </a:solidFill>
                <a:latin typeface="Verdana" pitchFamily="34" charset="0"/>
              </a:defRPr>
            </a:lvl5pPr>
            <a:lvl6pPr marL="2514600" indent="-228600" eaLnBrk="0" fontAlgn="base" hangingPunct="0">
              <a:lnSpc>
                <a:spcPct val="119000"/>
              </a:lnSpc>
              <a:spcBef>
                <a:spcPct val="20000"/>
              </a:spcBef>
              <a:spcAft>
                <a:spcPct val="0"/>
              </a:spcAft>
              <a:buClr>
                <a:srgbClr val="00549F"/>
              </a:buClr>
              <a:defRPr>
                <a:solidFill>
                  <a:schemeClr val="bg2"/>
                </a:solidFill>
                <a:latin typeface="Verdana" pitchFamily="34" charset="0"/>
              </a:defRPr>
            </a:lvl6pPr>
            <a:lvl7pPr marL="2971800" indent="-228600" eaLnBrk="0" fontAlgn="base" hangingPunct="0">
              <a:lnSpc>
                <a:spcPct val="119000"/>
              </a:lnSpc>
              <a:spcBef>
                <a:spcPct val="20000"/>
              </a:spcBef>
              <a:spcAft>
                <a:spcPct val="0"/>
              </a:spcAft>
              <a:buClr>
                <a:srgbClr val="00549F"/>
              </a:buClr>
              <a:defRPr>
                <a:solidFill>
                  <a:schemeClr val="bg2"/>
                </a:solidFill>
                <a:latin typeface="Verdana" pitchFamily="34" charset="0"/>
              </a:defRPr>
            </a:lvl7pPr>
            <a:lvl8pPr marL="3429000" indent="-228600" eaLnBrk="0" fontAlgn="base" hangingPunct="0">
              <a:lnSpc>
                <a:spcPct val="119000"/>
              </a:lnSpc>
              <a:spcBef>
                <a:spcPct val="20000"/>
              </a:spcBef>
              <a:spcAft>
                <a:spcPct val="0"/>
              </a:spcAft>
              <a:buClr>
                <a:srgbClr val="00549F"/>
              </a:buClr>
              <a:defRPr>
                <a:solidFill>
                  <a:schemeClr val="bg2"/>
                </a:solidFill>
                <a:latin typeface="Verdana" pitchFamily="34" charset="0"/>
              </a:defRPr>
            </a:lvl8pPr>
            <a:lvl9pPr marL="3886200" indent="-228600" eaLnBrk="0" fontAlgn="base" hangingPunct="0">
              <a:lnSpc>
                <a:spcPct val="119000"/>
              </a:lnSpc>
              <a:spcBef>
                <a:spcPct val="20000"/>
              </a:spcBef>
              <a:spcAft>
                <a:spcPct val="0"/>
              </a:spcAft>
              <a:buClr>
                <a:srgbClr val="00549F"/>
              </a:buClr>
              <a:defRPr>
                <a:solidFill>
                  <a:schemeClr val="bg2"/>
                </a:solidFill>
                <a:latin typeface="Verdana" pitchFamily="34" charset="0"/>
              </a:defRPr>
            </a:lvl9pPr>
          </a:lstStyle>
          <a:p>
            <a:pPr algn="ctr" eaLnBrk="1" hangingPunct="1">
              <a:lnSpc>
                <a:spcPct val="100000"/>
              </a:lnSpc>
              <a:spcBef>
                <a:spcPct val="0"/>
              </a:spcBef>
              <a:buClrTx/>
              <a:defRPr/>
            </a:pPr>
            <a:r>
              <a:rPr lang="it-IT" altLang="en-US" sz="800"/>
              <a:t>Page </a:t>
            </a:r>
            <a:fld id="{4EB0E3DE-4F99-4054-9031-44D626499590}" type="slidenum">
              <a:rPr lang="it-IT" altLang="en-US" sz="800" smtClean="0"/>
              <a:pPr algn="ctr" eaLnBrk="1" hangingPunct="1">
                <a:lnSpc>
                  <a:spcPct val="100000"/>
                </a:lnSpc>
                <a:spcBef>
                  <a:spcPct val="0"/>
                </a:spcBef>
                <a:buClrTx/>
                <a:defRPr/>
              </a:pPr>
              <a:t>‹#›</a:t>
            </a:fld>
            <a:endParaRPr lang="it-IT" altLang="en-US" sz="800"/>
          </a:p>
        </p:txBody>
      </p:sp>
      <p:sp>
        <p:nvSpPr>
          <p:cNvPr id="5123" name="Rectangle 2"/>
          <p:cNvSpPr>
            <a:spLocks noGrp="1" noChangeArrowheads="1"/>
          </p:cNvSpPr>
          <p:nvPr>
            <p:ph type="subTitle" idx="1"/>
          </p:nvPr>
        </p:nvSpPr>
        <p:spPr>
          <a:xfrm>
            <a:off x="1371600" y="3886200"/>
            <a:ext cx="6400800" cy="1752600"/>
          </a:xfrm>
        </p:spPr>
        <p:txBody>
          <a:bodyPr/>
          <a:lstStyle>
            <a:lvl1pPr marL="0" indent="0" algn="ctr">
              <a:buFontTx/>
              <a:buNone/>
              <a:defRPr>
                <a:solidFill>
                  <a:srgbClr val="00549F"/>
                </a:solidFill>
              </a:defRPr>
            </a:lvl1pPr>
          </a:lstStyle>
          <a:p>
            <a:pPr lvl="0"/>
            <a:r>
              <a:rPr lang="en-GB" noProof="0"/>
              <a:t>Sub-title (if any)</a:t>
            </a:r>
          </a:p>
          <a:p>
            <a:pPr lvl="0"/>
            <a:r>
              <a:rPr lang="en-GB" noProof="0"/>
              <a:t>Presenter Name</a:t>
            </a:r>
          </a:p>
          <a:p>
            <a:pPr lvl="0"/>
            <a:r>
              <a:rPr lang="en-GB" noProof="0"/>
              <a:t>Location</a:t>
            </a:r>
          </a:p>
          <a:p>
            <a:pPr lvl="0"/>
            <a:r>
              <a:rPr lang="en-GB" noProof="0"/>
              <a:t>Date</a:t>
            </a:r>
          </a:p>
        </p:txBody>
      </p:sp>
      <p:sp>
        <p:nvSpPr>
          <p:cNvPr id="5124" name="Rectangle 6"/>
          <p:cNvSpPr>
            <a:spLocks noGrp="1" noChangeArrowheads="1"/>
          </p:cNvSpPr>
          <p:nvPr>
            <p:ph type="ctrTitle"/>
          </p:nvPr>
        </p:nvSpPr>
        <p:spPr>
          <a:xfrm>
            <a:off x="685800" y="2130425"/>
            <a:ext cx="7772400" cy="1470025"/>
          </a:xfrm>
        </p:spPr>
        <p:txBody>
          <a:bodyPr/>
          <a:lstStyle>
            <a:lvl1pPr algn="ctr">
              <a:defRPr sz="2800">
                <a:solidFill>
                  <a:srgbClr val="00549F"/>
                </a:solidFill>
              </a:defRPr>
            </a:lvl1pPr>
          </a:lstStyle>
          <a:p>
            <a:pPr lvl="0"/>
            <a:r>
              <a:rPr lang="en-GB" noProof="0"/>
              <a:t>Presentation Title</a:t>
            </a:r>
          </a:p>
        </p:txBody>
      </p:sp>
      <p:sp>
        <p:nvSpPr>
          <p:cNvPr id="7" name="Rectangle 8"/>
          <p:cNvSpPr>
            <a:spLocks noGrp="1" noChangeArrowheads="1"/>
          </p:cNvSpPr>
          <p:nvPr>
            <p:ph type="ftr" sz="quarter" idx="10"/>
          </p:nvPr>
        </p:nvSpPr>
        <p:spPr/>
        <p:txBody>
          <a:bodyPr/>
          <a:lstStyle>
            <a:lvl1pPr>
              <a:defRPr/>
            </a:lvl1pPr>
          </a:lstStyle>
          <a:p>
            <a:pPr>
              <a:defRPr/>
            </a:pPr>
            <a:r>
              <a:rPr lang="en-US"/>
              <a:t>WGISS-51 | Discovery and Access | QC-MMS | 20/04/2021 </a:t>
            </a:r>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219075"/>
            <a:ext cx="2141537" cy="6159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7338" y="219075"/>
            <a:ext cx="6273800" cy="6159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20000" indent="-360000">
              <a:defRPr/>
            </a:lvl2pPr>
            <a:lvl3pPr marL="1080000" indent="-360000">
              <a:defRPr/>
            </a:lvl3pPr>
            <a:lvl4pPr marL="1440000" indent="-360000">
              <a:defRPr sz="1400"/>
            </a:lvl4pPr>
            <a:lvl5pPr marL="1800000" indent="-3600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ftr" sz="quarter" idx="10"/>
          </p:nvPr>
        </p:nvSpPr>
        <p:spPr/>
        <p:txBody>
          <a:bodyPr/>
          <a:lstStyle>
            <a:lvl1pPr>
              <a:defRPr>
                <a:ea typeface="MS PGothic" pitchFamily="34" charset="-128"/>
              </a:defRPr>
            </a:lvl1pPr>
          </a:lstStyle>
          <a:p>
            <a:pPr>
              <a:defRPr/>
            </a:pPr>
            <a:r>
              <a:rPr lang="en-US"/>
              <a:t>WGISS-51 | Discovery and Access | QC-MMS | 20/04/2021 </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338" y="1501775"/>
            <a:ext cx="420687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501775"/>
            <a:ext cx="4208462"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WGISS-51 | Discovery and Access | QC-MMS | 20/04/2021 </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T_Header02"/>
          <p:cNvPicPr>
            <a:picLocks noChangeAspect="1" noChangeArrowheads="1"/>
          </p:cNvPicPr>
          <p:nvPr/>
        </p:nvPicPr>
        <p:blipFill>
          <a:blip r:embed="rId13" cstate="print"/>
          <a:srcRect/>
          <a:stretch>
            <a:fillRect/>
          </a:stretch>
        </p:blipFill>
        <p:spPr bwMode="auto">
          <a:xfrm>
            <a:off x="0" y="0"/>
            <a:ext cx="9144000" cy="1304925"/>
          </a:xfrm>
          <a:prstGeom prst="rect">
            <a:avLst/>
          </a:prstGeom>
          <a:noFill/>
          <a:ln w="9525">
            <a:noFill/>
            <a:miter lim="800000"/>
            <a:headEnd/>
            <a:tailEnd/>
          </a:ln>
        </p:spPr>
      </p:pic>
      <p:sp>
        <p:nvSpPr>
          <p:cNvPr id="1027" name="Rectangle 2"/>
          <p:cNvSpPr>
            <a:spLocks noGrp="1" noChangeArrowheads="1"/>
          </p:cNvSpPr>
          <p:nvPr>
            <p:ph type="body" idx="1"/>
          </p:nvPr>
        </p:nvSpPr>
        <p:spPr bwMode="auto">
          <a:xfrm>
            <a:off x="287338" y="1501775"/>
            <a:ext cx="8567737" cy="48768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it-IT" altLang="en-US"/>
              <a:t>Click to edit Master text styles</a:t>
            </a:r>
          </a:p>
          <a:p>
            <a:pPr lvl="1"/>
            <a:r>
              <a:rPr lang="it-IT" altLang="en-US"/>
              <a:t>Second level</a:t>
            </a:r>
          </a:p>
          <a:p>
            <a:pPr lvl="2"/>
            <a:r>
              <a:rPr lang="it-IT" altLang="en-US"/>
              <a:t>Third level</a:t>
            </a:r>
          </a:p>
          <a:p>
            <a:pPr lvl="3"/>
            <a:r>
              <a:rPr lang="it-IT" altLang="en-US"/>
              <a:t>Fourth level</a:t>
            </a:r>
          </a:p>
          <a:p>
            <a:pPr lvl="4"/>
            <a:r>
              <a:rPr lang="it-IT" altLang="en-US"/>
              <a:t>Fifth level</a:t>
            </a:r>
          </a:p>
        </p:txBody>
      </p:sp>
      <p:sp>
        <p:nvSpPr>
          <p:cNvPr id="1028" name="Rectangle 6"/>
          <p:cNvSpPr>
            <a:spLocks noGrp="1" noChangeArrowheads="1"/>
          </p:cNvSpPr>
          <p:nvPr>
            <p:ph type="title"/>
          </p:nvPr>
        </p:nvSpPr>
        <p:spPr bwMode="auto">
          <a:xfrm>
            <a:off x="287338" y="219075"/>
            <a:ext cx="7372350" cy="862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en-US"/>
              <a:t>Click to edit Master title style</a:t>
            </a:r>
          </a:p>
        </p:txBody>
      </p:sp>
      <p:pic>
        <p:nvPicPr>
          <p:cNvPr id="1029" name="Picture 5" descr="signature"/>
          <p:cNvPicPr>
            <a:picLocks noChangeAspect="1" noChangeArrowheads="1"/>
          </p:cNvPicPr>
          <p:nvPr/>
        </p:nvPicPr>
        <p:blipFill>
          <a:blip r:embed="rId14" cstate="print"/>
          <a:srcRect/>
          <a:stretch>
            <a:fillRect/>
          </a:stretch>
        </p:blipFill>
        <p:spPr bwMode="auto">
          <a:xfrm>
            <a:off x="4763" y="6631512"/>
            <a:ext cx="9139237" cy="233362"/>
          </a:xfrm>
          <a:prstGeom prst="rect">
            <a:avLst/>
          </a:prstGeom>
          <a:noFill/>
          <a:ln w="9525">
            <a:noFill/>
            <a:miter lim="800000"/>
            <a:headEnd/>
            <a:tailEnd/>
          </a:ln>
        </p:spPr>
      </p:pic>
      <p:sp>
        <p:nvSpPr>
          <p:cNvPr id="1030" name="Rectangle 8"/>
          <p:cNvSpPr>
            <a:spLocks noChangeArrowheads="1"/>
          </p:cNvSpPr>
          <p:nvPr/>
        </p:nvSpPr>
        <p:spPr bwMode="auto">
          <a:xfrm>
            <a:off x="4305300" y="6578600"/>
            <a:ext cx="531813" cy="231775"/>
          </a:xfrm>
          <a:prstGeom prst="rect">
            <a:avLst/>
          </a:prstGeom>
          <a:noFill/>
          <a:ln>
            <a:noFill/>
          </a:ln>
          <a:extLst/>
        </p:spPr>
        <p:txBody>
          <a:bodyPr lIns="0" tIns="72000" rIns="0" bIns="0"/>
          <a:lstStyle>
            <a:lvl1pPr>
              <a:defRPr>
                <a:solidFill>
                  <a:schemeClr val="bg2"/>
                </a:solidFill>
                <a:latin typeface="Verdana" pitchFamily="34" charset="0"/>
              </a:defRPr>
            </a:lvl1pPr>
            <a:lvl2pPr marL="742950" indent="-285750">
              <a:defRPr>
                <a:solidFill>
                  <a:schemeClr val="bg2"/>
                </a:solidFill>
                <a:latin typeface="Verdana" pitchFamily="34" charset="0"/>
              </a:defRPr>
            </a:lvl2pPr>
            <a:lvl3pPr marL="1143000" indent="-228600">
              <a:defRPr>
                <a:solidFill>
                  <a:schemeClr val="bg2"/>
                </a:solidFill>
                <a:latin typeface="Verdana" pitchFamily="34" charset="0"/>
              </a:defRPr>
            </a:lvl3pPr>
            <a:lvl4pPr marL="1600200" indent="-228600">
              <a:defRPr>
                <a:solidFill>
                  <a:schemeClr val="bg2"/>
                </a:solidFill>
                <a:latin typeface="Verdana" pitchFamily="34" charset="0"/>
              </a:defRPr>
            </a:lvl4pPr>
            <a:lvl5pPr marL="2057400" indent="-228600">
              <a:defRPr>
                <a:solidFill>
                  <a:schemeClr val="bg2"/>
                </a:solidFill>
                <a:latin typeface="Verdana" pitchFamily="34" charset="0"/>
              </a:defRPr>
            </a:lvl5pPr>
            <a:lvl6pPr marL="2514600" indent="-228600" eaLnBrk="0" fontAlgn="base" hangingPunct="0">
              <a:lnSpc>
                <a:spcPct val="119000"/>
              </a:lnSpc>
              <a:spcBef>
                <a:spcPct val="20000"/>
              </a:spcBef>
              <a:spcAft>
                <a:spcPct val="0"/>
              </a:spcAft>
              <a:buClr>
                <a:srgbClr val="00549F"/>
              </a:buClr>
              <a:defRPr>
                <a:solidFill>
                  <a:schemeClr val="bg2"/>
                </a:solidFill>
                <a:latin typeface="Verdana" pitchFamily="34" charset="0"/>
              </a:defRPr>
            </a:lvl6pPr>
            <a:lvl7pPr marL="2971800" indent="-228600" eaLnBrk="0" fontAlgn="base" hangingPunct="0">
              <a:lnSpc>
                <a:spcPct val="119000"/>
              </a:lnSpc>
              <a:spcBef>
                <a:spcPct val="20000"/>
              </a:spcBef>
              <a:spcAft>
                <a:spcPct val="0"/>
              </a:spcAft>
              <a:buClr>
                <a:srgbClr val="00549F"/>
              </a:buClr>
              <a:defRPr>
                <a:solidFill>
                  <a:schemeClr val="bg2"/>
                </a:solidFill>
                <a:latin typeface="Verdana" pitchFamily="34" charset="0"/>
              </a:defRPr>
            </a:lvl7pPr>
            <a:lvl8pPr marL="3429000" indent="-228600" eaLnBrk="0" fontAlgn="base" hangingPunct="0">
              <a:lnSpc>
                <a:spcPct val="119000"/>
              </a:lnSpc>
              <a:spcBef>
                <a:spcPct val="20000"/>
              </a:spcBef>
              <a:spcAft>
                <a:spcPct val="0"/>
              </a:spcAft>
              <a:buClr>
                <a:srgbClr val="00549F"/>
              </a:buClr>
              <a:defRPr>
                <a:solidFill>
                  <a:schemeClr val="bg2"/>
                </a:solidFill>
                <a:latin typeface="Verdana" pitchFamily="34" charset="0"/>
              </a:defRPr>
            </a:lvl8pPr>
            <a:lvl9pPr marL="3886200" indent="-228600" eaLnBrk="0" fontAlgn="base" hangingPunct="0">
              <a:lnSpc>
                <a:spcPct val="119000"/>
              </a:lnSpc>
              <a:spcBef>
                <a:spcPct val="20000"/>
              </a:spcBef>
              <a:spcAft>
                <a:spcPct val="0"/>
              </a:spcAft>
              <a:buClr>
                <a:srgbClr val="00549F"/>
              </a:buClr>
              <a:defRPr>
                <a:solidFill>
                  <a:schemeClr val="bg2"/>
                </a:solidFill>
                <a:latin typeface="Verdana" pitchFamily="34" charset="0"/>
              </a:defRPr>
            </a:lvl9pPr>
          </a:lstStyle>
          <a:p>
            <a:pPr algn="ctr" eaLnBrk="1" hangingPunct="1">
              <a:lnSpc>
                <a:spcPct val="100000"/>
              </a:lnSpc>
              <a:spcBef>
                <a:spcPct val="0"/>
              </a:spcBef>
              <a:buClrTx/>
              <a:defRPr/>
            </a:pPr>
            <a:r>
              <a:rPr lang="it-IT" altLang="en-US" sz="800"/>
              <a:t>Page </a:t>
            </a:r>
            <a:fld id="{D66129D0-2C6B-4EAE-BBB1-0479EAC49F0E}" type="slidenum">
              <a:rPr lang="it-IT" altLang="en-US" sz="800" smtClean="0"/>
              <a:pPr algn="ctr" eaLnBrk="1" hangingPunct="1">
                <a:lnSpc>
                  <a:spcPct val="100000"/>
                </a:lnSpc>
                <a:spcBef>
                  <a:spcPct val="0"/>
                </a:spcBef>
                <a:buClrTx/>
                <a:defRPr/>
              </a:pPr>
              <a:t>‹#›</a:t>
            </a:fld>
            <a:endParaRPr lang="it-IT" altLang="en-US" sz="800"/>
          </a:p>
        </p:txBody>
      </p:sp>
      <p:sp>
        <p:nvSpPr>
          <p:cNvPr id="2" name="Rectangle 8"/>
          <p:cNvSpPr>
            <a:spLocks noGrp="1" noChangeArrowheads="1"/>
          </p:cNvSpPr>
          <p:nvPr>
            <p:ph type="ftr" sz="quarter" idx="3"/>
          </p:nvPr>
        </p:nvSpPr>
        <p:spPr bwMode="auto">
          <a:xfrm>
            <a:off x="287338" y="6578600"/>
            <a:ext cx="3557587" cy="26352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eaLnBrk="1" hangingPunct="1">
              <a:lnSpc>
                <a:spcPct val="100000"/>
              </a:lnSpc>
              <a:spcBef>
                <a:spcPct val="0"/>
              </a:spcBef>
              <a:buClrTx/>
              <a:defRPr sz="800"/>
            </a:lvl1pPr>
          </a:lstStyle>
          <a:p>
            <a:pPr>
              <a:defRPr/>
            </a:pPr>
            <a:r>
              <a:rPr lang="en-US"/>
              <a:t>WGISS-51 | Discovery and Access | QC-MMS | 20/04/2021 </a:t>
            </a:r>
            <a:endParaRPr lang="en-GB"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sldNum="0"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defRPr>
      </a:lvl2pPr>
      <a:lvl3pPr algn="l" rtl="0" eaLnBrk="0" fontAlgn="base" hangingPunct="0">
        <a:spcBef>
          <a:spcPct val="0"/>
        </a:spcBef>
        <a:spcAft>
          <a:spcPct val="0"/>
        </a:spcAft>
        <a:defRPr sz="2400" b="1">
          <a:solidFill>
            <a:schemeClr val="bg1"/>
          </a:solidFill>
          <a:latin typeface="Verdana" pitchFamily="34" charset="0"/>
        </a:defRPr>
      </a:lvl3pPr>
      <a:lvl4pPr algn="l" rtl="0" eaLnBrk="0" fontAlgn="base" hangingPunct="0">
        <a:spcBef>
          <a:spcPct val="0"/>
        </a:spcBef>
        <a:spcAft>
          <a:spcPct val="0"/>
        </a:spcAft>
        <a:defRPr sz="2400" b="1">
          <a:solidFill>
            <a:schemeClr val="bg1"/>
          </a:solidFill>
          <a:latin typeface="Verdana" pitchFamily="34" charset="0"/>
        </a:defRPr>
      </a:lvl4pPr>
      <a:lvl5pPr algn="l" rtl="0" eaLnBrk="0" fontAlgn="base" hangingPunct="0">
        <a:spcBef>
          <a:spcPct val="0"/>
        </a:spcBef>
        <a:spcAft>
          <a:spcPct val="0"/>
        </a:spcAft>
        <a:defRPr sz="2400" b="1">
          <a:solidFill>
            <a:schemeClr val="bg1"/>
          </a:solidFill>
          <a:latin typeface="Verdana" pitchFamily="34" charset="0"/>
        </a:defRPr>
      </a:lvl5pPr>
      <a:lvl6pPr marL="457200" algn="l" rtl="0" eaLnBrk="0" fontAlgn="base" hangingPunct="0">
        <a:spcBef>
          <a:spcPct val="0"/>
        </a:spcBef>
        <a:spcAft>
          <a:spcPct val="0"/>
        </a:spcAft>
        <a:defRPr sz="2400" b="1">
          <a:solidFill>
            <a:schemeClr val="bg1"/>
          </a:solidFill>
          <a:latin typeface="Verdana" pitchFamily="34" charset="0"/>
        </a:defRPr>
      </a:lvl6pPr>
      <a:lvl7pPr marL="914400" algn="l" rtl="0" eaLnBrk="0" fontAlgn="base" hangingPunct="0">
        <a:spcBef>
          <a:spcPct val="0"/>
        </a:spcBef>
        <a:spcAft>
          <a:spcPct val="0"/>
        </a:spcAft>
        <a:defRPr sz="2400" b="1">
          <a:solidFill>
            <a:schemeClr val="bg1"/>
          </a:solidFill>
          <a:latin typeface="Verdana" pitchFamily="34" charset="0"/>
        </a:defRPr>
      </a:lvl7pPr>
      <a:lvl8pPr marL="1371600" algn="l" rtl="0" eaLnBrk="0" fontAlgn="base" hangingPunct="0">
        <a:spcBef>
          <a:spcPct val="0"/>
        </a:spcBef>
        <a:spcAft>
          <a:spcPct val="0"/>
        </a:spcAft>
        <a:defRPr sz="2400" b="1">
          <a:solidFill>
            <a:schemeClr val="bg1"/>
          </a:solidFill>
          <a:latin typeface="Verdana" pitchFamily="34" charset="0"/>
        </a:defRPr>
      </a:lvl8pPr>
      <a:lvl9pPr marL="1828800" algn="l" rtl="0" eaLnBrk="0" fontAlgn="base" hangingPunct="0">
        <a:spcBef>
          <a:spcPct val="0"/>
        </a:spcBef>
        <a:spcAft>
          <a:spcPct val="0"/>
        </a:spcAft>
        <a:defRPr sz="24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rgbClr val="00549F"/>
        </a:buClr>
        <a:buChar char="•"/>
        <a:defRPr sz="20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rgbClr val="00549F"/>
        </a:buClr>
        <a:buFont typeface="Verdana" pitchFamily="34" charset="0"/>
        <a:buChar char="–"/>
        <a:defRPr>
          <a:solidFill>
            <a:schemeClr val="bg2"/>
          </a:solidFill>
          <a:latin typeface="+mn-lt"/>
        </a:defRPr>
      </a:lvl2pPr>
      <a:lvl3pPr marL="1825625"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5pPr>
      <a:lvl6pPr marL="34798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6pPr>
      <a:lvl7pPr marL="39370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7pPr>
      <a:lvl8pPr marL="43942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8pPr>
      <a:lvl9pPr marL="48514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jupyter.pdgs.eo.esa.in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github.com/stac-extensions/card4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mapradix/qcmanager" TargetMode="External"/><Relationship Id="rId2" Type="http://schemas.openxmlformats.org/officeDocument/2006/relationships/hyperlink" Target="https://github.com/spacebel/QC-M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0988" y="2130425"/>
            <a:ext cx="8564562" cy="1470025"/>
          </a:xfrm>
        </p:spPr>
        <p:txBody>
          <a:bodyPr/>
          <a:lstStyle/>
          <a:p>
            <a:pPr>
              <a:lnSpc>
                <a:spcPct val="150000"/>
              </a:lnSpc>
            </a:pPr>
            <a:r>
              <a:rPr lang="en-GB" altLang="en-US" dirty="0"/>
              <a:t>QC-MMS </a:t>
            </a:r>
            <a:r>
              <a:rPr lang="en-GB" altLang="en-US" sz="2600" dirty="0"/>
              <a:t>Project:</a:t>
            </a:r>
            <a:br>
              <a:rPr lang="en-GB" altLang="en-US" sz="2600" dirty="0"/>
            </a:br>
            <a:r>
              <a:rPr lang="en-GB" altLang="en-US" sz="2600" dirty="0"/>
              <a:t> Experience with Quality Metadata, </a:t>
            </a:r>
            <a:r>
              <a:rPr lang="en-GB" altLang="en-US" sz="2600" dirty="0" err="1"/>
              <a:t>Catalog</a:t>
            </a:r>
            <a:r>
              <a:rPr lang="en-GB" altLang="en-US" sz="2600" dirty="0"/>
              <a:t> and </a:t>
            </a:r>
            <a:r>
              <a:rPr lang="en-GB" altLang="en-US" sz="2600" dirty="0" err="1"/>
              <a:t>Jupyter</a:t>
            </a:r>
            <a:r>
              <a:rPr lang="en-GB" altLang="en-US" sz="2600" dirty="0"/>
              <a:t> Notebooks</a:t>
            </a:r>
            <a:endParaRPr lang="en-GB" altLang="en-US" dirty="0"/>
          </a:p>
        </p:txBody>
      </p:sp>
      <p:sp>
        <p:nvSpPr>
          <p:cNvPr id="3075" name="Rectangle 3"/>
          <p:cNvSpPr>
            <a:spLocks noGrp="1" noChangeArrowheads="1"/>
          </p:cNvSpPr>
          <p:nvPr>
            <p:ph type="subTitle" idx="1"/>
          </p:nvPr>
        </p:nvSpPr>
        <p:spPr>
          <a:xfrm>
            <a:off x="1371600" y="4508500"/>
            <a:ext cx="6872288" cy="1130300"/>
          </a:xfrm>
        </p:spPr>
        <p:txBody>
          <a:bodyPr/>
          <a:lstStyle/>
          <a:p>
            <a:pPr algn="r"/>
            <a:r>
              <a:rPr lang="en-US" altLang="en-US" sz="1600" noProof="1"/>
              <a:t>Y. Coene (</a:t>
            </a:r>
            <a:r>
              <a:rPr lang="fr-BE" altLang="en-US" sz="1600" noProof="1"/>
              <a:t>Spacebel, ESA)</a:t>
            </a:r>
          </a:p>
          <a:p>
            <a:pPr algn="r"/>
            <a:r>
              <a:rPr lang="fr-BE" altLang="en-US" sz="1600" noProof="1"/>
              <a:t>A. Della Vecchia (Randstad, ESA)</a:t>
            </a:r>
          </a:p>
          <a:p>
            <a:pPr algn="r"/>
            <a:endParaRPr lang="en-US" altLang="en-US" sz="1600" noProof="1"/>
          </a:p>
          <a:p>
            <a:pPr algn="r"/>
            <a:r>
              <a:rPr lang="en-GB" altLang="en-US" sz="1600" dirty="0"/>
              <a:t>teleconference, 20 April 2021</a:t>
            </a:r>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it-IT" dirty="0"/>
          </a:p>
        </p:txBody>
      </p:sp>
      <p:pic>
        <p:nvPicPr>
          <p:cNvPr id="5" name="Picture 4" descr="http://www.awt.be/images/res/ICT2010_logo_spacebel.jpg"/>
          <p:cNvPicPr>
            <a:picLocks noChangeAspect="1" noChangeArrowheads="1"/>
          </p:cNvPicPr>
          <p:nvPr/>
        </p:nvPicPr>
        <p:blipFill>
          <a:blip r:embed="rId3" cstate="print"/>
          <a:srcRect/>
          <a:stretch>
            <a:fillRect/>
          </a:stretch>
        </p:blipFill>
        <p:spPr bwMode="auto">
          <a:xfrm>
            <a:off x="463352" y="4525119"/>
            <a:ext cx="1985714" cy="682050"/>
          </a:xfrm>
          <a:prstGeom prst="rect">
            <a:avLst/>
          </a:prstGeom>
          <a:noFill/>
        </p:spPr>
      </p:pic>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23" y="5318040"/>
            <a:ext cx="2376487"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FDC0-5BE2-480F-9C0D-DE3973E3EDC8}"/>
              </a:ext>
            </a:extLst>
          </p:cNvPr>
          <p:cNvSpPr>
            <a:spLocks noGrp="1"/>
          </p:cNvSpPr>
          <p:nvPr>
            <p:ph type="title" idx="4294967295"/>
          </p:nvPr>
        </p:nvSpPr>
        <p:spPr>
          <a:xfrm>
            <a:off x="0" y="219075"/>
            <a:ext cx="7372350" cy="862013"/>
          </a:xfrm>
        </p:spPr>
        <p:txBody>
          <a:bodyPr/>
          <a:lstStyle/>
          <a:p>
            <a:r>
              <a:rPr lang="en-US" dirty="0"/>
              <a:t>Catalogue – Functional View</a:t>
            </a:r>
            <a:endParaRPr lang="en-BE" dirty="0"/>
          </a:p>
        </p:txBody>
      </p:sp>
      <p:pic>
        <p:nvPicPr>
          <p:cNvPr id="5" name="Picture 4">
            <a:extLst>
              <a:ext uri="{FF2B5EF4-FFF2-40B4-BE49-F238E27FC236}">
                <a16:creationId xmlns:a16="http://schemas.microsoft.com/office/drawing/2014/main" id="{C2D9F285-DD96-4BFC-AD8B-8FF201010C3F}"/>
              </a:ext>
            </a:extLst>
          </p:cNvPr>
          <p:cNvPicPr>
            <a:picLocks noChangeAspect="1"/>
          </p:cNvPicPr>
          <p:nvPr/>
        </p:nvPicPr>
        <p:blipFill>
          <a:blip r:embed="rId3"/>
          <a:stretch>
            <a:fillRect/>
          </a:stretch>
        </p:blipFill>
        <p:spPr>
          <a:xfrm>
            <a:off x="1127918" y="915541"/>
            <a:ext cx="6886575" cy="6067425"/>
          </a:xfrm>
          <a:prstGeom prst="rect">
            <a:avLst/>
          </a:prstGeom>
        </p:spPr>
      </p:pic>
      <p:cxnSp>
        <p:nvCxnSpPr>
          <p:cNvPr id="8" name="Straight Connector 7">
            <a:extLst>
              <a:ext uri="{FF2B5EF4-FFF2-40B4-BE49-F238E27FC236}">
                <a16:creationId xmlns:a16="http://schemas.microsoft.com/office/drawing/2014/main" id="{DEE864DC-B086-44FF-A4AD-A30FB30DA8E1}"/>
              </a:ext>
            </a:extLst>
          </p:cNvPr>
          <p:cNvCxnSpPr>
            <a:cxnSpLocks/>
          </p:cNvCxnSpPr>
          <p:nvPr/>
        </p:nvCxnSpPr>
        <p:spPr bwMode="auto">
          <a:xfrm>
            <a:off x="400594" y="4711337"/>
            <a:ext cx="6836229" cy="0"/>
          </a:xfrm>
          <a:prstGeom prst="line">
            <a:avLst/>
          </a:prstGeom>
          <a:noFill/>
          <a:ln w="9525" cap="flat" cmpd="sng" algn="ctr">
            <a:solidFill>
              <a:schemeClr val="accent1"/>
            </a:solidFill>
            <a:prstDash val="solid"/>
            <a:round/>
            <a:headEnd type="none" w="med" len="med"/>
            <a:tailEnd type="none" w="med" len="med"/>
          </a:ln>
          <a:effectLst>
            <a:outerShdw blurRad="50800" dist="50800" dir="5400000" sx="12000" sy="12000" algn="ctr" rotWithShape="0">
              <a:srgbClr val="000000">
                <a:alpha val="43137"/>
              </a:srgbClr>
            </a:outerShdw>
          </a:effectLst>
          <a:extLst>
            <a:ext uri="{909E8E84-426E-40DD-AFC4-6F175D3DCCD1}">
              <a14:hiddenFill xmlns:a14="http://schemas.microsoft.com/office/drawing/2010/main">
                <a:solidFill>
                  <a:schemeClr val="bg1"/>
                </a:solidFill>
              </a14:hiddenFill>
            </a:ext>
          </a:extLst>
        </p:spPr>
      </p:cxnSp>
      <p:cxnSp>
        <p:nvCxnSpPr>
          <p:cNvPr id="13" name="Straight Arrow Connector 12">
            <a:extLst>
              <a:ext uri="{FF2B5EF4-FFF2-40B4-BE49-F238E27FC236}">
                <a16:creationId xmlns:a16="http://schemas.microsoft.com/office/drawing/2014/main" id="{2CFF6604-628E-4ABF-8BA6-267C272CE1E3}"/>
              </a:ext>
            </a:extLst>
          </p:cNvPr>
          <p:cNvCxnSpPr/>
          <p:nvPr/>
        </p:nvCxnSpPr>
        <p:spPr bwMode="auto">
          <a:xfrm>
            <a:off x="574766" y="4702629"/>
            <a:ext cx="914400" cy="914400"/>
          </a:xfrm>
          <a:prstGeom prst="straightConnector1">
            <a:avLst/>
          </a:prstGeom>
          <a:noFill/>
          <a:ln>
            <a:noFill/>
            <a:tailEnd type="triangle"/>
          </a:ln>
          <a:effectLst>
            <a:outerShdw dist="107763" dir="2700000" algn="ctr" rotWithShape="0">
              <a:srgbClr val="80808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cxnSp>
      <p:cxnSp>
        <p:nvCxnSpPr>
          <p:cNvPr id="15" name="Straight Arrow Connector 14">
            <a:extLst>
              <a:ext uri="{FF2B5EF4-FFF2-40B4-BE49-F238E27FC236}">
                <a16:creationId xmlns:a16="http://schemas.microsoft.com/office/drawing/2014/main" id="{CA870B7A-AFE1-481C-A3A3-54B0DB5AA070}"/>
              </a:ext>
            </a:extLst>
          </p:cNvPr>
          <p:cNvCxnSpPr>
            <a:cxnSpLocks/>
          </p:cNvCxnSpPr>
          <p:nvPr/>
        </p:nvCxnSpPr>
        <p:spPr bwMode="auto">
          <a:xfrm>
            <a:off x="1001492" y="2455817"/>
            <a:ext cx="0" cy="2246812"/>
          </a:xfrm>
          <a:prstGeom prst="straightConnector1">
            <a:avLst/>
          </a:prstGeom>
          <a:noFill/>
          <a:ln w="9525" cap="flat" cmpd="sng" algn="ctr">
            <a:solidFill>
              <a:schemeClr val="accent1"/>
            </a:solidFill>
            <a:prstDash val="solid"/>
            <a:round/>
            <a:headEnd type="none" w="sm" len="sm"/>
            <a:tailEnd type="arrow" w="med" len="med"/>
          </a:ln>
          <a:effectLst/>
          <a:extLst>
            <a:ext uri="{909E8E84-426E-40DD-AFC4-6F175D3DCCD1}">
              <a14:hiddenFill xmlns:a14="http://schemas.microsoft.com/office/drawing/2010/main">
                <a:solidFill>
                  <a:schemeClr val="bg1"/>
                </a:solidFill>
              </a14:hiddenFill>
            </a:ext>
          </a:extLst>
        </p:spPr>
      </p:cxnSp>
      <p:sp>
        <p:nvSpPr>
          <p:cNvPr id="20" name="TextBox 19">
            <a:extLst>
              <a:ext uri="{FF2B5EF4-FFF2-40B4-BE49-F238E27FC236}">
                <a16:creationId xmlns:a16="http://schemas.microsoft.com/office/drawing/2014/main" id="{83629ECA-47BE-4356-8244-6AEE71D00806}"/>
              </a:ext>
            </a:extLst>
          </p:cNvPr>
          <p:cNvSpPr txBox="1"/>
          <p:nvPr/>
        </p:nvSpPr>
        <p:spPr>
          <a:xfrm>
            <a:off x="87895" y="2734491"/>
            <a:ext cx="1303562" cy="545790"/>
          </a:xfrm>
          <a:prstGeom prst="rect">
            <a:avLst/>
          </a:prstGeom>
          <a:noFill/>
        </p:spPr>
        <p:txBody>
          <a:bodyPr wrap="none" rtlCol="0">
            <a:spAutoFit/>
          </a:bodyPr>
          <a:lstStyle/>
          <a:p>
            <a:r>
              <a:rPr lang="en-US" sz="1200" dirty="0">
                <a:solidFill>
                  <a:schemeClr val="accent1"/>
                </a:solidFill>
              </a:rPr>
              <a:t>MD for</a:t>
            </a:r>
          </a:p>
          <a:p>
            <a:r>
              <a:rPr lang="en-US" sz="1200" dirty="0">
                <a:solidFill>
                  <a:schemeClr val="accent1"/>
                </a:solidFill>
              </a:rPr>
              <a:t>input products</a:t>
            </a:r>
            <a:endParaRPr lang="en-BE" sz="1200" dirty="0">
              <a:solidFill>
                <a:schemeClr val="accent1"/>
              </a:solidFill>
            </a:endParaRPr>
          </a:p>
        </p:txBody>
      </p:sp>
      <p:cxnSp>
        <p:nvCxnSpPr>
          <p:cNvPr id="21" name="Straight Arrow Connector 20">
            <a:extLst>
              <a:ext uri="{FF2B5EF4-FFF2-40B4-BE49-F238E27FC236}">
                <a16:creationId xmlns:a16="http://schemas.microsoft.com/office/drawing/2014/main" id="{BA5FE31A-85A4-4AB9-B0DB-D3AC63C3C581}"/>
              </a:ext>
            </a:extLst>
          </p:cNvPr>
          <p:cNvCxnSpPr>
            <a:cxnSpLocks/>
          </p:cNvCxnSpPr>
          <p:nvPr/>
        </p:nvCxnSpPr>
        <p:spPr bwMode="auto">
          <a:xfrm>
            <a:off x="1001492" y="4711337"/>
            <a:ext cx="0" cy="1644695"/>
          </a:xfrm>
          <a:prstGeom prst="straightConnector1">
            <a:avLst/>
          </a:prstGeom>
          <a:noFill/>
          <a:ln w="9525" cap="flat" cmpd="sng" algn="ctr">
            <a:solidFill>
              <a:schemeClr val="accent1"/>
            </a:solidFill>
            <a:prstDash val="solid"/>
            <a:round/>
            <a:headEnd type="none" w="sm" len="sm"/>
            <a:tailEnd type="arrow" w="med" len="med"/>
          </a:ln>
          <a:effectLst/>
          <a:extLst>
            <a:ext uri="{909E8E84-426E-40DD-AFC4-6F175D3DCCD1}">
              <a14:hiddenFill xmlns:a14="http://schemas.microsoft.com/office/drawing/2010/main">
                <a:solidFill>
                  <a:schemeClr val="bg1"/>
                </a:solidFill>
              </a14:hiddenFill>
            </a:ext>
          </a:extLst>
        </p:spPr>
      </p:cxnSp>
      <p:sp>
        <p:nvSpPr>
          <p:cNvPr id="24" name="TextBox 23">
            <a:extLst>
              <a:ext uri="{FF2B5EF4-FFF2-40B4-BE49-F238E27FC236}">
                <a16:creationId xmlns:a16="http://schemas.microsoft.com/office/drawing/2014/main" id="{D5562791-288B-4860-8C0F-8E32DC90A009}"/>
              </a:ext>
            </a:extLst>
          </p:cNvPr>
          <p:cNvSpPr txBox="1"/>
          <p:nvPr/>
        </p:nvSpPr>
        <p:spPr>
          <a:xfrm>
            <a:off x="53243" y="4790011"/>
            <a:ext cx="1335622" cy="545790"/>
          </a:xfrm>
          <a:prstGeom prst="rect">
            <a:avLst/>
          </a:prstGeom>
          <a:noFill/>
        </p:spPr>
        <p:txBody>
          <a:bodyPr wrap="none" rtlCol="0">
            <a:spAutoFit/>
          </a:bodyPr>
          <a:lstStyle/>
          <a:p>
            <a:r>
              <a:rPr lang="en-US" sz="1200" dirty="0">
                <a:solidFill>
                  <a:schemeClr val="accent1"/>
                </a:solidFill>
              </a:rPr>
              <a:t>MD for</a:t>
            </a:r>
          </a:p>
          <a:p>
            <a:r>
              <a:rPr lang="en-US" sz="1200" dirty="0">
                <a:solidFill>
                  <a:schemeClr val="accent1"/>
                </a:solidFill>
              </a:rPr>
              <a:t>output product</a:t>
            </a:r>
            <a:endParaRPr lang="en-BE" sz="1200" dirty="0">
              <a:solidFill>
                <a:schemeClr val="accent1"/>
              </a:solidFill>
            </a:endParaRPr>
          </a:p>
        </p:txBody>
      </p:sp>
      <p:sp>
        <p:nvSpPr>
          <p:cNvPr id="3" name="Footer Placeholder 2">
            <a:extLst>
              <a:ext uri="{FF2B5EF4-FFF2-40B4-BE49-F238E27FC236}">
                <a16:creationId xmlns:a16="http://schemas.microsoft.com/office/drawing/2014/main" id="{60FFE7FD-9439-4E56-A55B-6E962DCB3026}"/>
              </a:ext>
            </a:extLst>
          </p:cNvPr>
          <p:cNvSpPr>
            <a:spLocks noGrp="1"/>
          </p:cNvSpPr>
          <p:nvPr>
            <p:ph type="ftr" sz="quarter" idx="10"/>
          </p:nvPr>
        </p:nvSpPr>
        <p:spPr/>
        <p:txBody>
          <a:bodyPr/>
          <a:lstStyle/>
          <a:p>
            <a:pPr>
              <a:defRPr/>
            </a:pPr>
            <a:r>
              <a:rPr lang="en-US"/>
              <a:t>WGISS-51 | Discovery and Access | QC-MMS | 20/04/2021 </a:t>
            </a:r>
            <a:endParaRPr lang="en-GB"/>
          </a:p>
        </p:txBody>
      </p:sp>
      <p:sp>
        <p:nvSpPr>
          <p:cNvPr id="7" name="Rectangle 6">
            <a:extLst>
              <a:ext uri="{FF2B5EF4-FFF2-40B4-BE49-F238E27FC236}">
                <a16:creationId xmlns:a16="http://schemas.microsoft.com/office/drawing/2014/main" id="{ED1587F9-6BE5-4234-8DCF-898FAD50AA69}"/>
              </a:ext>
            </a:extLst>
          </p:cNvPr>
          <p:cNvSpPr/>
          <p:nvPr/>
        </p:nvSpPr>
        <p:spPr bwMode="auto">
          <a:xfrm>
            <a:off x="4381500" y="1420019"/>
            <a:ext cx="2484120" cy="165545"/>
          </a:xfrm>
          <a:prstGeom prst="rect">
            <a:avLst/>
          </a:prstGeom>
          <a:solidFill>
            <a:schemeClr val="bg1"/>
          </a:solidFill>
          <a:ln w="28575">
            <a:solidFill>
              <a:schemeClr val="bg1"/>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a:ln>
                <a:noFill/>
              </a:ln>
              <a:solidFill>
                <a:schemeClr val="bg2"/>
              </a:solidFill>
              <a:effectLst/>
              <a:latin typeface="Verdana" pitchFamily="34" charset="0"/>
            </a:endParaRPr>
          </a:p>
        </p:txBody>
      </p:sp>
      <p:sp>
        <p:nvSpPr>
          <p:cNvPr id="14" name="Rectangle 13"/>
          <p:cNvSpPr/>
          <p:nvPr/>
        </p:nvSpPr>
        <p:spPr bwMode="auto">
          <a:xfrm>
            <a:off x="5201211" y="1516379"/>
            <a:ext cx="993850" cy="4640579"/>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
        <p:nvSpPr>
          <p:cNvPr id="4" name="Speech Bubble: Rectangle with Corners Rounded 3">
            <a:extLst>
              <a:ext uri="{FF2B5EF4-FFF2-40B4-BE49-F238E27FC236}">
                <a16:creationId xmlns:a16="http://schemas.microsoft.com/office/drawing/2014/main" id="{E2C86078-575C-47B7-BAF5-DA141041175F}"/>
              </a:ext>
            </a:extLst>
          </p:cNvPr>
          <p:cNvSpPr/>
          <p:nvPr/>
        </p:nvSpPr>
        <p:spPr bwMode="auto">
          <a:xfrm>
            <a:off x="7165974" y="3657574"/>
            <a:ext cx="1926871" cy="1753255"/>
          </a:xfrm>
          <a:prstGeom prst="wedgeRoundRectCallout">
            <a:avLst>
              <a:gd name="adj1" fmla="val -115624"/>
              <a:gd name="adj2" fmla="val 11146"/>
              <a:gd name="adj3" fmla="val 16667"/>
            </a:avLst>
          </a:prstGeom>
          <a:solidFill>
            <a:srgbClr val="FFFF99"/>
          </a:solidFill>
          <a:ln w="12700">
            <a:solidFill>
              <a:schemeClr val="tx1"/>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19000"/>
              </a:lnSpc>
              <a:spcBef>
                <a:spcPct val="20000"/>
              </a:spcBef>
              <a:spcAft>
                <a:spcPct val="0"/>
              </a:spcAft>
              <a:buClr>
                <a:srgbClr val="00549F"/>
              </a:buClr>
              <a:buSzTx/>
              <a:buFontTx/>
              <a:buNone/>
              <a:tabLst/>
            </a:pPr>
            <a:r>
              <a:rPr kumimoji="0" lang="en-US" sz="1200" b="0" i="0" u="none" strike="noStrike" cap="none" normalizeH="0" baseline="0" dirty="0">
                <a:ln>
                  <a:noFill/>
                </a:ln>
                <a:solidFill>
                  <a:schemeClr val="bg2"/>
                </a:solidFill>
                <a:effectLst/>
                <a:latin typeface="Verdana" pitchFamily="34" charset="0"/>
              </a:rPr>
              <a:t>Processing steps (QC Manager) generate/update metadata fragments “MD1”..”MD6” persisted by the catalogue</a:t>
            </a:r>
            <a:endParaRPr kumimoji="0" lang="en-BE" sz="1200" b="0" i="0" u="none" strike="noStrike" cap="none" normalizeH="0" baseline="0" dirty="0">
              <a:ln>
                <a:noFill/>
              </a:ln>
              <a:solidFill>
                <a:schemeClr val="bg2"/>
              </a:solidFill>
              <a:effectLst/>
              <a:latin typeface="Verdana" pitchFamily="34" charset="0"/>
            </a:endParaRPr>
          </a:p>
        </p:txBody>
      </p:sp>
    </p:spTree>
    <p:extLst>
      <p:ext uri="{BB962C8B-B14F-4D97-AF65-F5344CB8AC3E}">
        <p14:creationId xmlns:p14="http://schemas.microsoft.com/office/powerpoint/2010/main" val="334378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Catalogue – Interfaces</a:t>
            </a:r>
          </a:p>
        </p:txBody>
      </p:sp>
      <p:sp>
        <p:nvSpPr>
          <p:cNvPr id="3" name="Content Placeholder 2"/>
          <p:cNvSpPr>
            <a:spLocks noGrp="1"/>
          </p:cNvSpPr>
          <p:nvPr>
            <p:ph idx="1"/>
          </p:nvPr>
        </p:nvSpPr>
        <p:spPr>
          <a:xfrm>
            <a:off x="287338" y="1501775"/>
            <a:ext cx="8856662" cy="4876800"/>
          </a:xfrm>
        </p:spPr>
        <p:txBody>
          <a:bodyPr/>
          <a:lstStyle/>
          <a:p>
            <a:r>
              <a:rPr lang="en-US" dirty="0"/>
              <a:t>OpenSearch (R)</a:t>
            </a:r>
          </a:p>
          <a:p>
            <a:pPr lvl="1"/>
            <a:r>
              <a:rPr lang="en-US" dirty="0"/>
              <a:t>OGC 13-026r8 – Extension for EO</a:t>
            </a:r>
          </a:p>
          <a:p>
            <a:pPr lvl="2"/>
            <a:r>
              <a:rPr lang="en-US" dirty="0" err="1"/>
              <a:t>eo:specificationTitle</a:t>
            </a:r>
            <a:r>
              <a:rPr lang="en-US" dirty="0"/>
              <a:t> + </a:t>
            </a:r>
            <a:r>
              <a:rPr lang="en-US" dirty="0" err="1"/>
              <a:t>eo:degree</a:t>
            </a:r>
            <a:r>
              <a:rPr lang="en-US" dirty="0"/>
              <a:t> </a:t>
            </a:r>
            <a:r>
              <a:rPr lang="en-US" dirty="0" err="1"/>
              <a:t>queryables</a:t>
            </a:r>
            <a:r>
              <a:rPr lang="en-US" dirty="0"/>
              <a:t> mapped to QI for products.</a:t>
            </a:r>
          </a:p>
          <a:p>
            <a:pPr lvl="1"/>
            <a:r>
              <a:rPr lang="en-US" dirty="0"/>
              <a:t>OGC 17-047: OpenSearch </a:t>
            </a:r>
            <a:r>
              <a:rPr lang="en-US" dirty="0" err="1"/>
              <a:t>GeoJSON</a:t>
            </a:r>
            <a:r>
              <a:rPr lang="en-US" dirty="0"/>
              <a:t>(-LD) Response Encoding Standard</a:t>
            </a:r>
          </a:p>
          <a:p>
            <a:r>
              <a:rPr lang="en-US" dirty="0"/>
              <a:t>Service Management Interface (CRUD)</a:t>
            </a:r>
          </a:p>
          <a:p>
            <a:pPr lvl="1"/>
            <a:r>
              <a:rPr lang="en-US" dirty="0" err="1"/>
              <a:t>OpenAPI</a:t>
            </a:r>
            <a:endParaRPr lang="en-US" dirty="0"/>
          </a:p>
          <a:p>
            <a:pPr lvl="1"/>
            <a:r>
              <a:rPr lang="en-US" dirty="0"/>
              <a:t>OGC API Common, i.e. </a:t>
            </a:r>
            <a:br>
              <a:rPr lang="en-US" dirty="0"/>
            </a:br>
            <a:r>
              <a:rPr lang="en-US" dirty="0"/>
              <a:t>subset of OGC API </a:t>
            </a:r>
            <a:br>
              <a:rPr lang="en-US" dirty="0"/>
            </a:br>
            <a:r>
              <a:rPr lang="en-US" dirty="0"/>
              <a:t>Features – Part 1: </a:t>
            </a:r>
            <a:br>
              <a:rPr lang="en-US" dirty="0"/>
            </a:br>
            <a:r>
              <a:rPr lang="en-US" dirty="0"/>
              <a:t>Core (OGC17-069r3)</a:t>
            </a:r>
          </a:p>
          <a:p>
            <a:pPr marL="360000" lvl="1" indent="0">
              <a:buNone/>
            </a:pPr>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p:cNvPicPr>
            <a:picLocks noChangeAspect="1"/>
          </p:cNvPicPr>
          <p:nvPr/>
        </p:nvPicPr>
        <p:blipFill>
          <a:blip r:embed="rId2"/>
          <a:stretch>
            <a:fillRect/>
          </a:stretch>
        </p:blipFill>
        <p:spPr>
          <a:xfrm>
            <a:off x="3784469" y="3925526"/>
            <a:ext cx="5214888" cy="2709364"/>
          </a:xfrm>
          <a:prstGeom prst="rect">
            <a:avLst/>
          </a:prstGeom>
        </p:spPr>
      </p:pic>
      <p:pic>
        <p:nvPicPr>
          <p:cNvPr id="6" name="Picture 5">
            <a:extLst>
              <a:ext uri="{FF2B5EF4-FFF2-40B4-BE49-F238E27FC236}">
                <a16:creationId xmlns:a16="http://schemas.microsoft.com/office/drawing/2014/main" id="{47752534-421E-47EC-97FB-455DC1EFCF30}"/>
              </a:ext>
            </a:extLst>
          </p:cNvPr>
          <p:cNvPicPr>
            <a:picLocks noChangeAspect="1"/>
          </p:cNvPicPr>
          <p:nvPr/>
        </p:nvPicPr>
        <p:blipFill>
          <a:blip r:embed="rId3"/>
          <a:stretch>
            <a:fillRect/>
          </a:stretch>
        </p:blipFill>
        <p:spPr>
          <a:xfrm>
            <a:off x="7808659" y="1358685"/>
            <a:ext cx="1061119" cy="486628"/>
          </a:xfrm>
          <a:prstGeom prst="rect">
            <a:avLst/>
          </a:prstGeom>
        </p:spPr>
      </p:pic>
      <p:pic>
        <p:nvPicPr>
          <p:cNvPr id="7" name="Picture 6">
            <a:extLst>
              <a:ext uri="{FF2B5EF4-FFF2-40B4-BE49-F238E27FC236}">
                <a16:creationId xmlns:a16="http://schemas.microsoft.com/office/drawing/2014/main" id="{A023B912-E929-4EBC-92A6-212FA6550123}"/>
              </a:ext>
            </a:extLst>
          </p:cNvPr>
          <p:cNvPicPr>
            <a:picLocks noChangeAspect="1"/>
          </p:cNvPicPr>
          <p:nvPr/>
        </p:nvPicPr>
        <p:blipFill>
          <a:blip r:embed="rId4"/>
          <a:stretch>
            <a:fillRect/>
          </a:stretch>
        </p:blipFill>
        <p:spPr>
          <a:xfrm>
            <a:off x="5876341" y="1373187"/>
            <a:ext cx="1783347" cy="457624"/>
          </a:xfrm>
          <a:prstGeom prst="rect">
            <a:avLst/>
          </a:prstGeom>
        </p:spPr>
      </p:pic>
      <p:pic>
        <p:nvPicPr>
          <p:cNvPr id="8" name="Picture 7">
            <a:extLst>
              <a:ext uri="{FF2B5EF4-FFF2-40B4-BE49-F238E27FC236}">
                <a16:creationId xmlns:a16="http://schemas.microsoft.com/office/drawing/2014/main" id="{535777E9-B2B3-4F51-A023-F31640E7225A}"/>
              </a:ext>
            </a:extLst>
          </p:cNvPr>
          <p:cNvPicPr>
            <a:picLocks noChangeAspect="1"/>
          </p:cNvPicPr>
          <p:nvPr/>
        </p:nvPicPr>
        <p:blipFill>
          <a:blip r:embed="rId5"/>
          <a:stretch>
            <a:fillRect/>
          </a:stretch>
        </p:blipFill>
        <p:spPr>
          <a:xfrm>
            <a:off x="7095933" y="3338368"/>
            <a:ext cx="1903424" cy="587158"/>
          </a:xfrm>
          <a:prstGeom prst="rect">
            <a:avLst/>
          </a:prstGeom>
        </p:spPr>
      </p:pic>
      <p:pic>
        <p:nvPicPr>
          <p:cNvPr id="9" name="Picture 8">
            <a:extLst>
              <a:ext uri="{FF2B5EF4-FFF2-40B4-BE49-F238E27FC236}">
                <a16:creationId xmlns:a16="http://schemas.microsoft.com/office/drawing/2014/main" id="{64743E0D-E4A1-4CA9-85A7-CC71E808E581}"/>
              </a:ext>
            </a:extLst>
          </p:cNvPr>
          <p:cNvPicPr>
            <a:picLocks noChangeAspect="1"/>
          </p:cNvPicPr>
          <p:nvPr/>
        </p:nvPicPr>
        <p:blipFill>
          <a:blip r:embed="rId3"/>
          <a:stretch>
            <a:fillRect/>
          </a:stretch>
        </p:blipFill>
        <p:spPr>
          <a:xfrm>
            <a:off x="5959751" y="3338368"/>
            <a:ext cx="1061119" cy="486628"/>
          </a:xfrm>
          <a:prstGeom prst="rect">
            <a:avLst/>
          </a:prstGeom>
        </p:spPr>
      </p:pic>
    </p:spTree>
    <p:extLst>
      <p:ext uri="{BB962C8B-B14F-4D97-AF65-F5344CB8AC3E}">
        <p14:creationId xmlns:p14="http://schemas.microsoft.com/office/powerpoint/2010/main" val="406766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2895872" y="4190549"/>
            <a:ext cx="3467144" cy="2388051"/>
          </a:xfrm>
          <a:prstGeom prst="rect">
            <a:avLst/>
          </a:prstGeom>
        </p:spPr>
      </p:pic>
      <p:sp>
        <p:nvSpPr>
          <p:cNvPr id="2" name="Title 1"/>
          <p:cNvSpPr>
            <a:spLocks noGrp="1"/>
          </p:cNvSpPr>
          <p:nvPr>
            <p:ph type="title"/>
          </p:nvPr>
        </p:nvSpPr>
        <p:spPr/>
        <p:txBody>
          <a:bodyPr/>
          <a:lstStyle/>
          <a:p>
            <a:r>
              <a:rPr lang="fr-BE" dirty="0"/>
              <a:t>QI Catalogue - Product </a:t>
            </a:r>
            <a:r>
              <a:rPr lang="fr-BE" dirty="0" err="1"/>
              <a:t>Metadata</a:t>
            </a:r>
            <a:r>
              <a:rPr lang="fr-BE" dirty="0"/>
              <a:t> </a:t>
            </a:r>
            <a:endParaRPr lang="en-US" dirty="0"/>
          </a:p>
        </p:txBody>
      </p:sp>
      <p:sp>
        <p:nvSpPr>
          <p:cNvPr id="3" name="Content Placeholder 2"/>
          <p:cNvSpPr>
            <a:spLocks noGrp="1"/>
          </p:cNvSpPr>
          <p:nvPr>
            <p:ph idx="1"/>
          </p:nvPr>
        </p:nvSpPr>
        <p:spPr>
          <a:xfrm>
            <a:off x="288131" y="1541532"/>
            <a:ext cx="8567737" cy="4876800"/>
          </a:xfrm>
        </p:spPr>
        <p:txBody>
          <a:bodyPr/>
          <a:lstStyle/>
          <a:p>
            <a:r>
              <a:rPr lang="fr-BE" dirty="0"/>
              <a:t>QI Catalogue </a:t>
            </a:r>
            <a:r>
              <a:rPr lang="fr-BE" dirty="0" err="1"/>
              <a:t>allows</a:t>
            </a:r>
            <a:r>
              <a:rPr lang="fr-BE" dirty="0"/>
              <a:t> to Store, Update, </a:t>
            </a:r>
            <a:r>
              <a:rPr lang="fr-BE" dirty="0" err="1"/>
              <a:t>Retrieve</a:t>
            </a:r>
            <a:r>
              <a:rPr lang="fr-BE" dirty="0"/>
              <a:t> </a:t>
            </a:r>
            <a:r>
              <a:rPr lang="en-US" dirty="0"/>
              <a:t>metadata and quality information computed during generation of land products.</a:t>
            </a:r>
          </a:p>
          <a:p>
            <a:r>
              <a:rPr lang="en-US" dirty="0"/>
              <a:t>OGC 17-003/OGC 17-084 (</a:t>
            </a:r>
            <a:r>
              <a:rPr lang="en-US" dirty="0" err="1"/>
              <a:t>GeoJSON</a:t>
            </a:r>
            <a:r>
              <a:rPr lang="en-US" dirty="0"/>
              <a:t>) product metadata adopted extended with </a:t>
            </a:r>
            <a:r>
              <a:rPr lang="en-US" dirty="0">
                <a:solidFill>
                  <a:srgbClr val="FF0000"/>
                </a:solidFill>
              </a:rPr>
              <a:t>Quality Indicator (QI)</a:t>
            </a:r>
            <a:r>
              <a:rPr lang="en-US" dirty="0"/>
              <a:t> information.</a:t>
            </a:r>
          </a:p>
          <a:p>
            <a:r>
              <a:rPr lang="en-US" dirty="0"/>
              <a:t>Same product metadata as supported by future version of </a:t>
            </a:r>
            <a:r>
              <a:rPr lang="en-US" dirty="0" err="1"/>
              <a:t>FedEO</a:t>
            </a:r>
            <a:r>
              <a:rPr lang="en-US" dirty="0"/>
              <a:t> and EO-CAT.</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sp>
        <p:nvSpPr>
          <p:cNvPr id="6" name="Rectangle 5">
            <a:extLst>
              <a:ext uri="{FF2B5EF4-FFF2-40B4-BE49-F238E27FC236}">
                <a16:creationId xmlns:a16="http://schemas.microsoft.com/office/drawing/2014/main" id="{C5F3B591-1F0A-43DC-B287-949C12C18E58}"/>
              </a:ext>
            </a:extLst>
          </p:cNvPr>
          <p:cNvSpPr/>
          <p:nvPr/>
        </p:nvSpPr>
        <p:spPr bwMode="auto">
          <a:xfrm>
            <a:off x="5161447" y="5070764"/>
            <a:ext cx="1118441" cy="1507836"/>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Tree>
    <p:extLst>
      <p:ext uri="{BB962C8B-B14F-4D97-AF65-F5344CB8AC3E}">
        <p14:creationId xmlns:p14="http://schemas.microsoft.com/office/powerpoint/2010/main" val="228234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QI Catalogue - Product </a:t>
            </a:r>
            <a:r>
              <a:rPr lang="fr-BE" dirty="0" err="1"/>
              <a:t>Metadata</a:t>
            </a:r>
            <a:r>
              <a:rPr lang="fr-BE" dirty="0"/>
              <a:t> </a:t>
            </a:r>
            <a:endParaRPr lang="en-US" dirty="0"/>
          </a:p>
        </p:txBody>
      </p:sp>
      <p:sp>
        <p:nvSpPr>
          <p:cNvPr id="3" name="Content Placeholder 2"/>
          <p:cNvSpPr>
            <a:spLocks noGrp="1"/>
          </p:cNvSpPr>
          <p:nvPr>
            <p:ph idx="1"/>
          </p:nvPr>
        </p:nvSpPr>
        <p:spPr/>
        <p:txBody>
          <a:bodyPr/>
          <a:lstStyle/>
          <a:p>
            <a:r>
              <a:rPr lang="en-US" dirty="0"/>
              <a:t>Quality Metadata</a:t>
            </a:r>
          </a:p>
          <a:p>
            <a:pPr lvl="1"/>
            <a:r>
              <a:rPr lang="en-US" dirty="0"/>
              <a:t>Included in OGC 17-003: </a:t>
            </a:r>
            <a:r>
              <a:rPr lang="en-US" dirty="0" err="1"/>
              <a:t>GeoJSON</a:t>
            </a:r>
            <a:r>
              <a:rPr lang="en-US" dirty="0"/>
              <a:t>(-LD) EO Product Metadata</a:t>
            </a:r>
          </a:p>
          <a:p>
            <a:pPr lvl="2"/>
            <a:r>
              <a:rPr lang="en-US" dirty="0"/>
              <a:t>$</a:t>
            </a:r>
            <a:r>
              <a:rPr lang="en-US" dirty="0" err="1"/>
              <a:t>properties.productInformation.qualityInformation</a:t>
            </a:r>
            <a:r>
              <a:rPr lang="en-US" dirty="0"/>
              <a:t> properties extended for purposed of this project.</a:t>
            </a:r>
          </a:p>
          <a:p>
            <a:pPr lvl="2"/>
            <a:r>
              <a:rPr lang="en-US" dirty="0" err="1"/>
              <a:t>QualityInformation</a:t>
            </a:r>
            <a:r>
              <a:rPr lang="en-US" dirty="0"/>
              <a:t> object extended with list of </a:t>
            </a:r>
            <a:r>
              <a:rPr lang="en-US" dirty="0" err="1"/>
              <a:t>QualityIndicators</a:t>
            </a:r>
            <a:r>
              <a:rPr lang="en-US" dirty="0"/>
              <a:t>.</a:t>
            </a:r>
          </a:p>
          <a:p>
            <a:pPr lvl="1"/>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p:cNvPicPr/>
          <p:nvPr/>
        </p:nvPicPr>
        <p:blipFill>
          <a:blip r:embed="rId3"/>
          <a:stretch>
            <a:fillRect/>
          </a:stretch>
        </p:blipFill>
        <p:spPr>
          <a:xfrm>
            <a:off x="2028508" y="3362325"/>
            <a:ext cx="5631180" cy="3495675"/>
          </a:xfrm>
          <a:prstGeom prst="rect">
            <a:avLst/>
          </a:prstGeom>
        </p:spPr>
      </p:pic>
      <p:sp>
        <p:nvSpPr>
          <p:cNvPr id="6" name="Rectangle 5"/>
          <p:cNvSpPr/>
          <p:nvPr/>
        </p:nvSpPr>
        <p:spPr bwMode="auto">
          <a:xfrm>
            <a:off x="4740676" y="4944862"/>
            <a:ext cx="3036163" cy="1433713"/>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Tree>
    <p:extLst>
      <p:ext uri="{BB962C8B-B14F-4D97-AF65-F5344CB8AC3E}">
        <p14:creationId xmlns:p14="http://schemas.microsoft.com/office/powerpoint/2010/main" val="342920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Metadata</a:t>
            </a:r>
          </a:p>
        </p:txBody>
      </p:sp>
      <p:sp>
        <p:nvSpPr>
          <p:cNvPr id="3" name="Content Placeholder 2"/>
          <p:cNvSpPr>
            <a:spLocks noGrp="1"/>
          </p:cNvSpPr>
          <p:nvPr>
            <p:ph idx="1"/>
          </p:nvPr>
        </p:nvSpPr>
        <p:spPr>
          <a:xfrm>
            <a:off x="287339" y="1501775"/>
            <a:ext cx="5243452" cy="4876800"/>
          </a:xfrm>
        </p:spPr>
        <p:txBody>
          <a:bodyPr/>
          <a:lstStyle/>
          <a:p>
            <a:r>
              <a:rPr lang="en-US" dirty="0"/>
              <a:t>W3C Data Quality Vocabulary (DQV)</a:t>
            </a:r>
          </a:p>
          <a:p>
            <a:pPr lvl="1"/>
            <a:r>
              <a:rPr lang="en-US" dirty="0"/>
              <a:t>Each </a:t>
            </a:r>
            <a:r>
              <a:rPr lang="en-US" i="1" dirty="0" err="1"/>
              <a:t>QualityIndicato</a:t>
            </a:r>
            <a:r>
              <a:rPr lang="en-US" dirty="0" err="1"/>
              <a:t>r</a:t>
            </a:r>
            <a:r>
              <a:rPr lang="en-US" dirty="0"/>
              <a:t> extends </a:t>
            </a:r>
            <a:br>
              <a:rPr lang="en-US" dirty="0"/>
            </a:br>
            <a:r>
              <a:rPr lang="en-US" i="1" dirty="0" err="1"/>
              <a:t>QualityMeasurement</a:t>
            </a:r>
            <a:r>
              <a:rPr lang="en-US" dirty="0"/>
              <a:t> class and </a:t>
            </a:r>
            <a:r>
              <a:rPr lang="en-US" i="1" dirty="0" err="1"/>
              <a:t>isMeasurementOf</a:t>
            </a:r>
            <a:r>
              <a:rPr lang="en-US" dirty="0"/>
              <a:t> a </a:t>
            </a:r>
            <a:r>
              <a:rPr lang="en-US" i="1" dirty="0"/>
              <a:t>Metric</a:t>
            </a:r>
          </a:p>
          <a:p>
            <a:pPr lvl="1"/>
            <a:r>
              <a:rPr lang="en-US" dirty="0"/>
              <a:t>Also used in DCAT v2.</a:t>
            </a:r>
          </a:p>
          <a:p>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p:cNvPicPr>
            <a:picLocks noChangeAspect="1"/>
          </p:cNvPicPr>
          <p:nvPr/>
        </p:nvPicPr>
        <p:blipFill>
          <a:blip r:embed="rId3"/>
          <a:stretch>
            <a:fillRect/>
          </a:stretch>
        </p:blipFill>
        <p:spPr>
          <a:xfrm>
            <a:off x="5530790" y="262344"/>
            <a:ext cx="3549667" cy="3193002"/>
          </a:xfrm>
          <a:prstGeom prst="rect">
            <a:avLst/>
          </a:prstGeom>
        </p:spPr>
      </p:pic>
      <p:pic>
        <p:nvPicPr>
          <p:cNvPr id="6" name="Picture 5"/>
          <p:cNvPicPr>
            <a:picLocks noChangeAspect="1"/>
          </p:cNvPicPr>
          <p:nvPr/>
        </p:nvPicPr>
        <p:blipFill>
          <a:blip r:embed="rId4"/>
          <a:stretch>
            <a:fillRect/>
          </a:stretch>
        </p:blipFill>
        <p:spPr>
          <a:xfrm>
            <a:off x="551872" y="3323505"/>
            <a:ext cx="2410482" cy="3518620"/>
          </a:xfrm>
          <a:prstGeom prst="rect">
            <a:avLst/>
          </a:prstGeom>
        </p:spPr>
      </p:pic>
      <p:pic>
        <p:nvPicPr>
          <p:cNvPr id="8" name="Picture 7"/>
          <p:cNvPicPr>
            <a:picLocks noChangeAspect="1"/>
          </p:cNvPicPr>
          <p:nvPr/>
        </p:nvPicPr>
        <p:blipFill>
          <a:blip r:embed="rId5"/>
          <a:stretch>
            <a:fillRect/>
          </a:stretch>
        </p:blipFill>
        <p:spPr>
          <a:xfrm>
            <a:off x="4500886" y="2954797"/>
            <a:ext cx="4354189" cy="3376718"/>
          </a:xfrm>
          <a:prstGeom prst="rect">
            <a:avLst/>
          </a:prstGeom>
        </p:spPr>
      </p:pic>
      <p:pic>
        <p:nvPicPr>
          <p:cNvPr id="9" name="Picture 8"/>
          <p:cNvPicPr>
            <a:picLocks noChangeAspect="1"/>
          </p:cNvPicPr>
          <p:nvPr/>
        </p:nvPicPr>
        <p:blipFill>
          <a:blip r:embed="rId6"/>
          <a:stretch>
            <a:fillRect/>
          </a:stretch>
        </p:blipFill>
        <p:spPr>
          <a:xfrm>
            <a:off x="3643589" y="5991779"/>
            <a:ext cx="4016099" cy="812956"/>
          </a:xfrm>
          <a:prstGeom prst="rect">
            <a:avLst/>
          </a:prstGeom>
        </p:spPr>
      </p:pic>
    </p:spTree>
    <p:extLst>
      <p:ext uri="{BB962C8B-B14F-4D97-AF65-F5344CB8AC3E}">
        <p14:creationId xmlns:p14="http://schemas.microsoft.com/office/powerpoint/2010/main" val="37907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88240" y="341451"/>
            <a:ext cx="4503071" cy="6500674"/>
          </a:xfrm>
          <a:prstGeom prst="rect">
            <a:avLst/>
          </a:prstGeom>
        </p:spPr>
      </p:pic>
      <p:sp>
        <p:nvSpPr>
          <p:cNvPr id="2" name="Title 1"/>
          <p:cNvSpPr>
            <a:spLocks noGrp="1"/>
          </p:cNvSpPr>
          <p:nvPr>
            <p:ph type="title"/>
          </p:nvPr>
        </p:nvSpPr>
        <p:spPr/>
        <p:txBody>
          <a:bodyPr/>
          <a:lstStyle/>
          <a:p>
            <a:r>
              <a:rPr lang="en-US" dirty="0"/>
              <a:t>Quality Metadata</a:t>
            </a:r>
          </a:p>
        </p:txBody>
      </p:sp>
      <p:sp>
        <p:nvSpPr>
          <p:cNvPr id="3" name="Content Placeholder 2"/>
          <p:cNvSpPr>
            <a:spLocks noGrp="1"/>
          </p:cNvSpPr>
          <p:nvPr>
            <p:ph idx="1"/>
          </p:nvPr>
        </p:nvSpPr>
        <p:spPr>
          <a:xfrm>
            <a:off x="287339" y="1501775"/>
            <a:ext cx="3982380" cy="4876800"/>
          </a:xfrm>
        </p:spPr>
        <p:txBody>
          <a:bodyPr/>
          <a:lstStyle/>
          <a:p>
            <a:r>
              <a:rPr lang="en-US" sz="1600" dirty="0"/>
              <a:t>Each quality assessment step performed by the QC Manager (processors) produces a metadata fragment corresponding to a “</a:t>
            </a:r>
            <a:r>
              <a:rPr lang="en-US" sz="1600" dirty="0" err="1"/>
              <a:t>QualityMeasurement</a:t>
            </a:r>
            <a:r>
              <a:rPr lang="en-US" sz="1600" dirty="0"/>
              <a:t>” added to the product metadata.</a:t>
            </a:r>
          </a:p>
          <a:p>
            <a:r>
              <a:rPr lang="en-US" sz="1600" dirty="0"/>
              <a:t>Quality reports produced are based on product metadata and </a:t>
            </a:r>
            <a:r>
              <a:rPr lang="en-US" sz="1600" dirty="0" err="1"/>
              <a:t>QualityMeasurements</a:t>
            </a:r>
            <a:r>
              <a:rPr lang="en-US" sz="1600" dirty="0"/>
              <a:t> available in the Catalogue.</a:t>
            </a:r>
          </a:p>
          <a:p>
            <a:r>
              <a:rPr lang="en-US" sz="1600" dirty="0"/>
              <a:t>Quality information returned in regular OpenSearch responses</a:t>
            </a:r>
            <a:r>
              <a:rPr lang="en-US" sz="1800" dirty="0"/>
              <a:t>.</a:t>
            </a:r>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188263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381C-0BFF-418D-9C11-F305D5F3115F}"/>
              </a:ext>
            </a:extLst>
          </p:cNvPr>
          <p:cNvSpPr>
            <a:spLocks noGrp="1"/>
          </p:cNvSpPr>
          <p:nvPr>
            <p:ph type="title"/>
          </p:nvPr>
        </p:nvSpPr>
        <p:spPr>
          <a:xfrm>
            <a:off x="287338" y="219075"/>
            <a:ext cx="7686230" cy="862013"/>
          </a:xfrm>
        </p:spPr>
        <p:txBody>
          <a:bodyPr/>
          <a:lstStyle/>
          <a:p>
            <a:r>
              <a:rPr lang="fr-BE" dirty="0" err="1"/>
              <a:t>Quality</a:t>
            </a:r>
            <a:r>
              <a:rPr lang="fr-BE" dirty="0"/>
              <a:t> </a:t>
            </a:r>
            <a:r>
              <a:rPr lang="fr-BE" dirty="0" err="1"/>
              <a:t>Metadata</a:t>
            </a:r>
            <a:r>
              <a:rPr lang="fr-BE" dirty="0"/>
              <a:t> (Output </a:t>
            </a:r>
            <a:r>
              <a:rPr lang="fr-BE" dirty="0" err="1"/>
              <a:t>products</a:t>
            </a:r>
            <a:r>
              <a:rPr lang="fr-BE" dirty="0"/>
              <a:t>)</a:t>
            </a:r>
            <a:endParaRPr lang="en-BE" dirty="0"/>
          </a:p>
        </p:txBody>
      </p:sp>
      <p:sp>
        <p:nvSpPr>
          <p:cNvPr id="3" name="Content Placeholder 2">
            <a:extLst>
              <a:ext uri="{FF2B5EF4-FFF2-40B4-BE49-F238E27FC236}">
                <a16:creationId xmlns:a16="http://schemas.microsoft.com/office/drawing/2014/main" id="{97DE53EA-4FE5-46CC-9DC3-FB3958B768E1}"/>
              </a:ext>
            </a:extLst>
          </p:cNvPr>
          <p:cNvSpPr>
            <a:spLocks noGrp="1"/>
          </p:cNvSpPr>
          <p:nvPr>
            <p:ph idx="1"/>
          </p:nvPr>
        </p:nvSpPr>
        <p:spPr/>
        <p:txBody>
          <a:bodyPr/>
          <a:lstStyle/>
          <a:p>
            <a:r>
              <a:rPr lang="en-US" dirty="0"/>
              <a:t>Quality Metadata for </a:t>
            </a:r>
            <a:r>
              <a:rPr lang="en-US" i="1" dirty="0"/>
              <a:t>Land Products</a:t>
            </a:r>
          </a:p>
          <a:p>
            <a:pPr lvl="1"/>
            <a:r>
              <a:rPr lang="en-US" i="1" dirty="0"/>
              <a:t>Inherits from </a:t>
            </a:r>
            <a:r>
              <a:rPr lang="en-US" i="1" dirty="0" err="1"/>
              <a:t>eop:QualityInformation</a:t>
            </a:r>
            <a:r>
              <a:rPr lang="en-US" i="1" dirty="0"/>
              <a:t> (OGC 17-003r2)</a:t>
            </a:r>
          </a:p>
          <a:p>
            <a:pPr lvl="1"/>
            <a:r>
              <a:rPr lang="en-US" i="1" dirty="0"/>
              <a:t>5 </a:t>
            </a:r>
            <a:r>
              <a:rPr lang="en-US" i="1" dirty="0" err="1"/>
              <a:t>specialisations</a:t>
            </a:r>
            <a:r>
              <a:rPr lang="en-US" i="1" dirty="0"/>
              <a:t> of DQV </a:t>
            </a:r>
            <a:r>
              <a:rPr lang="en-US" i="1" dirty="0" err="1"/>
              <a:t>QualityMeasurement</a:t>
            </a:r>
            <a:r>
              <a:rPr lang="en-US" i="1" dirty="0"/>
              <a:t> (</a:t>
            </a:r>
            <a:r>
              <a:rPr lang="en-US" i="1" dirty="0" err="1"/>
              <a:t>QualityIndicator</a:t>
            </a:r>
            <a:r>
              <a:rPr lang="en-US" i="1" dirty="0"/>
              <a:t>)</a:t>
            </a:r>
            <a:endParaRPr lang="en-BE" dirty="0"/>
          </a:p>
        </p:txBody>
      </p:sp>
      <p:sp>
        <p:nvSpPr>
          <p:cNvPr id="4" name="Footer Placeholder 3">
            <a:extLst>
              <a:ext uri="{FF2B5EF4-FFF2-40B4-BE49-F238E27FC236}">
                <a16:creationId xmlns:a16="http://schemas.microsoft.com/office/drawing/2014/main" id="{8B94ABD1-1F96-45F4-97E5-3BF9484A93DA}"/>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a:extLst>
              <a:ext uri="{FF2B5EF4-FFF2-40B4-BE49-F238E27FC236}">
                <a16:creationId xmlns:a16="http://schemas.microsoft.com/office/drawing/2014/main" id="{015A2563-5A88-4D4F-9A09-35A76980C167}"/>
              </a:ext>
            </a:extLst>
          </p:cNvPr>
          <p:cNvPicPr/>
          <p:nvPr/>
        </p:nvPicPr>
        <p:blipFill>
          <a:blip r:embed="rId2"/>
          <a:stretch>
            <a:fillRect/>
          </a:stretch>
        </p:blipFill>
        <p:spPr>
          <a:xfrm>
            <a:off x="814736" y="2786126"/>
            <a:ext cx="7512939" cy="3792474"/>
          </a:xfrm>
          <a:prstGeom prst="rect">
            <a:avLst/>
          </a:prstGeom>
          <a:ln>
            <a:solidFill>
              <a:schemeClr val="tx1"/>
            </a:solidFill>
          </a:ln>
        </p:spPr>
      </p:pic>
    </p:spTree>
    <p:extLst>
      <p:ext uri="{BB962C8B-B14F-4D97-AF65-F5344CB8AC3E}">
        <p14:creationId xmlns:p14="http://schemas.microsoft.com/office/powerpoint/2010/main" val="344285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381C-0BFF-418D-9C11-F305D5F3115F}"/>
              </a:ext>
            </a:extLst>
          </p:cNvPr>
          <p:cNvSpPr>
            <a:spLocks noGrp="1"/>
          </p:cNvSpPr>
          <p:nvPr>
            <p:ph type="title"/>
          </p:nvPr>
        </p:nvSpPr>
        <p:spPr>
          <a:xfrm>
            <a:off x="287338" y="219075"/>
            <a:ext cx="7686230" cy="862013"/>
          </a:xfrm>
        </p:spPr>
        <p:txBody>
          <a:bodyPr/>
          <a:lstStyle/>
          <a:p>
            <a:r>
              <a:rPr lang="fr-BE" dirty="0" err="1"/>
              <a:t>Quality</a:t>
            </a:r>
            <a:r>
              <a:rPr lang="fr-BE" dirty="0"/>
              <a:t> </a:t>
            </a:r>
            <a:r>
              <a:rPr lang="fr-BE" dirty="0" err="1"/>
              <a:t>Metadata</a:t>
            </a:r>
            <a:r>
              <a:rPr lang="fr-BE" dirty="0"/>
              <a:t> (Input </a:t>
            </a:r>
            <a:r>
              <a:rPr lang="fr-BE" dirty="0" err="1"/>
              <a:t>products</a:t>
            </a:r>
            <a:r>
              <a:rPr lang="fr-BE" dirty="0"/>
              <a:t>)</a:t>
            </a:r>
            <a:endParaRPr lang="en-BE" dirty="0"/>
          </a:p>
        </p:txBody>
      </p:sp>
      <p:sp>
        <p:nvSpPr>
          <p:cNvPr id="3" name="Content Placeholder 2">
            <a:extLst>
              <a:ext uri="{FF2B5EF4-FFF2-40B4-BE49-F238E27FC236}">
                <a16:creationId xmlns:a16="http://schemas.microsoft.com/office/drawing/2014/main" id="{97DE53EA-4FE5-46CC-9DC3-FB3958B768E1}"/>
              </a:ext>
            </a:extLst>
          </p:cNvPr>
          <p:cNvSpPr>
            <a:spLocks noGrp="1"/>
          </p:cNvSpPr>
          <p:nvPr>
            <p:ph idx="1"/>
          </p:nvPr>
        </p:nvSpPr>
        <p:spPr/>
        <p:txBody>
          <a:bodyPr/>
          <a:lstStyle/>
          <a:p>
            <a:r>
              <a:rPr lang="en-US" dirty="0"/>
              <a:t>Quality Metadata for </a:t>
            </a:r>
            <a:r>
              <a:rPr lang="en-US" i="1" dirty="0"/>
              <a:t>Input Products </a:t>
            </a:r>
            <a:r>
              <a:rPr lang="en-US" dirty="0"/>
              <a:t>for multi-sensor case</a:t>
            </a:r>
          </a:p>
          <a:p>
            <a:pPr lvl="1"/>
            <a:r>
              <a:rPr lang="en-US" dirty="0"/>
              <a:t>Class dependencies (JSON Schema): 21 classes</a:t>
            </a:r>
          </a:p>
          <a:p>
            <a:pPr lvl="1"/>
            <a:r>
              <a:rPr lang="en-US" dirty="0"/>
              <a:t>JSON Schema for each “</a:t>
            </a:r>
            <a:r>
              <a:rPr lang="en-US" dirty="0" err="1"/>
              <a:t>QualityIndicator</a:t>
            </a:r>
            <a:r>
              <a:rPr lang="en-US" dirty="0"/>
              <a:t>”</a:t>
            </a:r>
          </a:p>
          <a:p>
            <a:pPr lvl="1"/>
            <a:r>
              <a:rPr lang="en-US" dirty="0"/>
              <a:t>6 </a:t>
            </a:r>
            <a:r>
              <a:rPr lang="en-US" dirty="0" err="1"/>
              <a:t>specialisations</a:t>
            </a:r>
            <a:r>
              <a:rPr lang="en-US" dirty="0"/>
              <a:t> of DQV </a:t>
            </a:r>
            <a:r>
              <a:rPr lang="en-US" dirty="0" err="1"/>
              <a:t>QualityMeasurement</a:t>
            </a:r>
            <a:r>
              <a:rPr lang="en-US" dirty="0"/>
              <a:t> (</a:t>
            </a:r>
            <a:r>
              <a:rPr lang="en-US" dirty="0" err="1"/>
              <a:t>QualityIndicator</a:t>
            </a:r>
            <a:r>
              <a:rPr lang="en-US" dirty="0"/>
              <a:t>)</a:t>
            </a:r>
            <a:endParaRPr lang="en-BE" dirty="0"/>
          </a:p>
        </p:txBody>
      </p:sp>
      <p:sp>
        <p:nvSpPr>
          <p:cNvPr id="4" name="Footer Placeholder 3">
            <a:extLst>
              <a:ext uri="{FF2B5EF4-FFF2-40B4-BE49-F238E27FC236}">
                <a16:creationId xmlns:a16="http://schemas.microsoft.com/office/drawing/2014/main" id="{8B94ABD1-1F96-45F4-97E5-3BF9484A93DA}"/>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6" name="Picture 5">
            <a:extLst>
              <a:ext uri="{FF2B5EF4-FFF2-40B4-BE49-F238E27FC236}">
                <a16:creationId xmlns:a16="http://schemas.microsoft.com/office/drawing/2014/main" id="{67F2B2C2-BC58-4505-8425-A8727BB61861}"/>
              </a:ext>
            </a:extLst>
          </p:cNvPr>
          <p:cNvPicPr/>
          <p:nvPr/>
        </p:nvPicPr>
        <p:blipFill>
          <a:blip r:embed="rId2"/>
          <a:stretch>
            <a:fillRect/>
          </a:stretch>
        </p:blipFill>
        <p:spPr>
          <a:xfrm>
            <a:off x="-82379" y="3182175"/>
            <a:ext cx="10069830" cy="3396425"/>
          </a:xfrm>
          <a:prstGeom prst="rect">
            <a:avLst/>
          </a:prstGeom>
        </p:spPr>
      </p:pic>
    </p:spTree>
    <p:extLst>
      <p:ext uri="{BB962C8B-B14F-4D97-AF65-F5344CB8AC3E}">
        <p14:creationId xmlns:p14="http://schemas.microsoft.com/office/powerpoint/2010/main" val="127182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5CDC-C3E7-4707-86C4-B830C5B337AE}"/>
              </a:ext>
            </a:extLst>
          </p:cNvPr>
          <p:cNvSpPr>
            <a:spLocks noGrp="1"/>
          </p:cNvSpPr>
          <p:nvPr>
            <p:ph type="title"/>
          </p:nvPr>
        </p:nvSpPr>
        <p:spPr/>
        <p:txBody>
          <a:bodyPr/>
          <a:lstStyle/>
          <a:p>
            <a:r>
              <a:rPr lang="en-US" dirty="0"/>
              <a:t>QI Catalogue (OpenSearch Client)</a:t>
            </a:r>
            <a:endParaRPr lang="en-BE" dirty="0"/>
          </a:p>
        </p:txBody>
      </p:sp>
      <p:sp>
        <p:nvSpPr>
          <p:cNvPr id="3" name="Content Placeholder 2">
            <a:extLst>
              <a:ext uri="{FF2B5EF4-FFF2-40B4-BE49-F238E27FC236}">
                <a16:creationId xmlns:a16="http://schemas.microsoft.com/office/drawing/2014/main" id="{2D63006D-07D9-41A0-81A2-E1FDB4FE9842}"/>
              </a:ext>
            </a:extLst>
          </p:cNvPr>
          <p:cNvSpPr>
            <a:spLocks noGrp="1"/>
          </p:cNvSpPr>
          <p:nvPr>
            <p:ph idx="1"/>
          </p:nvPr>
        </p:nvSpPr>
        <p:spPr/>
        <p:txBody>
          <a:bodyPr/>
          <a:lstStyle/>
          <a:p>
            <a:r>
              <a:rPr lang="en-US" sz="1800" dirty="0"/>
              <a:t>OpenSearch Client extended to allow finding input products used to create a given Land Product.</a:t>
            </a:r>
            <a:endParaRPr lang="en-BE" sz="1800" dirty="0"/>
          </a:p>
        </p:txBody>
      </p:sp>
      <p:sp>
        <p:nvSpPr>
          <p:cNvPr id="4" name="Footer Placeholder 3">
            <a:extLst>
              <a:ext uri="{FF2B5EF4-FFF2-40B4-BE49-F238E27FC236}">
                <a16:creationId xmlns:a16="http://schemas.microsoft.com/office/drawing/2014/main" id="{1B283C72-6231-4E86-A145-7B4F2D999670}"/>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a:extLst>
              <a:ext uri="{FF2B5EF4-FFF2-40B4-BE49-F238E27FC236}">
                <a16:creationId xmlns:a16="http://schemas.microsoft.com/office/drawing/2014/main" id="{52CA909E-9D4B-44B4-B2FA-09FB9A9D238B}"/>
              </a:ext>
            </a:extLst>
          </p:cNvPr>
          <p:cNvPicPr>
            <a:picLocks noChangeAspect="1"/>
          </p:cNvPicPr>
          <p:nvPr/>
        </p:nvPicPr>
        <p:blipFill rotWithShape="1">
          <a:blip r:embed="rId2"/>
          <a:srcRect t="5296"/>
          <a:stretch/>
        </p:blipFill>
        <p:spPr>
          <a:xfrm>
            <a:off x="2435151" y="2173203"/>
            <a:ext cx="6456671" cy="4668922"/>
          </a:xfrm>
          <a:prstGeom prst="rect">
            <a:avLst/>
          </a:prstGeom>
        </p:spPr>
      </p:pic>
      <p:sp>
        <p:nvSpPr>
          <p:cNvPr id="6" name="TextBox 5">
            <a:extLst>
              <a:ext uri="{FF2B5EF4-FFF2-40B4-BE49-F238E27FC236}">
                <a16:creationId xmlns:a16="http://schemas.microsoft.com/office/drawing/2014/main" id="{AF7C8CA5-1DEE-4ADD-A28D-D6575A886282}"/>
              </a:ext>
            </a:extLst>
          </p:cNvPr>
          <p:cNvSpPr txBox="1"/>
          <p:nvPr/>
        </p:nvSpPr>
        <p:spPr>
          <a:xfrm>
            <a:off x="324085" y="2504580"/>
            <a:ext cx="1582364" cy="1938095"/>
          </a:xfrm>
          <a:prstGeom prst="rect">
            <a:avLst/>
          </a:prstGeom>
          <a:noFill/>
        </p:spPr>
        <p:txBody>
          <a:bodyPr wrap="square" rtlCol="0">
            <a:spAutoFit/>
          </a:bodyPr>
          <a:lstStyle/>
          <a:p>
            <a:r>
              <a:rPr lang="en-US" sz="1200" i="1" dirty="0"/>
              <a:t>Retrieve products</a:t>
            </a:r>
          </a:p>
          <a:p>
            <a:r>
              <a:rPr lang="en-US" sz="1200" i="1" dirty="0"/>
              <a:t>used to build the Land Product</a:t>
            </a:r>
          </a:p>
          <a:p>
            <a:r>
              <a:rPr lang="en-US" sz="1200" i="1" dirty="0"/>
              <a:t>“IMD_2018_010“</a:t>
            </a:r>
          </a:p>
          <a:p>
            <a:r>
              <a:rPr lang="en-US" sz="1200" i="1" dirty="0"/>
              <a:t>filtering product with </a:t>
            </a:r>
            <a:r>
              <a:rPr lang="en-US" sz="1200" i="1" dirty="0" err="1"/>
              <a:t>FeasibilityControlMetric</a:t>
            </a:r>
            <a:r>
              <a:rPr lang="en-US" sz="1200" i="1" dirty="0"/>
              <a:t> is True</a:t>
            </a:r>
            <a:endParaRPr lang="en-BE" sz="1200" i="1" dirty="0"/>
          </a:p>
        </p:txBody>
      </p:sp>
    </p:spTree>
    <p:extLst>
      <p:ext uri="{BB962C8B-B14F-4D97-AF65-F5344CB8AC3E}">
        <p14:creationId xmlns:p14="http://schemas.microsoft.com/office/powerpoint/2010/main" val="296536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Catalogue (OpenSearch Client)</a:t>
            </a:r>
          </a:p>
        </p:txBody>
      </p:sp>
      <p:sp>
        <p:nvSpPr>
          <p:cNvPr id="3" name="Content Placeholder 2"/>
          <p:cNvSpPr>
            <a:spLocks noGrp="1"/>
          </p:cNvSpPr>
          <p:nvPr>
            <p:ph idx="1"/>
          </p:nvPr>
        </p:nvSpPr>
        <p:spPr>
          <a:xfrm>
            <a:off x="287338" y="1416050"/>
            <a:ext cx="8856662" cy="4962525"/>
          </a:xfrm>
        </p:spPr>
        <p:txBody>
          <a:bodyPr/>
          <a:lstStyle/>
          <a:p>
            <a:pPr lvl="0"/>
            <a:r>
              <a:rPr lang="en-GB" dirty="0" err="1"/>
              <a:t>QualityInformation</a:t>
            </a:r>
            <a:r>
              <a:rPr lang="en-GB" dirty="0"/>
              <a:t> available per product in OpenSearch client…</a:t>
            </a:r>
          </a:p>
          <a:p>
            <a:pPr marL="0" lvl="0" indent="0">
              <a:buNone/>
            </a:pPr>
            <a:endParaRPr lang="en-GB" dirty="0"/>
          </a:p>
          <a:p>
            <a:pPr marL="0" lvl="0" indent="0">
              <a:buNone/>
            </a:pPr>
            <a:endParaRPr lang="fr-BE"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grpSp>
        <p:nvGrpSpPr>
          <p:cNvPr id="15" name="Group 14"/>
          <p:cNvGrpSpPr/>
          <p:nvPr/>
        </p:nvGrpSpPr>
        <p:grpSpPr>
          <a:xfrm>
            <a:off x="0" y="1997075"/>
            <a:ext cx="11483765" cy="5924680"/>
            <a:chOff x="0" y="1997075"/>
            <a:chExt cx="11483765" cy="5924680"/>
          </a:xfrm>
        </p:grpSpPr>
        <p:pic>
          <p:nvPicPr>
            <p:cNvPr id="8" name="Picture 7"/>
            <p:cNvPicPr>
              <a:picLocks noChangeAspect="1"/>
            </p:cNvPicPr>
            <p:nvPr/>
          </p:nvPicPr>
          <p:blipFill>
            <a:blip r:embed="rId2"/>
            <a:stretch>
              <a:fillRect/>
            </a:stretch>
          </p:blipFill>
          <p:spPr>
            <a:xfrm>
              <a:off x="0" y="1997075"/>
              <a:ext cx="5943600" cy="4962525"/>
            </a:xfrm>
            <a:prstGeom prst="rect">
              <a:avLst/>
            </a:prstGeom>
          </p:spPr>
        </p:pic>
        <p:cxnSp>
          <p:nvCxnSpPr>
            <p:cNvPr id="14" name="Straight Arrow Connector 13"/>
            <p:cNvCxnSpPr/>
            <p:nvPr/>
          </p:nvCxnSpPr>
          <p:spPr bwMode="auto">
            <a:xfrm>
              <a:off x="4718756" y="2122311"/>
              <a:ext cx="1427401" cy="7431"/>
            </a:xfrm>
            <a:prstGeom prst="straightConnector1">
              <a:avLst/>
            </a:prstGeom>
            <a:noFill/>
            <a:ln>
              <a:solidFill>
                <a:schemeClr val="accent1"/>
              </a:solidFill>
              <a:tailEnd type="triangl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pic>
          <p:nvPicPr>
            <p:cNvPr id="13" name="Picture 12"/>
            <p:cNvPicPr>
              <a:picLocks noChangeAspect="1"/>
            </p:cNvPicPr>
            <p:nvPr/>
          </p:nvPicPr>
          <p:blipFill>
            <a:blip r:embed="rId3"/>
            <a:stretch>
              <a:fillRect/>
            </a:stretch>
          </p:blipFill>
          <p:spPr>
            <a:xfrm>
              <a:off x="6149765" y="2016255"/>
              <a:ext cx="5334000" cy="5905500"/>
            </a:xfrm>
            <a:prstGeom prst="rect">
              <a:avLst/>
            </a:prstGeom>
          </p:spPr>
        </p:pic>
      </p:grpSp>
    </p:spTree>
    <p:extLst>
      <p:ext uri="{BB962C8B-B14F-4D97-AF65-F5344CB8AC3E}">
        <p14:creationId xmlns:p14="http://schemas.microsoft.com/office/powerpoint/2010/main" val="258032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Introduction</a:t>
            </a:r>
          </a:p>
          <a:p>
            <a:r>
              <a:rPr lang="en-US" dirty="0"/>
              <a:t>Overall approach</a:t>
            </a:r>
          </a:p>
          <a:p>
            <a:r>
              <a:rPr lang="en-US" dirty="0"/>
              <a:t>QI Catalogue component</a:t>
            </a:r>
          </a:p>
          <a:p>
            <a:pPr lvl="1"/>
            <a:r>
              <a:rPr lang="en-US" dirty="0"/>
              <a:t>Metadata and quality indicators</a:t>
            </a:r>
          </a:p>
          <a:p>
            <a:pPr lvl="1"/>
            <a:r>
              <a:rPr lang="en-US" dirty="0"/>
              <a:t>Catalogue interfaces</a:t>
            </a:r>
          </a:p>
          <a:p>
            <a:r>
              <a:rPr lang="en-US" dirty="0"/>
              <a:t>QA Report Manager component </a:t>
            </a:r>
          </a:p>
          <a:p>
            <a:pPr lvl="1"/>
            <a:r>
              <a:rPr lang="en-US" dirty="0" err="1"/>
              <a:t>Jupyter</a:t>
            </a:r>
            <a:r>
              <a:rPr lang="en-US" dirty="0"/>
              <a:t> Notebooks</a:t>
            </a:r>
          </a:p>
          <a:p>
            <a:r>
              <a:rPr lang="en-US" dirty="0"/>
              <a:t>Conclusion</a:t>
            </a:r>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a:extLst>
              <a:ext uri="{FF2B5EF4-FFF2-40B4-BE49-F238E27FC236}">
                <a16:creationId xmlns:a16="http://schemas.microsoft.com/office/drawing/2014/main" id="{5021FBC5-3DF3-4959-82BA-A3909F174431}"/>
              </a:ext>
            </a:extLst>
          </p:cNvPr>
          <p:cNvPicPr>
            <a:picLocks noChangeAspect="1"/>
          </p:cNvPicPr>
          <p:nvPr/>
        </p:nvPicPr>
        <p:blipFill>
          <a:blip r:embed="rId2"/>
          <a:stretch>
            <a:fillRect/>
          </a:stretch>
        </p:blipFill>
        <p:spPr>
          <a:xfrm>
            <a:off x="6015791" y="3706469"/>
            <a:ext cx="1940477" cy="716734"/>
          </a:xfrm>
          <a:prstGeom prst="rect">
            <a:avLst/>
          </a:prstGeom>
        </p:spPr>
      </p:pic>
      <p:pic>
        <p:nvPicPr>
          <p:cNvPr id="6" name="Picture 5">
            <a:extLst>
              <a:ext uri="{FF2B5EF4-FFF2-40B4-BE49-F238E27FC236}">
                <a16:creationId xmlns:a16="http://schemas.microsoft.com/office/drawing/2014/main" id="{1E61673D-39CE-421F-9BED-B73964E76ABA}"/>
              </a:ext>
            </a:extLst>
          </p:cNvPr>
          <p:cNvPicPr>
            <a:picLocks noChangeAspect="1"/>
          </p:cNvPicPr>
          <p:nvPr/>
        </p:nvPicPr>
        <p:blipFill>
          <a:blip r:embed="rId3"/>
          <a:stretch>
            <a:fillRect/>
          </a:stretch>
        </p:blipFill>
        <p:spPr>
          <a:xfrm>
            <a:off x="7956268" y="2402670"/>
            <a:ext cx="1061119" cy="486628"/>
          </a:xfrm>
          <a:prstGeom prst="rect">
            <a:avLst/>
          </a:prstGeom>
        </p:spPr>
      </p:pic>
      <p:pic>
        <p:nvPicPr>
          <p:cNvPr id="7" name="Picture 6">
            <a:extLst>
              <a:ext uri="{FF2B5EF4-FFF2-40B4-BE49-F238E27FC236}">
                <a16:creationId xmlns:a16="http://schemas.microsoft.com/office/drawing/2014/main" id="{48B45315-0488-4422-BFA5-36CE2FBC93CE}"/>
              </a:ext>
            </a:extLst>
          </p:cNvPr>
          <p:cNvPicPr>
            <a:picLocks noChangeAspect="1"/>
          </p:cNvPicPr>
          <p:nvPr/>
        </p:nvPicPr>
        <p:blipFill>
          <a:blip r:embed="rId4"/>
          <a:stretch>
            <a:fillRect/>
          </a:stretch>
        </p:blipFill>
        <p:spPr>
          <a:xfrm>
            <a:off x="5965273" y="2396087"/>
            <a:ext cx="1783347" cy="457624"/>
          </a:xfrm>
          <a:prstGeom prst="rect">
            <a:avLst/>
          </a:prstGeom>
        </p:spPr>
      </p:pic>
      <p:pic>
        <p:nvPicPr>
          <p:cNvPr id="8" name="Picture 7">
            <a:extLst>
              <a:ext uri="{FF2B5EF4-FFF2-40B4-BE49-F238E27FC236}">
                <a16:creationId xmlns:a16="http://schemas.microsoft.com/office/drawing/2014/main" id="{342E81E3-2E7F-44D1-B129-2DDE0A992983}"/>
              </a:ext>
            </a:extLst>
          </p:cNvPr>
          <p:cNvPicPr>
            <a:picLocks noChangeAspect="1"/>
          </p:cNvPicPr>
          <p:nvPr/>
        </p:nvPicPr>
        <p:blipFill>
          <a:blip r:embed="rId5"/>
          <a:stretch>
            <a:fillRect/>
          </a:stretch>
        </p:blipFill>
        <p:spPr>
          <a:xfrm>
            <a:off x="5905235" y="2942244"/>
            <a:ext cx="1903424" cy="587158"/>
          </a:xfrm>
          <a:prstGeom prst="rect">
            <a:avLst/>
          </a:prstGeom>
        </p:spPr>
      </p:pic>
      <p:pic>
        <p:nvPicPr>
          <p:cNvPr id="10" name="Picture 9">
            <a:extLst>
              <a:ext uri="{FF2B5EF4-FFF2-40B4-BE49-F238E27FC236}">
                <a16:creationId xmlns:a16="http://schemas.microsoft.com/office/drawing/2014/main" id="{3A87660A-3AE2-4BEE-A6F8-3491F3332B57}"/>
              </a:ext>
            </a:extLst>
          </p:cNvPr>
          <p:cNvPicPr>
            <a:picLocks noChangeAspect="1"/>
          </p:cNvPicPr>
          <p:nvPr/>
        </p:nvPicPr>
        <p:blipFill>
          <a:blip r:embed="rId6"/>
          <a:stretch>
            <a:fillRect/>
          </a:stretch>
        </p:blipFill>
        <p:spPr>
          <a:xfrm>
            <a:off x="8005409" y="3010802"/>
            <a:ext cx="915249" cy="457625"/>
          </a:xfrm>
          <a:prstGeom prst="rect">
            <a:avLst/>
          </a:prstGeom>
        </p:spPr>
      </p:pic>
    </p:spTree>
    <p:extLst>
      <p:ext uri="{BB962C8B-B14F-4D97-AF65-F5344CB8AC3E}">
        <p14:creationId xmlns:p14="http://schemas.microsoft.com/office/powerpoint/2010/main" val="398408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Catalogue (OpenSearch Client)</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p:cNvPicPr>
            <a:picLocks noChangeAspect="1"/>
          </p:cNvPicPr>
          <p:nvPr/>
        </p:nvPicPr>
        <p:blipFill>
          <a:blip r:embed="rId3"/>
          <a:stretch>
            <a:fillRect/>
          </a:stretch>
        </p:blipFill>
        <p:spPr>
          <a:xfrm>
            <a:off x="0" y="1282970"/>
            <a:ext cx="9144000" cy="5261212"/>
          </a:xfrm>
          <a:prstGeom prst="rect">
            <a:avLst/>
          </a:prstGeom>
        </p:spPr>
      </p:pic>
      <p:sp>
        <p:nvSpPr>
          <p:cNvPr id="7" name="Rectangle 6"/>
          <p:cNvSpPr/>
          <p:nvPr/>
        </p:nvSpPr>
        <p:spPr bwMode="auto">
          <a:xfrm>
            <a:off x="6020554" y="3340729"/>
            <a:ext cx="2326741" cy="2037029"/>
          </a:xfrm>
          <a:prstGeom prst="rect">
            <a:avLst/>
          </a:prstGeom>
          <a:noFill/>
          <a:ln w="0">
            <a:solidFill>
              <a:schemeClr val="accent1">
                <a:lumMod val="40000"/>
                <a:lumOff val="60000"/>
              </a:schemeClr>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
        <p:nvSpPr>
          <p:cNvPr id="9" name="Rectangle 8"/>
          <p:cNvSpPr/>
          <p:nvPr/>
        </p:nvSpPr>
        <p:spPr bwMode="auto">
          <a:xfrm>
            <a:off x="6102036" y="4553893"/>
            <a:ext cx="1394232" cy="659393"/>
          </a:xfrm>
          <a:prstGeom prst="rect">
            <a:avLst/>
          </a:prstGeom>
          <a:noFill/>
          <a:ln w="15875">
            <a:solidFill>
              <a:schemeClr val="accent1">
                <a:lumMod val="40000"/>
                <a:lumOff val="60000"/>
              </a:schemeClr>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Tree>
    <p:extLst>
      <p:ext uri="{BB962C8B-B14F-4D97-AF65-F5344CB8AC3E}">
        <p14:creationId xmlns:p14="http://schemas.microsoft.com/office/powerpoint/2010/main" val="2612787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Catalogue (OpenSearch Client)</a:t>
            </a:r>
          </a:p>
        </p:txBody>
      </p:sp>
      <p:sp>
        <p:nvSpPr>
          <p:cNvPr id="3" name="Content Placeholder 2"/>
          <p:cNvSpPr>
            <a:spLocks noGrp="1"/>
          </p:cNvSpPr>
          <p:nvPr>
            <p:ph idx="1"/>
          </p:nvPr>
        </p:nvSpPr>
        <p:spPr>
          <a:xfrm>
            <a:off x="91294" y="1385553"/>
            <a:ext cx="8567737" cy="4558827"/>
          </a:xfrm>
        </p:spPr>
        <p:txBody>
          <a:bodyPr/>
          <a:lstStyle/>
          <a:p>
            <a:pPr lvl="0"/>
            <a:r>
              <a:rPr lang="en-GB" dirty="0"/>
              <a:t>OGC 13-026r9 search parameters (</a:t>
            </a:r>
            <a:r>
              <a:rPr lang="en-GB" dirty="0" err="1"/>
              <a:t>eo:specificationTitle</a:t>
            </a:r>
            <a:r>
              <a:rPr lang="en-GB" dirty="0"/>
              <a:t> and </a:t>
            </a:r>
            <a:r>
              <a:rPr lang="en-GB" dirty="0" err="1"/>
              <a:t>eo:degree</a:t>
            </a:r>
            <a:r>
              <a:rPr lang="en-GB" dirty="0"/>
              <a:t>) to filter products based on </a:t>
            </a:r>
            <a:r>
              <a:rPr lang="en-GB" dirty="0" err="1"/>
              <a:t>QualityMeasurement</a:t>
            </a:r>
            <a:r>
              <a:rPr lang="en-GB" dirty="0"/>
              <a:t> (quality metric) summary value.</a:t>
            </a:r>
          </a:p>
          <a:p>
            <a:pPr marL="0" lvl="0" indent="0">
              <a:buNone/>
            </a:pPr>
            <a:endParaRPr lang="en-GB" dirty="0"/>
          </a:p>
          <a:p>
            <a:pPr marL="0" lvl="0" indent="0">
              <a:buNone/>
            </a:pPr>
            <a:endParaRPr lang="fr-BE"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grpSp>
        <p:nvGrpSpPr>
          <p:cNvPr id="34" name="Group 33"/>
          <p:cNvGrpSpPr/>
          <p:nvPr/>
        </p:nvGrpSpPr>
        <p:grpSpPr>
          <a:xfrm>
            <a:off x="375606" y="2595439"/>
            <a:ext cx="8392787" cy="3894314"/>
            <a:chOff x="318707" y="2088444"/>
            <a:chExt cx="8392787" cy="3894314"/>
          </a:xfrm>
        </p:grpSpPr>
        <p:pic>
          <p:nvPicPr>
            <p:cNvPr id="29" name="Picture 28"/>
            <p:cNvPicPr>
              <a:picLocks noChangeAspect="1"/>
            </p:cNvPicPr>
            <p:nvPr/>
          </p:nvPicPr>
          <p:blipFill>
            <a:blip r:embed="rId3"/>
            <a:stretch>
              <a:fillRect/>
            </a:stretch>
          </p:blipFill>
          <p:spPr>
            <a:xfrm>
              <a:off x="318707" y="2088444"/>
              <a:ext cx="3817788" cy="3894314"/>
            </a:xfrm>
            <a:prstGeom prst="rect">
              <a:avLst/>
            </a:prstGeom>
          </p:spPr>
        </p:pic>
        <p:pic>
          <p:nvPicPr>
            <p:cNvPr id="30" name="Picture 29"/>
            <p:cNvPicPr>
              <a:picLocks noChangeAspect="1"/>
            </p:cNvPicPr>
            <p:nvPr/>
          </p:nvPicPr>
          <p:blipFill>
            <a:blip r:embed="rId4"/>
            <a:stretch>
              <a:fillRect/>
            </a:stretch>
          </p:blipFill>
          <p:spPr>
            <a:xfrm>
              <a:off x="5015794" y="2112256"/>
              <a:ext cx="3695700" cy="3762375"/>
            </a:xfrm>
            <a:prstGeom prst="rect">
              <a:avLst/>
            </a:prstGeom>
          </p:spPr>
        </p:pic>
        <p:sp>
          <p:nvSpPr>
            <p:cNvPr id="31" name="Rectangle 30"/>
            <p:cNvSpPr/>
            <p:nvPr/>
          </p:nvSpPr>
          <p:spPr bwMode="auto">
            <a:xfrm>
              <a:off x="4995645" y="4228690"/>
              <a:ext cx="3606487" cy="625532"/>
            </a:xfrm>
            <a:prstGeom prst="rect">
              <a:avLst/>
            </a:prstGeom>
            <a:noFill/>
            <a:ln w="28575">
              <a:solidFill>
                <a:schemeClr val="accent1">
                  <a:lumMod val="40000"/>
                  <a:lumOff val="60000"/>
                </a:schemeClr>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fr-BE" sz="1800" b="0" i="0" u="none" strike="noStrike" cap="none" normalizeH="0" baseline="0">
                <a:ln>
                  <a:noFill/>
                </a:ln>
                <a:solidFill>
                  <a:schemeClr val="bg2"/>
                </a:solidFill>
                <a:effectLst/>
                <a:latin typeface="Verdana" pitchFamily="34" charset="0"/>
              </a:endParaRPr>
            </a:p>
          </p:txBody>
        </p:sp>
        <p:cxnSp>
          <p:nvCxnSpPr>
            <p:cNvPr id="32" name="Straight Arrow Connector 31"/>
            <p:cNvCxnSpPr>
              <a:endCxn id="31" idx="1"/>
            </p:cNvCxnSpPr>
            <p:nvPr/>
          </p:nvCxnSpPr>
          <p:spPr bwMode="auto">
            <a:xfrm flipV="1">
              <a:off x="3059817" y="4541456"/>
              <a:ext cx="1935828" cy="68541"/>
            </a:xfrm>
            <a:prstGeom prst="straightConnector1">
              <a:avLst/>
            </a:prstGeom>
            <a:noFill/>
            <a:ln>
              <a:solidFill>
                <a:schemeClr val="accent1"/>
              </a:solidFill>
              <a:tailEnd type="triangl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grpSp>
    </p:spTree>
    <p:extLst>
      <p:ext uri="{BB962C8B-B14F-4D97-AF65-F5344CB8AC3E}">
        <p14:creationId xmlns:p14="http://schemas.microsoft.com/office/powerpoint/2010/main" val="404047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QI </a:t>
            </a:r>
            <a:r>
              <a:rPr lang="en-US" dirty="0"/>
              <a:t>Catalogue – resources overview</a:t>
            </a:r>
          </a:p>
        </p:txBody>
      </p:sp>
      <p:sp>
        <p:nvSpPr>
          <p:cNvPr id="3" name="Content Placeholder 2"/>
          <p:cNvSpPr>
            <a:spLocks noGrp="1"/>
          </p:cNvSpPr>
          <p:nvPr>
            <p:ph idx="1"/>
          </p:nvPr>
        </p:nvSpPr>
        <p:spPr/>
        <p:txBody>
          <a:bodyPr/>
          <a:lstStyle/>
          <a:p>
            <a:r>
              <a:rPr lang="fr-BE" sz="1600" dirty="0"/>
              <a:t>Interfaces</a:t>
            </a:r>
          </a:p>
          <a:p>
            <a:pPr lvl="1"/>
            <a:r>
              <a:rPr lang="fr-BE" sz="1400" dirty="0" err="1"/>
              <a:t>OpenAPI</a:t>
            </a:r>
            <a:endParaRPr lang="fr-BE" sz="1400" dirty="0"/>
          </a:p>
          <a:p>
            <a:pPr lvl="1"/>
            <a:r>
              <a:rPr lang="fr-BE" sz="1400" dirty="0"/>
              <a:t>RESTful</a:t>
            </a:r>
          </a:p>
          <a:p>
            <a:pPr lvl="1"/>
            <a:r>
              <a:rPr lang="fr-BE" sz="1400" dirty="0" err="1"/>
              <a:t>OpenSearch</a:t>
            </a:r>
            <a:r>
              <a:rPr lang="fr-BE" sz="1400" dirty="0"/>
              <a:t> </a:t>
            </a:r>
          </a:p>
          <a:p>
            <a:r>
              <a:rPr lang="fr-BE" sz="1600" dirty="0"/>
              <a:t>Main </a:t>
            </a:r>
            <a:r>
              <a:rPr lang="fr-BE" sz="1600" dirty="0" err="1"/>
              <a:t>resources</a:t>
            </a:r>
            <a:r>
              <a:rPr lang="fr-BE" sz="1600" dirty="0"/>
              <a:t> </a:t>
            </a:r>
          </a:p>
          <a:p>
            <a:pPr lvl="1"/>
            <a:r>
              <a:rPr lang="fr-BE" sz="1400" dirty="0" err="1">
                <a:solidFill>
                  <a:srgbClr val="FF0000"/>
                </a:solidFill>
              </a:rPr>
              <a:t>Dataset</a:t>
            </a:r>
            <a:r>
              <a:rPr lang="fr-BE" sz="1400" dirty="0">
                <a:solidFill>
                  <a:srgbClr val="FF0000"/>
                </a:solidFill>
              </a:rPr>
              <a:t> (granule)</a:t>
            </a:r>
          </a:p>
          <a:p>
            <a:pPr lvl="1"/>
            <a:r>
              <a:rPr lang="fr-BE" sz="1400" dirty="0" err="1">
                <a:solidFill>
                  <a:srgbClr val="FF0000"/>
                </a:solidFill>
              </a:rPr>
              <a:t>Quality</a:t>
            </a:r>
            <a:r>
              <a:rPr lang="fr-BE" sz="1400" dirty="0">
                <a:solidFill>
                  <a:srgbClr val="FF0000"/>
                </a:solidFill>
              </a:rPr>
              <a:t> </a:t>
            </a:r>
            <a:r>
              <a:rPr lang="fr-BE" sz="1400" dirty="0" err="1">
                <a:solidFill>
                  <a:srgbClr val="FF0000"/>
                </a:solidFill>
              </a:rPr>
              <a:t>Indicators</a:t>
            </a:r>
            <a:r>
              <a:rPr lang="fr-BE" sz="1400" dirty="0">
                <a:solidFill>
                  <a:srgbClr val="FF0000"/>
                </a:solidFill>
              </a:rPr>
              <a:t> (QI)</a:t>
            </a:r>
          </a:p>
          <a:p>
            <a:r>
              <a:rPr lang="fr-BE" sz="1600" dirty="0" err="1"/>
              <a:t>Other</a:t>
            </a:r>
            <a:r>
              <a:rPr lang="fr-BE" sz="1600" dirty="0"/>
              <a:t> </a:t>
            </a:r>
            <a:r>
              <a:rPr lang="fr-BE" sz="1600" dirty="0" err="1"/>
              <a:t>resources</a:t>
            </a:r>
            <a:endParaRPr lang="fr-BE" sz="1600" dirty="0"/>
          </a:p>
          <a:p>
            <a:pPr lvl="1"/>
            <a:r>
              <a:rPr lang="fr-BE" sz="1400" dirty="0" err="1"/>
              <a:t>aSeries</a:t>
            </a:r>
            <a:r>
              <a:rPr lang="fr-BE" sz="1400" dirty="0"/>
              <a:t> (collection)</a:t>
            </a:r>
          </a:p>
          <a:p>
            <a:pPr lvl="1"/>
            <a:r>
              <a:rPr lang="fr-BE" sz="1400" dirty="0" err="1"/>
              <a:t>APIDefinition</a:t>
            </a:r>
            <a:endParaRPr lang="fr-BE" sz="1400" dirty="0"/>
          </a:p>
          <a:p>
            <a:pPr lvl="1"/>
            <a:r>
              <a:rPr lang="fr-BE" sz="1400" dirty="0"/>
              <a:t>…</a:t>
            </a:r>
          </a:p>
          <a:p>
            <a:r>
              <a:rPr lang="fr-BE" sz="1600" dirty="0"/>
              <a:t>«CRUD» </a:t>
            </a:r>
            <a:r>
              <a:rPr lang="fr-BE" sz="1600" dirty="0" err="1"/>
              <a:t>methods</a:t>
            </a:r>
            <a:endParaRPr lang="fr-BE" sz="1600" dirty="0"/>
          </a:p>
          <a:p>
            <a:pPr lvl="1"/>
            <a:r>
              <a:rPr lang="fr-BE" sz="1600" dirty="0"/>
              <a:t>GET, </a:t>
            </a:r>
          </a:p>
          <a:p>
            <a:pPr lvl="1"/>
            <a:r>
              <a:rPr lang="fr-BE" sz="1600" dirty="0"/>
              <a:t>PUT, </a:t>
            </a:r>
          </a:p>
          <a:p>
            <a:pPr lvl="1"/>
            <a:r>
              <a:rPr lang="fr-BE" sz="1600" dirty="0"/>
              <a:t>DELETE, </a:t>
            </a:r>
          </a:p>
          <a:p>
            <a:pPr lvl="1"/>
            <a:r>
              <a:rPr lang="fr-BE" sz="1600" dirty="0"/>
              <a:t>POST</a:t>
            </a:r>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15" name="Picture 14"/>
          <p:cNvPicPr>
            <a:picLocks noChangeAspect="1"/>
          </p:cNvPicPr>
          <p:nvPr/>
        </p:nvPicPr>
        <p:blipFill>
          <a:blip r:embed="rId3"/>
          <a:stretch>
            <a:fillRect/>
          </a:stretch>
        </p:blipFill>
        <p:spPr>
          <a:xfrm>
            <a:off x="3383723" y="874642"/>
            <a:ext cx="5760277" cy="5983358"/>
          </a:xfrm>
          <a:prstGeom prst="rect">
            <a:avLst/>
          </a:prstGeom>
        </p:spPr>
      </p:pic>
      <p:cxnSp>
        <p:nvCxnSpPr>
          <p:cNvPr id="6" name="Straight Connector 5"/>
          <p:cNvCxnSpPr/>
          <p:nvPr/>
        </p:nvCxnSpPr>
        <p:spPr bwMode="auto">
          <a:xfrm flipV="1">
            <a:off x="5565913" y="4001634"/>
            <a:ext cx="1948070" cy="26503"/>
          </a:xfrm>
          <a:prstGeom prst="line">
            <a:avLst/>
          </a:prstGeom>
          <a:noFill/>
          <a:ln>
            <a:solidFill>
              <a:schemeClr val="accent1"/>
            </a:solidFill>
            <a:tailEnd type="non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cxnSp>
        <p:nvCxnSpPr>
          <p:cNvPr id="9" name="Straight Connector 8"/>
          <p:cNvCxnSpPr/>
          <p:nvPr/>
        </p:nvCxnSpPr>
        <p:spPr bwMode="auto">
          <a:xfrm>
            <a:off x="5565913" y="3988380"/>
            <a:ext cx="13252" cy="2756452"/>
          </a:xfrm>
          <a:prstGeom prst="line">
            <a:avLst/>
          </a:prstGeom>
          <a:noFill/>
          <a:ln>
            <a:solidFill>
              <a:schemeClr val="accent1"/>
            </a:solidFill>
            <a:tailEnd type="non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cxnSp>
        <p:nvCxnSpPr>
          <p:cNvPr id="11" name="Straight Connector 10"/>
          <p:cNvCxnSpPr/>
          <p:nvPr/>
        </p:nvCxnSpPr>
        <p:spPr bwMode="auto">
          <a:xfrm flipV="1">
            <a:off x="5572538" y="6731578"/>
            <a:ext cx="3571462" cy="19880"/>
          </a:xfrm>
          <a:prstGeom prst="line">
            <a:avLst/>
          </a:prstGeom>
          <a:noFill/>
          <a:ln>
            <a:solidFill>
              <a:schemeClr val="accent1"/>
            </a:solidFill>
            <a:tailEnd type="non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cxnSp>
        <p:nvCxnSpPr>
          <p:cNvPr id="13" name="Straight Connector 12"/>
          <p:cNvCxnSpPr/>
          <p:nvPr/>
        </p:nvCxnSpPr>
        <p:spPr bwMode="auto">
          <a:xfrm>
            <a:off x="9034670" y="1788517"/>
            <a:ext cx="66261" cy="4943061"/>
          </a:xfrm>
          <a:prstGeom prst="line">
            <a:avLst/>
          </a:prstGeom>
          <a:noFill/>
          <a:ln>
            <a:solidFill>
              <a:schemeClr val="accent1"/>
            </a:solidFill>
            <a:tailEnd type="non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cxnSp>
        <p:nvCxnSpPr>
          <p:cNvPr id="16" name="Straight Connector 15"/>
          <p:cNvCxnSpPr/>
          <p:nvPr/>
        </p:nvCxnSpPr>
        <p:spPr bwMode="auto">
          <a:xfrm flipV="1">
            <a:off x="7487478" y="1795147"/>
            <a:ext cx="1596888" cy="6624"/>
          </a:xfrm>
          <a:prstGeom prst="line">
            <a:avLst/>
          </a:prstGeom>
          <a:noFill/>
          <a:ln>
            <a:solidFill>
              <a:schemeClr val="accent1"/>
            </a:solidFill>
            <a:tailEnd type="non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cxnSp>
        <p:nvCxnSpPr>
          <p:cNvPr id="17" name="Straight Connector 16"/>
          <p:cNvCxnSpPr/>
          <p:nvPr/>
        </p:nvCxnSpPr>
        <p:spPr bwMode="auto">
          <a:xfrm>
            <a:off x="7494104" y="1795145"/>
            <a:ext cx="19879" cy="2232992"/>
          </a:xfrm>
          <a:prstGeom prst="line">
            <a:avLst/>
          </a:prstGeom>
          <a:noFill/>
          <a:ln>
            <a:solidFill>
              <a:schemeClr val="accent1"/>
            </a:solidFill>
            <a:tailEnd type="non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sp>
        <p:nvSpPr>
          <p:cNvPr id="12" name="Rectangle 11">
            <a:extLst>
              <a:ext uri="{FF2B5EF4-FFF2-40B4-BE49-F238E27FC236}">
                <a16:creationId xmlns:a16="http://schemas.microsoft.com/office/drawing/2014/main" id="{3EA34422-6C57-4089-BEE3-EBEA337B5A93}"/>
              </a:ext>
            </a:extLst>
          </p:cNvPr>
          <p:cNvSpPr/>
          <p:nvPr/>
        </p:nvSpPr>
        <p:spPr bwMode="auto">
          <a:xfrm>
            <a:off x="6178550" y="5609084"/>
            <a:ext cx="1038570" cy="1190178"/>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
        <p:nvSpPr>
          <p:cNvPr id="14" name="Rectangle 13">
            <a:extLst>
              <a:ext uri="{FF2B5EF4-FFF2-40B4-BE49-F238E27FC236}">
                <a16:creationId xmlns:a16="http://schemas.microsoft.com/office/drawing/2014/main" id="{5BBE518C-F624-461B-B90D-5BC1BA998D1D}"/>
              </a:ext>
            </a:extLst>
          </p:cNvPr>
          <p:cNvSpPr/>
          <p:nvPr/>
        </p:nvSpPr>
        <p:spPr bwMode="auto">
          <a:xfrm>
            <a:off x="7996100" y="2017843"/>
            <a:ext cx="1038570" cy="819205"/>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Tree>
    <p:extLst>
      <p:ext uri="{BB962C8B-B14F-4D97-AF65-F5344CB8AC3E}">
        <p14:creationId xmlns:p14="http://schemas.microsoft.com/office/powerpoint/2010/main" val="190416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QI Catalogue - </a:t>
            </a:r>
            <a:r>
              <a:rPr lang="fr-BE" dirty="0" err="1"/>
              <a:t>Quality</a:t>
            </a:r>
            <a:r>
              <a:rPr lang="fr-BE" dirty="0"/>
              <a:t> </a:t>
            </a:r>
            <a:r>
              <a:rPr lang="fr-BE" dirty="0" err="1"/>
              <a:t>Metadata</a:t>
            </a:r>
            <a:r>
              <a:rPr lang="fr-BE" dirty="0"/>
              <a:t> </a:t>
            </a:r>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7" name="Picture 6"/>
          <p:cNvPicPr>
            <a:picLocks noChangeAspect="1"/>
          </p:cNvPicPr>
          <p:nvPr/>
        </p:nvPicPr>
        <p:blipFill>
          <a:blip r:embed="rId3"/>
          <a:stretch>
            <a:fillRect/>
          </a:stretch>
        </p:blipFill>
        <p:spPr>
          <a:xfrm>
            <a:off x="0" y="3146796"/>
            <a:ext cx="9144000" cy="3247697"/>
          </a:xfrm>
          <a:prstGeom prst="rect">
            <a:avLst/>
          </a:prstGeom>
        </p:spPr>
      </p:pic>
      <p:pic>
        <p:nvPicPr>
          <p:cNvPr id="3" name="Picture 2">
            <a:extLst>
              <a:ext uri="{FF2B5EF4-FFF2-40B4-BE49-F238E27FC236}">
                <a16:creationId xmlns:a16="http://schemas.microsoft.com/office/drawing/2014/main" id="{D3703ED9-A08A-4088-9070-C73C0D456FDF}"/>
              </a:ext>
            </a:extLst>
          </p:cNvPr>
          <p:cNvPicPr>
            <a:picLocks noChangeAspect="1"/>
          </p:cNvPicPr>
          <p:nvPr/>
        </p:nvPicPr>
        <p:blipFill>
          <a:blip r:embed="rId4"/>
          <a:stretch>
            <a:fillRect/>
          </a:stretch>
        </p:blipFill>
        <p:spPr>
          <a:xfrm>
            <a:off x="7172564" y="2559638"/>
            <a:ext cx="1903424" cy="587158"/>
          </a:xfrm>
          <a:prstGeom prst="rect">
            <a:avLst/>
          </a:prstGeom>
        </p:spPr>
      </p:pic>
      <p:sp>
        <p:nvSpPr>
          <p:cNvPr id="9" name="Content Placeholder 2">
            <a:extLst>
              <a:ext uri="{FF2B5EF4-FFF2-40B4-BE49-F238E27FC236}">
                <a16:creationId xmlns:a16="http://schemas.microsoft.com/office/drawing/2014/main" id="{0BDE4FB9-E910-4402-8E78-BC8686DB4EFC}"/>
              </a:ext>
            </a:extLst>
          </p:cNvPr>
          <p:cNvSpPr>
            <a:spLocks noGrp="1"/>
          </p:cNvSpPr>
          <p:nvPr>
            <p:ph idx="1"/>
          </p:nvPr>
        </p:nvSpPr>
        <p:spPr>
          <a:xfrm>
            <a:off x="91294" y="1385553"/>
            <a:ext cx="8567737" cy="4558827"/>
          </a:xfrm>
        </p:spPr>
        <p:txBody>
          <a:bodyPr/>
          <a:lstStyle/>
          <a:p>
            <a:pPr lvl="0"/>
            <a:r>
              <a:rPr lang="en-GB" dirty="0"/>
              <a:t>Catalogue interface (</a:t>
            </a:r>
            <a:r>
              <a:rPr lang="en-GB" dirty="0" err="1"/>
              <a:t>OpenAPI</a:t>
            </a:r>
            <a:r>
              <a:rPr lang="en-GB" dirty="0"/>
              <a:t>) supports CRUD operations on Quality indicators (</a:t>
            </a:r>
            <a:r>
              <a:rPr lang="en-GB" dirty="0" err="1"/>
              <a:t>QualityMeasurements</a:t>
            </a:r>
            <a:r>
              <a:rPr lang="en-GB" dirty="0"/>
              <a:t>) available in the catalogue.</a:t>
            </a:r>
          </a:p>
          <a:p>
            <a:pPr lvl="1"/>
            <a:r>
              <a:rPr lang="en-GB" dirty="0"/>
              <a:t>Paths correspond to OGC 17-003 </a:t>
            </a:r>
            <a:r>
              <a:rPr lang="en-GB" dirty="0" err="1"/>
              <a:t>GeoJSON</a:t>
            </a:r>
            <a:r>
              <a:rPr lang="en-GB" dirty="0"/>
              <a:t> paths…</a:t>
            </a:r>
          </a:p>
          <a:p>
            <a:pPr marL="0" lvl="0" indent="0">
              <a:buNone/>
            </a:pPr>
            <a:endParaRPr lang="en-GB" dirty="0"/>
          </a:p>
          <a:p>
            <a:pPr marL="0" lvl="0" indent="0">
              <a:buNone/>
            </a:pPr>
            <a:endParaRPr lang="fr-BE" dirty="0"/>
          </a:p>
        </p:txBody>
      </p:sp>
    </p:spTree>
    <p:extLst>
      <p:ext uri="{BB962C8B-B14F-4D97-AF65-F5344CB8AC3E}">
        <p14:creationId xmlns:p14="http://schemas.microsoft.com/office/powerpoint/2010/main" val="85926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Introduction</a:t>
            </a:r>
          </a:p>
          <a:p>
            <a:r>
              <a:rPr lang="en-US" dirty="0"/>
              <a:t>Overall approach</a:t>
            </a:r>
          </a:p>
          <a:p>
            <a:r>
              <a:rPr lang="en-US" dirty="0"/>
              <a:t>QI Catalogue component</a:t>
            </a:r>
          </a:p>
          <a:p>
            <a:pPr lvl="1"/>
            <a:r>
              <a:rPr lang="en-US" dirty="0"/>
              <a:t>Metadata and quality indicators</a:t>
            </a:r>
          </a:p>
          <a:p>
            <a:pPr lvl="1"/>
            <a:r>
              <a:rPr lang="en-US" dirty="0"/>
              <a:t>Catalogue</a:t>
            </a:r>
          </a:p>
          <a:p>
            <a:r>
              <a:rPr lang="en-US" dirty="0">
                <a:solidFill>
                  <a:srgbClr val="FF0000"/>
                </a:solidFill>
              </a:rPr>
              <a:t>QA Report Manager component </a:t>
            </a:r>
          </a:p>
          <a:p>
            <a:pPr lvl="1"/>
            <a:r>
              <a:rPr lang="en-US" dirty="0" err="1"/>
              <a:t>Jupyter</a:t>
            </a:r>
            <a:r>
              <a:rPr lang="en-US" dirty="0"/>
              <a:t> Notebooks</a:t>
            </a:r>
          </a:p>
          <a:p>
            <a:r>
              <a:rPr lang="en-US" dirty="0"/>
              <a:t>Conclusion</a:t>
            </a:r>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1420044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QA Report Manager</a:t>
            </a:r>
            <a:endParaRPr lang="en-US" dirty="0"/>
          </a:p>
        </p:txBody>
      </p:sp>
      <p:sp>
        <p:nvSpPr>
          <p:cNvPr id="3" name="Content Placeholder 2"/>
          <p:cNvSpPr>
            <a:spLocks noGrp="1"/>
          </p:cNvSpPr>
          <p:nvPr>
            <p:ph idx="1"/>
          </p:nvPr>
        </p:nvSpPr>
        <p:spPr>
          <a:xfrm>
            <a:off x="287339" y="1501775"/>
            <a:ext cx="6859420" cy="4876800"/>
          </a:xfrm>
        </p:spPr>
        <p:txBody>
          <a:bodyPr/>
          <a:lstStyle/>
          <a:p>
            <a:r>
              <a:rPr lang="en-US" dirty="0"/>
              <a:t>Purpose</a:t>
            </a:r>
          </a:p>
          <a:p>
            <a:pPr lvl="1"/>
            <a:r>
              <a:rPr lang="en-US" dirty="0"/>
              <a:t>Client application allowing to browse and view above metadata during and after processing runs.</a:t>
            </a:r>
          </a:p>
          <a:p>
            <a:pPr lvl="1"/>
            <a:r>
              <a:rPr lang="en-US" dirty="0"/>
              <a:t>Generation of partial/complete “quality report” for a particular derived product of a particular product type, based on content of QI Catalogue.</a:t>
            </a:r>
          </a:p>
          <a:p>
            <a:r>
              <a:rPr lang="en-US" dirty="0"/>
              <a:t>Implementation</a:t>
            </a:r>
          </a:p>
          <a:p>
            <a:pPr lvl="1"/>
            <a:r>
              <a:rPr lang="en-US" dirty="0"/>
              <a:t>OpenSearch/</a:t>
            </a:r>
            <a:r>
              <a:rPr lang="en-US" dirty="0" err="1"/>
              <a:t>GeoJSON</a:t>
            </a:r>
            <a:r>
              <a:rPr lang="en-US" dirty="0"/>
              <a:t> Web Client visualizing (textual) QI information for input and output (land) products.</a:t>
            </a:r>
          </a:p>
          <a:p>
            <a:pPr lvl="1"/>
            <a:r>
              <a:rPr lang="en-US" dirty="0"/>
              <a:t>“live” </a:t>
            </a:r>
            <a:r>
              <a:rPr lang="en-US" dirty="0" err="1"/>
              <a:t>Jupyter</a:t>
            </a:r>
            <a:r>
              <a:rPr lang="en-US" dirty="0"/>
              <a:t> Notebook displayed by Voilà (read-only Web client), or downloadable.</a:t>
            </a:r>
          </a:p>
          <a:p>
            <a:pPr lvl="1"/>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6" name="Picture 5">
            <a:extLst>
              <a:ext uri="{FF2B5EF4-FFF2-40B4-BE49-F238E27FC236}">
                <a16:creationId xmlns:a16="http://schemas.microsoft.com/office/drawing/2014/main" id="{F28791F3-36AC-4311-9943-0A06103DA8E5}"/>
              </a:ext>
            </a:extLst>
          </p:cNvPr>
          <p:cNvPicPr>
            <a:picLocks noChangeAspect="1"/>
          </p:cNvPicPr>
          <p:nvPr/>
        </p:nvPicPr>
        <p:blipFill>
          <a:blip r:embed="rId3"/>
          <a:stretch>
            <a:fillRect/>
          </a:stretch>
        </p:blipFill>
        <p:spPr>
          <a:xfrm>
            <a:off x="7146759" y="4997858"/>
            <a:ext cx="1940477" cy="716734"/>
          </a:xfrm>
          <a:prstGeom prst="rect">
            <a:avLst/>
          </a:prstGeom>
        </p:spPr>
      </p:pic>
    </p:spTree>
    <p:extLst>
      <p:ext uri="{BB962C8B-B14F-4D97-AF65-F5344CB8AC3E}">
        <p14:creationId xmlns:p14="http://schemas.microsoft.com/office/powerpoint/2010/main" val="207025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FDC0-5BE2-480F-9C0D-DE3973E3EDC8}"/>
              </a:ext>
            </a:extLst>
          </p:cNvPr>
          <p:cNvSpPr>
            <a:spLocks noGrp="1"/>
          </p:cNvSpPr>
          <p:nvPr>
            <p:ph type="title" idx="4294967295"/>
          </p:nvPr>
        </p:nvSpPr>
        <p:spPr>
          <a:xfrm>
            <a:off x="0" y="219075"/>
            <a:ext cx="7372350" cy="862013"/>
          </a:xfrm>
        </p:spPr>
        <p:txBody>
          <a:bodyPr/>
          <a:lstStyle/>
          <a:p>
            <a:r>
              <a:rPr lang="en-US" dirty="0"/>
              <a:t>QA Report </a:t>
            </a:r>
            <a:r>
              <a:rPr lang="en-US" dirty="0" err="1"/>
              <a:t>Mgr</a:t>
            </a:r>
            <a:r>
              <a:rPr lang="en-US" dirty="0"/>
              <a:t> – Functional View</a:t>
            </a:r>
            <a:endParaRPr lang="en-BE" dirty="0"/>
          </a:p>
        </p:txBody>
      </p:sp>
      <p:pic>
        <p:nvPicPr>
          <p:cNvPr id="5" name="Picture 4">
            <a:extLst>
              <a:ext uri="{FF2B5EF4-FFF2-40B4-BE49-F238E27FC236}">
                <a16:creationId xmlns:a16="http://schemas.microsoft.com/office/drawing/2014/main" id="{C2D9F285-DD96-4BFC-AD8B-8FF201010C3F}"/>
              </a:ext>
            </a:extLst>
          </p:cNvPr>
          <p:cNvPicPr>
            <a:picLocks noChangeAspect="1"/>
          </p:cNvPicPr>
          <p:nvPr/>
        </p:nvPicPr>
        <p:blipFill>
          <a:blip r:embed="rId3"/>
          <a:stretch>
            <a:fillRect/>
          </a:stretch>
        </p:blipFill>
        <p:spPr>
          <a:xfrm>
            <a:off x="1127918" y="915541"/>
            <a:ext cx="6886575" cy="6067425"/>
          </a:xfrm>
          <a:prstGeom prst="rect">
            <a:avLst/>
          </a:prstGeom>
        </p:spPr>
      </p:pic>
      <p:cxnSp>
        <p:nvCxnSpPr>
          <p:cNvPr id="8" name="Straight Connector 7">
            <a:extLst>
              <a:ext uri="{FF2B5EF4-FFF2-40B4-BE49-F238E27FC236}">
                <a16:creationId xmlns:a16="http://schemas.microsoft.com/office/drawing/2014/main" id="{DEE864DC-B086-44FF-A4AD-A30FB30DA8E1}"/>
              </a:ext>
            </a:extLst>
          </p:cNvPr>
          <p:cNvCxnSpPr>
            <a:cxnSpLocks/>
          </p:cNvCxnSpPr>
          <p:nvPr/>
        </p:nvCxnSpPr>
        <p:spPr bwMode="auto">
          <a:xfrm>
            <a:off x="400594" y="4711337"/>
            <a:ext cx="6836229" cy="0"/>
          </a:xfrm>
          <a:prstGeom prst="line">
            <a:avLst/>
          </a:prstGeom>
          <a:noFill/>
          <a:ln w="9525" cap="flat" cmpd="sng" algn="ctr">
            <a:solidFill>
              <a:schemeClr val="accent1"/>
            </a:solidFill>
            <a:prstDash val="solid"/>
            <a:round/>
            <a:headEnd type="none" w="med" len="med"/>
            <a:tailEnd type="none" w="med" len="med"/>
          </a:ln>
          <a:effectLst>
            <a:outerShdw blurRad="50800" dist="50800" dir="5400000" sx="12000" sy="12000" algn="ctr" rotWithShape="0">
              <a:srgbClr val="000000">
                <a:alpha val="43137"/>
              </a:srgbClr>
            </a:outerShdw>
          </a:effectLst>
          <a:extLst>
            <a:ext uri="{909E8E84-426E-40DD-AFC4-6F175D3DCCD1}">
              <a14:hiddenFill xmlns:a14="http://schemas.microsoft.com/office/drawing/2010/main">
                <a:solidFill>
                  <a:schemeClr val="bg1"/>
                </a:solidFill>
              </a14:hiddenFill>
            </a:ext>
          </a:extLst>
        </p:spPr>
      </p:cxnSp>
      <p:cxnSp>
        <p:nvCxnSpPr>
          <p:cNvPr id="13" name="Straight Arrow Connector 12">
            <a:extLst>
              <a:ext uri="{FF2B5EF4-FFF2-40B4-BE49-F238E27FC236}">
                <a16:creationId xmlns:a16="http://schemas.microsoft.com/office/drawing/2014/main" id="{2CFF6604-628E-4ABF-8BA6-267C272CE1E3}"/>
              </a:ext>
            </a:extLst>
          </p:cNvPr>
          <p:cNvCxnSpPr/>
          <p:nvPr/>
        </p:nvCxnSpPr>
        <p:spPr bwMode="auto">
          <a:xfrm>
            <a:off x="574766" y="4702629"/>
            <a:ext cx="914400" cy="914400"/>
          </a:xfrm>
          <a:prstGeom prst="straightConnector1">
            <a:avLst/>
          </a:prstGeom>
          <a:noFill/>
          <a:ln>
            <a:noFill/>
            <a:tailEnd type="triangle"/>
          </a:ln>
          <a:effectLst>
            <a:outerShdw dist="107763" dir="2700000" algn="ctr" rotWithShape="0">
              <a:srgbClr val="80808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cxnSp>
      <p:cxnSp>
        <p:nvCxnSpPr>
          <p:cNvPr id="15" name="Straight Arrow Connector 14">
            <a:extLst>
              <a:ext uri="{FF2B5EF4-FFF2-40B4-BE49-F238E27FC236}">
                <a16:creationId xmlns:a16="http://schemas.microsoft.com/office/drawing/2014/main" id="{CA870B7A-AFE1-481C-A3A3-54B0DB5AA070}"/>
              </a:ext>
            </a:extLst>
          </p:cNvPr>
          <p:cNvCxnSpPr>
            <a:cxnSpLocks/>
          </p:cNvCxnSpPr>
          <p:nvPr/>
        </p:nvCxnSpPr>
        <p:spPr bwMode="auto">
          <a:xfrm>
            <a:off x="1001492" y="2455817"/>
            <a:ext cx="0" cy="2246812"/>
          </a:xfrm>
          <a:prstGeom prst="straightConnector1">
            <a:avLst/>
          </a:prstGeom>
          <a:noFill/>
          <a:ln w="9525" cap="flat" cmpd="sng" algn="ctr">
            <a:solidFill>
              <a:schemeClr val="accent1"/>
            </a:solidFill>
            <a:prstDash val="solid"/>
            <a:round/>
            <a:headEnd type="none" w="sm" len="sm"/>
            <a:tailEnd type="arrow" w="med" len="med"/>
          </a:ln>
          <a:effectLst/>
          <a:extLst>
            <a:ext uri="{909E8E84-426E-40DD-AFC4-6F175D3DCCD1}">
              <a14:hiddenFill xmlns:a14="http://schemas.microsoft.com/office/drawing/2010/main">
                <a:solidFill>
                  <a:schemeClr val="bg1"/>
                </a:solidFill>
              </a14:hiddenFill>
            </a:ext>
          </a:extLst>
        </p:spPr>
      </p:cxnSp>
      <p:sp>
        <p:nvSpPr>
          <p:cNvPr id="20" name="TextBox 19">
            <a:extLst>
              <a:ext uri="{FF2B5EF4-FFF2-40B4-BE49-F238E27FC236}">
                <a16:creationId xmlns:a16="http://schemas.microsoft.com/office/drawing/2014/main" id="{83629ECA-47BE-4356-8244-6AEE71D00806}"/>
              </a:ext>
            </a:extLst>
          </p:cNvPr>
          <p:cNvSpPr txBox="1"/>
          <p:nvPr/>
        </p:nvSpPr>
        <p:spPr>
          <a:xfrm>
            <a:off x="87895" y="2734491"/>
            <a:ext cx="1303562" cy="545790"/>
          </a:xfrm>
          <a:prstGeom prst="rect">
            <a:avLst/>
          </a:prstGeom>
          <a:noFill/>
        </p:spPr>
        <p:txBody>
          <a:bodyPr wrap="none" rtlCol="0">
            <a:spAutoFit/>
          </a:bodyPr>
          <a:lstStyle/>
          <a:p>
            <a:r>
              <a:rPr lang="en-US" sz="1200" dirty="0">
                <a:solidFill>
                  <a:schemeClr val="accent1"/>
                </a:solidFill>
              </a:rPr>
              <a:t>MD for</a:t>
            </a:r>
          </a:p>
          <a:p>
            <a:r>
              <a:rPr lang="en-US" sz="1200" dirty="0">
                <a:solidFill>
                  <a:schemeClr val="accent1"/>
                </a:solidFill>
              </a:rPr>
              <a:t>input products</a:t>
            </a:r>
            <a:endParaRPr lang="en-BE" sz="1200" dirty="0">
              <a:solidFill>
                <a:schemeClr val="accent1"/>
              </a:solidFill>
            </a:endParaRPr>
          </a:p>
        </p:txBody>
      </p:sp>
      <p:cxnSp>
        <p:nvCxnSpPr>
          <p:cNvPr id="21" name="Straight Arrow Connector 20">
            <a:extLst>
              <a:ext uri="{FF2B5EF4-FFF2-40B4-BE49-F238E27FC236}">
                <a16:creationId xmlns:a16="http://schemas.microsoft.com/office/drawing/2014/main" id="{BA5FE31A-85A4-4AB9-B0DB-D3AC63C3C581}"/>
              </a:ext>
            </a:extLst>
          </p:cNvPr>
          <p:cNvCxnSpPr>
            <a:cxnSpLocks/>
          </p:cNvCxnSpPr>
          <p:nvPr/>
        </p:nvCxnSpPr>
        <p:spPr bwMode="auto">
          <a:xfrm>
            <a:off x="1001492" y="4711337"/>
            <a:ext cx="0" cy="1644695"/>
          </a:xfrm>
          <a:prstGeom prst="straightConnector1">
            <a:avLst/>
          </a:prstGeom>
          <a:noFill/>
          <a:ln w="9525" cap="flat" cmpd="sng" algn="ctr">
            <a:solidFill>
              <a:schemeClr val="accent1"/>
            </a:solidFill>
            <a:prstDash val="solid"/>
            <a:round/>
            <a:headEnd type="none" w="sm" len="sm"/>
            <a:tailEnd type="arrow" w="med" len="med"/>
          </a:ln>
          <a:effectLst/>
          <a:extLst>
            <a:ext uri="{909E8E84-426E-40DD-AFC4-6F175D3DCCD1}">
              <a14:hiddenFill xmlns:a14="http://schemas.microsoft.com/office/drawing/2010/main">
                <a:solidFill>
                  <a:schemeClr val="bg1"/>
                </a:solidFill>
              </a14:hiddenFill>
            </a:ext>
          </a:extLst>
        </p:spPr>
      </p:cxnSp>
      <p:sp>
        <p:nvSpPr>
          <p:cNvPr id="24" name="TextBox 23">
            <a:extLst>
              <a:ext uri="{FF2B5EF4-FFF2-40B4-BE49-F238E27FC236}">
                <a16:creationId xmlns:a16="http://schemas.microsoft.com/office/drawing/2014/main" id="{D5562791-288B-4860-8C0F-8E32DC90A009}"/>
              </a:ext>
            </a:extLst>
          </p:cNvPr>
          <p:cNvSpPr txBox="1"/>
          <p:nvPr/>
        </p:nvSpPr>
        <p:spPr>
          <a:xfrm>
            <a:off x="53243" y="4790011"/>
            <a:ext cx="1335622" cy="545790"/>
          </a:xfrm>
          <a:prstGeom prst="rect">
            <a:avLst/>
          </a:prstGeom>
          <a:noFill/>
        </p:spPr>
        <p:txBody>
          <a:bodyPr wrap="none" rtlCol="0">
            <a:spAutoFit/>
          </a:bodyPr>
          <a:lstStyle/>
          <a:p>
            <a:r>
              <a:rPr lang="en-US" sz="1200" dirty="0">
                <a:solidFill>
                  <a:schemeClr val="accent1"/>
                </a:solidFill>
              </a:rPr>
              <a:t>MD for</a:t>
            </a:r>
          </a:p>
          <a:p>
            <a:r>
              <a:rPr lang="en-US" sz="1200" dirty="0">
                <a:solidFill>
                  <a:schemeClr val="accent1"/>
                </a:solidFill>
              </a:rPr>
              <a:t>output product</a:t>
            </a:r>
            <a:endParaRPr lang="en-BE" sz="1200" dirty="0">
              <a:solidFill>
                <a:schemeClr val="accent1"/>
              </a:solidFill>
            </a:endParaRPr>
          </a:p>
        </p:txBody>
      </p:sp>
      <p:sp>
        <p:nvSpPr>
          <p:cNvPr id="3" name="Footer Placeholder 2">
            <a:extLst>
              <a:ext uri="{FF2B5EF4-FFF2-40B4-BE49-F238E27FC236}">
                <a16:creationId xmlns:a16="http://schemas.microsoft.com/office/drawing/2014/main" id="{60FFE7FD-9439-4E56-A55B-6E962DCB3026}"/>
              </a:ext>
            </a:extLst>
          </p:cNvPr>
          <p:cNvSpPr>
            <a:spLocks noGrp="1"/>
          </p:cNvSpPr>
          <p:nvPr>
            <p:ph type="ftr" sz="quarter" idx="10"/>
          </p:nvPr>
        </p:nvSpPr>
        <p:spPr/>
        <p:txBody>
          <a:bodyPr/>
          <a:lstStyle/>
          <a:p>
            <a:pPr>
              <a:defRPr/>
            </a:pPr>
            <a:r>
              <a:rPr lang="en-US"/>
              <a:t>WGISS-51 | Discovery and Access | QC-MMS | 20/04/2021 </a:t>
            </a:r>
            <a:endParaRPr lang="en-GB"/>
          </a:p>
        </p:txBody>
      </p:sp>
      <p:sp>
        <p:nvSpPr>
          <p:cNvPr id="7" name="Rectangle 6">
            <a:extLst>
              <a:ext uri="{FF2B5EF4-FFF2-40B4-BE49-F238E27FC236}">
                <a16:creationId xmlns:a16="http://schemas.microsoft.com/office/drawing/2014/main" id="{ED1587F9-6BE5-4234-8DCF-898FAD50AA69}"/>
              </a:ext>
            </a:extLst>
          </p:cNvPr>
          <p:cNvSpPr/>
          <p:nvPr/>
        </p:nvSpPr>
        <p:spPr bwMode="auto">
          <a:xfrm>
            <a:off x="4381500" y="1420019"/>
            <a:ext cx="2484120" cy="165545"/>
          </a:xfrm>
          <a:prstGeom prst="rect">
            <a:avLst/>
          </a:prstGeom>
          <a:solidFill>
            <a:schemeClr val="bg1"/>
          </a:solidFill>
          <a:ln w="28575">
            <a:solidFill>
              <a:schemeClr val="bg1"/>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a:ln>
                <a:noFill/>
              </a:ln>
              <a:solidFill>
                <a:schemeClr val="bg2"/>
              </a:solidFill>
              <a:effectLst/>
              <a:latin typeface="Verdana" pitchFamily="34" charset="0"/>
            </a:endParaRPr>
          </a:p>
        </p:txBody>
      </p:sp>
      <p:sp>
        <p:nvSpPr>
          <p:cNvPr id="14" name="Rectangle 13"/>
          <p:cNvSpPr/>
          <p:nvPr/>
        </p:nvSpPr>
        <p:spPr bwMode="auto">
          <a:xfrm>
            <a:off x="6181376" y="1584984"/>
            <a:ext cx="993850" cy="5053939"/>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
        <p:nvSpPr>
          <p:cNvPr id="4" name="Speech Bubble: Rectangle with Corners Rounded 3">
            <a:extLst>
              <a:ext uri="{FF2B5EF4-FFF2-40B4-BE49-F238E27FC236}">
                <a16:creationId xmlns:a16="http://schemas.microsoft.com/office/drawing/2014/main" id="{E2C86078-575C-47B7-BAF5-DA141041175F}"/>
              </a:ext>
            </a:extLst>
          </p:cNvPr>
          <p:cNvSpPr/>
          <p:nvPr/>
        </p:nvSpPr>
        <p:spPr bwMode="auto">
          <a:xfrm>
            <a:off x="7165974" y="3657574"/>
            <a:ext cx="1926871" cy="2921026"/>
          </a:xfrm>
          <a:prstGeom prst="wedgeRoundRectCallout">
            <a:avLst>
              <a:gd name="adj1" fmla="val -102681"/>
              <a:gd name="adj2" fmla="val -838"/>
              <a:gd name="adj3" fmla="val 16667"/>
            </a:avLst>
          </a:prstGeom>
          <a:solidFill>
            <a:srgbClr val="FFFF99"/>
          </a:solidFill>
          <a:ln w="12700">
            <a:solidFill>
              <a:schemeClr val="tx1"/>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19000"/>
              </a:lnSpc>
              <a:spcBef>
                <a:spcPct val="20000"/>
              </a:spcBef>
              <a:spcAft>
                <a:spcPct val="0"/>
              </a:spcAft>
              <a:buClr>
                <a:srgbClr val="00549F"/>
              </a:buClr>
              <a:buSzTx/>
              <a:buFontTx/>
              <a:buNone/>
              <a:tabLst/>
            </a:pPr>
            <a:r>
              <a:rPr kumimoji="0" lang="en-US" sz="1200" b="0" i="0" u="none" strike="noStrike" cap="none" normalizeH="0" baseline="0" dirty="0">
                <a:ln>
                  <a:noFill/>
                </a:ln>
                <a:solidFill>
                  <a:schemeClr val="bg2"/>
                </a:solidFill>
                <a:effectLst/>
                <a:latin typeface="Verdana" pitchFamily="34" charset="0"/>
              </a:rPr>
              <a:t>QA Report </a:t>
            </a:r>
            <a:r>
              <a:rPr kumimoji="0" lang="en-US" sz="1200" b="0" i="0" u="none" strike="noStrike" cap="none" normalizeH="0" baseline="0" dirty="0" err="1">
                <a:ln>
                  <a:noFill/>
                </a:ln>
                <a:solidFill>
                  <a:schemeClr val="bg2"/>
                </a:solidFill>
                <a:effectLst/>
                <a:latin typeface="Verdana" pitchFamily="34" charset="0"/>
              </a:rPr>
              <a:t>Mgr</a:t>
            </a:r>
            <a:r>
              <a:rPr kumimoji="0" lang="en-US" sz="1200" b="0" i="0" u="none" strike="noStrike" cap="none" normalizeH="0" baseline="0" dirty="0">
                <a:ln>
                  <a:noFill/>
                </a:ln>
                <a:solidFill>
                  <a:schemeClr val="bg2"/>
                </a:solidFill>
                <a:effectLst/>
                <a:latin typeface="Verdana" pitchFamily="34" charset="0"/>
              </a:rPr>
              <a:t> visualized metadata (MD) returned by the Catalogue through an OpenSearch clien</a:t>
            </a:r>
            <a:r>
              <a:rPr lang="en-US" sz="1200" dirty="0"/>
              <a:t>t or a Quality Assessment Report generated by dedicated </a:t>
            </a:r>
            <a:r>
              <a:rPr lang="en-US" sz="1200" dirty="0" err="1"/>
              <a:t>Jupyter</a:t>
            </a:r>
            <a:r>
              <a:rPr lang="en-US" sz="1200" dirty="0"/>
              <a:t> notebook consuming the catalogue interfaces</a:t>
            </a:r>
            <a:endParaRPr kumimoji="0" lang="en-BE" sz="1200" b="0" i="0" u="none" strike="noStrike" cap="none" normalizeH="0" baseline="0" dirty="0">
              <a:ln>
                <a:noFill/>
              </a:ln>
              <a:solidFill>
                <a:schemeClr val="bg2"/>
              </a:solidFill>
              <a:effectLst/>
              <a:latin typeface="Verdana" pitchFamily="34" charset="0"/>
            </a:endParaRPr>
          </a:p>
        </p:txBody>
      </p:sp>
      <p:sp>
        <p:nvSpPr>
          <p:cNvPr id="16" name="Rectangle 15">
            <a:extLst>
              <a:ext uri="{FF2B5EF4-FFF2-40B4-BE49-F238E27FC236}">
                <a16:creationId xmlns:a16="http://schemas.microsoft.com/office/drawing/2014/main" id="{D1AFFF73-C379-4330-A914-BB792042B732}"/>
              </a:ext>
            </a:extLst>
          </p:cNvPr>
          <p:cNvSpPr/>
          <p:nvPr/>
        </p:nvSpPr>
        <p:spPr bwMode="auto">
          <a:xfrm>
            <a:off x="3882209" y="5994232"/>
            <a:ext cx="3293017" cy="644688"/>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
        <p:nvSpPr>
          <p:cNvPr id="6" name="Rectangle 5">
            <a:extLst>
              <a:ext uri="{FF2B5EF4-FFF2-40B4-BE49-F238E27FC236}">
                <a16:creationId xmlns:a16="http://schemas.microsoft.com/office/drawing/2014/main" id="{616F3B86-667B-4FDC-983D-4CEA387080D4}"/>
              </a:ext>
            </a:extLst>
          </p:cNvPr>
          <p:cNvSpPr/>
          <p:nvPr/>
        </p:nvSpPr>
        <p:spPr bwMode="auto">
          <a:xfrm>
            <a:off x="6213409" y="5914465"/>
            <a:ext cx="929784" cy="227929"/>
          </a:xfrm>
          <a:prstGeom prst="rect">
            <a:avLst/>
          </a:prstGeom>
          <a:solidFill>
            <a:schemeClr val="bg1"/>
          </a:solidFill>
          <a:ln w="28575">
            <a:solidFill>
              <a:schemeClr val="bg1"/>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a:ln>
                <a:noFill/>
              </a:ln>
              <a:solidFill>
                <a:schemeClr val="bg2"/>
              </a:solidFill>
              <a:effectLst/>
              <a:latin typeface="Verdana" pitchFamily="34" charset="0"/>
            </a:endParaRPr>
          </a:p>
        </p:txBody>
      </p:sp>
      <p:sp>
        <p:nvSpPr>
          <p:cNvPr id="17" name="Rectangle 16">
            <a:extLst>
              <a:ext uri="{FF2B5EF4-FFF2-40B4-BE49-F238E27FC236}">
                <a16:creationId xmlns:a16="http://schemas.microsoft.com/office/drawing/2014/main" id="{DE440940-64A0-4A22-9B61-B6E93D180F0E}"/>
              </a:ext>
            </a:extLst>
          </p:cNvPr>
          <p:cNvSpPr/>
          <p:nvPr/>
        </p:nvSpPr>
        <p:spPr bwMode="auto">
          <a:xfrm>
            <a:off x="6119780" y="6011848"/>
            <a:ext cx="93630" cy="627072"/>
          </a:xfrm>
          <a:prstGeom prst="rect">
            <a:avLst/>
          </a:prstGeom>
          <a:solidFill>
            <a:schemeClr val="bg1"/>
          </a:solidFill>
          <a:ln w="28575">
            <a:solidFill>
              <a:schemeClr val="bg1"/>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a:ln>
                <a:noFill/>
              </a:ln>
              <a:solidFill>
                <a:schemeClr val="bg2"/>
              </a:solidFill>
              <a:effectLst/>
              <a:latin typeface="Verdana" pitchFamily="34" charset="0"/>
            </a:endParaRPr>
          </a:p>
        </p:txBody>
      </p:sp>
    </p:spTree>
    <p:extLst>
      <p:ext uri="{BB962C8B-B14F-4D97-AF65-F5344CB8AC3E}">
        <p14:creationId xmlns:p14="http://schemas.microsoft.com/office/powerpoint/2010/main" val="187651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A4F5-15D6-410D-B919-53DE72ABE2EF}"/>
              </a:ext>
            </a:extLst>
          </p:cNvPr>
          <p:cNvSpPr>
            <a:spLocks noGrp="1"/>
          </p:cNvSpPr>
          <p:nvPr>
            <p:ph type="title"/>
          </p:nvPr>
        </p:nvSpPr>
        <p:spPr/>
        <p:txBody>
          <a:bodyPr/>
          <a:lstStyle/>
          <a:p>
            <a:r>
              <a:rPr lang="fr-BE" dirty="0"/>
              <a:t>QA Reports – </a:t>
            </a:r>
            <a:r>
              <a:rPr lang="fr-BE" dirty="0" err="1"/>
              <a:t>Quality</a:t>
            </a:r>
            <a:r>
              <a:rPr lang="fr-BE" dirty="0"/>
              <a:t> Report Formats</a:t>
            </a:r>
            <a:endParaRPr lang="en-BE" dirty="0"/>
          </a:p>
        </p:txBody>
      </p:sp>
      <p:sp>
        <p:nvSpPr>
          <p:cNvPr id="3" name="Content Placeholder 2">
            <a:extLst>
              <a:ext uri="{FF2B5EF4-FFF2-40B4-BE49-F238E27FC236}">
                <a16:creationId xmlns:a16="http://schemas.microsoft.com/office/drawing/2014/main" id="{B3958D16-9195-4674-A842-83A39BBB17BC}"/>
              </a:ext>
            </a:extLst>
          </p:cNvPr>
          <p:cNvSpPr>
            <a:spLocks noGrp="1"/>
          </p:cNvSpPr>
          <p:nvPr>
            <p:ph idx="1"/>
          </p:nvPr>
        </p:nvSpPr>
        <p:spPr/>
        <p:txBody>
          <a:bodyPr/>
          <a:lstStyle/>
          <a:p>
            <a:r>
              <a:rPr lang="en-US" dirty="0"/>
              <a:t>QI Catalogue supports Land Product Quality Report </a:t>
            </a:r>
            <a:r>
              <a:rPr lang="en-US" i="1" dirty="0"/>
              <a:t>generation</a:t>
            </a:r>
            <a:r>
              <a:rPr lang="en-US" dirty="0"/>
              <a:t> supporting two formats:</a:t>
            </a:r>
          </a:p>
          <a:p>
            <a:pPr lvl="1"/>
            <a:r>
              <a:rPr lang="en-US" dirty="0"/>
              <a:t>ISO Quality Report (ISO19157-2)</a:t>
            </a:r>
          </a:p>
          <a:p>
            <a:pPr lvl="1"/>
            <a:r>
              <a:rPr lang="en-US" dirty="0" err="1"/>
              <a:t>Jupyter</a:t>
            </a:r>
            <a:r>
              <a:rPr lang="en-US" dirty="0"/>
              <a:t> Notebook </a:t>
            </a:r>
          </a:p>
          <a:p>
            <a:pPr lvl="2"/>
            <a:r>
              <a:rPr lang="en-US" dirty="0"/>
              <a:t>To be downloaded and executed to generate a (HTML) report </a:t>
            </a:r>
          </a:p>
          <a:p>
            <a:pPr lvl="2"/>
            <a:r>
              <a:rPr lang="en-US" dirty="0"/>
              <a:t>When executed, will perform OpenSearch requests to the catalogue to populate the report with current data.</a:t>
            </a:r>
          </a:p>
          <a:p>
            <a:r>
              <a:rPr lang="en-US" dirty="0"/>
              <a:t>QI Catalogue configured with (additional) Notebook report templates (one per product type) without SW change.  Loose coupling between catalog and report templates (collection ID and product ID). </a:t>
            </a:r>
          </a:p>
          <a:p>
            <a:pPr lvl="1"/>
            <a:endParaRPr lang="en-US" dirty="0"/>
          </a:p>
          <a:p>
            <a:pPr lvl="2"/>
            <a:endParaRPr lang="en-US" dirty="0"/>
          </a:p>
        </p:txBody>
      </p:sp>
      <p:sp>
        <p:nvSpPr>
          <p:cNvPr id="4" name="Footer Placeholder 3">
            <a:extLst>
              <a:ext uri="{FF2B5EF4-FFF2-40B4-BE49-F238E27FC236}">
                <a16:creationId xmlns:a16="http://schemas.microsoft.com/office/drawing/2014/main" id="{11944904-C995-41EB-9561-E9C8A460A882}"/>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a:extLst>
              <a:ext uri="{FF2B5EF4-FFF2-40B4-BE49-F238E27FC236}">
                <a16:creationId xmlns:a16="http://schemas.microsoft.com/office/drawing/2014/main" id="{FA74A698-36BB-492C-BF35-65D1D2A7D779}"/>
              </a:ext>
            </a:extLst>
          </p:cNvPr>
          <p:cNvPicPr>
            <a:picLocks noChangeAspect="1"/>
          </p:cNvPicPr>
          <p:nvPr/>
        </p:nvPicPr>
        <p:blipFill>
          <a:blip r:embed="rId2"/>
          <a:stretch>
            <a:fillRect/>
          </a:stretch>
        </p:blipFill>
        <p:spPr>
          <a:xfrm>
            <a:off x="8036928" y="2421829"/>
            <a:ext cx="818147" cy="928377"/>
          </a:xfrm>
          <a:prstGeom prst="rect">
            <a:avLst/>
          </a:prstGeom>
        </p:spPr>
      </p:pic>
      <p:pic>
        <p:nvPicPr>
          <p:cNvPr id="6" name="Picture 5">
            <a:extLst>
              <a:ext uri="{FF2B5EF4-FFF2-40B4-BE49-F238E27FC236}">
                <a16:creationId xmlns:a16="http://schemas.microsoft.com/office/drawing/2014/main" id="{9163B36A-26A0-4F4C-A3A1-E645E0599B95}"/>
              </a:ext>
            </a:extLst>
          </p:cNvPr>
          <p:cNvPicPr>
            <a:picLocks noChangeAspect="1"/>
          </p:cNvPicPr>
          <p:nvPr/>
        </p:nvPicPr>
        <p:blipFill>
          <a:blip r:embed="rId3"/>
          <a:stretch>
            <a:fillRect/>
          </a:stretch>
        </p:blipFill>
        <p:spPr>
          <a:xfrm>
            <a:off x="5296198" y="2076372"/>
            <a:ext cx="1072518" cy="809646"/>
          </a:xfrm>
          <a:prstGeom prst="rect">
            <a:avLst/>
          </a:prstGeom>
        </p:spPr>
      </p:pic>
    </p:spTree>
    <p:extLst>
      <p:ext uri="{BB962C8B-B14F-4D97-AF65-F5344CB8AC3E}">
        <p14:creationId xmlns:p14="http://schemas.microsoft.com/office/powerpoint/2010/main" val="140397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A4F5-15D6-410D-B919-53DE72ABE2EF}"/>
              </a:ext>
            </a:extLst>
          </p:cNvPr>
          <p:cNvSpPr>
            <a:spLocks noGrp="1"/>
          </p:cNvSpPr>
          <p:nvPr>
            <p:ph type="title"/>
          </p:nvPr>
        </p:nvSpPr>
        <p:spPr/>
        <p:txBody>
          <a:bodyPr/>
          <a:lstStyle/>
          <a:p>
            <a:r>
              <a:rPr lang="fr-BE" dirty="0"/>
              <a:t>QI Catalogue – </a:t>
            </a:r>
            <a:r>
              <a:rPr lang="fr-BE" dirty="0" err="1"/>
              <a:t>Quality</a:t>
            </a:r>
            <a:r>
              <a:rPr lang="fr-BE" dirty="0"/>
              <a:t> Report Formats</a:t>
            </a:r>
            <a:endParaRPr lang="en-BE" dirty="0"/>
          </a:p>
        </p:txBody>
      </p:sp>
      <p:sp>
        <p:nvSpPr>
          <p:cNvPr id="3" name="Content Placeholder 2">
            <a:extLst>
              <a:ext uri="{FF2B5EF4-FFF2-40B4-BE49-F238E27FC236}">
                <a16:creationId xmlns:a16="http://schemas.microsoft.com/office/drawing/2014/main" id="{B3958D16-9195-4674-A842-83A39BBB17BC}"/>
              </a:ext>
            </a:extLst>
          </p:cNvPr>
          <p:cNvSpPr>
            <a:spLocks noGrp="1"/>
          </p:cNvSpPr>
          <p:nvPr>
            <p:ph idx="1"/>
          </p:nvPr>
        </p:nvSpPr>
        <p:spPr/>
        <p:txBody>
          <a:bodyPr/>
          <a:lstStyle/>
          <a:p>
            <a:r>
              <a:rPr lang="en-US" dirty="0"/>
              <a:t>Both reports are provided as:</a:t>
            </a:r>
          </a:p>
          <a:p>
            <a:pPr lvl="1"/>
            <a:r>
              <a:rPr lang="en-US" dirty="0"/>
              <a:t>Direct Catalogue search responses (see </a:t>
            </a:r>
            <a:r>
              <a:rPr lang="en-US" i="1" dirty="0" err="1"/>
              <a:t>httpAccept</a:t>
            </a:r>
            <a:r>
              <a:rPr lang="en-US" dirty="0"/>
              <a:t> query parameter below)</a:t>
            </a:r>
          </a:p>
          <a:p>
            <a:pPr lvl="1"/>
            <a:r>
              <a:rPr lang="en-US" dirty="0"/>
              <a:t>In </a:t>
            </a:r>
            <a:r>
              <a:rPr lang="en-US" dirty="0" err="1"/>
              <a:t>GeoJSON</a:t>
            </a:r>
            <a:r>
              <a:rPr lang="en-US" dirty="0"/>
              <a:t> search results via links returned by the Catalog in the Land Product metadata with distinct media types (using OGC 17-003 link syntax).</a:t>
            </a:r>
          </a:p>
          <a:p>
            <a:pPr lvl="1"/>
            <a:endParaRPr lang="en-US" dirty="0"/>
          </a:p>
          <a:p>
            <a:pPr lvl="2"/>
            <a:endParaRPr lang="en-US" dirty="0"/>
          </a:p>
        </p:txBody>
      </p:sp>
      <p:sp>
        <p:nvSpPr>
          <p:cNvPr id="4" name="Footer Placeholder 3">
            <a:extLst>
              <a:ext uri="{FF2B5EF4-FFF2-40B4-BE49-F238E27FC236}">
                <a16:creationId xmlns:a16="http://schemas.microsoft.com/office/drawing/2014/main" id="{11944904-C995-41EB-9561-E9C8A460A882}"/>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6" name="Picture 5">
            <a:extLst>
              <a:ext uri="{FF2B5EF4-FFF2-40B4-BE49-F238E27FC236}">
                <a16:creationId xmlns:a16="http://schemas.microsoft.com/office/drawing/2014/main" id="{25431150-848E-4520-82C0-18DCBC2B3073}"/>
              </a:ext>
            </a:extLst>
          </p:cNvPr>
          <p:cNvPicPr>
            <a:picLocks noChangeAspect="1"/>
          </p:cNvPicPr>
          <p:nvPr/>
        </p:nvPicPr>
        <p:blipFill>
          <a:blip r:embed="rId2"/>
          <a:stretch>
            <a:fillRect/>
          </a:stretch>
        </p:blipFill>
        <p:spPr>
          <a:xfrm>
            <a:off x="0" y="3940175"/>
            <a:ext cx="9483213" cy="1600582"/>
          </a:xfrm>
          <a:prstGeom prst="rect">
            <a:avLst/>
          </a:prstGeom>
        </p:spPr>
      </p:pic>
      <p:sp>
        <p:nvSpPr>
          <p:cNvPr id="7" name="Rectangle 6">
            <a:extLst>
              <a:ext uri="{FF2B5EF4-FFF2-40B4-BE49-F238E27FC236}">
                <a16:creationId xmlns:a16="http://schemas.microsoft.com/office/drawing/2014/main" id="{8B2CA677-075A-4F95-9207-F85048957FD0}"/>
              </a:ext>
            </a:extLst>
          </p:cNvPr>
          <p:cNvSpPr/>
          <p:nvPr/>
        </p:nvSpPr>
        <p:spPr bwMode="auto">
          <a:xfrm>
            <a:off x="6352693" y="4896069"/>
            <a:ext cx="2703075" cy="301573"/>
          </a:xfrm>
          <a:prstGeom prst="rect">
            <a:avLst/>
          </a:prstGeom>
          <a:noFill/>
          <a:ln w="31750">
            <a:solidFill>
              <a:srgbClr val="FF0000"/>
            </a:solid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
        <p:nvSpPr>
          <p:cNvPr id="8" name="Rectangle 7">
            <a:extLst>
              <a:ext uri="{FF2B5EF4-FFF2-40B4-BE49-F238E27FC236}">
                <a16:creationId xmlns:a16="http://schemas.microsoft.com/office/drawing/2014/main" id="{19DDA698-59F8-4CE8-A37C-E30F2871AB68}"/>
              </a:ext>
            </a:extLst>
          </p:cNvPr>
          <p:cNvSpPr/>
          <p:nvPr/>
        </p:nvSpPr>
        <p:spPr bwMode="auto">
          <a:xfrm>
            <a:off x="6308150" y="4174174"/>
            <a:ext cx="2703075" cy="301573"/>
          </a:xfrm>
          <a:prstGeom prst="rect">
            <a:avLst/>
          </a:prstGeom>
          <a:noFill/>
          <a:ln w="31750">
            <a:solidFill>
              <a:srgbClr val="FF0000"/>
            </a:solid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Tree>
    <p:extLst>
      <p:ext uri="{BB962C8B-B14F-4D97-AF65-F5344CB8AC3E}">
        <p14:creationId xmlns:p14="http://schemas.microsoft.com/office/powerpoint/2010/main" val="2253170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EEE2D2-8CB2-4C27-8619-D8FB568DB1B0}"/>
              </a:ext>
            </a:extLst>
          </p:cNvPr>
          <p:cNvPicPr>
            <a:picLocks noChangeAspect="1"/>
          </p:cNvPicPr>
          <p:nvPr/>
        </p:nvPicPr>
        <p:blipFill>
          <a:blip r:embed="rId3"/>
          <a:stretch>
            <a:fillRect/>
          </a:stretch>
        </p:blipFill>
        <p:spPr>
          <a:xfrm>
            <a:off x="1153754" y="3004996"/>
            <a:ext cx="6834904" cy="3473591"/>
          </a:xfrm>
          <a:prstGeom prst="rect">
            <a:avLst/>
          </a:prstGeom>
        </p:spPr>
      </p:pic>
      <p:sp>
        <p:nvSpPr>
          <p:cNvPr id="2" name="Title 1">
            <a:extLst>
              <a:ext uri="{FF2B5EF4-FFF2-40B4-BE49-F238E27FC236}">
                <a16:creationId xmlns:a16="http://schemas.microsoft.com/office/drawing/2014/main" id="{2B46A4F5-15D6-410D-B919-53DE72ABE2EF}"/>
              </a:ext>
            </a:extLst>
          </p:cNvPr>
          <p:cNvSpPr>
            <a:spLocks noGrp="1"/>
          </p:cNvSpPr>
          <p:nvPr>
            <p:ph type="title"/>
          </p:nvPr>
        </p:nvSpPr>
        <p:spPr/>
        <p:txBody>
          <a:bodyPr/>
          <a:lstStyle/>
          <a:p>
            <a:r>
              <a:rPr lang="fr-BE" dirty="0"/>
              <a:t>QI Catalogue - ISO 19157-2 Report</a:t>
            </a:r>
            <a:endParaRPr lang="en-BE" dirty="0"/>
          </a:p>
        </p:txBody>
      </p:sp>
      <p:sp>
        <p:nvSpPr>
          <p:cNvPr id="3" name="Content Placeholder 2">
            <a:extLst>
              <a:ext uri="{FF2B5EF4-FFF2-40B4-BE49-F238E27FC236}">
                <a16:creationId xmlns:a16="http://schemas.microsoft.com/office/drawing/2014/main" id="{B3958D16-9195-4674-A842-83A39BBB17BC}"/>
              </a:ext>
            </a:extLst>
          </p:cNvPr>
          <p:cNvSpPr>
            <a:spLocks noGrp="1"/>
          </p:cNvSpPr>
          <p:nvPr>
            <p:ph idx="1"/>
          </p:nvPr>
        </p:nvSpPr>
        <p:spPr/>
        <p:txBody>
          <a:bodyPr/>
          <a:lstStyle/>
          <a:p>
            <a:r>
              <a:rPr lang="en-US" dirty="0"/>
              <a:t>The Land Product ISO 19157-2 Quality Report is composed of</a:t>
            </a:r>
          </a:p>
          <a:p>
            <a:pPr lvl="1"/>
            <a:r>
              <a:rPr lang="en-US" dirty="0"/>
              <a:t>s</a:t>
            </a:r>
            <a:r>
              <a:rPr lang="fr-BE" dirty="0" err="1"/>
              <a:t>tandaloneQualityReport</a:t>
            </a:r>
            <a:r>
              <a:rPr lang="fr-BE" dirty="0"/>
              <a:t> </a:t>
            </a:r>
            <a:r>
              <a:rPr lang="fr-BE" dirty="0" err="1"/>
              <a:t>element</a:t>
            </a:r>
            <a:r>
              <a:rPr lang="fr-BE" dirty="0"/>
              <a:t> </a:t>
            </a:r>
            <a:r>
              <a:rPr lang="fr-BE" dirty="0" err="1"/>
              <a:t>that</a:t>
            </a:r>
            <a:r>
              <a:rPr lang="fr-BE" dirty="0"/>
              <a:t> points to the QCMMS </a:t>
            </a:r>
            <a:r>
              <a:rPr lang="fr-BE" dirty="0" err="1"/>
              <a:t>Quality</a:t>
            </a:r>
            <a:r>
              <a:rPr lang="fr-BE" dirty="0"/>
              <a:t> Report (</a:t>
            </a:r>
            <a:r>
              <a:rPr lang="fr-BE" dirty="0" err="1"/>
              <a:t>Jupyter</a:t>
            </a:r>
            <a:r>
              <a:rPr lang="fr-BE" dirty="0"/>
              <a:t> </a:t>
            </a:r>
            <a:r>
              <a:rPr lang="fr-BE" dirty="0" err="1"/>
              <a:t>template</a:t>
            </a:r>
            <a:r>
              <a:rPr lang="fr-BE" dirty="0"/>
              <a:t>)</a:t>
            </a:r>
          </a:p>
          <a:p>
            <a:pPr lvl="1"/>
            <a:r>
              <a:rPr lang="fr-BE" dirty="0"/>
              <a:t>report/</a:t>
            </a:r>
            <a:r>
              <a:rPr lang="fr-BE" dirty="0" err="1"/>
              <a:t>DQ_Elements</a:t>
            </a:r>
            <a:r>
              <a:rPr lang="fr-BE" dirty="0"/>
              <a:t> </a:t>
            </a:r>
            <a:r>
              <a:rPr lang="fr-BE" dirty="0" err="1"/>
              <a:t>that</a:t>
            </a:r>
            <a:r>
              <a:rPr lang="fr-BE" dirty="0"/>
              <a:t> </a:t>
            </a:r>
            <a:r>
              <a:rPr lang="fr-BE" dirty="0" err="1"/>
              <a:t>provide</a:t>
            </a:r>
            <a:r>
              <a:rPr lang="fr-BE" dirty="0"/>
              <a:t> for </a:t>
            </a:r>
            <a:r>
              <a:rPr lang="fr-BE" dirty="0" err="1"/>
              <a:t>each</a:t>
            </a:r>
            <a:r>
              <a:rPr lang="fr-BE" dirty="0"/>
              <a:t> </a:t>
            </a:r>
            <a:r>
              <a:rPr lang="fr-BE" dirty="0" err="1"/>
              <a:t>quality</a:t>
            </a:r>
            <a:r>
              <a:rPr lang="fr-BE" dirty="0"/>
              <a:t> check the </a:t>
            </a:r>
            <a:r>
              <a:rPr lang="fr-BE" dirty="0" err="1"/>
              <a:t>status</a:t>
            </a:r>
            <a:r>
              <a:rPr lang="fr-BE" dirty="0"/>
              <a:t> of the check.</a:t>
            </a:r>
          </a:p>
          <a:p>
            <a:pPr lvl="2"/>
            <a:endParaRPr lang="fr-BE" dirty="0"/>
          </a:p>
          <a:p>
            <a:pPr lvl="2"/>
            <a:endParaRPr lang="fr-BE" dirty="0"/>
          </a:p>
          <a:p>
            <a:pPr marL="720000" lvl="2" indent="0">
              <a:buNone/>
            </a:pPr>
            <a:endParaRPr lang="en-US" dirty="0"/>
          </a:p>
        </p:txBody>
      </p:sp>
      <p:sp>
        <p:nvSpPr>
          <p:cNvPr id="4" name="Footer Placeholder 3">
            <a:extLst>
              <a:ext uri="{FF2B5EF4-FFF2-40B4-BE49-F238E27FC236}">
                <a16:creationId xmlns:a16="http://schemas.microsoft.com/office/drawing/2014/main" id="{11944904-C995-41EB-9561-E9C8A460A882}"/>
              </a:ext>
            </a:extLst>
          </p:cNvPr>
          <p:cNvSpPr>
            <a:spLocks noGrp="1"/>
          </p:cNvSpPr>
          <p:nvPr>
            <p:ph type="ftr" sz="quarter" idx="10"/>
          </p:nvPr>
        </p:nvSpPr>
        <p:spPr/>
        <p:txBody>
          <a:bodyPr/>
          <a:lstStyle/>
          <a:p>
            <a:pPr>
              <a:defRPr/>
            </a:pPr>
            <a:r>
              <a:rPr lang="en-US"/>
              <a:t>WGISS-51 | Discovery and Access | QC-MMS | 20/04/2021 </a:t>
            </a:r>
            <a:endParaRPr lang="en-GB" dirty="0"/>
          </a:p>
        </p:txBody>
      </p:sp>
      <p:sp>
        <p:nvSpPr>
          <p:cNvPr id="7" name="Rectangle 6">
            <a:extLst>
              <a:ext uri="{FF2B5EF4-FFF2-40B4-BE49-F238E27FC236}">
                <a16:creationId xmlns:a16="http://schemas.microsoft.com/office/drawing/2014/main" id="{85B075F6-769C-4111-A1C0-CFE50274DD8C}"/>
              </a:ext>
            </a:extLst>
          </p:cNvPr>
          <p:cNvSpPr/>
          <p:nvPr/>
        </p:nvSpPr>
        <p:spPr bwMode="auto">
          <a:xfrm>
            <a:off x="1706137" y="3940175"/>
            <a:ext cx="2865863" cy="498010"/>
          </a:xfrm>
          <a:prstGeom prst="rect">
            <a:avLst/>
          </a:prstGeom>
          <a:noFill/>
          <a:ln w="28575">
            <a:solidFill>
              <a:srgbClr val="00B050"/>
            </a:solid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dirty="0">
              <a:ln>
                <a:noFill/>
              </a:ln>
              <a:solidFill>
                <a:schemeClr val="bg2"/>
              </a:solidFill>
              <a:effectLst/>
              <a:highlight>
                <a:srgbClr val="FF0000"/>
              </a:highlight>
              <a:latin typeface="Verdana" pitchFamily="34" charset="0"/>
            </a:endParaRPr>
          </a:p>
        </p:txBody>
      </p:sp>
      <p:sp>
        <p:nvSpPr>
          <p:cNvPr id="8" name="Rectangle 7">
            <a:extLst>
              <a:ext uri="{FF2B5EF4-FFF2-40B4-BE49-F238E27FC236}">
                <a16:creationId xmlns:a16="http://schemas.microsoft.com/office/drawing/2014/main" id="{AEB00D75-B77E-4A26-A67E-5E7850CDDDA5}"/>
              </a:ext>
            </a:extLst>
          </p:cNvPr>
          <p:cNvSpPr/>
          <p:nvPr/>
        </p:nvSpPr>
        <p:spPr bwMode="auto">
          <a:xfrm>
            <a:off x="5124383" y="3940175"/>
            <a:ext cx="2865863" cy="498010"/>
          </a:xfrm>
          <a:prstGeom prst="rect">
            <a:avLst/>
          </a:prstGeom>
          <a:noFill/>
          <a:ln w="28575">
            <a:solidFill>
              <a:srgbClr val="00B050"/>
            </a:solid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dirty="0">
              <a:ln>
                <a:noFill/>
              </a:ln>
              <a:solidFill>
                <a:schemeClr val="bg2"/>
              </a:solidFill>
              <a:effectLst/>
              <a:highlight>
                <a:srgbClr val="FF0000"/>
              </a:highlight>
              <a:latin typeface="Verdana" pitchFamily="34" charset="0"/>
            </a:endParaRPr>
          </a:p>
        </p:txBody>
      </p:sp>
      <p:sp>
        <p:nvSpPr>
          <p:cNvPr id="9" name="TextBox 8">
            <a:extLst>
              <a:ext uri="{FF2B5EF4-FFF2-40B4-BE49-F238E27FC236}">
                <a16:creationId xmlns:a16="http://schemas.microsoft.com/office/drawing/2014/main" id="{B3BA968F-1BAF-4CED-B04A-021D01AB2A47}"/>
              </a:ext>
            </a:extLst>
          </p:cNvPr>
          <p:cNvSpPr txBox="1"/>
          <p:nvPr/>
        </p:nvSpPr>
        <p:spPr>
          <a:xfrm>
            <a:off x="5859536" y="4958940"/>
            <a:ext cx="3414717" cy="1519647"/>
          </a:xfrm>
          <a:prstGeom prst="rect">
            <a:avLst/>
          </a:prstGeom>
          <a:noFill/>
        </p:spPr>
        <p:txBody>
          <a:bodyPr wrap="none" rtlCol="0">
            <a:spAutoFit/>
          </a:bodyPr>
          <a:lstStyle/>
          <a:p>
            <a:r>
              <a:rPr lang="fr-BE" sz="1400" i="1" dirty="0">
                <a:solidFill>
                  <a:srgbClr val="00B050"/>
                </a:solidFill>
              </a:rPr>
              <a:t>The </a:t>
            </a:r>
            <a:r>
              <a:rPr lang="fr-BE" sz="1400" i="1" dirty="0" err="1">
                <a:solidFill>
                  <a:srgbClr val="00B050"/>
                </a:solidFill>
              </a:rPr>
              <a:t>generation</a:t>
            </a:r>
            <a:r>
              <a:rPr lang="fr-BE" sz="1400" i="1" dirty="0">
                <a:solidFill>
                  <a:srgbClr val="00B050"/>
                </a:solidFill>
              </a:rPr>
              <a:t> of the </a:t>
            </a:r>
          </a:p>
          <a:p>
            <a:r>
              <a:rPr lang="fr-BE" sz="1400" i="1" dirty="0">
                <a:solidFill>
                  <a:srgbClr val="00B050"/>
                </a:solidFill>
              </a:rPr>
              <a:t>ISO report </a:t>
            </a:r>
            <a:r>
              <a:rPr lang="fr-BE" sz="1400" i="1" dirty="0" err="1">
                <a:solidFill>
                  <a:srgbClr val="00B050"/>
                </a:solidFill>
              </a:rPr>
              <a:t>is</a:t>
            </a:r>
            <a:r>
              <a:rPr lang="fr-BE" sz="1400" i="1" dirty="0">
                <a:solidFill>
                  <a:srgbClr val="00B050"/>
                </a:solidFill>
              </a:rPr>
              <a:t> </a:t>
            </a:r>
            <a:r>
              <a:rPr lang="fr-BE" sz="1400" i="1" dirty="0" err="1">
                <a:solidFill>
                  <a:srgbClr val="00B050"/>
                </a:solidFill>
              </a:rPr>
              <a:t>based</a:t>
            </a:r>
            <a:r>
              <a:rPr lang="fr-BE" sz="1400" i="1" dirty="0">
                <a:solidFill>
                  <a:srgbClr val="00B050"/>
                </a:solidFill>
              </a:rPr>
              <a:t> </a:t>
            </a:r>
          </a:p>
          <a:p>
            <a:r>
              <a:rPr lang="fr-BE" sz="1400" i="1" dirty="0">
                <a:solidFill>
                  <a:srgbClr val="00B050"/>
                </a:solidFill>
              </a:rPr>
              <a:t>on a </a:t>
            </a:r>
            <a:r>
              <a:rPr lang="fr-BE" sz="1400" i="1" dirty="0" err="1">
                <a:solidFill>
                  <a:srgbClr val="00B050"/>
                </a:solidFill>
              </a:rPr>
              <a:t>template</a:t>
            </a:r>
            <a:r>
              <a:rPr lang="fr-BE" sz="1400" i="1" dirty="0">
                <a:solidFill>
                  <a:srgbClr val="00B050"/>
                </a:solidFill>
              </a:rPr>
              <a:t> to </a:t>
            </a:r>
            <a:r>
              <a:rPr lang="fr-BE" sz="1400" i="1" dirty="0" err="1">
                <a:solidFill>
                  <a:srgbClr val="00B050"/>
                </a:solidFill>
              </a:rPr>
              <a:t>easily</a:t>
            </a:r>
            <a:r>
              <a:rPr lang="fr-BE" sz="1400" i="1" dirty="0">
                <a:solidFill>
                  <a:srgbClr val="00B050"/>
                </a:solidFill>
              </a:rPr>
              <a:t> </a:t>
            </a:r>
            <a:r>
              <a:rPr lang="fr-BE" sz="1400" i="1" dirty="0" err="1">
                <a:solidFill>
                  <a:srgbClr val="00B050"/>
                </a:solidFill>
              </a:rPr>
              <a:t>modify</a:t>
            </a:r>
            <a:r>
              <a:rPr lang="fr-BE" sz="1400" i="1" dirty="0">
                <a:solidFill>
                  <a:srgbClr val="00B050"/>
                </a:solidFill>
              </a:rPr>
              <a:t> </a:t>
            </a:r>
          </a:p>
          <a:p>
            <a:r>
              <a:rPr lang="fr-BE" sz="1400" i="1" dirty="0">
                <a:solidFill>
                  <a:srgbClr val="00B050"/>
                </a:solidFill>
              </a:rPr>
              <a:t>the </a:t>
            </a:r>
            <a:r>
              <a:rPr lang="fr-BE" sz="1400" i="1" dirty="0" err="1">
                <a:solidFill>
                  <a:srgbClr val="00B050"/>
                </a:solidFill>
              </a:rPr>
              <a:t>DQ_Element</a:t>
            </a:r>
            <a:r>
              <a:rPr lang="fr-BE" sz="1400" i="1" dirty="0">
                <a:solidFill>
                  <a:srgbClr val="00B050"/>
                </a:solidFill>
              </a:rPr>
              <a:t> (</a:t>
            </a:r>
            <a:r>
              <a:rPr lang="fr-BE" sz="1400" i="1" dirty="0" err="1">
                <a:solidFill>
                  <a:srgbClr val="00B050"/>
                </a:solidFill>
              </a:rPr>
              <a:t>many</a:t>
            </a:r>
            <a:r>
              <a:rPr lang="fr-BE" sz="1400" i="1" dirty="0">
                <a:solidFill>
                  <a:srgbClr val="00B050"/>
                </a:solidFill>
              </a:rPr>
              <a:t> </a:t>
            </a:r>
            <a:r>
              <a:rPr lang="fr-BE" sz="1400" i="1" dirty="0" err="1">
                <a:solidFill>
                  <a:srgbClr val="00B050"/>
                </a:solidFill>
              </a:rPr>
              <a:t>subclasses</a:t>
            </a:r>
            <a:r>
              <a:rPr lang="fr-BE" sz="1400" i="1" dirty="0">
                <a:solidFill>
                  <a:srgbClr val="00B050"/>
                </a:solidFill>
              </a:rPr>
              <a:t>)</a:t>
            </a:r>
          </a:p>
          <a:p>
            <a:r>
              <a:rPr lang="fr-BE" sz="1400" i="1" dirty="0" err="1">
                <a:solidFill>
                  <a:srgbClr val="00B050"/>
                </a:solidFill>
              </a:rPr>
              <a:t>associated</a:t>
            </a:r>
            <a:r>
              <a:rPr lang="fr-BE" sz="1400" i="1" dirty="0">
                <a:solidFill>
                  <a:srgbClr val="00B050"/>
                </a:solidFill>
              </a:rPr>
              <a:t> to a </a:t>
            </a:r>
            <a:r>
              <a:rPr lang="fr-BE" sz="1400" i="1" dirty="0" err="1">
                <a:solidFill>
                  <a:srgbClr val="00B050"/>
                </a:solidFill>
              </a:rPr>
              <a:t>Quality</a:t>
            </a:r>
            <a:r>
              <a:rPr lang="fr-BE" sz="1400" i="1" dirty="0">
                <a:solidFill>
                  <a:srgbClr val="00B050"/>
                </a:solidFill>
              </a:rPr>
              <a:t> check.</a:t>
            </a:r>
            <a:endParaRPr lang="en-BE" sz="1400" i="1" dirty="0">
              <a:solidFill>
                <a:srgbClr val="00B050"/>
              </a:solidFill>
            </a:endParaRPr>
          </a:p>
        </p:txBody>
      </p:sp>
    </p:spTree>
    <p:extLst>
      <p:ext uri="{BB962C8B-B14F-4D97-AF65-F5344CB8AC3E}">
        <p14:creationId xmlns:p14="http://schemas.microsoft.com/office/powerpoint/2010/main" val="216575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Introduction</a:t>
            </a:r>
            <a:endParaRPr lang="en-US" dirty="0"/>
          </a:p>
        </p:txBody>
      </p:sp>
      <p:sp>
        <p:nvSpPr>
          <p:cNvPr id="3" name="Content Placeholder 2"/>
          <p:cNvSpPr>
            <a:spLocks noGrp="1"/>
          </p:cNvSpPr>
          <p:nvPr>
            <p:ph idx="1"/>
          </p:nvPr>
        </p:nvSpPr>
        <p:spPr/>
        <p:txBody>
          <a:bodyPr/>
          <a:lstStyle/>
          <a:p>
            <a:r>
              <a:rPr lang="en-US" dirty="0">
                <a:solidFill>
                  <a:srgbClr val="FF0000"/>
                </a:solidFill>
              </a:rPr>
              <a:t>Q</a:t>
            </a:r>
            <a:r>
              <a:rPr lang="en-US" dirty="0"/>
              <a:t>uality </a:t>
            </a:r>
            <a:r>
              <a:rPr lang="en-US" dirty="0">
                <a:solidFill>
                  <a:srgbClr val="FF0000"/>
                </a:solidFill>
              </a:rPr>
              <a:t>C</a:t>
            </a:r>
            <a:r>
              <a:rPr lang="en-US" dirty="0"/>
              <a:t>ontrol </a:t>
            </a:r>
            <a:r>
              <a:rPr lang="en-US" dirty="0">
                <a:solidFill>
                  <a:srgbClr val="FF0000"/>
                </a:solidFill>
              </a:rPr>
              <a:t>M</a:t>
            </a:r>
            <a:r>
              <a:rPr lang="en-US" dirty="0"/>
              <a:t>etadata </a:t>
            </a:r>
            <a:r>
              <a:rPr lang="en-US" dirty="0">
                <a:solidFill>
                  <a:srgbClr val="FF0000"/>
                </a:solidFill>
              </a:rPr>
              <a:t>M</a:t>
            </a:r>
            <a:r>
              <a:rPr lang="en-US" dirty="0"/>
              <a:t>anagement </a:t>
            </a:r>
            <a:r>
              <a:rPr lang="en-US" dirty="0">
                <a:solidFill>
                  <a:srgbClr val="FF0000"/>
                </a:solidFill>
              </a:rPr>
              <a:t>S</a:t>
            </a:r>
            <a:r>
              <a:rPr lang="en-US" dirty="0"/>
              <a:t>ystem (QC-MMS)</a:t>
            </a:r>
          </a:p>
          <a:p>
            <a:pPr lvl="1"/>
            <a:r>
              <a:rPr lang="fr-BE" dirty="0"/>
              <a:t>ESA </a:t>
            </a:r>
            <a:r>
              <a:rPr lang="fr-BE" dirty="0" err="1"/>
              <a:t>Technology</a:t>
            </a:r>
            <a:r>
              <a:rPr lang="fr-BE" dirty="0"/>
              <a:t> Project (</a:t>
            </a:r>
            <a:r>
              <a:rPr lang="fr-BE" dirty="0" err="1"/>
              <a:t>completed</a:t>
            </a:r>
            <a:r>
              <a:rPr lang="fr-BE" dirty="0"/>
              <a:t> May 2021)</a:t>
            </a:r>
          </a:p>
          <a:p>
            <a:pPr lvl="1"/>
            <a:r>
              <a:rPr lang="en-US" dirty="0" err="1"/>
              <a:t>Spacebel</a:t>
            </a:r>
            <a:r>
              <a:rPr lang="en-US" dirty="0"/>
              <a:t> (B) with </a:t>
            </a:r>
            <a:r>
              <a:rPr lang="en-US" dirty="0" err="1"/>
              <a:t>MapRadix</a:t>
            </a:r>
            <a:r>
              <a:rPr lang="en-US" dirty="0"/>
              <a:t> (CZ) as subcontractor.</a:t>
            </a:r>
            <a:endParaRPr lang="fr-BE" dirty="0"/>
          </a:p>
          <a:p>
            <a:pPr lvl="1"/>
            <a:r>
              <a:rPr lang="fr-BE" dirty="0"/>
              <a:t>Land Monitoring Service (LMS) Use Case and </a:t>
            </a:r>
            <a:r>
              <a:rPr lang="fr-BE" dirty="0" err="1"/>
              <a:t>processing</a:t>
            </a:r>
            <a:r>
              <a:rPr lang="fr-BE" dirty="0"/>
              <a:t> </a:t>
            </a:r>
            <a:r>
              <a:rPr lang="fr-BE" dirty="0" err="1"/>
              <a:t>steps</a:t>
            </a:r>
            <a:endParaRPr lang="fr-BE" dirty="0"/>
          </a:p>
          <a:p>
            <a:pPr lvl="1"/>
            <a:endParaRPr lang="fr-BE" dirty="0"/>
          </a:p>
          <a:p>
            <a:pPr marL="0" indent="0">
              <a:buNone/>
            </a:pPr>
            <a:r>
              <a:rPr lang="fr-BE" dirty="0"/>
              <a:t>                                                   </a:t>
            </a:r>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pic>
        <p:nvPicPr>
          <p:cNvPr id="2050" name="Picture 4534" descr="UseCase_LandService_roles"/>
          <p:cNvPicPr>
            <a:picLocks noChangeAspect="1" noChangeArrowheads="1"/>
          </p:cNvPicPr>
          <p:nvPr/>
        </p:nvPicPr>
        <p:blipFill>
          <a:blip r:embed="rId2">
            <a:extLst>
              <a:ext uri="{28A0092B-C50C-407E-A947-70E740481C1C}">
                <a14:useLocalDpi xmlns:a14="http://schemas.microsoft.com/office/drawing/2010/main" val="0"/>
              </a:ext>
            </a:extLst>
          </a:blip>
          <a:srcRect t="2332" b="2332"/>
          <a:stretch>
            <a:fillRect/>
          </a:stretch>
        </p:blipFill>
        <p:spPr bwMode="auto">
          <a:xfrm>
            <a:off x="4748212" y="3188302"/>
            <a:ext cx="3022055" cy="3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srcRect t="23196" r="63443" b="3859"/>
          <a:stretch/>
        </p:blipFill>
        <p:spPr>
          <a:xfrm>
            <a:off x="1373733" y="3188302"/>
            <a:ext cx="2471191" cy="3455671"/>
          </a:xfrm>
          <a:prstGeom prst="rect">
            <a:avLst/>
          </a:prstGeom>
        </p:spPr>
      </p:pic>
      <p:pic>
        <p:nvPicPr>
          <p:cNvPr id="9" name="Picture 8" descr="http://www.awt.be/images/res/ICT2010_logo_spacebel.jpg"/>
          <p:cNvPicPr>
            <a:picLocks noChangeAspect="1" noChangeArrowheads="1"/>
          </p:cNvPicPr>
          <p:nvPr/>
        </p:nvPicPr>
        <p:blipFill>
          <a:blip r:embed="rId4" cstate="print"/>
          <a:srcRect/>
          <a:stretch>
            <a:fillRect/>
          </a:stretch>
        </p:blipFill>
        <p:spPr bwMode="auto">
          <a:xfrm>
            <a:off x="7534773" y="1895986"/>
            <a:ext cx="1236005" cy="424541"/>
          </a:xfrm>
          <a:prstGeom prst="rect">
            <a:avLst/>
          </a:prstGeom>
          <a:noFill/>
        </p:spPr>
      </p:pic>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477" y="2421349"/>
            <a:ext cx="1404598" cy="31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007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A4F5-15D6-410D-B919-53DE72ABE2EF}"/>
              </a:ext>
            </a:extLst>
          </p:cNvPr>
          <p:cNvSpPr>
            <a:spLocks noGrp="1"/>
          </p:cNvSpPr>
          <p:nvPr>
            <p:ph type="title"/>
          </p:nvPr>
        </p:nvSpPr>
        <p:spPr/>
        <p:txBody>
          <a:bodyPr/>
          <a:lstStyle/>
          <a:p>
            <a:r>
              <a:rPr lang="fr-BE" dirty="0"/>
              <a:t>QI Catalogue - ISO 19157-2 Report</a:t>
            </a:r>
            <a:endParaRPr lang="en-BE" dirty="0"/>
          </a:p>
        </p:txBody>
      </p:sp>
      <p:sp>
        <p:nvSpPr>
          <p:cNvPr id="3" name="Content Placeholder 2">
            <a:extLst>
              <a:ext uri="{FF2B5EF4-FFF2-40B4-BE49-F238E27FC236}">
                <a16:creationId xmlns:a16="http://schemas.microsoft.com/office/drawing/2014/main" id="{B3958D16-9195-4674-A842-83A39BBB17BC}"/>
              </a:ext>
            </a:extLst>
          </p:cNvPr>
          <p:cNvSpPr>
            <a:spLocks noGrp="1"/>
          </p:cNvSpPr>
          <p:nvPr>
            <p:ph idx="1"/>
          </p:nvPr>
        </p:nvSpPr>
        <p:spPr/>
        <p:txBody>
          <a:bodyPr/>
          <a:lstStyle/>
          <a:p>
            <a:pPr lvl="1">
              <a:buFont typeface="Arial" panose="020B0604020202020204" pitchFamily="34" charset="0"/>
              <a:buChar char="•"/>
            </a:pPr>
            <a:r>
              <a:rPr lang="en-US" dirty="0"/>
              <a:t>Report generated by the Catalogue includes a s</a:t>
            </a:r>
            <a:r>
              <a:rPr lang="fr-BE" dirty="0" err="1"/>
              <a:t>tandaloneQualityReport</a:t>
            </a:r>
            <a:r>
              <a:rPr lang="fr-BE" dirty="0"/>
              <a:t> </a:t>
            </a:r>
            <a:r>
              <a:rPr lang="fr-BE" dirty="0" err="1"/>
              <a:t>element</a:t>
            </a:r>
            <a:endParaRPr lang="fr-BE" dirty="0"/>
          </a:p>
          <a:p>
            <a:pPr marL="360000" lvl="1" indent="0">
              <a:buNone/>
            </a:pPr>
            <a:endParaRPr lang="en-US" dirty="0"/>
          </a:p>
          <a:p>
            <a:pPr lvl="2"/>
            <a:endParaRPr lang="en-US" dirty="0"/>
          </a:p>
        </p:txBody>
      </p:sp>
      <p:sp>
        <p:nvSpPr>
          <p:cNvPr id="4" name="Footer Placeholder 3">
            <a:extLst>
              <a:ext uri="{FF2B5EF4-FFF2-40B4-BE49-F238E27FC236}">
                <a16:creationId xmlns:a16="http://schemas.microsoft.com/office/drawing/2014/main" id="{11944904-C995-41EB-9561-E9C8A460A882}"/>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6" name="Picture 5">
            <a:extLst>
              <a:ext uri="{FF2B5EF4-FFF2-40B4-BE49-F238E27FC236}">
                <a16:creationId xmlns:a16="http://schemas.microsoft.com/office/drawing/2014/main" id="{F398E1B2-ABD4-4B79-AFAE-D9743781B58A}"/>
              </a:ext>
            </a:extLst>
          </p:cNvPr>
          <p:cNvPicPr>
            <a:picLocks noChangeAspect="1"/>
          </p:cNvPicPr>
          <p:nvPr/>
        </p:nvPicPr>
        <p:blipFill>
          <a:blip r:embed="rId2"/>
          <a:stretch>
            <a:fillRect/>
          </a:stretch>
        </p:blipFill>
        <p:spPr>
          <a:xfrm>
            <a:off x="287338" y="2265367"/>
            <a:ext cx="13129790" cy="4319010"/>
          </a:xfrm>
          <a:prstGeom prst="rect">
            <a:avLst/>
          </a:prstGeom>
        </p:spPr>
      </p:pic>
      <p:sp>
        <p:nvSpPr>
          <p:cNvPr id="7" name="Rectangle 6">
            <a:extLst>
              <a:ext uri="{FF2B5EF4-FFF2-40B4-BE49-F238E27FC236}">
                <a16:creationId xmlns:a16="http://schemas.microsoft.com/office/drawing/2014/main" id="{B6B3FFFE-1D9F-475D-9374-B672B862E946}"/>
              </a:ext>
            </a:extLst>
          </p:cNvPr>
          <p:cNvSpPr/>
          <p:nvPr/>
        </p:nvSpPr>
        <p:spPr bwMode="auto">
          <a:xfrm>
            <a:off x="2229006" y="3679748"/>
            <a:ext cx="8844155" cy="276225"/>
          </a:xfrm>
          <a:prstGeom prst="rect">
            <a:avLst/>
          </a:prstGeom>
          <a:noFill/>
          <a:ln w="28575">
            <a:solidFill>
              <a:srgbClr val="00B050"/>
            </a:solid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dirty="0">
              <a:ln>
                <a:noFill/>
              </a:ln>
              <a:solidFill>
                <a:schemeClr val="bg2"/>
              </a:solidFill>
              <a:effectLst/>
              <a:highlight>
                <a:srgbClr val="FF0000"/>
              </a:highlight>
              <a:latin typeface="Verdana" pitchFamily="34" charset="0"/>
            </a:endParaRPr>
          </a:p>
        </p:txBody>
      </p:sp>
      <p:sp>
        <p:nvSpPr>
          <p:cNvPr id="8" name="TextBox 7">
            <a:extLst>
              <a:ext uri="{FF2B5EF4-FFF2-40B4-BE49-F238E27FC236}">
                <a16:creationId xmlns:a16="http://schemas.microsoft.com/office/drawing/2014/main" id="{BB702A5C-CF9C-408F-A1DE-E849D981DE5A}"/>
              </a:ext>
            </a:extLst>
          </p:cNvPr>
          <p:cNvSpPr txBox="1"/>
          <p:nvPr/>
        </p:nvSpPr>
        <p:spPr>
          <a:xfrm>
            <a:off x="4755010" y="3378820"/>
            <a:ext cx="5732660" cy="312073"/>
          </a:xfrm>
          <a:prstGeom prst="rect">
            <a:avLst/>
          </a:prstGeom>
          <a:noFill/>
        </p:spPr>
        <p:txBody>
          <a:bodyPr wrap="none" rtlCol="0">
            <a:spAutoFit/>
          </a:bodyPr>
          <a:lstStyle/>
          <a:p>
            <a:r>
              <a:rPr lang="en-US" sz="1200" i="1" dirty="0">
                <a:solidFill>
                  <a:srgbClr val="00B050"/>
                </a:solidFill>
              </a:rPr>
              <a:t>Link to the </a:t>
            </a:r>
            <a:r>
              <a:rPr lang="en-US" sz="1200" i="1" dirty="0" err="1">
                <a:solidFill>
                  <a:srgbClr val="00B050"/>
                </a:solidFill>
              </a:rPr>
              <a:t>Jupyter</a:t>
            </a:r>
            <a:r>
              <a:rPr lang="en-US" sz="1200" i="1" dirty="0">
                <a:solidFill>
                  <a:srgbClr val="00B050"/>
                </a:solidFill>
              </a:rPr>
              <a:t> notebook generating the land product quality report</a:t>
            </a:r>
            <a:endParaRPr lang="en-BE" i="1" dirty="0">
              <a:solidFill>
                <a:srgbClr val="00B050"/>
              </a:solidFill>
            </a:endParaRPr>
          </a:p>
        </p:txBody>
      </p:sp>
      <p:pic>
        <p:nvPicPr>
          <p:cNvPr id="5" name="Picture 4">
            <a:extLst>
              <a:ext uri="{FF2B5EF4-FFF2-40B4-BE49-F238E27FC236}">
                <a16:creationId xmlns:a16="http://schemas.microsoft.com/office/drawing/2014/main" id="{26AEF974-69EB-496E-BB29-74B398CA4444}"/>
              </a:ext>
            </a:extLst>
          </p:cNvPr>
          <p:cNvPicPr>
            <a:picLocks noChangeAspect="1"/>
          </p:cNvPicPr>
          <p:nvPr/>
        </p:nvPicPr>
        <p:blipFill>
          <a:blip r:embed="rId3"/>
          <a:stretch>
            <a:fillRect/>
          </a:stretch>
        </p:blipFill>
        <p:spPr>
          <a:xfrm>
            <a:off x="5594427" y="4035375"/>
            <a:ext cx="3772804" cy="1731243"/>
          </a:xfrm>
          <a:prstGeom prst="rect">
            <a:avLst/>
          </a:prstGeom>
        </p:spPr>
      </p:pic>
    </p:spTree>
    <p:extLst>
      <p:ext uri="{BB962C8B-B14F-4D97-AF65-F5344CB8AC3E}">
        <p14:creationId xmlns:p14="http://schemas.microsoft.com/office/powerpoint/2010/main" val="3027302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4A54E-F543-41A5-A1AA-831165C9DC85}"/>
              </a:ext>
            </a:extLst>
          </p:cNvPr>
          <p:cNvPicPr>
            <a:picLocks noChangeAspect="1"/>
          </p:cNvPicPr>
          <p:nvPr/>
        </p:nvPicPr>
        <p:blipFill>
          <a:blip r:embed="rId2"/>
          <a:stretch>
            <a:fillRect/>
          </a:stretch>
        </p:blipFill>
        <p:spPr>
          <a:xfrm>
            <a:off x="646771" y="2226548"/>
            <a:ext cx="7787151" cy="4631452"/>
          </a:xfrm>
          <a:prstGeom prst="rect">
            <a:avLst/>
          </a:prstGeom>
        </p:spPr>
      </p:pic>
      <p:sp>
        <p:nvSpPr>
          <p:cNvPr id="2" name="Title 1">
            <a:extLst>
              <a:ext uri="{FF2B5EF4-FFF2-40B4-BE49-F238E27FC236}">
                <a16:creationId xmlns:a16="http://schemas.microsoft.com/office/drawing/2014/main" id="{2B46A4F5-15D6-410D-B919-53DE72ABE2EF}"/>
              </a:ext>
            </a:extLst>
          </p:cNvPr>
          <p:cNvSpPr>
            <a:spLocks noGrp="1"/>
          </p:cNvSpPr>
          <p:nvPr>
            <p:ph type="title"/>
          </p:nvPr>
        </p:nvSpPr>
        <p:spPr/>
        <p:txBody>
          <a:bodyPr/>
          <a:lstStyle/>
          <a:p>
            <a:r>
              <a:rPr lang="fr-BE" dirty="0"/>
              <a:t>QI Catalogue - ISO 19157-2 Report</a:t>
            </a:r>
            <a:endParaRPr lang="en-BE" dirty="0"/>
          </a:p>
        </p:txBody>
      </p:sp>
      <p:sp>
        <p:nvSpPr>
          <p:cNvPr id="3" name="Content Placeholder 2">
            <a:extLst>
              <a:ext uri="{FF2B5EF4-FFF2-40B4-BE49-F238E27FC236}">
                <a16:creationId xmlns:a16="http://schemas.microsoft.com/office/drawing/2014/main" id="{B3958D16-9195-4674-A842-83A39BBB17BC}"/>
              </a:ext>
            </a:extLst>
          </p:cNvPr>
          <p:cNvSpPr>
            <a:spLocks noGrp="1"/>
          </p:cNvSpPr>
          <p:nvPr>
            <p:ph idx="1"/>
          </p:nvPr>
        </p:nvSpPr>
        <p:spPr/>
        <p:txBody>
          <a:bodyPr/>
          <a:lstStyle/>
          <a:p>
            <a:r>
              <a:rPr lang="en-US" sz="1800" dirty="0"/>
              <a:t>ISO 19157-2 Report generated by the Catalogue includes a report element for each quality check associated to a processing step</a:t>
            </a:r>
            <a:r>
              <a:rPr lang="en-US" dirty="0"/>
              <a:t> </a:t>
            </a:r>
            <a:endParaRPr lang="fr-BE" dirty="0"/>
          </a:p>
          <a:p>
            <a:pPr marL="360000" lvl="1" indent="0">
              <a:buNone/>
            </a:pPr>
            <a:endParaRPr lang="fr-BE" dirty="0"/>
          </a:p>
          <a:p>
            <a:pPr marL="360000" lvl="1" indent="0">
              <a:buNone/>
            </a:pPr>
            <a:endParaRPr lang="fr-BE" dirty="0"/>
          </a:p>
          <a:p>
            <a:pPr marL="360000" lvl="1" indent="0">
              <a:buNone/>
            </a:pPr>
            <a:endParaRPr lang="fr-BE" dirty="0"/>
          </a:p>
          <a:p>
            <a:pPr marL="360000" lvl="1" indent="0">
              <a:buNone/>
            </a:pPr>
            <a:endParaRPr lang="fr-BE" dirty="0"/>
          </a:p>
          <a:p>
            <a:pPr marL="360000" lvl="1" indent="0">
              <a:buNone/>
            </a:pPr>
            <a:endParaRPr lang="fr-BE" dirty="0"/>
          </a:p>
          <a:p>
            <a:pPr marL="360000" lvl="1" indent="0">
              <a:buNone/>
            </a:pPr>
            <a:endParaRPr lang="fr-BE" dirty="0"/>
          </a:p>
          <a:p>
            <a:pPr marL="360000" lvl="1" indent="0">
              <a:buNone/>
            </a:pPr>
            <a:endParaRPr lang="fr-BE" dirty="0"/>
          </a:p>
          <a:p>
            <a:pPr marL="360000" lvl="1" indent="0">
              <a:buNone/>
            </a:pPr>
            <a:endParaRPr lang="fr-BE" dirty="0"/>
          </a:p>
          <a:p>
            <a:pPr marL="360000" lvl="1" indent="0">
              <a:buNone/>
            </a:pPr>
            <a:endParaRPr lang="en-US" dirty="0"/>
          </a:p>
          <a:p>
            <a:pPr lvl="2"/>
            <a:endParaRPr lang="en-US" dirty="0"/>
          </a:p>
        </p:txBody>
      </p:sp>
      <p:sp>
        <p:nvSpPr>
          <p:cNvPr id="4" name="Footer Placeholder 3">
            <a:extLst>
              <a:ext uri="{FF2B5EF4-FFF2-40B4-BE49-F238E27FC236}">
                <a16:creationId xmlns:a16="http://schemas.microsoft.com/office/drawing/2014/main" id="{11944904-C995-41EB-9561-E9C8A460A882}"/>
              </a:ext>
            </a:extLst>
          </p:cNvPr>
          <p:cNvSpPr>
            <a:spLocks noGrp="1"/>
          </p:cNvSpPr>
          <p:nvPr>
            <p:ph type="ftr" sz="quarter" idx="10"/>
          </p:nvPr>
        </p:nvSpPr>
        <p:spPr/>
        <p:txBody>
          <a:bodyPr/>
          <a:lstStyle/>
          <a:p>
            <a:pPr>
              <a:defRPr/>
            </a:pPr>
            <a:r>
              <a:rPr lang="en-US"/>
              <a:t>WGISS-51 | Discovery and Access | QC-MMS | 20/04/2021 </a:t>
            </a:r>
            <a:endParaRPr lang="en-GB" dirty="0"/>
          </a:p>
        </p:txBody>
      </p:sp>
      <p:sp>
        <p:nvSpPr>
          <p:cNvPr id="10" name="TextBox 9">
            <a:extLst>
              <a:ext uri="{FF2B5EF4-FFF2-40B4-BE49-F238E27FC236}">
                <a16:creationId xmlns:a16="http://schemas.microsoft.com/office/drawing/2014/main" id="{B72C6583-E63E-4357-94C3-E7F53BEFDFAA}"/>
              </a:ext>
            </a:extLst>
          </p:cNvPr>
          <p:cNvSpPr txBox="1"/>
          <p:nvPr/>
        </p:nvSpPr>
        <p:spPr>
          <a:xfrm>
            <a:off x="3081191" y="2863657"/>
            <a:ext cx="3656770" cy="289118"/>
          </a:xfrm>
          <a:prstGeom prst="rect">
            <a:avLst/>
          </a:prstGeom>
          <a:noFill/>
        </p:spPr>
        <p:txBody>
          <a:bodyPr wrap="none" rtlCol="0">
            <a:spAutoFit/>
          </a:bodyPr>
          <a:lstStyle/>
          <a:p>
            <a:r>
              <a:rPr lang="en-US" sz="1200" i="1" dirty="0">
                <a:solidFill>
                  <a:srgbClr val="00B050"/>
                </a:solidFill>
              </a:rPr>
              <a:t>Quality Indicator indicating the quality check</a:t>
            </a:r>
            <a:endParaRPr lang="en-BE" i="1" dirty="0">
              <a:solidFill>
                <a:srgbClr val="00B050"/>
              </a:solidFill>
            </a:endParaRPr>
          </a:p>
        </p:txBody>
      </p:sp>
      <p:sp>
        <p:nvSpPr>
          <p:cNvPr id="14" name="Rectangle 13">
            <a:extLst>
              <a:ext uri="{FF2B5EF4-FFF2-40B4-BE49-F238E27FC236}">
                <a16:creationId xmlns:a16="http://schemas.microsoft.com/office/drawing/2014/main" id="{4D065519-0A81-43C5-B253-F8C0863437E3}"/>
              </a:ext>
            </a:extLst>
          </p:cNvPr>
          <p:cNvSpPr/>
          <p:nvPr/>
        </p:nvSpPr>
        <p:spPr bwMode="auto">
          <a:xfrm>
            <a:off x="880946" y="5735243"/>
            <a:ext cx="2200245" cy="420687"/>
          </a:xfrm>
          <a:prstGeom prst="rect">
            <a:avLst/>
          </a:prstGeom>
          <a:noFill/>
          <a:ln w="25400">
            <a:solidFill>
              <a:srgbClr val="00B050"/>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endParaRPr lang="en-BE"/>
          </a:p>
        </p:txBody>
      </p:sp>
      <p:sp>
        <p:nvSpPr>
          <p:cNvPr id="16" name="Rectangle 15">
            <a:extLst>
              <a:ext uri="{FF2B5EF4-FFF2-40B4-BE49-F238E27FC236}">
                <a16:creationId xmlns:a16="http://schemas.microsoft.com/office/drawing/2014/main" id="{A65E44DA-008D-4EC3-BC0E-FA7A0B2890A2}"/>
              </a:ext>
            </a:extLst>
          </p:cNvPr>
          <p:cNvSpPr/>
          <p:nvPr/>
        </p:nvSpPr>
        <p:spPr bwMode="auto">
          <a:xfrm>
            <a:off x="765722" y="4462930"/>
            <a:ext cx="858644" cy="157987"/>
          </a:xfrm>
          <a:prstGeom prst="rect">
            <a:avLst/>
          </a:prstGeom>
          <a:noFill/>
          <a:ln w="25400">
            <a:solidFill>
              <a:srgbClr val="00B050"/>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a:ln>
                <a:noFill/>
              </a:ln>
              <a:solidFill>
                <a:schemeClr val="bg2"/>
              </a:solidFill>
              <a:effectLst/>
              <a:latin typeface="Verdana" pitchFamily="34" charset="0"/>
            </a:endParaRPr>
          </a:p>
        </p:txBody>
      </p:sp>
      <p:sp>
        <p:nvSpPr>
          <p:cNvPr id="17" name="Rectangle 16">
            <a:extLst>
              <a:ext uri="{FF2B5EF4-FFF2-40B4-BE49-F238E27FC236}">
                <a16:creationId xmlns:a16="http://schemas.microsoft.com/office/drawing/2014/main" id="{7CC10652-0802-46EE-A75D-AC70A5055E27}"/>
              </a:ext>
            </a:extLst>
          </p:cNvPr>
          <p:cNvSpPr/>
          <p:nvPr/>
        </p:nvSpPr>
        <p:spPr bwMode="auto">
          <a:xfrm>
            <a:off x="765722" y="2506813"/>
            <a:ext cx="1022195" cy="157987"/>
          </a:xfrm>
          <a:prstGeom prst="rect">
            <a:avLst/>
          </a:prstGeom>
          <a:noFill/>
          <a:ln w="25400">
            <a:solidFill>
              <a:srgbClr val="00B050"/>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endParaRPr lang="en-BE"/>
          </a:p>
        </p:txBody>
      </p:sp>
      <p:sp>
        <p:nvSpPr>
          <p:cNvPr id="19" name="TextBox 18">
            <a:extLst>
              <a:ext uri="{FF2B5EF4-FFF2-40B4-BE49-F238E27FC236}">
                <a16:creationId xmlns:a16="http://schemas.microsoft.com/office/drawing/2014/main" id="{C11A9CBF-3740-4A8B-9E52-757D199048E6}"/>
              </a:ext>
            </a:extLst>
          </p:cNvPr>
          <p:cNvSpPr txBox="1"/>
          <p:nvPr/>
        </p:nvSpPr>
        <p:spPr>
          <a:xfrm>
            <a:off x="3161747" y="5806874"/>
            <a:ext cx="1718740" cy="289118"/>
          </a:xfrm>
          <a:prstGeom prst="rect">
            <a:avLst/>
          </a:prstGeom>
          <a:noFill/>
        </p:spPr>
        <p:txBody>
          <a:bodyPr wrap="none" rtlCol="0">
            <a:spAutoFit/>
          </a:bodyPr>
          <a:lstStyle/>
          <a:p>
            <a:r>
              <a:rPr lang="en-US" sz="1200" i="1" dirty="0">
                <a:solidFill>
                  <a:srgbClr val="00B050"/>
                </a:solidFill>
              </a:rPr>
              <a:t>Quality check result</a:t>
            </a:r>
            <a:endParaRPr lang="en-BE" i="1" dirty="0">
              <a:solidFill>
                <a:srgbClr val="00B050"/>
              </a:solidFill>
            </a:endParaRPr>
          </a:p>
        </p:txBody>
      </p:sp>
      <p:pic>
        <p:nvPicPr>
          <p:cNvPr id="6" name="Picture 5">
            <a:extLst>
              <a:ext uri="{FF2B5EF4-FFF2-40B4-BE49-F238E27FC236}">
                <a16:creationId xmlns:a16="http://schemas.microsoft.com/office/drawing/2014/main" id="{AA7BD370-72DF-4FE7-9452-A2965AEC33B1}"/>
              </a:ext>
            </a:extLst>
          </p:cNvPr>
          <p:cNvPicPr>
            <a:picLocks noChangeAspect="1"/>
          </p:cNvPicPr>
          <p:nvPr/>
        </p:nvPicPr>
        <p:blipFill>
          <a:blip r:embed="rId3"/>
          <a:stretch>
            <a:fillRect/>
          </a:stretch>
        </p:blipFill>
        <p:spPr>
          <a:xfrm>
            <a:off x="5593244" y="3856211"/>
            <a:ext cx="3200111" cy="2389416"/>
          </a:xfrm>
          <a:prstGeom prst="rect">
            <a:avLst/>
          </a:prstGeom>
        </p:spPr>
      </p:pic>
      <p:cxnSp>
        <p:nvCxnSpPr>
          <p:cNvPr id="15" name="Straight Arrow Connector 14">
            <a:extLst>
              <a:ext uri="{FF2B5EF4-FFF2-40B4-BE49-F238E27FC236}">
                <a16:creationId xmlns:a16="http://schemas.microsoft.com/office/drawing/2014/main" id="{338FE00F-4C9D-4CF7-A705-3E9958D27044}"/>
              </a:ext>
            </a:extLst>
          </p:cNvPr>
          <p:cNvCxnSpPr>
            <a:cxnSpLocks/>
            <a:stCxn id="16" idx="3"/>
          </p:cNvCxnSpPr>
          <p:nvPr/>
        </p:nvCxnSpPr>
        <p:spPr bwMode="auto">
          <a:xfrm>
            <a:off x="1624366" y="4541924"/>
            <a:ext cx="5869254" cy="1193320"/>
          </a:xfrm>
          <a:prstGeom prst="straightConnector1">
            <a:avLst/>
          </a:prstGeom>
          <a:noFill/>
          <a:ln>
            <a:solidFill>
              <a:srgbClr val="00B050"/>
            </a:solidFill>
            <a:tailEnd type="triangl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cxnSp>
        <p:nvCxnSpPr>
          <p:cNvPr id="18" name="Straight Arrow Connector 17">
            <a:extLst>
              <a:ext uri="{FF2B5EF4-FFF2-40B4-BE49-F238E27FC236}">
                <a16:creationId xmlns:a16="http://schemas.microsoft.com/office/drawing/2014/main" id="{BAAF2618-6CAE-4EE3-8586-7FD6BAC3D569}"/>
              </a:ext>
            </a:extLst>
          </p:cNvPr>
          <p:cNvCxnSpPr>
            <a:cxnSpLocks/>
          </p:cNvCxnSpPr>
          <p:nvPr/>
        </p:nvCxnSpPr>
        <p:spPr bwMode="auto">
          <a:xfrm>
            <a:off x="1776766" y="2759571"/>
            <a:ext cx="3720785" cy="2914355"/>
          </a:xfrm>
          <a:prstGeom prst="straightConnector1">
            <a:avLst/>
          </a:prstGeom>
          <a:noFill/>
          <a:ln>
            <a:solidFill>
              <a:srgbClr val="00B050"/>
            </a:solidFill>
            <a:tailEnd type="triangl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sp>
        <p:nvSpPr>
          <p:cNvPr id="9" name="Rectangle 8">
            <a:extLst>
              <a:ext uri="{FF2B5EF4-FFF2-40B4-BE49-F238E27FC236}">
                <a16:creationId xmlns:a16="http://schemas.microsoft.com/office/drawing/2014/main" id="{4036B421-CC51-449A-92B6-99CE20BE4221}"/>
              </a:ext>
            </a:extLst>
          </p:cNvPr>
          <p:cNvSpPr/>
          <p:nvPr/>
        </p:nvSpPr>
        <p:spPr bwMode="auto">
          <a:xfrm>
            <a:off x="2461944" y="3117079"/>
            <a:ext cx="4165601" cy="284504"/>
          </a:xfrm>
          <a:prstGeom prst="rect">
            <a:avLst/>
          </a:prstGeom>
          <a:noFill/>
          <a:ln w="25400">
            <a:solidFill>
              <a:srgbClr val="00B050"/>
            </a:solid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endParaRPr lang="en-BE" dirty="0"/>
          </a:p>
        </p:txBody>
      </p:sp>
      <p:sp>
        <p:nvSpPr>
          <p:cNvPr id="24" name="TextBox 23">
            <a:extLst>
              <a:ext uri="{FF2B5EF4-FFF2-40B4-BE49-F238E27FC236}">
                <a16:creationId xmlns:a16="http://schemas.microsoft.com/office/drawing/2014/main" id="{E6A1BDDC-4CCA-457C-83ED-B27439B83363}"/>
              </a:ext>
            </a:extLst>
          </p:cNvPr>
          <p:cNvSpPr txBox="1"/>
          <p:nvPr/>
        </p:nvSpPr>
        <p:spPr>
          <a:xfrm>
            <a:off x="3584854" y="2280146"/>
            <a:ext cx="1152880" cy="289118"/>
          </a:xfrm>
          <a:prstGeom prst="rect">
            <a:avLst/>
          </a:prstGeom>
          <a:noFill/>
        </p:spPr>
        <p:txBody>
          <a:bodyPr wrap="none" rtlCol="0">
            <a:spAutoFit/>
          </a:bodyPr>
          <a:lstStyle/>
          <a:p>
            <a:r>
              <a:rPr lang="en-US" sz="1200" i="1" dirty="0" err="1">
                <a:solidFill>
                  <a:srgbClr val="00B050"/>
                </a:solidFill>
              </a:rPr>
              <a:t>DQ_Element</a:t>
            </a:r>
            <a:endParaRPr lang="en-BE" i="1" dirty="0">
              <a:solidFill>
                <a:srgbClr val="00B050"/>
              </a:solidFill>
            </a:endParaRPr>
          </a:p>
        </p:txBody>
      </p:sp>
    </p:spTree>
    <p:extLst>
      <p:ext uri="{BB962C8B-B14F-4D97-AF65-F5344CB8AC3E}">
        <p14:creationId xmlns:p14="http://schemas.microsoft.com/office/powerpoint/2010/main" val="2039641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QA Reports – </a:t>
            </a:r>
            <a:r>
              <a:rPr lang="fr-BE" dirty="0" err="1"/>
              <a:t>Jupyter</a:t>
            </a:r>
            <a:r>
              <a:rPr lang="fr-BE" dirty="0"/>
              <a:t> format</a:t>
            </a:r>
            <a:endParaRPr lang="en-US" dirty="0"/>
          </a:p>
        </p:txBody>
      </p:sp>
      <p:sp>
        <p:nvSpPr>
          <p:cNvPr id="3" name="Content Placeholder 2"/>
          <p:cNvSpPr>
            <a:spLocks noGrp="1"/>
          </p:cNvSpPr>
          <p:nvPr>
            <p:ph idx="1"/>
          </p:nvPr>
        </p:nvSpPr>
        <p:spPr/>
        <p:txBody>
          <a:bodyPr/>
          <a:lstStyle/>
          <a:p>
            <a:r>
              <a:rPr lang="en-US" dirty="0"/>
              <a:t>Metadata for “land product” includes (download) link to </a:t>
            </a:r>
            <a:r>
              <a:rPr lang="en-US" dirty="0" err="1"/>
              <a:t>Jupyter</a:t>
            </a:r>
            <a:r>
              <a:rPr lang="en-US" dirty="0"/>
              <a:t> Notebook implementing the Quality Report for the product instance.</a:t>
            </a:r>
          </a:p>
          <a:p>
            <a:r>
              <a:rPr lang="en-US" dirty="0"/>
              <a:t>User can also download the Notebook and execute on his preferred </a:t>
            </a:r>
            <a:r>
              <a:rPr lang="en-US" dirty="0" err="1"/>
              <a:t>Jupyter</a:t>
            </a:r>
            <a:r>
              <a:rPr lang="en-US" dirty="0"/>
              <a:t> environment (e.g. Google </a:t>
            </a:r>
            <a:r>
              <a:rPr lang="en-US" dirty="0" err="1"/>
              <a:t>colab</a:t>
            </a:r>
            <a:r>
              <a:rPr lang="en-US" dirty="0"/>
              <a:t>) to view the content of the report.</a:t>
            </a:r>
          </a:p>
          <a:p>
            <a:pPr lvl="1"/>
            <a:r>
              <a:rPr lang="en-US" dirty="0"/>
              <a:t>Report is a “live” report requesting up-to-date info from the catalogue via OpenSearch.</a:t>
            </a:r>
          </a:p>
          <a:p>
            <a:pPr lvl="1"/>
            <a:r>
              <a:rPr lang="en-US" dirty="0"/>
              <a:t>More info is included when more steps have been executed.  No new download needed.</a:t>
            </a:r>
          </a:p>
          <a:p>
            <a:r>
              <a:rPr lang="en-US" dirty="0"/>
              <a:t>Alternatively, user navigates from OpenSearch client (next slide) to a deployed run-time environment called “QA Report Viewer” implemented with “Voilà”.</a:t>
            </a:r>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279610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A4F5-15D6-410D-B919-53DE72ABE2EF}"/>
              </a:ext>
            </a:extLst>
          </p:cNvPr>
          <p:cNvSpPr>
            <a:spLocks noGrp="1"/>
          </p:cNvSpPr>
          <p:nvPr>
            <p:ph type="title"/>
          </p:nvPr>
        </p:nvSpPr>
        <p:spPr/>
        <p:txBody>
          <a:bodyPr/>
          <a:lstStyle/>
          <a:p>
            <a:r>
              <a:rPr lang="fr-BE" dirty="0"/>
              <a:t>QA Reports (via </a:t>
            </a:r>
            <a:r>
              <a:rPr lang="fr-BE" dirty="0" err="1"/>
              <a:t>OpenSearch</a:t>
            </a:r>
            <a:r>
              <a:rPr lang="fr-BE" dirty="0"/>
              <a:t> Client)</a:t>
            </a:r>
            <a:endParaRPr lang="en-BE" dirty="0"/>
          </a:p>
        </p:txBody>
      </p:sp>
      <p:sp>
        <p:nvSpPr>
          <p:cNvPr id="3" name="Content Placeholder 2">
            <a:extLst>
              <a:ext uri="{FF2B5EF4-FFF2-40B4-BE49-F238E27FC236}">
                <a16:creationId xmlns:a16="http://schemas.microsoft.com/office/drawing/2014/main" id="{B3958D16-9195-4674-A842-83A39BBB17BC}"/>
              </a:ext>
            </a:extLst>
          </p:cNvPr>
          <p:cNvSpPr>
            <a:spLocks noGrp="1"/>
          </p:cNvSpPr>
          <p:nvPr>
            <p:ph idx="1"/>
          </p:nvPr>
        </p:nvSpPr>
        <p:spPr/>
        <p:txBody>
          <a:bodyPr/>
          <a:lstStyle/>
          <a:p>
            <a:r>
              <a:rPr lang="en-US" sz="1800" dirty="0"/>
              <a:t>OpenSearch Client:</a:t>
            </a:r>
          </a:p>
          <a:p>
            <a:pPr lvl="1"/>
            <a:r>
              <a:rPr lang="en-US" sz="1600" dirty="0"/>
              <a:t>Make the quality report information provided by the catalogue accessible via its user interface in the land product metadata (ISO19157-2 and </a:t>
            </a:r>
            <a:r>
              <a:rPr lang="en-US" sz="1600" dirty="0" err="1"/>
              <a:t>Jupyter</a:t>
            </a:r>
            <a:r>
              <a:rPr lang="en-US" sz="1600" dirty="0"/>
              <a:t> Notebook)</a:t>
            </a:r>
          </a:p>
          <a:p>
            <a:pPr lvl="1"/>
            <a:r>
              <a:rPr lang="en-US" sz="1600" dirty="0"/>
              <a:t>Retrieve a quality report (</a:t>
            </a:r>
            <a:r>
              <a:rPr lang="en-US" sz="1600" dirty="0" err="1"/>
              <a:t>Jupyter</a:t>
            </a:r>
            <a:r>
              <a:rPr lang="en-US" sz="1600" dirty="0"/>
              <a:t> Notebook) from the link returned by the catalogue to allow it to be “viewed” (executed by Voilà).</a:t>
            </a:r>
          </a:p>
          <a:p>
            <a:pPr lvl="1"/>
            <a:endParaRPr lang="en-US" dirty="0"/>
          </a:p>
          <a:p>
            <a:pPr marL="720000" lvl="2" indent="0">
              <a:buNone/>
            </a:pPr>
            <a:endParaRPr lang="en-US" dirty="0"/>
          </a:p>
          <a:p>
            <a:pPr marL="360000" lvl="1" indent="0">
              <a:buNone/>
            </a:pPr>
            <a:endParaRPr lang="en-US" dirty="0"/>
          </a:p>
          <a:p>
            <a:pPr lvl="2"/>
            <a:endParaRPr lang="en-US" dirty="0"/>
          </a:p>
        </p:txBody>
      </p:sp>
      <p:sp>
        <p:nvSpPr>
          <p:cNvPr id="4" name="Footer Placeholder 3">
            <a:extLst>
              <a:ext uri="{FF2B5EF4-FFF2-40B4-BE49-F238E27FC236}">
                <a16:creationId xmlns:a16="http://schemas.microsoft.com/office/drawing/2014/main" id="{11944904-C995-41EB-9561-E9C8A460A882}"/>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6" name="Picture 5">
            <a:extLst>
              <a:ext uri="{FF2B5EF4-FFF2-40B4-BE49-F238E27FC236}">
                <a16:creationId xmlns:a16="http://schemas.microsoft.com/office/drawing/2014/main" id="{C7D38278-54F7-4C33-8255-7A58310AF22C}"/>
              </a:ext>
            </a:extLst>
          </p:cNvPr>
          <p:cNvPicPr>
            <a:picLocks noChangeAspect="1"/>
          </p:cNvPicPr>
          <p:nvPr/>
        </p:nvPicPr>
        <p:blipFill>
          <a:blip r:embed="rId3"/>
          <a:stretch>
            <a:fillRect/>
          </a:stretch>
        </p:blipFill>
        <p:spPr>
          <a:xfrm>
            <a:off x="1535037" y="3479431"/>
            <a:ext cx="6605916" cy="3230931"/>
          </a:xfrm>
          <a:prstGeom prst="rect">
            <a:avLst/>
          </a:prstGeom>
        </p:spPr>
      </p:pic>
      <p:sp>
        <p:nvSpPr>
          <p:cNvPr id="7" name="Rectangle 6">
            <a:extLst>
              <a:ext uri="{FF2B5EF4-FFF2-40B4-BE49-F238E27FC236}">
                <a16:creationId xmlns:a16="http://schemas.microsoft.com/office/drawing/2014/main" id="{24217856-64C3-4999-84F3-323E9796AFFE}"/>
              </a:ext>
            </a:extLst>
          </p:cNvPr>
          <p:cNvSpPr/>
          <p:nvPr/>
        </p:nvSpPr>
        <p:spPr bwMode="auto">
          <a:xfrm>
            <a:off x="4924705" y="4955420"/>
            <a:ext cx="2453269" cy="1059366"/>
          </a:xfrm>
          <a:prstGeom prst="rect">
            <a:avLst/>
          </a:prstGeom>
          <a:noFill/>
          <a:ln w="25400">
            <a:solidFill>
              <a:srgbClr val="00B050"/>
            </a:solid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endParaRPr lang="en-BE" dirty="0"/>
          </a:p>
        </p:txBody>
      </p:sp>
    </p:spTree>
    <p:extLst>
      <p:ext uri="{BB962C8B-B14F-4D97-AF65-F5344CB8AC3E}">
        <p14:creationId xmlns:p14="http://schemas.microsoft.com/office/powerpoint/2010/main" val="3869834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5CDC-C3E7-4707-86C4-B830C5B337AE}"/>
              </a:ext>
            </a:extLst>
          </p:cNvPr>
          <p:cNvSpPr>
            <a:spLocks noGrp="1"/>
          </p:cNvSpPr>
          <p:nvPr>
            <p:ph type="title"/>
          </p:nvPr>
        </p:nvSpPr>
        <p:spPr>
          <a:xfrm>
            <a:off x="287338" y="219075"/>
            <a:ext cx="7674248" cy="862013"/>
          </a:xfrm>
        </p:spPr>
        <p:txBody>
          <a:bodyPr/>
          <a:lstStyle/>
          <a:p>
            <a:r>
              <a:rPr lang="fr-BE" dirty="0"/>
              <a:t>QA Reports - </a:t>
            </a:r>
            <a:r>
              <a:rPr lang="fr-BE" dirty="0" err="1"/>
              <a:t>Jupyter</a:t>
            </a:r>
            <a:endParaRPr lang="en-BE" dirty="0"/>
          </a:p>
        </p:txBody>
      </p:sp>
      <p:sp>
        <p:nvSpPr>
          <p:cNvPr id="3" name="Content Placeholder 2">
            <a:extLst>
              <a:ext uri="{FF2B5EF4-FFF2-40B4-BE49-F238E27FC236}">
                <a16:creationId xmlns:a16="http://schemas.microsoft.com/office/drawing/2014/main" id="{2D63006D-07D9-41A0-81A2-E1FDB4FE9842}"/>
              </a:ext>
            </a:extLst>
          </p:cNvPr>
          <p:cNvSpPr>
            <a:spLocks noGrp="1"/>
          </p:cNvSpPr>
          <p:nvPr>
            <p:ph idx="1"/>
          </p:nvPr>
        </p:nvSpPr>
        <p:spPr/>
        <p:txBody>
          <a:bodyPr/>
          <a:lstStyle/>
          <a:p>
            <a:r>
              <a:rPr lang="en-US" dirty="0"/>
              <a:t>QA Report is structured as a document with a section corresponding to each processing step.</a:t>
            </a:r>
          </a:p>
          <a:p>
            <a:pPr lvl="1"/>
            <a:r>
              <a:rPr lang="en-US" dirty="0"/>
              <a:t>Notebook(s) can be modified independently of the rest of the software (e.g. more text, different text </a:t>
            </a:r>
            <a:r>
              <a:rPr lang="en-US" dirty="0" err="1"/>
              <a:t>etc</a:t>
            </a:r>
            <a:r>
              <a:rPr lang="en-US" dirty="0"/>
              <a:t>…) to match a new use case.</a:t>
            </a:r>
          </a:p>
          <a:p>
            <a:pPr lvl="1"/>
            <a:r>
              <a:rPr lang="en-US" dirty="0"/>
              <a:t>Catalogue can be configured to return a different template (I.e. Notebook) for each product type (i.e. </a:t>
            </a:r>
            <a:r>
              <a:rPr lang="en-US" dirty="0" err="1"/>
              <a:t>parentIdentifier</a:t>
            </a:r>
            <a:r>
              <a:rPr lang="en-US" dirty="0"/>
              <a:t>)</a:t>
            </a:r>
          </a:p>
          <a:p>
            <a:pPr lvl="1"/>
            <a:r>
              <a:rPr lang="en-US" dirty="0"/>
              <a:t>Templates are “instantiated” and populated with (quality) metadata information obtained from the catalogue.</a:t>
            </a:r>
          </a:p>
        </p:txBody>
      </p:sp>
      <p:sp>
        <p:nvSpPr>
          <p:cNvPr id="4" name="Footer Placeholder 3">
            <a:extLst>
              <a:ext uri="{FF2B5EF4-FFF2-40B4-BE49-F238E27FC236}">
                <a16:creationId xmlns:a16="http://schemas.microsoft.com/office/drawing/2014/main" id="{1B283C72-6231-4E86-A145-7B4F2D999670}"/>
              </a:ext>
            </a:extLst>
          </p:cNvPr>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32490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7002-1A8E-44DE-B68B-687BAE56E34F}"/>
              </a:ext>
            </a:extLst>
          </p:cNvPr>
          <p:cNvSpPr>
            <a:spLocks noGrp="1"/>
          </p:cNvSpPr>
          <p:nvPr>
            <p:ph type="title"/>
          </p:nvPr>
        </p:nvSpPr>
        <p:spPr/>
        <p:txBody>
          <a:bodyPr/>
          <a:lstStyle/>
          <a:p>
            <a:r>
              <a:rPr lang="fr-BE" dirty="0"/>
              <a:t>QA Reports – </a:t>
            </a:r>
            <a:r>
              <a:rPr lang="fr-BE" dirty="0" err="1"/>
              <a:t>Jupyter</a:t>
            </a:r>
            <a:r>
              <a:rPr lang="fr-BE" dirty="0"/>
              <a:t> (</a:t>
            </a:r>
            <a:r>
              <a:rPr lang="fr-BE" dirty="0" err="1"/>
              <a:t>Colab</a:t>
            </a:r>
            <a:r>
              <a:rPr lang="fr-BE" dirty="0"/>
              <a:t>)</a:t>
            </a:r>
            <a:endParaRPr lang="en-BE" dirty="0"/>
          </a:p>
        </p:txBody>
      </p:sp>
      <p:pic>
        <p:nvPicPr>
          <p:cNvPr id="5" name="Content Placeholder 4">
            <a:extLst>
              <a:ext uri="{FF2B5EF4-FFF2-40B4-BE49-F238E27FC236}">
                <a16:creationId xmlns:a16="http://schemas.microsoft.com/office/drawing/2014/main" id="{683A329A-281F-4EE5-BDD2-7AD37EC7F9CE}"/>
              </a:ext>
            </a:extLst>
          </p:cNvPr>
          <p:cNvPicPr>
            <a:picLocks noGrp="1" noChangeAspect="1"/>
          </p:cNvPicPr>
          <p:nvPr>
            <p:ph idx="1"/>
          </p:nvPr>
        </p:nvPicPr>
        <p:blipFill rotWithShape="1">
          <a:blip r:embed="rId2"/>
          <a:srcRect b="15600"/>
          <a:stretch/>
        </p:blipFill>
        <p:spPr>
          <a:xfrm>
            <a:off x="1756767" y="2389496"/>
            <a:ext cx="7099895" cy="4586316"/>
          </a:xfrm>
          <a:prstGeom prst="rect">
            <a:avLst/>
          </a:prstGeom>
        </p:spPr>
      </p:pic>
      <p:sp>
        <p:nvSpPr>
          <p:cNvPr id="4" name="Footer Placeholder 3">
            <a:extLst>
              <a:ext uri="{FF2B5EF4-FFF2-40B4-BE49-F238E27FC236}">
                <a16:creationId xmlns:a16="http://schemas.microsoft.com/office/drawing/2014/main" id="{95AF8020-E7A7-46E5-8C46-E3E101D86ACE}"/>
              </a:ext>
            </a:extLst>
          </p:cNvPr>
          <p:cNvSpPr>
            <a:spLocks noGrp="1"/>
          </p:cNvSpPr>
          <p:nvPr>
            <p:ph type="ftr" sz="quarter" idx="10"/>
          </p:nvPr>
        </p:nvSpPr>
        <p:spPr/>
        <p:txBody>
          <a:bodyPr/>
          <a:lstStyle/>
          <a:p>
            <a:pPr>
              <a:defRPr/>
            </a:pPr>
            <a:r>
              <a:rPr lang="en-US"/>
              <a:t>WGISS-51 | Discovery and Access | QC-MMS | 20/04/2021 </a:t>
            </a:r>
            <a:endParaRPr lang="en-GB" dirty="0"/>
          </a:p>
        </p:txBody>
      </p:sp>
      <p:sp>
        <p:nvSpPr>
          <p:cNvPr id="6" name="Rectangle 5">
            <a:extLst>
              <a:ext uri="{FF2B5EF4-FFF2-40B4-BE49-F238E27FC236}">
                <a16:creationId xmlns:a16="http://schemas.microsoft.com/office/drawing/2014/main" id="{A9CCFC12-B69E-458F-A4F7-686C8EAE3577}"/>
              </a:ext>
            </a:extLst>
          </p:cNvPr>
          <p:cNvSpPr/>
          <p:nvPr/>
        </p:nvSpPr>
        <p:spPr bwMode="auto">
          <a:xfrm>
            <a:off x="2066130" y="3815878"/>
            <a:ext cx="1286669" cy="1888346"/>
          </a:xfrm>
          <a:prstGeom prst="rect">
            <a:avLst/>
          </a:prstGeom>
          <a:noFill/>
          <a:ln w="28575">
            <a:solidFill>
              <a:srgbClr val="00B050"/>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dirty="0">
              <a:ln>
                <a:noFill/>
              </a:ln>
              <a:solidFill>
                <a:schemeClr val="bg2"/>
              </a:solidFill>
              <a:effectLst/>
              <a:highlight>
                <a:srgbClr val="FF0000"/>
              </a:highlight>
              <a:latin typeface="Verdana" pitchFamily="34" charset="0"/>
            </a:endParaRPr>
          </a:p>
        </p:txBody>
      </p:sp>
      <p:sp>
        <p:nvSpPr>
          <p:cNvPr id="8" name="TextBox 7">
            <a:extLst>
              <a:ext uri="{FF2B5EF4-FFF2-40B4-BE49-F238E27FC236}">
                <a16:creationId xmlns:a16="http://schemas.microsoft.com/office/drawing/2014/main" id="{439E549B-AB2C-451E-9FC6-E2915AFAD929}"/>
              </a:ext>
            </a:extLst>
          </p:cNvPr>
          <p:cNvSpPr txBox="1"/>
          <p:nvPr/>
        </p:nvSpPr>
        <p:spPr>
          <a:xfrm>
            <a:off x="570208" y="4155946"/>
            <a:ext cx="1495922" cy="772456"/>
          </a:xfrm>
          <a:prstGeom prst="rect">
            <a:avLst/>
          </a:prstGeom>
          <a:noFill/>
        </p:spPr>
        <p:txBody>
          <a:bodyPr wrap="none" rtlCol="0">
            <a:spAutoFit/>
          </a:bodyPr>
          <a:lstStyle/>
          <a:p>
            <a:r>
              <a:rPr lang="en-US" i="1" dirty="0">
                <a:solidFill>
                  <a:srgbClr val="00B050"/>
                </a:solidFill>
              </a:rPr>
              <a:t>Processing </a:t>
            </a:r>
          </a:p>
          <a:p>
            <a:r>
              <a:rPr lang="en-US" i="1" dirty="0">
                <a:solidFill>
                  <a:srgbClr val="00B050"/>
                </a:solidFill>
              </a:rPr>
              <a:t>Steps</a:t>
            </a:r>
            <a:endParaRPr lang="en-BE" i="1" dirty="0">
              <a:solidFill>
                <a:srgbClr val="00B050"/>
              </a:solidFill>
            </a:endParaRPr>
          </a:p>
        </p:txBody>
      </p:sp>
      <p:sp>
        <p:nvSpPr>
          <p:cNvPr id="9" name="Rectangle 8">
            <a:extLst>
              <a:ext uri="{FF2B5EF4-FFF2-40B4-BE49-F238E27FC236}">
                <a16:creationId xmlns:a16="http://schemas.microsoft.com/office/drawing/2014/main" id="{5872D53F-412B-4B2E-9F2B-66A62407F7B5}"/>
              </a:ext>
            </a:extLst>
          </p:cNvPr>
          <p:cNvSpPr/>
          <p:nvPr/>
        </p:nvSpPr>
        <p:spPr bwMode="auto">
          <a:xfrm>
            <a:off x="3476624" y="2646699"/>
            <a:ext cx="790576" cy="263525"/>
          </a:xfrm>
          <a:prstGeom prst="rect">
            <a:avLst/>
          </a:prstGeom>
          <a:noFill/>
          <a:ln w="28575">
            <a:solidFill>
              <a:srgbClr val="00B050"/>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dirty="0">
              <a:ln>
                <a:noFill/>
              </a:ln>
              <a:solidFill>
                <a:schemeClr val="bg2"/>
              </a:solidFill>
              <a:effectLst/>
              <a:highlight>
                <a:srgbClr val="FF0000"/>
              </a:highlight>
              <a:latin typeface="Verdana" pitchFamily="34" charset="0"/>
            </a:endParaRPr>
          </a:p>
        </p:txBody>
      </p:sp>
      <p:sp>
        <p:nvSpPr>
          <p:cNvPr id="10" name="TextBox 9">
            <a:extLst>
              <a:ext uri="{FF2B5EF4-FFF2-40B4-BE49-F238E27FC236}">
                <a16:creationId xmlns:a16="http://schemas.microsoft.com/office/drawing/2014/main" id="{D84D7426-5290-423C-8548-4E2E7FA7B493}"/>
              </a:ext>
            </a:extLst>
          </p:cNvPr>
          <p:cNvSpPr txBox="1"/>
          <p:nvPr/>
        </p:nvSpPr>
        <p:spPr>
          <a:xfrm>
            <a:off x="4448175" y="2576881"/>
            <a:ext cx="1600118" cy="289118"/>
          </a:xfrm>
          <a:prstGeom prst="rect">
            <a:avLst/>
          </a:prstGeom>
          <a:noFill/>
        </p:spPr>
        <p:txBody>
          <a:bodyPr wrap="none" rtlCol="0">
            <a:spAutoFit/>
          </a:bodyPr>
          <a:lstStyle/>
          <a:p>
            <a:r>
              <a:rPr lang="en-US" sz="1200" i="1" dirty="0">
                <a:solidFill>
                  <a:srgbClr val="00B050"/>
                </a:solidFill>
              </a:rPr>
              <a:t>Google </a:t>
            </a:r>
            <a:r>
              <a:rPr lang="en-US" sz="1200" i="1" dirty="0" err="1">
                <a:solidFill>
                  <a:srgbClr val="00B050"/>
                </a:solidFill>
              </a:rPr>
              <a:t>Colab</a:t>
            </a:r>
            <a:r>
              <a:rPr lang="en-US" sz="1200" i="1" dirty="0">
                <a:solidFill>
                  <a:srgbClr val="00B050"/>
                </a:solidFill>
              </a:rPr>
              <a:t> Env </a:t>
            </a:r>
            <a:endParaRPr lang="en-BE" sz="1200" i="1" dirty="0">
              <a:solidFill>
                <a:srgbClr val="00B050"/>
              </a:solidFill>
            </a:endParaRPr>
          </a:p>
        </p:txBody>
      </p:sp>
      <p:sp>
        <p:nvSpPr>
          <p:cNvPr id="12" name="TextBox 11">
            <a:extLst>
              <a:ext uri="{FF2B5EF4-FFF2-40B4-BE49-F238E27FC236}">
                <a16:creationId xmlns:a16="http://schemas.microsoft.com/office/drawing/2014/main" id="{AC7ED738-0B5C-4D83-927F-E7337E582F42}"/>
              </a:ext>
            </a:extLst>
          </p:cNvPr>
          <p:cNvSpPr txBox="1"/>
          <p:nvPr/>
        </p:nvSpPr>
        <p:spPr>
          <a:xfrm>
            <a:off x="7659688" y="3056274"/>
            <a:ext cx="832279" cy="289118"/>
          </a:xfrm>
          <a:prstGeom prst="rect">
            <a:avLst/>
          </a:prstGeom>
          <a:noFill/>
        </p:spPr>
        <p:txBody>
          <a:bodyPr wrap="none" rtlCol="0">
            <a:spAutoFit/>
          </a:bodyPr>
          <a:lstStyle/>
          <a:p>
            <a:r>
              <a:rPr lang="en-US" sz="1200" i="1" dirty="0">
                <a:solidFill>
                  <a:srgbClr val="00B050"/>
                </a:solidFill>
              </a:rPr>
              <a:t>Text cell</a:t>
            </a:r>
            <a:endParaRPr lang="en-BE" sz="1200" i="1" dirty="0">
              <a:solidFill>
                <a:srgbClr val="00B050"/>
              </a:solidFill>
            </a:endParaRPr>
          </a:p>
        </p:txBody>
      </p:sp>
      <p:sp>
        <p:nvSpPr>
          <p:cNvPr id="13" name="TextBox 12">
            <a:extLst>
              <a:ext uri="{FF2B5EF4-FFF2-40B4-BE49-F238E27FC236}">
                <a16:creationId xmlns:a16="http://schemas.microsoft.com/office/drawing/2014/main" id="{1C17C5BB-48BF-4062-8C6F-D905C7B2A489}"/>
              </a:ext>
            </a:extLst>
          </p:cNvPr>
          <p:cNvSpPr txBox="1"/>
          <p:nvPr/>
        </p:nvSpPr>
        <p:spPr>
          <a:xfrm>
            <a:off x="7659688" y="3689754"/>
            <a:ext cx="881973" cy="289118"/>
          </a:xfrm>
          <a:prstGeom prst="rect">
            <a:avLst/>
          </a:prstGeom>
          <a:noFill/>
        </p:spPr>
        <p:txBody>
          <a:bodyPr wrap="none" rtlCol="0">
            <a:spAutoFit/>
          </a:bodyPr>
          <a:lstStyle/>
          <a:p>
            <a:r>
              <a:rPr lang="en-US" sz="1200" i="1" dirty="0">
                <a:solidFill>
                  <a:srgbClr val="00B050"/>
                </a:solidFill>
              </a:rPr>
              <a:t>Code cell</a:t>
            </a:r>
            <a:endParaRPr lang="en-BE" sz="1200" i="1" dirty="0">
              <a:solidFill>
                <a:srgbClr val="00B050"/>
              </a:solidFill>
            </a:endParaRPr>
          </a:p>
        </p:txBody>
      </p:sp>
      <p:sp>
        <p:nvSpPr>
          <p:cNvPr id="14" name="TextBox 13">
            <a:extLst>
              <a:ext uri="{FF2B5EF4-FFF2-40B4-BE49-F238E27FC236}">
                <a16:creationId xmlns:a16="http://schemas.microsoft.com/office/drawing/2014/main" id="{51A50FFA-5AED-4CDD-B4F4-59FE07A1FBAA}"/>
              </a:ext>
            </a:extLst>
          </p:cNvPr>
          <p:cNvSpPr txBox="1"/>
          <p:nvPr/>
        </p:nvSpPr>
        <p:spPr>
          <a:xfrm>
            <a:off x="7194816" y="4857894"/>
            <a:ext cx="1762021" cy="802464"/>
          </a:xfrm>
          <a:prstGeom prst="rect">
            <a:avLst/>
          </a:prstGeom>
          <a:noFill/>
        </p:spPr>
        <p:txBody>
          <a:bodyPr wrap="none" rtlCol="0">
            <a:spAutoFit/>
          </a:bodyPr>
          <a:lstStyle/>
          <a:p>
            <a:r>
              <a:rPr lang="en-US" sz="1200" i="1" dirty="0">
                <a:solidFill>
                  <a:srgbClr val="00B050"/>
                </a:solidFill>
              </a:rPr>
              <a:t>Output cell</a:t>
            </a:r>
          </a:p>
          <a:p>
            <a:r>
              <a:rPr lang="en-US" sz="1200" i="1" dirty="0">
                <a:solidFill>
                  <a:srgbClr val="00B050"/>
                </a:solidFill>
              </a:rPr>
              <a:t>Search in catalogue</a:t>
            </a:r>
          </a:p>
          <a:p>
            <a:r>
              <a:rPr lang="en-US" sz="1200" i="1" dirty="0">
                <a:solidFill>
                  <a:srgbClr val="00B050"/>
                </a:solidFill>
              </a:rPr>
              <a:t>presented as a table</a:t>
            </a:r>
            <a:endParaRPr lang="en-BE" i="1" dirty="0">
              <a:solidFill>
                <a:srgbClr val="00B050"/>
              </a:solidFill>
            </a:endParaRPr>
          </a:p>
        </p:txBody>
      </p:sp>
      <p:sp>
        <p:nvSpPr>
          <p:cNvPr id="16" name="Content Placeholder 2">
            <a:extLst>
              <a:ext uri="{FF2B5EF4-FFF2-40B4-BE49-F238E27FC236}">
                <a16:creationId xmlns:a16="http://schemas.microsoft.com/office/drawing/2014/main" id="{92A397D4-1D21-4F2C-967C-91682874CA79}"/>
              </a:ext>
            </a:extLst>
          </p:cNvPr>
          <p:cNvSpPr txBox="1">
            <a:spLocks/>
          </p:cNvSpPr>
          <p:nvPr/>
        </p:nvSpPr>
        <p:spPr bwMode="auto">
          <a:xfrm>
            <a:off x="287338" y="1501775"/>
            <a:ext cx="8567737" cy="48768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rgbClr val="00549F"/>
              </a:buClr>
              <a:buChar char="•"/>
              <a:defRPr sz="2000">
                <a:solidFill>
                  <a:schemeClr val="bg2"/>
                </a:solidFill>
                <a:latin typeface="+mn-lt"/>
                <a:ea typeface="+mn-ea"/>
                <a:cs typeface="+mn-cs"/>
              </a:defRPr>
            </a:lvl1pPr>
            <a:lvl2pPr marL="720000" indent="-360000" algn="l" rtl="0" eaLnBrk="0" fontAlgn="base" hangingPunct="0">
              <a:lnSpc>
                <a:spcPct val="119000"/>
              </a:lnSpc>
              <a:spcBef>
                <a:spcPct val="20000"/>
              </a:spcBef>
              <a:spcAft>
                <a:spcPct val="0"/>
              </a:spcAft>
              <a:buClr>
                <a:srgbClr val="00549F"/>
              </a:buClr>
              <a:buFont typeface="Verdana" pitchFamily="34" charset="0"/>
              <a:buChar char="–"/>
              <a:defRPr>
                <a:solidFill>
                  <a:schemeClr val="bg2"/>
                </a:solidFill>
                <a:latin typeface="+mn-lt"/>
              </a:defRPr>
            </a:lvl2pPr>
            <a:lvl3pPr marL="1080000" indent="-3600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3pPr>
            <a:lvl4pPr marL="1440000" indent="-360000" algn="l" rtl="0" eaLnBrk="0" fontAlgn="base" hangingPunct="0">
              <a:lnSpc>
                <a:spcPct val="119000"/>
              </a:lnSpc>
              <a:spcBef>
                <a:spcPct val="20000"/>
              </a:spcBef>
              <a:spcAft>
                <a:spcPct val="0"/>
              </a:spcAft>
              <a:buClr>
                <a:srgbClr val="00549F"/>
              </a:buClr>
              <a:buFont typeface="Verdana" pitchFamily="34" charset="0"/>
              <a:buChar char="–"/>
              <a:defRPr sz="1400">
                <a:solidFill>
                  <a:schemeClr val="bg2"/>
                </a:solidFill>
                <a:latin typeface="+mn-lt"/>
              </a:defRPr>
            </a:lvl4pPr>
            <a:lvl5pPr marL="1800000" indent="-360000" algn="l" rtl="0" eaLnBrk="0" fontAlgn="base" hangingPunct="0">
              <a:lnSpc>
                <a:spcPct val="119000"/>
              </a:lnSpc>
              <a:spcBef>
                <a:spcPct val="20000"/>
              </a:spcBef>
              <a:spcAft>
                <a:spcPct val="0"/>
              </a:spcAft>
              <a:buClr>
                <a:srgbClr val="00549F"/>
              </a:buClr>
              <a:buFont typeface="Verdana" pitchFamily="34" charset="0"/>
              <a:buChar char="•"/>
              <a:defRPr sz="1200">
                <a:solidFill>
                  <a:schemeClr val="bg2"/>
                </a:solidFill>
                <a:latin typeface="+mn-lt"/>
              </a:defRPr>
            </a:lvl5pPr>
            <a:lvl6pPr marL="34798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6pPr>
            <a:lvl7pPr marL="39370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7pPr>
            <a:lvl8pPr marL="43942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8pPr>
            <a:lvl9pPr marL="4851400" indent="-419100" algn="l" rtl="0" eaLnBrk="0" fontAlgn="base" hangingPunct="0">
              <a:lnSpc>
                <a:spcPct val="119000"/>
              </a:lnSpc>
              <a:spcBef>
                <a:spcPct val="20000"/>
              </a:spcBef>
              <a:spcAft>
                <a:spcPct val="0"/>
              </a:spcAft>
              <a:buClr>
                <a:srgbClr val="00549F"/>
              </a:buClr>
              <a:buFont typeface="Verdana" pitchFamily="34" charset="0"/>
              <a:buChar char="•"/>
              <a:defRPr sz="1600">
                <a:solidFill>
                  <a:schemeClr val="bg2"/>
                </a:solidFill>
                <a:latin typeface="+mn-lt"/>
              </a:defRPr>
            </a:lvl9pPr>
          </a:lstStyle>
          <a:p>
            <a:r>
              <a:rPr lang="en-US" kern="0" dirty="0"/>
              <a:t>QA Report can be downloaded and viewed/edited in user’s favorite </a:t>
            </a:r>
            <a:r>
              <a:rPr lang="en-US" kern="0" dirty="0" err="1"/>
              <a:t>Jupyter</a:t>
            </a:r>
            <a:r>
              <a:rPr lang="en-US" kern="0" dirty="0"/>
              <a:t> environment, e.g. Google </a:t>
            </a:r>
            <a:r>
              <a:rPr lang="en-US" kern="0" dirty="0" err="1"/>
              <a:t>Colab</a:t>
            </a:r>
            <a:r>
              <a:rPr lang="en-US" kern="0" dirty="0"/>
              <a:t>. </a:t>
            </a:r>
          </a:p>
        </p:txBody>
      </p:sp>
    </p:spTree>
    <p:extLst>
      <p:ext uri="{BB962C8B-B14F-4D97-AF65-F5344CB8AC3E}">
        <p14:creationId xmlns:p14="http://schemas.microsoft.com/office/powerpoint/2010/main" val="259469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A4F5-15D6-410D-B919-53DE72ABE2EF}"/>
              </a:ext>
            </a:extLst>
          </p:cNvPr>
          <p:cNvSpPr>
            <a:spLocks noGrp="1"/>
          </p:cNvSpPr>
          <p:nvPr>
            <p:ph type="title"/>
          </p:nvPr>
        </p:nvSpPr>
        <p:spPr>
          <a:xfrm>
            <a:off x="287337" y="219075"/>
            <a:ext cx="8665831" cy="862013"/>
          </a:xfrm>
        </p:spPr>
        <p:txBody>
          <a:bodyPr/>
          <a:lstStyle/>
          <a:p>
            <a:r>
              <a:rPr lang="fr-BE" dirty="0"/>
              <a:t>QA Reports – </a:t>
            </a:r>
            <a:r>
              <a:rPr lang="fr-BE" dirty="0" err="1"/>
              <a:t>Jupyter</a:t>
            </a:r>
            <a:r>
              <a:rPr lang="fr-BE" dirty="0"/>
              <a:t> (</a:t>
            </a:r>
            <a:r>
              <a:rPr lang="fr-BE" dirty="0" err="1"/>
              <a:t>OpenSearch</a:t>
            </a:r>
            <a:r>
              <a:rPr lang="fr-BE" dirty="0"/>
              <a:t> Client)</a:t>
            </a:r>
            <a:endParaRPr lang="en-BE" dirty="0"/>
          </a:p>
        </p:txBody>
      </p:sp>
      <p:sp>
        <p:nvSpPr>
          <p:cNvPr id="3" name="Content Placeholder 2">
            <a:extLst>
              <a:ext uri="{FF2B5EF4-FFF2-40B4-BE49-F238E27FC236}">
                <a16:creationId xmlns:a16="http://schemas.microsoft.com/office/drawing/2014/main" id="{B3958D16-9195-4674-A842-83A39BBB17BC}"/>
              </a:ext>
            </a:extLst>
          </p:cNvPr>
          <p:cNvSpPr>
            <a:spLocks noGrp="1"/>
          </p:cNvSpPr>
          <p:nvPr>
            <p:ph idx="1"/>
          </p:nvPr>
        </p:nvSpPr>
        <p:spPr>
          <a:xfrm>
            <a:off x="287339" y="1501775"/>
            <a:ext cx="5222916" cy="4876800"/>
          </a:xfrm>
        </p:spPr>
        <p:txBody>
          <a:bodyPr/>
          <a:lstStyle/>
          <a:p>
            <a:r>
              <a:rPr lang="en-US" sz="1800" dirty="0"/>
              <a:t>OpenSearch client communicates with (local) Voilà server.</a:t>
            </a:r>
          </a:p>
          <a:p>
            <a:endParaRPr lang="en-US" sz="1800" dirty="0"/>
          </a:p>
          <a:p>
            <a:endParaRPr lang="en-US" sz="1800" dirty="0"/>
          </a:p>
          <a:p>
            <a:r>
              <a:rPr lang="en-US" sz="1800" dirty="0" err="1"/>
              <a:t>Jupyter</a:t>
            </a:r>
            <a:r>
              <a:rPr lang="en-US" sz="1800" dirty="0"/>
              <a:t> notebook executed in Voilà (code cells are hidden).</a:t>
            </a:r>
          </a:p>
          <a:p>
            <a:r>
              <a:rPr lang="en-US" sz="1800" dirty="0"/>
              <a:t>Report is generated with the current status of the processing in the QI Catalogue: (e.g. steps 3A to 6 not yet executed). </a:t>
            </a:r>
          </a:p>
          <a:p>
            <a:r>
              <a:rPr lang="en-US" sz="1800" dirty="0"/>
              <a:t>During the project: quality report template based on example for covered use case provided by </a:t>
            </a:r>
            <a:r>
              <a:rPr lang="en-US" sz="1800" dirty="0" err="1"/>
              <a:t>MapRadix</a:t>
            </a:r>
            <a:r>
              <a:rPr lang="en-US" sz="1800" dirty="0"/>
              <a:t>.  Approach completely generic and applicable to other use cases.</a:t>
            </a:r>
          </a:p>
          <a:p>
            <a:endParaRPr lang="en-US" sz="1800" dirty="0"/>
          </a:p>
          <a:p>
            <a:endParaRPr lang="en-US" sz="1800" dirty="0"/>
          </a:p>
          <a:p>
            <a:endParaRPr lang="en-US" sz="1600" dirty="0"/>
          </a:p>
          <a:p>
            <a:pPr lvl="1"/>
            <a:endParaRPr lang="en-US" dirty="0"/>
          </a:p>
          <a:p>
            <a:pPr marL="720000" lvl="2" indent="0">
              <a:buNone/>
            </a:pPr>
            <a:endParaRPr lang="en-US" dirty="0"/>
          </a:p>
          <a:p>
            <a:pPr marL="360000" lvl="1" indent="0">
              <a:buNone/>
            </a:pPr>
            <a:endParaRPr lang="en-US" dirty="0"/>
          </a:p>
          <a:p>
            <a:pPr lvl="2"/>
            <a:endParaRPr lang="en-US" dirty="0"/>
          </a:p>
        </p:txBody>
      </p:sp>
      <p:sp>
        <p:nvSpPr>
          <p:cNvPr id="4" name="Footer Placeholder 3">
            <a:extLst>
              <a:ext uri="{FF2B5EF4-FFF2-40B4-BE49-F238E27FC236}">
                <a16:creationId xmlns:a16="http://schemas.microsoft.com/office/drawing/2014/main" id="{11944904-C995-41EB-9561-E9C8A460A882}"/>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8" name="Picture 7">
            <a:extLst>
              <a:ext uri="{FF2B5EF4-FFF2-40B4-BE49-F238E27FC236}">
                <a16:creationId xmlns:a16="http://schemas.microsoft.com/office/drawing/2014/main" id="{04F432CC-03A9-40F7-B1A9-DA8C23091020}"/>
              </a:ext>
            </a:extLst>
          </p:cNvPr>
          <p:cNvPicPr>
            <a:picLocks noChangeAspect="1"/>
          </p:cNvPicPr>
          <p:nvPr/>
        </p:nvPicPr>
        <p:blipFill rotWithShape="1">
          <a:blip r:embed="rId3"/>
          <a:srcRect r="57274"/>
          <a:stretch/>
        </p:blipFill>
        <p:spPr>
          <a:xfrm>
            <a:off x="5436264" y="1460897"/>
            <a:ext cx="3151144" cy="4958556"/>
          </a:xfrm>
          <a:prstGeom prst="rect">
            <a:avLst/>
          </a:prstGeom>
        </p:spPr>
      </p:pic>
      <p:pic>
        <p:nvPicPr>
          <p:cNvPr id="9" name="Picture 8">
            <a:extLst>
              <a:ext uri="{FF2B5EF4-FFF2-40B4-BE49-F238E27FC236}">
                <a16:creationId xmlns:a16="http://schemas.microsoft.com/office/drawing/2014/main" id="{F3890CB0-FE56-42A2-A22F-4CD84E15E75D}"/>
              </a:ext>
            </a:extLst>
          </p:cNvPr>
          <p:cNvPicPr>
            <a:picLocks noChangeAspect="1"/>
          </p:cNvPicPr>
          <p:nvPr/>
        </p:nvPicPr>
        <p:blipFill>
          <a:blip r:embed="rId4"/>
          <a:stretch>
            <a:fillRect/>
          </a:stretch>
        </p:blipFill>
        <p:spPr>
          <a:xfrm>
            <a:off x="1984479" y="2227527"/>
            <a:ext cx="1940477" cy="716734"/>
          </a:xfrm>
          <a:prstGeom prst="rect">
            <a:avLst/>
          </a:prstGeom>
        </p:spPr>
      </p:pic>
    </p:spTree>
    <p:extLst>
      <p:ext uri="{BB962C8B-B14F-4D97-AF65-F5344CB8AC3E}">
        <p14:creationId xmlns:p14="http://schemas.microsoft.com/office/powerpoint/2010/main" val="4142765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FFD7F8-ED70-4B2E-AF2E-8AC8592FC15E}"/>
              </a:ext>
            </a:extLst>
          </p:cNvPr>
          <p:cNvPicPr>
            <a:picLocks noChangeAspect="1"/>
          </p:cNvPicPr>
          <p:nvPr/>
        </p:nvPicPr>
        <p:blipFill>
          <a:blip r:embed="rId3"/>
          <a:stretch>
            <a:fillRect/>
          </a:stretch>
        </p:blipFill>
        <p:spPr>
          <a:xfrm>
            <a:off x="0" y="4113545"/>
            <a:ext cx="5225722" cy="2667607"/>
          </a:xfrm>
          <a:prstGeom prst="rect">
            <a:avLst/>
          </a:prstGeom>
        </p:spPr>
      </p:pic>
      <p:sp>
        <p:nvSpPr>
          <p:cNvPr id="2" name="Title 1">
            <a:extLst>
              <a:ext uri="{FF2B5EF4-FFF2-40B4-BE49-F238E27FC236}">
                <a16:creationId xmlns:a16="http://schemas.microsoft.com/office/drawing/2014/main" id="{2B46A4F5-15D6-410D-B919-53DE72ABE2EF}"/>
              </a:ext>
            </a:extLst>
          </p:cNvPr>
          <p:cNvSpPr>
            <a:spLocks noGrp="1"/>
          </p:cNvSpPr>
          <p:nvPr>
            <p:ph type="title"/>
          </p:nvPr>
        </p:nvSpPr>
        <p:spPr/>
        <p:txBody>
          <a:bodyPr/>
          <a:lstStyle/>
          <a:p>
            <a:r>
              <a:rPr lang="en-US" dirty="0"/>
              <a:t>QA Reports - </a:t>
            </a:r>
            <a:r>
              <a:rPr lang="en-US" dirty="0" err="1"/>
              <a:t>Jupyter</a:t>
            </a:r>
            <a:endParaRPr lang="en-BE" dirty="0"/>
          </a:p>
        </p:txBody>
      </p:sp>
      <p:sp>
        <p:nvSpPr>
          <p:cNvPr id="3" name="Content Placeholder 2">
            <a:extLst>
              <a:ext uri="{FF2B5EF4-FFF2-40B4-BE49-F238E27FC236}">
                <a16:creationId xmlns:a16="http://schemas.microsoft.com/office/drawing/2014/main" id="{B3958D16-9195-4674-A842-83A39BBB17BC}"/>
              </a:ext>
            </a:extLst>
          </p:cNvPr>
          <p:cNvSpPr>
            <a:spLocks noGrp="1"/>
          </p:cNvSpPr>
          <p:nvPr>
            <p:ph idx="1"/>
          </p:nvPr>
        </p:nvSpPr>
        <p:spPr>
          <a:xfrm>
            <a:off x="287338" y="1501775"/>
            <a:ext cx="5514773" cy="1416354"/>
          </a:xfrm>
        </p:spPr>
        <p:txBody>
          <a:bodyPr/>
          <a:lstStyle/>
          <a:p>
            <a:r>
              <a:rPr lang="en-US" dirty="0"/>
              <a:t>Report template (</a:t>
            </a:r>
            <a:r>
              <a:rPr lang="en-US" dirty="0" err="1"/>
              <a:t>Jupyter</a:t>
            </a:r>
            <a:r>
              <a:rPr lang="en-US" dirty="0"/>
              <a:t> Notebook) can use any Python (visualization) libraries supported by notebooks to provide a customized report. </a:t>
            </a:r>
          </a:p>
          <a:p>
            <a:pPr lvl="2"/>
            <a:endParaRPr lang="en-US" dirty="0"/>
          </a:p>
          <a:p>
            <a:pPr marL="720000" lvl="2" indent="0">
              <a:buNone/>
            </a:pPr>
            <a:endParaRPr lang="en-US" dirty="0"/>
          </a:p>
          <a:p>
            <a:pPr marL="360000" lvl="1" indent="0">
              <a:buNone/>
            </a:pPr>
            <a:endParaRPr lang="en-US" dirty="0"/>
          </a:p>
          <a:p>
            <a:pPr lvl="2"/>
            <a:endParaRPr lang="en-US" dirty="0"/>
          </a:p>
        </p:txBody>
      </p:sp>
      <p:sp>
        <p:nvSpPr>
          <p:cNvPr id="4" name="Footer Placeholder 3">
            <a:extLst>
              <a:ext uri="{FF2B5EF4-FFF2-40B4-BE49-F238E27FC236}">
                <a16:creationId xmlns:a16="http://schemas.microsoft.com/office/drawing/2014/main" id="{11944904-C995-41EB-9561-E9C8A460A882}"/>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a:extLst>
              <a:ext uri="{FF2B5EF4-FFF2-40B4-BE49-F238E27FC236}">
                <a16:creationId xmlns:a16="http://schemas.microsoft.com/office/drawing/2014/main" id="{5ADA31B2-E6F9-4C53-BC41-00B040A0CCC0}"/>
              </a:ext>
            </a:extLst>
          </p:cNvPr>
          <p:cNvPicPr>
            <a:picLocks noChangeAspect="1"/>
          </p:cNvPicPr>
          <p:nvPr/>
        </p:nvPicPr>
        <p:blipFill>
          <a:blip r:embed="rId4"/>
          <a:stretch>
            <a:fillRect/>
          </a:stretch>
        </p:blipFill>
        <p:spPr>
          <a:xfrm>
            <a:off x="5104881" y="3971963"/>
            <a:ext cx="3902842" cy="2809189"/>
          </a:xfrm>
          <a:prstGeom prst="rect">
            <a:avLst/>
          </a:prstGeom>
        </p:spPr>
      </p:pic>
      <p:pic>
        <p:nvPicPr>
          <p:cNvPr id="8" name="Picture 7">
            <a:extLst>
              <a:ext uri="{FF2B5EF4-FFF2-40B4-BE49-F238E27FC236}">
                <a16:creationId xmlns:a16="http://schemas.microsoft.com/office/drawing/2014/main" id="{6F8FE64F-4D0D-4A5B-B804-228CD1A72404}"/>
              </a:ext>
            </a:extLst>
          </p:cNvPr>
          <p:cNvPicPr>
            <a:picLocks noChangeAspect="1"/>
          </p:cNvPicPr>
          <p:nvPr/>
        </p:nvPicPr>
        <p:blipFill>
          <a:blip r:embed="rId5"/>
          <a:stretch>
            <a:fillRect/>
          </a:stretch>
        </p:blipFill>
        <p:spPr>
          <a:xfrm>
            <a:off x="5802111" y="1363440"/>
            <a:ext cx="3205612" cy="2429098"/>
          </a:xfrm>
          <a:prstGeom prst="rect">
            <a:avLst/>
          </a:prstGeom>
        </p:spPr>
      </p:pic>
      <p:pic>
        <p:nvPicPr>
          <p:cNvPr id="6" name="Picture 5">
            <a:extLst>
              <a:ext uri="{FF2B5EF4-FFF2-40B4-BE49-F238E27FC236}">
                <a16:creationId xmlns:a16="http://schemas.microsoft.com/office/drawing/2014/main" id="{24EFF074-8C81-47E0-8F04-A94AEB45B002}"/>
              </a:ext>
            </a:extLst>
          </p:cNvPr>
          <p:cNvPicPr>
            <a:picLocks noChangeAspect="1"/>
          </p:cNvPicPr>
          <p:nvPr/>
        </p:nvPicPr>
        <p:blipFill>
          <a:blip r:embed="rId6"/>
          <a:stretch>
            <a:fillRect/>
          </a:stretch>
        </p:blipFill>
        <p:spPr>
          <a:xfrm>
            <a:off x="136277" y="3097554"/>
            <a:ext cx="5414838" cy="931882"/>
          </a:xfrm>
          <a:prstGeom prst="rect">
            <a:avLst/>
          </a:prstGeom>
        </p:spPr>
      </p:pic>
    </p:spTree>
    <p:extLst>
      <p:ext uri="{BB962C8B-B14F-4D97-AF65-F5344CB8AC3E}">
        <p14:creationId xmlns:p14="http://schemas.microsoft.com/office/powerpoint/2010/main" val="1377799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03AB-1916-4F5E-8A0E-197809694AD3}"/>
              </a:ext>
            </a:extLst>
          </p:cNvPr>
          <p:cNvSpPr>
            <a:spLocks noGrp="1"/>
          </p:cNvSpPr>
          <p:nvPr>
            <p:ph type="title"/>
          </p:nvPr>
        </p:nvSpPr>
        <p:spPr/>
        <p:txBody>
          <a:bodyPr/>
          <a:lstStyle/>
          <a:p>
            <a:r>
              <a:rPr lang="fr-BE" dirty="0"/>
              <a:t> Conclusion</a:t>
            </a:r>
            <a:endParaRPr lang="en-BE" dirty="0"/>
          </a:p>
        </p:txBody>
      </p:sp>
      <p:sp>
        <p:nvSpPr>
          <p:cNvPr id="3" name="Content Placeholder 2">
            <a:extLst>
              <a:ext uri="{FF2B5EF4-FFF2-40B4-BE49-F238E27FC236}">
                <a16:creationId xmlns:a16="http://schemas.microsoft.com/office/drawing/2014/main" id="{8117D3D6-8D17-4C01-B533-F3EC59245B75}"/>
              </a:ext>
            </a:extLst>
          </p:cNvPr>
          <p:cNvSpPr>
            <a:spLocks noGrp="1"/>
          </p:cNvSpPr>
          <p:nvPr>
            <p:ph idx="1"/>
          </p:nvPr>
        </p:nvSpPr>
        <p:spPr/>
        <p:txBody>
          <a:bodyPr/>
          <a:lstStyle/>
          <a:p>
            <a:r>
              <a:rPr lang="fr-BE" dirty="0"/>
              <a:t>Concept </a:t>
            </a:r>
            <a:r>
              <a:rPr lang="fr-BE" dirty="0" err="1"/>
              <a:t>demonstrated</a:t>
            </a:r>
            <a:r>
              <a:rPr lang="fr-BE" dirty="0"/>
              <a:t> </a:t>
            </a:r>
            <a:r>
              <a:rPr lang="fr-BE" dirty="0" err="1"/>
              <a:t>with</a:t>
            </a:r>
            <a:r>
              <a:rPr lang="fr-BE" dirty="0"/>
              <a:t> QI Catalogue </a:t>
            </a:r>
            <a:r>
              <a:rPr lang="fr-BE" dirty="0" err="1"/>
              <a:t>containing</a:t>
            </a:r>
            <a:r>
              <a:rPr lang="fr-BE" dirty="0"/>
              <a:t> </a:t>
            </a:r>
            <a:r>
              <a:rPr lang="fr-BE" dirty="0" err="1"/>
              <a:t>metadata</a:t>
            </a:r>
            <a:r>
              <a:rPr lang="fr-BE" dirty="0"/>
              <a:t> </a:t>
            </a:r>
            <a:r>
              <a:rPr lang="fr-BE" dirty="0" err="1"/>
              <a:t>inserted</a:t>
            </a:r>
            <a:r>
              <a:rPr lang="fr-BE" dirty="0"/>
              <a:t> by the </a:t>
            </a:r>
            <a:r>
              <a:rPr lang="fr-BE" dirty="0" err="1"/>
              <a:t>MapRadix</a:t>
            </a:r>
            <a:r>
              <a:rPr lang="fr-BE" dirty="0"/>
              <a:t> QC Manager LMS </a:t>
            </a:r>
            <a:r>
              <a:rPr lang="fr-BE" dirty="0" err="1"/>
              <a:t>processing</a:t>
            </a:r>
            <a:r>
              <a:rPr lang="fr-BE" dirty="0"/>
              <a:t> </a:t>
            </a:r>
            <a:r>
              <a:rPr lang="fr-BE" dirty="0" err="1"/>
              <a:t>chains</a:t>
            </a:r>
            <a:r>
              <a:rPr lang="fr-BE" dirty="0"/>
              <a:t> for:</a:t>
            </a:r>
          </a:p>
          <a:p>
            <a:pPr lvl="1"/>
            <a:r>
              <a:rPr lang="fr-BE" sz="2000" dirty="0"/>
              <a:t>UC-1: HRL </a:t>
            </a:r>
            <a:r>
              <a:rPr lang="fr-BE" sz="2000" dirty="0" err="1"/>
              <a:t>Imperviousness</a:t>
            </a:r>
            <a:r>
              <a:rPr lang="fr-BE" sz="2000" dirty="0"/>
              <a:t> land </a:t>
            </a:r>
            <a:r>
              <a:rPr lang="fr-BE" sz="2000" dirty="0" err="1"/>
              <a:t>product</a:t>
            </a:r>
            <a:endParaRPr lang="fr-BE" sz="2000" dirty="0"/>
          </a:p>
          <a:p>
            <a:pPr lvl="2"/>
            <a:r>
              <a:rPr lang="fr-BE" dirty="0"/>
              <a:t>Sentinel-2 </a:t>
            </a:r>
            <a:r>
              <a:rPr lang="fr-BE" dirty="0" err="1"/>
              <a:t>Products</a:t>
            </a:r>
            <a:r>
              <a:rPr lang="fr-BE" dirty="0"/>
              <a:t> (54 input </a:t>
            </a:r>
            <a:r>
              <a:rPr lang="fr-BE" dirty="0" err="1"/>
              <a:t>products</a:t>
            </a:r>
            <a:r>
              <a:rPr lang="fr-BE" dirty="0"/>
              <a:t>)</a:t>
            </a:r>
          </a:p>
          <a:p>
            <a:pPr lvl="1"/>
            <a:r>
              <a:rPr lang="fr-BE" sz="2000" dirty="0"/>
              <a:t>UC-2: HRL Forest Change land </a:t>
            </a:r>
            <a:r>
              <a:rPr lang="fr-BE" sz="2000" dirty="0" err="1"/>
              <a:t>product</a:t>
            </a:r>
            <a:endParaRPr lang="fr-BE" sz="2000" dirty="0"/>
          </a:p>
          <a:p>
            <a:pPr lvl="2"/>
            <a:r>
              <a:rPr lang="fr-BE" dirty="0"/>
              <a:t>Sentinel-2 </a:t>
            </a:r>
            <a:r>
              <a:rPr lang="fr-BE" dirty="0" err="1"/>
              <a:t>Products</a:t>
            </a:r>
            <a:r>
              <a:rPr lang="fr-BE" dirty="0"/>
              <a:t> (185 input </a:t>
            </a:r>
            <a:r>
              <a:rPr lang="fr-BE" dirty="0" err="1"/>
              <a:t>products</a:t>
            </a:r>
            <a:r>
              <a:rPr lang="fr-BE" dirty="0"/>
              <a:t>)</a:t>
            </a:r>
          </a:p>
          <a:p>
            <a:pPr lvl="2"/>
            <a:r>
              <a:rPr lang="fr-BE" dirty="0"/>
              <a:t>Landsat-8 </a:t>
            </a:r>
            <a:r>
              <a:rPr lang="fr-BE" dirty="0" err="1"/>
              <a:t>Products</a:t>
            </a:r>
            <a:r>
              <a:rPr lang="fr-BE" dirty="0"/>
              <a:t> (59 input </a:t>
            </a:r>
            <a:r>
              <a:rPr lang="fr-BE" dirty="0" err="1"/>
              <a:t>products</a:t>
            </a:r>
            <a:r>
              <a:rPr lang="fr-BE" dirty="0"/>
              <a:t>)</a:t>
            </a:r>
          </a:p>
          <a:p>
            <a:r>
              <a:rPr lang="fr-BE" dirty="0" err="1"/>
              <a:t>Generic</a:t>
            </a:r>
            <a:r>
              <a:rPr lang="fr-BE" dirty="0"/>
              <a:t> standard-</a:t>
            </a:r>
            <a:r>
              <a:rPr lang="fr-BE" dirty="0" err="1"/>
              <a:t>based</a:t>
            </a:r>
            <a:r>
              <a:rPr lang="fr-BE" dirty="0"/>
              <a:t> </a:t>
            </a:r>
            <a:r>
              <a:rPr lang="fr-BE" dirty="0" err="1"/>
              <a:t>mechanism</a:t>
            </a:r>
            <a:r>
              <a:rPr lang="fr-BE" dirty="0"/>
              <a:t> </a:t>
            </a:r>
            <a:r>
              <a:rPr lang="fr-BE" dirty="0" err="1"/>
              <a:t>extending</a:t>
            </a:r>
            <a:r>
              <a:rPr lang="fr-BE" dirty="0"/>
              <a:t> standards-</a:t>
            </a:r>
            <a:r>
              <a:rPr lang="fr-BE" dirty="0" err="1"/>
              <a:t>based</a:t>
            </a:r>
            <a:r>
              <a:rPr lang="fr-BE" dirty="0"/>
              <a:t> </a:t>
            </a:r>
            <a:r>
              <a:rPr lang="fr-BE" dirty="0" err="1"/>
              <a:t>metadata</a:t>
            </a:r>
            <a:r>
              <a:rPr lang="fr-BE" dirty="0"/>
              <a:t> and catalogue </a:t>
            </a:r>
            <a:r>
              <a:rPr lang="fr-BE" dirty="0" err="1"/>
              <a:t>environment</a:t>
            </a:r>
            <a:r>
              <a:rPr lang="fr-BE" dirty="0"/>
              <a:t>.</a:t>
            </a:r>
          </a:p>
          <a:p>
            <a:r>
              <a:rPr lang="fr-BE" dirty="0" err="1"/>
              <a:t>Quality</a:t>
            </a:r>
            <a:r>
              <a:rPr lang="fr-BE" dirty="0"/>
              <a:t> </a:t>
            </a:r>
            <a:r>
              <a:rPr lang="fr-BE" dirty="0" err="1"/>
              <a:t>indicators</a:t>
            </a:r>
            <a:r>
              <a:rPr lang="fr-BE" dirty="0"/>
              <a:t> (QI) </a:t>
            </a:r>
            <a:r>
              <a:rPr lang="fr-BE" dirty="0" err="1"/>
              <a:t>based</a:t>
            </a:r>
            <a:r>
              <a:rPr lang="fr-BE" dirty="0"/>
              <a:t> on W3C DQV </a:t>
            </a:r>
            <a:r>
              <a:rPr lang="fr-BE" dirty="0" err="1"/>
              <a:t>representation</a:t>
            </a:r>
            <a:r>
              <a:rPr lang="fr-BE" dirty="0"/>
              <a:t> are </a:t>
            </a:r>
            <a:r>
              <a:rPr lang="fr-BE" dirty="0" err="1"/>
              <a:t>domain</a:t>
            </a:r>
            <a:r>
              <a:rPr lang="fr-BE" dirty="0"/>
              <a:t> </a:t>
            </a:r>
            <a:r>
              <a:rPr lang="fr-BE" dirty="0" err="1"/>
              <a:t>specific</a:t>
            </a:r>
            <a:r>
              <a:rPr lang="fr-BE" dirty="0"/>
              <a:t> but can </a:t>
            </a:r>
            <a:r>
              <a:rPr lang="fr-BE" dirty="0" err="1"/>
              <a:t>be</a:t>
            </a:r>
            <a:r>
              <a:rPr lang="fr-BE" dirty="0"/>
              <a:t> </a:t>
            </a:r>
            <a:r>
              <a:rPr lang="fr-BE" dirty="0" err="1"/>
              <a:t>replaced</a:t>
            </a:r>
            <a:r>
              <a:rPr lang="fr-BE" dirty="0"/>
              <a:t> by </a:t>
            </a:r>
            <a:r>
              <a:rPr lang="fr-BE" dirty="0" err="1"/>
              <a:t>other</a:t>
            </a:r>
            <a:r>
              <a:rPr lang="fr-BE" dirty="0"/>
              <a:t> QI </a:t>
            </a:r>
            <a:r>
              <a:rPr lang="fr-BE" dirty="0" err="1"/>
              <a:t>using</a:t>
            </a:r>
            <a:r>
              <a:rPr lang="fr-BE" dirty="0"/>
              <a:t> </a:t>
            </a:r>
            <a:r>
              <a:rPr lang="fr-BE" dirty="0" err="1"/>
              <a:t>same</a:t>
            </a:r>
            <a:r>
              <a:rPr lang="fr-BE" dirty="0"/>
              <a:t> </a:t>
            </a:r>
            <a:r>
              <a:rPr lang="fr-BE" dirty="0" err="1"/>
              <a:t>representations</a:t>
            </a:r>
            <a:r>
              <a:rPr lang="fr-BE" dirty="0"/>
              <a:t>.</a:t>
            </a:r>
          </a:p>
          <a:p>
            <a:pPr lvl="1"/>
            <a:endParaRPr lang="fr-BE" dirty="0"/>
          </a:p>
          <a:p>
            <a:pPr marL="0" indent="0">
              <a:buNone/>
            </a:pPr>
            <a:r>
              <a:rPr lang="fr-BE" dirty="0"/>
              <a:t>     </a:t>
            </a:r>
            <a:endParaRPr lang="en-BE" dirty="0"/>
          </a:p>
        </p:txBody>
      </p:sp>
      <p:sp>
        <p:nvSpPr>
          <p:cNvPr id="4" name="Footer Placeholder 3">
            <a:extLst>
              <a:ext uri="{FF2B5EF4-FFF2-40B4-BE49-F238E27FC236}">
                <a16:creationId xmlns:a16="http://schemas.microsoft.com/office/drawing/2014/main" id="{64D42A83-D80A-4946-ABCF-8BE1C1A4859C}"/>
              </a:ext>
            </a:extLst>
          </p:cNvPr>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2236253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5061-40E8-4A49-B85C-AEAB9CBCA917}"/>
              </a:ext>
            </a:extLst>
          </p:cNvPr>
          <p:cNvSpPr>
            <a:spLocks noGrp="1"/>
          </p:cNvSpPr>
          <p:nvPr>
            <p:ph type="title"/>
          </p:nvPr>
        </p:nvSpPr>
        <p:spPr/>
        <p:txBody>
          <a:bodyPr/>
          <a:lstStyle/>
          <a:p>
            <a:r>
              <a:rPr lang="en-US" dirty="0"/>
              <a:t>Conclusion - Lessons learned</a:t>
            </a:r>
            <a:endParaRPr lang="en-BE" dirty="0"/>
          </a:p>
        </p:txBody>
      </p:sp>
      <p:sp>
        <p:nvSpPr>
          <p:cNvPr id="3" name="Content Placeholder 2">
            <a:extLst>
              <a:ext uri="{FF2B5EF4-FFF2-40B4-BE49-F238E27FC236}">
                <a16:creationId xmlns:a16="http://schemas.microsoft.com/office/drawing/2014/main" id="{48935523-EB5C-4C0D-8F2F-C5CD49C6CE1A}"/>
              </a:ext>
            </a:extLst>
          </p:cNvPr>
          <p:cNvSpPr>
            <a:spLocks noGrp="1"/>
          </p:cNvSpPr>
          <p:nvPr>
            <p:ph idx="1"/>
          </p:nvPr>
        </p:nvSpPr>
        <p:spPr/>
        <p:txBody>
          <a:bodyPr/>
          <a:lstStyle/>
          <a:p>
            <a:r>
              <a:rPr lang="en-US" dirty="0"/>
              <a:t>Lessons learned</a:t>
            </a:r>
          </a:p>
          <a:p>
            <a:pPr lvl="1"/>
            <a:r>
              <a:rPr lang="en-US" dirty="0"/>
              <a:t>Steep learning curve to interact with QI Catalogue from Python-based processor software (QC Manager), adopted OGC metadata formats etc.</a:t>
            </a:r>
          </a:p>
          <a:p>
            <a:pPr lvl="1"/>
            <a:r>
              <a:rPr lang="en-US" dirty="0"/>
              <a:t>Learning curve to interface from </a:t>
            </a:r>
            <a:r>
              <a:rPr lang="en-US" dirty="0" err="1"/>
              <a:t>Jupyter</a:t>
            </a:r>
            <a:r>
              <a:rPr lang="en-US" dirty="0"/>
              <a:t> notebook (report template) to Catalogue.</a:t>
            </a:r>
          </a:p>
          <a:p>
            <a:pPr lvl="1"/>
            <a:r>
              <a:rPr lang="en-US" dirty="0"/>
              <a:t>JSON Schema-based metadata validation much less precise than XML Schema-based validation.  JSON payload validations too limited (extensible by default) to avoid integration issues.</a:t>
            </a:r>
          </a:p>
          <a:p>
            <a:pPr lvl="1"/>
            <a:endParaRPr lang="en-BE" dirty="0"/>
          </a:p>
        </p:txBody>
      </p:sp>
      <p:sp>
        <p:nvSpPr>
          <p:cNvPr id="4" name="Footer Placeholder 3">
            <a:extLst>
              <a:ext uri="{FF2B5EF4-FFF2-40B4-BE49-F238E27FC236}">
                <a16:creationId xmlns:a16="http://schemas.microsoft.com/office/drawing/2014/main" id="{66B0FC7F-AB4F-4D3B-B248-D39BC00B62E7}"/>
              </a:ext>
            </a:extLst>
          </p:cNvPr>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128289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13B5-4D27-4EF8-BFAD-36D4536F2B0D}"/>
              </a:ext>
            </a:extLst>
          </p:cNvPr>
          <p:cNvSpPr>
            <a:spLocks noGrp="1"/>
          </p:cNvSpPr>
          <p:nvPr>
            <p:ph type="title"/>
          </p:nvPr>
        </p:nvSpPr>
        <p:spPr/>
        <p:txBody>
          <a:bodyPr/>
          <a:lstStyle/>
          <a:p>
            <a:r>
              <a:rPr lang="en-US" dirty="0"/>
              <a:t>Introduction</a:t>
            </a:r>
            <a:endParaRPr lang="en-BE" dirty="0"/>
          </a:p>
        </p:txBody>
      </p:sp>
      <p:sp>
        <p:nvSpPr>
          <p:cNvPr id="3" name="Content Placeholder 2">
            <a:extLst>
              <a:ext uri="{FF2B5EF4-FFF2-40B4-BE49-F238E27FC236}">
                <a16:creationId xmlns:a16="http://schemas.microsoft.com/office/drawing/2014/main" id="{AE77E412-C794-44AA-9DE0-B5FCFF9FCD55}"/>
              </a:ext>
            </a:extLst>
          </p:cNvPr>
          <p:cNvSpPr>
            <a:spLocks noGrp="1"/>
          </p:cNvSpPr>
          <p:nvPr>
            <p:ph idx="1"/>
          </p:nvPr>
        </p:nvSpPr>
        <p:spPr/>
        <p:txBody>
          <a:bodyPr/>
          <a:lstStyle/>
          <a:p>
            <a:r>
              <a:rPr lang="en-US" dirty="0"/>
              <a:t>Project Objectives:</a:t>
            </a:r>
          </a:p>
          <a:p>
            <a:pPr lvl="1">
              <a:buFont typeface="Arial" panose="020B0604020202020204" pitchFamily="34" charset="0"/>
              <a:buChar char="•"/>
            </a:pPr>
            <a:r>
              <a:rPr lang="en-US" dirty="0"/>
              <a:t>Address technology needs for QCMMS system </a:t>
            </a:r>
          </a:p>
          <a:p>
            <a:pPr lvl="2">
              <a:buFont typeface="Verdana" panose="020B0604030504040204" pitchFamily="34" charset="0"/>
              <a:buChar char="‒"/>
            </a:pPr>
            <a:r>
              <a:rPr lang="en-US" dirty="0"/>
              <a:t>Retrieval of metadata from multi-mission image catalogs/archives</a:t>
            </a:r>
          </a:p>
          <a:p>
            <a:pPr lvl="2">
              <a:buFont typeface="Verdana" panose="020B0604030504040204" pitchFamily="34" charset="0"/>
              <a:buChar char="‒"/>
            </a:pPr>
            <a:r>
              <a:rPr lang="en-US" dirty="0" err="1"/>
              <a:t>Harmonisation</a:t>
            </a:r>
            <a:r>
              <a:rPr lang="en-US" dirty="0"/>
              <a:t> of multi-mission metadata</a:t>
            </a:r>
          </a:p>
          <a:p>
            <a:pPr lvl="2">
              <a:buFont typeface="Verdana" panose="020B0604030504040204" pitchFamily="34" charset="0"/>
              <a:buChar char="‒"/>
            </a:pPr>
            <a:r>
              <a:rPr lang="en-US" dirty="0"/>
              <a:t>Compilation of QA related Land MS production metadata</a:t>
            </a:r>
          </a:p>
          <a:p>
            <a:pPr lvl="2">
              <a:buFont typeface="Verdana" panose="020B0604030504040204" pitchFamily="34" charset="0"/>
              <a:buChar char="‒"/>
            </a:pPr>
            <a:r>
              <a:rPr lang="en-US" dirty="0"/>
              <a:t>Analysis of characteristics at scene and pixel level</a:t>
            </a:r>
          </a:p>
          <a:p>
            <a:pPr lvl="2">
              <a:buFont typeface="Verdana" panose="020B0604030504040204" pitchFamily="34" charset="0"/>
              <a:buChar char="‒"/>
            </a:pPr>
            <a:r>
              <a:rPr lang="en-US" dirty="0"/>
              <a:t>Analysis of quality indicators (QI)</a:t>
            </a:r>
          </a:p>
          <a:p>
            <a:pPr lvl="1">
              <a:buFont typeface="Arial" panose="020B0604020202020204" pitchFamily="34" charset="0"/>
              <a:buChar char="•"/>
            </a:pPr>
            <a:r>
              <a:rPr lang="en-US" dirty="0"/>
              <a:t>Deliver open-source software implementation for land monitoring campaign</a:t>
            </a:r>
          </a:p>
          <a:p>
            <a:pPr lvl="1">
              <a:buFont typeface="Arial" panose="020B0604020202020204" pitchFamily="34" charset="0"/>
              <a:buChar char="•"/>
            </a:pPr>
            <a:r>
              <a:rPr lang="en-US" dirty="0"/>
              <a:t>Apply standards</a:t>
            </a:r>
          </a:p>
        </p:txBody>
      </p:sp>
      <p:sp>
        <p:nvSpPr>
          <p:cNvPr id="4" name="Footer Placeholder 3">
            <a:extLst>
              <a:ext uri="{FF2B5EF4-FFF2-40B4-BE49-F238E27FC236}">
                <a16:creationId xmlns:a16="http://schemas.microsoft.com/office/drawing/2014/main" id="{C9DE2DFF-01DA-45A6-8085-F371A76CC7E4}"/>
              </a:ext>
            </a:extLst>
          </p:cNvPr>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2128134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4B01-36BB-4FE9-B167-7D77CB493D5F}"/>
              </a:ext>
            </a:extLst>
          </p:cNvPr>
          <p:cNvSpPr>
            <a:spLocks noGrp="1"/>
          </p:cNvSpPr>
          <p:nvPr>
            <p:ph type="title"/>
          </p:nvPr>
        </p:nvSpPr>
        <p:spPr/>
        <p:txBody>
          <a:bodyPr/>
          <a:lstStyle/>
          <a:p>
            <a:r>
              <a:rPr lang="en-US" dirty="0"/>
              <a:t>Conclusion – Future work </a:t>
            </a:r>
            <a:endParaRPr lang="en-BE" dirty="0"/>
          </a:p>
        </p:txBody>
      </p:sp>
      <p:sp>
        <p:nvSpPr>
          <p:cNvPr id="3" name="Content Placeholder 2">
            <a:extLst>
              <a:ext uri="{FF2B5EF4-FFF2-40B4-BE49-F238E27FC236}">
                <a16:creationId xmlns:a16="http://schemas.microsoft.com/office/drawing/2014/main" id="{E0E0D4D0-791B-4A54-AA4E-94525285AC81}"/>
              </a:ext>
            </a:extLst>
          </p:cNvPr>
          <p:cNvSpPr>
            <a:spLocks noGrp="1"/>
          </p:cNvSpPr>
          <p:nvPr>
            <p:ph idx="1"/>
          </p:nvPr>
        </p:nvSpPr>
        <p:spPr/>
        <p:txBody>
          <a:bodyPr/>
          <a:lstStyle/>
          <a:p>
            <a:r>
              <a:rPr lang="en-US" dirty="0"/>
              <a:t>Future work:</a:t>
            </a:r>
          </a:p>
          <a:p>
            <a:pPr lvl="1"/>
            <a:r>
              <a:rPr lang="en-US" dirty="0"/>
              <a:t>Align catalogue interface with final OGC API features specification.</a:t>
            </a:r>
          </a:p>
          <a:p>
            <a:pPr lvl="1"/>
            <a:r>
              <a:rPr lang="en-US" dirty="0" err="1"/>
              <a:t>Generalise</a:t>
            </a:r>
            <a:r>
              <a:rPr lang="en-US" dirty="0"/>
              <a:t> QCMMS Tooling: Make catalogue and QI metadata definitions independent. QI metadata definitions (JSON fragments) to be treated as configuration data allowing to replace with other definitions to support other processing processes beyond Land (LMS) without software changes.</a:t>
            </a:r>
          </a:p>
          <a:p>
            <a:pPr lvl="1"/>
            <a:r>
              <a:rPr lang="en-US" dirty="0"/>
              <a:t>Allow </a:t>
            </a:r>
            <a:r>
              <a:rPr lang="en-US" dirty="0" err="1"/>
              <a:t>Jupyter</a:t>
            </a:r>
            <a:r>
              <a:rPr lang="en-US" dirty="0"/>
              <a:t> report to be executed by a configurable environment (e.g. </a:t>
            </a:r>
            <a:r>
              <a:rPr lang="en-GB" dirty="0">
                <a:hlinkClick r:id="rId2"/>
              </a:rPr>
              <a:t>https://jupyter.pdgs.eo.esa.int/</a:t>
            </a:r>
            <a:r>
              <a:rPr lang="en-GB" dirty="0"/>
              <a:t> instead of a dedicated Voilà instance).</a:t>
            </a:r>
          </a:p>
          <a:p>
            <a:pPr lvl="1"/>
            <a:r>
              <a:rPr lang="en-GB" dirty="0"/>
              <a:t>Allow drill-down from inside </a:t>
            </a:r>
            <a:r>
              <a:rPr lang="en-GB" dirty="0" err="1"/>
              <a:t>Jupyter</a:t>
            </a:r>
            <a:r>
              <a:rPr lang="en-GB" dirty="0"/>
              <a:t> report to individual products</a:t>
            </a:r>
            <a:endParaRPr lang="en-US" dirty="0"/>
          </a:p>
          <a:p>
            <a:pPr lvl="1"/>
            <a:r>
              <a:rPr lang="en-US" dirty="0"/>
              <a:t>Apply the approach for different use cases: e.g. quality information already available for specific EO-CAT collections.</a:t>
            </a:r>
          </a:p>
        </p:txBody>
      </p:sp>
      <p:sp>
        <p:nvSpPr>
          <p:cNvPr id="4" name="Footer Placeholder 3">
            <a:extLst>
              <a:ext uri="{FF2B5EF4-FFF2-40B4-BE49-F238E27FC236}">
                <a16:creationId xmlns:a16="http://schemas.microsoft.com/office/drawing/2014/main" id="{1151B6CB-9737-4728-8C4D-41AF65293789}"/>
              </a:ext>
            </a:extLst>
          </p:cNvPr>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3144776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 Future work</a:t>
            </a:r>
          </a:p>
        </p:txBody>
      </p:sp>
      <p:sp>
        <p:nvSpPr>
          <p:cNvPr id="3" name="Content Placeholder 2"/>
          <p:cNvSpPr>
            <a:spLocks noGrp="1"/>
          </p:cNvSpPr>
          <p:nvPr>
            <p:ph idx="1"/>
          </p:nvPr>
        </p:nvSpPr>
        <p:spPr/>
        <p:txBody>
          <a:bodyPr/>
          <a:lstStyle/>
          <a:p>
            <a:r>
              <a:rPr lang="en-US" dirty="0"/>
              <a:t>Future work: </a:t>
            </a:r>
          </a:p>
          <a:p>
            <a:pPr lvl="1"/>
            <a:r>
              <a:rPr lang="en-US" dirty="0"/>
              <a:t>Flatten learning curve by providing processor-side library (Python / R) encapsulating complexity of standard metadata and QI metadata for use by processing chain developers.</a:t>
            </a:r>
          </a:p>
          <a:p>
            <a:pPr lvl="2"/>
            <a:r>
              <a:rPr lang="en-US" dirty="0"/>
              <a:t>QI info to catalogue</a:t>
            </a:r>
          </a:p>
          <a:p>
            <a:pPr lvl="1"/>
            <a:r>
              <a:rPr lang="en-US" dirty="0"/>
              <a:t>Flatten learning curve by providing report-side Python/</a:t>
            </a:r>
            <a:r>
              <a:rPr lang="en-US" dirty="0" err="1"/>
              <a:t>Jupyter</a:t>
            </a:r>
            <a:r>
              <a:rPr lang="en-US" dirty="0"/>
              <a:t> library for QA/QI metadata and catalogue access for use by report (template) developers.</a:t>
            </a:r>
          </a:p>
          <a:p>
            <a:pPr lvl="2"/>
            <a:r>
              <a:rPr lang="en-US" dirty="0"/>
              <a:t>QI info </a:t>
            </a:r>
            <a:r>
              <a:rPr lang="en-US"/>
              <a:t>from catalogue </a:t>
            </a:r>
            <a:r>
              <a:rPr lang="en-US" dirty="0"/>
              <a:t>to report</a:t>
            </a:r>
          </a:p>
          <a:p>
            <a:pPr lvl="1"/>
            <a:r>
              <a:rPr lang="en-US" dirty="0"/>
              <a:t>Compare/align/contribute proposed QI metadata fragments/attributes (JSON) with/to STAC extension (JSON) for CARD4L at </a:t>
            </a:r>
            <a:r>
              <a:rPr lang="en-US" dirty="0">
                <a:hlinkClick r:id="rId2"/>
              </a:rPr>
              <a:t>https://github.com/stac-extensions/card4l</a:t>
            </a:r>
            <a:r>
              <a:rPr lang="en-US" dirty="0"/>
              <a:t> when JSON schemas are available.</a:t>
            </a:r>
          </a:p>
          <a:p>
            <a:pPr lvl="1"/>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292827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4B01-36BB-4FE9-B167-7D77CB493D5F}"/>
              </a:ext>
            </a:extLst>
          </p:cNvPr>
          <p:cNvSpPr>
            <a:spLocks noGrp="1"/>
          </p:cNvSpPr>
          <p:nvPr>
            <p:ph type="title"/>
          </p:nvPr>
        </p:nvSpPr>
        <p:spPr/>
        <p:txBody>
          <a:bodyPr/>
          <a:lstStyle/>
          <a:p>
            <a:r>
              <a:rPr lang="en-US" dirty="0"/>
              <a:t>Conclusion </a:t>
            </a:r>
            <a:endParaRPr lang="en-BE" dirty="0"/>
          </a:p>
        </p:txBody>
      </p:sp>
      <p:sp>
        <p:nvSpPr>
          <p:cNvPr id="3" name="Content Placeholder 2">
            <a:extLst>
              <a:ext uri="{FF2B5EF4-FFF2-40B4-BE49-F238E27FC236}">
                <a16:creationId xmlns:a16="http://schemas.microsoft.com/office/drawing/2014/main" id="{E0E0D4D0-791B-4A54-AA4E-94525285AC81}"/>
              </a:ext>
            </a:extLst>
          </p:cNvPr>
          <p:cNvSpPr>
            <a:spLocks noGrp="1"/>
          </p:cNvSpPr>
          <p:nvPr>
            <p:ph idx="1"/>
          </p:nvPr>
        </p:nvSpPr>
        <p:spPr/>
        <p:txBody>
          <a:bodyPr/>
          <a:lstStyle/>
          <a:p>
            <a:r>
              <a:rPr lang="en-US" dirty="0"/>
              <a:t>More information on GitHub</a:t>
            </a:r>
          </a:p>
          <a:p>
            <a:pPr lvl="1"/>
            <a:r>
              <a:rPr lang="en-US" dirty="0">
                <a:hlinkClick r:id="rId2"/>
              </a:rPr>
              <a:t>https://github.com/spacebel/QC-MMS</a:t>
            </a:r>
            <a:endParaRPr lang="en-US" dirty="0"/>
          </a:p>
          <a:p>
            <a:pPr lvl="1"/>
            <a:r>
              <a:rPr lang="en-US" dirty="0">
                <a:hlinkClick r:id="rId3"/>
              </a:rPr>
              <a:t>https://github.com/mapradix/qcmanager</a:t>
            </a:r>
            <a:endParaRPr lang="en-US" dirty="0"/>
          </a:p>
          <a:p>
            <a:pPr lvl="1"/>
            <a:endParaRPr lang="en-US" dirty="0"/>
          </a:p>
          <a:p>
            <a:r>
              <a:rPr lang="en-US" dirty="0"/>
              <a:t>Contact</a:t>
            </a:r>
          </a:p>
          <a:p>
            <a:pPr lvl="1"/>
            <a:r>
              <a:rPr lang="en-US" dirty="0"/>
              <a:t>Yves.Coene@spacebel.be</a:t>
            </a:r>
            <a:endParaRPr lang="en-BE" dirty="0"/>
          </a:p>
        </p:txBody>
      </p:sp>
      <p:sp>
        <p:nvSpPr>
          <p:cNvPr id="4" name="Footer Placeholder 3">
            <a:extLst>
              <a:ext uri="{FF2B5EF4-FFF2-40B4-BE49-F238E27FC236}">
                <a16:creationId xmlns:a16="http://schemas.microsoft.com/office/drawing/2014/main" id="{1151B6CB-9737-4728-8C4D-41AF65293789}"/>
              </a:ext>
            </a:extLst>
          </p:cNvPr>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148465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F653-423E-418F-8FFB-6582A852905B}"/>
              </a:ext>
            </a:extLst>
          </p:cNvPr>
          <p:cNvSpPr>
            <a:spLocks noGrp="1"/>
          </p:cNvSpPr>
          <p:nvPr>
            <p:ph type="title"/>
          </p:nvPr>
        </p:nvSpPr>
        <p:spPr/>
        <p:txBody>
          <a:bodyPr/>
          <a:lstStyle/>
          <a:p>
            <a:r>
              <a:rPr lang="en-US" dirty="0"/>
              <a:t>Overall Approach</a:t>
            </a:r>
            <a:endParaRPr lang="en-BE" dirty="0"/>
          </a:p>
        </p:txBody>
      </p:sp>
      <p:sp>
        <p:nvSpPr>
          <p:cNvPr id="3" name="Content Placeholder 2">
            <a:extLst>
              <a:ext uri="{FF2B5EF4-FFF2-40B4-BE49-F238E27FC236}">
                <a16:creationId xmlns:a16="http://schemas.microsoft.com/office/drawing/2014/main" id="{62C5796B-A5FF-45D8-B00B-51DFF7FC34FC}"/>
              </a:ext>
            </a:extLst>
          </p:cNvPr>
          <p:cNvSpPr>
            <a:spLocks noGrp="1"/>
          </p:cNvSpPr>
          <p:nvPr>
            <p:ph idx="1"/>
          </p:nvPr>
        </p:nvSpPr>
        <p:spPr>
          <a:xfrm>
            <a:off x="287338" y="1501775"/>
            <a:ext cx="8107019" cy="4876800"/>
          </a:xfrm>
        </p:spPr>
        <p:txBody>
          <a:bodyPr/>
          <a:lstStyle/>
          <a:p>
            <a:r>
              <a:rPr lang="en-US" dirty="0"/>
              <a:t>Assumes a typical production process</a:t>
            </a:r>
          </a:p>
          <a:p>
            <a:pPr lvl="1"/>
            <a:r>
              <a:rPr lang="en-US" sz="1600" dirty="0"/>
              <a:t>land monitoring (LMS) product production process</a:t>
            </a:r>
          </a:p>
          <a:p>
            <a:pPr lvl="1"/>
            <a:r>
              <a:rPr lang="en-US" sz="1600" dirty="0"/>
              <a:t>Quality metadata fragments (i.e. Quality Indicators QI) corresponding to each step: MD1, MD2, MD3, …</a:t>
            </a:r>
            <a:endParaRPr lang="en-US" dirty="0"/>
          </a:p>
          <a:p>
            <a:r>
              <a:rPr lang="en-US" dirty="0"/>
              <a:t>Three major building blocks</a:t>
            </a:r>
          </a:p>
          <a:p>
            <a:pPr lvl="1"/>
            <a:r>
              <a:rPr lang="en-US" sz="1600" dirty="0"/>
              <a:t>QC Manager: orchestrates processing steps and produces metadata and metadata fragments (related to Quality)</a:t>
            </a:r>
          </a:p>
          <a:p>
            <a:pPr lvl="1"/>
            <a:r>
              <a:rPr lang="en-US" sz="1600" dirty="0"/>
              <a:t>QI Catalogue: persists metadata and QI</a:t>
            </a:r>
          </a:p>
          <a:p>
            <a:pPr lvl="1"/>
            <a:r>
              <a:rPr lang="en-US" sz="1600" dirty="0"/>
              <a:t>QA Report Manager: presentation and </a:t>
            </a:r>
            <a:r>
              <a:rPr lang="en-US" sz="1600" dirty="0" err="1"/>
              <a:t>visualisation</a:t>
            </a:r>
            <a:r>
              <a:rPr lang="en-US" sz="1600" dirty="0"/>
              <a:t> of metadata</a:t>
            </a:r>
          </a:p>
          <a:p>
            <a:r>
              <a:rPr lang="en-US" dirty="0"/>
              <a:t>Metadata flow</a:t>
            </a:r>
          </a:p>
          <a:p>
            <a:pPr lvl="1"/>
            <a:r>
              <a:rPr lang="en-US" dirty="0"/>
              <a:t>QC Manager -&gt; QI Catalogue -&gt; QA Report Manager</a:t>
            </a:r>
          </a:p>
          <a:p>
            <a:pPr marL="0" indent="0">
              <a:buNone/>
            </a:pPr>
            <a:endParaRPr lang="en-BE" dirty="0"/>
          </a:p>
        </p:txBody>
      </p:sp>
      <p:sp>
        <p:nvSpPr>
          <p:cNvPr id="4" name="Footer Placeholder 3">
            <a:extLst>
              <a:ext uri="{FF2B5EF4-FFF2-40B4-BE49-F238E27FC236}">
                <a16:creationId xmlns:a16="http://schemas.microsoft.com/office/drawing/2014/main" id="{A2E12C60-C00F-4059-AEBD-DE5F4EF5D69E}"/>
              </a:ext>
            </a:extLst>
          </p:cNvPr>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2061871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FDC0-5BE2-480F-9C0D-DE3973E3EDC8}"/>
              </a:ext>
            </a:extLst>
          </p:cNvPr>
          <p:cNvSpPr>
            <a:spLocks noGrp="1"/>
          </p:cNvSpPr>
          <p:nvPr>
            <p:ph type="title" idx="4294967295"/>
          </p:nvPr>
        </p:nvSpPr>
        <p:spPr>
          <a:xfrm>
            <a:off x="0" y="219075"/>
            <a:ext cx="7372350" cy="862013"/>
          </a:xfrm>
        </p:spPr>
        <p:txBody>
          <a:bodyPr/>
          <a:lstStyle/>
          <a:p>
            <a:r>
              <a:rPr lang="en-US" dirty="0"/>
              <a:t>Overall Approach – Functional View</a:t>
            </a:r>
            <a:endParaRPr lang="en-BE" dirty="0"/>
          </a:p>
        </p:txBody>
      </p:sp>
      <p:pic>
        <p:nvPicPr>
          <p:cNvPr id="5" name="Picture 4">
            <a:extLst>
              <a:ext uri="{FF2B5EF4-FFF2-40B4-BE49-F238E27FC236}">
                <a16:creationId xmlns:a16="http://schemas.microsoft.com/office/drawing/2014/main" id="{C2D9F285-DD96-4BFC-AD8B-8FF201010C3F}"/>
              </a:ext>
            </a:extLst>
          </p:cNvPr>
          <p:cNvPicPr>
            <a:picLocks noChangeAspect="1"/>
          </p:cNvPicPr>
          <p:nvPr/>
        </p:nvPicPr>
        <p:blipFill>
          <a:blip r:embed="rId3"/>
          <a:stretch>
            <a:fillRect/>
          </a:stretch>
        </p:blipFill>
        <p:spPr>
          <a:xfrm>
            <a:off x="1127918" y="915541"/>
            <a:ext cx="6886575" cy="6067425"/>
          </a:xfrm>
          <a:prstGeom prst="rect">
            <a:avLst/>
          </a:prstGeom>
        </p:spPr>
      </p:pic>
      <p:cxnSp>
        <p:nvCxnSpPr>
          <p:cNvPr id="8" name="Straight Connector 7">
            <a:extLst>
              <a:ext uri="{FF2B5EF4-FFF2-40B4-BE49-F238E27FC236}">
                <a16:creationId xmlns:a16="http://schemas.microsoft.com/office/drawing/2014/main" id="{DEE864DC-B086-44FF-A4AD-A30FB30DA8E1}"/>
              </a:ext>
            </a:extLst>
          </p:cNvPr>
          <p:cNvCxnSpPr>
            <a:cxnSpLocks/>
          </p:cNvCxnSpPr>
          <p:nvPr/>
        </p:nvCxnSpPr>
        <p:spPr bwMode="auto">
          <a:xfrm>
            <a:off x="400594" y="4711337"/>
            <a:ext cx="6836229" cy="0"/>
          </a:xfrm>
          <a:prstGeom prst="line">
            <a:avLst/>
          </a:prstGeom>
          <a:noFill/>
          <a:ln w="9525" cap="flat" cmpd="sng" algn="ctr">
            <a:solidFill>
              <a:schemeClr val="accent1"/>
            </a:solidFill>
            <a:prstDash val="solid"/>
            <a:round/>
            <a:headEnd type="none" w="med" len="med"/>
            <a:tailEnd type="none" w="med" len="med"/>
          </a:ln>
          <a:effectLst>
            <a:outerShdw blurRad="50800" dist="50800" dir="5400000" sx="12000" sy="12000" algn="ctr" rotWithShape="0">
              <a:srgbClr val="000000">
                <a:alpha val="43137"/>
              </a:srgbClr>
            </a:outerShdw>
          </a:effectLst>
          <a:extLst>
            <a:ext uri="{909E8E84-426E-40DD-AFC4-6F175D3DCCD1}">
              <a14:hiddenFill xmlns:a14="http://schemas.microsoft.com/office/drawing/2010/main">
                <a:solidFill>
                  <a:schemeClr val="bg1"/>
                </a:solidFill>
              </a14:hiddenFill>
            </a:ext>
          </a:extLst>
        </p:spPr>
      </p:cxnSp>
      <p:cxnSp>
        <p:nvCxnSpPr>
          <p:cNvPr id="13" name="Straight Arrow Connector 12">
            <a:extLst>
              <a:ext uri="{FF2B5EF4-FFF2-40B4-BE49-F238E27FC236}">
                <a16:creationId xmlns:a16="http://schemas.microsoft.com/office/drawing/2014/main" id="{2CFF6604-628E-4ABF-8BA6-267C272CE1E3}"/>
              </a:ext>
            </a:extLst>
          </p:cNvPr>
          <p:cNvCxnSpPr/>
          <p:nvPr/>
        </p:nvCxnSpPr>
        <p:spPr bwMode="auto">
          <a:xfrm>
            <a:off x="574766" y="4702629"/>
            <a:ext cx="914400" cy="914400"/>
          </a:xfrm>
          <a:prstGeom prst="straightConnector1">
            <a:avLst/>
          </a:prstGeom>
          <a:noFill/>
          <a:ln>
            <a:noFill/>
            <a:tailEnd type="triangle"/>
          </a:ln>
          <a:effectLst>
            <a:outerShdw dist="107763" dir="2700000" algn="ctr" rotWithShape="0">
              <a:srgbClr val="80808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cxnSp>
      <p:cxnSp>
        <p:nvCxnSpPr>
          <p:cNvPr id="15" name="Straight Arrow Connector 14">
            <a:extLst>
              <a:ext uri="{FF2B5EF4-FFF2-40B4-BE49-F238E27FC236}">
                <a16:creationId xmlns:a16="http://schemas.microsoft.com/office/drawing/2014/main" id="{CA870B7A-AFE1-481C-A3A3-54B0DB5AA070}"/>
              </a:ext>
            </a:extLst>
          </p:cNvPr>
          <p:cNvCxnSpPr>
            <a:cxnSpLocks/>
          </p:cNvCxnSpPr>
          <p:nvPr/>
        </p:nvCxnSpPr>
        <p:spPr bwMode="auto">
          <a:xfrm>
            <a:off x="1001492" y="2455817"/>
            <a:ext cx="0" cy="2246812"/>
          </a:xfrm>
          <a:prstGeom prst="straightConnector1">
            <a:avLst/>
          </a:prstGeom>
          <a:noFill/>
          <a:ln w="9525" cap="flat" cmpd="sng" algn="ctr">
            <a:solidFill>
              <a:schemeClr val="accent1"/>
            </a:solidFill>
            <a:prstDash val="solid"/>
            <a:round/>
            <a:headEnd type="none" w="sm" len="sm"/>
            <a:tailEnd type="arrow" w="med" len="med"/>
          </a:ln>
          <a:effectLst/>
          <a:extLst>
            <a:ext uri="{909E8E84-426E-40DD-AFC4-6F175D3DCCD1}">
              <a14:hiddenFill xmlns:a14="http://schemas.microsoft.com/office/drawing/2010/main">
                <a:solidFill>
                  <a:schemeClr val="bg1"/>
                </a:solidFill>
              </a14:hiddenFill>
            </a:ext>
          </a:extLst>
        </p:spPr>
      </p:cxnSp>
      <p:sp>
        <p:nvSpPr>
          <p:cNvPr id="20" name="TextBox 19">
            <a:extLst>
              <a:ext uri="{FF2B5EF4-FFF2-40B4-BE49-F238E27FC236}">
                <a16:creationId xmlns:a16="http://schemas.microsoft.com/office/drawing/2014/main" id="{83629ECA-47BE-4356-8244-6AEE71D00806}"/>
              </a:ext>
            </a:extLst>
          </p:cNvPr>
          <p:cNvSpPr txBox="1"/>
          <p:nvPr/>
        </p:nvSpPr>
        <p:spPr>
          <a:xfrm>
            <a:off x="87895" y="2734491"/>
            <a:ext cx="1303562" cy="545790"/>
          </a:xfrm>
          <a:prstGeom prst="rect">
            <a:avLst/>
          </a:prstGeom>
          <a:noFill/>
        </p:spPr>
        <p:txBody>
          <a:bodyPr wrap="none" rtlCol="0">
            <a:spAutoFit/>
          </a:bodyPr>
          <a:lstStyle/>
          <a:p>
            <a:r>
              <a:rPr lang="en-US" sz="1200" dirty="0">
                <a:solidFill>
                  <a:schemeClr val="accent1"/>
                </a:solidFill>
              </a:rPr>
              <a:t>Metadata for</a:t>
            </a:r>
          </a:p>
          <a:p>
            <a:r>
              <a:rPr lang="en-US" sz="1200" dirty="0">
                <a:solidFill>
                  <a:schemeClr val="accent1"/>
                </a:solidFill>
              </a:rPr>
              <a:t>input products</a:t>
            </a:r>
            <a:endParaRPr lang="en-BE" sz="1200" dirty="0">
              <a:solidFill>
                <a:schemeClr val="accent1"/>
              </a:solidFill>
            </a:endParaRPr>
          </a:p>
        </p:txBody>
      </p:sp>
      <p:cxnSp>
        <p:nvCxnSpPr>
          <p:cNvPr id="21" name="Straight Arrow Connector 20">
            <a:extLst>
              <a:ext uri="{FF2B5EF4-FFF2-40B4-BE49-F238E27FC236}">
                <a16:creationId xmlns:a16="http://schemas.microsoft.com/office/drawing/2014/main" id="{BA5FE31A-85A4-4AB9-B0DB-D3AC63C3C581}"/>
              </a:ext>
            </a:extLst>
          </p:cNvPr>
          <p:cNvCxnSpPr>
            <a:cxnSpLocks/>
          </p:cNvCxnSpPr>
          <p:nvPr/>
        </p:nvCxnSpPr>
        <p:spPr bwMode="auto">
          <a:xfrm>
            <a:off x="1001492" y="4711337"/>
            <a:ext cx="0" cy="1644695"/>
          </a:xfrm>
          <a:prstGeom prst="straightConnector1">
            <a:avLst/>
          </a:prstGeom>
          <a:noFill/>
          <a:ln w="9525" cap="flat" cmpd="sng" algn="ctr">
            <a:solidFill>
              <a:schemeClr val="accent1"/>
            </a:solidFill>
            <a:prstDash val="solid"/>
            <a:round/>
            <a:headEnd type="none" w="sm" len="sm"/>
            <a:tailEnd type="arrow" w="med" len="med"/>
          </a:ln>
          <a:effectLst/>
          <a:extLst>
            <a:ext uri="{909E8E84-426E-40DD-AFC4-6F175D3DCCD1}">
              <a14:hiddenFill xmlns:a14="http://schemas.microsoft.com/office/drawing/2010/main">
                <a:solidFill>
                  <a:schemeClr val="bg1"/>
                </a:solidFill>
              </a14:hiddenFill>
            </a:ext>
          </a:extLst>
        </p:spPr>
      </p:cxnSp>
      <p:sp>
        <p:nvSpPr>
          <p:cNvPr id="24" name="TextBox 23">
            <a:extLst>
              <a:ext uri="{FF2B5EF4-FFF2-40B4-BE49-F238E27FC236}">
                <a16:creationId xmlns:a16="http://schemas.microsoft.com/office/drawing/2014/main" id="{D5562791-288B-4860-8C0F-8E32DC90A009}"/>
              </a:ext>
            </a:extLst>
          </p:cNvPr>
          <p:cNvSpPr txBox="1"/>
          <p:nvPr/>
        </p:nvSpPr>
        <p:spPr>
          <a:xfrm>
            <a:off x="53243" y="4790011"/>
            <a:ext cx="1313180" cy="802464"/>
          </a:xfrm>
          <a:prstGeom prst="rect">
            <a:avLst/>
          </a:prstGeom>
          <a:noFill/>
        </p:spPr>
        <p:txBody>
          <a:bodyPr wrap="none" rtlCol="0">
            <a:spAutoFit/>
          </a:bodyPr>
          <a:lstStyle/>
          <a:p>
            <a:r>
              <a:rPr lang="en-US" sz="1200" dirty="0">
                <a:solidFill>
                  <a:schemeClr val="accent1"/>
                </a:solidFill>
              </a:rPr>
              <a:t>Metadata for</a:t>
            </a:r>
          </a:p>
          <a:p>
            <a:r>
              <a:rPr lang="en-US" sz="1200" dirty="0">
                <a:solidFill>
                  <a:schemeClr val="accent1"/>
                </a:solidFill>
              </a:rPr>
              <a:t>(Land) output </a:t>
            </a:r>
          </a:p>
          <a:p>
            <a:r>
              <a:rPr lang="en-US" sz="1200" dirty="0">
                <a:solidFill>
                  <a:schemeClr val="accent1"/>
                </a:solidFill>
              </a:rPr>
              <a:t>product</a:t>
            </a:r>
            <a:endParaRPr lang="en-BE" sz="1200" dirty="0">
              <a:solidFill>
                <a:schemeClr val="accent1"/>
              </a:solidFill>
            </a:endParaRPr>
          </a:p>
        </p:txBody>
      </p:sp>
      <p:sp>
        <p:nvSpPr>
          <p:cNvPr id="3" name="Footer Placeholder 2">
            <a:extLst>
              <a:ext uri="{FF2B5EF4-FFF2-40B4-BE49-F238E27FC236}">
                <a16:creationId xmlns:a16="http://schemas.microsoft.com/office/drawing/2014/main" id="{60FFE7FD-9439-4E56-A55B-6E962DCB3026}"/>
              </a:ext>
            </a:extLst>
          </p:cNvPr>
          <p:cNvSpPr>
            <a:spLocks noGrp="1"/>
          </p:cNvSpPr>
          <p:nvPr>
            <p:ph type="ftr" sz="quarter" idx="10"/>
          </p:nvPr>
        </p:nvSpPr>
        <p:spPr/>
        <p:txBody>
          <a:bodyPr/>
          <a:lstStyle/>
          <a:p>
            <a:pPr>
              <a:defRPr/>
            </a:pPr>
            <a:r>
              <a:rPr lang="en-US"/>
              <a:t>WGISS-51 | Discovery and Access | QC-MMS | 20/04/2021 </a:t>
            </a:r>
            <a:endParaRPr lang="en-GB"/>
          </a:p>
        </p:txBody>
      </p:sp>
      <p:sp>
        <p:nvSpPr>
          <p:cNvPr id="16" name="Rectangle 15"/>
          <p:cNvSpPr/>
          <p:nvPr/>
        </p:nvSpPr>
        <p:spPr bwMode="auto">
          <a:xfrm>
            <a:off x="3902160" y="5936077"/>
            <a:ext cx="3508835" cy="906048"/>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
        <p:nvSpPr>
          <p:cNvPr id="7" name="Rectangle 6">
            <a:extLst>
              <a:ext uri="{FF2B5EF4-FFF2-40B4-BE49-F238E27FC236}">
                <a16:creationId xmlns:a16="http://schemas.microsoft.com/office/drawing/2014/main" id="{ED1587F9-6BE5-4234-8DCF-898FAD50AA69}"/>
              </a:ext>
            </a:extLst>
          </p:cNvPr>
          <p:cNvSpPr/>
          <p:nvPr/>
        </p:nvSpPr>
        <p:spPr bwMode="auto">
          <a:xfrm>
            <a:off x="4381500" y="1420019"/>
            <a:ext cx="2484120" cy="165545"/>
          </a:xfrm>
          <a:prstGeom prst="rect">
            <a:avLst/>
          </a:prstGeom>
          <a:solidFill>
            <a:schemeClr val="bg1"/>
          </a:solidFill>
          <a:ln w="28575">
            <a:solidFill>
              <a:schemeClr val="bg1"/>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BE" sz="1800" b="0" i="0" u="none" strike="noStrike" cap="none" normalizeH="0" baseline="0">
              <a:ln>
                <a:noFill/>
              </a:ln>
              <a:solidFill>
                <a:schemeClr val="bg2"/>
              </a:solidFill>
              <a:effectLst/>
              <a:latin typeface="Verdana" pitchFamily="34" charset="0"/>
            </a:endParaRPr>
          </a:p>
        </p:txBody>
      </p:sp>
      <p:sp>
        <p:nvSpPr>
          <p:cNvPr id="14" name="Rectangle 13"/>
          <p:cNvSpPr/>
          <p:nvPr/>
        </p:nvSpPr>
        <p:spPr bwMode="auto">
          <a:xfrm>
            <a:off x="5222789" y="1420019"/>
            <a:ext cx="2188206" cy="5422106"/>
          </a:xfrm>
          <a:prstGeom prst="rect">
            <a:avLst/>
          </a:prstGeom>
          <a:noFill/>
          <a:ln w="31750">
            <a:solidFill>
              <a:srgbClr val="FF0000"/>
            </a:solidFill>
            <a:prstDash val="dash"/>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19000"/>
              </a:lnSpc>
              <a:spcBef>
                <a:spcPct val="20000"/>
              </a:spcBef>
              <a:spcAft>
                <a:spcPct val="0"/>
              </a:spcAft>
              <a:buClr>
                <a:srgbClr val="00549F"/>
              </a:buClr>
              <a:buSzTx/>
              <a:buFontTx/>
              <a:buNone/>
              <a:tabLst/>
            </a:pPr>
            <a:endParaRPr kumimoji="0" lang="en-US" sz="1800" b="0" i="0" u="none" strike="noStrike" cap="none" normalizeH="0" baseline="0">
              <a:ln>
                <a:noFill/>
              </a:ln>
              <a:solidFill>
                <a:schemeClr val="bg2"/>
              </a:solidFill>
              <a:effectLst/>
              <a:latin typeface="Verdana" pitchFamily="34" charset="0"/>
            </a:endParaRPr>
          </a:p>
        </p:txBody>
      </p:sp>
      <p:sp>
        <p:nvSpPr>
          <p:cNvPr id="17" name="Speech Bubble: Rectangle with Corners Rounded 16">
            <a:extLst>
              <a:ext uri="{FF2B5EF4-FFF2-40B4-BE49-F238E27FC236}">
                <a16:creationId xmlns:a16="http://schemas.microsoft.com/office/drawing/2014/main" id="{F538A4EE-1420-4117-AAD4-A3424B941E3C}"/>
              </a:ext>
            </a:extLst>
          </p:cNvPr>
          <p:cNvSpPr/>
          <p:nvPr/>
        </p:nvSpPr>
        <p:spPr bwMode="auto">
          <a:xfrm>
            <a:off x="7288848" y="1889598"/>
            <a:ext cx="1926871" cy="1132437"/>
          </a:xfrm>
          <a:prstGeom prst="wedgeRoundRectCallout">
            <a:avLst>
              <a:gd name="adj1" fmla="val -115624"/>
              <a:gd name="adj2" fmla="val 11146"/>
              <a:gd name="adj3" fmla="val 16667"/>
            </a:avLst>
          </a:prstGeom>
          <a:solidFill>
            <a:srgbClr val="FFFF99"/>
          </a:solidFill>
          <a:ln w="12700">
            <a:solidFill>
              <a:schemeClr val="tx1"/>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19000"/>
              </a:lnSpc>
              <a:spcBef>
                <a:spcPct val="20000"/>
              </a:spcBef>
              <a:spcAft>
                <a:spcPct val="0"/>
              </a:spcAft>
              <a:buClr>
                <a:srgbClr val="00549F"/>
              </a:buClr>
              <a:buSzTx/>
              <a:buFontTx/>
              <a:buNone/>
              <a:tabLst/>
            </a:pPr>
            <a:r>
              <a:rPr kumimoji="0" lang="en-US" sz="1200" b="0" i="0" u="none" strike="noStrike" cap="none" normalizeH="0" baseline="0" dirty="0">
                <a:ln>
                  <a:noFill/>
                </a:ln>
                <a:solidFill>
                  <a:schemeClr val="bg2"/>
                </a:solidFill>
                <a:effectLst/>
                <a:latin typeface="Verdana" pitchFamily="34" charset="0"/>
              </a:rPr>
              <a:t>Metadata including QI  (“MD1”..”MD6”) persisted by the catalogue</a:t>
            </a:r>
            <a:endParaRPr kumimoji="0" lang="en-BE" sz="1200" b="0" i="0" u="none" strike="noStrike" cap="none" normalizeH="0" baseline="0" dirty="0">
              <a:ln>
                <a:noFill/>
              </a:ln>
              <a:solidFill>
                <a:schemeClr val="bg2"/>
              </a:solidFill>
              <a:effectLst/>
              <a:latin typeface="Verdana" pitchFamily="34" charset="0"/>
            </a:endParaRPr>
          </a:p>
        </p:txBody>
      </p:sp>
    </p:spTree>
    <p:extLst>
      <p:ext uri="{BB962C8B-B14F-4D97-AF65-F5344CB8AC3E}">
        <p14:creationId xmlns:p14="http://schemas.microsoft.com/office/powerpoint/2010/main" val="208860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C24C-B495-4C30-B879-02DB8802ED87}"/>
              </a:ext>
            </a:extLst>
          </p:cNvPr>
          <p:cNvSpPr>
            <a:spLocks noGrp="1"/>
          </p:cNvSpPr>
          <p:nvPr>
            <p:ph type="title"/>
          </p:nvPr>
        </p:nvSpPr>
        <p:spPr/>
        <p:txBody>
          <a:bodyPr/>
          <a:lstStyle/>
          <a:p>
            <a:r>
              <a:rPr lang="en-US" dirty="0"/>
              <a:t>Overall Approach</a:t>
            </a:r>
            <a:endParaRPr lang="en-BE" dirty="0"/>
          </a:p>
        </p:txBody>
      </p:sp>
      <p:sp>
        <p:nvSpPr>
          <p:cNvPr id="3" name="Content Placeholder 2">
            <a:extLst>
              <a:ext uri="{FF2B5EF4-FFF2-40B4-BE49-F238E27FC236}">
                <a16:creationId xmlns:a16="http://schemas.microsoft.com/office/drawing/2014/main" id="{5F3CC8B9-1CF6-41C1-A315-B94E7F64F86C}"/>
              </a:ext>
            </a:extLst>
          </p:cNvPr>
          <p:cNvSpPr>
            <a:spLocks noGrp="1"/>
          </p:cNvSpPr>
          <p:nvPr>
            <p:ph idx="1"/>
          </p:nvPr>
        </p:nvSpPr>
        <p:spPr>
          <a:xfrm>
            <a:off x="287337" y="1501775"/>
            <a:ext cx="8123495" cy="4876800"/>
          </a:xfrm>
        </p:spPr>
        <p:txBody>
          <a:bodyPr/>
          <a:lstStyle/>
          <a:p>
            <a:r>
              <a:rPr lang="en-US" dirty="0"/>
              <a:t>QCMMS Quality Indicators (QI)  proposed as per QA4EO guiding principles.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Scope of this presentation: </a:t>
            </a:r>
            <a:r>
              <a:rPr lang="en-US" dirty="0">
                <a:solidFill>
                  <a:srgbClr val="FF0000"/>
                </a:solidFill>
              </a:rPr>
              <a:t>QI Catalogue </a:t>
            </a:r>
            <a:r>
              <a:rPr lang="en-US" dirty="0"/>
              <a:t>&amp; </a:t>
            </a:r>
            <a:r>
              <a:rPr lang="en-US" dirty="0">
                <a:solidFill>
                  <a:srgbClr val="FF0000"/>
                </a:solidFill>
              </a:rPr>
              <a:t>QA Report </a:t>
            </a:r>
            <a:r>
              <a:rPr lang="en-US">
                <a:solidFill>
                  <a:srgbClr val="FF0000"/>
                </a:solidFill>
              </a:rPr>
              <a:t>Manager </a:t>
            </a:r>
            <a:r>
              <a:rPr lang="en-US"/>
              <a:t>components.</a:t>
            </a:r>
            <a:endParaRPr lang="en-US" dirty="0"/>
          </a:p>
          <a:p>
            <a:endParaRPr lang="en-BE" dirty="0"/>
          </a:p>
        </p:txBody>
      </p:sp>
      <p:sp>
        <p:nvSpPr>
          <p:cNvPr id="4" name="Footer Placeholder 3">
            <a:extLst>
              <a:ext uri="{FF2B5EF4-FFF2-40B4-BE49-F238E27FC236}">
                <a16:creationId xmlns:a16="http://schemas.microsoft.com/office/drawing/2014/main" id="{EAEC37AD-F35D-4186-B33D-8F560519003D}"/>
              </a:ext>
            </a:extLst>
          </p:cNvPr>
          <p:cNvSpPr>
            <a:spLocks noGrp="1"/>
          </p:cNvSpPr>
          <p:nvPr>
            <p:ph type="ftr" sz="quarter" idx="10"/>
          </p:nvPr>
        </p:nvSpPr>
        <p:spPr/>
        <p:txBody>
          <a:bodyPr/>
          <a:lstStyle/>
          <a:p>
            <a:pPr>
              <a:defRPr/>
            </a:pPr>
            <a:r>
              <a:rPr lang="en-US"/>
              <a:t>WGISS-51 | Discovery and Access | QC-MMS | 20/04/2021 </a:t>
            </a:r>
            <a:endParaRPr lang="en-GB" dirty="0"/>
          </a:p>
        </p:txBody>
      </p:sp>
      <p:pic>
        <p:nvPicPr>
          <p:cNvPr id="5" name="Picture 4">
            <a:extLst>
              <a:ext uri="{FF2B5EF4-FFF2-40B4-BE49-F238E27FC236}">
                <a16:creationId xmlns:a16="http://schemas.microsoft.com/office/drawing/2014/main" id="{2CA7CB96-F562-4FE6-BC52-56CF3EC6C260}"/>
              </a:ext>
            </a:extLst>
          </p:cNvPr>
          <p:cNvPicPr>
            <a:picLocks noChangeAspect="1"/>
          </p:cNvPicPr>
          <p:nvPr/>
        </p:nvPicPr>
        <p:blipFill>
          <a:blip r:embed="rId3"/>
          <a:stretch>
            <a:fillRect/>
          </a:stretch>
        </p:blipFill>
        <p:spPr>
          <a:xfrm>
            <a:off x="2979062" y="4376823"/>
            <a:ext cx="2655930" cy="1018582"/>
          </a:xfrm>
          <a:prstGeom prst="rect">
            <a:avLst/>
          </a:prstGeom>
        </p:spPr>
      </p:pic>
      <p:pic>
        <p:nvPicPr>
          <p:cNvPr id="6" name="Picture 5">
            <a:extLst>
              <a:ext uri="{FF2B5EF4-FFF2-40B4-BE49-F238E27FC236}">
                <a16:creationId xmlns:a16="http://schemas.microsoft.com/office/drawing/2014/main" id="{45EC8748-DBD6-40D9-A17A-EE17803F51E1}"/>
              </a:ext>
            </a:extLst>
          </p:cNvPr>
          <p:cNvPicPr>
            <a:picLocks noChangeAspect="1"/>
          </p:cNvPicPr>
          <p:nvPr/>
        </p:nvPicPr>
        <p:blipFill>
          <a:blip r:embed="rId4"/>
          <a:stretch>
            <a:fillRect/>
          </a:stretch>
        </p:blipFill>
        <p:spPr>
          <a:xfrm>
            <a:off x="2000229" y="2849325"/>
            <a:ext cx="4481792" cy="951657"/>
          </a:xfrm>
          <a:prstGeom prst="rect">
            <a:avLst/>
          </a:prstGeom>
        </p:spPr>
      </p:pic>
      <p:pic>
        <p:nvPicPr>
          <p:cNvPr id="7" name="Picture 6">
            <a:extLst>
              <a:ext uri="{FF2B5EF4-FFF2-40B4-BE49-F238E27FC236}">
                <a16:creationId xmlns:a16="http://schemas.microsoft.com/office/drawing/2014/main" id="{510F42DB-DD12-404A-8692-41DA353ABCCB}"/>
              </a:ext>
            </a:extLst>
          </p:cNvPr>
          <p:cNvPicPr>
            <a:picLocks noChangeAspect="1"/>
          </p:cNvPicPr>
          <p:nvPr/>
        </p:nvPicPr>
        <p:blipFill>
          <a:blip r:embed="rId5"/>
          <a:stretch>
            <a:fillRect/>
          </a:stretch>
        </p:blipFill>
        <p:spPr>
          <a:xfrm>
            <a:off x="6547923" y="1975939"/>
            <a:ext cx="2514951" cy="695422"/>
          </a:xfrm>
          <a:prstGeom prst="rect">
            <a:avLst/>
          </a:prstGeom>
        </p:spPr>
      </p:pic>
      <p:cxnSp>
        <p:nvCxnSpPr>
          <p:cNvPr id="9" name="Straight Arrow Connector 8">
            <a:extLst>
              <a:ext uri="{FF2B5EF4-FFF2-40B4-BE49-F238E27FC236}">
                <a16:creationId xmlns:a16="http://schemas.microsoft.com/office/drawing/2014/main" id="{7725C12D-DFDA-4CA1-9D65-3CE86F791022}"/>
              </a:ext>
            </a:extLst>
          </p:cNvPr>
          <p:cNvCxnSpPr>
            <a:stCxn id="6" idx="2"/>
          </p:cNvCxnSpPr>
          <p:nvPr/>
        </p:nvCxnSpPr>
        <p:spPr bwMode="auto">
          <a:xfrm>
            <a:off x="4241125" y="3800982"/>
            <a:ext cx="0" cy="575841"/>
          </a:xfrm>
          <a:prstGeom prst="straightConnector1">
            <a:avLst/>
          </a:prstGeom>
          <a:noFill/>
          <a:ln>
            <a:solidFill>
              <a:schemeClr val="accent1"/>
            </a:solidFill>
            <a:tailEnd type="triangl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cxnSp>
    </p:spTree>
    <p:extLst>
      <p:ext uri="{BB962C8B-B14F-4D97-AF65-F5344CB8AC3E}">
        <p14:creationId xmlns:p14="http://schemas.microsoft.com/office/powerpoint/2010/main" val="350720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Introduction</a:t>
            </a:r>
          </a:p>
          <a:p>
            <a:r>
              <a:rPr lang="en-US" dirty="0"/>
              <a:t>Overall approach</a:t>
            </a:r>
          </a:p>
          <a:p>
            <a:r>
              <a:rPr lang="en-US" dirty="0">
                <a:solidFill>
                  <a:srgbClr val="FF0000"/>
                </a:solidFill>
              </a:rPr>
              <a:t>QI Catalogue component</a:t>
            </a:r>
          </a:p>
          <a:p>
            <a:pPr lvl="1"/>
            <a:r>
              <a:rPr lang="en-US" dirty="0"/>
              <a:t>Metadata and quality indicators</a:t>
            </a:r>
          </a:p>
          <a:p>
            <a:pPr lvl="1"/>
            <a:r>
              <a:rPr lang="en-US" dirty="0"/>
              <a:t>Catalogue</a:t>
            </a:r>
          </a:p>
          <a:p>
            <a:r>
              <a:rPr lang="en-US" dirty="0"/>
              <a:t>QA Report Manager component </a:t>
            </a:r>
          </a:p>
          <a:p>
            <a:pPr lvl="1"/>
            <a:r>
              <a:rPr lang="en-US" dirty="0" err="1"/>
              <a:t>Jupyter</a:t>
            </a:r>
            <a:r>
              <a:rPr lang="en-US" dirty="0"/>
              <a:t> Notebooks</a:t>
            </a:r>
          </a:p>
          <a:p>
            <a:r>
              <a:rPr lang="en-US" dirty="0"/>
              <a:t>Conclusion</a:t>
            </a:r>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190228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Catalogue - Purpose</a:t>
            </a:r>
          </a:p>
        </p:txBody>
      </p:sp>
      <p:sp>
        <p:nvSpPr>
          <p:cNvPr id="3" name="Content Placeholder 2"/>
          <p:cNvSpPr>
            <a:spLocks noGrp="1"/>
          </p:cNvSpPr>
          <p:nvPr>
            <p:ph idx="1"/>
          </p:nvPr>
        </p:nvSpPr>
        <p:spPr/>
        <p:txBody>
          <a:bodyPr/>
          <a:lstStyle/>
          <a:p>
            <a:r>
              <a:rPr lang="en-US" dirty="0"/>
              <a:t>QI Catalogue</a:t>
            </a:r>
          </a:p>
          <a:p>
            <a:pPr lvl="1"/>
            <a:r>
              <a:rPr lang="en-US" dirty="0"/>
              <a:t>Persistent and incremental storage of metadata and quality metadata used and produced during generation of derived (land) products </a:t>
            </a:r>
          </a:p>
          <a:p>
            <a:pPr lvl="1"/>
            <a:r>
              <a:rPr lang="en-US" dirty="0"/>
              <a:t>Support multiple products and product types in parallel.</a:t>
            </a:r>
          </a:p>
          <a:p>
            <a:pPr lvl="1"/>
            <a:r>
              <a:rPr lang="en-US" dirty="0"/>
              <a:t>Metadata for input products and resulting (output products).  </a:t>
            </a:r>
          </a:p>
          <a:p>
            <a:pPr lvl="1"/>
            <a:r>
              <a:rPr lang="en-US" dirty="0"/>
              <a:t>Standards-based Catalogue interfaces </a:t>
            </a:r>
          </a:p>
          <a:p>
            <a:pPr lvl="2"/>
            <a:r>
              <a:rPr lang="en-US" dirty="0"/>
              <a:t>Support Create, Read, Update and Delete (CRUD) methods on metadata records or (QA-related) metadata fragments.</a:t>
            </a:r>
          </a:p>
          <a:p>
            <a:pPr lvl="1"/>
            <a:r>
              <a:rPr lang="en-US" dirty="0"/>
              <a:t>Demonstrate with land product use cases:</a:t>
            </a:r>
          </a:p>
          <a:p>
            <a:pPr lvl="2"/>
            <a:r>
              <a:rPr lang="en-US" dirty="0"/>
              <a:t>HRL Imperviousness (Use Case-1), </a:t>
            </a:r>
          </a:p>
          <a:p>
            <a:pPr lvl="2"/>
            <a:r>
              <a:rPr lang="en-US" dirty="0"/>
              <a:t>HRL Forest Change (Use Case-2)</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a:t>WGISS-51 | Discovery and Access | QC-MMS | 20/04/2021 </a:t>
            </a:r>
            <a:endParaRPr lang="en-GB" dirty="0"/>
          </a:p>
        </p:txBody>
      </p:sp>
    </p:spTree>
    <p:extLst>
      <p:ext uri="{BB962C8B-B14F-4D97-AF65-F5344CB8AC3E}">
        <p14:creationId xmlns:p14="http://schemas.microsoft.com/office/powerpoint/2010/main" val="2452569798"/>
      </p:ext>
    </p:extLst>
  </p:cSld>
  <p:clrMapOvr>
    <a:masterClrMapping/>
  </p:clrMapOvr>
</p:sld>
</file>

<file path=ppt/theme/theme1.xml><?xml version="1.0" encoding="utf-8"?>
<a:theme xmlns:a="http://schemas.openxmlformats.org/drawingml/2006/main" name="1_Default Design">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1">
              <a:lumMod val="40000"/>
              <a:lumOff val="60000"/>
            </a:schemeClr>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vert="horz" wrap="non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19000"/>
          </a:lnSpc>
          <a:spcBef>
            <a:spcPct val="20000"/>
          </a:spcBef>
          <a:spcAft>
            <a:spcPct val="0"/>
          </a:spcAft>
          <a:buClr>
            <a:srgbClr val="00549F"/>
          </a:buClr>
          <a:buSzTx/>
          <a:buFontTx/>
          <a:buNone/>
          <a:tabLst/>
          <a:defRPr kumimoji="0" sz="1800" b="0" i="0" u="none" strike="noStrike" cap="none" normalizeH="0" baseline="0" smtClean="0">
            <a:ln>
              <a:noFill/>
            </a:ln>
            <a:solidFill>
              <a:schemeClr val="bg2"/>
            </a:solidFill>
            <a:effectLst/>
            <a:latin typeface="Verdana" pitchFamily="34" charset="0"/>
          </a:defRPr>
        </a:defPPr>
      </a:lstStyle>
    </a:spDef>
    <a:lnDef>
      <a:spPr bwMode="auto">
        <a:noFill/>
        <a:ln>
          <a:solidFill>
            <a:schemeClr val="accent1"/>
          </a:solidFill>
          <a:tailEnd type="triangle"/>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a:lstStyle/>
    </a:lnDef>
  </a:objectDefaults>
  <a:extraClrSchemeLst>
    <a:extraClrScheme>
      <a:clrScheme name="1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1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1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1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1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 presentation</Template>
  <TotalTime>30341</TotalTime>
  <Words>2847</Words>
  <Application>Microsoft Office PowerPoint</Application>
  <PresentationFormat>On-screen Show (4:3)</PresentationFormat>
  <Paragraphs>358</Paragraphs>
  <Slides>42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MS PGothic</vt:lpstr>
      <vt:lpstr>Arial</vt:lpstr>
      <vt:lpstr>Verdana</vt:lpstr>
      <vt:lpstr>1_Default Design</vt:lpstr>
      <vt:lpstr>QC-MMS Project:  Experience with Quality Metadata, Catalog and Jupyter Notebooks</vt:lpstr>
      <vt:lpstr>Outline</vt:lpstr>
      <vt:lpstr>Introduction</vt:lpstr>
      <vt:lpstr>Introduction</vt:lpstr>
      <vt:lpstr>Overall Approach</vt:lpstr>
      <vt:lpstr>Overall Approach – Functional View</vt:lpstr>
      <vt:lpstr>Overall Approach</vt:lpstr>
      <vt:lpstr>Outline</vt:lpstr>
      <vt:lpstr>QI Catalogue - Purpose</vt:lpstr>
      <vt:lpstr>Catalogue – Functional View</vt:lpstr>
      <vt:lpstr>QI Catalogue – Interfaces</vt:lpstr>
      <vt:lpstr>QI Catalogue - Product Metadata </vt:lpstr>
      <vt:lpstr>QI Catalogue - Product Metadata </vt:lpstr>
      <vt:lpstr>Quality Metadata</vt:lpstr>
      <vt:lpstr>Quality Metadata</vt:lpstr>
      <vt:lpstr>Quality Metadata (Output products)</vt:lpstr>
      <vt:lpstr>Quality Metadata (Input products)</vt:lpstr>
      <vt:lpstr>QI Catalogue (OpenSearch Client)</vt:lpstr>
      <vt:lpstr>QI Catalogue (OpenSearch Client)</vt:lpstr>
      <vt:lpstr>QI Catalogue (OpenSearch Client)</vt:lpstr>
      <vt:lpstr>QI Catalogue (OpenSearch Client)</vt:lpstr>
      <vt:lpstr>QI Catalogue – resources overview</vt:lpstr>
      <vt:lpstr>QI Catalogue - Quality Metadata </vt:lpstr>
      <vt:lpstr>Outline</vt:lpstr>
      <vt:lpstr>QA Report Manager</vt:lpstr>
      <vt:lpstr>QA Report Mgr – Functional View</vt:lpstr>
      <vt:lpstr>QA Reports – Quality Report Formats</vt:lpstr>
      <vt:lpstr>QI Catalogue – Quality Report Formats</vt:lpstr>
      <vt:lpstr>QI Catalogue - ISO 19157-2 Report</vt:lpstr>
      <vt:lpstr>QI Catalogue - ISO 19157-2 Report</vt:lpstr>
      <vt:lpstr>QI Catalogue - ISO 19157-2 Report</vt:lpstr>
      <vt:lpstr>QA Reports – Jupyter format</vt:lpstr>
      <vt:lpstr>QA Reports (via OpenSearch Client)</vt:lpstr>
      <vt:lpstr>QA Reports - Jupyter</vt:lpstr>
      <vt:lpstr>QA Reports – Jupyter (Colab)</vt:lpstr>
      <vt:lpstr>QA Reports – Jupyter (OpenSearch Client)</vt:lpstr>
      <vt:lpstr>QA Reports - Jupyter</vt:lpstr>
      <vt:lpstr> Conclusion</vt:lpstr>
      <vt:lpstr>Conclusion - Lessons learned</vt:lpstr>
      <vt:lpstr>Conclusion – Future work </vt:lpstr>
      <vt:lpstr>Conclusion – Future work</vt:lpstr>
      <vt:lpstr>Conclusion </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EOP-G Workplan 2010 Overview - EOP-GT Inputs</dc:title>
  <dc:creator>Graeme Mason</dc:creator>
  <cp:lastModifiedBy>Yves Coene</cp:lastModifiedBy>
  <cp:revision>2560</cp:revision>
  <cp:lastPrinted>2018-07-30T11:42:00Z</cp:lastPrinted>
  <dcterms:created xsi:type="dcterms:W3CDTF">2010-01-13T14:38:57Z</dcterms:created>
  <dcterms:modified xsi:type="dcterms:W3CDTF">2021-04-15T07:51:50Z</dcterms:modified>
</cp:coreProperties>
</file>