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9144000"/>
  <p:notesSz cx="7023100" cy="9309100"/>
  <p:embeddedFontLst>
    <p:embeddedFont>
      <p:font typeface="Lato"/>
      <p:regular r:id="rId27"/>
      <p:bold r:id="rId28"/>
      <p:italic r:id="rId29"/>
      <p:boldItalic r:id="rId30"/>
    </p:embeddedFont>
    <p:embeddedFont>
      <p:font typeface="Lato Light"/>
      <p:regular r:id="rId31"/>
      <p:bold r:id="rId32"/>
      <p:italic r:id="rId33"/>
      <p:boldItalic r:id="rId34"/>
    </p:embeddedFont>
    <p:embeddedFont>
      <p:font typeface="Helvetica Neue"/>
      <p:regular r:id="rId35"/>
      <p:bold r:id="rId36"/>
      <p:italic r:id="rId37"/>
      <p:boldItalic r:id="rId38"/>
    </p:embeddedFont>
    <p:embeddedFont>
      <p:font typeface="Source Sans Pro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SansPro-bold.fntdata"/><Relationship Id="rId20" Type="http://schemas.openxmlformats.org/officeDocument/2006/relationships/slide" Target="slides/slide16.xml"/><Relationship Id="rId42" Type="http://schemas.openxmlformats.org/officeDocument/2006/relationships/font" Target="fonts/SourceSansPro-boldItalic.fntdata"/><Relationship Id="rId41" Type="http://schemas.openxmlformats.org/officeDocument/2006/relationships/font" Target="fonts/SourceSansPro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ato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LatoLight-regular.fntdata"/><Relationship Id="rId30" Type="http://schemas.openxmlformats.org/officeDocument/2006/relationships/font" Target="fonts/Lato-boldItalic.fntdata"/><Relationship Id="rId11" Type="http://schemas.openxmlformats.org/officeDocument/2006/relationships/slide" Target="slides/slide7.xml"/><Relationship Id="rId33" Type="http://schemas.openxmlformats.org/officeDocument/2006/relationships/font" Target="fonts/LatoLight-italic.fntdata"/><Relationship Id="rId10" Type="http://schemas.openxmlformats.org/officeDocument/2006/relationships/slide" Target="slides/slide6.xml"/><Relationship Id="rId32" Type="http://schemas.openxmlformats.org/officeDocument/2006/relationships/font" Target="fonts/LatoLight-bold.fntdata"/><Relationship Id="rId13" Type="http://schemas.openxmlformats.org/officeDocument/2006/relationships/slide" Target="slides/slide9.xml"/><Relationship Id="rId35" Type="http://schemas.openxmlformats.org/officeDocument/2006/relationships/font" Target="fonts/HelveticaNeue-regular.fntdata"/><Relationship Id="rId12" Type="http://schemas.openxmlformats.org/officeDocument/2006/relationships/slide" Target="slides/slide8.xml"/><Relationship Id="rId34" Type="http://schemas.openxmlformats.org/officeDocument/2006/relationships/font" Target="fonts/LatoLight-boldItalic.fntdata"/><Relationship Id="rId15" Type="http://schemas.openxmlformats.org/officeDocument/2006/relationships/slide" Target="slides/slide11.xml"/><Relationship Id="rId37" Type="http://schemas.openxmlformats.org/officeDocument/2006/relationships/font" Target="fonts/HelveticaNeue-italic.fntdata"/><Relationship Id="rId14" Type="http://schemas.openxmlformats.org/officeDocument/2006/relationships/slide" Target="slides/slide10.xml"/><Relationship Id="rId36" Type="http://schemas.openxmlformats.org/officeDocument/2006/relationships/font" Target="fonts/HelveticaNeue-bold.fntdata"/><Relationship Id="rId17" Type="http://schemas.openxmlformats.org/officeDocument/2006/relationships/slide" Target="slides/slide13.xml"/><Relationship Id="rId39" Type="http://schemas.openxmlformats.org/officeDocument/2006/relationships/font" Target="fonts/SourceSansPro-regular.fntdata"/><Relationship Id="rId16" Type="http://schemas.openxmlformats.org/officeDocument/2006/relationships/slide" Target="slides/slide12.xml"/><Relationship Id="rId38" Type="http://schemas.openxmlformats.org/officeDocument/2006/relationships/font" Target="fonts/HelveticaNeue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84275" y="698500"/>
            <a:ext cx="4654550" cy="34909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/>
          <p:nvPr>
            <p:ph idx="1" type="body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:notes"/>
          <p:cNvSpPr/>
          <p:nvPr>
            <p:ph idx="2" type="sldImg"/>
          </p:nvPr>
        </p:nvSpPr>
        <p:spPr>
          <a:xfrm>
            <a:off x="1184275" y="698500"/>
            <a:ext cx="4654550" cy="34909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bffa70493_0_251:notes"/>
          <p:cNvSpPr/>
          <p:nvPr>
            <p:ph idx="2" type="sldImg"/>
          </p:nvPr>
        </p:nvSpPr>
        <p:spPr>
          <a:xfrm>
            <a:off x="1170824" y="698183"/>
            <a:ext cx="4682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bffa70493_0_251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cbffa70493_0_311:notes"/>
          <p:cNvSpPr/>
          <p:nvPr>
            <p:ph idx="2" type="sldImg"/>
          </p:nvPr>
        </p:nvSpPr>
        <p:spPr>
          <a:xfrm>
            <a:off x="1170824" y="698183"/>
            <a:ext cx="4682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cbffa70493_0_311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bffa70493_0_437:notes"/>
          <p:cNvSpPr/>
          <p:nvPr>
            <p:ph idx="2" type="sldImg"/>
          </p:nvPr>
        </p:nvSpPr>
        <p:spPr>
          <a:xfrm>
            <a:off x="1184275" y="698500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cbffa70493_0_437:notes"/>
          <p:cNvSpPr txBox="1"/>
          <p:nvPr>
            <p:ph idx="1" type="body"/>
          </p:nvPr>
        </p:nvSpPr>
        <p:spPr>
          <a:xfrm>
            <a:off x="702311" y="4421823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cbffa70493_0_445:notes"/>
          <p:cNvSpPr/>
          <p:nvPr>
            <p:ph idx="2" type="sldImg"/>
          </p:nvPr>
        </p:nvSpPr>
        <p:spPr>
          <a:xfrm>
            <a:off x="1184275" y="698500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cbffa70493_0_445:notes"/>
          <p:cNvSpPr txBox="1"/>
          <p:nvPr>
            <p:ph idx="1" type="body"/>
          </p:nvPr>
        </p:nvSpPr>
        <p:spPr>
          <a:xfrm>
            <a:off x="702311" y="4421823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cbffa70493_0_454:notes"/>
          <p:cNvSpPr/>
          <p:nvPr>
            <p:ph idx="2" type="sldImg"/>
          </p:nvPr>
        </p:nvSpPr>
        <p:spPr>
          <a:xfrm>
            <a:off x="1184275" y="698500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cbffa70493_0_454:notes"/>
          <p:cNvSpPr txBox="1"/>
          <p:nvPr>
            <p:ph idx="1" type="body"/>
          </p:nvPr>
        </p:nvSpPr>
        <p:spPr>
          <a:xfrm>
            <a:off x="702311" y="4421823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ca2bc1c494_0_1:notes"/>
          <p:cNvSpPr/>
          <p:nvPr>
            <p:ph idx="2" type="sldImg"/>
          </p:nvPr>
        </p:nvSpPr>
        <p:spPr>
          <a:xfrm>
            <a:off x="1184275" y="698500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ca2bc1c494_0_1:notes"/>
          <p:cNvSpPr txBox="1"/>
          <p:nvPr>
            <p:ph idx="1" type="body"/>
          </p:nvPr>
        </p:nvSpPr>
        <p:spPr>
          <a:xfrm>
            <a:off x="702311" y="4421823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ca2bc1c494_0_21:notes"/>
          <p:cNvSpPr/>
          <p:nvPr>
            <p:ph idx="2" type="sldImg"/>
          </p:nvPr>
        </p:nvSpPr>
        <p:spPr>
          <a:xfrm>
            <a:off x="1184275" y="698500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ca2bc1c494_0_21:notes"/>
          <p:cNvSpPr txBox="1"/>
          <p:nvPr>
            <p:ph idx="1" type="body"/>
          </p:nvPr>
        </p:nvSpPr>
        <p:spPr>
          <a:xfrm>
            <a:off x="702311" y="4421823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cbad10fc84_0_1:notes"/>
          <p:cNvSpPr/>
          <p:nvPr>
            <p:ph idx="2" type="sldImg"/>
          </p:nvPr>
        </p:nvSpPr>
        <p:spPr>
          <a:xfrm>
            <a:off x="1184275" y="698500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cbad10fc84_0_1:notes"/>
          <p:cNvSpPr txBox="1"/>
          <p:nvPr>
            <p:ph idx="1" type="body"/>
          </p:nvPr>
        </p:nvSpPr>
        <p:spPr>
          <a:xfrm>
            <a:off x="702311" y="4421823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ca2bc1c494_0_6:notes"/>
          <p:cNvSpPr/>
          <p:nvPr>
            <p:ph idx="2" type="sldImg"/>
          </p:nvPr>
        </p:nvSpPr>
        <p:spPr>
          <a:xfrm>
            <a:off x="1184275" y="698500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ca2bc1c494_0_6:notes"/>
          <p:cNvSpPr txBox="1"/>
          <p:nvPr>
            <p:ph idx="1" type="body"/>
          </p:nvPr>
        </p:nvSpPr>
        <p:spPr>
          <a:xfrm>
            <a:off x="702311" y="4421823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a2bc1c494_0_11:notes"/>
          <p:cNvSpPr/>
          <p:nvPr>
            <p:ph idx="2" type="sldImg"/>
          </p:nvPr>
        </p:nvSpPr>
        <p:spPr>
          <a:xfrm>
            <a:off x="1184275" y="698500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a2bc1c494_0_11:notes"/>
          <p:cNvSpPr txBox="1"/>
          <p:nvPr>
            <p:ph idx="1" type="body"/>
          </p:nvPr>
        </p:nvSpPr>
        <p:spPr>
          <a:xfrm>
            <a:off x="702311" y="4421823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a196f44f2d_0_21:notes"/>
          <p:cNvSpPr/>
          <p:nvPr>
            <p:ph idx="2" type="sldImg"/>
          </p:nvPr>
        </p:nvSpPr>
        <p:spPr>
          <a:xfrm>
            <a:off x="1184275" y="698500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a196f44f2d_0_21:notes"/>
          <p:cNvSpPr txBox="1"/>
          <p:nvPr>
            <p:ph idx="1" type="body"/>
          </p:nvPr>
        </p:nvSpPr>
        <p:spPr>
          <a:xfrm>
            <a:off x="702311" y="4421823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ca3ef71739_0_11:notes"/>
          <p:cNvSpPr/>
          <p:nvPr>
            <p:ph idx="2" type="sldImg"/>
          </p:nvPr>
        </p:nvSpPr>
        <p:spPr>
          <a:xfrm>
            <a:off x="1184275" y="698500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ca3ef71739_0_11:notes"/>
          <p:cNvSpPr txBox="1"/>
          <p:nvPr>
            <p:ph idx="1" type="body"/>
          </p:nvPr>
        </p:nvSpPr>
        <p:spPr>
          <a:xfrm>
            <a:off x="702311" y="4421823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ca3ef71739_0_1:notes"/>
          <p:cNvSpPr/>
          <p:nvPr>
            <p:ph idx="2" type="sldImg"/>
          </p:nvPr>
        </p:nvSpPr>
        <p:spPr>
          <a:xfrm>
            <a:off x="1184275" y="698500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ca3ef71739_0_1:notes"/>
          <p:cNvSpPr txBox="1"/>
          <p:nvPr>
            <p:ph idx="1" type="body"/>
          </p:nvPr>
        </p:nvSpPr>
        <p:spPr>
          <a:xfrm>
            <a:off x="702311" y="4421823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ca3ef71739_0_6:notes"/>
          <p:cNvSpPr/>
          <p:nvPr>
            <p:ph idx="2" type="sldImg"/>
          </p:nvPr>
        </p:nvSpPr>
        <p:spPr>
          <a:xfrm>
            <a:off x="1184275" y="698500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ca3ef71739_0_6:notes"/>
          <p:cNvSpPr txBox="1"/>
          <p:nvPr>
            <p:ph idx="1" type="body"/>
          </p:nvPr>
        </p:nvSpPr>
        <p:spPr>
          <a:xfrm>
            <a:off x="702311" y="4421823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cbffa70493_0_5:notes"/>
          <p:cNvSpPr/>
          <p:nvPr>
            <p:ph idx="2" type="sldImg"/>
          </p:nvPr>
        </p:nvSpPr>
        <p:spPr>
          <a:xfrm>
            <a:off x="1170824" y="698183"/>
            <a:ext cx="4682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cbffa70493_0_5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Quote Slide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bffa70493_0_407:notes"/>
          <p:cNvSpPr/>
          <p:nvPr>
            <p:ph idx="2" type="sldImg"/>
          </p:nvPr>
        </p:nvSpPr>
        <p:spPr>
          <a:xfrm>
            <a:off x="1184275" y="698500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bffa70493_0_407:notes"/>
          <p:cNvSpPr txBox="1"/>
          <p:nvPr>
            <p:ph idx="1" type="body"/>
          </p:nvPr>
        </p:nvSpPr>
        <p:spPr>
          <a:xfrm>
            <a:off x="702311" y="4421823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bffa70493_0_155:notes"/>
          <p:cNvSpPr/>
          <p:nvPr>
            <p:ph idx="2" type="sldImg"/>
          </p:nvPr>
        </p:nvSpPr>
        <p:spPr>
          <a:xfrm>
            <a:off x="1170824" y="698183"/>
            <a:ext cx="4682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bffa70493_0_155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bffa70493_0_424:notes"/>
          <p:cNvSpPr/>
          <p:nvPr>
            <p:ph idx="2" type="sldImg"/>
          </p:nvPr>
        </p:nvSpPr>
        <p:spPr>
          <a:xfrm>
            <a:off x="1184275" y="698500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bffa70493_0_424:notes"/>
          <p:cNvSpPr txBox="1"/>
          <p:nvPr>
            <p:ph idx="1" type="body"/>
          </p:nvPr>
        </p:nvSpPr>
        <p:spPr>
          <a:xfrm>
            <a:off x="702311" y="4421823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cbffa70493_0_432:notes"/>
          <p:cNvSpPr/>
          <p:nvPr>
            <p:ph idx="2" type="sldImg"/>
          </p:nvPr>
        </p:nvSpPr>
        <p:spPr>
          <a:xfrm>
            <a:off x="1184275" y="698500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cbffa70493_0_432:notes"/>
          <p:cNvSpPr txBox="1"/>
          <p:nvPr>
            <p:ph idx="1" type="body"/>
          </p:nvPr>
        </p:nvSpPr>
        <p:spPr>
          <a:xfrm>
            <a:off x="702311" y="4421823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bffa70493_0_81:notes"/>
          <p:cNvSpPr/>
          <p:nvPr>
            <p:ph idx="2" type="sldImg"/>
          </p:nvPr>
        </p:nvSpPr>
        <p:spPr>
          <a:xfrm>
            <a:off x="1170824" y="698183"/>
            <a:ext cx="4682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bffa70493_0_81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bffa70493_0_413:notes"/>
          <p:cNvSpPr/>
          <p:nvPr>
            <p:ph idx="2" type="sldImg"/>
          </p:nvPr>
        </p:nvSpPr>
        <p:spPr>
          <a:xfrm>
            <a:off x="1184275" y="698500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cbffa70493_0_413:notes"/>
          <p:cNvSpPr txBox="1"/>
          <p:nvPr>
            <p:ph idx="1" type="body"/>
          </p:nvPr>
        </p:nvSpPr>
        <p:spPr>
          <a:xfrm>
            <a:off x="702311" y="4421823"/>
            <a:ext cx="5618400" cy="41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34495E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b="1" i="0" sz="4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685800" y="4009490"/>
            <a:ext cx="70866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BFBFB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9898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98989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9898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9898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9898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989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989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989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989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descr="eosdis-logo-white.png"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5799" y="480830"/>
            <a:ext cx="4546863" cy="1282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osdis-logo.png" id="15" name="Google Shape;15;p3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457200" y="6239927"/>
            <a:ext cx="1842603" cy="51904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/>
        </p:nvSpPr>
        <p:spPr>
          <a:xfrm>
            <a:off x="8359537" y="6381547"/>
            <a:ext cx="52939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457200" y="1284270"/>
            <a:ext cx="8229600" cy="47425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93939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39393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93939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39393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A8A8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8A8A8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8A8A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8A8A8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8A8A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8A8A8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74638"/>
            <a:ext cx="8229600" cy="876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4400"/>
              <a:buFont typeface="Avenir"/>
              <a:buNone/>
              <a:defRPr b="0" i="0" sz="4400" u="none" cap="none" strike="noStrike">
                <a:solidFill>
                  <a:srgbClr val="34495E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osdis-logo.png" id="20" name="Google Shape;20;p4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457200" y="6239927"/>
            <a:ext cx="1842603" cy="51904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/>
          <p:nvPr/>
        </p:nvSpPr>
        <p:spPr>
          <a:xfrm>
            <a:off x="8359537" y="6381547"/>
            <a:ext cx="52939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876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4400"/>
              <a:buFont typeface="Avenir"/>
              <a:buNone/>
              <a:defRPr b="0" i="0" sz="4400" u="none" cap="none" strike="noStrike">
                <a:solidFill>
                  <a:srgbClr val="34495E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34495E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venir"/>
              <a:buNone/>
              <a:defRPr b="1" i="0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FBFB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BFBFB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9898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9898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9898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9898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989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989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989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989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idx="11" type="ftr"/>
          </p:nvPr>
        </p:nvSpPr>
        <p:spPr>
          <a:xfrm>
            <a:off x="2727122" y="6356350"/>
            <a:ext cx="36877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eosdis-logo.png" id="28" name="Google Shape;28;p6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457200" y="6239927"/>
            <a:ext cx="1842603" cy="51904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"/>
          <p:cNvSpPr txBox="1"/>
          <p:nvPr/>
        </p:nvSpPr>
        <p:spPr>
          <a:xfrm>
            <a:off x="8359537" y="6381547"/>
            <a:ext cx="52939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490250" y="651000"/>
            <a:ext cx="62271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145291" y="6260831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" name="Google Shape;3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6370833"/>
            <a:ext cx="80772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Slide">
  <p:cSld name="Bullet Slide">
    <p:bg>
      <p:bgPr>
        <a:solidFill>
          <a:srgbClr val="FFFFFF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idx="1" type="body"/>
          </p:nvPr>
        </p:nvSpPr>
        <p:spPr>
          <a:xfrm>
            <a:off x="352425" y="6334919"/>
            <a:ext cx="6823800" cy="1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6DB948"/>
              </a:buClr>
              <a:buSzPts val="500"/>
              <a:buFont typeface="Lato"/>
              <a:buNone/>
              <a:defRPr b="1" i="0" sz="600" u="none" cap="none" strike="noStrike">
                <a:solidFill>
                  <a:srgbClr val="6DB948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2385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"/>
              <a:buChar char="•"/>
              <a:defRPr b="1" i="0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"/>
              <a:buChar char="•"/>
              <a:defRPr b="1" i="0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"/>
              <a:buChar char="•"/>
              <a:defRPr b="1" i="0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23850" lvl="4" marL="228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"/>
              <a:buChar char="•"/>
              <a:defRPr b="1" i="0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3050" lvl="5" marL="2743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Lato"/>
              <a:buChar char="•"/>
              <a:defRPr b="1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3050" lvl="6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Lato"/>
              <a:buChar char="•"/>
              <a:defRPr b="1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3050" lvl="7" marL="3657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Lato"/>
              <a:buChar char="•"/>
              <a:defRPr b="1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3050" lvl="8" marL="4114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Lato"/>
              <a:buChar char="•"/>
              <a:defRPr b="1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2" type="body"/>
          </p:nvPr>
        </p:nvSpPr>
        <p:spPr>
          <a:xfrm>
            <a:off x="352830" y="1257300"/>
            <a:ext cx="84381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323850" lvl="0" marL="457200" marR="0" rtl="0" algn="l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 Light"/>
              <a:buChar char="•"/>
              <a:defRPr b="0" i="0" sz="20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marR="0" rtl="0" algn="l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 Light"/>
              <a:buChar char="•"/>
              <a:defRPr b="0" i="0" sz="20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marR="0" rtl="0" algn="l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 Light"/>
              <a:buChar char="•"/>
              <a:defRPr b="0" i="0" sz="20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marR="0" rtl="0" algn="l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 Light"/>
              <a:buChar char="•"/>
              <a:defRPr b="0" i="0" sz="20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marR="0" rtl="0" algn="l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 Light"/>
              <a:buChar char="•"/>
              <a:defRPr b="0" i="0" sz="20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27305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305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305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305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3" type="body"/>
          </p:nvPr>
        </p:nvSpPr>
        <p:spPr>
          <a:xfrm>
            <a:off x="352425" y="342900"/>
            <a:ext cx="84381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marR="0" rtl="0" algn="ctr">
              <a:spcBef>
                <a:spcPts val="2200"/>
              </a:spcBef>
              <a:spcAft>
                <a:spcPts val="0"/>
              </a:spcAft>
              <a:buClr>
                <a:srgbClr val="316FA4"/>
              </a:buClr>
              <a:buSzPts val="500"/>
              <a:buFont typeface="Lato"/>
              <a:buNone/>
              <a:defRPr b="1" i="0" sz="3000" u="none" cap="none" strike="noStrike">
                <a:solidFill>
                  <a:srgbClr val="316FA4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ctr">
              <a:spcBef>
                <a:spcPts val="2200"/>
              </a:spcBef>
              <a:spcAft>
                <a:spcPts val="0"/>
              </a:spcAft>
              <a:buClr>
                <a:srgbClr val="316FA4"/>
              </a:buClr>
              <a:buSzPts val="500"/>
              <a:buFont typeface="Lato"/>
              <a:buNone/>
              <a:defRPr b="1" i="0" sz="3000" u="none" cap="none" strike="noStrike">
                <a:solidFill>
                  <a:srgbClr val="316FA4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ctr">
              <a:spcBef>
                <a:spcPts val="2200"/>
              </a:spcBef>
              <a:spcAft>
                <a:spcPts val="0"/>
              </a:spcAft>
              <a:buClr>
                <a:srgbClr val="316FA4"/>
              </a:buClr>
              <a:buSzPts val="500"/>
              <a:buFont typeface="Lato"/>
              <a:buNone/>
              <a:defRPr b="1" i="0" sz="3000" u="none" cap="none" strike="noStrike">
                <a:solidFill>
                  <a:srgbClr val="316FA4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ctr">
              <a:spcBef>
                <a:spcPts val="2200"/>
              </a:spcBef>
              <a:spcAft>
                <a:spcPts val="0"/>
              </a:spcAft>
              <a:buClr>
                <a:srgbClr val="316FA4"/>
              </a:buClr>
              <a:buSzPts val="500"/>
              <a:buFont typeface="Lato"/>
              <a:buNone/>
              <a:defRPr b="1" i="0" sz="3000" u="none" cap="none" strike="noStrike">
                <a:solidFill>
                  <a:srgbClr val="316FA4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ctr">
              <a:spcBef>
                <a:spcPts val="2200"/>
              </a:spcBef>
              <a:spcAft>
                <a:spcPts val="0"/>
              </a:spcAft>
              <a:buClr>
                <a:srgbClr val="316FA4"/>
              </a:buClr>
              <a:buSzPts val="500"/>
              <a:buFont typeface="Lato"/>
              <a:buNone/>
              <a:defRPr b="1" i="0" sz="3000" u="none" cap="none" strike="noStrike">
                <a:solidFill>
                  <a:srgbClr val="316FA4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7305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7305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7305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7305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876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4400"/>
              <a:buFont typeface="Avenir"/>
              <a:buNone/>
              <a:defRPr b="0" i="0" sz="4400" u="none" cap="none" strike="noStrike">
                <a:solidFill>
                  <a:srgbClr val="34495E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90406"/>
            <a:ext cx="8229600" cy="48357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93939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39393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93939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39393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A8A8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8A8A8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8A8A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8A8A8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8A8A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8A8A8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/>
          <p:nvPr/>
        </p:nvSpPr>
        <p:spPr>
          <a:xfrm>
            <a:off x="0" y="0"/>
            <a:ext cx="9147801" cy="134938"/>
          </a:xfrm>
          <a:prstGeom prst="rect">
            <a:avLst/>
          </a:prstGeom>
          <a:solidFill>
            <a:srgbClr val="3449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8262645" y="6657945"/>
            <a:ext cx="889987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Conf-DDDD-IN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mhanson@element84.com" TargetMode="External"/><Relationship Id="rId4" Type="http://schemas.openxmlformats.org/officeDocument/2006/relationships/hyperlink" Target="mailto:douglas.j.newman@nasa.gov" TargetMode="External"/><Relationship Id="rId5" Type="http://schemas.openxmlformats.org/officeDocument/2006/relationships/hyperlink" Target="mailto:amy.steiker@nsidc.org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harmony.earthdata.nasa.gov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cmr.earthdata.nasa.gov/stac/ISRO/collections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github.com/radiantearth/stac-spec" TargetMode="External"/><Relationship Id="rId4" Type="http://schemas.openxmlformats.org/officeDocument/2006/relationships/hyperlink" Target="https://stac-extensions.github.io/" TargetMode="External"/><Relationship Id="rId5" Type="http://schemas.openxmlformats.org/officeDocument/2006/relationships/hyperlink" Target="https://github.com/radiantearth/stac-api-spec" TargetMode="External"/><Relationship Id="rId6" Type="http://schemas.openxmlformats.org/officeDocument/2006/relationships/hyperlink" Target="https://stacindex.org/ecosystem" TargetMode="External"/><Relationship Id="rId7" Type="http://schemas.openxmlformats.org/officeDocument/2006/relationships/hyperlink" Target="https://stacindex.org/catalogs" TargetMode="External"/><Relationship Id="rId8" Type="http://schemas.openxmlformats.org/officeDocument/2006/relationships/hyperlink" Target="https://github.com/radiantearth/stac-spec/graphs/contributors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github.com/nasa/cmr-stac" TargetMode="External"/><Relationship Id="rId4" Type="http://schemas.openxmlformats.org/officeDocument/2006/relationships/hyperlink" Target="https://github.com/nasa/cmr-stac" TargetMode="External"/><Relationship Id="rId5" Type="http://schemas.openxmlformats.org/officeDocument/2006/relationships/hyperlink" Target="https://cmr.earthdata.nasa.gov/stac" TargetMode="External"/><Relationship Id="rId6" Type="http://schemas.openxmlformats.org/officeDocument/2006/relationships/hyperlink" Target="https://cmr.earthdata.nasa.gov/cloudstac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7.png"/><Relationship Id="rId5" Type="http://schemas.openxmlformats.org/officeDocument/2006/relationships/hyperlink" Target="https://github.com/radiantearth/stac-api-spec" TargetMode="External"/><Relationship Id="rId6" Type="http://schemas.openxmlformats.org/officeDocument/2006/relationships/hyperlink" Target="https://stacspec.org/STAC-ext-api.html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/>
          <p:nvPr>
            <p:ph type="ctrTitle"/>
          </p:nvPr>
        </p:nvSpPr>
        <p:spPr>
          <a:xfrm>
            <a:off x="685800" y="1989150"/>
            <a:ext cx="7772400" cy="19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</a:pPr>
            <a:r>
              <a:rPr b="0" lang="en-US" sz="4100">
                <a:latin typeface="Helvetica Neue"/>
                <a:ea typeface="Helvetica Neue"/>
                <a:cs typeface="Helvetica Neue"/>
                <a:sym typeface="Helvetica Neue"/>
              </a:rPr>
              <a:t>EOSDIS STAC briefing</a:t>
            </a:r>
            <a:endParaRPr b="0" i="0" sz="41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" name="Google Shape;43;p9"/>
          <p:cNvSpPr txBox="1"/>
          <p:nvPr/>
        </p:nvSpPr>
        <p:spPr>
          <a:xfrm>
            <a:off x="393700" y="5984977"/>
            <a:ext cx="79502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C4C4C4"/>
                </a:solidFill>
                <a:latin typeface="Arial"/>
                <a:ea typeface="Arial"/>
                <a:cs typeface="Arial"/>
                <a:sym typeface="Arial"/>
              </a:rPr>
              <a:t>This document does not contain technology or Technical Data controlled under either the U.S. International Traffic in Arms Regulations or the U.S. Export Administration Regulations.</a:t>
            </a:r>
            <a:b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200" u="none" cap="none" strike="noStrike">
              <a:solidFill>
                <a:srgbClr val="C4C4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" name="Google Shape;44;p9"/>
          <p:cNvSpPr txBox="1"/>
          <p:nvPr>
            <p:ph idx="1" type="subTitle"/>
          </p:nvPr>
        </p:nvSpPr>
        <p:spPr>
          <a:xfrm>
            <a:off x="685800" y="3610150"/>
            <a:ext cx="4090200" cy="17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rPr lang="en-US" sz="1400"/>
              <a:t>WGISS-51</a:t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rPr lang="en-US" sz="1400"/>
              <a:t>&lt;date and time&gt;</a:t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t/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rPr lang="en-US" sz="1400"/>
              <a:t>Matt Hanson</a:t>
            </a:r>
            <a:endParaRPr b="0" i="0" sz="1400" u="none" cap="none" strike="noStrike">
              <a:solidFill>
                <a:srgbClr val="BFBFB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rPr lang="en-US" sz="1400"/>
              <a:t>Sr Software Engineer</a:t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rPr i="1" lang="en-US" sz="1400" u="sng">
                <a:solidFill>
                  <a:schemeClr val="hlink"/>
                </a:solidFill>
                <a:hlinkClick r:id="rId3"/>
              </a:rPr>
              <a:t>mhanson@element84.com</a:t>
            </a:r>
            <a:endParaRPr i="1" sz="1400"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t/>
            </a:r>
            <a:endParaRPr i="1" sz="1400"/>
          </a:p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6137000" y="3610150"/>
            <a:ext cx="3622800" cy="17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t/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t/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t/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rPr lang="en-US" sz="1400"/>
              <a:t>Doug Newman</a:t>
            </a:r>
            <a:endParaRPr b="0" i="0" sz="1400" u="none" cap="none" strike="noStrike">
              <a:solidFill>
                <a:srgbClr val="BFBFB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rPr lang="en-US" sz="1400"/>
              <a:t>NASA EOSDIS System Architect</a:t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rPr i="1" lang="en-US" sz="1400" u="sng">
                <a:solidFill>
                  <a:schemeClr val="hlink"/>
                </a:solidFill>
                <a:hlinkClick r:id="rId4"/>
              </a:rPr>
              <a:t>douglas.j.newman@nasa.gov</a:t>
            </a:r>
            <a:endParaRPr i="1" sz="1400"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t/>
            </a:r>
            <a:endParaRPr i="1" sz="1400"/>
          </a:p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3043800" y="3610150"/>
            <a:ext cx="4129800" cy="17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t/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t/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t/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rPr lang="en-US" sz="1400"/>
              <a:t>Amy Steiker</a:t>
            </a:r>
            <a:endParaRPr b="0" i="0" sz="1400" u="none" cap="none" strike="noStrike">
              <a:solidFill>
                <a:srgbClr val="BFBFB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rPr lang="en-US" sz="1400"/>
              <a:t>EED Transformation Product Manager</a:t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rPr i="1" lang="en-US" sz="1400" u="sng">
                <a:solidFill>
                  <a:schemeClr val="hlink"/>
                </a:solidFill>
                <a:hlinkClick r:id="rId5"/>
              </a:rPr>
              <a:t>amy.steiker@nsidc.org</a:t>
            </a:r>
            <a:endParaRPr i="1" sz="1400"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t/>
            </a:r>
            <a:endParaRPr i="1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idx="3" type="body"/>
          </p:nvPr>
        </p:nvSpPr>
        <p:spPr>
          <a:xfrm>
            <a:off x="352950" y="220467"/>
            <a:ext cx="8438100" cy="5739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600">
                <a:solidFill>
                  <a:srgbClr val="34495E"/>
                </a:solidFill>
                <a:latin typeface="Avenir"/>
                <a:ea typeface="Avenir"/>
                <a:cs typeface="Avenir"/>
                <a:sym typeface="Avenir"/>
              </a:rPr>
              <a:t>STAC API Parameters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078" y="921377"/>
            <a:ext cx="6695849" cy="531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idx="3" type="body"/>
          </p:nvPr>
        </p:nvSpPr>
        <p:spPr>
          <a:xfrm>
            <a:off x="352950" y="220467"/>
            <a:ext cx="8438100" cy="5739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600">
                <a:solidFill>
                  <a:srgbClr val="34495E"/>
                </a:solidFill>
                <a:latin typeface="Avenir"/>
                <a:ea typeface="Avenir"/>
                <a:cs typeface="Avenir"/>
                <a:sym typeface="Avenir"/>
              </a:rPr>
              <a:t>STAC API Extensions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350" y="1013675"/>
            <a:ext cx="8683199" cy="32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5850" y="4340947"/>
            <a:ext cx="1166425" cy="11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269" y="4382294"/>
            <a:ext cx="2748681" cy="122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8788" y="4720042"/>
            <a:ext cx="1666425" cy="13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/>
        </p:nvSpPr>
        <p:spPr>
          <a:xfrm>
            <a:off x="6168250" y="5516342"/>
            <a:ext cx="2301300" cy="8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/>
              <a:t>Alternate shortcut</a:t>
            </a:r>
            <a:endParaRPr b="1"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fields=-geometry</a:t>
            </a:r>
            <a:endParaRPr sz="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fields=properties.eo:cloud_cover</a:t>
            </a:r>
            <a:endParaRPr sz="900"/>
          </a:p>
        </p:txBody>
      </p:sp>
      <p:sp>
        <p:nvSpPr>
          <p:cNvPr id="125" name="Google Shape;125;p19"/>
          <p:cNvSpPr txBox="1"/>
          <p:nvPr/>
        </p:nvSpPr>
        <p:spPr>
          <a:xfrm>
            <a:off x="733925" y="5652058"/>
            <a:ext cx="1757100" cy="8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/>
              <a:t>Alternate shortcut</a:t>
            </a:r>
            <a:endParaRPr b="1"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sortby=-properties.datetime</a:t>
            </a:r>
            <a:endParaRPr sz="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sortby=+collection</a:t>
            </a:r>
            <a:endParaRPr sz="900"/>
          </a:p>
        </p:txBody>
      </p:sp>
      <p:sp>
        <p:nvSpPr>
          <p:cNvPr id="126" name="Google Shape;126;p19"/>
          <p:cNvSpPr/>
          <p:nvPr/>
        </p:nvSpPr>
        <p:spPr>
          <a:xfrm>
            <a:off x="121550" y="1324470"/>
            <a:ext cx="900900" cy="15012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7" name="Google Shape;127;p19"/>
          <p:cNvCxnSpPr/>
          <p:nvPr/>
        </p:nvCxnSpPr>
        <p:spPr>
          <a:xfrm>
            <a:off x="312375" y="3081125"/>
            <a:ext cx="880200" cy="14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" name="Google Shape;128;p19"/>
          <p:cNvCxnSpPr/>
          <p:nvPr/>
        </p:nvCxnSpPr>
        <p:spPr>
          <a:xfrm>
            <a:off x="312375" y="3553000"/>
            <a:ext cx="731100" cy="10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9" name="Google Shape;129;p19"/>
          <p:cNvCxnSpPr/>
          <p:nvPr/>
        </p:nvCxnSpPr>
        <p:spPr>
          <a:xfrm>
            <a:off x="333675" y="3776875"/>
            <a:ext cx="10647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19"/>
          <p:cNvCxnSpPr/>
          <p:nvPr/>
        </p:nvCxnSpPr>
        <p:spPr>
          <a:xfrm>
            <a:off x="312375" y="3986300"/>
            <a:ext cx="596400" cy="24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type="title"/>
          </p:nvPr>
        </p:nvSpPr>
        <p:spPr>
          <a:xfrm>
            <a:off x="457200" y="274638"/>
            <a:ext cx="82296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Search API</a:t>
            </a:r>
            <a:endParaRPr/>
          </a:p>
        </p:txBody>
      </p:sp>
      <p:pic>
        <p:nvPicPr>
          <p:cNvPr id="136" name="Google Shape;1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387" y="1040375"/>
            <a:ext cx="8313225" cy="5185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/>
          <p:nvPr>
            <p:ph type="title"/>
          </p:nvPr>
        </p:nvSpPr>
        <p:spPr>
          <a:xfrm>
            <a:off x="457200" y="274638"/>
            <a:ext cx="82296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Analytics</a:t>
            </a:r>
            <a:endParaRPr/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75" y="1466350"/>
            <a:ext cx="4712376" cy="427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1851" y="1397363"/>
            <a:ext cx="4017049" cy="441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title"/>
          </p:nvPr>
        </p:nvSpPr>
        <p:spPr>
          <a:xfrm>
            <a:off x="457200" y="274638"/>
            <a:ext cx="82296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Datacubes</a:t>
            </a:r>
            <a:endParaRPr/>
          </a:p>
        </p:txBody>
      </p:sp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675" y="2308737"/>
            <a:ext cx="5569700" cy="9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5722" y="3251625"/>
            <a:ext cx="4669451" cy="157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400" y="4758049"/>
            <a:ext cx="4245475" cy="13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26525" y="1101000"/>
            <a:ext cx="5454224" cy="120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STAC and Harmony</a:t>
            </a:r>
            <a:endParaRPr/>
          </a:p>
        </p:txBody>
      </p:sp>
      <p:sp>
        <p:nvSpPr>
          <p:cNvPr id="158" name="Google Shape;158;p23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/>
          <p:nvPr>
            <p:ph type="title"/>
          </p:nvPr>
        </p:nvSpPr>
        <p:spPr>
          <a:xfrm>
            <a:off x="457200" y="274638"/>
            <a:ext cx="82296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Harmony</a:t>
            </a:r>
            <a:endParaRPr/>
          </a:p>
        </p:txBody>
      </p:sp>
      <p:sp>
        <p:nvSpPr>
          <p:cNvPr id="164" name="Google Shape;164;p24"/>
          <p:cNvSpPr txBox="1"/>
          <p:nvPr/>
        </p:nvSpPr>
        <p:spPr>
          <a:xfrm>
            <a:off x="457200" y="2228400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5" name="Google Shape;165;p24"/>
          <p:cNvSpPr txBox="1"/>
          <p:nvPr/>
        </p:nvSpPr>
        <p:spPr>
          <a:xfrm>
            <a:off x="360225" y="1480575"/>
            <a:ext cx="8229600" cy="51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Avenir"/>
                <a:ea typeface="Avenir"/>
                <a:cs typeface="Avenir"/>
                <a:sym typeface="Avenir"/>
              </a:rPr>
              <a:t>Opportunities made possible by cloud-accessible data:</a:t>
            </a:r>
            <a:endParaRPr sz="2500">
              <a:latin typeface="Avenir"/>
              <a:ea typeface="Avenir"/>
              <a:cs typeface="Avenir"/>
              <a:sym typeface="Avenir"/>
            </a:endParaRPr>
          </a:p>
          <a:p>
            <a:pPr indent="-38735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500"/>
              <a:buFont typeface="Avenir"/>
              <a:buChar char="○"/>
            </a:pPr>
            <a:r>
              <a:rPr lang="en-US" sz="2500">
                <a:latin typeface="Avenir"/>
                <a:ea typeface="Avenir"/>
                <a:cs typeface="Avenir"/>
                <a:sym typeface="Avenir"/>
              </a:rPr>
              <a:t>Consistent access patterns to EOSDIS holdings </a:t>
            </a:r>
            <a:endParaRPr sz="2500">
              <a:latin typeface="Avenir"/>
              <a:ea typeface="Avenir"/>
              <a:cs typeface="Avenir"/>
              <a:sym typeface="Avenir"/>
            </a:endParaRPr>
          </a:p>
          <a:p>
            <a:pPr indent="-3873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Char char="○"/>
            </a:pPr>
            <a:r>
              <a:rPr lang="en-US" sz="2500">
                <a:latin typeface="Avenir"/>
                <a:ea typeface="Avenir"/>
                <a:cs typeface="Avenir"/>
                <a:sym typeface="Avenir"/>
              </a:rPr>
              <a:t>Data reduction services allow users to request only the data they want, in the format and projection they want</a:t>
            </a:r>
            <a:endParaRPr sz="2500">
              <a:latin typeface="Avenir"/>
              <a:ea typeface="Avenir"/>
              <a:cs typeface="Avenir"/>
              <a:sym typeface="Avenir"/>
            </a:endParaRPr>
          </a:p>
          <a:p>
            <a:pPr indent="-3873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Char char="○"/>
            </a:pPr>
            <a:r>
              <a:rPr lang="en-US" sz="2500">
                <a:latin typeface="Avenir"/>
                <a:ea typeface="Avenir"/>
                <a:cs typeface="Avenir"/>
                <a:sym typeface="Avenir"/>
              </a:rPr>
              <a:t>Analysis Ready Data and cloud access will help reduce time-to-science</a:t>
            </a:r>
            <a:endParaRPr sz="2500">
              <a:latin typeface="Avenir"/>
              <a:ea typeface="Avenir"/>
              <a:cs typeface="Avenir"/>
              <a:sym typeface="Avenir"/>
            </a:endParaRPr>
          </a:p>
          <a:p>
            <a:pPr indent="-3873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Char char="○"/>
            </a:pPr>
            <a:r>
              <a:rPr lang="en-US" sz="2500">
                <a:latin typeface="Avenir"/>
                <a:ea typeface="Avenir"/>
                <a:cs typeface="Avenir"/>
                <a:sym typeface="Avenir"/>
              </a:rPr>
              <a:t>Community Development helps reduce the barriers for re-use of code and sharing of domain knowledge</a:t>
            </a:r>
            <a:endParaRPr sz="2500">
              <a:latin typeface="Avenir"/>
              <a:ea typeface="Avenir"/>
              <a:cs typeface="Avenir"/>
              <a:sym typeface="Avenir"/>
            </a:endParaRPr>
          </a:p>
          <a:p>
            <a:pPr indent="-247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300"/>
              <a:buFont typeface="Roboto"/>
              <a:buChar char="●"/>
            </a:pPr>
            <a:r>
              <a:t/>
            </a:r>
            <a:endParaRPr sz="27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5086225" y="5738500"/>
            <a:ext cx="329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https://harmony.earthdata.nasa.gov/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/>
          <p:nvPr>
            <p:ph type="title"/>
          </p:nvPr>
        </p:nvSpPr>
        <p:spPr>
          <a:xfrm>
            <a:off x="457200" y="274638"/>
            <a:ext cx="82296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Harmony </a:t>
            </a:r>
            <a:r>
              <a:rPr lang="en-US" sz="4000"/>
              <a:t>STAC catalog</a:t>
            </a:r>
            <a:endParaRPr sz="2800"/>
          </a:p>
        </p:txBody>
      </p:sp>
      <p:sp>
        <p:nvSpPr>
          <p:cNvPr id="172" name="Google Shape;172;p25"/>
          <p:cNvSpPr txBox="1"/>
          <p:nvPr/>
        </p:nvSpPr>
        <p:spPr>
          <a:xfrm>
            <a:off x="457200" y="2228400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075" y="1466125"/>
            <a:ext cx="4707125" cy="449227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 txBox="1"/>
          <p:nvPr/>
        </p:nvSpPr>
        <p:spPr>
          <a:xfrm>
            <a:off x="5146800" y="1503250"/>
            <a:ext cx="39972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Avenir"/>
              <a:buChar char="●"/>
            </a:pP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STAC catalog generated for each Harmony asynchronous request</a:t>
            </a:r>
            <a:endParaRPr sz="2200"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Avenir"/>
              <a:buChar char="●"/>
            </a:pP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STAC items contain metadata reflecting transformed output extents</a:t>
            </a:r>
            <a:endParaRPr sz="2200"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Avenir"/>
              <a:buChar char="●"/>
            </a:pP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Direct access to </a:t>
            </a: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Harmony outputs </a:t>
            </a: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utilizing STAC libraries </a:t>
            </a:r>
            <a:endParaRPr sz="22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 </a:t>
            </a:r>
            <a:endParaRPr sz="27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STAC’s potential for federated search</a:t>
            </a:r>
            <a:endParaRPr/>
          </a:p>
        </p:txBody>
      </p:sp>
      <p:sp>
        <p:nvSpPr>
          <p:cNvPr id="180" name="Google Shape;180;p26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title"/>
          </p:nvPr>
        </p:nvSpPr>
        <p:spPr>
          <a:xfrm>
            <a:off x="457200" y="274638"/>
            <a:ext cx="82296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idea</a:t>
            </a:r>
            <a:endParaRPr/>
          </a:p>
        </p:txBody>
      </p:sp>
      <p:sp>
        <p:nvSpPr>
          <p:cNvPr id="186" name="Google Shape;186;p27"/>
          <p:cNvSpPr txBox="1"/>
          <p:nvPr/>
        </p:nvSpPr>
        <p:spPr>
          <a:xfrm>
            <a:off x="457200" y="1223650"/>
            <a:ext cx="82296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Avenir"/>
              <a:buChar char="●"/>
            </a:pPr>
            <a:r>
              <a:rPr lang="en-US" sz="3600">
                <a:latin typeface="Avenir"/>
                <a:ea typeface="Avenir"/>
                <a:cs typeface="Avenir"/>
                <a:sym typeface="Avenir"/>
              </a:rPr>
              <a:t>Open Search is losing traction</a:t>
            </a:r>
            <a:endParaRPr sz="3600"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Avenir"/>
              <a:buChar char="●"/>
            </a:pPr>
            <a:r>
              <a:rPr lang="en-US" sz="3600">
                <a:latin typeface="Avenir"/>
                <a:ea typeface="Avenir"/>
                <a:cs typeface="Avenir"/>
                <a:sym typeface="Avenir"/>
              </a:rPr>
              <a:t>STAC is gaining a lot of traction</a:t>
            </a:r>
            <a:endParaRPr sz="3600"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Avenir"/>
              <a:buChar char="●"/>
            </a:pPr>
            <a:r>
              <a:rPr lang="en-US" sz="3600">
                <a:latin typeface="Avenir"/>
                <a:ea typeface="Avenir"/>
                <a:cs typeface="Avenir"/>
                <a:sym typeface="Avenir"/>
              </a:rPr>
              <a:t>Embedding links to distributed catalog APIs in the CMR STAC API </a:t>
            </a:r>
            <a:r>
              <a:rPr i="1" lang="en-US" sz="3600">
                <a:latin typeface="Avenir"/>
                <a:ea typeface="Avenir"/>
                <a:cs typeface="Avenir"/>
                <a:sym typeface="Avenir"/>
              </a:rPr>
              <a:t>should</a:t>
            </a:r>
            <a:r>
              <a:rPr lang="en-US" sz="3600">
                <a:latin typeface="Avenir"/>
                <a:ea typeface="Avenir"/>
                <a:cs typeface="Avenir"/>
                <a:sym typeface="Avenir"/>
              </a:rPr>
              <a:t> be really simple to do</a:t>
            </a:r>
            <a:endParaRPr sz="36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STAC and CMR</a:t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/>
          <p:nvPr>
            <p:ph type="title"/>
          </p:nvPr>
        </p:nvSpPr>
        <p:spPr>
          <a:xfrm>
            <a:off x="457200" y="274638"/>
            <a:ext cx="82296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</a:t>
            </a:r>
            <a:endParaRPr/>
          </a:p>
        </p:txBody>
      </p:sp>
      <p:sp>
        <p:nvSpPr>
          <p:cNvPr id="192" name="Google Shape;192;p28"/>
          <p:cNvSpPr txBox="1"/>
          <p:nvPr/>
        </p:nvSpPr>
        <p:spPr>
          <a:xfrm>
            <a:off x="457200" y="1223650"/>
            <a:ext cx="8229600" cy="48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Courier New"/>
                <a:ea typeface="Courier New"/>
                <a:cs typeface="Courier New"/>
                <a:sym typeface="Courier New"/>
                <a:hlinkClick r:id="rId3"/>
              </a:rPr>
              <a:t>https://cmr.earthdata.nasa.gov/stac/ISRO/collections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228600" lvl="0" marL="736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latin typeface="Courier New"/>
                <a:ea typeface="Courier New"/>
                <a:cs typeface="Courier New"/>
                <a:sym typeface="Courier New"/>
              </a:rPr>
              <a:t>collections</a:t>
            </a:r>
            <a:r>
              <a:rPr lang="en-US" sz="1100">
                <a:latin typeface="Courier New"/>
                <a:ea typeface="Courier New"/>
                <a:cs typeface="Courier New"/>
                <a:sym typeface="Courier New"/>
              </a:rPr>
              <a:t>: 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-228600" lvl="0" marL="736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ourier New"/>
                <a:ea typeface="Courier New"/>
                <a:cs typeface="Courier New"/>
                <a:sym typeface="Courier New"/>
              </a:rPr>
              <a:t>[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-228600" lvl="0" marL="73660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urier New"/>
              <a:buNone/>
            </a:pP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 sz="1100">
              <a:highlight>
                <a:srgbClr val="EBEE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45720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id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US" sz="1100">
                <a:solidFill>
                  <a:srgbClr val="008000"/>
                </a:solidFill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"IMS1_HYSI_GEO.v1.0"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100">
              <a:highlight>
                <a:srgbClr val="EBEE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91440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stac_version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US" sz="1100">
                <a:solidFill>
                  <a:srgbClr val="008000"/>
                </a:solidFill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"1.0.0-beta.2"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100">
              <a:highlight>
                <a:srgbClr val="EBEE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91440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license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US" sz="1100">
                <a:solidFill>
                  <a:srgbClr val="008000"/>
                </a:solidFill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"not-provided"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100">
              <a:highlight>
                <a:srgbClr val="EBEE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91440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title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US" sz="1100">
                <a:solidFill>
                  <a:srgbClr val="008000"/>
                </a:solidFill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"IMS-1 HYSI TOA Radiance and Reflectance Product"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100">
              <a:highlight>
                <a:srgbClr val="EBEE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914400" marR="25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description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US" sz="1100">
                <a:solidFill>
                  <a:srgbClr val="008000"/>
                </a:solidFill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"The data received from IMS1, HySI which operates in 64 spectral bands in VNIR bands(400-900nm) with 500 meter spatial resolution and swath of 128 kms."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100">
              <a:highlight>
                <a:srgbClr val="EBEE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914400" marR="50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links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: </a:t>
            </a:r>
            <a:endParaRPr sz="1100">
              <a:highlight>
                <a:srgbClr val="EBEE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914400" marR="50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endParaRPr sz="1100">
              <a:highlight>
                <a:srgbClr val="EBEE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91440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...</a:t>
            </a:r>
            <a:endParaRPr sz="1100">
              <a:highlight>
                <a:srgbClr val="EBEE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137160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 sz="1100">
              <a:highlight>
                <a:srgbClr val="EBEE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137160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rel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US" sz="1100">
                <a:solidFill>
                  <a:srgbClr val="008000"/>
                </a:solidFill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"items"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100">
              <a:highlight>
                <a:srgbClr val="EBEE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182880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href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US" sz="1100">
                <a:solidFill>
                  <a:srgbClr val="008000"/>
                </a:solidFill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lang="en-US" sz="1100">
                <a:solidFill>
                  <a:srgbClr val="008000"/>
                </a:solidFill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https://uops.nrsc.gov.in/stac/collections/IMS1_HYSI_GEO.v1.0/items</a:t>
            </a:r>
            <a:r>
              <a:rPr lang="en-US" sz="1100">
                <a:solidFill>
                  <a:srgbClr val="008000"/>
                </a:solidFill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100">
              <a:highlight>
                <a:srgbClr val="EBEE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182880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title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US" sz="1100">
                <a:solidFill>
                  <a:srgbClr val="008000"/>
                </a:solidFill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"Granules in this collection"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100">
              <a:highlight>
                <a:srgbClr val="EBEE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182880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type</a:t>
            </a: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en-US" sz="1100">
                <a:solidFill>
                  <a:srgbClr val="008000"/>
                </a:solidFill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"application/json"</a:t>
            </a:r>
            <a:endParaRPr sz="1100">
              <a:solidFill>
                <a:srgbClr val="008000"/>
              </a:solidFill>
              <a:highlight>
                <a:srgbClr val="EBEE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1371600" marR="50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sz="1100">
              <a:highlight>
                <a:srgbClr val="EBEE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91440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...</a:t>
            </a:r>
            <a:endParaRPr sz="1100">
              <a:highlight>
                <a:srgbClr val="EBEE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45720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},</a:t>
            </a:r>
            <a:endParaRPr sz="1100">
              <a:highlight>
                <a:srgbClr val="EBEE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marR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highlight>
                  <a:srgbClr val="EBEEF9"/>
                </a:highlight>
                <a:latin typeface="Courier New"/>
                <a:ea typeface="Courier New"/>
                <a:cs typeface="Courier New"/>
                <a:sym typeface="Courier New"/>
              </a:rPr>
              <a:t>]	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93" name="Google Shape;193;p28"/>
          <p:cNvSpPr/>
          <p:nvPr/>
        </p:nvSpPr>
        <p:spPr>
          <a:xfrm>
            <a:off x="3757300" y="3547550"/>
            <a:ext cx="4842600" cy="775200"/>
          </a:xfrm>
          <a:prstGeom prst="wedgeRectCallout">
            <a:avLst>
              <a:gd fmla="val -40960" name="adj1"/>
              <a:gd fmla="val 84114" name="adj2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Much like CMR OpenSeach injects OSDDs into collection results, CMR STAC </a:t>
            </a:r>
            <a:r>
              <a:rPr lang="en-US"/>
              <a:t>could do the same for our CWIC providers with STAC APIs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/>
          <p:nvPr>
            <p:ph type="title"/>
          </p:nvPr>
        </p:nvSpPr>
        <p:spPr>
          <a:xfrm>
            <a:off x="457200" y="274638"/>
            <a:ext cx="82296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Rewards</a:t>
            </a:r>
            <a:endParaRPr/>
          </a:p>
        </p:txBody>
      </p:sp>
      <p:sp>
        <p:nvSpPr>
          <p:cNvPr id="199" name="Google Shape;199;p29"/>
          <p:cNvSpPr txBox="1"/>
          <p:nvPr/>
        </p:nvSpPr>
        <p:spPr>
          <a:xfrm>
            <a:off x="457200" y="1223650"/>
            <a:ext cx="82296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Avenir"/>
              <a:buChar char="●"/>
            </a:pPr>
            <a:r>
              <a:rPr lang="en-US" sz="3600">
                <a:latin typeface="Avenir"/>
                <a:ea typeface="Avenir"/>
                <a:cs typeface="Avenir"/>
                <a:sym typeface="Avenir"/>
              </a:rPr>
              <a:t>INPE may deprecate their Open Search API in favor of STAC</a:t>
            </a:r>
            <a:endParaRPr sz="3600"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Avenir"/>
              <a:buChar char="●"/>
            </a:pPr>
            <a:r>
              <a:rPr lang="en-US" sz="3600">
                <a:latin typeface="Avenir"/>
                <a:ea typeface="Avenir"/>
                <a:cs typeface="Avenir"/>
                <a:sym typeface="Avenir"/>
              </a:rPr>
              <a:t>Federated search becomes ‘cloud-friendly’</a:t>
            </a:r>
            <a:endParaRPr sz="3600"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Avenir"/>
              <a:buChar char="●"/>
            </a:pPr>
            <a:r>
              <a:rPr lang="en-US" sz="3600">
                <a:latin typeface="Avenir"/>
                <a:ea typeface="Avenir"/>
                <a:cs typeface="Avenir"/>
                <a:sym typeface="Avenir"/>
              </a:rPr>
              <a:t>Simpler to coordinate</a:t>
            </a:r>
            <a:endParaRPr sz="36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/>
          <p:nvPr>
            <p:ph type="title"/>
          </p:nvPr>
        </p:nvSpPr>
        <p:spPr>
          <a:xfrm>
            <a:off x="457200" y="274638"/>
            <a:ext cx="82296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Risks</a:t>
            </a:r>
            <a:endParaRPr/>
          </a:p>
        </p:txBody>
      </p:sp>
      <p:sp>
        <p:nvSpPr>
          <p:cNvPr id="205" name="Google Shape;205;p30"/>
          <p:cNvSpPr txBox="1"/>
          <p:nvPr/>
        </p:nvSpPr>
        <p:spPr>
          <a:xfrm>
            <a:off x="457200" y="1223650"/>
            <a:ext cx="82296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Avenir"/>
              <a:buChar char="●"/>
            </a:pPr>
            <a:r>
              <a:rPr lang="en-US" sz="3600">
                <a:latin typeface="Avenir"/>
                <a:ea typeface="Avenir"/>
                <a:cs typeface="Avenir"/>
                <a:sym typeface="Avenir"/>
              </a:rPr>
              <a:t>Less flexible to develop</a:t>
            </a:r>
            <a:endParaRPr sz="3600">
              <a:latin typeface="Avenir"/>
              <a:ea typeface="Avenir"/>
              <a:cs typeface="Avenir"/>
              <a:sym typeface="Avenir"/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Avenir"/>
              <a:buChar char="○"/>
            </a:pPr>
            <a:r>
              <a:rPr lang="en-US" sz="3600">
                <a:latin typeface="Avenir"/>
                <a:ea typeface="Avenir"/>
                <a:cs typeface="Avenir"/>
                <a:sym typeface="Avenir"/>
              </a:rPr>
              <a:t>No OSDD concept</a:t>
            </a:r>
            <a:endParaRPr sz="3600"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Avenir"/>
              <a:buChar char="●"/>
            </a:pPr>
            <a:r>
              <a:rPr lang="en-US" sz="3600">
                <a:latin typeface="Avenir"/>
                <a:ea typeface="Avenir"/>
                <a:cs typeface="Avenir"/>
                <a:sym typeface="Avenir"/>
              </a:rPr>
              <a:t>Best practices and guidelines need to be established</a:t>
            </a:r>
            <a:endParaRPr sz="3600">
              <a:latin typeface="Avenir"/>
              <a:ea typeface="Avenir"/>
              <a:cs typeface="Avenir"/>
              <a:sym typeface="Avenir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Avenir"/>
              <a:buChar char="●"/>
            </a:pPr>
            <a:r>
              <a:rPr lang="en-US" sz="3600">
                <a:latin typeface="Avenir"/>
                <a:ea typeface="Avenir"/>
                <a:cs typeface="Avenir"/>
                <a:sym typeface="Avenir"/>
              </a:rPr>
              <a:t>STAC-adherence of federated APIs (similar risk to Open Search)</a:t>
            </a:r>
            <a:endParaRPr sz="36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/>
          <p:nvPr>
            <p:ph type="title"/>
          </p:nvPr>
        </p:nvSpPr>
        <p:spPr>
          <a:xfrm>
            <a:off x="1249950" y="1405650"/>
            <a:ext cx="20229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stac-spec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1.0.0-rc.2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(</a:t>
            </a:r>
            <a:r>
              <a:rPr lang="en-US" sz="1600"/>
              <a:t>March 31, 2021)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58" name="Google Shape;58;p11"/>
          <p:cNvSpPr txBox="1"/>
          <p:nvPr>
            <p:ph idx="12" type="sldNum"/>
          </p:nvPr>
        </p:nvSpPr>
        <p:spPr>
          <a:xfrm>
            <a:off x="8145291" y="6260831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11"/>
          <p:cNvSpPr txBox="1"/>
          <p:nvPr>
            <p:ph type="title"/>
          </p:nvPr>
        </p:nvSpPr>
        <p:spPr>
          <a:xfrm>
            <a:off x="457200" y="274638"/>
            <a:ext cx="82296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STAC Status </a:t>
            </a:r>
            <a:r>
              <a:rPr lang="en-US" sz="1200"/>
              <a:t>(March 31, 2021)</a:t>
            </a:r>
            <a:endParaRPr sz="1200"/>
          </a:p>
        </p:txBody>
      </p:sp>
      <p:sp>
        <p:nvSpPr>
          <p:cNvPr id="60" name="Google Shape;60;p11"/>
          <p:cNvSpPr txBox="1"/>
          <p:nvPr>
            <p:ph type="title"/>
          </p:nvPr>
        </p:nvSpPr>
        <p:spPr>
          <a:xfrm>
            <a:off x="322625" y="2986124"/>
            <a:ext cx="2208000" cy="9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Extensions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21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61" name="Google Shape;61;p11"/>
          <p:cNvSpPr txBox="1"/>
          <p:nvPr>
            <p:ph type="title"/>
          </p:nvPr>
        </p:nvSpPr>
        <p:spPr>
          <a:xfrm>
            <a:off x="5516125" y="1907075"/>
            <a:ext cx="22080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hlinkClick r:id="rId5"/>
              </a:rPr>
              <a:t>stac-api-spec</a:t>
            </a:r>
            <a:r>
              <a:rPr lang="en-US" sz="2400"/>
              <a:t>	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1.0.0-beta.1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(</a:t>
            </a:r>
            <a:r>
              <a:rPr lang="en-US" sz="1600">
                <a:solidFill>
                  <a:srgbClr val="000000"/>
                </a:solidFill>
              </a:rPr>
              <a:t>December 10, 2020)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62" name="Google Shape;62;p11"/>
          <p:cNvSpPr txBox="1"/>
          <p:nvPr>
            <p:ph type="title"/>
          </p:nvPr>
        </p:nvSpPr>
        <p:spPr>
          <a:xfrm>
            <a:off x="1742600" y="5098525"/>
            <a:ext cx="2022900" cy="8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hlinkClick r:id="rId6"/>
              </a:rPr>
              <a:t>OS Projects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30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63" name="Google Shape;63;p11"/>
          <p:cNvSpPr txBox="1"/>
          <p:nvPr>
            <p:ph type="title"/>
          </p:nvPr>
        </p:nvSpPr>
        <p:spPr>
          <a:xfrm>
            <a:off x="5516125" y="4618125"/>
            <a:ext cx="3170700" cy="9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hlinkClick r:id="rId7"/>
              </a:rPr>
              <a:t>Public Catalogs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25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64" name="Google Shape;64;p11"/>
          <p:cNvSpPr txBox="1"/>
          <p:nvPr>
            <p:ph type="title"/>
          </p:nvPr>
        </p:nvSpPr>
        <p:spPr>
          <a:xfrm>
            <a:off x="3196263" y="3399750"/>
            <a:ext cx="2208000" cy="12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hlinkClick r:id="rId8"/>
              </a:rPr>
              <a:t>Contributors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47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(19 w/ 10+ commits)</a:t>
            </a:r>
            <a:endParaRPr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/>
          <p:nvPr>
            <p:ph type="title"/>
          </p:nvPr>
        </p:nvSpPr>
        <p:spPr>
          <a:xfrm>
            <a:off x="457200" y="274638"/>
            <a:ext cx="82296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sng">
                <a:solidFill>
                  <a:schemeClr val="hlink"/>
                </a:solidFill>
                <a:hlinkClick r:id="rId3"/>
              </a:rPr>
              <a:t>CMR-</a:t>
            </a:r>
            <a:r>
              <a:rPr lang="en-US" sz="3600" u="sng">
                <a:solidFill>
                  <a:schemeClr val="hlink"/>
                </a:solidFill>
                <a:hlinkClick r:id="rId4"/>
              </a:rPr>
              <a:t>STAC</a:t>
            </a:r>
            <a:endParaRPr/>
          </a:p>
        </p:txBody>
      </p:sp>
      <p:sp>
        <p:nvSpPr>
          <p:cNvPr id="70" name="Google Shape;70;p12"/>
          <p:cNvSpPr txBox="1"/>
          <p:nvPr>
            <p:ph idx="1" type="body"/>
          </p:nvPr>
        </p:nvSpPr>
        <p:spPr>
          <a:xfrm>
            <a:off x="457200" y="1184870"/>
            <a:ext cx="8229600" cy="47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 u="sng">
                <a:solidFill>
                  <a:schemeClr val="hlink"/>
                </a:solidFill>
                <a:hlinkClick r:id="rId5"/>
              </a:rPr>
              <a:t>https://cmr.earthdata.nasa.gov/stac</a:t>
            </a:r>
            <a:endParaRPr sz="2100"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 u="sng">
                <a:solidFill>
                  <a:schemeClr val="hlink"/>
                </a:solidFill>
                <a:hlinkClick r:id="rId6"/>
              </a:rPr>
              <a:t>https://cmr.earthdata.nasa.gov/cloudstac</a:t>
            </a:r>
            <a:endParaRPr sz="2500"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93700" lvl="0" marL="457200" rtl="0" algn="l">
              <a:spcBef>
                <a:spcPts val="64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STAC Version: 1.0.0-beta.2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Serverless (API Gateway + Lambda)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Proxy to CMR</a:t>
            </a:r>
            <a:endParaRPr sz="26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US" sz="2200"/>
              <a:t>STAC query </a:t>
            </a:r>
            <a:r>
              <a:rPr lang="en-US" sz="2200"/>
              <a:t>parameters</a:t>
            </a:r>
            <a:r>
              <a:rPr lang="en-US" sz="2200"/>
              <a:t> -&gt; CMR parameters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US" sz="2200"/>
              <a:t>CMR response -&gt; STAC response</a:t>
            </a:r>
            <a:endParaRPr sz="22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CMR Queries Used</a:t>
            </a:r>
            <a:endParaRPr sz="26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US" sz="2200"/>
              <a:t>provider_holdings.json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US" sz="2200"/>
              <a:t>collections.json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US" sz="2200"/>
              <a:t>granules.json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US" sz="2200"/>
              <a:t>granules.umm_json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US" sz="2200"/>
              <a:t>facets (for temporal aggregation)</a:t>
            </a:r>
            <a:endParaRPr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/>
          <p:nvPr>
            <p:ph idx="2" type="body"/>
          </p:nvPr>
        </p:nvSpPr>
        <p:spPr>
          <a:xfrm>
            <a:off x="352830" y="1257300"/>
            <a:ext cx="8438100" cy="44196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SzPts val="1500"/>
              <a:buChar char="●"/>
            </a:pPr>
            <a:r>
              <a:rPr lang="en-US"/>
              <a:t>Catalogs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There’s always a root catalog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Contains other catalogs and collections</a:t>
            </a:r>
            <a:endParaRPr sz="14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/>
              <a:t>Collections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Can contain other catalogs (called sub-catalogs) to group Items further</a:t>
            </a:r>
            <a:endParaRPr sz="1400"/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 sz="1400"/>
              <a:t>e.g., For Landsat-8 there might be sub-catalog by Landsat Path and Row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Ultimately contains Items which are similar in some way(s)</a:t>
            </a:r>
            <a:endParaRPr sz="1400"/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 sz="1400"/>
              <a:t>e.g., same instrument, same region containing data from different instruments, etc.</a:t>
            </a:r>
            <a:endParaRPr sz="14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/>
              <a:t>Items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A single scene or set of datafiles for a specific location at a specific date and time (when/where)</a:t>
            </a:r>
            <a:endParaRPr sz="1400"/>
          </a:p>
        </p:txBody>
      </p:sp>
      <p:sp>
        <p:nvSpPr>
          <p:cNvPr id="76" name="Google Shape;76;p13"/>
          <p:cNvSpPr txBox="1"/>
          <p:nvPr>
            <p:ph idx="3" type="body"/>
          </p:nvPr>
        </p:nvSpPr>
        <p:spPr>
          <a:xfrm>
            <a:off x="352425" y="342900"/>
            <a:ext cx="8438100" cy="5739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600">
                <a:solidFill>
                  <a:srgbClr val="34495E"/>
                </a:solidFill>
                <a:latin typeface="Avenir"/>
                <a:ea typeface="Avenir"/>
                <a:cs typeface="Avenir"/>
                <a:sym typeface="Avenir"/>
              </a:rPr>
              <a:t>STAC Spec</a:t>
            </a:r>
            <a:endParaRPr sz="44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/>
          <p:nvPr>
            <p:ph type="title"/>
          </p:nvPr>
        </p:nvSpPr>
        <p:spPr>
          <a:xfrm>
            <a:off x="457200" y="274638"/>
            <a:ext cx="82296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CMR-STAC Catalog</a:t>
            </a:r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775" y="1082975"/>
            <a:ext cx="7524450" cy="517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type="title"/>
          </p:nvPr>
        </p:nvSpPr>
        <p:spPr>
          <a:xfrm>
            <a:off x="457200" y="274638"/>
            <a:ext cx="82296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CMR STAC Browser</a:t>
            </a:r>
            <a:endParaRPr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975" y="1011950"/>
            <a:ext cx="8439600" cy="524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idx="11" type="ftr"/>
          </p:nvPr>
        </p:nvSpPr>
        <p:spPr>
          <a:xfrm>
            <a:off x="2727122" y="8475133"/>
            <a:ext cx="3687600" cy="4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16"/>
          <p:cNvSpPr txBox="1"/>
          <p:nvPr/>
        </p:nvSpPr>
        <p:spPr>
          <a:xfrm>
            <a:off x="352950" y="292567"/>
            <a:ext cx="84381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34495E"/>
                </a:solidFill>
                <a:latin typeface="Avenir"/>
                <a:ea typeface="Avenir"/>
                <a:cs typeface="Avenir"/>
                <a:sym typeface="Avenir"/>
              </a:rPr>
              <a:t>STAC API Spec</a:t>
            </a:r>
            <a:endParaRPr b="1" sz="3000">
              <a:solidFill>
                <a:srgbClr val="316FA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950" y="3557375"/>
            <a:ext cx="6564251" cy="2043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7025" y="1075025"/>
            <a:ext cx="5354526" cy="23823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183325" y="1118567"/>
            <a:ext cx="3709500" cy="21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STAC API spec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https://github.com/radiantearth/stac-api-spec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OGC API: Features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+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STAC Extensions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OpenAPI Doc: </a:t>
            </a:r>
            <a:r>
              <a:rPr lang="en-US" sz="1000" u="sng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https://stacspec.org/STAC-ext-api.html</a:t>
            </a:r>
            <a:endParaRPr sz="1200"/>
          </a:p>
        </p:txBody>
      </p:sp>
      <p:sp>
        <p:nvSpPr>
          <p:cNvPr id="98" name="Google Shape;98;p16"/>
          <p:cNvSpPr/>
          <p:nvPr/>
        </p:nvSpPr>
        <p:spPr>
          <a:xfrm>
            <a:off x="3769775" y="2824750"/>
            <a:ext cx="3033900" cy="412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6"/>
          <p:cNvSpPr/>
          <p:nvPr/>
        </p:nvSpPr>
        <p:spPr>
          <a:xfrm>
            <a:off x="385675" y="5125683"/>
            <a:ext cx="1637700" cy="4440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0" name="Google Shape;100;p16"/>
          <p:cNvCxnSpPr>
            <a:stCxn id="101" idx="0"/>
          </p:cNvCxnSpPr>
          <p:nvPr/>
        </p:nvCxnSpPr>
        <p:spPr>
          <a:xfrm rot="10800000">
            <a:off x="6517100" y="3152192"/>
            <a:ext cx="1013400" cy="1382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" name="Google Shape;102;p16"/>
          <p:cNvCxnSpPr>
            <a:endCxn id="99" idx="7"/>
          </p:cNvCxnSpPr>
          <p:nvPr/>
        </p:nvCxnSpPr>
        <p:spPr>
          <a:xfrm flipH="1">
            <a:off x="1783539" y="4919806"/>
            <a:ext cx="5273100" cy="270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1" name="Google Shape;101;p16"/>
          <p:cNvSpPr txBox="1"/>
          <p:nvPr/>
        </p:nvSpPr>
        <p:spPr>
          <a:xfrm>
            <a:off x="6969800" y="4534292"/>
            <a:ext cx="1121400" cy="7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</a:rPr>
              <a:t>Search endpoints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457200" y="274638"/>
            <a:ext cx="82296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CMR-STAC API</a:t>
            </a:r>
            <a:endParaRPr/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725" y="1072575"/>
            <a:ext cx="7558574" cy="519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OSDIS-EED">
  <a:themeElements>
    <a:clrScheme name="EOSDIS">
      <a:dk1>
        <a:srgbClr val="171717"/>
      </a:dk1>
      <a:lt1>
        <a:srgbClr val="FFFFFF"/>
      </a:lt1>
      <a:dk2>
        <a:srgbClr val="1F497D"/>
      </a:dk2>
      <a:lt2>
        <a:srgbClr val="ECF0F1"/>
      </a:lt2>
      <a:accent1>
        <a:srgbClr val="3498DB"/>
      </a:accent1>
      <a:accent2>
        <a:srgbClr val="C0392B"/>
      </a:accent2>
      <a:accent3>
        <a:srgbClr val="2ECC71"/>
      </a:accent3>
      <a:accent4>
        <a:srgbClr val="9B59B6"/>
      </a:accent4>
      <a:accent5>
        <a:srgbClr val="1ABC9C"/>
      </a:accent5>
      <a:accent6>
        <a:srgbClr val="E67E22"/>
      </a:accent6>
      <a:hlink>
        <a:srgbClr val="2980B9"/>
      </a:hlink>
      <a:folHlink>
        <a:srgbClr val="8E44A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