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Lst>
  <p:sldSz cy="5143500" cx="9144000"/>
  <p:notesSz cx="6858000" cy="9144000"/>
  <p:embeddedFontLst>
    <p:embeddedFont>
      <p:font typeface="Century Gothic"/>
      <p:regular r:id="rId20"/>
      <p:bold r:id="rId21"/>
      <p:italic r:id="rId22"/>
      <p:boldItalic r:id="rId2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83F6A394-B964-4D61-A664-356965A17672}">
  <a:tblStyle styleId="{83F6A394-B964-4D61-A664-356965A17672}"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CenturyGothic-regular.fntdata"/><Relationship Id="rId11" Type="http://schemas.openxmlformats.org/officeDocument/2006/relationships/slide" Target="slides/slide5.xml"/><Relationship Id="rId22" Type="http://schemas.openxmlformats.org/officeDocument/2006/relationships/font" Target="fonts/CenturyGothic-italic.fntdata"/><Relationship Id="rId10" Type="http://schemas.openxmlformats.org/officeDocument/2006/relationships/slide" Target="slides/slide4.xml"/><Relationship Id="rId21" Type="http://schemas.openxmlformats.org/officeDocument/2006/relationships/font" Target="fonts/CenturyGothic-bold.fntdata"/><Relationship Id="rId13" Type="http://schemas.openxmlformats.org/officeDocument/2006/relationships/slide" Target="slides/slide7.xml"/><Relationship Id="rId12" Type="http://schemas.openxmlformats.org/officeDocument/2006/relationships/slide" Target="slides/slide6.xml"/><Relationship Id="rId23" Type="http://schemas.openxmlformats.org/officeDocument/2006/relationships/font" Target="fonts/CenturyGothic-bold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1.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 name="Shape 54"/>
        <p:cNvGrpSpPr/>
        <p:nvPr/>
      </p:nvGrpSpPr>
      <p:grpSpPr>
        <a:xfrm>
          <a:off x="0" y="0"/>
          <a:ext cx="0" cy="0"/>
          <a:chOff x="0" y="0"/>
          <a:chExt cx="0" cy="0"/>
        </a:xfrm>
      </p:grpSpPr>
      <p:sp>
        <p:nvSpPr>
          <p:cNvPr id="55" name="Google Shape;5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6" name="Google Shape;5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7" name="Shape 407"/>
        <p:cNvGrpSpPr/>
        <p:nvPr/>
      </p:nvGrpSpPr>
      <p:grpSpPr>
        <a:xfrm>
          <a:off x="0" y="0"/>
          <a:ext cx="0" cy="0"/>
          <a:chOff x="0" y="0"/>
          <a:chExt cx="0" cy="0"/>
        </a:xfrm>
      </p:grpSpPr>
      <p:sp>
        <p:nvSpPr>
          <p:cNvPr id="408" name="Google Shape;408;gca88190f3a_1_5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09" name="Google Shape;409;gca88190f3a_1_5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As of April 12, EOSDIS have 700 of our datasets, about 10% in the cloud, with many more on the way.</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3" name="Shape 413"/>
        <p:cNvGrpSpPr/>
        <p:nvPr/>
      </p:nvGrpSpPr>
      <p:grpSpPr>
        <a:xfrm>
          <a:off x="0" y="0"/>
          <a:ext cx="0" cy="0"/>
          <a:chOff x="0" y="0"/>
          <a:chExt cx="0" cy="0"/>
        </a:xfrm>
      </p:grpSpPr>
      <p:sp>
        <p:nvSpPr>
          <p:cNvPr id="414" name="Google Shape;414;gca88190f3a_1_53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chemeClr val="dk1"/>
              </a:buClr>
              <a:buSzPts val="1200"/>
              <a:buFont typeface="Calibri"/>
              <a:buNone/>
            </a:pPr>
            <a:r>
              <a:rPr lang="en"/>
              <a:t>We have a sibling project in NASA which is working on the Analysis in Place aspect. The Multi-Mission Algorithm and Analysis Platform is being built as a joint effort with the European Space Agency. The emphasis is on analysis and algorithm development in the cloud. At present it is designed for Biomass, mostly Lidar and SAR data. It is still in development, but is already being used by scientists on both sides of the Atlantic for analysis in plae in the cloud.</a:t>
            </a:r>
            <a:endParaRPr/>
          </a:p>
        </p:txBody>
      </p:sp>
      <p:sp>
        <p:nvSpPr>
          <p:cNvPr id="415" name="Google Shape;415;gca88190f3a_1_53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1" name="Shape 421"/>
        <p:cNvGrpSpPr/>
        <p:nvPr/>
      </p:nvGrpSpPr>
      <p:grpSpPr>
        <a:xfrm>
          <a:off x="0" y="0"/>
          <a:ext cx="0" cy="0"/>
          <a:chOff x="0" y="0"/>
          <a:chExt cx="0" cy="0"/>
        </a:xfrm>
      </p:grpSpPr>
      <p:sp>
        <p:nvSpPr>
          <p:cNvPr id="422" name="Google Shape;422;gca88190f3a_1_5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3" name="Google Shape;423;gca88190f3a_1_5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table summarizes our status for the main features from the previous slides.</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7" name="Shape 427"/>
        <p:cNvGrpSpPr/>
        <p:nvPr/>
      </p:nvGrpSpPr>
      <p:grpSpPr>
        <a:xfrm>
          <a:off x="0" y="0"/>
          <a:ext cx="0" cy="0"/>
          <a:chOff x="0" y="0"/>
          <a:chExt cx="0" cy="0"/>
        </a:xfrm>
      </p:grpSpPr>
      <p:sp>
        <p:nvSpPr>
          <p:cNvPr id="428" name="Google Shape;428;gca88190f3a_1_5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29" name="Google Shape;429;gca88190f3a_1_5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So what are our lessons?  Commercial cloud works most of the time, but has rare outages. In those cases, it can be helpful to have at least a copy of your data catalog in the same region as your data, so that users are still able to access the data.</a:t>
            </a:r>
            <a:endParaRPr/>
          </a:p>
          <a:p>
            <a:pPr indent="0" lvl="0" marL="0" rtl="0" algn="l">
              <a:spcBef>
                <a:spcPts val="0"/>
              </a:spcBef>
              <a:spcAft>
                <a:spcPts val="0"/>
              </a:spcAft>
              <a:buNone/>
            </a:pPr>
            <a:r>
              <a:rPr lang="en"/>
              <a:t>Also, putting datasets in the cloud appears to be realizing our original goals:  we have processing at scale demonstrated both in MAAP and by Pangeo scientists; datasets being used together in EOSDIS; collaboration by developers on data transformation services, and collaboration by end users on science. Nonetheless, many users could benefit from some assistance in understanding how to do their analysis in the cloud.</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d0996458c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d0996458c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ca88190f3a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ca88190f3a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NASA is expecting its Earth Observation data volumes to rise significantly over the next several years.  This was the trigger for our efforts to host data in commercial cloud. But it is not chiefly for our own data management benefits. Rather the main drivers are end user benefits.</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ca88190f3a_1_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ca88190f3a_1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end user benefits fall into two main categories.  The first is scale:  there is virtually infinite computing power available immediately adjacent to the data. And a less-appreciated aspect is that Big Data do not need to be moved or rehosted if the user analyzes them in place.  The second category is togetherness:  the scalability of cloud storage makes it easy to host them in the same virtual “location”, making it easier to work with multiple datasets together. Another aspect of this is that cloud processing makes it easier for users to work together in the cloud as well.</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ca88190f3a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ca88190f3a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Let’s take a closer look at the Analysis in Place aspect. The computing power next to cloud storage is an obvious benefit. But cloud also gives us an opportunity to organize the data in a form that can boost performance. </a:t>
            </a:r>
            <a:endParaRPr/>
          </a:p>
          <a:p>
            <a:pPr indent="0" lvl="0" marL="0" rtl="0" algn="l">
              <a:spcBef>
                <a:spcPts val="0"/>
              </a:spcBef>
              <a:spcAft>
                <a:spcPts val="0"/>
              </a:spcAft>
              <a:buNone/>
            </a:pPr>
            <a:r>
              <a:rPr lang="en"/>
              <a:t>On the data management front, the obvious advantage is not having to shlep data across networks or through routers. But in addition, if users can leave the data where they are, in the cloud archive, they also don’t need to manage all the data they are using.</a:t>
            </a:r>
            <a:endParaRPr/>
          </a:p>
          <a:p>
            <a:pPr indent="0" lvl="0" marL="0" rtl="0" algn="l">
              <a:spcBef>
                <a:spcPts val="0"/>
              </a:spcBef>
              <a:spcAft>
                <a:spcPts val="0"/>
              </a:spcAft>
              <a:buNone/>
            </a:pPr>
            <a:r>
              <a:rPr lang="en"/>
              <a:t>Also, the data are in the same virtual space, so multi-dataset studies become easier.</a:t>
            </a:r>
            <a:endParaRPr/>
          </a:p>
          <a:p>
            <a:pPr indent="0" lvl="0" marL="0" rtl="0" algn="l">
              <a:spcBef>
                <a:spcPts val="0"/>
              </a:spcBef>
              <a:spcAft>
                <a:spcPts val="0"/>
              </a:spcAft>
              <a:buNone/>
            </a:pPr>
            <a:r>
              <a:rPr lang="en"/>
              <a:t>And with all that, we still give them the choice of downloading the data for traditional analysis styles.</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ca88190f3a_1_1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ca88190f3a_1_1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Here’s an overall diagram of our basic architecture. We store the data in an archive system called Cumulus, designed to run in the cloud.  I’m now going to walk through the different access paths data can follow between Cumulus and the end user.</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But in order to analyze data in place, the data need to ready to analyze. So we provide a framework called Harmony for a variety of data transformation services. We originally gave Harmony this name to signify that our various organizations were producing services that could work together in a single framework.  But it also works in the sense that the services help harmonize datasets that users want to use together.  Also, since Harmony is already fussing with the data in order to transform it, it is an opportune time to reformat the data into cloud optimized formats, like zarr. The idea is for the end user to transform the data</a:t>
            </a:r>
            <a:endParaRPr/>
          </a:p>
          <a:p>
            <a:pPr indent="0" lvl="0" marL="0" rtl="0" algn="l">
              <a:spcBef>
                <a:spcPts val="0"/>
              </a:spcBef>
              <a:spcAft>
                <a:spcPts val="0"/>
              </a:spcAft>
              <a:buNone/>
            </a:pPr>
            <a:r>
              <a:t/>
            </a:r>
            <a:endParaRPr/>
          </a:p>
          <a:p>
            <a:pPr indent="0" lvl="0" marL="0" rtl="0" algn="l">
              <a:spcBef>
                <a:spcPts val="0"/>
              </a:spcBef>
              <a:spcAft>
                <a:spcPts val="0"/>
              </a:spcAft>
              <a:buNone/>
            </a:pPr>
            <a:r>
              <a:rPr lang="en"/>
              <a:t>As I mentioned</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gca88190f3a_1_40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9" name="Google Shape;209;gca88190f3a_1_4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Let’s look at the main Analysis-in-Place scenario.  I</a:t>
            </a:r>
            <a:r>
              <a:rPr lang="en">
                <a:solidFill>
                  <a:schemeClr val="dk1"/>
                </a:solidFill>
              </a:rPr>
              <a:t>n order to analyze data in place, the data need to ready to analyze. So we provide a framework called Harmony for a variety of data transformation services. We originally gave Harmony this name to signify that our various organizations were producing services that could work together in a single framework.  But it also works in the sense that the services help harmonize datasets that users want to use together.  Also, since Harmony is already fussing with the data in order to transform it, it is an opportune time to reformat the data into cloud optimized formats, like zarr. The idea is for the end user to transform the data into analysis-ready form, analyze still within the cloud, and then download the results, which are typically much smaller than the input data.</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0" name="Shape 320"/>
        <p:cNvGrpSpPr/>
        <p:nvPr/>
      </p:nvGrpSpPr>
      <p:grpSpPr>
        <a:xfrm>
          <a:off x="0" y="0"/>
          <a:ext cx="0" cy="0"/>
          <a:chOff x="0" y="0"/>
          <a:chExt cx="0" cy="0"/>
        </a:xfrm>
      </p:grpSpPr>
      <p:sp>
        <p:nvSpPr>
          <p:cNvPr id="321" name="Google Shape;321;gca88190f3a_1_2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2" name="Google Shape;322;gca88190f3a_1_2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 similar situation occurs for data that are offered through an OPeNDAP server.  OPeNDAP is an off-the-shelf, interoperable technology that provides robust, performant subsetting, subsampling, time aggregation and reformatting services, primarily for gridded data. So for gridded data, it often suffices to make the data ready for analysis, and is optimized for access in the cloud.</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0" name="Shape 380"/>
        <p:cNvGrpSpPr/>
        <p:nvPr/>
      </p:nvGrpSpPr>
      <p:grpSpPr>
        <a:xfrm>
          <a:off x="0" y="0"/>
          <a:ext cx="0" cy="0"/>
          <a:chOff x="0" y="0"/>
          <a:chExt cx="0" cy="0"/>
        </a:xfrm>
      </p:grpSpPr>
      <p:sp>
        <p:nvSpPr>
          <p:cNvPr id="381" name="Google Shape;381;gca88190f3a_1_60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2" name="Google Shape;382;gca88190f3a_1_6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Finally, we have the cases where users download the data out of the cloud, either as subsets through OPeNDAP, or as is. In both cases, we pass the data through a custom egress throttle, which prevents us from going over our cloud budget.</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rgbClr val="434343"/>
        </a:solidFill>
      </p:bgPr>
    </p:bg>
    <p:spTree>
      <p:nvGrpSpPr>
        <p:cNvPr id="10" name="Shape 10"/>
        <p:cNvGrpSpPr/>
        <p:nvPr/>
      </p:nvGrpSpPr>
      <p:grpSpPr>
        <a:xfrm>
          <a:off x="0" y="0"/>
          <a:ext cx="0" cy="0"/>
          <a:chOff x="0" y="0"/>
          <a:chExt cx="0" cy="0"/>
        </a:xfrm>
      </p:grpSpPr>
      <p:sp>
        <p:nvSpPr>
          <p:cNvPr id="11" name="Google Shape;11;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2" name="Google Shape;12;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3" name="Google Shape;13;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5" name="Shape 45"/>
        <p:cNvGrpSpPr/>
        <p:nvPr/>
      </p:nvGrpSpPr>
      <p:grpSpPr>
        <a:xfrm>
          <a:off x="0" y="0"/>
          <a:ext cx="0" cy="0"/>
          <a:chOff x="0" y="0"/>
          <a:chExt cx="0" cy="0"/>
        </a:xfrm>
      </p:grpSpPr>
      <p:sp>
        <p:nvSpPr>
          <p:cNvPr id="46" name="Google Shape;46;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7" name="Google Shape;47;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81000" lvl="0" marL="457200" algn="ctr">
              <a:spcBef>
                <a:spcPts val="0"/>
              </a:spcBef>
              <a:spcAft>
                <a:spcPts val="0"/>
              </a:spcAft>
              <a:buSzPts val="2400"/>
              <a:buChar char="●"/>
              <a:defRPr/>
            </a:lvl1pPr>
            <a:lvl2pPr indent="-355600" lvl="1" marL="914400" algn="ctr">
              <a:spcBef>
                <a:spcPts val="0"/>
              </a:spcBef>
              <a:spcAft>
                <a:spcPts val="0"/>
              </a:spcAft>
              <a:buSzPts val="2000"/>
              <a:buChar char="○"/>
              <a:defRPr/>
            </a:lvl2pPr>
            <a:lvl3pPr indent="-355600" lvl="2" marL="1371600" algn="ctr">
              <a:spcBef>
                <a:spcPts val="0"/>
              </a:spcBef>
              <a:spcAft>
                <a:spcPts val="0"/>
              </a:spcAft>
              <a:buSzPts val="2000"/>
              <a:buChar char="■"/>
              <a:defRPr/>
            </a:lvl3pPr>
            <a:lvl4pPr indent="-355600" lvl="3" marL="1828800" algn="ctr">
              <a:spcBef>
                <a:spcPts val="0"/>
              </a:spcBef>
              <a:spcAft>
                <a:spcPts val="0"/>
              </a:spcAft>
              <a:buSzPts val="2000"/>
              <a:buChar char="●"/>
              <a:defRPr/>
            </a:lvl4pPr>
            <a:lvl5pPr indent="-355600" lvl="4" marL="2286000" algn="ctr">
              <a:spcBef>
                <a:spcPts val="0"/>
              </a:spcBef>
              <a:spcAft>
                <a:spcPts val="0"/>
              </a:spcAft>
              <a:buSzPts val="2000"/>
              <a:buChar char="○"/>
              <a:defRPr/>
            </a:lvl5pPr>
            <a:lvl6pPr indent="-355600" lvl="5" marL="2743200" algn="ctr">
              <a:spcBef>
                <a:spcPts val="0"/>
              </a:spcBef>
              <a:spcAft>
                <a:spcPts val="0"/>
              </a:spcAft>
              <a:buSzPts val="2000"/>
              <a:buChar char="■"/>
              <a:defRPr/>
            </a:lvl6pPr>
            <a:lvl7pPr indent="-355600" lvl="6" marL="3200400" algn="ctr">
              <a:spcBef>
                <a:spcPts val="0"/>
              </a:spcBef>
              <a:spcAft>
                <a:spcPts val="0"/>
              </a:spcAft>
              <a:buSzPts val="2000"/>
              <a:buChar char="●"/>
              <a:defRPr/>
            </a:lvl7pPr>
            <a:lvl8pPr indent="-355600" lvl="7" marL="3657600" algn="ctr">
              <a:spcBef>
                <a:spcPts val="0"/>
              </a:spcBef>
              <a:spcAft>
                <a:spcPts val="0"/>
              </a:spcAft>
              <a:buSzPts val="2000"/>
              <a:buChar char="○"/>
              <a:defRPr/>
            </a:lvl8pPr>
            <a:lvl9pPr indent="-355600" lvl="8" marL="4114800" algn="ctr">
              <a:spcBef>
                <a:spcPts val="0"/>
              </a:spcBef>
              <a:spcAft>
                <a:spcPts val="0"/>
              </a:spcAft>
              <a:buSzPts val="2000"/>
              <a:buChar char="■"/>
              <a:defRPr/>
            </a:lvl9pPr>
          </a:lstStyle>
          <a:p/>
        </p:txBody>
      </p:sp>
      <p:sp>
        <p:nvSpPr>
          <p:cNvPr id="48" name="Google Shape;48;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9" name="Shape 49"/>
        <p:cNvGrpSpPr/>
        <p:nvPr/>
      </p:nvGrpSpPr>
      <p:grpSpPr>
        <a:xfrm>
          <a:off x="0" y="0"/>
          <a:ext cx="0" cy="0"/>
          <a:chOff x="0" y="0"/>
          <a:chExt cx="0" cy="0"/>
        </a:xfrm>
      </p:grpSpPr>
      <p:sp>
        <p:nvSpPr>
          <p:cNvPr id="50" name="Google Shape;50;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51" name="Shape 51"/>
        <p:cNvGrpSpPr/>
        <p:nvPr/>
      </p:nvGrpSpPr>
      <p:grpSpPr>
        <a:xfrm>
          <a:off x="0" y="0"/>
          <a:ext cx="0" cy="0"/>
          <a:chOff x="0" y="0"/>
          <a:chExt cx="0" cy="0"/>
        </a:xfrm>
      </p:grpSpPr>
      <p:sp>
        <p:nvSpPr>
          <p:cNvPr id="52" name="Google Shape;52;p13"/>
          <p:cNvSpPr txBox="1"/>
          <p:nvPr>
            <p:ph type="title"/>
          </p:nvPr>
        </p:nvSpPr>
        <p:spPr>
          <a:xfrm>
            <a:off x="628650" y="266327"/>
            <a:ext cx="7886700" cy="480300"/>
          </a:xfrm>
          <a:prstGeom prst="rect">
            <a:avLst/>
          </a:prstGeom>
          <a:solidFill>
            <a:srgbClr val="016AA3"/>
          </a:solidFill>
          <a:ln>
            <a:noFill/>
          </a:ln>
          <a:effectLst>
            <a:outerShdw blurRad="50800" rotWithShape="0" algn="t" dir="5400000" dist="25400">
              <a:srgbClr val="000000">
                <a:alpha val="40000"/>
              </a:srgbClr>
            </a:outerShdw>
          </a:effectLst>
        </p:spPr>
        <p:txBody>
          <a:bodyPr anchorCtr="1" anchor="ctr" bIns="68575" lIns="0" spcFirstLastPara="1" rIns="0" wrap="square" tIns="68575">
            <a:normAutofit/>
          </a:bodyPr>
          <a:lstStyle>
            <a:lvl1pPr lvl="0" rtl="0" algn="l">
              <a:lnSpc>
                <a:spcPct val="90000"/>
              </a:lnSpc>
              <a:spcBef>
                <a:spcPts val="0"/>
              </a:spcBef>
              <a:spcAft>
                <a:spcPts val="0"/>
              </a:spcAft>
              <a:buClr>
                <a:schemeClr val="lt1"/>
              </a:buClr>
              <a:buSzPts val="14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53" name="Google Shape;53;p13"/>
          <p:cNvSpPr txBox="1"/>
          <p:nvPr>
            <p:ph idx="1" type="body"/>
          </p:nvPr>
        </p:nvSpPr>
        <p:spPr>
          <a:xfrm>
            <a:off x="628650" y="1369219"/>
            <a:ext cx="7886700" cy="3263400"/>
          </a:xfrm>
          <a:prstGeom prst="rect">
            <a:avLst/>
          </a:prstGeom>
          <a:noFill/>
          <a:ln>
            <a:noFill/>
          </a:ln>
        </p:spPr>
        <p:txBody>
          <a:bodyPr anchorCtr="0" anchor="t" bIns="34275" lIns="68575" spcFirstLastPara="1" rIns="68575" wrap="square" tIns="34275">
            <a:normAutofit/>
          </a:bodyPr>
          <a:lstStyle>
            <a:lvl1pPr indent="-361950" lvl="0" marL="457200" rtl="0" algn="l">
              <a:lnSpc>
                <a:spcPct val="90000"/>
              </a:lnSpc>
              <a:spcBef>
                <a:spcPts val="0"/>
              </a:spcBef>
              <a:spcAft>
                <a:spcPts val="0"/>
              </a:spcAft>
              <a:buClr>
                <a:schemeClr val="dk1"/>
              </a:buClr>
              <a:buSzPts val="2100"/>
              <a:buChar char="•"/>
              <a:defRPr/>
            </a:lvl1pPr>
            <a:lvl2pPr indent="-317500" lvl="1" marL="914400" rtl="0" algn="l">
              <a:lnSpc>
                <a:spcPct val="90000"/>
              </a:lnSpc>
              <a:spcBef>
                <a:spcPts val="400"/>
              </a:spcBef>
              <a:spcAft>
                <a:spcPts val="0"/>
              </a:spcAft>
              <a:buClr>
                <a:schemeClr val="dk1"/>
              </a:buClr>
              <a:buSzPts val="1400"/>
              <a:buChar char="•"/>
              <a:defRPr/>
            </a:lvl2pPr>
            <a:lvl3pPr indent="-317500" lvl="2" marL="1371600" rtl="0" algn="l">
              <a:lnSpc>
                <a:spcPct val="90000"/>
              </a:lnSpc>
              <a:spcBef>
                <a:spcPts val="200"/>
              </a:spcBef>
              <a:spcAft>
                <a:spcPts val="0"/>
              </a:spcAft>
              <a:buClr>
                <a:schemeClr val="dk1"/>
              </a:buClr>
              <a:buSzPts val="1400"/>
              <a:buChar char="•"/>
              <a:defRPr/>
            </a:lvl3pPr>
            <a:lvl4pPr indent="-317500" lvl="3" marL="1828800" rtl="0" algn="l">
              <a:lnSpc>
                <a:spcPct val="90000"/>
              </a:lnSpc>
              <a:spcBef>
                <a:spcPts val="200"/>
              </a:spcBef>
              <a:spcAft>
                <a:spcPts val="0"/>
              </a:spcAft>
              <a:buClr>
                <a:schemeClr val="dk1"/>
              </a:buClr>
              <a:buSzPts val="1400"/>
              <a:buChar char="•"/>
              <a:defRPr/>
            </a:lvl4pPr>
            <a:lvl5pPr indent="-317500" lvl="4" marL="2286000" rtl="0" algn="l">
              <a:lnSpc>
                <a:spcPct val="90000"/>
              </a:lnSpc>
              <a:spcBef>
                <a:spcPts val="2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4" name="Shape 14"/>
        <p:cNvGrpSpPr/>
        <p:nvPr/>
      </p:nvGrpSpPr>
      <p:grpSpPr>
        <a:xfrm>
          <a:off x="0" y="0"/>
          <a:ext cx="0" cy="0"/>
          <a:chOff x="0" y="0"/>
          <a:chExt cx="0" cy="0"/>
        </a:xfrm>
      </p:grpSpPr>
      <p:sp>
        <p:nvSpPr>
          <p:cNvPr id="15" name="Google Shape;15;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6" name="Google Shape;16;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 name="Shape 17"/>
        <p:cNvGrpSpPr/>
        <p:nvPr/>
      </p:nvGrpSpPr>
      <p:grpSpPr>
        <a:xfrm>
          <a:off x="0" y="0"/>
          <a:ext cx="0" cy="0"/>
          <a:chOff x="0" y="0"/>
          <a:chExt cx="0" cy="0"/>
        </a:xfrm>
      </p:grpSpPr>
      <p:sp>
        <p:nvSpPr>
          <p:cNvPr id="18" name="Google Shape;18;p4"/>
          <p:cNvSpPr txBox="1"/>
          <p:nvPr>
            <p:ph type="title"/>
          </p:nvPr>
        </p:nvSpPr>
        <p:spPr>
          <a:xfrm>
            <a:off x="947350" y="140225"/>
            <a:ext cx="7884900" cy="572700"/>
          </a:xfrm>
          <a:prstGeom prst="rect">
            <a:avLst/>
          </a:prstGeom>
        </p:spPr>
        <p:txBody>
          <a:bodyPr anchorCtr="0" anchor="t" bIns="91425" lIns="91425" spcFirstLastPara="1" rIns="91425" wrap="square" tIns="91425">
            <a:normAutofit/>
          </a:bodyPr>
          <a:lstStyle>
            <a:lvl1pPr lvl="0" algn="ctr">
              <a:spcBef>
                <a:spcPts val="0"/>
              </a:spcBef>
              <a:spcAft>
                <a:spcPts val="0"/>
              </a:spcAft>
              <a:buSzPts val="2800"/>
              <a:buNone/>
              <a:defRPr/>
            </a:lvl1pPr>
            <a:lvl2pPr lvl="1" algn="ctr">
              <a:spcBef>
                <a:spcPts val="0"/>
              </a:spcBef>
              <a:spcAft>
                <a:spcPts val="0"/>
              </a:spcAft>
              <a:buSzPts val="2800"/>
              <a:buNone/>
              <a:defRPr/>
            </a:lvl2pPr>
            <a:lvl3pPr lvl="2" algn="ctr">
              <a:spcBef>
                <a:spcPts val="0"/>
              </a:spcBef>
              <a:spcAft>
                <a:spcPts val="0"/>
              </a:spcAft>
              <a:buSzPts val="2800"/>
              <a:buNone/>
              <a:defRPr/>
            </a:lvl3pPr>
            <a:lvl4pPr lvl="3" algn="ctr">
              <a:spcBef>
                <a:spcPts val="0"/>
              </a:spcBef>
              <a:spcAft>
                <a:spcPts val="0"/>
              </a:spcAft>
              <a:buSzPts val="2800"/>
              <a:buNone/>
              <a:defRPr/>
            </a:lvl4pPr>
            <a:lvl5pPr lvl="4" algn="ctr">
              <a:spcBef>
                <a:spcPts val="0"/>
              </a:spcBef>
              <a:spcAft>
                <a:spcPts val="0"/>
              </a:spcAft>
              <a:buSzPts val="2800"/>
              <a:buNone/>
              <a:defRPr/>
            </a:lvl5pPr>
            <a:lvl6pPr lvl="5" algn="ctr">
              <a:spcBef>
                <a:spcPts val="0"/>
              </a:spcBef>
              <a:spcAft>
                <a:spcPts val="0"/>
              </a:spcAft>
              <a:buSzPts val="2800"/>
              <a:buNone/>
              <a:defRPr/>
            </a:lvl6pPr>
            <a:lvl7pPr lvl="6" algn="ctr">
              <a:spcBef>
                <a:spcPts val="0"/>
              </a:spcBef>
              <a:spcAft>
                <a:spcPts val="0"/>
              </a:spcAft>
              <a:buSzPts val="2800"/>
              <a:buNone/>
              <a:defRPr/>
            </a:lvl7pPr>
            <a:lvl8pPr lvl="7" algn="ctr">
              <a:spcBef>
                <a:spcPts val="0"/>
              </a:spcBef>
              <a:spcAft>
                <a:spcPts val="0"/>
              </a:spcAft>
              <a:buSzPts val="2800"/>
              <a:buNone/>
              <a:defRPr/>
            </a:lvl8pPr>
            <a:lvl9pPr lvl="8" algn="ctr">
              <a:spcBef>
                <a:spcPts val="0"/>
              </a:spcBef>
              <a:spcAft>
                <a:spcPts val="0"/>
              </a:spcAft>
              <a:buSzPts val="2800"/>
              <a:buNone/>
              <a:defRPr/>
            </a:lvl9pPr>
          </a:lstStyle>
          <a:p/>
        </p:txBody>
      </p:sp>
      <p:sp>
        <p:nvSpPr>
          <p:cNvPr id="19" name="Google Shape;19;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81000" lvl="0" marL="457200">
              <a:spcBef>
                <a:spcPts val="0"/>
              </a:spcBef>
              <a:spcAft>
                <a:spcPts val="0"/>
              </a:spcAft>
              <a:buClr>
                <a:srgbClr val="F3F3F3"/>
              </a:buClr>
              <a:buSzPts val="2400"/>
              <a:buChar char="●"/>
              <a:defRPr>
                <a:solidFill>
                  <a:srgbClr val="F3F3F3"/>
                </a:solidFill>
              </a:defRPr>
            </a:lvl1pPr>
            <a:lvl2pPr indent="-355600" lvl="1" marL="914400">
              <a:spcBef>
                <a:spcPts val="0"/>
              </a:spcBef>
              <a:spcAft>
                <a:spcPts val="0"/>
              </a:spcAft>
              <a:buClr>
                <a:srgbClr val="EFEFEF"/>
              </a:buClr>
              <a:buSzPts val="2000"/>
              <a:buChar char="○"/>
              <a:defRPr>
                <a:solidFill>
                  <a:srgbClr val="EFEFEF"/>
                </a:solidFill>
              </a:defRPr>
            </a:lvl2pPr>
            <a:lvl3pPr indent="-355600" lvl="2" marL="1371600">
              <a:spcBef>
                <a:spcPts val="0"/>
              </a:spcBef>
              <a:spcAft>
                <a:spcPts val="0"/>
              </a:spcAft>
              <a:buClr>
                <a:srgbClr val="D9D9D9"/>
              </a:buClr>
              <a:buSzPts val="2000"/>
              <a:buChar char="■"/>
              <a:defRPr>
                <a:solidFill>
                  <a:srgbClr val="D9D9D9"/>
                </a:solidFill>
              </a:defRPr>
            </a:lvl3pPr>
            <a:lvl4pPr indent="-355600" lvl="3" marL="1828800">
              <a:spcBef>
                <a:spcPts val="0"/>
              </a:spcBef>
              <a:spcAft>
                <a:spcPts val="0"/>
              </a:spcAft>
              <a:buSzPts val="2000"/>
              <a:buChar char="●"/>
              <a:defRPr/>
            </a:lvl4pPr>
            <a:lvl5pPr indent="-355600" lvl="4" marL="2286000">
              <a:spcBef>
                <a:spcPts val="0"/>
              </a:spcBef>
              <a:spcAft>
                <a:spcPts val="0"/>
              </a:spcAft>
              <a:buSzPts val="2000"/>
              <a:buChar char="○"/>
              <a:defRPr/>
            </a:lvl5pPr>
            <a:lvl6pPr indent="-355600" lvl="5" marL="2743200">
              <a:spcBef>
                <a:spcPts val="0"/>
              </a:spcBef>
              <a:spcAft>
                <a:spcPts val="0"/>
              </a:spcAft>
              <a:buSzPts val="2000"/>
              <a:buChar char="■"/>
              <a:defRPr/>
            </a:lvl6pPr>
            <a:lvl7pPr indent="-355600" lvl="6" marL="3200400">
              <a:spcBef>
                <a:spcPts val="0"/>
              </a:spcBef>
              <a:spcAft>
                <a:spcPts val="0"/>
              </a:spcAft>
              <a:buSzPts val="2000"/>
              <a:buChar char="●"/>
              <a:defRPr/>
            </a:lvl7pPr>
            <a:lvl8pPr indent="-355600" lvl="7" marL="3657600">
              <a:spcBef>
                <a:spcPts val="0"/>
              </a:spcBef>
              <a:spcAft>
                <a:spcPts val="0"/>
              </a:spcAft>
              <a:buSzPts val="2000"/>
              <a:buChar char="○"/>
              <a:defRPr/>
            </a:lvl8pPr>
            <a:lvl9pPr indent="-355600" lvl="8" marL="4114800">
              <a:spcBef>
                <a:spcPts val="0"/>
              </a:spcBef>
              <a:spcAft>
                <a:spcPts val="0"/>
              </a:spcAft>
              <a:buSzPts val="2000"/>
              <a:buChar char="■"/>
              <a:defRPr/>
            </a:lvl9pPr>
          </a:lstStyle>
          <a:p/>
        </p:txBody>
      </p:sp>
      <p:sp>
        <p:nvSpPr>
          <p:cNvPr id="20" name="Google Shape;20;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947350" y="140225"/>
            <a:ext cx="78849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3" name="Google Shape;23;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5" name="Google Shape;25;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947350" y="140225"/>
            <a:ext cx="78849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8" name="Google Shape;28;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1" name="Google Shape;31;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2" name="Google Shape;32;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3" name="Shape 33"/>
        <p:cNvGrpSpPr/>
        <p:nvPr/>
      </p:nvGrpSpPr>
      <p:grpSpPr>
        <a:xfrm>
          <a:off x="0" y="0"/>
          <a:ext cx="0" cy="0"/>
          <a:chOff x="0" y="0"/>
          <a:chExt cx="0" cy="0"/>
        </a:xfrm>
      </p:grpSpPr>
      <p:sp>
        <p:nvSpPr>
          <p:cNvPr id="34" name="Google Shape;34;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5" name="Google Shape;35;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9" name="Google Shape;39;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0" name="Google Shape;40;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81000" lvl="0" marL="457200">
              <a:spcBef>
                <a:spcPts val="0"/>
              </a:spcBef>
              <a:spcAft>
                <a:spcPts val="0"/>
              </a:spcAft>
              <a:buClr>
                <a:schemeClr val="dk1"/>
              </a:buClr>
              <a:buSzPts val="2400"/>
              <a:buChar char="●"/>
              <a:defRPr>
                <a:solidFill>
                  <a:schemeClr val="dk1"/>
                </a:solidFill>
              </a:defRPr>
            </a:lvl1pPr>
            <a:lvl2pPr indent="-355600" lvl="1" marL="914400">
              <a:spcBef>
                <a:spcPts val="0"/>
              </a:spcBef>
              <a:spcAft>
                <a:spcPts val="0"/>
              </a:spcAft>
              <a:buClr>
                <a:schemeClr val="dk1"/>
              </a:buClr>
              <a:buSzPts val="2000"/>
              <a:buChar char="○"/>
              <a:defRPr>
                <a:solidFill>
                  <a:schemeClr val="dk1"/>
                </a:solidFill>
              </a:defRPr>
            </a:lvl2pPr>
            <a:lvl3pPr indent="-355600" lvl="2" marL="1371600">
              <a:spcBef>
                <a:spcPts val="0"/>
              </a:spcBef>
              <a:spcAft>
                <a:spcPts val="0"/>
              </a:spcAft>
              <a:buClr>
                <a:schemeClr val="dk1"/>
              </a:buClr>
              <a:buSzPts val="2000"/>
              <a:buChar char="■"/>
              <a:defRPr>
                <a:solidFill>
                  <a:schemeClr val="dk1"/>
                </a:solidFill>
              </a:defRPr>
            </a:lvl3pPr>
            <a:lvl4pPr indent="-355600" lvl="3" marL="1828800">
              <a:spcBef>
                <a:spcPts val="0"/>
              </a:spcBef>
              <a:spcAft>
                <a:spcPts val="0"/>
              </a:spcAft>
              <a:buClr>
                <a:schemeClr val="dk1"/>
              </a:buClr>
              <a:buSzPts val="2000"/>
              <a:buChar char="●"/>
              <a:defRPr>
                <a:solidFill>
                  <a:schemeClr val="dk1"/>
                </a:solidFill>
              </a:defRPr>
            </a:lvl4pPr>
            <a:lvl5pPr indent="-355600" lvl="4" marL="2286000">
              <a:spcBef>
                <a:spcPts val="0"/>
              </a:spcBef>
              <a:spcAft>
                <a:spcPts val="0"/>
              </a:spcAft>
              <a:buClr>
                <a:schemeClr val="dk1"/>
              </a:buClr>
              <a:buSzPts val="2000"/>
              <a:buChar char="○"/>
              <a:defRPr>
                <a:solidFill>
                  <a:schemeClr val="dk1"/>
                </a:solidFill>
              </a:defRPr>
            </a:lvl5pPr>
            <a:lvl6pPr indent="-355600" lvl="5" marL="2743200">
              <a:spcBef>
                <a:spcPts val="0"/>
              </a:spcBef>
              <a:spcAft>
                <a:spcPts val="0"/>
              </a:spcAft>
              <a:buClr>
                <a:schemeClr val="dk1"/>
              </a:buClr>
              <a:buSzPts val="2000"/>
              <a:buChar char="■"/>
              <a:defRPr>
                <a:solidFill>
                  <a:schemeClr val="dk1"/>
                </a:solidFill>
              </a:defRPr>
            </a:lvl6pPr>
            <a:lvl7pPr indent="-355600" lvl="6" marL="3200400">
              <a:spcBef>
                <a:spcPts val="0"/>
              </a:spcBef>
              <a:spcAft>
                <a:spcPts val="0"/>
              </a:spcAft>
              <a:buClr>
                <a:schemeClr val="dk1"/>
              </a:buClr>
              <a:buSzPts val="2000"/>
              <a:buChar char="●"/>
              <a:defRPr>
                <a:solidFill>
                  <a:schemeClr val="dk1"/>
                </a:solidFill>
              </a:defRPr>
            </a:lvl7pPr>
            <a:lvl8pPr indent="-355600" lvl="7" marL="3657600">
              <a:spcBef>
                <a:spcPts val="0"/>
              </a:spcBef>
              <a:spcAft>
                <a:spcPts val="0"/>
              </a:spcAft>
              <a:buClr>
                <a:schemeClr val="dk1"/>
              </a:buClr>
              <a:buSzPts val="2000"/>
              <a:buChar char="○"/>
              <a:defRPr>
                <a:solidFill>
                  <a:schemeClr val="dk1"/>
                </a:solidFill>
              </a:defRPr>
            </a:lvl8pPr>
            <a:lvl9pPr indent="-355600" lvl="8" marL="4114800">
              <a:spcBef>
                <a:spcPts val="0"/>
              </a:spcBef>
              <a:spcAft>
                <a:spcPts val="0"/>
              </a:spcAft>
              <a:buClr>
                <a:schemeClr val="dk1"/>
              </a:buClr>
              <a:buSzPts val="2000"/>
              <a:buChar char="■"/>
              <a:defRPr>
                <a:solidFill>
                  <a:schemeClr val="dk1"/>
                </a:solidFill>
              </a:defRPr>
            </a:lvl9pPr>
          </a:lstStyle>
          <a:p/>
        </p:txBody>
      </p:sp>
      <p:sp>
        <p:nvSpPr>
          <p:cNvPr id="41" name="Google Shape;41;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2" name="Shape 42"/>
        <p:cNvGrpSpPr/>
        <p:nvPr/>
      </p:nvGrpSpPr>
      <p:grpSpPr>
        <a:xfrm>
          <a:off x="0" y="0"/>
          <a:ext cx="0" cy="0"/>
          <a:chOff x="0" y="0"/>
          <a:chExt cx="0" cy="0"/>
        </a:xfrm>
      </p:grpSpPr>
      <p:sp>
        <p:nvSpPr>
          <p:cNvPr id="43" name="Google Shape;43;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2400"/>
              <a:buNone/>
              <a:defRPr/>
            </a:lvl1pPr>
          </a:lstStyle>
          <a:p/>
        </p:txBody>
      </p:sp>
      <p:sp>
        <p:nvSpPr>
          <p:cNvPr id="44" name="Google Shape;44;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4.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4" Type="http://schemas.openxmlformats.org/officeDocument/2006/relationships/theme" Target="../theme/theme2.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rgbClr val="434343"/>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947350" y="140225"/>
            <a:ext cx="78849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81000" lvl="0" marL="457200">
              <a:lnSpc>
                <a:spcPct val="115000"/>
              </a:lnSpc>
              <a:spcBef>
                <a:spcPts val="0"/>
              </a:spcBef>
              <a:spcAft>
                <a:spcPts val="0"/>
              </a:spcAft>
              <a:buClr>
                <a:schemeClr val="lt2"/>
              </a:buClr>
              <a:buSzPts val="2400"/>
              <a:buChar char="●"/>
              <a:defRPr sz="2400">
                <a:solidFill>
                  <a:schemeClr val="lt2"/>
                </a:solidFill>
              </a:defRPr>
            </a:lvl1pPr>
            <a:lvl2pPr indent="-355600" lvl="1" marL="914400">
              <a:lnSpc>
                <a:spcPct val="115000"/>
              </a:lnSpc>
              <a:spcBef>
                <a:spcPts val="0"/>
              </a:spcBef>
              <a:spcAft>
                <a:spcPts val="0"/>
              </a:spcAft>
              <a:buClr>
                <a:schemeClr val="lt2"/>
              </a:buClr>
              <a:buSzPts val="2000"/>
              <a:buChar char="○"/>
              <a:defRPr sz="2000">
                <a:solidFill>
                  <a:schemeClr val="lt2"/>
                </a:solidFill>
              </a:defRPr>
            </a:lvl2pPr>
            <a:lvl3pPr indent="-355600" lvl="2" marL="1371600">
              <a:lnSpc>
                <a:spcPct val="115000"/>
              </a:lnSpc>
              <a:spcBef>
                <a:spcPts val="0"/>
              </a:spcBef>
              <a:spcAft>
                <a:spcPts val="0"/>
              </a:spcAft>
              <a:buClr>
                <a:schemeClr val="lt2"/>
              </a:buClr>
              <a:buSzPts val="2000"/>
              <a:buChar char="■"/>
              <a:defRPr sz="2000">
                <a:solidFill>
                  <a:schemeClr val="lt2"/>
                </a:solidFill>
              </a:defRPr>
            </a:lvl3pPr>
            <a:lvl4pPr indent="-355600" lvl="3" marL="1828800">
              <a:lnSpc>
                <a:spcPct val="115000"/>
              </a:lnSpc>
              <a:spcBef>
                <a:spcPts val="0"/>
              </a:spcBef>
              <a:spcAft>
                <a:spcPts val="0"/>
              </a:spcAft>
              <a:buClr>
                <a:schemeClr val="lt2"/>
              </a:buClr>
              <a:buSzPts val="2000"/>
              <a:buChar char="●"/>
              <a:defRPr sz="2000">
                <a:solidFill>
                  <a:schemeClr val="lt2"/>
                </a:solidFill>
              </a:defRPr>
            </a:lvl4pPr>
            <a:lvl5pPr indent="-355600" lvl="4" marL="2286000">
              <a:lnSpc>
                <a:spcPct val="115000"/>
              </a:lnSpc>
              <a:spcBef>
                <a:spcPts val="0"/>
              </a:spcBef>
              <a:spcAft>
                <a:spcPts val="0"/>
              </a:spcAft>
              <a:buClr>
                <a:schemeClr val="lt2"/>
              </a:buClr>
              <a:buSzPts val="2000"/>
              <a:buChar char="○"/>
              <a:defRPr sz="2000">
                <a:solidFill>
                  <a:schemeClr val="lt2"/>
                </a:solidFill>
              </a:defRPr>
            </a:lvl5pPr>
            <a:lvl6pPr indent="-355600" lvl="5" marL="2743200">
              <a:lnSpc>
                <a:spcPct val="115000"/>
              </a:lnSpc>
              <a:spcBef>
                <a:spcPts val="0"/>
              </a:spcBef>
              <a:spcAft>
                <a:spcPts val="0"/>
              </a:spcAft>
              <a:buClr>
                <a:schemeClr val="lt2"/>
              </a:buClr>
              <a:buSzPts val="2000"/>
              <a:buChar char="■"/>
              <a:defRPr sz="2000">
                <a:solidFill>
                  <a:schemeClr val="lt2"/>
                </a:solidFill>
              </a:defRPr>
            </a:lvl6pPr>
            <a:lvl7pPr indent="-355600" lvl="6" marL="3200400">
              <a:lnSpc>
                <a:spcPct val="115000"/>
              </a:lnSpc>
              <a:spcBef>
                <a:spcPts val="0"/>
              </a:spcBef>
              <a:spcAft>
                <a:spcPts val="0"/>
              </a:spcAft>
              <a:buClr>
                <a:schemeClr val="lt2"/>
              </a:buClr>
              <a:buSzPts val="2000"/>
              <a:buChar char="●"/>
              <a:defRPr sz="2000">
                <a:solidFill>
                  <a:schemeClr val="lt2"/>
                </a:solidFill>
              </a:defRPr>
            </a:lvl7pPr>
            <a:lvl8pPr indent="-355600" lvl="7" marL="3657600">
              <a:lnSpc>
                <a:spcPct val="115000"/>
              </a:lnSpc>
              <a:spcBef>
                <a:spcPts val="0"/>
              </a:spcBef>
              <a:spcAft>
                <a:spcPts val="0"/>
              </a:spcAft>
              <a:buClr>
                <a:schemeClr val="lt2"/>
              </a:buClr>
              <a:buSzPts val="2000"/>
              <a:buChar char="○"/>
              <a:defRPr sz="2000">
                <a:solidFill>
                  <a:schemeClr val="lt2"/>
                </a:solidFill>
              </a:defRPr>
            </a:lvl8pPr>
            <a:lvl9pPr indent="-355600" lvl="8" marL="4114800">
              <a:lnSpc>
                <a:spcPct val="115000"/>
              </a:lnSpc>
              <a:spcBef>
                <a:spcPts val="0"/>
              </a:spcBef>
              <a:spcAft>
                <a:spcPts val="0"/>
              </a:spcAft>
              <a:buClr>
                <a:schemeClr val="lt2"/>
              </a:buClr>
              <a:buSzPts val="2000"/>
              <a:buChar char="■"/>
              <a:defRPr sz="2000">
                <a:solidFill>
                  <a:schemeClr val="lt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en"/>
              <a:t>‹#›</a:t>
            </a:fld>
            <a:endParaRPr/>
          </a:p>
        </p:txBody>
      </p:sp>
      <p:pic>
        <p:nvPicPr>
          <p:cNvPr id="9" name="Google Shape;9;p1"/>
          <p:cNvPicPr preferRelativeResize="0"/>
          <p:nvPr/>
        </p:nvPicPr>
        <p:blipFill rotWithShape="1">
          <a:blip r:embed="rId1">
            <a:alphaModFix/>
          </a:blip>
          <a:srcRect b="9516" l="25340" r="25531" t="9142"/>
          <a:stretch/>
        </p:blipFill>
        <p:spPr>
          <a:xfrm>
            <a:off x="76200" y="76200"/>
            <a:ext cx="785774" cy="650525"/>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 Id="rId3"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2.png"/><Relationship Id="rId4" Type="http://schemas.openxmlformats.org/officeDocument/2006/relationships/image" Target="../media/image7.png"/><Relationship Id="rId5"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2.png"/><Relationship Id="rId4" Type="http://schemas.openxmlformats.org/officeDocument/2006/relationships/image" Target="../media/image7.png"/><Relationship Id="rId5"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 name="Shape 57"/>
        <p:cNvGrpSpPr/>
        <p:nvPr/>
      </p:nvGrpSpPr>
      <p:grpSpPr>
        <a:xfrm>
          <a:off x="0" y="0"/>
          <a:ext cx="0" cy="0"/>
          <a:chOff x="0" y="0"/>
          <a:chExt cx="0" cy="0"/>
        </a:xfrm>
      </p:grpSpPr>
      <p:sp>
        <p:nvSpPr>
          <p:cNvPr id="58" name="Google Shape;58;p14"/>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t>NASA Cloud Data Access</a:t>
            </a:r>
            <a:endParaRPr/>
          </a:p>
        </p:txBody>
      </p:sp>
      <p:sp>
        <p:nvSpPr>
          <p:cNvPr id="59" name="Google Shape;59;p14"/>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solidFill>
                  <a:srgbClr val="F3F3F3"/>
                </a:solidFill>
              </a:rPr>
              <a:t>Christopher Lynnes*</a:t>
            </a:r>
            <a:endParaRPr>
              <a:solidFill>
                <a:srgbClr val="F3F3F3"/>
              </a:solidFill>
            </a:endParaRPr>
          </a:p>
        </p:txBody>
      </p:sp>
      <p:sp>
        <p:nvSpPr>
          <p:cNvPr id="60" name="Google Shape;60;p14"/>
          <p:cNvSpPr txBox="1"/>
          <p:nvPr/>
        </p:nvSpPr>
        <p:spPr>
          <a:xfrm>
            <a:off x="2794250" y="4697750"/>
            <a:ext cx="34839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rgbClr val="D9D9D9"/>
                </a:solidFill>
              </a:rPr>
              <a:t>*U.S. Civil Servant at NASA</a:t>
            </a:r>
            <a:endParaRPr>
              <a:solidFill>
                <a:srgbClr val="D9D9D9"/>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0" name="Shape 410"/>
        <p:cNvGrpSpPr/>
        <p:nvPr/>
      </p:nvGrpSpPr>
      <p:grpSpPr>
        <a:xfrm>
          <a:off x="0" y="0"/>
          <a:ext cx="0" cy="0"/>
          <a:chOff x="0" y="0"/>
          <a:chExt cx="0" cy="0"/>
        </a:xfrm>
      </p:grpSpPr>
      <p:sp>
        <p:nvSpPr>
          <p:cNvPr id="411" name="Google Shape;411;p23"/>
          <p:cNvSpPr txBox="1"/>
          <p:nvPr>
            <p:ph type="title"/>
          </p:nvPr>
        </p:nvSpPr>
        <p:spPr>
          <a:xfrm>
            <a:off x="947350" y="140225"/>
            <a:ext cx="78849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Cloud Facet in Earthdata Search</a:t>
            </a:r>
            <a:endParaRPr/>
          </a:p>
        </p:txBody>
      </p:sp>
      <p:pic>
        <p:nvPicPr>
          <p:cNvPr id="412" name="Google Shape;412;p23"/>
          <p:cNvPicPr preferRelativeResize="0"/>
          <p:nvPr/>
        </p:nvPicPr>
        <p:blipFill>
          <a:blip r:embed="rId3">
            <a:alphaModFix/>
          </a:blip>
          <a:stretch>
            <a:fillRect/>
          </a:stretch>
        </p:blipFill>
        <p:spPr>
          <a:xfrm>
            <a:off x="475900" y="1350575"/>
            <a:ext cx="8356349" cy="28798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6" name="Shape 416"/>
        <p:cNvGrpSpPr/>
        <p:nvPr/>
      </p:nvGrpSpPr>
      <p:grpSpPr>
        <a:xfrm>
          <a:off x="0" y="0"/>
          <a:ext cx="0" cy="0"/>
          <a:chOff x="0" y="0"/>
          <a:chExt cx="0" cy="0"/>
        </a:xfrm>
      </p:grpSpPr>
      <p:sp>
        <p:nvSpPr>
          <p:cNvPr id="417" name="Google Shape;417;p24"/>
          <p:cNvSpPr/>
          <p:nvPr/>
        </p:nvSpPr>
        <p:spPr>
          <a:xfrm>
            <a:off x="816800" y="2616525"/>
            <a:ext cx="7645200" cy="2339700"/>
          </a:xfrm>
          <a:prstGeom prst="rect">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8" name="Google Shape;418;p24"/>
          <p:cNvSpPr txBox="1"/>
          <p:nvPr>
            <p:ph type="title"/>
          </p:nvPr>
        </p:nvSpPr>
        <p:spPr>
          <a:xfrm>
            <a:off x="857250" y="37727"/>
            <a:ext cx="7886700" cy="480300"/>
          </a:xfrm>
          <a:prstGeom prst="rect">
            <a:avLst/>
          </a:prstGeom>
          <a:noFill/>
          <a:ln>
            <a:noFill/>
          </a:ln>
          <a:effectLst>
            <a:outerShdw blurRad="50800" rotWithShape="0" algn="t" dir="5400000" dist="25400">
              <a:srgbClr val="000000">
                <a:alpha val="40000"/>
              </a:srgbClr>
            </a:outerShdw>
          </a:effectLst>
        </p:spPr>
        <p:txBody>
          <a:bodyPr anchorCtr="1" anchor="ctr" bIns="68575" lIns="0" spcFirstLastPara="1" rIns="0" wrap="square" tIns="68575">
            <a:normAutofit/>
          </a:bodyPr>
          <a:lstStyle/>
          <a:p>
            <a:pPr indent="0" lvl="0" marL="0" marR="0" rtl="0" algn="ctr">
              <a:lnSpc>
                <a:spcPct val="90000"/>
              </a:lnSpc>
              <a:spcBef>
                <a:spcPts val="0"/>
              </a:spcBef>
              <a:spcAft>
                <a:spcPts val="0"/>
              </a:spcAft>
              <a:buClr>
                <a:schemeClr val="lt1"/>
              </a:buClr>
              <a:buSzPts val="2700"/>
              <a:buFont typeface="Century Gothic"/>
              <a:buNone/>
            </a:pPr>
            <a:r>
              <a:rPr lang="en" sz="2400"/>
              <a:t>Multi-Mission Algorithm and Analysis Platform (MAAP)</a:t>
            </a:r>
            <a:endParaRPr b="0" i="0" sz="2400" u="none" cap="none" strike="noStrike">
              <a:solidFill>
                <a:schemeClr val="lt1"/>
              </a:solidFill>
              <a:latin typeface="Century Gothic"/>
              <a:ea typeface="Century Gothic"/>
              <a:cs typeface="Century Gothic"/>
              <a:sym typeface="Century Gothic"/>
            </a:endParaRPr>
          </a:p>
        </p:txBody>
      </p:sp>
      <p:sp>
        <p:nvSpPr>
          <p:cNvPr id="419" name="Google Shape;419;p24"/>
          <p:cNvSpPr txBox="1"/>
          <p:nvPr/>
        </p:nvSpPr>
        <p:spPr>
          <a:xfrm>
            <a:off x="781050" y="670275"/>
            <a:ext cx="7833300" cy="1636500"/>
          </a:xfrm>
          <a:prstGeom prst="rect">
            <a:avLst/>
          </a:prstGeom>
          <a:noFill/>
          <a:ln>
            <a:noFill/>
          </a:ln>
        </p:spPr>
        <p:txBody>
          <a:bodyPr anchorCtr="0" anchor="t" bIns="68575" lIns="68575" spcFirstLastPara="1" rIns="68575" wrap="square" tIns="68575">
            <a:noAutofit/>
          </a:bodyPr>
          <a:lstStyle/>
          <a:p>
            <a:pPr indent="-266700" lvl="0" marL="342900" marR="0" rtl="0" algn="l">
              <a:lnSpc>
                <a:spcPct val="115000"/>
              </a:lnSpc>
              <a:spcBef>
                <a:spcPts val="0"/>
              </a:spcBef>
              <a:spcAft>
                <a:spcPts val="0"/>
              </a:spcAft>
              <a:buClr>
                <a:schemeClr val="dk1"/>
              </a:buClr>
              <a:buSzPts val="1600"/>
              <a:buChar char="●"/>
            </a:pPr>
            <a:r>
              <a:rPr i="0" lang="en" sz="1600" u="none" cap="none" strike="noStrike">
                <a:solidFill>
                  <a:schemeClr val="dk1"/>
                </a:solidFill>
              </a:rPr>
              <a:t>Pro</a:t>
            </a:r>
            <a:r>
              <a:rPr lang="en" sz="1600">
                <a:solidFill>
                  <a:schemeClr val="dk1"/>
                </a:solidFill>
              </a:rPr>
              <a:t>totype innovative data system to enable open science in cloud</a:t>
            </a:r>
            <a:endParaRPr sz="1600">
              <a:solidFill>
                <a:schemeClr val="dk1"/>
              </a:solidFill>
            </a:endParaRPr>
          </a:p>
          <a:p>
            <a:pPr indent="-254000" lvl="1" marL="685800" rtl="0" algn="l">
              <a:lnSpc>
                <a:spcPct val="115000"/>
              </a:lnSpc>
              <a:spcBef>
                <a:spcPts val="0"/>
              </a:spcBef>
              <a:spcAft>
                <a:spcPts val="0"/>
              </a:spcAft>
              <a:buClr>
                <a:schemeClr val="dk1"/>
              </a:buClr>
              <a:buSzPts val="1400"/>
              <a:buChar char="○"/>
            </a:pPr>
            <a:r>
              <a:rPr lang="en">
                <a:solidFill>
                  <a:schemeClr val="dk1"/>
                </a:solidFill>
              </a:rPr>
              <a:t>Implemented initially for Biomass:  Lidar, Synthetic Aperture Radar</a:t>
            </a:r>
            <a:endParaRPr>
              <a:solidFill>
                <a:schemeClr val="dk1"/>
              </a:solidFill>
            </a:endParaRPr>
          </a:p>
          <a:p>
            <a:pPr indent="-234950" lvl="1" marL="685800" rtl="0" algn="l">
              <a:lnSpc>
                <a:spcPct val="115000"/>
              </a:lnSpc>
              <a:spcBef>
                <a:spcPts val="0"/>
              </a:spcBef>
              <a:spcAft>
                <a:spcPts val="0"/>
              </a:spcAft>
              <a:buClr>
                <a:schemeClr val="dk1"/>
              </a:buClr>
              <a:buSzPts val="1100"/>
              <a:buChar char="○"/>
            </a:pPr>
            <a:r>
              <a:rPr lang="en">
                <a:solidFill>
                  <a:schemeClr val="dk1"/>
                </a:solidFill>
              </a:rPr>
              <a:t>Adaptable to other disciplines</a:t>
            </a:r>
            <a:endParaRPr>
              <a:solidFill>
                <a:schemeClr val="dk1"/>
              </a:solidFill>
            </a:endParaRPr>
          </a:p>
          <a:p>
            <a:pPr indent="-266700" lvl="0" marL="342900" marR="0" rtl="0" algn="l">
              <a:lnSpc>
                <a:spcPct val="115000"/>
              </a:lnSpc>
              <a:spcBef>
                <a:spcPts val="0"/>
              </a:spcBef>
              <a:spcAft>
                <a:spcPts val="0"/>
              </a:spcAft>
              <a:buClr>
                <a:schemeClr val="dk1"/>
              </a:buClr>
              <a:buSzPts val="1600"/>
              <a:buChar char="●"/>
            </a:pPr>
            <a:r>
              <a:rPr lang="en" sz="1600">
                <a:solidFill>
                  <a:schemeClr val="dk1"/>
                </a:solidFill>
              </a:rPr>
              <a:t>Provide</a:t>
            </a:r>
            <a:r>
              <a:rPr lang="en" sz="1600">
                <a:solidFill>
                  <a:schemeClr val="dk1"/>
                </a:solidFill>
              </a:rPr>
              <a:t> seamless access to </a:t>
            </a:r>
            <a:r>
              <a:rPr lang="en" sz="1600">
                <a:solidFill>
                  <a:schemeClr val="dk1"/>
                </a:solidFill>
              </a:rPr>
              <a:t>satellite, airborne and field </a:t>
            </a:r>
            <a:r>
              <a:rPr lang="en" sz="1600">
                <a:solidFill>
                  <a:schemeClr val="dk1"/>
                </a:solidFill>
              </a:rPr>
              <a:t>data from European Space Agency and NASA</a:t>
            </a:r>
            <a:endParaRPr sz="1600">
              <a:solidFill>
                <a:schemeClr val="dk1"/>
              </a:solidFill>
            </a:endParaRPr>
          </a:p>
          <a:p>
            <a:pPr indent="-266700" lvl="0" marL="342900" rtl="0" algn="l">
              <a:lnSpc>
                <a:spcPct val="115000"/>
              </a:lnSpc>
              <a:spcBef>
                <a:spcPts val="0"/>
              </a:spcBef>
              <a:spcAft>
                <a:spcPts val="0"/>
              </a:spcAft>
              <a:buClr>
                <a:schemeClr val="dk1"/>
              </a:buClr>
              <a:buSzPts val="1600"/>
              <a:buChar char="●"/>
            </a:pPr>
            <a:r>
              <a:rPr lang="en" sz="1600">
                <a:solidFill>
                  <a:schemeClr val="dk1"/>
                </a:solidFill>
              </a:rPr>
              <a:t>Scale</a:t>
            </a:r>
            <a:r>
              <a:rPr lang="en" sz="1600">
                <a:solidFill>
                  <a:schemeClr val="dk1"/>
                </a:solidFill>
              </a:rPr>
              <a:t> user algorithms from small regions to global scale </a:t>
            </a:r>
            <a:endParaRPr sz="1600">
              <a:solidFill>
                <a:schemeClr val="dk1"/>
              </a:solidFill>
            </a:endParaRPr>
          </a:p>
          <a:p>
            <a:pPr indent="-266700" lvl="0" marL="342900" rtl="0" algn="l">
              <a:lnSpc>
                <a:spcPct val="115000"/>
              </a:lnSpc>
              <a:spcBef>
                <a:spcPts val="0"/>
              </a:spcBef>
              <a:spcAft>
                <a:spcPts val="0"/>
              </a:spcAft>
              <a:buClr>
                <a:schemeClr val="dk1"/>
              </a:buClr>
              <a:buSzPts val="1600"/>
              <a:buChar char="●"/>
            </a:pPr>
            <a:r>
              <a:rPr lang="en" sz="1600">
                <a:solidFill>
                  <a:schemeClr val="dk1"/>
                </a:solidFill>
              </a:rPr>
              <a:t>Enable collaboration on calibration and validation of higher-level science products</a:t>
            </a:r>
            <a:endParaRPr sz="1600">
              <a:solidFill>
                <a:schemeClr val="dk1"/>
              </a:solidFill>
            </a:endParaRPr>
          </a:p>
        </p:txBody>
      </p:sp>
      <p:pic>
        <p:nvPicPr>
          <p:cNvPr id="420" name="Google Shape;420;p24"/>
          <p:cNvPicPr preferRelativeResize="0"/>
          <p:nvPr/>
        </p:nvPicPr>
        <p:blipFill>
          <a:blip r:embed="rId3">
            <a:alphaModFix/>
          </a:blip>
          <a:stretch>
            <a:fillRect/>
          </a:stretch>
        </p:blipFill>
        <p:spPr>
          <a:xfrm>
            <a:off x="801469" y="2621850"/>
            <a:ext cx="7660557" cy="2305519"/>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4" name="Shape 424"/>
        <p:cNvGrpSpPr/>
        <p:nvPr/>
      </p:nvGrpSpPr>
      <p:grpSpPr>
        <a:xfrm>
          <a:off x="0" y="0"/>
          <a:ext cx="0" cy="0"/>
          <a:chOff x="0" y="0"/>
          <a:chExt cx="0" cy="0"/>
        </a:xfrm>
      </p:grpSpPr>
      <p:sp>
        <p:nvSpPr>
          <p:cNvPr id="425" name="Google Shape;425;p25"/>
          <p:cNvSpPr txBox="1"/>
          <p:nvPr>
            <p:ph type="title"/>
          </p:nvPr>
        </p:nvSpPr>
        <p:spPr>
          <a:xfrm>
            <a:off x="947350" y="140225"/>
            <a:ext cx="78849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NASA Cloud Data Access Status</a:t>
            </a:r>
            <a:endParaRPr/>
          </a:p>
        </p:txBody>
      </p:sp>
      <p:graphicFrame>
        <p:nvGraphicFramePr>
          <p:cNvPr id="426" name="Google Shape;426;p25"/>
          <p:cNvGraphicFramePr/>
          <p:nvPr/>
        </p:nvGraphicFramePr>
        <p:xfrm>
          <a:off x="828075" y="812575"/>
          <a:ext cx="3000000" cy="3000000"/>
        </p:xfrm>
        <a:graphic>
          <a:graphicData uri="http://schemas.openxmlformats.org/drawingml/2006/table">
            <a:tbl>
              <a:tblPr>
                <a:noFill/>
                <a:tableStyleId>{83F6A394-B964-4D61-A664-356965A17672}</a:tableStyleId>
              </a:tblPr>
              <a:tblGrid>
                <a:gridCol w="2747300"/>
                <a:gridCol w="4803175"/>
              </a:tblGrid>
              <a:tr h="408850">
                <a:tc>
                  <a:txBody>
                    <a:bodyPr/>
                    <a:lstStyle/>
                    <a:p>
                      <a:pPr indent="0" lvl="0" marL="0" rtl="0" algn="l">
                        <a:spcBef>
                          <a:spcPts val="0"/>
                        </a:spcBef>
                        <a:spcAft>
                          <a:spcPts val="0"/>
                        </a:spcAft>
                        <a:buNone/>
                      </a:pPr>
                      <a:r>
                        <a:rPr lang="en">
                          <a:solidFill>
                            <a:srgbClr val="F3F3F3"/>
                          </a:solidFill>
                        </a:rPr>
                        <a:t>Cumulus Archive</a:t>
                      </a:r>
                      <a:endParaRPr>
                        <a:solidFill>
                          <a:srgbClr val="F3F3F3"/>
                        </a:solidFill>
                      </a:endParaRPr>
                    </a:p>
                  </a:txBody>
                  <a:tcPr marT="91425" marB="91425" marR="91425" marL="91425">
                    <a:lnL cap="flat" cmpd="sng" w="19050">
                      <a:solidFill>
                        <a:srgbClr val="CFE2F3"/>
                      </a:solidFill>
                      <a:prstDash val="solid"/>
                      <a:round/>
                      <a:headEnd len="sm" w="sm" type="none"/>
                      <a:tailEnd len="sm" w="sm" type="none"/>
                    </a:lnL>
                    <a:lnR cap="flat" cmpd="sng" w="19050">
                      <a:solidFill>
                        <a:srgbClr val="CFE2F3"/>
                      </a:solidFill>
                      <a:prstDash val="solid"/>
                      <a:round/>
                      <a:headEnd len="sm" w="sm" type="none"/>
                      <a:tailEnd len="sm" w="sm" type="none"/>
                    </a:lnR>
                    <a:lnT cap="flat" cmpd="sng" w="19050">
                      <a:solidFill>
                        <a:srgbClr val="CFE2F3"/>
                      </a:solidFill>
                      <a:prstDash val="solid"/>
                      <a:round/>
                      <a:headEnd len="sm" w="sm" type="none"/>
                      <a:tailEnd len="sm" w="sm" type="none"/>
                    </a:lnT>
                    <a:lnB cap="flat" cmpd="sng" w="19050">
                      <a:solidFill>
                        <a:srgbClr val="CFE2F3"/>
                      </a:solidFill>
                      <a:prstDash val="solid"/>
                      <a:round/>
                      <a:headEnd len="sm" w="sm" type="none"/>
                      <a:tailEnd len="sm" w="sm" type="none"/>
                    </a:lnB>
                  </a:tcPr>
                </a:tc>
                <a:tc>
                  <a:txBody>
                    <a:bodyPr/>
                    <a:lstStyle/>
                    <a:p>
                      <a:pPr indent="0" lvl="0" marL="0" rtl="0" algn="l">
                        <a:spcBef>
                          <a:spcPts val="0"/>
                        </a:spcBef>
                        <a:spcAft>
                          <a:spcPts val="0"/>
                        </a:spcAft>
                        <a:buNone/>
                      </a:pPr>
                      <a:r>
                        <a:rPr lang="en">
                          <a:solidFill>
                            <a:srgbClr val="F3F3F3"/>
                          </a:solidFill>
                        </a:rPr>
                        <a:t>Operational:  </a:t>
                      </a:r>
                      <a:endParaRPr>
                        <a:solidFill>
                          <a:srgbClr val="F3F3F3"/>
                        </a:solidFill>
                      </a:endParaRPr>
                    </a:p>
                    <a:p>
                      <a:pPr indent="0" lvl="0" marL="457200" rtl="0" algn="l">
                        <a:spcBef>
                          <a:spcPts val="0"/>
                        </a:spcBef>
                        <a:spcAft>
                          <a:spcPts val="0"/>
                        </a:spcAft>
                        <a:buNone/>
                      </a:pPr>
                      <a:r>
                        <a:rPr lang="en">
                          <a:solidFill>
                            <a:srgbClr val="F3F3F3"/>
                          </a:solidFill>
                        </a:rPr>
                        <a:t>1 complete archive, 4 partial archives</a:t>
                      </a:r>
                      <a:endParaRPr>
                        <a:solidFill>
                          <a:srgbClr val="F3F3F3"/>
                        </a:solidFill>
                      </a:endParaRPr>
                    </a:p>
                    <a:p>
                      <a:pPr indent="0" lvl="0" marL="457200" rtl="0" algn="l">
                        <a:spcBef>
                          <a:spcPts val="0"/>
                        </a:spcBef>
                        <a:spcAft>
                          <a:spcPts val="0"/>
                        </a:spcAft>
                        <a:buNone/>
                      </a:pPr>
                      <a:r>
                        <a:rPr lang="en">
                          <a:solidFill>
                            <a:srgbClr val="F3F3F3"/>
                          </a:solidFill>
                        </a:rPr>
                        <a:t>685 datasets</a:t>
                      </a:r>
                      <a:endParaRPr>
                        <a:solidFill>
                          <a:srgbClr val="F3F3F3"/>
                        </a:solidFill>
                      </a:endParaRPr>
                    </a:p>
                  </a:txBody>
                  <a:tcPr marT="91425" marB="91425" marR="91425" marL="91425">
                    <a:lnL cap="flat" cmpd="sng" w="19050">
                      <a:solidFill>
                        <a:srgbClr val="CFE2F3"/>
                      </a:solidFill>
                      <a:prstDash val="solid"/>
                      <a:round/>
                      <a:headEnd len="sm" w="sm" type="none"/>
                      <a:tailEnd len="sm" w="sm" type="none"/>
                    </a:lnL>
                    <a:lnR cap="flat" cmpd="sng" w="19050">
                      <a:solidFill>
                        <a:srgbClr val="CFE2F3"/>
                      </a:solidFill>
                      <a:prstDash val="solid"/>
                      <a:round/>
                      <a:headEnd len="sm" w="sm" type="none"/>
                      <a:tailEnd len="sm" w="sm" type="none"/>
                    </a:lnR>
                    <a:lnT cap="flat" cmpd="sng" w="19050">
                      <a:solidFill>
                        <a:srgbClr val="CFE2F3"/>
                      </a:solidFill>
                      <a:prstDash val="solid"/>
                      <a:round/>
                      <a:headEnd len="sm" w="sm" type="none"/>
                      <a:tailEnd len="sm" w="sm" type="none"/>
                    </a:lnT>
                    <a:lnB cap="flat" cmpd="sng" w="19050">
                      <a:solidFill>
                        <a:srgbClr val="CFE2F3"/>
                      </a:solidFill>
                      <a:prstDash val="solid"/>
                      <a:round/>
                      <a:headEnd len="sm" w="sm" type="none"/>
                      <a:tailEnd len="sm" w="sm" type="none"/>
                    </a:lnB>
                  </a:tcPr>
                </a:tc>
              </a:tr>
              <a:tr h="408850">
                <a:tc>
                  <a:txBody>
                    <a:bodyPr/>
                    <a:lstStyle/>
                    <a:p>
                      <a:pPr indent="0" lvl="0" marL="0" rtl="0" algn="l">
                        <a:spcBef>
                          <a:spcPts val="0"/>
                        </a:spcBef>
                        <a:spcAft>
                          <a:spcPts val="0"/>
                        </a:spcAft>
                        <a:buNone/>
                      </a:pPr>
                      <a:r>
                        <a:rPr lang="en">
                          <a:solidFill>
                            <a:srgbClr val="F3F3F3"/>
                          </a:solidFill>
                        </a:rPr>
                        <a:t>Egress throttle / cutoff</a:t>
                      </a:r>
                      <a:endParaRPr>
                        <a:solidFill>
                          <a:srgbClr val="F3F3F3"/>
                        </a:solidFill>
                      </a:endParaRPr>
                    </a:p>
                  </a:txBody>
                  <a:tcPr marT="91425" marB="91425" marR="91425" marL="91425">
                    <a:lnL cap="flat" cmpd="sng" w="19050">
                      <a:solidFill>
                        <a:srgbClr val="CFE2F3"/>
                      </a:solidFill>
                      <a:prstDash val="solid"/>
                      <a:round/>
                      <a:headEnd len="sm" w="sm" type="none"/>
                      <a:tailEnd len="sm" w="sm" type="none"/>
                    </a:lnL>
                    <a:lnR cap="flat" cmpd="sng" w="19050">
                      <a:solidFill>
                        <a:srgbClr val="CFE2F3"/>
                      </a:solidFill>
                      <a:prstDash val="solid"/>
                      <a:round/>
                      <a:headEnd len="sm" w="sm" type="none"/>
                      <a:tailEnd len="sm" w="sm" type="none"/>
                    </a:lnR>
                    <a:lnT cap="flat" cmpd="sng" w="19050">
                      <a:solidFill>
                        <a:srgbClr val="CFE2F3"/>
                      </a:solidFill>
                      <a:prstDash val="solid"/>
                      <a:round/>
                      <a:headEnd len="sm" w="sm" type="none"/>
                      <a:tailEnd len="sm" w="sm" type="none"/>
                    </a:lnT>
                    <a:lnB cap="flat" cmpd="sng" w="19050">
                      <a:solidFill>
                        <a:srgbClr val="CFE2F3"/>
                      </a:solidFill>
                      <a:prstDash val="solid"/>
                      <a:round/>
                      <a:headEnd len="sm" w="sm" type="none"/>
                      <a:tailEnd len="sm" w="sm" type="none"/>
                    </a:lnB>
                  </a:tcPr>
                </a:tc>
                <a:tc>
                  <a:txBody>
                    <a:bodyPr/>
                    <a:lstStyle/>
                    <a:p>
                      <a:pPr indent="0" lvl="0" marL="0" rtl="0" algn="l">
                        <a:spcBef>
                          <a:spcPts val="0"/>
                        </a:spcBef>
                        <a:spcAft>
                          <a:spcPts val="0"/>
                        </a:spcAft>
                        <a:buNone/>
                      </a:pPr>
                      <a:r>
                        <a:rPr lang="en">
                          <a:solidFill>
                            <a:srgbClr val="F3F3F3"/>
                          </a:solidFill>
                        </a:rPr>
                        <a:t>Operational</a:t>
                      </a:r>
                      <a:endParaRPr>
                        <a:solidFill>
                          <a:srgbClr val="F3F3F3"/>
                        </a:solidFill>
                      </a:endParaRPr>
                    </a:p>
                  </a:txBody>
                  <a:tcPr marT="91425" marB="91425" marR="91425" marL="91425">
                    <a:lnL cap="flat" cmpd="sng" w="19050">
                      <a:solidFill>
                        <a:srgbClr val="CFE2F3"/>
                      </a:solidFill>
                      <a:prstDash val="solid"/>
                      <a:round/>
                      <a:headEnd len="sm" w="sm" type="none"/>
                      <a:tailEnd len="sm" w="sm" type="none"/>
                    </a:lnL>
                    <a:lnR cap="flat" cmpd="sng" w="19050">
                      <a:solidFill>
                        <a:srgbClr val="CFE2F3"/>
                      </a:solidFill>
                      <a:prstDash val="solid"/>
                      <a:round/>
                      <a:headEnd len="sm" w="sm" type="none"/>
                      <a:tailEnd len="sm" w="sm" type="none"/>
                    </a:lnR>
                    <a:lnT cap="flat" cmpd="sng" w="19050">
                      <a:solidFill>
                        <a:srgbClr val="CFE2F3"/>
                      </a:solidFill>
                      <a:prstDash val="solid"/>
                      <a:round/>
                      <a:headEnd len="sm" w="sm" type="none"/>
                      <a:tailEnd len="sm" w="sm" type="none"/>
                    </a:lnT>
                    <a:lnB cap="flat" cmpd="sng" w="19050">
                      <a:solidFill>
                        <a:srgbClr val="CFE2F3"/>
                      </a:solidFill>
                      <a:prstDash val="solid"/>
                      <a:round/>
                      <a:headEnd len="sm" w="sm" type="none"/>
                      <a:tailEnd len="sm" w="sm" type="none"/>
                    </a:lnB>
                  </a:tcPr>
                </a:tc>
              </a:tr>
              <a:tr h="381000">
                <a:tc>
                  <a:txBody>
                    <a:bodyPr/>
                    <a:lstStyle/>
                    <a:p>
                      <a:pPr indent="0" lvl="0" marL="0" rtl="0" algn="l">
                        <a:spcBef>
                          <a:spcPts val="0"/>
                        </a:spcBef>
                        <a:spcAft>
                          <a:spcPts val="0"/>
                        </a:spcAft>
                        <a:buNone/>
                      </a:pPr>
                      <a:r>
                        <a:rPr lang="en">
                          <a:solidFill>
                            <a:srgbClr val="F3F3F3"/>
                          </a:solidFill>
                        </a:rPr>
                        <a:t>Cloud-Optimized Datasets</a:t>
                      </a:r>
                      <a:endParaRPr>
                        <a:solidFill>
                          <a:srgbClr val="F3F3F3"/>
                        </a:solidFill>
                      </a:endParaRPr>
                    </a:p>
                  </a:txBody>
                  <a:tcPr marT="91425" marB="91425" marR="91425" marL="91425">
                    <a:lnL cap="flat" cmpd="sng" w="19050">
                      <a:solidFill>
                        <a:srgbClr val="CFE2F3"/>
                      </a:solidFill>
                      <a:prstDash val="solid"/>
                      <a:round/>
                      <a:headEnd len="sm" w="sm" type="none"/>
                      <a:tailEnd len="sm" w="sm" type="none"/>
                    </a:lnL>
                    <a:lnR cap="flat" cmpd="sng" w="19050">
                      <a:solidFill>
                        <a:srgbClr val="CFE2F3"/>
                      </a:solidFill>
                      <a:prstDash val="solid"/>
                      <a:round/>
                      <a:headEnd len="sm" w="sm" type="none"/>
                      <a:tailEnd len="sm" w="sm" type="none"/>
                    </a:lnR>
                    <a:lnT cap="flat" cmpd="sng" w="19050">
                      <a:solidFill>
                        <a:srgbClr val="CFE2F3"/>
                      </a:solidFill>
                      <a:prstDash val="solid"/>
                      <a:round/>
                      <a:headEnd len="sm" w="sm" type="none"/>
                      <a:tailEnd len="sm" w="sm" type="none"/>
                    </a:lnT>
                    <a:lnB cap="flat" cmpd="sng" w="19050">
                      <a:solidFill>
                        <a:srgbClr val="CFE2F3"/>
                      </a:solidFill>
                      <a:prstDash val="solid"/>
                      <a:round/>
                      <a:headEnd len="sm" w="sm" type="none"/>
                      <a:tailEnd len="sm" w="sm" type="none"/>
                    </a:lnB>
                  </a:tcPr>
                </a:tc>
                <a:tc>
                  <a:txBody>
                    <a:bodyPr/>
                    <a:lstStyle/>
                    <a:p>
                      <a:pPr indent="0" lvl="0" marL="0" rtl="0" algn="l">
                        <a:spcBef>
                          <a:spcPts val="0"/>
                        </a:spcBef>
                        <a:spcAft>
                          <a:spcPts val="0"/>
                        </a:spcAft>
                        <a:buNone/>
                      </a:pPr>
                      <a:r>
                        <a:rPr lang="en">
                          <a:solidFill>
                            <a:srgbClr val="F3F3F3"/>
                          </a:solidFill>
                        </a:rPr>
                        <a:t>Two Harmonized-Landsat Sentinel in Cloud-optimized GeoTIFF</a:t>
                      </a:r>
                      <a:endParaRPr>
                        <a:solidFill>
                          <a:srgbClr val="F3F3F3"/>
                        </a:solidFill>
                      </a:endParaRPr>
                    </a:p>
                  </a:txBody>
                  <a:tcPr marT="91425" marB="91425" marR="91425" marL="91425">
                    <a:lnL cap="flat" cmpd="sng" w="19050">
                      <a:solidFill>
                        <a:srgbClr val="CFE2F3"/>
                      </a:solidFill>
                      <a:prstDash val="solid"/>
                      <a:round/>
                      <a:headEnd len="sm" w="sm" type="none"/>
                      <a:tailEnd len="sm" w="sm" type="none"/>
                    </a:lnL>
                    <a:lnR cap="flat" cmpd="sng" w="19050">
                      <a:solidFill>
                        <a:srgbClr val="CFE2F3"/>
                      </a:solidFill>
                      <a:prstDash val="solid"/>
                      <a:round/>
                      <a:headEnd len="sm" w="sm" type="none"/>
                      <a:tailEnd len="sm" w="sm" type="none"/>
                    </a:lnR>
                    <a:lnT cap="flat" cmpd="sng" w="19050">
                      <a:solidFill>
                        <a:srgbClr val="CFE2F3"/>
                      </a:solidFill>
                      <a:prstDash val="solid"/>
                      <a:round/>
                      <a:headEnd len="sm" w="sm" type="none"/>
                      <a:tailEnd len="sm" w="sm" type="none"/>
                    </a:lnT>
                    <a:lnB cap="flat" cmpd="sng" w="19050">
                      <a:solidFill>
                        <a:srgbClr val="CFE2F3"/>
                      </a:solidFill>
                      <a:prstDash val="solid"/>
                      <a:round/>
                      <a:headEnd len="sm" w="sm" type="none"/>
                      <a:tailEnd len="sm" w="sm" type="none"/>
                    </a:lnB>
                  </a:tcPr>
                </a:tc>
              </a:tr>
              <a:tr h="381000">
                <a:tc>
                  <a:txBody>
                    <a:bodyPr/>
                    <a:lstStyle/>
                    <a:p>
                      <a:pPr indent="0" lvl="0" marL="0" rtl="0" algn="l">
                        <a:spcBef>
                          <a:spcPts val="0"/>
                        </a:spcBef>
                        <a:spcAft>
                          <a:spcPts val="0"/>
                        </a:spcAft>
                        <a:buNone/>
                      </a:pPr>
                      <a:r>
                        <a:rPr lang="en">
                          <a:solidFill>
                            <a:srgbClr val="F3F3F3"/>
                          </a:solidFill>
                        </a:rPr>
                        <a:t>OPeNDAP</a:t>
                      </a:r>
                      <a:endParaRPr>
                        <a:solidFill>
                          <a:srgbClr val="F3F3F3"/>
                        </a:solidFill>
                      </a:endParaRPr>
                    </a:p>
                  </a:txBody>
                  <a:tcPr marT="91425" marB="91425" marR="91425" marL="91425">
                    <a:lnL cap="flat" cmpd="sng" w="19050">
                      <a:solidFill>
                        <a:srgbClr val="CFE2F3"/>
                      </a:solidFill>
                      <a:prstDash val="solid"/>
                      <a:round/>
                      <a:headEnd len="sm" w="sm" type="none"/>
                      <a:tailEnd len="sm" w="sm" type="none"/>
                    </a:lnL>
                    <a:lnR cap="flat" cmpd="sng" w="19050">
                      <a:solidFill>
                        <a:srgbClr val="CFE2F3"/>
                      </a:solidFill>
                      <a:prstDash val="solid"/>
                      <a:round/>
                      <a:headEnd len="sm" w="sm" type="none"/>
                      <a:tailEnd len="sm" w="sm" type="none"/>
                    </a:lnR>
                    <a:lnT cap="flat" cmpd="sng" w="19050">
                      <a:solidFill>
                        <a:srgbClr val="CFE2F3"/>
                      </a:solidFill>
                      <a:prstDash val="solid"/>
                      <a:round/>
                      <a:headEnd len="sm" w="sm" type="none"/>
                      <a:tailEnd len="sm" w="sm" type="none"/>
                    </a:lnT>
                    <a:lnB cap="flat" cmpd="sng" w="19050">
                      <a:solidFill>
                        <a:srgbClr val="CFE2F3"/>
                      </a:solidFill>
                      <a:prstDash val="solid"/>
                      <a:round/>
                      <a:headEnd len="sm" w="sm" type="none"/>
                      <a:tailEnd len="sm" w="sm" type="none"/>
                    </a:lnB>
                  </a:tcPr>
                </a:tc>
                <a:tc>
                  <a:txBody>
                    <a:bodyPr/>
                    <a:lstStyle/>
                    <a:p>
                      <a:pPr indent="0" lvl="0" marL="0" rtl="0" algn="l">
                        <a:spcBef>
                          <a:spcPts val="0"/>
                        </a:spcBef>
                        <a:spcAft>
                          <a:spcPts val="0"/>
                        </a:spcAft>
                        <a:buNone/>
                      </a:pPr>
                      <a:r>
                        <a:rPr lang="en">
                          <a:solidFill>
                            <a:srgbClr val="F3F3F3"/>
                          </a:solidFill>
                        </a:rPr>
                        <a:t>Operational in mid-April</a:t>
                      </a:r>
                      <a:endParaRPr>
                        <a:solidFill>
                          <a:srgbClr val="F3F3F3"/>
                        </a:solidFill>
                      </a:endParaRPr>
                    </a:p>
                  </a:txBody>
                  <a:tcPr marT="91425" marB="91425" marR="91425" marL="91425">
                    <a:lnL cap="flat" cmpd="sng" w="19050">
                      <a:solidFill>
                        <a:srgbClr val="CFE2F3"/>
                      </a:solidFill>
                      <a:prstDash val="solid"/>
                      <a:round/>
                      <a:headEnd len="sm" w="sm" type="none"/>
                      <a:tailEnd len="sm" w="sm" type="none"/>
                    </a:lnL>
                    <a:lnR cap="flat" cmpd="sng" w="19050">
                      <a:solidFill>
                        <a:srgbClr val="CFE2F3"/>
                      </a:solidFill>
                      <a:prstDash val="solid"/>
                      <a:round/>
                      <a:headEnd len="sm" w="sm" type="none"/>
                      <a:tailEnd len="sm" w="sm" type="none"/>
                    </a:lnR>
                    <a:lnT cap="flat" cmpd="sng" w="19050">
                      <a:solidFill>
                        <a:srgbClr val="CFE2F3"/>
                      </a:solidFill>
                      <a:prstDash val="solid"/>
                      <a:round/>
                      <a:headEnd len="sm" w="sm" type="none"/>
                      <a:tailEnd len="sm" w="sm" type="none"/>
                    </a:lnT>
                    <a:lnB cap="flat" cmpd="sng" w="19050">
                      <a:solidFill>
                        <a:srgbClr val="CFE2F3"/>
                      </a:solidFill>
                      <a:prstDash val="solid"/>
                      <a:round/>
                      <a:headEnd len="sm" w="sm" type="none"/>
                      <a:tailEnd len="sm" w="sm" type="none"/>
                    </a:lnB>
                  </a:tcPr>
                </a:tc>
              </a:tr>
              <a:tr h="381000">
                <a:tc>
                  <a:txBody>
                    <a:bodyPr/>
                    <a:lstStyle/>
                    <a:p>
                      <a:pPr indent="0" lvl="0" marL="0" rtl="0" algn="l">
                        <a:spcBef>
                          <a:spcPts val="0"/>
                        </a:spcBef>
                        <a:spcAft>
                          <a:spcPts val="0"/>
                        </a:spcAft>
                        <a:buNone/>
                      </a:pPr>
                      <a:r>
                        <a:rPr lang="en">
                          <a:solidFill>
                            <a:srgbClr val="F3F3F3"/>
                          </a:solidFill>
                        </a:rPr>
                        <a:t>Direct Access URLs in catalog</a:t>
                      </a:r>
                      <a:endParaRPr>
                        <a:solidFill>
                          <a:srgbClr val="F3F3F3"/>
                        </a:solidFill>
                      </a:endParaRPr>
                    </a:p>
                  </a:txBody>
                  <a:tcPr marT="91425" marB="91425" marR="91425" marL="91425">
                    <a:lnL cap="flat" cmpd="sng" w="19050">
                      <a:solidFill>
                        <a:srgbClr val="CFE2F3"/>
                      </a:solidFill>
                      <a:prstDash val="solid"/>
                      <a:round/>
                      <a:headEnd len="sm" w="sm" type="none"/>
                      <a:tailEnd len="sm" w="sm" type="none"/>
                    </a:lnL>
                    <a:lnR cap="flat" cmpd="sng" w="19050">
                      <a:solidFill>
                        <a:srgbClr val="CFE2F3"/>
                      </a:solidFill>
                      <a:prstDash val="solid"/>
                      <a:round/>
                      <a:headEnd len="sm" w="sm" type="none"/>
                      <a:tailEnd len="sm" w="sm" type="none"/>
                    </a:lnR>
                    <a:lnT cap="flat" cmpd="sng" w="19050">
                      <a:solidFill>
                        <a:srgbClr val="CFE2F3"/>
                      </a:solidFill>
                      <a:prstDash val="solid"/>
                      <a:round/>
                      <a:headEnd len="sm" w="sm" type="none"/>
                      <a:tailEnd len="sm" w="sm" type="none"/>
                    </a:lnT>
                    <a:lnB cap="flat" cmpd="sng" w="19050">
                      <a:solidFill>
                        <a:srgbClr val="CFE2F3"/>
                      </a:solidFill>
                      <a:prstDash val="solid"/>
                      <a:round/>
                      <a:headEnd len="sm" w="sm" type="none"/>
                      <a:tailEnd len="sm" w="sm" type="none"/>
                    </a:lnB>
                  </a:tcPr>
                </a:tc>
                <a:tc>
                  <a:txBody>
                    <a:bodyPr/>
                    <a:lstStyle/>
                    <a:p>
                      <a:pPr indent="0" lvl="0" marL="0" rtl="0" algn="l">
                        <a:spcBef>
                          <a:spcPts val="0"/>
                        </a:spcBef>
                        <a:spcAft>
                          <a:spcPts val="0"/>
                        </a:spcAft>
                        <a:buNone/>
                      </a:pPr>
                      <a:r>
                        <a:rPr lang="en">
                          <a:solidFill>
                            <a:srgbClr val="F3F3F3"/>
                          </a:solidFill>
                        </a:rPr>
                        <a:t>In progress</a:t>
                      </a:r>
                      <a:endParaRPr>
                        <a:solidFill>
                          <a:srgbClr val="F3F3F3"/>
                        </a:solidFill>
                      </a:endParaRPr>
                    </a:p>
                  </a:txBody>
                  <a:tcPr marT="91425" marB="91425" marR="91425" marL="91425">
                    <a:lnL cap="flat" cmpd="sng" w="19050">
                      <a:solidFill>
                        <a:srgbClr val="CFE2F3"/>
                      </a:solidFill>
                      <a:prstDash val="solid"/>
                      <a:round/>
                      <a:headEnd len="sm" w="sm" type="none"/>
                      <a:tailEnd len="sm" w="sm" type="none"/>
                    </a:lnL>
                    <a:lnR cap="flat" cmpd="sng" w="19050">
                      <a:solidFill>
                        <a:srgbClr val="CFE2F3"/>
                      </a:solidFill>
                      <a:prstDash val="solid"/>
                      <a:round/>
                      <a:headEnd len="sm" w="sm" type="none"/>
                      <a:tailEnd len="sm" w="sm" type="none"/>
                    </a:lnR>
                    <a:lnT cap="flat" cmpd="sng" w="19050">
                      <a:solidFill>
                        <a:srgbClr val="CFE2F3"/>
                      </a:solidFill>
                      <a:prstDash val="solid"/>
                      <a:round/>
                      <a:headEnd len="sm" w="sm" type="none"/>
                      <a:tailEnd len="sm" w="sm" type="none"/>
                    </a:lnT>
                    <a:lnB cap="flat" cmpd="sng" w="19050">
                      <a:solidFill>
                        <a:srgbClr val="CFE2F3"/>
                      </a:solidFill>
                      <a:prstDash val="solid"/>
                      <a:round/>
                      <a:headEnd len="sm" w="sm" type="none"/>
                      <a:tailEnd len="sm" w="sm" type="none"/>
                    </a:lnB>
                  </a:tcPr>
                </a:tc>
              </a:tr>
              <a:tr h="381000">
                <a:tc>
                  <a:txBody>
                    <a:bodyPr/>
                    <a:lstStyle/>
                    <a:p>
                      <a:pPr indent="0" lvl="0" marL="0" rtl="0" algn="l">
                        <a:spcBef>
                          <a:spcPts val="0"/>
                        </a:spcBef>
                        <a:spcAft>
                          <a:spcPts val="0"/>
                        </a:spcAft>
                        <a:buNone/>
                      </a:pPr>
                      <a:r>
                        <a:rPr lang="en">
                          <a:solidFill>
                            <a:srgbClr val="F3F3F3"/>
                          </a:solidFill>
                        </a:rPr>
                        <a:t>Harmony</a:t>
                      </a:r>
                      <a:endParaRPr>
                        <a:solidFill>
                          <a:srgbClr val="F3F3F3"/>
                        </a:solidFill>
                      </a:endParaRPr>
                    </a:p>
                  </a:txBody>
                  <a:tcPr marT="91425" marB="91425" marR="91425" marL="91425">
                    <a:lnL cap="flat" cmpd="sng" w="19050">
                      <a:solidFill>
                        <a:srgbClr val="CFE2F3"/>
                      </a:solidFill>
                      <a:prstDash val="solid"/>
                      <a:round/>
                      <a:headEnd len="sm" w="sm" type="none"/>
                      <a:tailEnd len="sm" w="sm" type="none"/>
                    </a:lnL>
                    <a:lnR cap="flat" cmpd="sng" w="19050">
                      <a:solidFill>
                        <a:srgbClr val="CFE2F3"/>
                      </a:solidFill>
                      <a:prstDash val="solid"/>
                      <a:round/>
                      <a:headEnd len="sm" w="sm" type="none"/>
                      <a:tailEnd len="sm" w="sm" type="none"/>
                    </a:lnR>
                    <a:lnT cap="flat" cmpd="sng" w="19050">
                      <a:solidFill>
                        <a:srgbClr val="CFE2F3"/>
                      </a:solidFill>
                      <a:prstDash val="solid"/>
                      <a:round/>
                      <a:headEnd len="sm" w="sm" type="none"/>
                      <a:tailEnd len="sm" w="sm" type="none"/>
                    </a:lnT>
                    <a:lnB cap="flat" cmpd="sng" w="19050">
                      <a:solidFill>
                        <a:srgbClr val="CFE2F3"/>
                      </a:solidFill>
                      <a:prstDash val="solid"/>
                      <a:round/>
                      <a:headEnd len="sm" w="sm" type="none"/>
                      <a:tailEnd len="sm" w="sm" type="none"/>
                    </a:lnB>
                  </a:tcPr>
                </a:tc>
                <a:tc>
                  <a:txBody>
                    <a:bodyPr/>
                    <a:lstStyle/>
                    <a:p>
                      <a:pPr indent="0" lvl="0" marL="0" rtl="0" algn="l">
                        <a:spcBef>
                          <a:spcPts val="0"/>
                        </a:spcBef>
                        <a:spcAft>
                          <a:spcPts val="0"/>
                        </a:spcAft>
                        <a:buNone/>
                      </a:pPr>
                      <a:r>
                        <a:rPr lang="en">
                          <a:solidFill>
                            <a:srgbClr val="F3F3F3"/>
                          </a:solidFill>
                        </a:rPr>
                        <a:t>Operational for a few datasets</a:t>
                      </a:r>
                      <a:endParaRPr>
                        <a:solidFill>
                          <a:srgbClr val="F3F3F3"/>
                        </a:solidFill>
                      </a:endParaRPr>
                    </a:p>
                    <a:p>
                      <a:pPr indent="0" lvl="0" marL="0" rtl="0" algn="l">
                        <a:spcBef>
                          <a:spcPts val="0"/>
                        </a:spcBef>
                        <a:spcAft>
                          <a:spcPts val="0"/>
                        </a:spcAft>
                        <a:buNone/>
                      </a:pPr>
                      <a:r>
                        <a:rPr lang="en">
                          <a:solidFill>
                            <a:srgbClr val="F3F3F3"/>
                          </a:solidFill>
                        </a:rPr>
                        <a:t>Convert to zarr, spatial subset, regrid</a:t>
                      </a:r>
                      <a:endParaRPr>
                        <a:solidFill>
                          <a:srgbClr val="F3F3F3"/>
                        </a:solidFill>
                      </a:endParaRPr>
                    </a:p>
                  </a:txBody>
                  <a:tcPr marT="91425" marB="91425" marR="91425" marL="91425">
                    <a:lnL cap="flat" cmpd="sng" w="19050">
                      <a:solidFill>
                        <a:srgbClr val="CFE2F3"/>
                      </a:solidFill>
                      <a:prstDash val="solid"/>
                      <a:round/>
                      <a:headEnd len="sm" w="sm" type="none"/>
                      <a:tailEnd len="sm" w="sm" type="none"/>
                    </a:lnL>
                    <a:lnR cap="flat" cmpd="sng" w="19050">
                      <a:solidFill>
                        <a:srgbClr val="CFE2F3"/>
                      </a:solidFill>
                      <a:prstDash val="solid"/>
                      <a:round/>
                      <a:headEnd len="sm" w="sm" type="none"/>
                      <a:tailEnd len="sm" w="sm" type="none"/>
                    </a:lnR>
                    <a:lnT cap="flat" cmpd="sng" w="19050">
                      <a:solidFill>
                        <a:srgbClr val="CFE2F3"/>
                      </a:solidFill>
                      <a:prstDash val="solid"/>
                      <a:round/>
                      <a:headEnd len="sm" w="sm" type="none"/>
                      <a:tailEnd len="sm" w="sm" type="none"/>
                    </a:lnT>
                    <a:lnB cap="flat" cmpd="sng" w="19050">
                      <a:solidFill>
                        <a:srgbClr val="CFE2F3"/>
                      </a:solidFill>
                      <a:prstDash val="solid"/>
                      <a:round/>
                      <a:headEnd len="sm" w="sm" type="none"/>
                      <a:tailEnd len="sm" w="sm" type="none"/>
                    </a:lnB>
                  </a:tcPr>
                </a:tc>
              </a:tr>
              <a:tr h="381000">
                <a:tc>
                  <a:txBody>
                    <a:bodyPr/>
                    <a:lstStyle/>
                    <a:p>
                      <a:pPr indent="0" lvl="0" marL="0" rtl="0" algn="l">
                        <a:spcBef>
                          <a:spcPts val="0"/>
                        </a:spcBef>
                        <a:spcAft>
                          <a:spcPts val="0"/>
                        </a:spcAft>
                        <a:buNone/>
                      </a:pPr>
                      <a:r>
                        <a:rPr lang="en">
                          <a:solidFill>
                            <a:srgbClr val="F3F3F3"/>
                          </a:solidFill>
                        </a:rPr>
                        <a:t>End-User Training</a:t>
                      </a:r>
                      <a:endParaRPr>
                        <a:solidFill>
                          <a:srgbClr val="F3F3F3"/>
                        </a:solidFill>
                      </a:endParaRPr>
                    </a:p>
                  </a:txBody>
                  <a:tcPr marT="91425" marB="91425" marR="91425" marL="91425">
                    <a:lnL cap="flat" cmpd="sng" w="19050">
                      <a:solidFill>
                        <a:srgbClr val="CFE2F3"/>
                      </a:solidFill>
                      <a:prstDash val="solid"/>
                      <a:round/>
                      <a:headEnd len="sm" w="sm" type="none"/>
                      <a:tailEnd len="sm" w="sm" type="none"/>
                    </a:lnL>
                    <a:lnR cap="flat" cmpd="sng" w="19050">
                      <a:solidFill>
                        <a:srgbClr val="CFE2F3"/>
                      </a:solidFill>
                      <a:prstDash val="solid"/>
                      <a:round/>
                      <a:headEnd len="sm" w="sm" type="none"/>
                      <a:tailEnd len="sm" w="sm" type="none"/>
                    </a:lnR>
                    <a:lnT cap="flat" cmpd="sng" w="19050">
                      <a:solidFill>
                        <a:srgbClr val="CFE2F3"/>
                      </a:solidFill>
                      <a:prstDash val="solid"/>
                      <a:round/>
                      <a:headEnd len="sm" w="sm" type="none"/>
                      <a:tailEnd len="sm" w="sm" type="none"/>
                    </a:lnT>
                    <a:lnB cap="flat" cmpd="sng" w="19050">
                      <a:solidFill>
                        <a:srgbClr val="CFE2F3"/>
                      </a:solidFill>
                      <a:prstDash val="solid"/>
                      <a:round/>
                      <a:headEnd len="sm" w="sm" type="none"/>
                      <a:tailEnd len="sm" w="sm" type="none"/>
                    </a:lnB>
                  </a:tcPr>
                </a:tc>
                <a:tc>
                  <a:txBody>
                    <a:bodyPr/>
                    <a:lstStyle/>
                    <a:p>
                      <a:pPr indent="0" lvl="0" marL="0" rtl="0" algn="l">
                        <a:spcBef>
                          <a:spcPts val="0"/>
                        </a:spcBef>
                        <a:spcAft>
                          <a:spcPts val="0"/>
                        </a:spcAft>
                        <a:buNone/>
                      </a:pPr>
                      <a:r>
                        <a:rPr lang="en">
                          <a:solidFill>
                            <a:srgbClr val="F3F3F3"/>
                          </a:solidFill>
                        </a:rPr>
                        <a:t>Primer, workshops, Openscapes underway</a:t>
                      </a:r>
                      <a:endParaRPr>
                        <a:solidFill>
                          <a:srgbClr val="F3F3F3"/>
                        </a:solidFill>
                      </a:endParaRPr>
                    </a:p>
                  </a:txBody>
                  <a:tcPr marT="91425" marB="91425" marR="91425" marL="91425">
                    <a:lnL cap="flat" cmpd="sng" w="19050">
                      <a:solidFill>
                        <a:srgbClr val="CFE2F3"/>
                      </a:solidFill>
                      <a:prstDash val="solid"/>
                      <a:round/>
                      <a:headEnd len="sm" w="sm" type="none"/>
                      <a:tailEnd len="sm" w="sm" type="none"/>
                    </a:lnL>
                    <a:lnR cap="flat" cmpd="sng" w="19050">
                      <a:solidFill>
                        <a:srgbClr val="CFE2F3"/>
                      </a:solidFill>
                      <a:prstDash val="solid"/>
                      <a:round/>
                      <a:headEnd len="sm" w="sm" type="none"/>
                      <a:tailEnd len="sm" w="sm" type="none"/>
                    </a:lnR>
                    <a:lnT cap="flat" cmpd="sng" w="19050">
                      <a:solidFill>
                        <a:srgbClr val="CFE2F3"/>
                      </a:solidFill>
                      <a:prstDash val="solid"/>
                      <a:round/>
                      <a:headEnd len="sm" w="sm" type="none"/>
                      <a:tailEnd len="sm" w="sm" type="none"/>
                    </a:lnT>
                    <a:lnB cap="flat" cmpd="sng" w="19050">
                      <a:solidFill>
                        <a:srgbClr val="CFE2F3"/>
                      </a:solidFill>
                      <a:prstDash val="solid"/>
                      <a:round/>
                      <a:headEnd len="sm" w="sm" type="none"/>
                      <a:tailEnd len="sm" w="sm" type="none"/>
                    </a:lnB>
                  </a:tcPr>
                </a:tc>
              </a:tr>
              <a:tr h="381000">
                <a:tc>
                  <a:txBody>
                    <a:bodyPr/>
                    <a:lstStyle/>
                    <a:p>
                      <a:pPr indent="0" lvl="0" marL="0" rtl="0" algn="l">
                        <a:spcBef>
                          <a:spcPts val="0"/>
                        </a:spcBef>
                        <a:spcAft>
                          <a:spcPts val="0"/>
                        </a:spcAft>
                        <a:buNone/>
                      </a:pPr>
                      <a:r>
                        <a:rPr lang="en">
                          <a:solidFill>
                            <a:srgbClr val="F3F3F3"/>
                          </a:solidFill>
                        </a:rPr>
                        <a:t>MAAP</a:t>
                      </a:r>
                      <a:endParaRPr>
                        <a:solidFill>
                          <a:srgbClr val="F3F3F3"/>
                        </a:solidFill>
                      </a:endParaRPr>
                    </a:p>
                  </a:txBody>
                  <a:tcPr marT="91425" marB="91425" marR="91425" marL="91425">
                    <a:lnL cap="flat" cmpd="sng" w="19050">
                      <a:solidFill>
                        <a:srgbClr val="CFE2F3"/>
                      </a:solidFill>
                      <a:prstDash val="solid"/>
                      <a:round/>
                      <a:headEnd len="sm" w="sm" type="none"/>
                      <a:tailEnd len="sm" w="sm" type="none"/>
                    </a:lnL>
                    <a:lnR cap="flat" cmpd="sng" w="19050">
                      <a:solidFill>
                        <a:srgbClr val="CFE2F3"/>
                      </a:solidFill>
                      <a:prstDash val="solid"/>
                      <a:round/>
                      <a:headEnd len="sm" w="sm" type="none"/>
                      <a:tailEnd len="sm" w="sm" type="none"/>
                    </a:lnR>
                    <a:lnT cap="flat" cmpd="sng" w="19050">
                      <a:solidFill>
                        <a:srgbClr val="CFE2F3"/>
                      </a:solidFill>
                      <a:prstDash val="solid"/>
                      <a:round/>
                      <a:headEnd len="sm" w="sm" type="none"/>
                      <a:tailEnd len="sm" w="sm" type="none"/>
                    </a:lnT>
                    <a:lnB cap="flat" cmpd="sng" w="19050">
                      <a:solidFill>
                        <a:srgbClr val="CFE2F3"/>
                      </a:solidFill>
                      <a:prstDash val="solid"/>
                      <a:round/>
                      <a:headEnd len="sm" w="sm" type="none"/>
                      <a:tailEnd len="sm" w="sm" type="none"/>
                    </a:lnB>
                  </a:tcPr>
                </a:tc>
                <a:tc>
                  <a:txBody>
                    <a:bodyPr/>
                    <a:lstStyle/>
                    <a:p>
                      <a:pPr indent="0" lvl="0" marL="0" rtl="0" algn="l">
                        <a:spcBef>
                          <a:spcPts val="0"/>
                        </a:spcBef>
                        <a:spcAft>
                          <a:spcPts val="0"/>
                        </a:spcAft>
                        <a:buNone/>
                      </a:pPr>
                      <a:r>
                        <a:rPr lang="en">
                          <a:solidFill>
                            <a:srgbClr val="F3F3F3"/>
                          </a:solidFill>
                        </a:rPr>
                        <a:t>Almost operational</a:t>
                      </a:r>
                      <a:endParaRPr>
                        <a:solidFill>
                          <a:srgbClr val="F3F3F3"/>
                        </a:solidFill>
                      </a:endParaRPr>
                    </a:p>
                  </a:txBody>
                  <a:tcPr marT="91425" marB="91425" marR="91425" marL="91425">
                    <a:lnL cap="flat" cmpd="sng" w="19050">
                      <a:solidFill>
                        <a:srgbClr val="CFE2F3"/>
                      </a:solidFill>
                      <a:prstDash val="solid"/>
                      <a:round/>
                      <a:headEnd len="sm" w="sm" type="none"/>
                      <a:tailEnd len="sm" w="sm" type="none"/>
                    </a:lnL>
                    <a:lnR cap="flat" cmpd="sng" w="19050">
                      <a:solidFill>
                        <a:srgbClr val="CFE2F3"/>
                      </a:solidFill>
                      <a:prstDash val="solid"/>
                      <a:round/>
                      <a:headEnd len="sm" w="sm" type="none"/>
                      <a:tailEnd len="sm" w="sm" type="none"/>
                    </a:lnR>
                    <a:lnT cap="flat" cmpd="sng" w="19050">
                      <a:solidFill>
                        <a:srgbClr val="CFE2F3"/>
                      </a:solidFill>
                      <a:prstDash val="solid"/>
                      <a:round/>
                      <a:headEnd len="sm" w="sm" type="none"/>
                      <a:tailEnd len="sm" w="sm" type="none"/>
                    </a:lnT>
                    <a:lnB cap="flat" cmpd="sng" w="19050">
                      <a:solidFill>
                        <a:srgbClr val="CFE2F3"/>
                      </a:solidFill>
                      <a:prstDash val="solid"/>
                      <a:round/>
                      <a:headEnd len="sm" w="sm" type="none"/>
                      <a:tailEnd len="sm" w="sm" type="none"/>
                    </a:lnB>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0" name="Shape 430"/>
        <p:cNvGrpSpPr/>
        <p:nvPr/>
      </p:nvGrpSpPr>
      <p:grpSpPr>
        <a:xfrm>
          <a:off x="0" y="0"/>
          <a:ext cx="0" cy="0"/>
          <a:chOff x="0" y="0"/>
          <a:chExt cx="0" cy="0"/>
        </a:xfrm>
      </p:grpSpPr>
      <p:sp>
        <p:nvSpPr>
          <p:cNvPr id="431" name="Google Shape;431;p26"/>
          <p:cNvSpPr txBox="1"/>
          <p:nvPr>
            <p:ph type="title"/>
          </p:nvPr>
        </p:nvSpPr>
        <p:spPr>
          <a:xfrm>
            <a:off x="947350" y="140225"/>
            <a:ext cx="78849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Lessons</a:t>
            </a:r>
            <a:endParaRPr/>
          </a:p>
        </p:txBody>
      </p:sp>
      <p:sp>
        <p:nvSpPr>
          <p:cNvPr id="432" name="Google Shape;432;p26"/>
          <p:cNvSpPr txBox="1"/>
          <p:nvPr>
            <p:ph idx="1" type="body"/>
          </p:nvPr>
        </p:nvSpPr>
        <p:spPr>
          <a:xfrm>
            <a:off x="754500" y="771475"/>
            <a:ext cx="8077800" cy="3416400"/>
          </a:xfrm>
          <a:prstGeom prst="rect">
            <a:avLst/>
          </a:prstGeom>
        </p:spPr>
        <p:txBody>
          <a:bodyPr anchorCtr="0" anchor="t" bIns="91425" lIns="91425" spcFirstLastPara="1" rIns="91425" wrap="square" tIns="91425">
            <a:noAutofit/>
          </a:bodyPr>
          <a:lstStyle/>
          <a:p>
            <a:pPr indent="-382270" lvl="0" marL="457200" rtl="0" algn="l">
              <a:lnSpc>
                <a:spcPct val="80000"/>
              </a:lnSpc>
              <a:spcBef>
                <a:spcPts val="0"/>
              </a:spcBef>
              <a:spcAft>
                <a:spcPts val="0"/>
              </a:spcAft>
              <a:buSzPts val="2420"/>
              <a:buAutoNum type="arabicPeriod"/>
            </a:pPr>
            <a:r>
              <a:rPr lang="en" sz="2420"/>
              <a:t>Commercial cloud works…</a:t>
            </a:r>
            <a:endParaRPr sz="2420"/>
          </a:p>
          <a:p>
            <a:pPr indent="-369569" lvl="1" marL="914400" rtl="0" algn="l">
              <a:lnSpc>
                <a:spcPct val="80000"/>
              </a:lnSpc>
              <a:spcBef>
                <a:spcPts val="1000"/>
              </a:spcBef>
              <a:spcAft>
                <a:spcPts val="0"/>
              </a:spcAft>
              <a:buSzPts val="2220"/>
              <a:buAutoNum type="alphaLcPeriod"/>
            </a:pPr>
            <a:r>
              <a:rPr lang="en" sz="2050"/>
              <a:t>...mostly</a:t>
            </a:r>
            <a:endParaRPr sz="2220"/>
          </a:p>
          <a:p>
            <a:pPr indent="-358775" lvl="1" marL="914400" rtl="0" algn="l">
              <a:lnSpc>
                <a:spcPct val="80000"/>
              </a:lnSpc>
              <a:spcBef>
                <a:spcPts val="1000"/>
              </a:spcBef>
              <a:spcAft>
                <a:spcPts val="0"/>
              </a:spcAft>
              <a:buSzPts val="2050"/>
              <a:buAutoNum type="alphaLcPeriod"/>
            </a:pPr>
            <a:r>
              <a:rPr lang="en" sz="2050"/>
              <a:t>Keep a catalog in the same region as the data</a:t>
            </a:r>
            <a:endParaRPr sz="2050"/>
          </a:p>
          <a:p>
            <a:pPr indent="-382270" lvl="0" marL="457200" rtl="0" algn="l">
              <a:lnSpc>
                <a:spcPct val="80000"/>
              </a:lnSpc>
              <a:spcBef>
                <a:spcPts val="1000"/>
              </a:spcBef>
              <a:spcAft>
                <a:spcPts val="0"/>
              </a:spcAft>
              <a:buSzPts val="2420"/>
              <a:buAutoNum type="arabicPeriod"/>
            </a:pPr>
            <a:r>
              <a:rPr lang="en" sz="2420"/>
              <a:t>Putting datasets in the cloud enables:</a:t>
            </a:r>
            <a:endParaRPr sz="2420"/>
          </a:p>
          <a:p>
            <a:pPr indent="-358775" lvl="1" marL="914400" rtl="0" algn="l">
              <a:lnSpc>
                <a:spcPct val="80000"/>
              </a:lnSpc>
              <a:spcBef>
                <a:spcPts val="1000"/>
              </a:spcBef>
              <a:spcAft>
                <a:spcPts val="0"/>
              </a:spcAft>
              <a:buSzPts val="2050"/>
              <a:buAutoNum type="alphaLcPeriod"/>
            </a:pPr>
            <a:r>
              <a:rPr lang="en" sz="2050"/>
              <a:t>Processing at scale (MAAP, Pangeo)</a:t>
            </a:r>
            <a:endParaRPr sz="2050"/>
          </a:p>
          <a:p>
            <a:pPr indent="-358775" lvl="1" marL="914400" rtl="0" algn="l">
              <a:lnSpc>
                <a:spcPct val="80000"/>
              </a:lnSpc>
              <a:spcBef>
                <a:spcPts val="1000"/>
              </a:spcBef>
              <a:spcAft>
                <a:spcPts val="0"/>
              </a:spcAft>
              <a:buSzPts val="2050"/>
              <a:buAutoNum type="alphaLcPeriod"/>
            </a:pPr>
            <a:r>
              <a:rPr lang="en" sz="2050"/>
              <a:t>Combination dataset usage (EOSDIS)</a:t>
            </a:r>
            <a:endParaRPr sz="2050"/>
          </a:p>
          <a:p>
            <a:pPr indent="-358775" lvl="1" marL="914400" rtl="0" algn="l">
              <a:lnSpc>
                <a:spcPct val="80000"/>
              </a:lnSpc>
              <a:spcBef>
                <a:spcPts val="1000"/>
              </a:spcBef>
              <a:spcAft>
                <a:spcPts val="0"/>
              </a:spcAft>
              <a:buSzPts val="2050"/>
              <a:buAutoNum type="alphaLcPeriod"/>
            </a:pPr>
            <a:r>
              <a:rPr lang="en" sz="2050"/>
              <a:t>Collaboration on data transformation services (EOSDIS)</a:t>
            </a:r>
            <a:endParaRPr sz="2050"/>
          </a:p>
          <a:p>
            <a:pPr indent="-358775" lvl="1" marL="914400" rtl="0" algn="l">
              <a:lnSpc>
                <a:spcPct val="80000"/>
              </a:lnSpc>
              <a:spcBef>
                <a:spcPts val="1000"/>
              </a:spcBef>
              <a:spcAft>
                <a:spcPts val="0"/>
              </a:spcAft>
              <a:buSzPts val="2050"/>
              <a:buAutoNum type="alphaLcPeriod"/>
            </a:pPr>
            <a:r>
              <a:rPr lang="en" sz="2050"/>
              <a:t>End-user science collaboration (MAAP)</a:t>
            </a:r>
            <a:endParaRPr sz="2050"/>
          </a:p>
          <a:p>
            <a:pPr indent="-382270" lvl="0" marL="457200" rtl="0" algn="l">
              <a:lnSpc>
                <a:spcPct val="80000"/>
              </a:lnSpc>
              <a:spcBef>
                <a:spcPts val="1000"/>
              </a:spcBef>
              <a:spcAft>
                <a:spcPts val="1000"/>
              </a:spcAft>
              <a:buSzPts val="2420"/>
              <a:buAutoNum type="arabicPeriod"/>
            </a:pPr>
            <a:r>
              <a:rPr lang="en" sz="2420"/>
              <a:t>Users could benefit from some assistance in moving their analysis to the cloud</a:t>
            </a:r>
            <a:endParaRPr sz="242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5"/>
          <p:cNvSpPr txBox="1"/>
          <p:nvPr>
            <p:ph type="title"/>
          </p:nvPr>
        </p:nvSpPr>
        <p:spPr>
          <a:xfrm>
            <a:off x="947350" y="140225"/>
            <a:ext cx="78849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Overview</a:t>
            </a:r>
            <a:endParaRPr/>
          </a:p>
        </p:txBody>
      </p:sp>
      <p:sp>
        <p:nvSpPr>
          <p:cNvPr id="66" name="Google Shape;66;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Char char="●"/>
            </a:pPr>
            <a:r>
              <a:rPr lang="en" sz="1800"/>
              <a:t>Hosting data in the Cloud enables users to analyze the data in place, with no data movement or management required.</a:t>
            </a:r>
            <a:endParaRPr sz="1800"/>
          </a:p>
          <a:p>
            <a:pPr indent="-342900" lvl="0" marL="457200" rtl="0" algn="l">
              <a:spcBef>
                <a:spcPts val="0"/>
              </a:spcBef>
              <a:spcAft>
                <a:spcPts val="0"/>
              </a:spcAft>
              <a:buSzPts val="1800"/>
              <a:buChar char="●"/>
            </a:pPr>
            <a:r>
              <a:rPr lang="en" sz="1800"/>
              <a:t>Hosting the data in one virtual place facilitates multi-dataset studies and scientist collaboration.</a:t>
            </a:r>
            <a:endParaRPr sz="1800"/>
          </a:p>
          <a:p>
            <a:pPr indent="-342900" lvl="0" marL="457200" rtl="0" algn="l">
              <a:spcBef>
                <a:spcPts val="0"/>
              </a:spcBef>
              <a:spcAft>
                <a:spcPts val="0"/>
              </a:spcAft>
              <a:buSzPts val="1800"/>
              <a:buChar char="●"/>
            </a:pPr>
            <a:r>
              <a:rPr lang="en" sz="1800"/>
              <a:t>NASA is developing a framework to support both analysis-in-place and traditional data download access to data.</a:t>
            </a:r>
            <a:endParaRPr sz="18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434343"/>
        </a:solidFill>
      </p:bgPr>
    </p:bg>
    <p:spTree>
      <p:nvGrpSpPr>
        <p:cNvPr id="70" name="Shape 70"/>
        <p:cNvGrpSpPr/>
        <p:nvPr/>
      </p:nvGrpSpPr>
      <p:grpSpPr>
        <a:xfrm>
          <a:off x="0" y="0"/>
          <a:ext cx="0" cy="0"/>
          <a:chOff x="0" y="0"/>
          <a:chExt cx="0" cy="0"/>
        </a:xfrm>
      </p:grpSpPr>
      <p:sp>
        <p:nvSpPr>
          <p:cNvPr id="71" name="Google Shape;71;p16"/>
          <p:cNvSpPr txBox="1"/>
          <p:nvPr>
            <p:ph type="title"/>
          </p:nvPr>
        </p:nvSpPr>
        <p:spPr>
          <a:xfrm>
            <a:off x="947350" y="140225"/>
            <a:ext cx="78849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Projected Data Volume Rise</a:t>
            </a:r>
            <a:endParaRPr/>
          </a:p>
        </p:txBody>
      </p:sp>
      <p:pic>
        <p:nvPicPr>
          <p:cNvPr id="72" name="Google Shape;72;p16" title="Chart"/>
          <p:cNvPicPr preferRelativeResize="0"/>
          <p:nvPr/>
        </p:nvPicPr>
        <p:blipFill>
          <a:blip r:embed="rId3">
            <a:alphaModFix/>
          </a:blip>
          <a:stretch>
            <a:fillRect/>
          </a:stretch>
        </p:blipFill>
        <p:spPr>
          <a:xfrm>
            <a:off x="1014575" y="1112100"/>
            <a:ext cx="6797422" cy="38209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7"/>
          <p:cNvSpPr txBox="1"/>
          <p:nvPr>
            <p:ph type="title"/>
          </p:nvPr>
        </p:nvSpPr>
        <p:spPr>
          <a:xfrm>
            <a:off x="787525" y="140225"/>
            <a:ext cx="81951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Data Usage Benefits of Cloud Computing for End Users</a:t>
            </a:r>
            <a:endParaRPr/>
          </a:p>
        </p:txBody>
      </p:sp>
      <p:sp>
        <p:nvSpPr>
          <p:cNvPr id="78" name="Google Shape;78;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400050" lvl="0" marL="457200" rtl="0" algn="l">
              <a:spcBef>
                <a:spcPts val="0"/>
              </a:spcBef>
              <a:spcAft>
                <a:spcPts val="0"/>
              </a:spcAft>
              <a:buSzPts val="2700"/>
              <a:buAutoNum type="arabicPeriod"/>
            </a:pPr>
            <a:r>
              <a:rPr lang="en" sz="2700"/>
              <a:t>Scale</a:t>
            </a:r>
            <a:endParaRPr sz="2700"/>
          </a:p>
          <a:p>
            <a:pPr indent="-374650" lvl="1" marL="914400" rtl="0" algn="l">
              <a:spcBef>
                <a:spcPts val="0"/>
              </a:spcBef>
              <a:spcAft>
                <a:spcPts val="0"/>
              </a:spcAft>
              <a:buSzPts val="2300"/>
              <a:buAutoNum type="alphaLcPeriod"/>
            </a:pPr>
            <a:r>
              <a:rPr lang="en" sz="2300"/>
              <a:t>Availability of compute power</a:t>
            </a:r>
            <a:endParaRPr sz="2300"/>
          </a:p>
          <a:p>
            <a:pPr indent="-374650" lvl="1" marL="914400" rtl="0" algn="l">
              <a:spcBef>
                <a:spcPts val="0"/>
              </a:spcBef>
              <a:spcAft>
                <a:spcPts val="0"/>
              </a:spcAft>
              <a:buSzPts val="2300"/>
              <a:buAutoNum type="alphaLcPeriod"/>
            </a:pPr>
            <a:r>
              <a:rPr lang="en" sz="2300"/>
              <a:t>Non-necessity to move or manage (lots of) data</a:t>
            </a:r>
            <a:endParaRPr sz="2300"/>
          </a:p>
          <a:p>
            <a:pPr indent="-400050" lvl="0" marL="457200" rtl="0" algn="l">
              <a:spcBef>
                <a:spcPts val="0"/>
              </a:spcBef>
              <a:spcAft>
                <a:spcPts val="0"/>
              </a:spcAft>
              <a:buSzPts val="2700"/>
              <a:buAutoNum type="arabicPeriod"/>
            </a:pPr>
            <a:r>
              <a:rPr lang="en" sz="2700"/>
              <a:t>Togetherness</a:t>
            </a:r>
            <a:endParaRPr sz="2700"/>
          </a:p>
          <a:p>
            <a:pPr indent="-374650" lvl="1" marL="914400" rtl="0" algn="l">
              <a:spcBef>
                <a:spcPts val="0"/>
              </a:spcBef>
              <a:spcAft>
                <a:spcPts val="0"/>
              </a:spcAft>
              <a:buSzPts val="2300"/>
              <a:buAutoNum type="alphaLcPeriod"/>
            </a:pPr>
            <a:r>
              <a:rPr lang="en" sz="2300"/>
              <a:t>Datasets</a:t>
            </a:r>
            <a:endParaRPr sz="2300"/>
          </a:p>
          <a:p>
            <a:pPr indent="-374650" lvl="1" marL="914400" rtl="0" algn="l">
              <a:spcBef>
                <a:spcPts val="0"/>
              </a:spcBef>
              <a:spcAft>
                <a:spcPts val="0"/>
              </a:spcAft>
              <a:buSzPts val="2300"/>
              <a:buAutoNum type="alphaLcPeriod"/>
            </a:pPr>
            <a:r>
              <a:rPr lang="en" sz="2300"/>
              <a:t>Users</a:t>
            </a:r>
            <a:endParaRPr sz="23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8"/>
          <p:cNvSpPr txBox="1"/>
          <p:nvPr>
            <p:ph type="title"/>
          </p:nvPr>
        </p:nvSpPr>
        <p:spPr>
          <a:xfrm>
            <a:off x="311700" y="-12175"/>
            <a:ext cx="8520600" cy="999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SzPts val="891"/>
              <a:buNone/>
            </a:pPr>
            <a:r>
              <a:rPr lang="en" sz="2400"/>
              <a:t>The</a:t>
            </a:r>
            <a:r>
              <a:rPr lang="en" sz="2400"/>
              <a:t> main benefit from the Enterprise perspective:</a:t>
            </a:r>
            <a:endParaRPr sz="2400"/>
          </a:p>
          <a:p>
            <a:pPr indent="0" lvl="0" marL="0" rtl="0" algn="ctr">
              <a:spcBef>
                <a:spcPts val="1000"/>
              </a:spcBef>
              <a:spcAft>
                <a:spcPts val="1000"/>
              </a:spcAft>
              <a:buSzPts val="891"/>
              <a:buNone/>
            </a:pPr>
            <a:r>
              <a:rPr i="1" lang="en" sz="2400"/>
              <a:t>Hosting data in the cloud allows users to Analyze in Place</a:t>
            </a:r>
            <a:endParaRPr i="1" sz="2400"/>
          </a:p>
        </p:txBody>
      </p:sp>
      <p:sp>
        <p:nvSpPr>
          <p:cNvPr id="84" name="Google Shape;84;p18"/>
          <p:cNvSpPr txBox="1"/>
          <p:nvPr>
            <p:ph idx="1" type="body"/>
          </p:nvPr>
        </p:nvSpPr>
        <p:spPr>
          <a:xfrm>
            <a:off x="311700" y="1304875"/>
            <a:ext cx="8520600" cy="3416400"/>
          </a:xfrm>
          <a:prstGeom prst="rect">
            <a:avLst/>
          </a:prstGeom>
        </p:spPr>
        <p:txBody>
          <a:bodyPr anchorCtr="0" anchor="t" bIns="91425" lIns="91425" spcFirstLastPara="1" rIns="91425" wrap="square" tIns="91425">
            <a:normAutofit fontScale="77500" lnSpcReduction="20000"/>
          </a:bodyPr>
          <a:lstStyle/>
          <a:p>
            <a:pPr indent="-346710" lvl="0" marL="457200" rtl="0" algn="l">
              <a:spcBef>
                <a:spcPts val="0"/>
              </a:spcBef>
              <a:spcAft>
                <a:spcPts val="0"/>
              </a:spcAft>
              <a:buSzPct val="100000"/>
              <a:buChar char="●"/>
            </a:pPr>
            <a:r>
              <a:rPr b="1" lang="en"/>
              <a:t>Power</a:t>
            </a:r>
            <a:r>
              <a:rPr lang="en"/>
              <a:t>:  </a:t>
            </a:r>
            <a:r>
              <a:rPr lang="en"/>
              <a:t> Any</a:t>
            </a:r>
            <a:r>
              <a:rPr lang="en"/>
              <a:t> user can access big processing power “next to” Big Data.</a:t>
            </a:r>
            <a:endParaRPr/>
          </a:p>
          <a:p>
            <a:pPr indent="-346710" lvl="0" marL="457200" rtl="0" algn="l">
              <a:spcBef>
                <a:spcPts val="1000"/>
              </a:spcBef>
              <a:spcAft>
                <a:spcPts val="0"/>
              </a:spcAft>
              <a:buSzPct val="100000"/>
              <a:buChar char="●"/>
            </a:pPr>
            <a:r>
              <a:rPr b="1" lang="en"/>
              <a:t>Performance</a:t>
            </a:r>
            <a:r>
              <a:rPr lang="en"/>
              <a:t>: Data can be offered in a form enabling high-performance analysis.</a:t>
            </a:r>
            <a:endParaRPr/>
          </a:p>
          <a:p>
            <a:pPr indent="-346710" lvl="0" marL="457200" rtl="0" algn="l">
              <a:spcBef>
                <a:spcPts val="1000"/>
              </a:spcBef>
              <a:spcAft>
                <a:spcPts val="0"/>
              </a:spcAft>
              <a:buSzPct val="100000"/>
              <a:buChar char="●"/>
            </a:pPr>
            <a:r>
              <a:rPr b="1" lang="en"/>
              <a:t>Freedom from Data Transfers</a:t>
            </a:r>
            <a:r>
              <a:rPr lang="en"/>
              <a:t>: Users need not move Big Data.</a:t>
            </a:r>
            <a:endParaRPr/>
          </a:p>
          <a:p>
            <a:pPr indent="-346710" lvl="0" marL="457200" rtl="0" algn="l">
              <a:spcBef>
                <a:spcPts val="1000"/>
              </a:spcBef>
              <a:spcAft>
                <a:spcPts val="0"/>
              </a:spcAft>
              <a:buSzPct val="100000"/>
              <a:buChar char="●"/>
            </a:pPr>
            <a:r>
              <a:rPr b="1" lang="en"/>
              <a:t>Freedom from Data Management</a:t>
            </a:r>
            <a:r>
              <a:rPr lang="en"/>
              <a:t>: Users need not store and manage Big Data.</a:t>
            </a:r>
            <a:endParaRPr/>
          </a:p>
          <a:p>
            <a:pPr indent="-346710" lvl="0" marL="457200" rtl="0" algn="l">
              <a:spcBef>
                <a:spcPts val="1000"/>
              </a:spcBef>
              <a:spcAft>
                <a:spcPts val="0"/>
              </a:spcAft>
              <a:buSzPct val="100000"/>
              <a:buChar char="●"/>
            </a:pPr>
            <a:r>
              <a:rPr b="1" lang="en"/>
              <a:t>Data Co-location</a:t>
            </a:r>
            <a:r>
              <a:rPr lang="en"/>
              <a:t>: Users can easily work with multiple </a:t>
            </a:r>
            <a:r>
              <a:rPr lang="en"/>
              <a:t>EOSDIS datasets together</a:t>
            </a:r>
            <a:r>
              <a:rPr lang="en"/>
              <a:t>, without moving them to a common location.</a:t>
            </a:r>
            <a:endParaRPr/>
          </a:p>
          <a:p>
            <a:pPr indent="-346710" lvl="0" marL="457200" rtl="0" algn="l">
              <a:spcBef>
                <a:spcPts val="1000"/>
              </a:spcBef>
              <a:spcAft>
                <a:spcPts val="1000"/>
              </a:spcAft>
              <a:buSzPct val="100000"/>
              <a:buChar char="●"/>
            </a:pPr>
            <a:r>
              <a:rPr b="1" lang="en"/>
              <a:t>Choice</a:t>
            </a:r>
            <a:r>
              <a:rPr lang="en"/>
              <a:t>: Users can still download data if they prefer.</a:t>
            </a:r>
            <a:endParaRPr/>
          </a:p>
        </p:txBody>
      </p:sp>
      <p:sp>
        <p:nvSpPr>
          <p:cNvPr id="85" name="Google Shape;85;p18"/>
          <p:cNvSpPr txBox="1"/>
          <p:nvPr/>
        </p:nvSpPr>
        <p:spPr>
          <a:xfrm>
            <a:off x="992200" y="4568875"/>
            <a:ext cx="7305600" cy="400200"/>
          </a:xfrm>
          <a:prstGeom prst="rect">
            <a:avLst/>
          </a:prstGeom>
          <a:noFill/>
          <a:ln>
            <a:noFill/>
          </a:ln>
        </p:spPr>
        <p:txBody>
          <a:bodyPr anchorCtr="0" anchor="t" bIns="91425" lIns="91425" spcFirstLastPara="1" rIns="91425" wrap="square" tIns="91425">
            <a:spAutoFit/>
          </a:bodyPr>
          <a:lstStyle/>
          <a:p>
            <a:pPr indent="0" lvl="0" marL="0" rtl="0" algn="ctr">
              <a:lnSpc>
                <a:spcPct val="115000"/>
              </a:lnSpc>
              <a:spcBef>
                <a:spcPts val="0"/>
              </a:spcBef>
              <a:spcAft>
                <a:spcPts val="1000"/>
              </a:spcAft>
              <a:buClr>
                <a:schemeClr val="dk1"/>
              </a:buClr>
              <a:buSzPts val="1100"/>
              <a:buFont typeface="Arial"/>
              <a:buNone/>
            </a:pPr>
            <a:r>
              <a:rPr lang="en">
                <a:solidFill>
                  <a:schemeClr val="dk2"/>
                </a:solidFill>
              </a:rPr>
              <a:t>*Specific benefits will vary with use case.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9"/>
          <p:cNvSpPr/>
          <p:nvPr/>
        </p:nvSpPr>
        <p:spPr>
          <a:xfrm>
            <a:off x="229700" y="992600"/>
            <a:ext cx="6989100" cy="2830200"/>
          </a:xfrm>
          <a:prstGeom prst="rect">
            <a:avLst/>
          </a:prstGeom>
          <a:noFill/>
          <a:ln cap="flat" cmpd="sng" w="9525">
            <a:solidFill>
              <a:srgbClr val="00FFFF"/>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rgbClr val="00FFFF"/>
                </a:solidFill>
              </a:rPr>
              <a:t>Cloud</a:t>
            </a:r>
            <a:endParaRPr sz="1800">
              <a:solidFill>
                <a:srgbClr val="00FFFF"/>
              </a:solidFill>
            </a:endParaRPr>
          </a:p>
        </p:txBody>
      </p:sp>
      <p:sp>
        <p:nvSpPr>
          <p:cNvPr id="91" name="Google Shape;91;p19"/>
          <p:cNvSpPr txBox="1"/>
          <p:nvPr/>
        </p:nvSpPr>
        <p:spPr>
          <a:xfrm>
            <a:off x="86248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sz="1000">
                <a:solidFill>
                  <a:srgbClr val="FFFFFF"/>
                </a:solidFill>
              </a:rPr>
              <a:t>‹#›</a:t>
            </a:fld>
            <a:endParaRPr sz="1000">
              <a:solidFill>
                <a:srgbClr val="FFFFFF"/>
              </a:solidFill>
            </a:endParaRPr>
          </a:p>
        </p:txBody>
      </p:sp>
      <p:cxnSp>
        <p:nvCxnSpPr>
          <p:cNvPr id="92" name="Google Shape;92;p19"/>
          <p:cNvCxnSpPr>
            <a:endCxn id="93" idx="1"/>
          </p:cNvCxnSpPr>
          <p:nvPr/>
        </p:nvCxnSpPr>
        <p:spPr>
          <a:xfrm>
            <a:off x="1500824" y="2015385"/>
            <a:ext cx="396300" cy="0"/>
          </a:xfrm>
          <a:prstGeom prst="straightConnector1">
            <a:avLst/>
          </a:prstGeom>
          <a:noFill/>
          <a:ln cap="flat" cmpd="sng" w="19050">
            <a:solidFill>
              <a:srgbClr val="FFF2CC"/>
            </a:solidFill>
            <a:prstDash val="solid"/>
            <a:round/>
            <a:headEnd len="med" w="med" type="none"/>
            <a:tailEnd len="med" w="med" type="triangle"/>
          </a:ln>
        </p:spPr>
      </p:cxnSp>
      <p:cxnSp>
        <p:nvCxnSpPr>
          <p:cNvPr id="94" name="Google Shape;94;p19"/>
          <p:cNvCxnSpPr>
            <a:stCxn id="95" idx="3"/>
          </p:cNvCxnSpPr>
          <p:nvPr/>
        </p:nvCxnSpPr>
        <p:spPr>
          <a:xfrm flipH="1" rot="10800000">
            <a:off x="5492175" y="2007285"/>
            <a:ext cx="398400" cy="8100"/>
          </a:xfrm>
          <a:prstGeom prst="straightConnector1">
            <a:avLst/>
          </a:prstGeom>
          <a:noFill/>
          <a:ln cap="flat" cmpd="sng" w="19050">
            <a:solidFill>
              <a:srgbClr val="FFF2CC"/>
            </a:solidFill>
            <a:prstDash val="solid"/>
            <a:round/>
            <a:headEnd len="med" w="med" type="none"/>
            <a:tailEnd len="med" w="med" type="triangle"/>
          </a:ln>
        </p:spPr>
      </p:cxnSp>
      <p:sp>
        <p:nvSpPr>
          <p:cNvPr id="93" name="Google Shape;93;p19"/>
          <p:cNvSpPr/>
          <p:nvPr/>
        </p:nvSpPr>
        <p:spPr>
          <a:xfrm>
            <a:off x="1897124" y="1454685"/>
            <a:ext cx="1370700" cy="1121400"/>
          </a:xfrm>
          <a:prstGeom prst="roundRect">
            <a:avLst>
              <a:gd fmla="val 5279" name="adj"/>
            </a:avLst>
          </a:prstGeom>
          <a:solidFill>
            <a:srgbClr val="FFFFFF"/>
          </a:solidFill>
          <a:ln cap="flat" cmpd="sng" w="9525">
            <a:solidFill>
              <a:srgbClr val="595959"/>
            </a:solidFill>
            <a:prstDash val="solid"/>
            <a:round/>
            <a:headEnd len="sm" w="sm" type="none"/>
            <a:tailEnd len="sm" w="sm" type="none"/>
          </a:ln>
        </p:spPr>
        <p:txBody>
          <a:bodyPr anchorCtr="0" anchor="b" bIns="91425" lIns="0" spcFirstLastPara="1" rIns="0" wrap="square" tIns="91425">
            <a:noAutofit/>
          </a:bodyPr>
          <a:lstStyle/>
          <a:p>
            <a:pPr indent="0" lvl="0" marL="0" rtl="0" algn="ctr">
              <a:spcBef>
                <a:spcPts val="0"/>
              </a:spcBef>
              <a:spcAft>
                <a:spcPts val="0"/>
              </a:spcAft>
              <a:buNone/>
            </a:pPr>
            <a:r>
              <a:rPr b="1" lang="en">
                <a:latin typeface="Calibri"/>
                <a:ea typeface="Calibri"/>
                <a:cs typeface="Calibri"/>
                <a:sym typeface="Calibri"/>
              </a:rPr>
              <a:t>Harmony</a:t>
            </a:r>
            <a:r>
              <a:rPr lang="en">
                <a:latin typeface="Calibri"/>
                <a:ea typeface="Calibri"/>
                <a:cs typeface="Calibri"/>
                <a:sym typeface="Calibri"/>
              </a:rPr>
              <a:t> </a:t>
            </a:r>
            <a:br>
              <a:rPr lang="en">
                <a:latin typeface="Calibri"/>
                <a:ea typeface="Calibri"/>
                <a:cs typeface="Calibri"/>
                <a:sym typeface="Calibri"/>
              </a:rPr>
            </a:br>
            <a:r>
              <a:rPr lang="en">
                <a:latin typeface="Calibri"/>
                <a:ea typeface="Calibri"/>
                <a:cs typeface="Calibri"/>
                <a:sym typeface="Calibri"/>
              </a:rPr>
              <a:t>data transformations</a:t>
            </a:r>
            <a:endParaRPr>
              <a:latin typeface="Calibri"/>
              <a:ea typeface="Calibri"/>
              <a:cs typeface="Calibri"/>
              <a:sym typeface="Calibri"/>
            </a:endParaRPr>
          </a:p>
        </p:txBody>
      </p:sp>
      <p:cxnSp>
        <p:nvCxnSpPr>
          <p:cNvPr id="96" name="Google Shape;96;p19"/>
          <p:cNvCxnSpPr>
            <a:stCxn id="97" idx="3"/>
            <a:endCxn id="98" idx="1"/>
          </p:cNvCxnSpPr>
          <p:nvPr/>
        </p:nvCxnSpPr>
        <p:spPr>
          <a:xfrm>
            <a:off x="7014925" y="2474350"/>
            <a:ext cx="1197600" cy="18000"/>
          </a:xfrm>
          <a:prstGeom prst="straightConnector1">
            <a:avLst/>
          </a:prstGeom>
          <a:noFill/>
          <a:ln cap="flat" cmpd="sng" w="19050">
            <a:solidFill>
              <a:srgbClr val="FFF2CC"/>
            </a:solidFill>
            <a:prstDash val="solid"/>
            <a:round/>
            <a:headEnd len="med" w="med" type="none"/>
            <a:tailEnd len="med" w="med" type="triangle"/>
          </a:ln>
        </p:spPr>
      </p:cxnSp>
      <p:cxnSp>
        <p:nvCxnSpPr>
          <p:cNvPr id="99" name="Google Shape;99;p19"/>
          <p:cNvCxnSpPr>
            <a:stCxn id="93" idx="3"/>
            <a:endCxn id="95" idx="1"/>
          </p:cNvCxnSpPr>
          <p:nvPr/>
        </p:nvCxnSpPr>
        <p:spPr>
          <a:xfrm>
            <a:off x="3267824" y="2015385"/>
            <a:ext cx="1244100" cy="0"/>
          </a:xfrm>
          <a:prstGeom prst="straightConnector1">
            <a:avLst/>
          </a:prstGeom>
          <a:noFill/>
          <a:ln cap="flat" cmpd="sng" w="19050">
            <a:solidFill>
              <a:srgbClr val="FFF2CC"/>
            </a:solidFill>
            <a:prstDash val="solid"/>
            <a:round/>
            <a:headEnd len="med" w="med" type="none"/>
            <a:tailEnd len="med" w="med" type="triangle"/>
          </a:ln>
        </p:spPr>
      </p:cxnSp>
      <p:pic>
        <p:nvPicPr>
          <p:cNvPr id="100" name="Google Shape;100;p19"/>
          <p:cNvPicPr preferRelativeResize="0"/>
          <p:nvPr/>
        </p:nvPicPr>
        <p:blipFill>
          <a:blip r:embed="rId3">
            <a:alphaModFix/>
          </a:blip>
          <a:stretch>
            <a:fillRect/>
          </a:stretch>
        </p:blipFill>
        <p:spPr>
          <a:xfrm>
            <a:off x="2442126" y="1513625"/>
            <a:ext cx="357899" cy="357899"/>
          </a:xfrm>
          <a:prstGeom prst="rect">
            <a:avLst/>
          </a:prstGeom>
          <a:noFill/>
          <a:ln>
            <a:noFill/>
          </a:ln>
        </p:spPr>
      </p:pic>
      <p:sp>
        <p:nvSpPr>
          <p:cNvPr id="95" name="Google Shape;95;p19"/>
          <p:cNvSpPr/>
          <p:nvPr/>
        </p:nvSpPr>
        <p:spPr>
          <a:xfrm>
            <a:off x="4511775" y="1454685"/>
            <a:ext cx="980400" cy="1121400"/>
          </a:xfrm>
          <a:prstGeom prst="roundRect">
            <a:avLst>
              <a:gd fmla="val 5279" name="adj"/>
            </a:avLst>
          </a:prstGeom>
          <a:solidFill>
            <a:srgbClr val="FFFFFF"/>
          </a:solidFill>
          <a:ln cap="flat" cmpd="sng" w="9525">
            <a:solidFill>
              <a:srgbClr val="FF0000"/>
            </a:solidFill>
            <a:prstDash val="solid"/>
            <a:round/>
            <a:headEnd len="sm" w="sm" type="none"/>
            <a:tailEnd len="sm" w="sm" type="none"/>
          </a:ln>
        </p:spPr>
        <p:txBody>
          <a:bodyPr anchorCtr="0" anchor="b" bIns="91425" lIns="91425" spcFirstLastPara="1" rIns="91425" wrap="square" tIns="91425">
            <a:noAutofit/>
          </a:bodyPr>
          <a:lstStyle/>
          <a:p>
            <a:pPr indent="0" lvl="0" marL="0" rtl="0" algn="ctr">
              <a:spcBef>
                <a:spcPts val="0"/>
              </a:spcBef>
              <a:spcAft>
                <a:spcPts val="0"/>
              </a:spcAft>
              <a:buNone/>
            </a:pPr>
            <a:r>
              <a:rPr lang="en">
                <a:latin typeface="Calibri"/>
                <a:ea typeface="Calibri"/>
                <a:cs typeface="Calibri"/>
                <a:sym typeface="Calibri"/>
              </a:rPr>
              <a:t>Cloud Optimized “Format”</a:t>
            </a:r>
            <a:endParaRPr>
              <a:latin typeface="Calibri"/>
              <a:ea typeface="Calibri"/>
              <a:cs typeface="Calibri"/>
              <a:sym typeface="Calibri"/>
            </a:endParaRPr>
          </a:p>
        </p:txBody>
      </p:sp>
      <p:sp>
        <p:nvSpPr>
          <p:cNvPr id="101" name="Google Shape;101;p19"/>
          <p:cNvSpPr/>
          <p:nvPr/>
        </p:nvSpPr>
        <p:spPr>
          <a:xfrm>
            <a:off x="4867572" y="1691975"/>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9"/>
          <p:cNvSpPr/>
          <p:nvPr/>
        </p:nvSpPr>
        <p:spPr>
          <a:xfrm>
            <a:off x="4932877" y="1691975"/>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19"/>
          <p:cNvSpPr/>
          <p:nvPr/>
        </p:nvSpPr>
        <p:spPr>
          <a:xfrm>
            <a:off x="4994545" y="1691975"/>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p19"/>
          <p:cNvSpPr/>
          <p:nvPr/>
        </p:nvSpPr>
        <p:spPr>
          <a:xfrm>
            <a:off x="5059850" y="1691975"/>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9"/>
          <p:cNvSpPr/>
          <p:nvPr/>
        </p:nvSpPr>
        <p:spPr>
          <a:xfrm>
            <a:off x="4867572" y="1628275"/>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9"/>
          <p:cNvSpPr/>
          <p:nvPr/>
        </p:nvSpPr>
        <p:spPr>
          <a:xfrm>
            <a:off x="4932877" y="1628275"/>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9"/>
          <p:cNvSpPr/>
          <p:nvPr/>
        </p:nvSpPr>
        <p:spPr>
          <a:xfrm>
            <a:off x="4994545" y="1628275"/>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9"/>
          <p:cNvSpPr/>
          <p:nvPr/>
        </p:nvSpPr>
        <p:spPr>
          <a:xfrm>
            <a:off x="5059850" y="1628275"/>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9"/>
          <p:cNvSpPr/>
          <p:nvPr/>
        </p:nvSpPr>
        <p:spPr>
          <a:xfrm>
            <a:off x="4867572" y="1564556"/>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9"/>
          <p:cNvSpPr/>
          <p:nvPr/>
        </p:nvSpPr>
        <p:spPr>
          <a:xfrm>
            <a:off x="4932877" y="1564556"/>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9"/>
          <p:cNvSpPr/>
          <p:nvPr/>
        </p:nvSpPr>
        <p:spPr>
          <a:xfrm>
            <a:off x="4994545" y="1564556"/>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9"/>
          <p:cNvSpPr/>
          <p:nvPr/>
        </p:nvSpPr>
        <p:spPr>
          <a:xfrm>
            <a:off x="5059850" y="1564556"/>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9"/>
          <p:cNvSpPr/>
          <p:nvPr/>
        </p:nvSpPr>
        <p:spPr>
          <a:xfrm>
            <a:off x="4867572" y="1498968"/>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9"/>
          <p:cNvSpPr/>
          <p:nvPr/>
        </p:nvSpPr>
        <p:spPr>
          <a:xfrm>
            <a:off x="4932877" y="1498968"/>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9"/>
          <p:cNvSpPr/>
          <p:nvPr/>
        </p:nvSpPr>
        <p:spPr>
          <a:xfrm>
            <a:off x="4994545" y="1498968"/>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9"/>
          <p:cNvSpPr/>
          <p:nvPr/>
        </p:nvSpPr>
        <p:spPr>
          <a:xfrm>
            <a:off x="5059850" y="1498968"/>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9"/>
          <p:cNvSpPr/>
          <p:nvPr/>
        </p:nvSpPr>
        <p:spPr>
          <a:xfrm>
            <a:off x="4845803" y="1714461"/>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9"/>
          <p:cNvSpPr/>
          <p:nvPr/>
        </p:nvSpPr>
        <p:spPr>
          <a:xfrm>
            <a:off x="4911109" y="1714461"/>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9"/>
          <p:cNvSpPr/>
          <p:nvPr/>
        </p:nvSpPr>
        <p:spPr>
          <a:xfrm>
            <a:off x="4972777" y="1714461"/>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9"/>
          <p:cNvSpPr/>
          <p:nvPr/>
        </p:nvSpPr>
        <p:spPr>
          <a:xfrm>
            <a:off x="5038082" y="1714461"/>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19"/>
          <p:cNvSpPr/>
          <p:nvPr/>
        </p:nvSpPr>
        <p:spPr>
          <a:xfrm>
            <a:off x="4845803" y="1650761"/>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9"/>
          <p:cNvSpPr/>
          <p:nvPr/>
        </p:nvSpPr>
        <p:spPr>
          <a:xfrm>
            <a:off x="4911109" y="1650761"/>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9"/>
          <p:cNvSpPr/>
          <p:nvPr/>
        </p:nvSpPr>
        <p:spPr>
          <a:xfrm>
            <a:off x="4972777" y="1650761"/>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9"/>
          <p:cNvSpPr/>
          <p:nvPr/>
        </p:nvSpPr>
        <p:spPr>
          <a:xfrm>
            <a:off x="5038082" y="1650761"/>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 name="Google Shape;125;p19"/>
          <p:cNvSpPr/>
          <p:nvPr/>
        </p:nvSpPr>
        <p:spPr>
          <a:xfrm>
            <a:off x="4845803" y="1587042"/>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19"/>
          <p:cNvSpPr/>
          <p:nvPr/>
        </p:nvSpPr>
        <p:spPr>
          <a:xfrm>
            <a:off x="4911109" y="1587042"/>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19"/>
          <p:cNvSpPr/>
          <p:nvPr/>
        </p:nvSpPr>
        <p:spPr>
          <a:xfrm>
            <a:off x="4972777" y="1587042"/>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19"/>
          <p:cNvSpPr/>
          <p:nvPr/>
        </p:nvSpPr>
        <p:spPr>
          <a:xfrm>
            <a:off x="5038082" y="1587042"/>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19"/>
          <p:cNvSpPr/>
          <p:nvPr/>
        </p:nvSpPr>
        <p:spPr>
          <a:xfrm>
            <a:off x="4845803" y="1521454"/>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19"/>
          <p:cNvSpPr/>
          <p:nvPr/>
        </p:nvSpPr>
        <p:spPr>
          <a:xfrm>
            <a:off x="4911109" y="1521454"/>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19"/>
          <p:cNvSpPr/>
          <p:nvPr/>
        </p:nvSpPr>
        <p:spPr>
          <a:xfrm>
            <a:off x="4972777" y="1521454"/>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 name="Google Shape;132;p19"/>
          <p:cNvSpPr/>
          <p:nvPr/>
        </p:nvSpPr>
        <p:spPr>
          <a:xfrm>
            <a:off x="5038082" y="1521454"/>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19"/>
          <p:cNvSpPr/>
          <p:nvPr/>
        </p:nvSpPr>
        <p:spPr>
          <a:xfrm>
            <a:off x="4825844" y="1736946"/>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19"/>
          <p:cNvSpPr/>
          <p:nvPr/>
        </p:nvSpPr>
        <p:spPr>
          <a:xfrm>
            <a:off x="4891150" y="1736946"/>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19"/>
          <p:cNvSpPr/>
          <p:nvPr/>
        </p:nvSpPr>
        <p:spPr>
          <a:xfrm>
            <a:off x="4952817" y="1736946"/>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19"/>
          <p:cNvSpPr/>
          <p:nvPr/>
        </p:nvSpPr>
        <p:spPr>
          <a:xfrm>
            <a:off x="5018123" y="1736946"/>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19"/>
          <p:cNvSpPr/>
          <p:nvPr/>
        </p:nvSpPr>
        <p:spPr>
          <a:xfrm>
            <a:off x="4825844" y="1673247"/>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19"/>
          <p:cNvSpPr/>
          <p:nvPr/>
        </p:nvSpPr>
        <p:spPr>
          <a:xfrm>
            <a:off x="4891150" y="1673247"/>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19"/>
          <p:cNvSpPr/>
          <p:nvPr/>
        </p:nvSpPr>
        <p:spPr>
          <a:xfrm>
            <a:off x="4952817" y="1673247"/>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p19"/>
          <p:cNvSpPr/>
          <p:nvPr/>
        </p:nvSpPr>
        <p:spPr>
          <a:xfrm>
            <a:off x="5018123" y="1673247"/>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 name="Google Shape;141;p19"/>
          <p:cNvSpPr/>
          <p:nvPr/>
        </p:nvSpPr>
        <p:spPr>
          <a:xfrm>
            <a:off x="4825844" y="1609527"/>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19"/>
          <p:cNvSpPr/>
          <p:nvPr/>
        </p:nvSpPr>
        <p:spPr>
          <a:xfrm>
            <a:off x="4891150" y="1609527"/>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19"/>
          <p:cNvSpPr/>
          <p:nvPr/>
        </p:nvSpPr>
        <p:spPr>
          <a:xfrm>
            <a:off x="4952817" y="1609527"/>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p19"/>
          <p:cNvSpPr/>
          <p:nvPr/>
        </p:nvSpPr>
        <p:spPr>
          <a:xfrm>
            <a:off x="5018123" y="1609527"/>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19"/>
          <p:cNvSpPr/>
          <p:nvPr/>
        </p:nvSpPr>
        <p:spPr>
          <a:xfrm>
            <a:off x="4825844" y="1543939"/>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p19"/>
          <p:cNvSpPr/>
          <p:nvPr/>
        </p:nvSpPr>
        <p:spPr>
          <a:xfrm>
            <a:off x="4891150" y="1543939"/>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19"/>
          <p:cNvSpPr/>
          <p:nvPr/>
        </p:nvSpPr>
        <p:spPr>
          <a:xfrm>
            <a:off x="4952817" y="1543939"/>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19"/>
          <p:cNvSpPr/>
          <p:nvPr/>
        </p:nvSpPr>
        <p:spPr>
          <a:xfrm>
            <a:off x="5018123" y="1543939"/>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19"/>
          <p:cNvSpPr/>
          <p:nvPr/>
        </p:nvSpPr>
        <p:spPr>
          <a:xfrm>
            <a:off x="3420500" y="1279950"/>
            <a:ext cx="760500" cy="664050"/>
          </a:xfrm>
          <a:prstGeom prst="flowChartInternalStorage">
            <a:avLst/>
          </a:prstGeom>
          <a:solidFill>
            <a:srgbClr val="38761D"/>
          </a:solidFill>
          <a:ln cap="flat" cmpd="sng" w="9525">
            <a:solidFill>
              <a:srgbClr val="FFF2CC"/>
            </a:solidFill>
            <a:prstDash val="solid"/>
            <a:round/>
            <a:headEnd len="sm" w="sm" type="none"/>
            <a:tailEnd len="sm" w="sm" type="none"/>
          </a:ln>
        </p:spPr>
        <p:txBody>
          <a:bodyPr anchorCtr="0" anchor="ctr" bIns="91425" lIns="0" spcFirstLastPara="1" rIns="0" wrap="square" tIns="91425">
            <a:noAutofit/>
          </a:bodyPr>
          <a:lstStyle/>
          <a:p>
            <a:pPr indent="0" lvl="0" marL="0" rtl="0" algn="ctr">
              <a:spcBef>
                <a:spcPts val="0"/>
              </a:spcBef>
              <a:spcAft>
                <a:spcPts val="0"/>
              </a:spcAft>
              <a:buNone/>
            </a:pPr>
            <a:r>
              <a:rPr lang="en" sz="1300">
                <a:solidFill>
                  <a:srgbClr val="FFFFFF"/>
                </a:solidFill>
                <a:latin typeface="Calibri"/>
                <a:ea typeface="Calibri"/>
                <a:cs typeface="Calibri"/>
                <a:sym typeface="Calibri"/>
              </a:rPr>
              <a:t>a</a:t>
            </a:r>
            <a:r>
              <a:rPr lang="en" sz="1300">
                <a:solidFill>
                  <a:srgbClr val="FFFFFF"/>
                </a:solidFill>
                <a:latin typeface="Calibri"/>
                <a:ea typeface="Calibri"/>
                <a:cs typeface="Calibri"/>
                <a:sym typeface="Calibri"/>
              </a:rPr>
              <a:t>nalysis ready data</a:t>
            </a:r>
            <a:endParaRPr sz="1300">
              <a:solidFill>
                <a:srgbClr val="FFFFFF"/>
              </a:solidFill>
              <a:latin typeface="Calibri"/>
              <a:ea typeface="Calibri"/>
              <a:cs typeface="Calibri"/>
              <a:sym typeface="Calibri"/>
            </a:endParaRPr>
          </a:p>
        </p:txBody>
      </p:sp>
      <p:pic>
        <p:nvPicPr>
          <p:cNvPr id="98" name="Google Shape;98;p19"/>
          <p:cNvPicPr preferRelativeResize="0"/>
          <p:nvPr/>
        </p:nvPicPr>
        <p:blipFill>
          <a:blip r:embed="rId4">
            <a:alphaModFix/>
          </a:blip>
          <a:stretch>
            <a:fillRect/>
          </a:stretch>
        </p:blipFill>
        <p:spPr>
          <a:xfrm>
            <a:off x="8212523" y="2113914"/>
            <a:ext cx="757199" cy="757166"/>
          </a:xfrm>
          <a:prstGeom prst="rect">
            <a:avLst/>
          </a:prstGeom>
          <a:noFill/>
          <a:ln>
            <a:noFill/>
          </a:ln>
          <a:effectLst>
            <a:outerShdw blurRad="57150" rotWithShape="0" algn="bl" dir="5400000" dist="19050">
              <a:srgbClr val="000000">
                <a:alpha val="50000"/>
              </a:srgbClr>
            </a:outerShdw>
          </a:effectLst>
        </p:spPr>
      </p:pic>
      <p:sp>
        <p:nvSpPr>
          <p:cNvPr id="97" name="Google Shape;97;p19"/>
          <p:cNvSpPr/>
          <p:nvPr/>
        </p:nvSpPr>
        <p:spPr>
          <a:xfrm>
            <a:off x="5897725" y="1736950"/>
            <a:ext cx="1117200" cy="1474800"/>
          </a:xfrm>
          <a:prstGeom prst="roundRect">
            <a:avLst>
              <a:gd fmla="val 5279" name="adj"/>
            </a:avLst>
          </a:prstGeom>
          <a:solidFill>
            <a:srgbClr val="E06666"/>
          </a:solidFill>
          <a:ln>
            <a:noFill/>
          </a:ln>
          <a:effectLst>
            <a:outerShdw blurRad="57150" rotWithShape="0" algn="bl" dir="5400000" dist="19050">
              <a:srgbClr val="000000">
                <a:alpha val="50000"/>
              </a:srgbClr>
            </a:outerShdw>
          </a:effectLst>
        </p:spPr>
        <p:txBody>
          <a:bodyPr anchorCtr="0" anchor="b" bIns="91425" lIns="0" spcFirstLastPara="1" rIns="0" wrap="square" tIns="91425">
            <a:noAutofit/>
          </a:bodyPr>
          <a:lstStyle/>
          <a:p>
            <a:pPr indent="0" lvl="0" marL="0" rtl="0" algn="ctr">
              <a:spcBef>
                <a:spcPts val="0"/>
              </a:spcBef>
              <a:spcAft>
                <a:spcPts val="0"/>
              </a:spcAft>
              <a:buNone/>
            </a:pPr>
            <a:r>
              <a:rPr lang="en">
                <a:solidFill>
                  <a:srgbClr val="FFFFFF"/>
                </a:solidFill>
                <a:latin typeface="Calibri"/>
                <a:ea typeface="Calibri"/>
                <a:cs typeface="Calibri"/>
                <a:sym typeface="Calibri"/>
              </a:rPr>
              <a:t>e</a:t>
            </a:r>
            <a:r>
              <a:rPr lang="en">
                <a:solidFill>
                  <a:srgbClr val="FFFFFF"/>
                </a:solidFill>
                <a:latin typeface="Calibri"/>
                <a:ea typeface="Calibri"/>
                <a:cs typeface="Calibri"/>
                <a:sym typeface="Calibri"/>
              </a:rPr>
              <a:t>nd-user cloud-native analysis</a:t>
            </a:r>
            <a:endParaRPr>
              <a:solidFill>
                <a:srgbClr val="FFFFFF"/>
              </a:solidFill>
              <a:latin typeface="Calibri"/>
              <a:ea typeface="Calibri"/>
              <a:cs typeface="Calibri"/>
              <a:sym typeface="Calibri"/>
            </a:endParaRPr>
          </a:p>
        </p:txBody>
      </p:sp>
      <p:sp>
        <p:nvSpPr>
          <p:cNvPr id="150" name="Google Shape;150;p19"/>
          <p:cNvSpPr/>
          <p:nvPr/>
        </p:nvSpPr>
        <p:spPr>
          <a:xfrm>
            <a:off x="6268099" y="1921165"/>
            <a:ext cx="69000" cy="72000"/>
          </a:xfrm>
          <a:prstGeom prst="ellipse">
            <a:avLst/>
          </a:prstGeom>
          <a:solidFill>
            <a:srgbClr val="FFFFFF"/>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19"/>
          <p:cNvSpPr/>
          <p:nvPr/>
        </p:nvSpPr>
        <p:spPr>
          <a:xfrm>
            <a:off x="6268099" y="2019120"/>
            <a:ext cx="69000" cy="72000"/>
          </a:xfrm>
          <a:prstGeom prst="ellipse">
            <a:avLst/>
          </a:prstGeom>
          <a:solidFill>
            <a:srgbClr val="FFFFFF"/>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2" name="Google Shape;152;p19"/>
          <p:cNvSpPr/>
          <p:nvPr/>
        </p:nvSpPr>
        <p:spPr>
          <a:xfrm>
            <a:off x="6268099" y="2117075"/>
            <a:ext cx="69000" cy="72000"/>
          </a:xfrm>
          <a:prstGeom prst="ellipse">
            <a:avLst/>
          </a:prstGeom>
          <a:solidFill>
            <a:srgbClr val="FFFFFF"/>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19"/>
          <p:cNvSpPr/>
          <p:nvPr/>
        </p:nvSpPr>
        <p:spPr>
          <a:xfrm>
            <a:off x="6268099" y="2215030"/>
            <a:ext cx="69000" cy="72000"/>
          </a:xfrm>
          <a:prstGeom prst="ellipse">
            <a:avLst/>
          </a:prstGeom>
          <a:solidFill>
            <a:srgbClr val="FFFFFF"/>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19"/>
          <p:cNvSpPr/>
          <p:nvPr/>
        </p:nvSpPr>
        <p:spPr>
          <a:xfrm>
            <a:off x="6420747" y="1976829"/>
            <a:ext cx="69000" cy="72000"/>
          </a:xfrm>
          <a:prstGeom prst="ellipse">
            <a:avLst/>
          </a:prstGeom>
          <a:solidFill>
            <a:srgbClr val="FFFFFF"/>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19"/>
          <p:cNvSpPr/>
          <p:nvPr/>
        </p:nvSpPr>
        <p:spPr>
          <a:xfrm>
            <a:off x="6420747" y="2074785"/>
            <a:ext cx="69000" cy="72000"/>
          </a:xfrm>
          <a:prstGeom prst="ellipse">
            <a:avLst/>
          </a:prstGeom>
          <a:solidFill>
            <a:srgbClr val="FFFFFF"/>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6" name="Google Shape;156;p19"/>
          <p:cNvSpPr/>
          <p:nvPr/>
        </p:nvSpPr>
        <p:spPr>
          <a:xfrm>
            <a:off x="6420747" y="2172740"/>
            <a:ext cx="69000" cy="72000"/>
          </a:xfrm>
          <a:prstGeom prst="ellipse">
            <a:avLst/>
          </a:prstGeom>
          <a:solidFill>
            <a:srgbClr val="FFFFFF"/>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57" name="Google Shape;157;p19"/>
          <p:cNvCxnSpPr>
            <a:stCxn id="153" idx="6"/>
            <a:endCxn id="156" idx="3"/>
          </p:cNvCxnSpPr>
          <p:nvPr/>
        </p:nvCxnSpPr>
        <p:spPr>
          <a:xfrm flipH="1" rot="10800000">
            <a:off x="6337099" y="2234230"/>
            <a:ext cx="93900" cy="16800"/>
          </a:xfrm>
          <a:prstGeom prst="straightConnector1">
            <a:avLst/>
          </a:prstGeom>
          <a:noFill/>
          <a:ln cap="flat" cmpd="sng" w="9525">
            <a:solidFill>
              <a:srgbClr val="F3F3F3"/>
            </a:solidFill>
            <a:prstDash val="solid"/>
            <a:round/>
            <a:headEnd len="med" w="med" type="none"/>
            <a:tailEnd len="med" w="med" type="none"/>
          </a:ln>
        </p:spPr>
      </p:cxnSp>
      <p:cxnSp>
        <p:nvCxnSpPr>
          <p:cNvPr id="158" name="Google Shape;158;p19"/>
          <p:cNvCxnSpPr>
            <a:stCxn id="152" idx="5"/>
            <a:endCxn id="156" idx="2"/>
          </p:cNvCxnSpPr>
          <p:nvPr/>
        </p:nvCxnSpPr>
        <p:spPr>
          <a:xfrm>
            <a:off x="6326994" y="2178531"/>
            <a:ext cx="93900" cy="30300"/>
          </a:xfrm>
          <a:prstGeom prst="straightConnector1">
            <a:avLst/>
          </a:prstGeom>
          <a:noFill/>
          <a:ln cap="flat" cmpd="sng" w="9525">
            <a:solidFill>
              <a:srgbClr val="F3F3F3"/>
            </a:solidFill>
            <a:prstDash val="solid"/>
            <a:round/>
            <a:headEnd len="med" w="med" type="none"/>
            <a:tailEnd len="med" w="med" type="none"/>
          </a:ln>
        </p:spPr>
      </p:cxnSp>
      <p:cxnSp>
        <p:nvCxnSpPr>
          <p:cNvPr id="159" name="Google Shape;159;p19"/>
          <p:cNvCxnSpPr>
            <a:stCxn id="152" idx="6"/>
            <a:endCxn id="155" idx="2"/>
          </p:cNvCxnSpPr>
          <p:nvPr/>
        </p:nvCxnSpPr>
        <p:spPr>
          <a:xfrm flipH="1" rot="10800000">
            <a:off x="6337099" y="2110775"/>
            <a:ext cx="83700" cy="42300"/>
          </a:xfrm>
          <a:prstGeom prst="straightConnector1">
            <a:avLst/>
          </a:prstGeom>
          <a:noFill/>
          <a:ln cap="flat" cmpd="sng" w="9525">
            <a:solidFill>
              <a:srgbClr val="F3F3F3"/>
            </a:solidFill>
            <a:prstDash val="solid"/>
            <a:round/>
            <a:headEnd len="med" w="med" type="none"/>
            <a:tailEnd len="med" w="med" type="none"/>
          </a:ln>
        </p:spPr>
      </p:cxnSp>
      <p:cxnSp>
        <p:nvCxnSpPr>
          <p:cNvPr id="160" name="Google Shape;160;p19"/>
          <p:cNvCxnSpPr>
            <a:stCxn id="153" idx="6"/>
            <a:endCxn id="155" idx="3"/>
          </p:cNvCxnSpPr>
          <p:nvPr/>
        </p:nvCxnSpPr>
        <p:spPr>
          <a:xfrm flipH="1" rot="10800000">
            <a:off x="6337099" y="2136130"/>
            <a:ext cx="93900" cy="114900"/>
          </a:xfrm>
          <a:prstGeom prst="straightConnector1">
            <a:avLst/>
          </a:prstGeom>
          <a:noFill/>
          <a:ln cap="flat" cmpd="sng" w="9525">
            <a:solidFill>
              <a:srgbClr val="F3F3F3"/>
            </a:solidFill>
            <a:prstDash val="solid"/>
            <a:round/>
            <a:headEnd len="med" w="med" type="none"/>
            <a:tailEnd len="med" w="med" type="none"/>
          </a:ln>
        </p:spPr>
      </p:cxnSp>
      <p:cxnSp>
        <p:nvCxnSpPr>
          <p:cNvPr id="161" name="Google Shape;161;p19"/>
          <p:cNvCxnSpPr>
            <a:stCxn id="152" idx="7"/>
            <a:endCxn id="154" idx="3"/>
          </p:cNvCxnSpPr>
          <p:nvPr/>
        </p:nvCxnSpPr>
        <p:spPr>
          <a:xfrm flipH="1" rot="10800000">
            <a:off x="6326994" y="2038219"/>
            <a:ext cx="103800" cy="89400"/>
          </a:xfrm>
          <a:prstGeom prst="straightConnector1">
            <a:avLst/>
          </a:prstGeom>
          <a:noFill/>
          <a:ln cap="flat" cmpd="sng" w="9525">
            <a:solidFill>
              <a:srgbClr val="F3F3F3"/>
            </a:solidFill>
            <a:prstDash val="solid"/>
            <a:round/>
            <a:headEnd len="med" w="med" type="none"/>
            <a:tailEnd len="med" w="med" type="none"/>
          </a:ln>
        </p:spPr>
      </p:cxnSp>
      <p:cxnSp>
        <p:nvCxnSpPr>
          <p:cNvPr id="162" name="Google Shape;162;p19"/>
          <p:cNvCxnSpPr>
            <a:stCxn id="153" idx="7"/>
            <a:endCxn id="154" idx="3"/>
          </p:cNvCxnSpPr>
          <p:nvPr/>
        </p:nvCxnSpPr>
        <p:spPr>
          <a:xfrm flipH="1" rot="10800000">
            <a:off x="6326994" y="2038374"/>
            <a:ext cx="103800" cy="187200"/>
          </a:xfrm>
          <a:prstGeom prst="straightConnector1">
            <a:avLst/>
          </a:prstGeom>
          <a:noFill/>
          <a:ln cap="flat" cmpd="sng" w="9525">
            <a:solidFill>
              <a:srgbClr val="F3F3F3"/>
            </a:solidFill>
            <a:prstDash val="solid"/>
            <a:round/>
            <a:headEnd len="med" w="med" type="none"/>
            <a:tailEnd len="med" w="med" type="none"/>
          </a:ln>
        </p:spPr>
      </p:cxnSp>
      <p:cxnSp>
        <p:nvCxnSpPr>
          <p:cNvPr id="163" name="Google Shape;163;p19"/>
          <p:cNvCxnSpPr>
            <a:stCxn id="156" idx="2"/>
            <a:endCxn id="151" idx="5"/>
          </p:cNvCxnSpPr>
          <p:nvPr/>
        </p:nvCxnSpPr>
        <p:spPr>
          <a:xfrm rot="10800000">
            <a:off x="6326847" y="2080640"/>
            <a:ext cx="93900" cy="128100"/>
          </a:xfrm>
          <a:prstGeom prst="straightConnector1">
            <a:avLst/>
          </a:prstGeom>
          <a:noFill/>
          <a:ln cap="flat" cmpd="sng" w="9525">
            <a:solidFill>
              <a:srgbClr val="F3F3F3"/>
            </a:solidFill>
            <a:prstDash val="solid"/>
            <a:round/>
            <a:headEnd len="med" w="med" type="none"/>
            <a:tailEnd len="med" w="med" type="none"/>
          </a:ln>
        </p:spPr>
      </p:cxnSp>
      <p:cxnSp>
        <p:nvCxnSpPr>
          <p:cNvPr id="164" name="Google Shape;164;p19"/>
          <p:cNvCxnSpPr>
            <a:stCxn id="156" idx="1"/>
            <a:endCxn id="150" idx="5"/>
          </p:cNvCxnSpPr>
          <p:nvPr/>
        </p:nvCxnSpPr>
        <p:spPr>
          <a:xfrm rot="10800000">
            <a:off x="6327052" y="1982584"/>
            <a:ext cx="103800" cy="200700"/>
          </a:xfrm>
          <a:prstGeom prst="straightConnector1">
            <a:avLst/>
          </a:prstGeom>
          <a:noFill/>
          <a:ln cap="flat" cmpd="sng" w="9525">
            <a:solidFill>
              <a:srgbClr val="F3F3F3"/>
            </a:solidFill>
            <a:prstDash val="solid"/>
            <a:round/>
            <a:headEnd len="med" w="med" type="none"/>
            <a:tailEnd len="med" w="med" type="none"/>
          </a:ln>
        </p:spPr>
      </p:cxnSp>
      <p:cxnSp>
        <p:nvCxnSpPr>
          <p:cNvPr id="165" name="Google Shape;165;p19"/>
          <p:cNvCxnSpPr>
            <a:stCxn id="155" idx="2"/>
            <a:endCxn id="151" idx="6"/>
          </p:cNvCxnSpPr>
          <p:nvPr/>
        </p:nvCxnSpPr>
        <p:spPr>
          <a:xfrm rot="10800000">
            <a:off x="6337047" y="2054985"/>
            <a:ext cx="83700" cy="55800"/>
          </a:xfrm>
          <a:prstGeom prst="straightConnector1">
            <a:avLst/>
          </a:prstGeom>
          <a:noFill/>
          <a:ln cap="flat" cmpd="sng" w="9525">
            <a:solidFill>
              <a:srgbClr val="F3F3F3"/>
            </a:solidFill>
            <a:prstDash val="solid"/>
            <a:round/>
            <a:headEnd len="med" w="med" type="none"/>
            <a:tailEnd len="med" w="med" type="none"/>
          </a:ln>
        </p:spPr>
      </p:cxnSp>
      <p:cxnSp>
        <p:nvCxnSpPr>
          <p:cNvPr id="166" name="Google Shape;166;p19"/>
          <p:cNvCxnSpPr>
            <a:stCxn id="154" idx="2"/>
            <a:endCxn id="151" idx="7"/>
          </p:cNvCxnSpPr>
          <p:nvPr/>
        </p:nvCxnSpPr>
        <p:spPr>
          <a:xfrm flipH="1">
            <a:off x="6326847" y="2012829"/>
            <a:ext cx="93900" cy="16800"/>
          </a:xfrm>
          <a:prstGeom prst="straightConnector1">
            <a:avLst/>
          </a:prstGeom>
          <a:noFill/>
          <a:ln cap="flat" cmpd="sng" w="9525">
            <a:solidFill>
              <a:srgbClr val="F3F3F3"/>
            </a:solidFill>
            <a:prstDash val="solid"/>
            <a:round/>
            <a:headEnd len="med" w="med" type="none"/>
            <a:tailEnd len="med" w="med" type="none"/>
          </a:ln>
        </p:spPr>
      </p:cxnSp>
      <p:cxnSp>
        <p:nvCxnSpPr>
          <p:cNvPr id="167" name="Google Shape;167;p19"/>
          <p:cNvCxnSpPr>
            <a:stCxn id="154" idx="2"/>
            <a:endCxn id="150" idx="6"/>
          </p:cNvCxnSpPr>
          <p:nvPr/>
        </p:nvCxnSpPr>
        <p:spPr>
          <a:xfrm rot="10800000">
            <a:off x="6337047" y="1957029"/>
            <a:ext cx="83700" cy="55800"/>
          </a:xfrm>
          <a:prstGeom prst="straightConnector1">
            <a:avLst/>
          </a:prstGeom>
          <a:noFill/>
          <a:ln cap="flat" cmpd="sng" w="9525">
            <a:solidFill>
              <a:srgbClr val="F3F3F3"/>
            </a:solidFill>
            <a:prstDash val="solid"/>
            <a:round/>
            <a:headEnd len="med" w="med" type="none"/>
            <a:tailEnd len="med" w="med" type="none"/>
          </a:ln>
        </p:spPr>
      </p:cxnSp>
      <p:cxnSp>
        <p:nvCxnSpPr>
          <p:cNvPr id="168" name="Google Shape;168;p19"/>
          <p:cNvCxnSpPr>
            <a:stCxn id="155" idx="1"/>
            <a:endCxn id="150" idx="5"/>
          </p:cNvCxnSpPr>
          <p:nvPr/>
        </p:nvCxnSpPr>
        <p:spPr>
          <a:xfrm rot="10800000">
            <a:off x="6327052" y="1982729"/>
            <a:ext cx="103800" cy="102600"/>
          </a:xfrm>
          <a:prstGeom prst="straightConnector1">
            <a:avLst/>
          </a:prstGeom>
          <a:noFill/>
          <a:ln cap="flat" cmpd="sng" w="9525">
            <a:solidFill>
              <a:srgbClr val="F3F3F3"/>
            </a:solidFill>
            <a:prstDash val="solid"/>
            <a:round/>
            <a:headEnd len="med" w="med" type="none"/>
            <a:tailEnd len="med" w="med" type="none"/>
          </a:ln>
        </p:spPr>
      </p:cxnSp>
      <p:sp>
        <p:nvSpPr>
          <p:cNvPr id="169" name="Google Shape;169;p19"/>
          <p:cNvSpPr/>
          <p:nvPr/>
        </p:nvSpPr>
        <p:spPr>
          <a:xfrm>
            <a:off x="6573394" y="2038929"/>
            <a:ext cx="69000" cy="72000"/>
          </a:xfrm>
          <a:prstGeom prst="ellipse">
            <a:avLst/>
          </a:prstGeom>
          <a:solidFill>
            <a:srgbClr val="FFFFFF"/>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0" name="Google Shape;170;p19"/>
          <p:cNvSpPr/>
          <p:nvPr/>
        </p:nvSpPr>
        <p:spPr>
          <a:xfrm>
            <a:off x="6573394" y="2136884"/>
            <a:ext cx="69000" cy="72000"/>
          </a:xfrm>
          <a:prstGeom prst="ellipse">
            <a:avLst/>
          </a:prstGeom>
          <a:solidFill>
            <a:srgbClr val="FFFFFF"/>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71" name="Google Shape;171;p19"/>
          <p:cNvCxnSpPr>
            <a:stCxn id="156" idx="6"/>
            <a:endCxn id="170" idx="3"/>
          </p:cNvCxnSpPr>
          <p:nvPr/>
        </p:nvCxnSpPr>
        <p:spPr>
          <a:xfrm flipH="1" rot="10800000">
            <a:off x="6489747" y="2198240"/>
            <a:ext cx="93900" cy="10500"/>
          </a:xfrm>
          <a:prstGeom prst="straightConnector1">
            <a:avLst/>
          </a:prstGeom>
          <a:noFill/>
          <a:ln cap="flat" cmpd="sng" w="9525">
            <a:solidFill>
              <a:srgbClr val="F3F3F3"/>
            </a:solidFill>
            <a:prstDash val="solid"/>
            <a:round/>
            <a:headEnd len="med" w="med" type="none"/>
            <a:tailEnd len="med" w="med" type="none"/>
          </a:ln>
        </p:spPr>
      </p:cxnSp>
      <p:cxnSp>
        <p:nvCxnSpPr>
          <p:cNvPr id="172" name="Google Shape;172;p19"/>
          <p:cNvCxnSpPr>
            <a:stCxn id="156" idx="7"/>
            <a:endCxn id="169" idx="3"/>
          </p:cNvCxnSpPr>
          <p:nvPr/>
        </p:nvCxnSpPr>
        <p:spPr>
          <a:xfrm flipH="1" rot="10800000">
            <a:off x="6479642" y="2100484"/>
            <a:ext cx="103800" cy="82800"/>
          </a:xfrm>
          <a:prstGeom prst="straightConnector1">
            <a:avLst/>
          </a:prstGeom>
          <a:noFill/>
          <a:ln cap="flat" cmpd="sng" w="9525">
            <a:solidFill>
              <a:srgbClr val="F3F3F3"/>
            </a:solidFill>
            <a:prstDash val="solid"/>
            <a:round/>
            <a:headEnd len="med" w="med" type="none"/>
            <a:tailEnd len="med" w="med" type="none"/>
          </a:ln>
        </p:spPr>
      </p:cxnSp>
      <p:cxnSp>
        <p:nvCxnSpPr>
          <p:cNvPr id="173" name="Google Shape;173;p19"/>
          <p:cNvCxnSpPr>
            <a:stCxn id="170" idx="2"/>
            <a:endCxn id="155" idx="6"/>
          </p:cNvCxnSpPr>
          <p:nvPr/>
        </p:nvCxnSpPr>
        <p:spPr>
          <a:xfrm rot="10800000">
            <a:off x="6489694" y="2110784"/>
            <a:ext cx="83700" cy="62100"/>
          </a:xfrm>
          <a:prstGeom prst="straightConnector1">
            <a:avLst/>
          </a:prstGeom>
          <a:noFill/>
          <a:ln cap="flat" cmpd="sng" w="9525">
            <a:solidFill>
              <a:srgbClr val="F3F3F3"/>
            </a:solidFill>
            <a:prstDash val="solid"/>
            <a:round/>
            <a:headEnd len="med" w="med" type="none"/>
            <a:tailEnd len="med" w="med" type="none"/>
          </a:ln>
        </p:spPr>
      </p:cxnSp>
      <p:cxnSp>
        <p:nvCxnSpPr>
          <p:cNvPr id="174" name="Google Shape;174;p19"/>
          <p:cNvCxnSpPr>
            <a:stCxn id="169" idx="2"/>
            <a:endCxn id="155" idx="6"/>
          </p:cNvCxnSpPr>
          <p:nvPr/>
        </p:nvCxnSpPr>
        <p:spPr>
          <a:xfrm flipH="1">
            <a:off x="6489694" y="2074929"/>
            <a:ext cx="83700" cy="36000"/>
          </a:xfrm>
          <a:prstGeom prst="straightConnector1">
            <a:avLst/>
          </a:prstGeom>
          <a:noFill/>
          <a:ln cap="flat" cmpd="sng" w="9525">
            <a:solidFill>
              <a:srgbClr val="F3F3F3"/>
            </a:solidFill>
            <a:prstDash val="solid"/>
            <a:round/>
            <a:headEnd len="med" w="med" type="none"/>
            <a:tailEnd len="med" w="med" type="none"/>
          </a:ln>
        </p:spPr>
      </p:cxnSp>
      <p:cxnSp>
        <p:nvCxnSpPr>
          <p:cNvPr id="175" name="Google Shape;175;p19"/>
          <p:cNvCxnSpPr>
            <a:stCxn id="154" idx="6"/>
            <a:endCxn id="169" idx="1"/>
          </p:cNvCxnSpPr>
          <p:nvPr/>
        </p:nvCxnSpPr>
        <p:spPr>
          <a:xfrm>
            <a:off x="6489747" y="2012829"/>
            <a:ext cx="93900" cy="36600"/>
          </a:xfrm>
          <a:prstGeom prst="straightConnector1">
            <a:avLst/>
          </a:prstGeom>
          <a:noFill/>
          <a:ln cap="flat" cmpd="sng" w="9525">
            <a:solidFill>
              <a:srgbClr val="F3F3F3"/>
            </a:solidFill>
            <a:prstDash val="solid"/>
            <a:round/>
            <a:headEnd len="med" w="med" type="none"/>
            <a:tailEnd len="med" w="med" type="none"/>
          </a:ln>
        </p:spPr>
      </p:cxnSp>
      <p:cxnSp>
        <p:nvCxnSpPr>
          <p:cNvPr id="176" name="Google Shape;176;p19"/>
          <p:cNvCxnSpPr>
            <a:stCxn id="154" idx="5"/>
            <a:endCxn id="170" idx="1"/>
          </p:cNvCxnSpPr>
          <p:nvPr/>
        </p:nvCxnSpPr>
        <p:spPr>
          <a:xfrm>
            <a:off x="6479642" y="2038285"/>
            <a:ext cx="103800" cy="109200"/>
          </a:xfrm>
          <a:prstGeom prst="straightConnector1">
            <a:avLst/>
          </a:prstGeom>
          <a:noFill/>
          <a:ln cap="flat" cmpd="sng" w="9525">
            <a:solidFill>
              <a:srgbClr val="F3F3F3"/>
            </a:solidFill>
            <a:prstDash val="solid"/>
            <a:round/>
            <a:headEnd len="med" w="med" type="none"/>
            <a:tailEnd len="med" w="med" type="none"/>
          </a:ln>
        </p:spPr>
      </p:cxnSp>
      <p:grpSp>
        <p:nvGrpSpPr>
          <p:cNvPr id="177" name="Google Shape;177;p19"/>
          <p:cNvGrpSpPr/>
          <p:nvPr/>
        </p:nvGrpSpPr>
        <p:grpSpPr>
          <a:xfrm>
            <a:off x="546212" y="1464885"/>
            <a:ext cx="1197624" cy="989146"/>
            <a:chOff x="5904562" y="2798635"/>
            <a:chExt cx="1197624" cy="989146"/>
          </a:xfrm>
        </p:grpSpPr>
        <p:sp>
          <p:nvSpPr>
            <p:cNvPr id="178" name="Google Shape;178;p19"/>
            <p:cNvSpPr/>
            <p:nvPr/>
          </p:nvSpPr>
          <p:spPr>
            <a:xfrm rot="10800000">
              <a:off x="5904562" y="2953924"/>
              <a:ext cx="1197600" cy="748200"/>
            </a:xfrm>
            <a:prstGeom prst="trapezoid">
              <a:avLst>
                <a:gd fmla="val 25000" name="adj"/>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p19"/>
            <p:cNvSpPr/>
            <p:nvPr/>
          </p:nvSpPr>
          <p:spPr>
            <a:xfrm>
              <a:off x="5904586" y="2839211"/>
              <a:ext cx="1197600" cy="186900"/>
            </a:xfrm>
            <a:prstGeom prst="ellipse">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p19"/>
            <p:cNvSpPr/>
            <p:nvPr/>
          </p:nvSpPr>
          <p:spPr>
            <a:xfrm>
              <a:off x="5904586" y="2798635"/>
              <a:ext cx="1197600" cy="186900"/>
            </a:xfrm>
            <a:prstGeom prst="ellipse">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19"/>
            <p:cNvSpPr/>
            <p:nvPr/>
          </p:nvSpPr>
          <p:spPr>
            <a:xfrm>
              <a:off x="6084781" y="3600881"/>
              <a:ext cx="837300" cy="186900"/>
            </a:xfrm>
            <a:prstGeom prst="ellipse">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2" name="Google Shape;182;p19"/>
            <p:cNvSpPr txBox="1"/>
            <p:nvPr/>
          </p:nvSpPr>
          <p:spPr>
            <a:xfrm>
              <a:off x="5968375" y="3088227"/>
              <a:ext cx="1070100" cy="5889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a:solidFill>
                    <a:srgbClr val="FFFFFF"/>
                  </a:solidFill>
                  <a:latin typeface="Calibri"/>
                  <a:ea typeface="Calibri"/>
                  <a:cs typeface="Calibri"/>
                  <a:sym typeface="Calibri"/>
                </a:rPr>
                <a:t>Cumulus</a:t>
              </a:r>
              <a:endParaRPr b="1">
                <a:solidFill>
                  <a:srgbClr val="FFFFFF"/>
                </a:solidFill>
                <a:latin typeface="Calibri"/>
                <a:ea typeface="Calibri"/>
                <a:cs typeface="Calibri"/>
                <a:sym typeface="Calibri"/>
              </a:endParaRPr>
            </a:p>
            <a:p>
              <a:pPr indent="0" lvl="0" marL="0" rtl="0" algn="ctr">
                <a:spcBef>
                  <a:spcPts val="0"/>
                </a:spcBef>
                <a:spcAft>
                  <a:spcPts val="0"/>
                </a:spcAft>
                <a:buNone/>
              </a:pPr>
              <a:r>
                <a:rPr lang="en">
                  <a:solidFill>
                    <a:srgbClr val="FFFFFF"/>
                  </a:solidFill>
                  <a:latin typeface="Calibri"/>
                  <a:ea typeface="Calibri"/>
                  <a:cs typeface="Calibri"/>
                  <a:sym typeface="Calibri"/>
                </a:rPr>
                <a:t>Archive</a:t>
              </a:r>
              <a:endParaRPr>
                <a:solidFill>
                  <a:srgbClr val="FFFF00"/>
                </a:solidFill>
                <a:latin typeface="Calibri"/>
                <a:ea typeface="Calibri"/>
                <a:cs typeface="Calibri"/>
                <a:sym typeface="Calibri"/>
              </a:endParaRPr>
            </a:p>
          </p:txBody>
        </p:sp>
      </p:grpSp>
      <p:grpSp>
        <p:nvGrpSpPr>
          <p:cNvPr id="183" name="Google Shape;183;p19"/>
          <p:cNvGrpSpPr/>
          <p:nvPr/>
        </p:nvGrpSpPr>
        <p:grpSpPr>
          <a:xfrm>
            <a:off x="7305016" y="1536321"/>
            <a:ext cx="760500" cy="741300"/>
            <a:chOff x="7457416" y="1155321"/>
            <a:chExt cx="760500" cy="741300"/>
          </a:xfrm>
        </p:grpSpPr>
        <p:sp>
          <p:nvSpPr>
            <p:cNvPr id="184" name="Google Shape;184;p19"/>
            <p:cNvSpPr/>
            <p:nvPr/>
          </p:nvSpPr>
          <p:spPr>
            <a:xfrm>
              <a:off x="7457416" y="1155321"/>
              <a:ext cx="760500" cy="741300"/>
            </a:xfrm>
            <a:prstGeom prst="roundRect">
              <a:avLst>
                <a:gd fmla="val 16667" name="adj"/>
              </a:avLst>
            </a:prstGeom>
            <a:solidFill>
              <a:srgbClr val="E0666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85" name="Google Shape;185;p19"/>
            <p:cNvCxnSpPr/>
            <p:nvPr/>
          </p:nvCxnSpPr>
          <p:spPr>
            <a:xfrm rot="10800000">
              <a:off x="7527853" y="1841011"/>
              <a:ext cx="633600" cy="0"/>
            </a:xfrm>
            <a:prstGeom prst="straightConnector1">
              <a:avLst/>
            </a:prstGeom>
            <a:noFill/>
            <a:ln cap="flat" cmpd="sng" w="19050">
              <a:solidFill>
                <a:srgbClr val="FFFFFF"/>
              </a:solidFill>
              <a:prstDash val="solid"/>
              <a:round/>
              <a:headEnd len="med" w="med" type="triangle"/>
              <a:tailEnd len="med" w="med" type="none"/>
            </a:ln>
          </p:spPr>
        </p:cxnSp>
        <p:cxnSp>
          <p:nvCxnSpPr>
            <p:cNvPr id="186" name="Google Shape;186;p19"/>
            <p:cNvCxnSpPr/>
            <p:nvPr/>
          </p:nvCxnSpPr>
          <p:spPr>
            <a:xfrm>
              <a:off x="7527600" y="1279950"/>
              <a:ext cx="0" cy="561000"/>
            </a:xfrm>
            <a:prstGeom prst="straightConnector1">
              <a:avLst/>
            </a:prstGeom>
            <a:noFill/>
            <a:ln cap="flat" cmpd="sng" w="19050">
              <a:solidFill>
                <a:srgbClr val="FFFFFF"/>
              </a:solidFill>
              <a:prstDash val="solid"/>
              <a:round/>
              <a:headEnd len="med" w="med" type="triangle"/>
              <a:tailEnd len="med" w="med" type="none"/>
            </a:ln>
          </p:spPr>
        </p:cxnSp>
        <p:sp>
          <p:nvSpPr>
            <p:cNvPr id="187" name="Google Shape;187;p19"/>
            <p:cNvSpPr/>
            <p:nvPr/>
          </p:nvSpPr>
          <p:spPr>
            <a:xfrm>
              <a:off x="7588652" y="1496725"/>
              <a:ext cx="496867" cy="255632"/>
            </a:xfrm>
            <a:custGeom>
              <a:rect b="b" l="l" r="r" t="t"/>
              <a:pathLst>
                <a:path extrusionOk="0" h="10668" w="32385">
                  <a:moveTo>
                    <a:pt x="0" y="10668"/>
                  </a:moveTo>
                  <a:lnTo>
                    <a:pt x="12192" y="4572"/>
                  </a:lnTo>
                  <a:lnTo>
                    <a:pt x="19050" y="7620"/>
                  </a:lnTo>
                  <a:lnTo>
                    <a:pt x="27051" y="0"/>
                  </a:lnTo>
                  <a:lnTo>
                    <a:pt x="32385" y="1905"/>
                  </a:lnTo>
                </a:path>
              </a:pathLst>
            </a:custGeom>
            <a:noFill/>
            <a:ln cap="flat" cmpd="sng" w="28575">
              <a:solidFill>
                <a:srgbClr val="FFFFFF"/>
              </a:solidFill>
              <a:prstDash val="solid"/>
              <a:round/>
              <a:headEnd len="med" w="med" type="none"/>
              <a:tailEnd len="med" w="med" type="none"/>
            </a:ln>
          </p:spPr>
        </p:sp>
        <p:sp>
          <p:nvSpPr>
            <p:cNvPr id="188" name="Google Shape;188;p19"/>
            <p:cNvSpPr txBox="1"/>
            <p:nvPr/>
          </p:nvSpPr>
          <p:spPr>
            <a:xfrm>
              <a:off x="7527594" y="1155325"/>
              <a:ext cx="613500" cy="2007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None/>
              </a:pPr>
              <a:r>
                <a:rPr lang="en">
                  <a:solidFill>
                    <a:srgbClr val="FFFFFF"/>
                  </a:solidFill>
                  <a:latin typeface="Calibri"/>
                  <a:ea typeface="Calibri"/>
                  <a:cs typeface="Calibri"/>
                  <a:sym typeface="Calibri"/>
                </a:rPr>
                <a:t>r</a:t>
              </a:r>
              <a:r>
                <a:rPr lang="en">
                  <a:solidFill>
                    <a:srgbClr val="FFFFFF"/>
                  </a:solidFill>
                  <a:latin typeface="Calibri"/>
                  <a:ea typeface="Calibri"/>
                  <a:cs typeface="Calibri"/>
                  <a:sym typeface="Calibri"/>
                </a:rPr>
                <a:t>esults</a:t>
              </a:r>
              <a:endParaRPr>
                <a:solidFill>
                  <a:srgbClr val="FFFFFF"/>
                </a:solidFill>
                <a:latin typeface="Calibri"/>
                <a:ea typeface="Calibri"/>
                <a:cs typeface="Calibri"/>
                <a:sym typeface="Calibri"/>
              </a:endParaRPr>
            </a:p>
          </p:txBody>
        </p:sp>
      </p:grpSp>
      <p:grpSp>
        <p:nvGrpSpPr>
          <p:cNvPr id="189" name="Google Shape;189;p19"/>
          <p:cNvGrpSpPr/>
          <p:nvPr/>
        </p:nvGrpSpPr>
        <p:grpSpPr>
          <a:xfrm>
            <a:off x="314037" y="1609535"/>
            <a:ext cx="1197624" cy="989146"/>
            <a:chOff x="5904562" y="2798635"/>
            <a:chExt cx="1197624" cy="989146"/>
          </a:xfrm>
        </p:grpSpPr>
        <p:sp>
          <p:nvSpPr>
            <p:cNvPr id="190" name="Google Shape;190;p19"/>
            <p:cNvSpPr/>
            <p:nvPr/>
          </p:nvSpPr>
          <p:spPr>
            <a:xfrm rot="10800000">
              <a:off x="5904562" y="2953924"/>
              <a:ext cx="1197600" cy="748200"/>
            </a:xfrm>
            <a:prstGeom prst="trapezoid">
              <a:avLst>
                <a:gd fmla="val 25000" name="adj"/>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19"/>
            <p:cNvSpPr/>
            <p:nvPr/>
          </p:nvSpPr>
          <p:spPr>
            <a:xfrm>
              <a:off x="5904586" y="2839211"/>
              <a:ext cx="1197600" cy="186900"/>
            </a:xfrm>
            <a:prstGeom prst="ellipse">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2" name="Google Shape;192;p19"/>
            <p:cNvSpPr/>
            <p:nvPr/>
          </p:nvSpPr>
          <p:spPr>
            <a:xfrm>
              <a:off x="5904586" y="2798635"/>
              <a:ext cx="1197600" cy="186900"/>
            </a:xfrm>
            <a:prstGeom prst="ellipse">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19"/>
            <p:cNvSpPr/>
            <p:nvPr/>
          </p:nvSpPr>
          <p:spPr>
            <a:xfrm>
              <a:off x="6084781" y="3600881"/>
              <a:ext cx="837300" cy="186900"/>
            </a:xfrm>
            <a:prstGeom prst="ellipse">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4" name="Google Shape;194;p19"/>
            <p:cNvSpPr txBox="1"/>
            <p:nvPr/>
          </p:nvSpPr>
          <p:spPr>
            <a:xfrm>
              <a:off x="5968375" y="3088227"/>
              <a:ext cx="1070100" cy="5889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a:solidFill>
                    <a:srgbClr val="FFFFFF"/>
                  </a:solidFill>
                  <a:latin typeface="Calibri"/>
                  <a:ea typeface="Calibri"/>
                  <a:cs typeface="Calibri"/>
                  <a:sym typeface="Calibri"/>
                </a:rPr>
                <a:t>Cumulus</a:t>
              </a:r>
              <a:endParaRPr b="1">
                <a:solidFill>
                  <a:srgbClr val="FFFFFF"/>
                </a:solidFill>
                <a:latin typeface="Calibri"/>
                <a:ea typeface="Calibri"/>
                <a:cs typeface="Calibri"/>
                <a:sym typeface="Calibri"/>
              </a:endParaRPr>
            </a:p>
            <a:p>
              <a:pPr indent="0" lvl="0" marL="0" rtl="0" algn="ctr">
                <a:spcBef>
                  <a:spcPts val="0"/>
                </a:spcBef>
                <a:spcAft>
                  <a:spcPts val="0"/>
                </a:spcAft>
                <a:buNone/>
              </a:pPr>
              <a:r>
                <a:rPr lang="en">
                  <a:solidFill>
                    <a:srgbClr val="FFFFFF"/>
                  </a:solidFill>
                  <a:latin typeface="Calibri"/>
                  <a:ea typeface="Calibri"/>
                  <a:cs typeface="Calibri"/>
                  <a:sym typeface="Calibri"/>
                </a:rPr>
                <a:t>a</a:t>
              </a:r>
              <a:r>
                <a:rPr lang="en">
                  <a:solidFill>
                    <a:srgbClr val="FFFFFF"/>
                  </a:solidFill>
                  <a:latin typeface="Calibri"/>
                  <a:ea typeface="Calibri"/>
                  <a:cs typeface="Calibri"/>
                  <a:sym typeface="Calibri"/>
                </a:rPr>
                <a:t>rchive</a:t>
              </a:r>
              <a:endParaRPr>
                <a:solidFill>
                  <a:srgbClr val="FFFF00"/>
                </a:solidFill>
                <a:latin typeface="Calibri"/>
                <a:ea typeface="Calibri"/>
                <a:cs typeface="Calibri"/>
                <a:sym typeface="Calibri"/>
              </a:endParaRPr>
            </a:p>
          </p:txBody>
        </p:sp>
      </p:grpSp>
      <p:grpSp>
        <p:nvGrpSpPr>
          <p:cNvPr id="195" name="Google Shape;195;p19"/>
          <p:cNvGrpSpPr/>
          <p:nvPr/>
        </p:nvGrpSpPr>
        <p:grpSpPr>
          <a:xfrm>
            <a:off x="4511775" y="1454685"/>
            <a:ext cx="980400" cy="1121400"/>
            <a:chOff x="2532550" y="3644935"/>
            <a:chExt cx="980400" cy="1121400"/>
          </a:xfrm>
        </p:grpSpPr>
        <p:sp>
          <p:nvSpPr>
            <p:cNvPr id="196" name="Google Shape;196;p19"/>
            <p:cNvSpPr/>
            <p:nvPr/>
          </p:nvSpPr>
          <p:spPr>
            <a:xfrm>
              <a:off x="2532550" y="3644935"/>
              <a:ext cx="980400" cy="1121400"/>
            </a:xfrm>
            <a:prstGeom prst="roundRect">
              <a:avLst>
                <a:gd fmla="val 5279" name="adj"/>
              </a:avLst>
            </a:prstGeom>
            <a:solidFill>
              <a:srgbClr val="FFFFFF"/>
            </a:solidFill>
            <a:ln cap="flat" cmpd="sng" w="9525">
              <a:solidFill>
                <a:srgbClr val="FF0000"/>
              </a:solidFill>
              <a:prstDash val="solid"/>
              <a:round/>
              <a:headEnd len="sm" w="sm" type="none"/>
              <a:tailEnd len="sm" w="sm" type="none"/>
            </a:ln>
          </p:spPr>
          <p:txBody>
            <a:bodyPr anchorCtr="0" anchor="b" bIns="91425" lIns="91425" spcFirstLastPara="1" rIns="91425" wrap="square" tIns="91425">
              <a:noAutofit/>
            </a:bodyPr>
            <a:lstStyle/>
            <a:p>
              <a:pPr indent="0" lvl="0" marL="0" rtl="0" algn="ctr">
                <a:spcBef>
                  <a:spcPts val="0"/>
                </a:spcBef>
                <a:spcAft>
                  <a:spcPts val="0"/>
                </a:spcAft>
                <a:buNone/>
              </a:pPr>
              <a:r>
                <a:rPr lang="en">
                  <a:latin typeface="Calibri"/>
                  <a:ea typeface="Calibri"/>
                  <a:cs typeface="Calibri"/>
                  <a:sym typeface="Calibri"/>
                </a:rPr>
                <a:t>c</a:t>
              </a:r>
              <a:r>
                <a:rPr lang="en">
                  <a:latin typeface="Calibri"/>
                  <a:ea typeface="Calibri"/>
                  <a:cs typeface="Calibri"/>
                  <a:sym typeface="Calibri"/>
                </a:rPr>
                <a:t>loud optimized format</a:t>
              </a:r>
              <a:endParaRPr>
                <a:latin typeface="Calibri"/>
                <a:ea typeface="Calibri"/>
                <a:cs typeface="Calibri"/>
                <a:sym typeface="Calibri"/>
              </a:endParaRPr>
            </a:p>
          </p:txBody>
        </p:sp>
        <p:pic>
          <p:nvPicPr>
            <p:cNvPr id="197" name="Google Shape;197;p19"/>
            <p:cNvPicPr preferRelativeResize="0"/>
            <p:nvPr/>
          </p:nvPicPr>
          <p:blipFill>
            <a:blip r:embed="rId5">
              <a:alphaModFix/>
            </a:blip>
            <a:stretch>
              <a:fillRect/>
            </a:stretch>
          </p:blipFill>
          <p:spPr>
            <a:xfrm flipH="1">
              <a:off x="2664850" y="3684575"/>
              <a:ext cx="715800" cy="357900"/>
            </a:xfrm>
            <a:prstGeom prst="rect">
              <a:avLst/>
            </a:prstGeom>
            <a:noFill/>
            <a:ln>
              <a:noFill/>
            </a:ln>
          </p:spPr>
        </p:pic>
      </p:grpSp>
      <p:sp>
        <p:nvSpPr>
          <p:cNvPr id="198" name="Google Shape;198;p19"/>
          <p:cNvSpPr txBox="1"/>
          <p:nvPr>
            <p:ph type="title"/>
          </p:nvPr>
        </p:nvSpPr>
        <p:spPr>
          <a:xfrm>
            <a:off x="1072900" y="0"/>
            <a:ext cx="77595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EOSDIS Data Access</a:t>
            </a:r>
            <a:endParaRPr/>
          </a:p>
        </p:txBody>
      </p:sp>
      <p:sp>
        <p:nvSpPr>
          <p:cNvPr id="199" name="Google Shape;199;p19"/>
          <p:cNvSpPr/>
          <p:nvPr/>
        </p:nvSpPr>
        <p:spPr>
          <a:xfrm>
            <a:off x="1897125" y="2912300"/>
            <a:ext cx="1370700" cy="255600"/>
          </a:xfrm>
          <a:prstGeom prst="roundRect">
            <a:avLst>
              <a:gd fmla="val 5279" name="adj"/>
            </a:avLst>
          </a:prstGeom>
          <a:solidFill>
            <a:srgbClr val="FFFFFF"/>
          </a:solidFill>
          <a:ln cap="flat" cmpd="sng" w="9525">
            <a:solidFill>
              <a:srgbClr val="595959"/>
            </a:solidFill>
            <a:prstDash val="solid"/>
            <a:round/>
            <a:headEnd len="sm" w="sm" type="none"/>
            <a:tailEnd len="sm" w="sm" type="none"/>
          </a:ln>
        </p:spPr>
        <p:txBody>
          <a:bodyPr anchorCtr="0" anchor="ctr" bIns="91425" lIns="0" spcFirstLastPara="1" rIns="0" wrap="square" tIns="91425">
            <a:noAutofit/>
          </a:bodyPr>
          <a:lstStyle/>
          <a:p>
            <a:pPr indent="0" lvl="0" marL="0" rtl="0" algn="ctr">
              <a:spcBef>
                <a:spcPts val="0"/>
              </a:spcBef>
              <a:spcAft>
                <a:spcPts val="0"/>
              </a:spcAft>
              <a:buNone/>
            </a:pPr>
            <a:r>
              <a:rPr b="1" lang="en">
                <a:latin typeface="Calibri"/>
                <a:ea typeface="Calibri"/>
                <a:cs typeface="Calibri"/>
                <a:sym typeface="Calibri"/>
              </a:rPr>
              <a:t>OPeNDAP</a:t>
            </a:r>
            <a:endParaRPr>
              <a:latin typeface="Calibri"/>
              <a:ea typeface="Calibri"/>
              <a:cs typeface="Calibri"/>
              <a:sym typeface="Calibri"/>
            </a:endParaRPr>
          </a:p>
        </p:txBody>
      </p:sp>
      <p:pic>
        <p:nvPicPr>
          <p:cNvPr id="200" name="Google Shape;200;p19"/>
          <p:cNvPicPr preferRelativeResize="0"/>
          <p:nvPr/>
        </p:nvPicPr>
        <p:blipFill>
          <a:blip r:embed="rId4">
            <a:alphaModFix/>
          </a:blip>
          <a:stretch>
            <a:fillRect/>
          </a:stretch>
        </p:blipFill>
        <p:spPr>
          <a:xfrm>
            <a:off x="2203885" y="4096002"/>
            <a:ext cx="757199" cy="757166"/>
          </a:xfrm>
          <a:prstGeom prst="rect">
            <a:avLst/>
          </a:prstGeom>
          <a:noFill/>
          <a:ln>
            <a:noFill/>
          </a:ln>
          <a:effectLst>
            <a:outerShdw blurRad="57150" rotWithShape="0" algn="bl" dir="5400000" dist="19050">
              <a:srgbClr val="000000">
                <a:alpha val="50000"/>
              </a:srgbClr>
            </a:outerShdw>
          </a:effectLst>
        </p:spPr>
      </p:pic>
      <p:cxnSp>
        <p:nvCxnSpPr>
          <p:cNvPr id="201" name="Google Shape;201;p19"/>
          <p:cNvCxnSpPr>
            <a:stCxn id="193" idx="4"/>
          </p:cNvCxnSpPr>
          <p:nvPr/>
        </p:nvCxnSpPr>
        <p:spPr>
          <a:xfrm>
            <a:off x="912906" y="2598681"/>
            <a:ext cx="1233000" cy="1492200"/>
          </a:xfrm>
          <a:prstGeom prst="straightConnector1">
            <a:avLst/>
          </a:prstGeom>
          <a:noFill/>
          <a:ln cap="flat" cmpd="sng" w="19050">
            <a:solidFill>
              <a:srgbClr val="FFF2CC"/>
            </a:solidFill>
            <a:prstDash val="solid"/>
            <a:round/>
            <a:headEnd len="med" w="med" type="none"/>
            <a:tailEnd len="med" w="med" type="triangle"/>
          </a:ln>
        </p:spPr>
      </p:cxnSp>
      <p:cxnSp>
        <p:nvCxnSpPr>
          <p:cNvPr id="202" name="Google Shape;202;p19"/>
          <p:cNvCxnSpPr>
            <a:stCxn id="199" idx="3"/>
          </p:cNvCxnSpPr>
          <p:nvPr/>
        </p:nvCxnSpPr>
        <p:spPr>
          <a:xfrm flipH="1" rot="10800000">
            <a:off x="3267825" y="3038900"/>
            <a:ext cx="2588100" cy="1200"/>
          </a:xfrm>
          <a:prstGeom prst="straightConnector1">
            <a:avLst/>
          </a:prstGeom>
          <a:noFill/>
          <a:ln cap="flat" cmpd="sng" w="19050">
            <a:solidFill>
              <a:srgbClr val="FFF2CC"/>
            </a:solidFill>
            <a:prstDash val="solid"/>
            <a:round/>
            <a:headEnd len="med" w="med" type="none"/>
            <a:tailEnd len="med" w="med" type="triangle"/>
          </a:ln>
        </p:spPr>
      </p:cxnSp>
      <p:cxnSp>
        <p:nvCxnSpPr>
          <p:cNvPr id="203" name="Google Shape;203;p19"/>
          <p:cNvCxnSpPr>
            <a:stCxn id="193" idx="6"/>
            <a:endCxn id="199" idx="1"/>
          </p:cNvCxnSpPr>
          <p:nvPr/>
        </p:nvCxnSpPr>
        <p:spPr>
          <a:xfrm>
            <a:off x="1331556" y="2505231"/>
            <a:ext cx="565500" cy="534900"/>
          </a:xfrm>
          <a:prstGeom prst="straightConnector1">
            <a:avLst/>
          </a:prstGeom>
          <a:noFill/>
          <a:ln cap="flat" cmpd="sng" w="19050">
            <a:solidFill>
              <a:srgbClr val="FFF2CC"/>
            </a:solidFill>
            <a:prstDash val="solid"/>
            <a:round/>
            <a:headEnd len="med" w="med" type="none"/>
            <a:tailEnd len="med" w="med" type="triangle"/>
          </a:ln>
        </p:spPr>
      </p:cxnSp>
      <p:cxnSp>
        <p:nvCxnSpPr>
          <p:cNvPr id="204" name="Google Shape;204;p19"/>
          <p:cNvCxnSpPr>
            <a:stCxn id="199" idx="2"/>
            <a:endCxn id="200" idx="0"/>
          </p:cNvCxnSpPr>
          <p:nvPr/>
        </p:nvCxnSpPr>
        <p:spPr>
          <a:xfrm>
            <a:off x="2582475" y="3167900"/>
            <a:ext cx="0" cy="928200"/>
          </a:xfrm>
          <a:prstGeom prst="straightConnector1">
            <a:avLst/>
          </a:prstGeom>
          <a:noFill/>
          <a:ln cap="flat" cmpd="sng" w="19050">
            <a:solidFill>
              <a:srgbClr val="FFF2CC"/>
            </a:solidFill>
            <a:prstDash val="solid"/>
            <a:round/>
            <a:headEnd len="med" w="med" type="none"/>
            <a:tailEnd len="med" w="med" type="triangle"/>
          </a:ln>
        </p:spPr>
      </p:cxnSp>
      <p:sp>
        <p:nvSpPr>
          <p:cNvPr id="205" name="Google Shape;205;p19"/>
          <p:cNvSpPr/>
          <p:nvPr/>
        </p:nvSpPr>
        <p:spPr>
          <a:xfrm>
            <a:off x="1412100" y="3504150"/>
            <a:ext cx="1585200" cy="255600"/>
          </a:xfrm>
          <a:prstGeom prst="roundRect">
            <a:avLst>
              <a:gd fmla="val 5279" name="adj"/>
            </a:avLst>
          </a:prstGeom>
          <a:solidFill>
            <a:srgbClr val="FFFFFF"/>
          </a:solidFill>
          <a:ln cap="flat" cmpd="sng" w="9525">
            <a:solidFill>
              <a:srgbClr val="595959"/>
            </a:solidFill>
            <a:prstDash val="solid"/>
            <a:round/>
            <a:headEnd len="sm" w="sm" type="none"/>
            <a:tailEnd len="sm" w="sm" type="none"/>
          </a:ln>
        </p:spPr>
        <p:txBody>
          <a:bodyPr anchorCtr="0" anchor="ctr" bIns="91425" lIns="0" spcFirstLastPara="1" rIns="0" wrap="square" tIns="91425">
            <a:noAutofit/>
          </a:bodyPr>
          <a:lstStyle/>
          <a:p>
            <a:pPr indent="0" lvl="0" marL="0" rtl="0" algn="ctr">
              <a:spcBef>
                <a:spcPts val="0"/>
              </a:spcBef>
              <a:spcAft>
                <a:spcPts val="0"/>
              </a:spcAft>
              <a:buNone/>
            </a:pPr>
            <a:r>
              <a:rPr b="1" lang="en">
                <a:latin typeface="Calibri"/>
                <a:ea typeface="Calibri"/>
                <a:cs typeface="Calibri"/>
                <a:sym typeface="Calibri"/>
              </a:rPr>
              <a:t>egress throttle</a:t>
            </a:r>
            <a:endParaRPr>
              <a:latin typeface="Calibri"/>
              <a:ea typeface="Calibri"/>
              <a:cs typeface="Calibri"/>
              <a:sym typeface="Calibri"/>
            </a:endParaRPr>
          </a:p>
        </p:txBody>
      </p:sp>
      <p:sp>
        <p:nvSpPr>
          <p:cNvPr id="206" name="Google Shape;206;p19"/>
          <p:cNvSpPr txBox="1"/>
          <p:nvPr/>
        </p:nvSpPr>
        <p:spPr>
          <a:xfrm>
            <a:off x="3620325" y="4769450"/>
            <a:ext cx="4671600" cy="354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100">
                <a:solidFill>
                  <a:srgbClr val="F3F3F3"/>
                </a:solidFill>
              </a:rPr>
              <a:t>OPeNDAP = Open-source Project for a Network Data Access Protocol</a:t>
            </a:r>
            <a:endParaRPr sz="1100">
              <a:solidFill>
                <a:srgbClr val="F3F3F3"/>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p20"/>
          <p:cNvSpPr/>
          <p:nvPr/>
        </p:nvSpPr>
        <p:spPr>
          <a:xfrm>
            <a:off x="229700" y="992600"/>
            <a:ext cx="6989100" cy="2830200"/>
          </a:xfrm>
          <a:prstGeom prst="rect">
            <a:avLst/>
          </a:prstGeom>
          <a:noFill/>
          <a:ln cap="flat" cmpd="sng" w="9525">
            <a:solidFill>
              <a:srgbClr val="00FFFF"/>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rgbClr val="00FFFF"/>
                </a:solidFill>
              </a:rPr>
              <a:t>Cloud</a:t>
            </a:r>
            <a:endParaRPr sz="1800">
              <a:solidFill>
                <a:srgbClr val="00FFFF"/>
              </a:solidFill>
            </a:endParaRPr>
          </a:p>
        </p:txBody>
      </p:sp>
      <p:sp>
        <p:nvSpPr>
          <p:cNvPr id="212" name="Google Shape;212;p20"/>
          <p:cNvSpPr txBox="1"/>
          <p:nvPr/>
        </p:nvSpPr>
        <p:spPr>
          <a:xfrm>
            <a:off x="86248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sz="1000">
                <a:solidFill>
                  <a:srgbClr val="FFFFFF"/>
                </a:solidFill>
              </a:rPr>
              <a:t>‹#›</a:t>
            </a:fld>
            <a:endParaRPr sz="1000">
              <a:solidFill>
                <a:srgbClr val="FFFFFF"/>
              </a:solidFill>
            </a:endParaRPr>
          </a:p>
        </p:txBody>
      </p:sp>
      <p:cxnSp>
        <p:nvCxnSpPr>
          <p:cNvPr id="213" name="Google Shape;213;p20"/>
          <p:cNvCxnSpPr>
            <a:endCxn id="214" idx="1"/>
          </p:cNvCxnSpPr>
          <p:nvPr/>
        </p:nvCxnSpPr>
        <p:spPr>
          <a:xfrm>
            <a:off x="1500824" y="2015385"/>
            <a:ext cx="396300" cy="0"/>
          </a:xfrm>
          <a:prstGeom prst="straightConnector1">
            <a:avLst/>
          </a:prstGeom>
          <a:noFill/>
          <a:ln cap="flat" cmpd="sng" w="19050">
            <a:solidFill>
              <a:srgbClr val="FFF2CC"/>
            </a:solidFill>
            <a:prstDash val="solid"/>
            <a:round/>
            <a:headEnd len="med" w="med" type="none"/>
            <a:tailEnd len="med" w="med" type="triangle"/>
          </a:ln>
        </p:spPr>
      </p:cxnSp>
      <p:cxnSp>
        <p:nvCxnSpPr>
          <p:cNvPr id="215" name="Google Shape;215;p20"/>
          <p:cNvCxnSpPr>
            <a:stCxn id="216" idx="3"/>
          </p:cNvCxnSpPr>
          <p:nvPr/>
        </p:nvCxnSpPr>
        <p:spPr>
          <a:xfrm flipH="1" rot="10800000">
            <a:off x="5492175" y="2007285"/>
            <a:ext cx="398400" cy="8100"/>
          </a:xfrm>
          <a:prstGeom prst="straightConnector1">
            <a:avLst/>
          </a:prstGeom>
          <a:noFill/>
          <a:ln cap="flat" cmpd="sng" w="19050">
            <a:solidFill>
              <a:srgbClr val="FFF2CC"/>
            </a:solidFill>
            <a:prstDash val="solid"/>
            <a:round/>
            <a:headEnd len="med" w="med" type="none"/>
            <a:tailEnd len="med" w="med" type="triangle"/>
          </a:ln>
        </p:spPr>
      </p:cxnSp>
      <p:sp>
        <p:nvSpPr>
          <p:cNvPr id="214" name="Google Shape;214;p20"/>
          <p:cNvSpPr/>
          <p:nvPr/>
        </p:nvSpPr>
        <p:spPr>
          <a:xfrm>
            <a:off x="1897124" y="1454685"/>
            <a:ext cx="1370700" cy="1121400"/>
          </a:xfrm>
          <a:prstGeom prst="roundRect">
            <a:avLst>
              <a:gd fmla="val 5279" name="adj"/>
            </a:avLst>
          </a:prstGeom>
          <a:solidFill>
            <a:srgbClr val="FFFFFF"/>
          </a:solidFill>
          <a:ln cap="flat" cmpd="sng" w="9525">
            <a:solidFill>
              <a:srgbClr val="595959"/>
            </a:solidFill>
            <a:prstDash val="solid"/>
            <a:round/>
            <a:headEnd len="sm" w="sm" type="none"/>
            <a:tailEnd len="sm" w="sm" type="none"/>
          </a:ln>
        </p:spPr>
        <p:txBody>
          <a:bodyPr anchorCtr="0" anchor="b" bIns="91425" lIns="0" spcFirstLastPara="1" rIns="0" wrap="square" tIns="91425">
            <a:noAutofit/>
          </a:bodyPr>
          <a:lstStyle/>
          <a:p>
            <a:pPr indent="0" lvl="0" marL="0" rtl="0" algn="ctr">
              <a:spcBef>
                <a:spcPts val="0"/>
              </a:spcBef>
              <a:spcAft>
                <a:spcPts val="0"/>
              </a:spcAft>
              <a:buNone/>
            </a:pPr>
            <a:r>
              <a:rPr b="1" lang="en">
                <a:latin typeface="Calibri"/>
                <a:ea typeface="Calibri"/>
                <a:cs typeface="Calibri"/>
                <a:sym typeface="Calibri"/>
              </a:rPr>
              <a:t>Harmony</a:t>
            </a:r>
            <a:r>
              <a:rPr lang="en">
                <a:latin typeface="Calibri"/>
                <a:ea typeface="Calibri"/>
                <a:cs typeface="Calibri"/>
                <a:sym typeface="Calibri"/>
              </a:rPr>
              <a:t> </a:t>
            </a:r>
            <a:br>
              <a:rPr lang="en">
                <a:latin typeface="Calibri"/>
                <a:ea typeface="Calibri"/>
                <a:cs typeface="Calibri"/>
                <a:sym typeface="Calibri"/>
              </a:rPr>
            </a:br>
            <a:r>
              <a:rPr lang="en">
                <a:latin typeface="Calibri"/>
                <a:ea typeface="Calibri"/>
                <a:cs typeface="Calibri"/>
                <a:sym typeface="Calibri"/>
              </a:rPr>
              <a:t>data transformations</a:t>
            </a:r>
            <a:endParaRPr>
              <a:latin typeface="Calibri"/>
              <a:ea typeface="Calibri"/>
              <a:cs typeface="Calibri"/>
              <a:sym typeface="Calibri"/>
            </a:endParaRPr>
          </a:p>
        </p:txBody>
      </p:sp>
      <p:cxnSp>
        <p:nvCxnSpPr>
          <p:cNvPr id="217" name="Google Shape;217;p20"/>
          <p:cNvCxnSpPr>
            <a:stCxn id="218" idx="3"/>
            <a:endCxn id="219" idx="1"/>
          </p:cNvCxnSpPr>
          <p:nvPr/>
        </p:nvCxnSpPr>
        <p:spPr>
          <a:xfrm>
            <a:off x="7014925" y="2474350"/>
            <a:ext cx="1197600" cy="18000"/>
          </a:xfrm>
          <a:prstGeom prst="straightConnector1">
            <a:avLst/>
          </a:prstGeom>
          <a:noFill/>
          <a:ln cap="flat" cmpd="sng" w="19050">
            <a:solidFill>
              <a:srgbClr val="FFF2CC"/>
            </a:solidFill>
            <a:prstDash val="solid"/>
            <a:round/>
            <a:headEnd len="med" w="med" type="none"/>
            <a:tailEnd len="med" w="med" type="triangle"/>
          </a:ln>
        </p:spPr>
      </p:cxnSp>
      <p:cxnSp>
        <p:nvCxnSpPr>
          <p:cNvPr id="220" name="Google Shape;220;p20"/>
          <p:cNvCxnSpPr>
            <a:stCxn id="214" idx="3"/>
            <a:endCxn id="216" idx="1"/>
          </p:cNvCxnSpPr>
          <p:nvPr/>
        </p:nvCxnSpPr>
        <p:spPr>
          <a:xfrm>
            <a:off x="3267824" y="2015385"/>
            <a:ext cx="1244100" cy="0"/>
          </a:xfrm>
          <a:prstGeom prst="straightConnector1">
            <a:avLst/>
          </a:prstGeom>
          <a:noFill/>
          <a:ln cap="flat" cmpd="sng" w="19050">
            <a:solidFill>
              <a:srgbClr val="FFF2CC"/>
            </a:solidFill>
            <a:prstDash val="solid"/>
            <a:round/>
            <a:headEnd len="med" w="med" type="none"/>
            <a:tailEnd len="med" w="med" type="triangle"/>
          </a:ln>
        </p:spPr>
      </p:cxnSp>
      <p:pic>
        <p:nvPicPr>
          <p:cNvPr id="221" name="Google Shape;221;p20"/>
          <p:cNvPicPr preferRelativeResize="0"/>
          <p:nvPr/>
        </p:nvPicPr>
        <p:blipFill>
          <a:blip r:embed="rId3">
            <a:alphaModFix/>
          </a:blip>
          <a:stretch>
            <a:fillRect/>
          </a:stretch>
        </p:blipFill>
        <p:spPr>
          <a:xfrm>
            <a:off x="2442126" y="1513625"/>
            <a:ext cx="357899" cy="357899"/>
          </a:xfrm>
          <a:prstGeom prst="rect">
            <a:avLst/>
          </a:prstGeom>
          <a:noFill/>
          <a:ln>
            <a:noFill/>
          </a:ln>
        </p:spPr>
      </p:pic>
      <p:sp>
        <p:nvSpPr>
          <p:cNvPr id="216" name="Google Shape;216;p20"/>
          <p:cNvSpPr/>
          <p:nvPr/>
        </p:nvSpPr>
        <p:spPr>
          <a:xfrm>
            <a:off x="4511775" y="1454685"/>
            <a:ext cx="980400" cy="1121400"/>
          </a:xfrm>
          <a:prstGeom prst="roundRect">
            <a:avLst>
              <a:gd fmla="val 5279" name="adj"/>
            </a:avLst>
          </a:prstGeom>
          <a:solidFill>
            <a:srgbClr val="FFFFFF"/>
          </a:solidFill>
          <a:ln cap="flat" cmpd="sng" w="9525">
            <a:solidFill>
              <a:srgbClr val="FF0000"/>
            </a:solidFill>
            <a:prstDash val="solid"/>
            <a:round/>
            <a:headEnd len="sm" w="sm" type="none"/>
            <a:tailEnd len="sm" w="sm" type="none"/>
          </a:ln>
        </p:spPr>
        <p:txBody>
          <a:bodyPr anchorCtr="0" anchor="b" bIns="91425" lIns="91425" spcFirstLastPara="1" rIns="91425" wrap="square" tIns="91425">
            <a:noAutofit/>
          </a:bodyPr>
          <a:lstStyle/>
          <a:p>
            <a:pPr indent="0" lvl="0" marL="0" rtl="0" algn="ctr">
              <a:spcBef>
                <a:spcPts val="0"/>
              </a:spcBef>
              <a:spcAft>
                <a:spcPts val="0"/>
              </a:spcAft>
              <a:buNone/>
            </a:pPr>
            <a:r>
              <a:rPr lang="en">
                <a:latin typeface="Calibri"/>
                <a:ea typeface="Calibri"/>
                <a:cs typeface="Calibri"/>
                <a:sym typeface="Calibri"/>
              </a:rPr>
              <a:t>Cloud Optimized “Format”</a:t>
            </a:r>
            <a:endParaRPr>
              <a:latin typeface="Calibri"/>
              <a:ea typeface="Calibri"/>
              <a:cs typeface="Calibri"/>
              <a:sym typeface="Calibri"/>
            </a:endParaRPr>
          </a:p>
        </p:txBody>
      </p:sp>
      <p:sp>
        <p:nvSpPr>
          <p:cNvPr id="222" name="Google Shape;222;p20"/>
          <p:cNvSpPr/>
          <p:nvPr/>
        </p:nvSpPr>
        <p:spPr>
          <a:xfrm>
            <a:off x="4867572" y="1691975"/>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p20"/>
          <p:cNvSpPr/>
          <p:nvPr/>
        </p:nvSpPr>
        <p:spPr>
          <a:xfrm>
            <a:off x="4932877" y="1691975"/>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20"/>
          <p:cNvSpPr/>
          <p:nvPr/>
        </p:nvSpPr>
        <p:spPr>
          <a:xfrm>
            <a:off x="4994545" y="1691975"/>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20"/>
          <p:cNvSpPr/>
          <p:nvPr/>
        </p:nvSpPr>
        <p:spPr>
          <a:xfrm>
            <a:off x="5059850" y="1691975"/>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20"/>
          <p:cNvSpPr/>
          <p:nvPr/>
        </p:nvSpPr>
        <p:spPr>
          <a:xfrm>
            <a:off x="4867572" y="1628275"/>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20"/>
          <p:cNvSpPr/>
          <p:nvPr/>
        </p:nvSpPr>
        <p:spPr>
          <a:xfrm>
            <a:off x="4932877" y="1628275"/>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p20"/>
          <p:cNvSpPr/>
          <p:nvPr/>
        </p:nvSpPr>
        <p:spPr>
          <a:xfrm>
            <a:off x="4994545" y="1628275"/>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9" name="Google Shape;229;p20"/>
          <p:cNvSpPr/>
          <p:nvPr/>
        </p:nvSpPr>
        <p:spPr>
          <a:xfrm>
            <a:off x="5059850" y="1628275"/>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20"/>
          <p:cNvSpPr/>
          <p:nvPr/>
        </p:nvSpPr>
        <p:spPr>
          <a:xfrm>
            <a:off x="4867572" y="1564556"/>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20"/>
          <p:cNvSpPr/>
          <p:nvPr/>
        </p:nvSpPr>
        <p:spPr>
          <a:xfrm>
            <a:off x="4932877" y="1564556"/>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20"/>
          <p:cNvSpPr/>
          <p:nvPr/>
        </p:nvSpPr>
        <p:spPr>
          <a:xfrm>
            <a:off x="4994545" y="1564556"/>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20"/>
          <p:cNvSpPr/>
          <p:nvPr/>
        </p:nvSpPr>
        <p:spPr>
          <a:xfrm>
            <a:off x="5059850" y="1564556"/>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p20"/>
          <p:cNvSpPr/>
          <p:nvPr/>
        </p:nvSpPr>
        <p:spPr>
          <a:xfrm>
            <a:off x="4867572" y="1498968"/>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5" name="Google Shape;235;p20"/>
          <p:cNvSpPr/>
          <p:nvPr/>
        </p:nvSpPr>
        <p:spPr>
          <a:xfrm>
            <a:off x="4932877" y="1498968"/>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20"/>
          <p:cNvSpPr/>
          <p:nvPr/>
        </p:nvSpPr>
        <p:spPr>
          <a:xfrm>
            <a:off x="4994545" y="1498968"/>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20"/>
          <p:cNvSpPr/>
          <p:nvPr/>
        </p:nvSpPr>
        <p:spPr>
          <a:xfrm>
            <a:off x="5059850" y="1498968"/>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20"/>
          <p:cNvSpPr/>
          <p:nvPr/>
        </p:nvSpPr>
        <p:spPr>
          <a:xfrm>
            <a:off x="4845803" y="1714461"/>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p20"/>
          <p:cNvSpPr/>
          <p:nvPr/>
        </p:nvSpPr>
        <p:spPr>
          <a:xfrm>
            <a:off x="4911109" y="1714461"/>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0" name="Google Shape;240;p20"/>
          <p:cNvSpPr/>
          <p:nvPr/>
        </p:nvSpPr>
        <p:spPr>
          <a:xfrm>
            <a:off x="4972777" y="1714461"/>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20"/>
          <p:cNvSpPr/>
          <p:nvPr/>
        </p:nvSpPr>
        <p:spPr>
          <a:xfrm>
            <a:off x="5038082" y="1714461"/>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20"/>
          <p:cNvSpPr/>
          <p:nvPr/>
        </p:nvSpPr>
        <p:spPr>
          <a:xfrm>
            <a:off x="4845803" y="1650761"/>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3" name="Google Shape;243;p20"/>
          <p:cNvSpPr/>
          <p:nvPr/>
        </p:nvSpPr>
        <p:spPr>
          <a:xfrm>
            <a:off x="4911109" y="1650761"/>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4" name="Google Shape;244;p20"/>
          <p:cNvSpPr/>
          <p:nvPr/>
        </p:nvSpPr>
        <p:spPr>
          <a:xfrm>
            <a:off x="4972777" y="1650761"/>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20"/>
          <p:cNvSpPr/>
          <p:nvPr/>
        </p:nvSpPr>
        <p:spPr>
          <a:xfrm>
            <a:off x="5038082" y="1650761"/>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20"/>
          <p:cNvSpPr/>
          <p:nvPr/>
        </p:nvSpPr>
        <p:spPr>
          <a:xfrm>
            <a:off x="4845803" y="1587042"/>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7" name="Google Shape;247;p20"/>
          <p:cNvSpPr/>
          <p:nvPr/>
        </p:nvSpPr>
        <p:spPr>
          <a:xfrm>
            <a:off x="4911109" y="1587042"/>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8" name="Google Shape;248;p20"/>
          <p:cNvSpPr/>
          <p:nvPr/>
        </p:nvSpPr>
        <p:spPr>
          <a:xfrm>
            <a:off x="4972777" y="1587042"/>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9" name="Google Shape;249;p20"/>
          <p:cNvSpPr/>
          <p:nvPr/>
        </p:nvSpPr>
        <p:spPr>
          <a:xfrm>
            <a:off x="5038082" y="1587042"/>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0" name="Google Shape;250;p20"/>
          <p:cNvSpPr/>
          <p:nvPr/>
        </p:nvSpPr>
        <p:spPr>
          <a:xfrm>
            <a:off x="4845803" y="1521454"/>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p20"/>
          <p:cNvSpPr/>
          <p:nvPr/>
        </p:nvSpPr>
        <p:spPr>
          <a:xfrm>
            <a:off x="4911109" y="1521454"/>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20"/>
          <p:cNvSpPr/>
          <p:nvPr/>
        </p:nvSpPr>
        <p:spPr>
          <a:xfrm>
            <a:off x="4972777" y="1521454"/>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3" name="Google Shape;253;p20"/>
          <p:cNvSpPr/>
          <p:nvPr/>
        </p:nvSpPr>
        <p:spPr>
          <a:xfrm>
            <a:off x="5038082" y="1521454"/>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4" name="Google Shape;254;p20"/>
          <p:cNvSpPr/>
          <p:nvPr/>
        </p:nvSpPr>
        <p:spPr>
          <a:xfrm>
            <a:off x="4825844" y="1736946"/>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5" name="Google Shape;255;p20"/>
          <p:cNvSpPr/>
          <p:nvPr/>
        </p:nvSpPr>
        <p:spPr>
          <a:xfrm>
            <a:off x="4891150" y="1736946"/>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p20"/>
          <p:cNvSpPr/>
          <p:nvPr/>
        </p:nvSpPr>
        <p:spPr>
          <a:xfrm>
            <a:off x="4952817" y="1736946"/>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20"/>
          <p:cNvSpPr/>
          <p:nvPr/>
        </p:nvSpPr>
        <p:spPr>
          <a:xfrm>
            <a:off x="5018123" y="1736946"/>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20"/>
          <p:cNvSpPr/>
          <p:nvPr/>
        </p:nvSpPr>
        <p:spPr>
          <a:xfrm>
            <a:off x="4825844" y="1673247"/>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9" name="Google Shape;259;p20"/>
          <p:cNvSpPr/>
          <p:nvPr/>
        </p:nvSpPr>
        <p:spPr>
          <a:xfrm>
            <a:off x="4891150" y="1673247"/>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0" name="Google Shape;260;p20"/>
          <p:cNvSpPr/>
          <p:nvPr/>
        </p:nvSpPr>
        <p:spPr>
          <a:xfrm>
            <a:off x="4952817" y="1673247"/>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1" name="Google Shape;261;p20"/>
          <p:cNvSpPr/>
          <p:nvPr/>
        </p:nvSpPr>
        <p:spPr>
          <a:xfrm>
            <a:off x="5018123" y="1673247"/>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2" name="Google Shape;262;p20"/>
          <p:cNvSpPr/>
          <p:nvPr/>
        </p:nvSpPr>
        <p:spPr>
          <a:xfrm>
            <a:off x="4825844" y="1609527"/>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3" name="Google Shape;263;p20"/>
          <p:cNvSpPr/>
          <p:nvPr/>
        </p:nvSpPr>
        <p:spPr>
          <a:xfrm>
            <a:off x="4891150" y="1609527"/>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4" name="Google Shape;264;p20"/>
          <p:cNvSpPr/>
          <p:nvPr/>
        </p:nvSpPr>
        <p:spPr>
          <a:xfrm>
            <a:off x="4952817" y="1609527"/>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5" name="Google Shape;265;p20"/>
          <p:cNvSpPr/>
          <p:nvPr/>
        </p:nvSpPr>
        <p:spPr>
          <a:xfrm>
            <a:off x="5018123" y="1609527"/>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6" name="Google Shape;266;p20"/>
          <p:cNvSpPr/>
          <p:nvPr/>
        </p:nvSpPr>
        <p:spPr>
          <a:xfrm>
            <a:off x="4825844" y="1543939"/>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7" name="Google Shape;267;p20"/>
          <p:cNvSpPr/>
          <p:nvPr/>
        </p:nvSpPr>
        <p:spPr>
          <a:xfrm>
            <a:off x="4891150" y="1543939"/>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8" name="Google Shape;268;p20"/>
          <p:cNvSpPr/>
          <p:nvPr/>
        </p:nvSpPr>
        <p:spPr>
          <a:xfrm>
            <a:off x="4952817" y="1543939"/>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9" name="Google Shape;269;p20"/>
          <p:cNvSpPr/>
          <p:nvPr/>
        </p:nvSpPr>
        <p:spPr>
          <a:xfrm>
            <a:off x="5018123" y="1543939"/>
            <a:ext cx="87000" cy="90000"/>
          </a:xfrm>
          <a:prstGeom prst="cube">
            <a:avLst>
              <a:gd fmla="val 25000" name="adj"/>
            </a:avLst>
          </a:prstGeom>
          <a:solidFill>
            <a:srgbClr val="D0E0E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0" name="Google Shape;270;p20"/>
          <p:cNvSpPr/>
          <p:nvPr/>
        </p:nvSpPr>
        <p:spPr>
          <a:xfrm>
            <a:off x="3420500" y="1279950"/>
            <a:ext cx="760500" cy="664050"/>
          </a:xfrm>
          <a:prstGeom prst="flowChartInternalStorage">
            <a:avLst/>
          </a:prstGeom>
          <a:solidFill>
            <a:srgbClr val="38761D"/>
          </a:solidFill>
          <a:ln cap="flat" cmpd="sng" w="9525">
            <a:solidFill>
              <a:srgbClr val="FFF2CC"/>
            </a:solidFill>
            <a:prstDash val="solid"/>
            <a:round/>
            <a:headEnd len="sm" w="sm" type="none"/>
            <a:tailEnd len="sm" w="sm" type="none"/>
          </a:ln>
        </p:spPr>
        <p:txBody>
          <a:bodyPr anchorCtr="0" anchor="ctr" bIns="91425" lIns="0" spcFirstLastPara="1" rIns="0" wrap="square" tIns="91425">
            <a:noAutofit/>
          </a:bodyPr>
          <a:lstStyle/>
          <a:p>
            <a:pPr indent="0" lvl="0" marL="0" rtl="0" algn="ctr">
              <a:spcBef>
                <a:spcPts val="0"/>
              </a:spcBef>
              <a:spcAft>
                <a:spcPts val="0"/>
              </a:spcAft>
              <a:buNone/>
            </a:pPr>
            <a:r>
              <a:rPr lang="en" sz="1300">
                <a:solidFill>
                  <a:srgbClr val="FFFFFF"/>
                </a:solidFill>
                <a:latin typeface="Calibri"/>
                <a:ea typeface="Calibri"/>
                <a:cs typeface="Calibri"/>
                <a:sym typeface="Calibri"/>
              </a:rPr>
              <a:t>analysis ready data</a:t>
            </a:r>
            <a:endParaRPr sz="1300">
              <a:solidFill>
                <a:srgbClr val="FFFFFF"/>
              </a:solidFill>
              <a:latin typeface="Calibri"/>
              <a:ea typeface="Calibri"/>
              <a:cs typeface="Calibri"/>
              <a:sym typeface="Calibri"/>
            </a:endParaRPr>
          </a:p>
        </p:txBody>
      </p:sp>
      <p:pic>
        <p:nvPicPr>
          <p:cNvPr id="219" name="Google Shape;219;p20"/>
          <p:cNvPicPr preferRelativeResize="0"/>
          <p:nvPr/>
        </p:nvPicPr>
        <p:blipFill>
          <a:blip r:embed="rId4">
            <a:alphaModFix/>
          </a:blip>
          <a:stretch>
            <a:fillRect/>
          </a:stretch>
        </p:blipFill>
        <p:spPr>
          <a:xfrm>
            <a:off x="8212523" y="2113914"/>
            <a:ext cx="757199" cy="757166"/>
          </a:xfrm>
          <a:prstGeom prst="rect">
            <a:avLst/>
          </a:prstGeom>
          <a:noFill/>
          <a:ln>
            <a:noFill/>
          </a:ln>
          <a:effectLst>
            <a:outerShdw blurRad="57150" rotWithShape="0" algn="bl" dir="5400000" dist="19050">
              <a:srgbClr val="000000">
                <a:alpha val="50000"/>
              </a:srgbClr>
            </a:outerShdw>
          </a:effectLst>
        </p:spPr>
      </p:pic>
      <p:sp>
        <p:nvSpPr>
          <p:cNvPr id="218" name="Google Shape;218;p20"/>
          <p:cNvSpPr/>
          <p:nvPr/>
        </p:nvSpPr>
        <p:spPr>
          <a:xfrm>
            <a:off x="5897725" y="1736950"/>
            <a:ext cx="1117200" cy="1474800"/>
          </a:xfrm>
          <a:prstGeom prst="roundRect">
            <a:avLst>
              <a:gd fmla="val 5279" name="adj"/>
            </a:avLst>
          </a:prstGeom>
          <a:solidFill>
            <a:srgbClr val="E06666"/>
          </a:solidFill>
          <a:ln>
            <a:noFill/>
          </a:ln>
          <a:effectLst>
            <a:outerShdw blurRad="57150" rotWithShape="0" algn="bl" dir="5400000" dist="19050">
              <a:srgbClr val="000000">
                <a:alpha val="50000"/>
              </a:srgbClr>
            </a:outerShdw>
          </a:effectLst>
        </p:spPr>
        <p:txBody>
          <a:bodyPr anchorCtr="0" anchor="b" bIns="91425" lIns="0" spcFirstLastPara="1" rIns="0" wrap="square" tIns="91425">
            <a:noAutofit/>
          </a:bodyPr>
          <a:lstStyle/>
          <a:p>
            <a:pPr indent="0" lvl="0" marL="0" rtl="0" algn="ctr">
              <a:spcBef>
                <a:spcPts val="0"/>
              </a:spcBef>
              <a:spcAft>
                <a:spcPts val="0"/>
              </a:spcAft>
              <a:buNone/>
            </a:pPr>
            <a:r>
              <a:rPr lang="en">
                <a:solidFill>
                  <a:srgbClr val="FFFFFF"/>
                </a:solidFill>
                <a:latin typeface="Calibri"/>
                <a:ea typeface="Calibri"/>
                <a:cs typeface="Calibri"/>
                <a:sym typeface="Calibri"/>
              </a:rPr>
              <a:t>end-user cloud-native analysis</a:t>
            </a:r>
            <a:endParaRPr>
              <a:solidFill>
                <a:srgbClr val="FFFFFF"/>
              </a:solidFill>
              <a:latin typeface="Calibri"/>
              <a:ea typeface="Calibri"/>
              <a:cs typeface="Calibri"/>
              <a:sym typeface="Calibri"/>
            </a:endParaRPr>
          </a:p>
        </p:txBody>
      </p:sp>
      <p:sp>
        <p:nvSpPr>
          <p:cNvPr id="271" name="Google Shape;271;p20"/>
          <p:cNvSpPr/>
          <p:nvPr/>
        </p:nvSpPr>
        <p:spPr>
          <a:xfrm>
            <a:off x="6268099" y="1921165"/>
            <a:ext cx="69000" cy="72000"/>
          </a:xfrm>
          <a:prstGeom prst="ellipse">
            <a:avLst/>
          </a:prstGeom>
          <a:solidFill>
            <a:srgbClr val="FFFFFF"/>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2" name="Google Shape;272;p20"/>
          <p:cNvSpPr/>
          <p:nvPr/>
        </p:nvSpPr>
        <p:spPr>
          <a:xfrm>
            <a:off x="6268099" y="2019120"/>
            <a:ext cx="69000" cy="72000"/>
          </a:xfrm>
          <a:prstGeom prst="ellipse">
            <a:avLst/>
          </a:prstGeom>
          <a:solidFill>
            <a:srgbClr val="FFFFFF"/>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3" name="Google Shape;273;p20"/>
          <p:cNvSpPr/>
          <p:nvPr/>
        </p:nvSpPr>
        <p:spPr>
          <a:xfrm>
            <a:off x="6268099" y="2117075"/>
            <a:ext cx="69000" cy="72000"/>
          </a:xfrm>
          <a:prstGeom prst="ellipse">
            <a:avLst/>
          </a:prstGeom>
          <a:solidFill>
            <a:srgbClr val="FFFFFF"/>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4" name="Google Shape;274;p20"/>
          <p:cNvSpPr/>
          <p:nvPr/>
        </p:nvSpPr>
        <p:spPr>
          <a:xfrm>
            <a:off x="6268099" y="2215030"/>
            <a:ext cx="69000" cy="72000"/>
          </a:xfrm>
          <a:prstGeom prst="ellipse">
            <a:avLst/>
          </a:prstGeom>
          <a:solidFill>
            <a:srgbClr val="FFFFFF"/>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5" name="Google Shape;275;p20"/>
          <p:cNvSpPr/>
          <p:nvPr/>
        </p:nvSpPr>
        <p:spPr>
          <a:xfrm>
            <a:off x="6420747" y="1976829"/>
            <a:ext cx="69000" cy="72000"/>
          </a:xfrm>
          <a:prstGeom prst="ellipse">
            <a:avLst/>
          </a:prstGeom>
          <a:solidFill>
            <a:srgbClr val="FFFFFF"/>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6" name="Google Shape;276;p20"/>
          <p:cNvSpPr/>
          <p:nvPr/>
        </p:nvSpPr>
        <p:spPr>
          <a:xfrm>
            <a:off x="6420747" y="2074785"/>
            <a:ext cx="69000" cy="72000"/>
          </a:xfrm>
          <a:prstGeom prst="ellipse">
            <a:avLst/>
          </a:prstGeom>
          <a:solidFill>
            <a:srgbClr val="FFFFFF"/>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7" name="Google Shape;277;p20"/>
          <p:cNvSpPr/>
          <p:nvPr/>
        </p:nvSpPr>
        <p:spPr>
          <a:xfrm>
            <a:off x="6420747" y="2172740"/>
            <a:ext cx="69000" cy="72000"/>
          </a:xfrm>
          <a:prstGeom prst="ellipse">
            <a:avLst/>
          </a:prstGeom>
          <a:solidFill>
            <a:srgbClr val="FFFFFF"/>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278" name="Google Shape;278;p20"/>
          <p:cNvCxnSpPr>
            <a:stCxn id="274" idx="6"/>
            <a:endCxn id="277" idx="3"/>
          </p:cNvCxnSpPr>
          <p:nvPr/>
        </p:nvCxnSpPr>
        <p:spPr>
          <a:xfrm flipH="1" rot="10800000">
            <a:off x="6337099" y="2234230"/>
            <a:ext cx="93900" cy="16800"/>
          </a:xfrm>
          <a:prstGeom prst="straightConnector1">
            <a:avLst/>
          </a:prstGeom>
          <a:noFill/>
          <a:ln cap="flat" cmpd="sng" w="9525">
            <a:solidFill>
              <a:srgbClr val="F3F3F3"/>
            </a:solidFill>
            <a:prstDash val="solid"/>
            <a:round/>
            <a:headEnd len="med" w="med" type="none"/>
            <a:tailEnd len="med" w="med" type="none"/>
          </a:ln>
        </p:spPr>
      </p:cxnSp>
      <p:cxnSp>
        <p:nvCxnSpPr>
          <p:cNvPr id="279" name="Google Shape;279;p20"/>
          <p:cNvCxnSpPr>
            <a:stCxn id="273" idx="5"/>
            <a:endCxn id="277" idx="2"/>
          </p:cNvCxnSpPr>
          <p:nvPr/>
        </p:nvCxnSpPr>
        <p:spPr>
          <a:xfrm>
            <a:off x="6326994" y="2178531"/>
            <a:ext cx="93900" cy="30300"/>
          </a:xfrm>
          <a:prstGeom prst="straightConnector1">
            <a:avLst/>
          </a:prstGeom>
          <a:noFill/>
          <a:ln cap="flat" cmpd="sng" w="9525">
            <a:solidFill>
              <a:srgbClr val="F3F3F3"/>
            </a:solidFill>
            <a:prstDash val="solid"/>
            <a:round/>
            <a:headEnd len="med" w="med" type="none"/>
            <a:tailEnd len="med" w="med" type="none"/>
          </a:ln>
        </p:spPr>
      </p:cxnSp>
      <p:cxnSp>
        <p:nvCxnSpPr>
          <p:cNvPr id="280" name="Google Shape;280;p20"/>
          <p:cNvCxnSpPr>
            <a:stCxn id="273" idx="6"/>
            <a:endCxn id="276" idx="2"/>
          </p:cNvCxnSpPr>
          <p:nvPr/>
        </p:nvCxnSpPr>
        <p:spPr>
          <a:xfrm flipH="1" rot="10800000">
            <a:off x="6337099" y="2110775"/>
            <a:ext cx="83700" cy="42300"/>
          </a:xfrm>
          <a:prstGeom prst="straightConnector1">
            <a:avLst/>
          </a:prstGeom>
          <a:noFill/>
          <a:ln cap="flat" cmpd="sng" w="9525">
            <a:solidFill>
              <a:srgbClr val="F3F3F3"/>
            </a:solidFill>
            <a:prstDash val="solid"/>
            <a:round/>
            <a:headEnd len="med" w="med" type="none"/>
            <a:tailEnd len="med" w="med" type="none"/>
          </a:ln>
        </p:spPr>
      </p:cxnSp>
      <p:cxnSp>
        <p:nvCxnSpPr>
          <p:cNvPr id="281" name="Google Shape;281;p20"/>
          <p:cNvCxnSpPr>
            <a:stCxn id="274" idx="6"/>
            <a:endCxn id="276" idx="3"/>
          </p:cNvCxnSpPr>
          <p:nvPr/>
        </p:nvCxnSpPr>
        <p:spPr>
          <a:xfrm flipH="1" rot="10800000">
            <a:off x="6337099" y="2136130"/>
            <a:ext cx="93900" cy="114900"/>
          </a:xfrm>
          <a:prstGeom prst="straightConnector1">
            <a:avLst/>
          </a:prstGeom>
          <a:noFill/>
          <a:ln cap="flat" cmpd="sng" w="9525">
            <a:solidFill>
              <a:srgbClr val="F3F3F3"/>
            </a:solidFill>
            <a:prstDash val="solid"/>
            <a:round/>
            <a:headEnd len="med" w="med" type="none"/>
            <a:tailEnd len="med" w="med" type="none"/>
          </a:ln>
        </p:spPr>
      </p:cxnSp>
      <p:cxnSp>
        <p:nvCxnSpPr>
          <p:cNvPr id="282" name="Google Shape;282;p20"/>
          <p:cNvCxnSpPr>
            <a:stCxn id="273" idx="7"/>
            <a:endCxn id="275" idx="3"/>
          </p:cNvCxnSpPr>
          <p:nvPr/>
        </p:nvCxnSpPr>
        <p:spPr>
          <a:xfrm flipH="1" rot="10800000">
            <a:off x="6326994" y="2038219"/>
            <a:ext cx="103800" cy="89400"/>
          </a:xfrm>
          <a:prstGeom prst="straightConnector1">
            <a:avLst/>
          </a:prstGeom>
          <a:noFill/>
          <a:ln cap="flat" cmpd="sng" w="9525">
            <a:solidFill>
              <a:srgbClr val="F3F3F3"/>
            </a:solidFill>
            <a:prstDash val="solid"/>
            <a:round/>
            <a:headEnd len="med" w="med" type="none"/>
            <a:tailEnd len="med" w="med" type="none"/>
          </a:ln>
        </p:spPr>
      </p:cxnSp>
      <p:cxnSp>
        <p:nvCxnSpPr>
          <p:cNvPr id="283" name="Google Shape;283;p20"/>
          <p:cNvCxnSpPr>
            <a:stCxn id="274" idx="7"/>
            <a:endCxn id="275" idx="3"/>
          </p:cNvCxnSpPr>
          <p:nvPr/>
        </p:nvCxnSpPr>
        <p:spPr>
          <a:xfrm flipH="1" rot="10800000">
            <a:off x="6326994" y="2038374"/>
            <a:ext cx="103800" cy="187200"/>
          </a:xfrm>
          <a:prstGeom prst="straightConnector1">
            <a:avLst/>
          </a:prstGeom>
          <a:noFill/>
          <a:ln cap="flat" cmpd="sng" w="9525">
            <a:solidFill>
              <a:srgbClr val="F3F3F3"/>
            </a:solidFill>
            <a:prstDash val="solid"/>
            <a:round/>
            <a:headEnd len="med" w="med" type="none"/>
            <a:tailEnd len="med" w="med" type="none"/>
          </a:ln>
        </p:spPr>
      </p:cxnSp>
      <p:cxnSp>
        <p:nvCxnSpPr>
          <p:cNvPr id="284" name="Google Shape;284;p20"/>
          <p:cNvCxnSpPr>
            <a:stCxn id="277" idx="2"/>
            <a:endCxn id="272" idx="5"/>
          </p:cNvCxnSpPr>
          <p:nvPr/>
        </p:nvCxnSpPr>
        <p:spPr>
          <a:xfrm rot="10800000">
            <a:off x="6326847" y="2080640"/>
            <a:ext cx="93900" cy="128100"/>
          </a:xfrm>
          <a:prstGeom prst="straightConnector1">
            <a:avLst/>
          </a:prstGeom>
          <a:noFill/>
          <a:ln cap="flat" cmpd="sng" w="9525">
            <a:solidFill>
              <a:srgbClr val="F3F3F3"/>
            </a:solidFill>
            <a:prstDash val="solid"/>
            <a:round/>
            <a:headEnd len="med" w="med" type="none"/>
            <a:tailEnd len="med" w="med" type="none"/>
          </a:ln>
        </p:spPr>
      </p:cxnSp>
      <p:cxnSp>
        <p:nvCxnSpPr>
          <p:cNvPr id="285" name="Google Shape;285;p20"/>
          <p:cNvCxnSpPr>
            <a:stCxn id="277" idx="1"/>
            <a:endCxn id="271" idx="5"/>
          </p:cNvCxnSpPr>
          <p:nvPr/>
        </p:nvCxnSpPr>
        <p:spPr>
          <a:xfrm rot="10800000">
            <a:off x="6327052" y="1982584"/>
            <a:ext cx="103800" cy="200700"/>
          </a:xfrm>
          <a:prstGeom prst="straightConnector1">
            <a:avLst/>
          </a:prstGeom>
          <a:noFill/>
          <a:ln cap="flat" cmpd="sng" w="9525">
            <a:solidFill>
              <a:srgbClr val="F3F3F3"/>
            </a:solidFill>
            <a:prstDash val="solid"/>
            <a:round/>
            <a:headEnd len="med" w="med" type="none"/>
            <a:tailEnd len="med" w="med" type="none"/>
          </a:ln>
        </p:spPr>
      </p:cxnSp>
      <p:cxnSp>
        <p:nvCxnSpPr>
          <p:cNvPr id="286" name="Google Shape;286;p20"/>
          <p:cNvCxnSpPr>
            <a:stCxn id="276" idx="2"/>
            <a:endCxn id="272" idx="6"/>
          </p:cNvCxnSpPr>
          <p:nvPr/>
        </p:nvCxnSpPr>
        <p:spPr>
          <a:xfrm rot="10800000">
            <a:off x="6337047" y="2054985"/>
            <a:ext cx="83700" cy="55800"/>
          </a:xfrm>
          <a:prstGeom prst="straightConnector1">
            <a:avLst/>
          </a:prstGeom>
          <a:noFill/>
          <a:ln cap="flat" cmpd="sng" w="9525">
            <a:solidFill>
              <a:srgbClr val="F3F3F3"/>
            </a:solidFill>
            <a:prstDash val="solid"/>
            <a:round/>
            <a:headEnd len="med" w="med" type="none"/>
            <a:tailEnd len="med" w="med" type="none"/>
          </a:ln>
        </p:spPr>
      </p:cxnSp>
      <p:cxnSp>
        <p:nvCxnSpPr>
          <p:cNvPr id="287" name="Google Shape;287;p20"/>
          <p:cNvCxnSpPr>
            <a:stCxn id="275" idx="2"/>
            <a:endCxn id="272" idx="7"/>
          </p:cNvCxnSpPr>
          <p:nvPr/>
        </p:nvCxnSpPr>
        <p:spPr>
          <a:xfrm flipH="1">
            <a:off x="6326847" y="2012829"/>
            <a:ext cx="93900" cy="16800"/>
          </a:xfrm>
          <a:prstGeom prst="straightConnector1">
            <a:avLst/>
          </a:prstGeom>
          <a:noFill/>
          <a:ln cap="flat" cmpd="sng" w="9525">
            <a:solidFill>
              <a:srgbClr val="F3F3F3"/>
            </a:solidFill>
            <a:prstDash val="solid"/>
            <a:round/>
            <a:headEnd len="med" w="med" type="none"/>
            <a:tailEnd len="med" w="med" type="none"/>
          </a:ln>
        </p:spPr>
      </p:cxnSp>
      <p:cxnSp>
        <p:nvCxnSpPr>
          <p:cNvPr id="288" name="Google Shape;288;p20"/>
          <p:cNvCxnSpPr>
            <a:stCxn id="275" idx="2"/>
            <a:endCxn id="271" idx="6"/>
          </p:cNvCxnSpPr>
          <p:nvPr/>
        </p:nvCxnSpPr>
        <p:spPr>
          <a:xfrm rot="10800000">
            <a:off x="6337047" y="1957029"/>
            <a:ext cx="83700" cy="55800"/>
          </a:xfrm>
          <a:prstGeom prst="straightConnector1">
            <a:avLst/>
          </a:prstGeom>
          <a:noFill/>
          <a:ln cap="flat" cmpd="sng" w="9525">
            <a:solidFill>
              <a:srgbClr val="F3F3F3"/>
            </a:solidFill>
            <a:prstDash val="solid"/>
            <a:round/>
            <a:headEnd len="med" w="med" type="none"/>
            <a:tailEnd len="med" w="med" type="none"/>
          </a:ln>
        </p:spPr>
      </p:cxnSp>
      <p:cxnSp>
        <p:nvCxnSpPr>
          <p:cNvPr id="289" name="Google Shape;289;p20"/>
          <p:cNvCxnSpPr>
            <a:stCxn id="276" idx="1"/>
            <a:endCxn id="271" idx="5"/>
          </p:cNvCxnSpPr>
          <p:nvPr/>
        </p:nvCxnSpPr>
        <p:spPr>
          <a:xfrm rot="10800000">
            <a:off x="6327052" y="1982729"/>
            <a:ext cx="103800" cy="102600"/>
          </a:xfrm>
          <a:prstGeom prst="straightConnector1">
            <a:avLst/>
          </a:prstGeom>
          <a:noFill/>
          <a:ln cap="flat" cmpd="sng" w="9525">
            <a:solidFill>
              <a:srgbClr val="F3F3F3"/>
            </a:solidFill>
            <a:prstDash val="solid"/>
            <a:round/>
            <a:headEnd len="med" w="med" type="none"/>
            <a:tailEnd len="med" w="med" type="none"/>
          </a:ln>
        </p:spPr>
      </p:cxnSp>
      <p:sp>
        <p:nvSpPr>
          <p:cNvPr id="290" name="Google Shape;290;p20"/>
          <p:cNvSpPr/>
          <p:nvPr/>
        </p:nvSpPr>
        <p:spPr>
          <a:xfrm>
            <a:off x="6573394" y="2038929"/>
            <a:ext cx="69000" cy="72000"/>
          </a:xfrm>
          <a:prstGeom prst="ellipse">
            <a:avLst/>
          </a:prstGeom>
          <a:solidFill>
            <a:srgbClr val="FFFFFF"/>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1" name="Google Shape;291;p20"/>
          <p:cNvSpPr/>
          <p:nvPr/>
        </p:nvSpPr>
        <p:spPr>
          <a:xfrm>
            <a:off x="6573394" y="2136884"/>
            <a:ext cx="69000" cy="72000"/>
          </a:xfrm>
          <a:prstGeom prst="ellipse">
            <a:avLst/>
          </a:prstGeom>
          <a:solidFill>
            <a:srgbClr val="FFFFFF"/>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292" name="Google Shape;292;p20"/>
          <p:cNvCxnSpPr>
            <a:stCxn id="277" idx="6"/>
            <a:endCxn id="291" idx="3"/>
          </p:cNvCxnSpPr>
          <p:nvPr/>
        </p:nvCxnSpPr>
        <p:spPr>
          <a:xfrm flipH="1" rot="10800000">
            <a:off x="6489747" y="2198240"/>
            <a:ext cx="93900" cy="10500"/>
          </a:xfrm>
          <a:prstGeom prst="straightConnector1">
            <a:avLst/>
          </a:prstGeom>
          <a:noFill/>
          <a:ln cap="flat" cmpd="sng" w="9525">
            <a:solidFill>
              <a:srgbClr val="F3F3F3"/>
            </a:solidFill>
            <a:prstDash val="solid"/>
            <a:round/>
            <a:headEnd len="med" w="med" type="none"/>
            <a:tailEnd len="med" w="med" type="none"/>
          </a:ln>
        </p:spPr>
      </p:cxnSp>
      <p:cxnSp>
        <p:nvCxnSpPr>
          <p:cNvPr id="293" name="Google Shape;293;p20"/>
          <p:cNvCxnSpPr>
            <a:stCxn id="277" idx="7"/>
            <a:endCxn id="290" idx="3"/>
          </p:cNvCxnSpPr>
          <p:nvPr/>
        </p:nvCxnSpPr>
        <p:spPr>
          <a:xfrm flipH="1" rot="10800000">
            <a:off x="6479642" y="2100484"/>
            <a:ext cx="103800" cy="82800"/>
          </a:xfrm>
          <a:prstGeom prst="straightConnector1">
            <a:avLst/>
          </a:prstGeom>
          <a:noFill/>
          <a:ln cap="flat" cmpd="sng" w="9525">
            <a:solidFill>
              <a:srgbClr val="F3F3F3"/>
            </a:solidFill>
            <a:prstDash val="solid"/>
            <a:round/>
            <a:headEnd len="med" w="med" type="none"/>
            <a:tailEnd len="med" w="med" type="none"/>
          </a:ln>
        </p:spPr>
      </p:cxnSp>
      <p:cxnSp>
        <p:nvCxnSpPr>
          <p:cNvPr id="294" name="Google Shape;294;p20"/>
          <p:cNvCxnSpPr>
            <a:stCxn id="291" idx="2"/>
            <a:endCxn id="276" idx="6"/>
          </p:cNvCxnSpPr>
          <p:nvPr/>
        </p:nvCxnSpPr>
        <p:spPr>
          <a:xfrm rot="10800000">
            <a:off x="6489694" y="2110784"/>
            <a:ext cx="83700" cy="62100"/>
          </a:xfrm>
          <a:prstGeom prst="straightConnector1">
            <a:avLst/>
          </a:prstGeom>
          <a:noFill/>
          <a:ln cap="flat" cmpd="sng" w="9525">
            <a:solidFill>
              <a:srgbClr val="F3F3F3"/>
            </a:solidFill>
            <a:prstDash val="solid"/>
            <a:round/>
            <a:headEnd len="med" w="med" type="none"/>
            <a:tailEnd len="med" w="med" type="none"/>
          </a:ln>
        </p:spPr>
      </p:cxnSp>
      <p:cxnSp>
        <p:nvCxnSpPr>
          <p:cNvPr id="295" name="Google Shape;295;p20"/>
          <p:cNvCxnSpPr>
            <a:stCxn id="290" idx="2"/>
            <a:endCxn id="276" idx="6"/>
          </p:cNvCxnSpPr>
          <p:nvPr/>
        </p:nvCxnSpPr>
        <p:spPr>
          <a:xfrm flipH="1">
            <a:off x="6489694" y="2074929"/>
            <a:ext cx="83700" cy="36000"/>
          </a:xfrm>
          <a:prstGeom prst="straightConnector1">
            <a:avLst/>
          </a:prstGeom>
          <a:noFill/>
          <a:ln cap="flat" cmpd="sng" w="9525">
            <a:solidFill>
              <a:srgbClr val="F3F3F3"/>
            </a:solidFill>
            <a:prstDash val="solid"/>
            <a:round/>
            <a:headEnd len="med" w="med" type="none"/>
            <a:tailEnd len="med" w="med" type="none"/>
          </a:ln>
        </p:spPr>
      </p:cxnSp>
      <p:cxnSp>
        <p:nvCxnSpPr>
          <p:cNvPr id="296" name="Google Shape;296;p20"/>
          <p:cNvCxnSpPr>
            <a:stCxn id="275" idx="6"/>
            <a:endCxn id="290" idx="1"/>
          </p:cNvCxnSpPr>
          <p:nvPr/>
        </p:nvCxnSpPr>
        <p:spPr>
          <a:xfrm>
            <a:off x="6489747" y="2012829"/>
            <a:ext cx="93900" cy="36600"/>
          </a:xfrm>
          <a:prstGeom prst="straightConnector1">
            <a:avLst/>
          </a:prstGeom>
          <a:noFill/>
          <a:ln cap="flat" cmpd="sng" w="9525">
            <a:solidFill>
              <a:srgbClr val="F3F3F3"/>
            </a:solidFill>
            <a:prstDash val="solid"/>
            <a:round/>
            <a:headEnd len="med" w="med" type="none"/>
            <a:tailEnd len="med" w="med" type="none"/>
          </a:ln>
        </p:spPr>
      </p:cxnSp>
      <p:cxnSp>
        <p:nvCxnSpPr>
          <p:cNvPr id="297" name="Google Shape;297;p20"/>
          <p:cNvCxnSpPr>
            <a:stCxn id="275" idx="5"/>
            <a:endCxn id="291" idx="1"/>
          </p:cNvCxnSpPr>
          <p:nvPr/>
        </p:nvCxnSpPr>
        <p:spPr>
          <a:xfrm>
            <a:off x="6479642" y="2038285"/>
            <a:ext cx="103800" cy="109200"/>
          </a:xfrm>
          <a:prstGeom prst="straightConnector1">
            <a:avLst/>
          </a:prstGeom>
          <a:noFill/>
          <a:ln cap="flat" cmpd="sng" w="9525">
            <a:solidFill>
              <a:srgbClr val="F3F3F3"/>
            </a:solidFill>
            <a:prstDash val="solid"/>
            <a:round/>
            <a:headEnd len="med" w="med" type="none"/>
            <a:tailEnd len="med" w="med" type="none"/>
          </a:ln>
        </p:spPr>
      </p:cxnSp>
      <p:grpSp>
        <p:nvGrpSpPr>
          <p:cNvPr id="298" name="Google Shape;298;p20"/>
          <p:cNvGrpSpPr/>
          <p:nvPr/>
        </p:nvGrpSpPr>
        <p:grpSpPr>
          <a:xfrm>
            <a:off x="546212" y="1464885"/>
            <a:ext cx="1197624" cy="989146"/>
            <a:chOff x="5904562" y="2798635"/>
            <a:chExt cx="1197624" cy="989146"/>
          </a:xfrm>
        </p:grpSpPr>
        <p:sp>
          <p:nvSpPr>
            <p:cNvPr id="299" name="Google Shape;299;p20"/>
            <p:cNvSpPr/>
            <p:nvPr/>
          </p:nvSpPr>
          <p:spPr>
            <a:xfrm rot="10800000">
              <a:off x="5904562" y="2953924"/>
              <a:ext cx="1197600" cy="748200"/>
            </a:xfrm>
            <a:prstGeom prst="trapezoid">
              <a:avLst>
                <a:gd fmla="val 25000" name="adj"/>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0" name="Google Shape;300;p20"/>
            <p:cNvSpPr/>
            <p:nvPr/>
          </p:nvSpPr>
          <p:spPr>
            <a:xfrm>
              <a:off x="5904586" y="2839211"/>
              <a:ext cx="1197600" cy="186900"/>
            </a:xfrm>
            <a:prstGeom prst="ellipse">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1" name="Google Shape;301;p20"/>
            <p:cNvSpPr/>
            <p:nvPr/>
          </p:nvSpPr>
          <p:spPr>
            <a:xfrm>
              <a:off x="5904586" y="2798635"/>
              <a:ext cx="1197600" cy="186900"/>
            </a:xfrm>
            <a:prstGeom prst="ellipse">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2" name="Google Shape;302;p20"/>
            <p:cNvSpPr/>
            <p:nvPr/>
          </p:nvSpPr>
          <p:spPr>
            <a:xfrm>
              <a:off x="6084781" y="3600881"/>
              <a:ext cx="837300" cy="186900"/>
            </a:xfrm>
            <a:prstGeom prst="ellipse">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3" name="Google Shape;303;p20"/>
            <p:cNvSpPr txBox="1"/>
            <p:nvPr/>
          </p:nvSpPr>
          <p:spPr>
            <a:xfrm>
              <a:off x="5968375" y="3088227"/>
              <a:ext cx="1070100" cy="5889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a:solidFill>
                    <a:srgbClr val="FFFFFF"/>
                  </a:solidFill>
                  <a:latin typeface="Calibri"/>
                  <a:ea typeface="Calibri"/>
                  <a:cs typeface="Calibri"/>
                  <a:sym typeface="Calibri"/>
                </a:rPr>
                <a:t>Cumulus</a:t>
              </a:r>
              <a:endParaRPr b="1">
                <a:solidFill>
                  <a:srgbClr val="FFFFFF"/>
                </a:solidFill>
                <a:latin typeface="Calibri"/>
                <a:ea typeface="Calibri"/>
                <a:cs typeface="Calibri"/>
                <a:sym typeface="Calibri"/>
              </a:endParaRPr>
            </a:p>
            <a:p>
              <a:pPr indent="0" lvl="0" marL="0" rtl="0" algn="ctr">
                <a:spcBef>
                  <a:spcPts val="0"/>
                </a:spcBef>
                <a:spcAft>
                  <a:spcPts val="0"/>
                </a:spcAft>
                <a:buNone/>
              </a:pPr>
              <a:r>
                <a:rPr lang="en">
                  <a:solidFill>
                    <a:srgbClr val="FFFFFF"/>
                  </a:solidFill>
                  <a:latin typeface="Calibri"/>
                  <a:ea typeface="Calibri"/>
                  <a:cs typeface="Calibri"/>
                  <a:sym typeface="Calibri"/>
                </a:rPr>
                <a:t>Archive</a:t>
              </a:r>
              <a:endParaRPr>
                <a:solidFill>
                  <a:srgbClr val="FFFF00"/>
                </a:solidFill>
                <a:latin typeface="Calibri"/>
                <a:ea typeface="Calibri"/>
                <a:cs typeface="Calibri"/>
                <a:sym typeface="Calibri"/>
              </a:endParaRPr>
            </a:p>
          </p:txBody>
        </p:sp>
      </p:grpSp>
      <p:grpSp>
        <p:nvGrpSpPr>
          <p:cNvPr id="304" name="Google Shape;304;p20"/>
          <p:cNvGrpSpPr/>
          <p:nvPr/>
        </p:nvGrpSpPr>
        <p:grpSpPr>
          <a:xfrm>
            <a:off x="7305016" y="1536321"/>
            <a:ext cx="760500" cy="741300"/>
            <a:chOff x="7457416" y="1155321"/>
            <a:chExt cx="760500" cy="741300"/>
          </a:xfrm>
        </p:grpSpPr>
        <p:sp>
          <p:nvSpPr>
            <p:cNvPr id="305" name="Google Shape;305;p20"/>
            <p:cNvSpPr/>
            <p:nvPr/>
          </p:nvSpPr>
          <p:spPr>
            <a:xfrm>
              <a:off x="7457416" y="1155321"/>
              <a:ext cx="760500" cy="741300"/>
            </a:xfrm>
            <a:prstGeom prst="roundRect">
              <a:avLst>
                <a:gd fmla="val 16667" name="adj"/>
              </a:avLst>
            </a:prstGeom>
            <a:solidFill>
              <a:srgbClr val="E0666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306" name="Google Shape;306;p20"/>
            <p:cNvCxnSpPr/>
            <p:nvPr/>
          </p:nvCxnSpPr>
          <p:spPr>
            <a:xfrm rot="10800000">
              <a:off x="7527853" y="1841011"/>
              <a:ext cx="633600" cy="0"/>
            </a:xfrm>
            <a:prstGeom prst="straightConnector1">
              <a:avLst/>
            </a:prstGeom>
            <a:noFill/>
            <a:ln cap="flat" cmpd="sng" w="19050">
              <a:solidFill>
                <a:srgbClr val="FFFFFF"/>
              </a:solidFill>
              <a:prstDash val="solid"/>
              <a:round/>
              <a:headEnd len="med" w="med" type="triangle"/>
              <a:tailEnd len="med" w="med" type="none"/>
            </a:ln>
          </p:spPr>
        </p:cxnSp>
        <p:cxnSp>
          <p:nvCxnSpPr>
            <p:cNvPr id="307" name="Google Shape;307;p20"/>
            <p:cNvCxnSpPr/>
            <p:nvPr/>
          </p:nvCxnSpPr>
          <p:spPr>
            <a:xfrm>
              <a:off x="7527600" y="1279950"/>
              <a:ext cx="0" cy="561000"/>
            </a:xfrm>
            <a:prstGeom prst="straightConnector1">
              <a:avLst/>
            </a:prstGeom>
            <a:noFill/>
            <a:ln cap="flat" cmpd="sng" w="19050">
              <a:solidFill>
                <a:srgbClr val="FFFFFF"/>
              </a:solidFill>
              <a:prstDash val="solid"/>
              <a:round/>
              <a:headEnd len="med" w="med" type="triangle"/>
              <a:tailEnd len="med" w="med" type="none"/>
            </a:ln>
          </p:spPr>
        </p:cxnSp>
        <p:sp>
          <p:nvSpPr>
            <p:cNvPr id="308" name="Google Shape;308;p20"/>
            <p:cNvSpPr/>
            <p:nvPr/>
          </p:nvSpPr>
          <p:spPr>
            <a:xfrm>
              <a:off x="7588652" y="1496725"/>
              <a:ext cx="496867" cy="255632"/>
            </a:xfrm>
            <a:custGeom>
              <a:rect b="b" l="l" r="r" t="t"/>
              <a:pathLst>
                <a:path extrusionOk="0" h="10668" w="32385">
                  <a:moveTo>
                    <a:pt x="0" y="10668"/>
                  </a:moveTo>
                  <a:lnTo>
                    <a:pt x="12192" y="4572"/>
                  </a:lnTo>
                  <a:lnTo>
                    <a:pt x="19050" y="7620"/>
                  </a:lnTo>
                  <a:lnTo>
                    <a:pt x="27051" y="0"/>
                  </a:lnTo>
                  <a:lnTo>
                    <a:pt x="32385" y="1905"/>
                  </a:lnTo>
                </a:path>
              </a:pathLst>
            </a:custGeom>
            <a:noFill/>
            <a:ln cap="flat" cmpd="sng" w="28575">
              <a:solidFill>
                <a:srgbClr val="FFFFFF"/>
              </a:solidFill>
              <a:prstDash val="solid"/>
              <a:round/>
              <a:headEnd len="med" w="med" type="none"/>
              <a:tailEnd len="med" w="med" type="none"/>
            </a:ln>
          </p:spPr>
        </p:sp>
        <p:sp>
          <p:nvSpPr>
            <p:cNvPr id="309" name="Google Shape;309;p20"/>
            <p:cNvSpPr txBox="1"/>
            <p:nvPr/>
          </p:nvSpPr>
          <p:spPr>
            <a:xfrm>
              <a:off x="7527594" y="1155325"/>
              <a:ext cx="613500" cy="2007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None/>
              </a:pPr>
              <a:r>
                <a:rPr lang="en">
                  <a:solidFill>
                    <a:srgbClr val="FFFFFF"/>
                  </a:solidFill>
                  <a:latin typeface="Calibri"/>
                  <a:ea typeface="Calibri"/>
                  <a:cs typeface="Calibri"/>
                  <a:sym typeface="Calibri"/>
                </a:rPr>
                <a:t>results</a:t>
              </a:r>
              <a:endParaRPr>
                <a:solidFill>
                  <a:srgbClr val="FFFFFF"/>
                </a:solidFill>
                <a:latin typeface="Calibri"/>
                <a:ea typeface="Calibri"/>
                <a:cs typeface="Calibri"/>
                <a:sym typeface="Calibri"/>
              </a:endParaRPr>
            </a:p>
          </p:txBody>
        </p:sp>
      </p:grpSp>
      <p:grpSp>
        <p:nvGrpSpPr>
          <p:cNvPr id="310" name="Google Shape;310;p20"/>
          <p:cNvGrpSpPr/>
          <p:nvPr/>
        </p:nvGrpSpPr>
        <p:grpSpPr>
          <a:xfrm>
            <a:off x="314037" y="1609535"/>
            <a:ext cx="1197624" cy="989146"/>
            <a:chOff x="5904562" y="2798635"/>
            <a:chExt cx="1197624" cy="989146"/>
          </a:xfrm>
        </p:grpSpPr>
        <p:sp>
          <p:nvSpPr>
            <p:cNvPr id="311" name="Google Shape;311;p20"/>
            <p:cNvSpPr/>
            <p:nvPr/>
          </p:nvSpPr>
          <p:spPr>
            <a:xfrm rot="10800000">
              <a:off x="5904562" y="2953924"/>
              <a:ext cx="1197600" cy="748200"/>
            </a:xfrm>
            <a:prstGeom prst="trapezoid">
              <a:avLst>
                <a:gd fmla="val 25000" name="adj"/>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2" name="Google Shape;312;p20"/>
            <p:cNvSpPr/>
            <p:nvPr/>
          </p:nvSpPr>
          <p:spPr>
            <a:xfrm>
              <a:off x="5904586" y="2839211"/>
              <a:ext cx="1197600" cy="186900"/>
            </a:xfrm>
            <a:prstGeom prst="ellipse">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3" name="Google Shape;313;p20"/>
            <p:cNvSpPr/>
            <p:nvPr/>
          </p:nvSpPr>
          <p:spPr>
            <a:xfrm>
              <a:off x="5904586" y="2798635"/>
              <a:ext cx="1197600" cy="186900"/>
            </a:xfrm>
            <a:prstGeom prst="ellipse">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4" name="Google Shape;314;p20"/>
            <p:cNvSpPr/>
            <p:nvPr/>
          </p:nvSpPr>
          <p:spPr>
            <a:xfrm>
              <a:off x="6084781" y="3600881"/>
              <a:ext cx="837300" cy="186900"/>
            </a:xfrm>
            <a:prstGeom prst="ellipse">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5" name="Google Shape;315;p20"/>
            <p:cNvSpPr txBox="1"/>
            <p:nvPr/>
          </p:nvSpPr>
          <p:spPr>
            <a:xfrm>
              <a:off x="5968375" y="3088227"/>
              <a:ext cx="1070100" cy="5889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a:solidFill>
                    <a:srgbClr val="FFFFFF"/>
                  </a:solidFill>
                  <a:latin typeface="Calibri"/>
                  <a:ea typeface="Calibri"/>
                  <a:cs typeface="Calibri"/>
                  <a:sym typeface="Calibri"/>
                </a:rPr>
                <a:t>Cumulus</a:t>
              </a:r>
              <a:endParaRPr b="1">
                <a:solidFill>
                  <a:srgbClr val="FFFFFF"/>
                </a:solidFill>
                <a:latin typeface="Calibri"/>
                <a:ea typeface="Calibri"/>
                <a:cs typeface="Calibri"/>
                <a:sym typeface="Calibri"/>
              </a:endParaRPr>
            </a:p>
            <a:p>
              <a:pPr indent="0" lvl="0" marL="0" rtl="0" algn="ctr">
                <a:spcBef>
                  <a:spcPts val="0"/>
                </a:spcBef>
                <a:spcAft>
                  <a:spcPts val="0"/>
                </a:spcAft>
                <a:buNone/>
              </a:pPr>
              <a:r>
                <a:rPr lang="en">
                  <a:solidFill>
                    <a:srgbClr val="FFFFFF"/>
                  </a:solidFill>
                  <a:latin typeface="Calibri"/>
                  <a:ea typeface="Calibri"/>
                  <a:cs typeface="Calibri"/>
                  <a:sym typeface="Calibri"/>
                </a:rPr>
                <a:t>archive</a:t>
              </a:r>
              <a:endParaRPr>
                <a:solidFill>
                  <a:srgbClr val="FFFF00"/>
                </a:solidFill>
                <a:latin typeface="Calibri"/>
                <a:ea typeface="Calibri"/>
                <a:cs typeface="Calibri"/>
                <a:sym typeface="Calibri"/>
              </a:endParaRPr>
            </a:p>
          </p:txBody>
        </p:sp>
      </p:grpSp>
      <p:grpSp>
        <p:nvGrpSpPr>
          <p:cNvPr id="316" name="Google Shape;316;p20"/>
          <p:cNvGrpSpPr/>
          <p:nvPr/>
        </p:nvGrpSpPr>
        <p:grpSpPr>
          <a:xfrm>
            <a:off x="4511775" y="1454685"/>
            <a:ext cx="980400" cy="1121400"/>
            <a:chOff x="2532550" y="3644935"/>
            <a:chExt cx="980400" cy="1121400"/>
          </a:xfrm>
        </p:grpSpPr>
        <p:sp>
          <p:nvSpPr>
            <p:cNvPr id="317" name="Google Shape;317;p20"/>
            <p:cNvSpPr/>
            <p:nvPr/>
          </p:nvSpPr>
          <p:spPr>
            <a:xfrm>
              <a:off x="2532550" y="3644935"/>
              <a:ext cx="980400" cy="1121400"/>
            </a:xfrm>
            <a:prstGeom prst="roundRect">
              <a:avLst>
                <a:gd fmla="val 5279" name="adj"/>
              </a:avLst>
            </a:prstGeom>
            <a:solidFill>
              <a:srgbClr val="FFFFFF"/>
            </a:solidFill>
            <a:ln cap="flat" cmpd="sng" w="9525">
              <a:solidFill>
                <a:srgbClr val="FF0000"/>
              </a:solidFill>
              <a:prstDash val="solid"/>
              <a:round/>
              <a:headEnd len="sm" w="sm" type="none"/>
              <a:tailEnd len="sm" w="sm" type="none"/>
            </a:ln>
          </p:spPr>
          <p:txBody>
            <a:bodyPr anchorCtr="0" anchor="b" bIns="91425" lIns="91425" spcFirstLastPara="1" rIns="91425" wrap="square" tIns="91425">
              <a:noAutofit/>
            </a:bodyPr>
            <a:lstStyle/>
            <a:p>
              <a:pPr indent="0" lvl="0" marL="0" rtl="0" algn="ctr">
                <a:spcBef>
                  <a:spcPts val="0"/>
                </a:spcBef>
                <a:spcAft>
                  <a:spcPts val="0"/>
                </a:spcAft>
                <a:buNone/>
              </a:pPr>
              <a:r>
                <a:rPr lang="en">
                  <a:latin typeface="Calibri"/>
                  <a:ea typeface="Calibri"/>
                  <a:cs typeface="Calibri"/>
                  <a:sym typeface="Calibri"/>
                </a:rPr>
                <a:t>cloud optimized format</a:t>
              </a:r>
              <a:endParaRPr>
                <a:latin typeface="Calibri"/>
                <a:ea typeface="Calibri"/>
                <a:cs typeface="Calibri"/>
                <a:sym typeface="Calibri"/>
              </a:endParaRPr>
            </a:p>
          </p:txBody>
        </p:sp>
        <p:pic>
          <p:nvPicPr>
            <p:cNvPr id="318" name="Google Shape;318;p20"/>
            <p:cNvPicPr preferRelativeResize="0"/>
            <p:nvPr/>
          </p:nvPicPr>
          <p:blipFill>
            <a:blip r:embed="rId5">
              <a:alphaModFix/>
            </a:blip>
            <a:stretch>
              <a:fillRect/>
            </a:stretch>
          </p:blipFill>
          <p:spPr>
            <a:xfrm flipH="1">
              <a:off x="2664850" y="3684575"/>
              <a:ext cx="715800" cy="357900"/>
            </a:xfrm>
            <a:prstGeom prst="rect">
              <a:avLst/>
            </a:prstGeom>
            <a:noFill/>
            <a:ln>
              <a:noFill/>
            </a:ln>
          </p:spPr>
        </p:pic>
      </p:grpSp>
      <p:sp>
        <p:nvSpPr>
          <p:cNvPr id="319" name="Google Shape;319;p20"/>
          <p:cNvSpPr txBox="1"/>
          <p:nvPr>
            <p:ph type="title"/>
          </p:nvPr>
        </p:nvSpPr>
        <p:spPr>
          <a:xfrm>
            <a:off x="1072900" y="0"/>
            <a:ext cx="77595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Analysis In Place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3" name="Shape 323"/>
        <p:cNvGrpSpPr/>
        <p:nvPr/>
      </p:nvGrpSpPr>
      <p:grpSpPr>
        <a:xfrm>
          <a:off x="0" y="0"/>
          <a:ext cx="0" cy="0"/>
          <a:chOff x="0" y="0"/>
          <a:chExt cx="0" cy="0"/>
        </a:xfrm>
      </p:grpSpPr>
      <p:sp>
        <p:nvSpPr>
          <p:cNvPr id="324" name="Google Shape;324;p21"/>
          <p:cNvSpPr/>
          <p:nvPr/>
        </p:nvSpPr>
        <p:spPr>
          <a:xfrm>
            <a:off x="229700" y="992600"/>
            <a:ext cx="6989100" cy="2830200"/>
          </a:xfrm>
          <a:prstGeom prst="rect">
            <a:avLst/>
          </a:prstGeom>
          <a:noFill/>
          <a:ln cap="flat" cmpd="sng" w="9525">
            <a:solidFill>
              <a:srgbClr val="00FFFF"/>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rgbClr val="00FFFF"/>
                </a:solidFill>
              </a:rPr>
              <a:t>Cloud</a:t>
            </a:r>
            <a:endParaRPr sz="1800">
              <a:solidFill>
                <a:srgbClr val="00FFFF"/>
              </a:solidFill>
            </a:endParaRPr>
          </a:p>
        </p:txBody>
      </p:sp>
      <p:sp>
        <p:nvSpPr>
          <p:cNvPr id="325" name="Google Shape;325;p21"/>
          <p:cNvSpPr txBox="1"/>
          <p:nvPr/>
        </p:nvSpPr>
        <p:spPr>
          <a:xfrm>
            <a:off x="86248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sz="1000">
                <a:solidFill>
                  <a:srgbClr val="FFFFFF"/>
                </a:solidFill>
              </a:rPr>
              <a:t>‹#›</a:t>
            </a:fld>
            <a:endParaRPr sz="1000">
              <a:solidFill>
                <a:srgbClr val="FFFFFF"/>
              </a:solidFill>
            </a:endParaRPr>
          </a:p>
        </p:txBody>
      </p:sp>
      <p:cxnSp>
        <p:nvCxnSpPr>
          <p:cNvPr id="326" name="Google Shape;326;p21"/>
          <p:cNvCxnSpPr>
            <a:stCxn id="327" idx="3"/>
            <a:endCxn id="328" idx="1"/>
          </p:cNvCxnSpPr>
          <p:nvPr/>
        </p:nvCxnSpPr>
        <p:spPr>
          <a:xfrm>
            <a:off x="7014925" y="2474350"/>
            <a:ext cx="1197600" cy="18000"/>
          </a:xfrm>
          <a:prstGeom prst="straightConnector1">
            <a:avLst/>
          </a:prstGeom>
          <a:noFill/>
          <a:ln cap="flat" cmpd="sng" w="19050">
            <a:solidFill>
              <a:srgbClr val="FFF2CC"/>
            </a:solidFill>
            <a:prstDash val="solid"/>
            <a:round/>
            <a:headEnd len="med" w="med" type="none"/>
            <a:tailEnd len="med" w="med" type="triangle"/>
          </a:ln>
        </p:spPr>
      </p:cxnSp>
      <p:pic>
        <p:nvPicPr>
          <p:cNvPr id="328" name="Google Shape;328;p21"/>
          <p:cNvPicPr preferRelativeResize="0"/>
          <p:nvPr/>
        </p:nvPicPr>
        <p:blipFill>
          <a:blip r:embed="rId3">
            <a:alphaModFix/>
          </a:blip>
          <a:stretch>
            <a:fillRect/>
          </a:stretch>
        </p:blipFill>
        <p:spPr>
          <a:xfrm>
            <a:off x="8212523" y="2113914"/>
            <a:ext cx="757199" cy="757166"/>
          </a:xfrm>
          <a:prstGeom prst="rect">
            <a:avLst/>
          </a:prstGeom>
          <a:noFill/>
          <a:ln>
            <a:noFill/>
          </a:ln>
          <a:effectLst>
            <a:outerShdw blurRad="57150" rotWithShape="0" algn="bl" dir="5400000" dist="19050">
              <a:srgbClr val="000000">
                <a:alpha val="50000"/>
              </a:srgbClr>
            </a:outerShdw>
          </a:effectLst>
        </p:spPr>
      </p:pic>
      <p:sp>
        <p:nvSpPr>
          <p:cNvPr id="327" name="Google Shape;327;p21"/>
          <p:cNvSpPr/>
          <p:nvPr/>
        </p:nvSpPr>
        <p:spPr>
          <a:xfrm>
            <a:off x="5897725" y="1736950"/>
            <a:ext cx="1117200" cy="1474800"/>
          </a:xfrm>
          <a:prstGeom prst="roundRect">
            <a:avLst>
              <a:gd fmla="val 5279" name="adj"/>
            </a:avLst>
          </a:prstGeom>
          <a:solidFill>
            <a:srgbClr val="E06666"/>
          </a:solidFill>
          <a:ln>
            <a:noFill/>
          </a:ln>
          <a:effectLst>
            <a:outerShdw blurRad="57150" rotWithShape="0" algn="bl" dir="5400000" dist="19050">
              <a:srgbClr val="000000">
                <a:alpha val="50000"/>
              </a:srgbClr>
            </a:outerShdw>
          </a:effectLst>
        </p:spPr>
        <p:txBody>
          <a:bodyPr anchorCtr="0" anchor="b" bIns="91425" lIns="0" spcFirstLastPara="1" rIns="0" wrap="square" tIns="91425">
            <a:noAutofit/>
          </a:bodyPr>
          <a:lstStyle/>
          <a:p>
            <a:pPr indent="0" lvl="0" marL="0" rtl="0" algn="ctr">
              <a:spcBef>
                <a:spcPts val="0"/>
              </a:spcBef>
              <a:spcAft>
                <a:spcPts val="0"/>
              </a:spcAft>
              <a:buNone/>
            </a:pPr>
            <a:r>
              <a:rPr lang="en">
                <a:solidFill>
                  <a:srgbClr val="FFFFFF"/>
                </a:solidFill>
                <a:latin typeface="Calibri"/>
                <a:ea typeface="Calibri"/>
                <a:cs typeface="Calibri"/>
                <a:sym typeface="Calibri"/>
              </a:rPr>
              <a:t>end-user cloud-native analysis</a:t>
            </a:r>
            <a:endParaRPr>
              <a:solidFill>
                <a:srgbClr val="FFFFFF"/>
              </a:solidFill>
              <a:latin typeface="Calibri"/>
              <a:ea typeface="Calibri"/>
              <a:cs typeface="Calibri"/>
              <a:sym typeface="Calibri"/>
            </a:endParaRPr>
          </a:p>
        </p:txBody>
      </p:sp>
      <p:sp>
        <p:nvSpPr>
          <p:cNvPr id="329" name="Google Shape;329;p21"/>
          <p:cNvSpPr/>
          <p:nvPr/>
        </p:nvSpPr>
        <p:spPr>
          <a:xfrm>
            <a:off x="6268099" y="1921165"/>
            <a:ext cx="69000" cy="72000"/>
          </a:xfrm>
          <a:prstGeom prst="ellipse">
            <a:avLst/>
          </a:prstGeom>
          <a:solidFill>
            <a:srgbClr val="FFFFFF"/>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0" name="Google Shape;330;p21"/>
          <p:cNvSpPr/>
          <p:nvPr/>
        </p:nvSpPr>
        <p:spPr>
          <a:xfrm>
            <a:off x="6268099" y="2019120"/>
            <a:ext cx="69000" cy="72000"/>
          </a:xfrm>
          <a:prstGeom prst="ellipse">
            <a:avLst/>
          </a:prstGeom>
          <a:solidFill>
            <a:srgbClr val="FFFFFF"/>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1" name="Google Shape;331;p21"/>
          <p:cNvSpPr/>
          <p:nvPr/>
        </p:nvSpPr>
        <p:spPr>
          <a:xfrm>
            <a:off x="6268099" y="2117075"/>
            <a:ext cx="69000" cy="72000"/>
          </a:xfrm>
          <a:prstGeom prst="ellipse">
            <a:avLst/>
          </a:prstGeom>
          <a:solidFill>
            <a:srgbClr val="FFFFFF"/>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2" name="Google Shape;332;p21"/>
          <p:cNvSpPr/>
          <p:nvPr/>
        </p:nvSpPr>
        <p:spPr>
          <a:xfrm>
            <a:off x="6268099" y="2215030"/>
            <a:ext cx="69000" cy="72000"/>
          </a:xfrm>
          <a:prstGeom prst="ellipse">
            <a:avLst/>
          </a:prstGeom>
          <a:solidFill>
            <a:srgbClr val="FFFFFF"/>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3" name="Google Shape;333;p21"/>
          <p:cNvSpPr/>
          <p:nvPr/>
        </p:nvSpPr>
        <p:spPr>
          <a:xfrm>
            <a:off x="6420747" y="1976829"/>
            <a:ext cx="69000" cy="72000"/>
          </a:xfrm>
          <a:prstGeom prst="ellipse">
            <a:avLst/>
          </a:prstGeom>
          <a:solidFill>
            <a:srgbClr val="FFFFFF"/>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4" name="Google Shape;334;p21"/>
          <p:cNvSpPr/>
          <p:nvPr/>
        </p:nvSpPr>
        <p:spPr>
          <a:xfrm>
            <a:off x="6420747" y="2074785"/>
            <a:ext cx="69000" cy="72000"/>
          </a:xfrm>
          <a:prstGeom prst="ellipse">
            <a:avLst/>
          </a:prstGeom>
          <a:solidFill>
            <a:srgbClr val="FFFFFF"/>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5" name="Google Shape;335;p21"/>
          <p:cNvSpPr/>
          <p:nvPr/>
        </p:nvSpPr>
        <p:spPr>
          <a:xfrm>
            <a:off x="6420747" y="2172740"/>
            <a:ext cx="69000" cy="72000"/>
          </a:xfrm>
          <a:prstGeom prst="ellipse">
            <a:avLst/>
          </a:prstGeom>
          <a:solidFill>
            <a:srgbClr val="FFFFFF"/>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336" name="Google Shape;336;p21"/>
          <p:cNvCxnSpPr>
            <a:stCxn id="332" idx="6"/>
            <a:endCxn id="335" idx="3"/>
          </p:cNvCxnSpPr>
          <p:nvPr/>
        </p:nvCxnSpPr>
        <p:spPr>
          <a:xfrm flipH="1" rot="10800000">
            <a:off x="6337099" y="2234230"/>
            <a:ext cx="93900" cy="16800"/>
          </a:xfrm>
          <a:prstGeom prst="straightConnector1">
            <a:avLst/>
          </a:prstGeom>
          <a:noFill/>
          <a:ln cap="flat" cmpd="sng" w="9525">
            <a:solidFill>
              <a:srgbClr val="F3F3F3"/>
            </a:solidFill>
            <a:prstDash val="solid"/>
            <a:round/>
            <a:headEnd len="med" w="med" type="none"/>
            <a:tailEnd len="med" w="med" type="none"/>
          </a:ln>
        </p:spPr>
      </p:cxnSp>
      <p:cxnSp>
        <p:nvCxnSpPr>
          <p:cNvPr id="337" name="Google Shape;337;p21"/>
          <p:cNvCxnSpPr>
            <a:stCxn id="331" idx="5"/>
            <a:endCxn id="335" idx="2"/>
          </p:cNvCxnSpPr>
          <p:nvPr/>
        </p:nvCxnSpPr>
        <p:spPr>
          <a:xfrm>
            <a:off x="6326994" y="2178531"/>
            <a:ext cx="93900" cy="30300"/>
          </a:xfrm>
          <a:prstGeom prst="straightConnector1">
            <a:avLst/>
          </a:prstGeom>
          <a:noFill/>
          <a:ln cap="flat" cmpd="sng" w="9525">
            <a:solidFill>
              <a:srgbClr val="F3F3F3"/>
            </a:solidFill>
            <a:prstDash val="solid"/>
            <a:round/>
            <a:headEnd len="med" w="med" type="none"/>
            <a:tailEnd len="med" w="med" type="none"/>
          </a:ln>
        </p:spPr>
      </p:cxnSp>
      <p:cxnSp>
        <p:nvCxnSpPr>
          <p:cNvPr id="338" name="Google Shape;338;p21"/>
          <p:cNvCxnSpPr>
            <a:stCxn id="331" idx="6"/>
            <a:endCxn id="334" idx="2"/>
          </p:cNvCxnSpPr>
          <p:nvPr/>
        </p:nvCxnSpPr>
        <p:spPr>
          <a:xfrm flipH="1" rot="10800000">
            <a:off x="6337099" y="2110775"/>
            <a:ext cx="83700" cy="42300"/>
          </a:xfrm>
          <a:prstGeom prst="straightConnector1">
            <a:avLst/>
          </a:prstGeom>
          <a:noFill/>
          <a:ln cap="flat" cmpd="sng" w="9525">
            <a:solidFill>
              <a:srgbClr val="F3F3F3"/>
            </a:solidFill>
            <a:prstDash val="solid"/>
            <a:round/>
            <a:headEnd len="med" w="med" type="none"/>
            <a:tailEnd len="med" w="med" type="none"/>
          </a:ln>
        </p:spPr>
      </p:cxnSp>
      <p:cxnSp>
        <p:nvCxnSpPr>
          <p:cNvPr id="339" name="Google Shape;339;p21"/>
          <p:cNvCxnSpPr>
            <a:stCxn id="332" idx="6"/>
            <a:endCxn id="334" idx="3"/>
          </p:cNvCxnSpPr>
          <p:nvPr/>
        </p:nvCxnSpPr>
        <p:spPr>
          <a:xfrm flipH="1" rot="10800000">
            <a:off x="6337099" y="2136130"/>
            <a:ext cx="93900" cy="114900"/>
          </a:xfrm>
          <a:prstGeom prst="straightConnector1">
            <a:avLst/>
          </a:prstGeom>
          <a:noFill/>
          <a:ln cap="flat" cmpd="sng" w="9525">
            <a:solidFill>
              <a:srgbClr val="F3F3F3"/>
            </a:solidFill>
            <a:prstDash val="solid"/>
            <a:round/>
            <a:headEnd len="med" w="med" type="none"/>
            <a:tailEnd len="med" w="med" type="none"/>
          </a:ln>
        </p:spPr>
      </p:cxnSp>
      <p:cxnSp>
        <p:nvCxnSpPr>
          <p:cNvPr id="340" name="Google Shape;340;p21"/>
          <p:cNvCxnSpPr>
            <a:stCxn id="331" idx="7"/>
            <a:endCxn id="333" idx="3"/>
          </p:cNvCxnSpPr>
          <p:nvPr/>
        </p:nvCxnSpPr>
        <p:spPr>
          <a:xfrm flipH="1" rot="10800000">
            <a:off x="6326994" y="2038219"/>
            <a:ext cx="103800" cy="89400"/>
          </a:xfrm>
          <a:prstGeom prst="straightConnector1">
            <a:avLst/>
          </a:prstGeom>
          <a:noFill/>
          <a:ln cap="flat" cmpd="sng" w="9525">
            <a:solidFill>
              <a:srgbClr val="F3F3F3"/>
            </a:solidFill>
            <a:prstDash val="solid"/>
            <a:round/>
            <a:headEnd len="med" w="med" type="none"/>
            <a:tailEnd len="med" w="med" type="none"/>
          </a:ln>
        </p:spPr>
      </p:cxnSp>
      <p:cxnSp>
        <p:nvCxnSpPr>
          <p:cNvPr id="341" name="Google Shape;341;p21"/>
          <p:cNvCxnSpPr>
            <a:stCxn id="332" idx="7"/>
            <a:endCxn id="333" idx="3"/>
          </p:cNvCxnSpPr>
          <p:nvPr/>
        </p:nvCxnSpPr>
        <p:spPr>
          <a:xfrm flipH="1" rot="10800000">
            <a:off x="6326994" y="2038374"/>
            <a:ext cx="103800" cy="187200"/>
          </a:xfrm>
          <a:prstGeom prst="straightConnector1">
            <a:avLst/>
          </a:prstGeom>
          <a:noFill/>
          <a:ln cap="flat" cmpd="sng" w="9525">
            <a:solidFill>
              <a:srgbClr val="F3F3F3"/>
            </a:solidFill>
            <a:prstDash val="solid"/>
            <a:round/>
            <a:headEnd len="med" w="med" type="none"/>
            <a:tailEnd len="med" w="med" type="none"/>
          </a:ln>
        </p:spPr>
      </p:cxnSp>
      <p:cxnSp>
        <p:nvCxnSpPr>
          <p:cNvPr id="342" name="Google Shape;342;p21"/>
          <p:cNvCxnSpPr>
            <a:stCxn id="335" idx="2"/>
            <a:endCxn id="330" idx="5"/>
          </p:cNvCxnSpPr>
          <p:nvPr/>
        </p:nvCxnSpPr>
        <p:spPr>
          <a:xfrm rot="10800000">
            <a:off x="6326847" y="2080640"/>
            <a:ext cx="93900" cy="128100"/>
          </a:xfrm>
          <a:prstGeom prst="straightConnector1">
            <a:avLst/>
          </a:prstGeom>
          <a:noFill/>
          <a:ln cap="flat" cmpd="sng" w="9525">
            <a:solidFill>
              <a:srgbClr val="F3F3F3"/>
            </a:solidFill>
            <a:prstDash val="solid"/>
            <a:round/>
            <a:headEnd len="med" w="med" type="none"/>
            <a:tailEnd len="med" w="med" type="none"/>
          </a:ln>
        </p:spPr>
      </p:cxnSp>
      <p:cxnSp>
        <p:nvCxnSpPr>
          <p:cNvPr id="343" name="Google Shape;343;p21"/>
          <p:cNvCxnSpPr>
            <a:stCxn id="335" idx="1"/>
            <a:endCxn id="329" idx="5"/>
          </p:cNvCxnSpPr>
          <p:nvPr/>
        </p:nvCxnSpPr>
        <p:spPr>
          <a:xfrm rot="10800000">
            <a:off x="6327052" y="1982584"/>
            <a:ext cx="103800" cy="200700"/>
          </a:xfrm>
          <a:prstGeom prst="straightConnector1">
            <a:avLst/>
          </a:prstGeom>
          <a:noFill/>
          <a:ln cap="flat" cmpd="sng" w="9525">
            <a:solidFill>
              <a:srgbClr val="F3F3F3"/>
            </a:solidFill>
            <a:prstDash val="solid"/>
            <a:round/>
            <a:headEnd len="med" w="med" type="none"/>
            <a:tailEnd len="med" w="med" type="none"/>
          </a:ln>
        </p:spPr>
      </p:cxnSp>
      <p:cxnSp>
        <p:nvCxnSpPr>
          <p:cNvPr id="344" name="Google Shape;344;p21"/>
          <p:cNvCxnSpPr>
            <a:stCxn id="334" idx="2"/>
            <a:endCxn id="330" idx="6"/>
          </p:cNvCxnSpPr>
          <p:nvPr/>
        </p:nvCxnSpPr>
        <p:spPr>
          <a:xfrm rot="10800000">
            <a:off x="6337047" y="2054985"/>
            <a:ext cx="83700" cy="55800"/>
          </a:xfrm>
          <a:prstGeom prst="straightConnector1">
            <a:avLst/>
          </a:prstGeom>
          <a:noFill/>
          <a:ln cap="flat" cmpd="sng" w="9525">
            <a:solidFill>
              <a:srgbClr val="F3F3F3"/>
            </a:solidFill>
            <a:prstDash val="solid"/>
            <a:round/>
            <a:headEnd len="med" w="med" type="none"/>
            <a:tailEnd len="med" w="med" type="none"/>
          </a:ln>
        </p:spPr>
      </p:cxnSp>
      <p:cxnSp>
        <p:nvCxnSpPr>
          <p:cNvPr id="345" name="Google Shape;345;p21"/>
          <p:cNvCxnSpPr>
            <a:stCxn id="333" idx="2"/>
            <a:endCxn id="330" idx="7"/>
          </p:cNvCxnSpPr>
          <p:nvPr/>
        </p:nvCxnSpPr>
        <p:spPr>
          <a:xfrm flipH="1">
            <a:off x="6326847" y="2012829"/>
            <a:ext cx="93900" cy="16800"/>
          </a:xfrm>
          <a:prstGeom prst="straightConnector1">
            <a:avLst/>
          </a:prstGeom>
          <a:noFill/>
          <a:ln cap="flat" cmpd="sng" w="9525">
            <a:solidFill>
              <a:srgbClr val="F3F3F3"/>
            </a:solidFill>
            <a:prstDash val="solid"/>
            <a:round/>
            <a:headEnd len="med" w="med" type="none"/>
            <a:tailEnd len="med" w="med" type="none"/>
          </a:ln>
        </p:spPr>
      </p:cxnSp>
      <p:cxnSp>
        <p:nvCxnSpPr>
          <p:cNvPr id="346" name="Google Shape;346;p21"/>
          <p:cNvCxnSpPr>
            <a:stCxn id="333" idx="2"/>
            <a:endCxn id="329" idx="6"/>
          </p:cNvCxnSpPr>
          <p:nvPr/>
        </p:nvCxnSpPr>
        <p:spPr>
          <a:xfrm rot="10800000">
            <a:off x="6337047" y="1957029"/>
            <a:ext cx="83700" cy="55800"/>
          </a:xfrm>
          <a:prstGeom prst="straightConnector1">
            <a:avLst/>
          </a:prstGeom>
          <a:noFill/>
          <a:ln cap="flat" cmpd="sng" w="9525">
            <a:solidFill>
              <a:srgbClr val="F3F3F3"/>
            </a:solidFill>
            <a:prstDash val="solid"/>
            <a:round/>
            <a:headEnd len="med" w="med" type="none"/>
            <a:tailEnd len="med" w="med" type="none"/>
          </a:ln>
        </p:spPr>
      </p:cxnSp>
      <p:cxnSp>
        <p:nvCxnSpPr>
          <p:cNvPr id="347" name="Google Shape;347;p21"/>
          <p:cNvCxnSpPr>
            <a:stCxn id="334" idx="1"/>
            <a:endCxn id="329" idx="5"/>
          </p:cNvCxnSpPr>
          <p:nvPr/>
        </p:nvCxnSpPr>
        <p:spPr>
          <a:xfrm rot="10800000">
            <a:off x="6327052" y="1982729"/>
            <a:ext cx="103800" cy="102600"/>
          </a:xfrm>
          <a:prstGeom prst="straightConnector1">
            <a:avLst/>
          </a:prstGeom>
          <a:noFill/>
          <a:ln cap="flat" cmpd="sng" w="9525">
            <a:solidFill>
              <a:srgbClr val="F3F3F3"/>
            </a:solidFill>
            <a:prstDash val="solid"/>
            <a:round/>
            <a:headEnd len="med" w="med" type="none"/>
            <a:tailEnd len="med" w="med" type="none"/>
          </a:ln>
        </p:spPr>
      </p:cxnSp>
      <p:sp>
        <p:nvSpPr>
          <p:cNvPr id="348" name="Google Shape;348;p21"/>
          <p:cNvSpPr/>
          <p:nvPr/>
        </p:nvSpPr>
        <p:spPr>
          <a:xfrm>
            <a:off x="6573394" y="2038929"/>
            <a:ext cx="69000" cy="72000"/>
          </a:xfrm>
          <a:prstGeom prst="ellipse">
            <a:avLst/>
          </a:prstGeom>
          <a:solidFill>
            <a:srgbClr val="FFFFFF"/>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9" name="Google Shape;349;p21"/>
          <p:cNvSpPr/>
          <p:nvPr/>
        </p:nvSpPr>
        <p:spPr>
          <a:xfrm>
            <a:off x="6573394" y="2136884"/>
            <a:ext cx="69000" cy="72000"/>
          </a:xfrm>
          <a:prstGeom prst="ellipse">
            <a:avLst/>
          </a:prstGeom>
          <a:solidFill>
            <a:srgbClr val="FFFFFF"/>
          </a:solidFill>
          <a:ln cap="flat" cmpd="sng" w="19050">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350" name="Google Shape;350;p21"/>
          <p:cNvCxnSpPr>
            <a:stCxn id="335" idx="6"/>
            <a:endCxn id="349" idx="3"/>
          </p:cNvCxnSpPr>
          <p:nvPr/>
        </p:nvCxnSpPr>
        <p:spPr>
          <a:xfrm flipH="1" rot="10800000">
            <a:off x="6489747" y="2198240"/>
            <a:ext cx="93900" cy="10500"/>
          </a:xfrm>
          <a:prstGeom prst="straightConnector1">
            <a:avLst/>
          </a:prstGeom>
          <a:noFill/>
          <a:ln cap="flat" cmpd="sng" w="9525">
            <a:solidFill>
              <a:srgbClr val="F3F3F3"/>
            </a:solidFill>
            <a:prstDash val="solid"/>
            <a:round/>
            <a:headEnd len="med" w="med" type="none"/>
            <a:tailEnd len="med" w="med" type="none"/>
          </a:ln>
        </p:spPr>
      </p:cxnSp>
      <p:cxnSp>
        <p:nvCxnSpPr>
          <p:cNvPr id="351" name="Google Shape;351;p21"/>
          <p:cNvCxnSpPr>
            <a:stCxn id="335" idx="7"/>
            <a:endCxn id="348" idx="3"/>
          </p:cNvCxnSpPr>
          <p:nvPr/>
        </p:nvCxnSpPr>
        <p:spPr>
          <a:xfrm flipH="1" rot="10800000">
            <a:off x="6479642" y="2100484"/>
            <a:ext cx="103800" cy="82800"/>
          </a:xfrm>
          <a:prstGeom prst="straightConnector1">
            <a:avLst/>
          </a:prstGeom>
          <a:noFill/>
          <a:ln cap="flat" cmpd="sng" w="9525">
            <a:solidFill>
              <a:srgbClr val="F3F3F3"/>
            </a:solidFill>
            <a:prstDash val="solid"/>
            <a:round/>
            <a:headEnd len="med" w="med" type="none"/>
            <a:tailEnd len="med" w="med" type="none"/>
          </a:ln>
        </p:spPr>
      </p:cxnSp>
      <p:cxnSp>
        <p:nvCxnSpPr>
          <p:cNvPr id="352" name="Google Shape;352;p21"/>
          <p:cNvCxnSpPr>
            <a:stCxn id="349" idx="2"/>
            <a:endCxn id="334" idx="6"/>
          </p:cNvCxnSpPr>
          <p:nvPr/>
        </p:nvCxnSpPr>
        <p:spPr>
          <a:xfrm rot="10800000">
            <a:off x="6489694" y="2110784"/>
            <a:ext cx="83700" cy="62100"/>
          </a:xfrm>
          <a:prstGeom prst="straightConnector1">
            <a:avLst/>
          </a:prstGeom>
          <a:noFill/>
          <a:ln cap="flat" cmpd="sng" w="9525">
            <a:solidFill>
              <a:srgbClr val="F3F3F3"/>
            </a:solidFill>
            <a:prstDash val="solid"/>
            <a:round/>
            <a:headEnd len="med" w="med" type="none"/>
            <a:tailEnd len="med" w="med" type="none"/>
          </a:ln>
        </p:spPr>
      </p:cxnSp>
      <p:cxnSp>
        <p:nvCxnSpPr>
          <p:cNvPr id="353" name="Google Shape;353;p21"/>
          <p:cNvCxnSpPr>
            <a:stCxn id="348" idx="2"/>
            <a:endCxn id="334" idx="6"/>
          </p:cNvCxnSpPr>
          <p:nvPr/>
        </p:nvCxnSpPr>
        <p:spPr>
          <a:xfrm flipH="1">
            <a:off x="6489694" y="2074929"/>
            <a:ext cx="83700" cy="36000"/>
          </a:xfrm>
          <a:prstGeom prst="straightConnector1">
            <a:avLst/>
          </a:prstGeom>
          <a:noFill/>
          <a:ln cap="flat" cmpd="sng" w="9525">
            <a:solidFill>
              <a:srgbClr val="F3F3F3"/>
            </a:solidFill>
            <a:prstDash val="solid"/>
            <a:round/>
            <a:headEnd len="med" w="med" type="none"/>
            <a:tailEnd len="med" w="med" type="none"/>
          </a:ln>
        </p:spPr>
      </p:cxnSp>
      <p:cxnSp>
        <p:nvCxnSpPr>
          <p:cNvPr id="354" name="Google Shape;354;p21"/>
          <p:cNvCxnSpPr>
            <a:stCxn id="333" idx="6"/>
            <a:endCxn id="348" idx="1"/>
          </p:cNvCxnSpPr>
          <p:nvPr/>
        </p:nvCxnSpPr>
        <p:spPr>
          <a:xfrm>
            <a:off x="6489747" y="2012829"/>
            <a:ext cx="93900" cy="36600"/>
          </a:xfrm>
          <a:prstGeom prst="straightConnector1">
            <a:avLst/>
          </a:prstGeom>
          <a:noFill/>
          <a:ln cap="flat" cmpd="sng" w="9525">
            <a:solidFill>
              <a:srgbClr val="F3F3F3"/>
            </a:solidFill>
            <a:prstDash val="solid"/>
            <a:round/>
            <a:headEnd len="med" w="med" type="none"/>
            <a:tailEnd len="med" w="med" type="none"/>
          </a:ln>
        </p:spPr>
      </p:cxnSp>
      <p:cxnSp>
        <p:nvCxnSpPr>
          <p:cNvPr id="355" name="Google Shape;355;p21"/>
          <p:cNvCxnSpPr>
            <a:stCxn id="333" idx="5"/>
            <a:endCxn id="349" idx="1"/>
          </p:cNvCxnSpPr>
          <p:nvPr/>
        </p:nvCxnSpPr>
        <p:spPr>
          <a:xfrm>
            <a:off x="6479642" y="2038285"/>
            <a:ext cx="103800" cy="109200"/>
          </a:xfrm>
          <a:prstGeom prst="straightConnector1">
            <a:avLst/>
          </a:prstGeom>
          <a:noFill/>
          <a:ln cap="flat" cmpd="sng" w="9525">
            <a:solidFill>
              <a:srgbClr val="F3F3F3"/>
            </a:solidFill>
            <a:prstDash val="solid"/>
            <a:round/>
            <a:headEnd len="med" w="med" type="none"/>
            <a:tailEnd len="med" w="med" type="none"/>
          </a:ln>
        </p:spPr>
      </p:cxnSp>
      <p:grpSp>
        <p:nvGrpSpPr>
          <p:cNvPr id="356" name="Google Shape;356;p21"/>
          <p:cNvGrpSpPr/>
          <p:nvPr/>
        </p:nvGrpSpPr>
        <p:grpSpPr>
          <a:xfrm>
            <a:off x="546212" y="1464885"/>
            <a:ext cx="1197624" cy="989146"/>
            <a:chOff x="5904562" y="2798635"/>
            <a:chExt cx="1197624" cy="989146"/>
          </a:xfrm>
        </p:grpSpPr>
        <p:sp>
          <p:nvSpPr>
            <p:cNvPr id="357" name="Google Shape;357;p21"/>
            <p:cNvSpPr/>
            <p:nvPr/>
          </p:nvSpPr>
          <p:spPr>
            <a:xfrm rot="10800000">
              <a:off x="5904562" y="2953924"/>
              <a:ext cx="1197600" cy="748200"/>
            </a:xfrm>
            <a:prstGeom prst="trapezoid">
              <a:avLst>
                <a:gd fmla="val 25000" name="adj"/>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8" name="Google Shape;358;p21"/>
            <p:cNvSpPr/>
            <p:nvPr/>
          </p:nvSpPr>
          <p:spPr>
            <a:xfrm>
              <a:off x="5904586" y="2839211"/>
              <a:ext cx="1197600" cy="186900"/>
            </a:xfrm>
            <a:prstGeom prst="ellipse">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9" name="Google Shape;359;p21"/>
            <p:cNvSpPr/>
            <p:nvPr/>
          </p:nvSpPr>
          <p:spPr>
            <a:xfrm>
              <a:off x="5904586" y="2798635"/>
              <a:ext cx="1197600" cy="186900"/>
            </a:xfrm>
            <a:prstGeom prst="ellipse">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0" name="Google Shape;360;p21"/>
            <p:cNvSpPr/>
            <p:nvPr/>
          </p:nvSpPr>
          <p:spPr>
            <a:xfrm>
              <a:off x="6084781" y="3600881"/>
              <a:ext cx="837300" cy="186900"/>
            </a:xfrm>
            <a:prstGeom prst="ellipse">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1" name="Google Shape;361;p21"/>
            <p:cNvSpPr txBox="1"/>
            <p:nvPr/>
          </p:nvSpPr>
          <p:spPr>
            <a:xfrm>
              <a:off x="5968375" y="3088227"/>
              <a:ext cx="1070100" cy="5889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a:solidFill>
                    <a:srgbClr val="FFFFFF"/>
                  </a:solidFill>
                  <a:latin typeface="Calibri"/>
                  <a:ea typeface="Calibri"/>
                  <a:cs typeface="Calibri"/>
                  <a:sym typeface="Calibri"/>
                </a:rPr>
                <a:t>Cumulus</a:t>
              </a:r>
              <a:endParaRPr b="1">
                <a:solidFill>
                  <a:srgbClr val="FFFFFF"/>
                </a:solidFill>
                <a:latin typeface="Calibri"/>
                <a:ea typeface="Calibri"/>
                <a:cs typeface="Calibri"/>
                <a:sym typeface="Calibri"/>
              </a:endParaRPr>
            </a:p>
            <a:p>
              <a:pPr indent="0" lvl="0" marL="0" rtl="0" algn="ctr">
                <a:spcBef>
                  <a:spcPts val="0"/>
                </a:spcBef>
                <a:spcAft>
                  <a:spcPts val="0"/>
                </a:spcAft>
                <a:buNone/>
              </a:pPr>
              <a:r>
                <a:rPr lang="en">
                  <a:solidFill>
                    <a:srgbClr val="FFFFFF"/>
                  </a:solidFill>
                  <a:latin typeface="Calibri"/>
                  <a:ea typeface="Calibri"/>
                  <a:cs typeface="Calibri"/>
                  <a:sym typeface="Calibri"/>
                </a:rPr>
                <a:t>Archive</a:t>
              </a:r>
              <a:endParaRPr>
                <a:solidFill>
                  <a:srgbClr val="FFFF00"/>
                </a:solidFill>
                <a:latin typeface="Calibri"/>
                <a:ea typeface="Calibri"/>
                <a:cs typeface="Calibri"/>
                <a:sym typeface="Calibri"/>
              </a:endParaRPr>
            </a:p>
          </p:txBody>
        </p:sp>
      </p:grpSp>
      <p:grpSp>
        <p:nvGrpSpPr>
          <p:cNvPr id="362" name="Google Shape;362;p21"/>
          <p:cNvGrpSpPr/>
          <p:nvPr/>
        </p:nvGrpSpPr>
        <p:grpSpPr>
          <a:xfrm>
            <a:off x="7305016" y="1536321"/>
            <a:ext cx="760500" cy="741300"/>
            <a:chOff x="7457416" y="1155321"/>
            <a:chExt cx="760500" cy="741300"/>
          </a:xfrm>
        </p:grpSpPr>
        <p:sp>
          <p:nvSpPr>
            <p:cNvPr id="363" name="Google Shape;363;p21"/>
            <p:cNvSpPr/>
            <p:nvPr/>
          </p:nvSpPr>
          <p:spPr>
            <a:xfrm>
              <a:off x="7457416" y="1155321"/>
              <a:ext cx="760500" cy="741300"/>
            </a:xfrm>
            <a:prstGeom prst="roundRect">
              <a:avLst>
                <a:gd fmla="val 16667" name="adj"/>
              </a:avLst>
            </a:prstGeom>
            <a:solidFill>
              <a:srgbClr val="E0666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364" name="Google Shape;364;p21"/>
            <p:cNvCxnSpPr/>
            <p:nvPr/>
          </p:nvCxnSpPr>
          <p:spPr>
            <a:xfrm rot="10800000">
              <a:off x="7527853" y="1841011"/>
              <a:ext cx="633600" cy="0"/>
            </a:xfrm>
            <a:prstGeom prst="straightConnector1">
              <a:avLst/>
            </a:prstGeom>
            <a:noFill/>
            <a:ln cap="flat" cmpd="sng" w="19050">
              <a:solidFill>
                <a:srgbClr val="FFFFFF"/>
              </a:solidFill>
              <a:prstDash val="solid"/>
              <a:round/>
              <a:headEnd len="med" w="med" type="triangle"/>
              <a:tailEnd len="med" w="med" type="none"/>
            </a:ln>
          </p:spPr>
        </p:cxnSp>
        <p:cxnSp>
          <p:nvCxnSpPr>
            <p:cNvPr id="365" name="Google Shape;365;p21"/>
            <p:cNvCxnSpPr/>
            <p:nvPr/>
          </p:nvCxnSpPr>
          <p:spPr>
            <a:xfrm>
              <a:off x="7527600" y="1279950"/>
              <a:ext cx="0" cy="561000"/>
            </a:xfrm>
            <a:prstGeom prst="straightConnector1">
              <a:avLst/>
            </a:prstGeom>
            <a:noFill/>
            <a:ln cap="flat" cmpd="sng" w="19050">
              <a:solidFill>
                <a:srgbClr val="FFFFFF"/>
              </a:solidFill>
              <a:prstDash val="solid"/>
              <a:round/>
              <a:headEnd len="med" w="med" type="triangle"/>
              <a:tailEnd len="med" w="med" type="none"/>
            </a:ln>
          </p:spPr>
        </p:cxnSp>
        <p:sp>
          <p:nvSpPr>
            <p:cNvPr id="366" name="Google Shape;366;p21"/>
            <p:cNvSpPr/>
            <p:nvPr/>
          </p:nvSpPr>
          <p:spPr>
            <a:xfrm>
              <a:off x="7588652" y="1496725"/>
              <a:ext cx="496867" cy="255632"/>
            </a:xfrm>
            <a:custGeom>
              <a:rect b="b" l="l" r="r" t="t"/>
              <a:pathLst>
                <a:path extrusionOk="0" h="10668" w="32385">
                  <a:moveTo>
                    <a:pt x="0" y="10668"/>
                  </a:moveTo>
                  <a:lnTo>
                    <a:pt x="12192" y="4572"/>
                  </a:lnTo>
                  <a:lnTo>
                    <a:pt x="19050" y="7620"/>
                  </a:lnTo>
                  <a:lnTo>
                    <a:pt x="27051" y="0"/>
                  </a:lnTo>
                  <a:lnTo>
                    <a:pt x="32385" y="1905"/>
                  </a:lnTo>
                </a:path>
              </a:pathLst>
            </a:custGeom>
            <a:noFill/>
            <a:ln cap="flat" cmpd="sng" w="28575">
              <a:solidFill>
                <a:srgbClr val="FFFFFF"/>
              </a:solidFill>
              <a:prstDash val="solid"/>
              <a:round/>
              <a:headEnd len="med" w="med" type="none"/>
              <a:tailEnd len="med" w="med" type="none"/>
            </a:ln>
          </p:spPr>
        </p:sp>
        <p:sp>
          <p:nvSpPr>
            <p:cNvPr id="367" name="Google Shape;367;p21"/>
            <p:cNvSpPr txBox="1"/>
            <p:nvPr/>
          </p:nvSpPr>
          <p:spPr>
            <a:xfrm>
              <a:off x="7527594" y="1155325"/>
              <a:ext cx="613500" cy="200700"/>
            </a:xfrm>
            <a:prstGeom prst="rect">
              <a:avLst/>
            </a:prstGeom>
            <a:noFill/>
            <a:ln>
              <a:noFill/>
            </a:ln>
          </p:spPr>
          <p:txBody>
            <a:bodyPr anchorCtr="0" anchor="t" bIns="0" lIns="0" spcFirstLastPara="1" rIns="0" wrap="square" tIns="0">
              <a:noAutofit/>
            </a:bodyPr>
            <a:lstStyle/>
            <a:p>
              <a:pPr indent="0" lvl="0" marL="0" rtl="0" algn="ctr">
                <a:spcBef>
                  <a:spcPts val="0"/>
                </a:spcBef>
                <a:spcAft>
                  <a:spcPts val="0"/>
                </a:spcAft>
                <a:buNone/>
              </a:pPr>
              <a:r>
                <a:rPr lang="en">
                  <a:solidFill>
                    <a:srgbClr val="FFFFFF"/>
                  </a:solidFill>
                  <a:latin typeface="Calibri"/>
                  <a:ea typeface="Calibri"/>
                  <a:cs typeface="Calibri"/>
                  <a:sym typeface="Calibri"/>
                </a:rPr>
                <a:t>results</a:t>
              </a:r>
              <a:endParaRPr>
                <a:solidFill>
                  <a:srgbClr val="FFFFFF"/>
                </a:solidFill>
                <a:latin typeface="Calibri"/>
                <a:ea typeface="Calibri"/>
                <a:cs typeface="Calibri"/>
                <a:sym typeface="Calibri"/>
              </a:endParaRPr>
            </a:p>
          </p:txBody>
        </p:sp>
      </p:grpSp>
      <p:grpSp>
        <p:nvGrpSpPr>
          <p:cNvPr id="368" name="Google Shape;368;p21"/>
          <p:cNvGrpSpPr/>
          <p:nvPr/>
        </p:nvGrpSpPr>
        <p:grpSpPr>
          <a:xfrm>
            <a:off x="314037" y="1609535"/>
            <a:ext cx="1197624" cy="989146"/>
            <a:chOff x="5904562" y="2798635"/>
            <a:chExt cx="1197624" cy="989146"/>
          </a:xfrm>
        </p:grpSpPr>
        <p:sp>
          <p:nvSpPr>
            <p:cNvPr id="369" name="Google Shape;369;p21"/>
            <p:cNvSpPr/>
            <p:nvPr/>
          </p:nvSpPr>
          <p:spPr>
            <a:xfrm rot="10800000">
              <a:off x="5904562" y="2953924"/>
              <a:ext cx="1197600" cy="748200"/>
            </a:xfrm>
            <a:prstGeom prst="trapezoid">
              <a:avLst>
                <a:gd fmla="val 25000" name="adj"/>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0" name="Google Shape;370;p21"/>
            <p:cNvSpPr/>
            <p:nvPr/>
          </p:nvSpPr>
          <p:spPr>
            <a:xfrm>
              <a:off x="5904586" y="2839211"/>
              <a:ext cx="1197600" cy="186900"/>
            </a:xfrm>
            <a:prstGeom prst="ellipse">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1" name="Google Shape;371;p21"/>
            <p:cNvSpPr/>
            <p:nvPr/>
          </p:nvSpPr>
          <p:spPr>
            <a:xfrm>
              <a:off x="5904586" y="2798635"/>
              <a:ext cx="1197600" cy="186900"/>
            </a:xfrm>
            <a:prstGeom prst="ellipse">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2" name="Google Shape;372;p21"/>
            <p:cNvSpPr/>
            <p:nvPr/>
          </p:nvSpPr>
          <p:spPr>
            <a:xfrm>
              <a:off x="6084781" y="3600881"/>
              <a:ext cx="837300" cy="186900"/>
            </a:xfrm>
            <a:prstGeom prst="ellipse">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3" name="Google Shape;373;p21"/>
            <p:cNvSpPr txBox="1"/>
            <p:nvPr/>
          </p:nvSpPr>
          <p:spPr>
            <a:xfrm>
              <a:off x="5968375" y="3088227"/>
              <a:ext cx="1070100" cy="5889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a:solidFill>
                    <a:srgbClr val="FFFFFF"/>
                  </a:solidFill>
                  <a:latin typeface="Calibri"/>
                  <a:ea typeface="Calibri"/>
                  <a:cs typeface="Calibri"/>
                  <a:sym typeface="Calibri"/>
                </a:rPr>
                <a:t>Cumulus</a:t>
              </a:r>
              <a:endParaRPr b="1">
                <a:solidFill>
                  <a:srgbClr val="FFFFFF"/>
                </a:solidFill>
                <a:latin typeface="Calibri"/>
                <a:ea typeface="Calibri"/>
                <a:cs typeface="Calibri"/>
                <a:sym typeface="Calibri"/>
              </a:endParaRPr>
            </a:p>
            <a:p>
              <a:pPr indent="0" lvl="0" marL="0" rtl="0" algn="ctr">
                <a:spcBef>
                  <a:spcPts val="0"/>
                </a:spcBef>
                <a:spcAft>
                  <a:spcPts val="0"/>
                </a:spcAft>
                <a:buNone/>
              </a:pPr>
              <a:r>
                <a:rPr lang="en">
                  <a:solidFill>
                    <a:srgbClr val="FFFFFF"/>
                  </a:solidFill>
                  <a:latin typeface="Calibri"/>
                  <a:ea typeface="Calibri"/>
                  <a:cs typeface="Calibri"/>
                  <a:sym typeface="Calibri"/>
                </a:rPr>
                <a:t>archive</a:t>
              </a:r>
              <a:endParaRPr>
                <a:solidFill>
                  <a:srgbClr val="FFFF00"/>
                </a:solidFill>
                <a:latin typeface="Calibri"/>
                <a:ea typeface="Calibri"/>
                <a:cs typeface="Calibri"/>
                <a:sym typeface="Calibri"/>
              </a:endParaRPr>
            </a:p>
          </p:txBody>
        </p:sp>
      </p:grpSp>
      <p:sp>
        <p:nvSpPr>
          <p:cNvPr id="374" name="Google Shape;374;p21"/>
          <p:cNvSpPr txBox="1"/>
          <p:nvPr>
            <p:ph type="title"/>
          </p:nvPr>
        </p:nvSpPr>
        <p:spPr>
          <a:xfrm>
            <a:off x="1072900" y="0"/>
            <a:ext cx="77595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Analysis In Place</a:t>
            </a:r>
            <a:endParaRPr/>
          </a:p>
        </p:txBody>
      </p:sp>
      <p:sp>
        <p:nvSpPr>
          <p:cNvPr id="375" name="Google Shape;375;p21"/>
          <p:cNvSpPr/>
          <p:nvPr/>
        </p:nvSpPr>
        <p:spPr>
          <a:xfrm>
            <a:off x="1897125" y="2912300"/>
            <a:ext cx="1370700" cy="255600"/>
          </a:xfrm>
          <a:prstGeom prst="roundRect">
            <a:avLst>
              <a:gd fmla="val 5279" name="adj"/>
            </a:avLst>
          </a:prstGeom>
          <a:solidFill>
            <a:srgbClr val="FFFFFF"/>
          </a:solidFill>
          <a:ln cap="flat" cmpd="sng" w="9525">
            <a:solidFill>
              <a:srgbClr val="595959"/>
            </a:solidFill>
            <a:prstDash val="solid"/>
            <a:round/>
            <a:headEnd len="sm" w="sm" type="none"/>
            <a:tailEnd len="sm" w="sm" type="none"/>
          </a:ln>
        </p:spPr>
        <p:txBody>
          <a:bodyPr anchorCtr="0" anchor="ctr" bIns="91425" lIns="0" spcFirstLastPara="1" rIns="0" wrap="square" tIns="91425">
            <a:noAutofit/>
          </a:bodyPr>
          <a:lstStyle/>
          <a:p>
            <a:pPr indent="0" lvl="0" marL="0" rtl="0" algn="ctr">
              <a:spcBef>
                <a:spcPts val="0"/>
              </a:spcBef>
              <a:spcAft>
                <a:spcPts val="0"/>
              </a:spcAft>
              <a:buNone/>
            </a:pPr>
            <a:r>
              <a:rPr b="1" lang="en">
                <a:latin typeface="Calibri"/>
                <a:ea typeface="Calibri"/>
                <a:cs typeface="Calibri"/>
                <a:sym typeface="Calibri"/>
              </a:rPr>
              <a:t>OPeNDAP</a:t>
            </a:r>
            <a:endParaRPr>
              <a:latin typeface="Calibri"/>
              <a:ea typeface="Calibri"/>
              <a:cs typeface="Calibri"/>
              <a:sym typeface="Calibri"/>
            </a:endParaRPr>
          </a:p>
        </p:txBody>
      </p:sp>
      <p:cxnSp>
        <p:nvCxnSpPr>
          <p:cNvPr id="376" name="Google Shape;376;p21"/>
          <p:cNvCxnSpPr>
            <a:stCxn id="375" idx="3"/>
          </p:cNvCxnSpPr>
          <p:nvPr/>
        </p:nvCxnSpPr>
        <p:spPr>
          <a:xfrm flipH="1" rot="10800000">
            <a:off x="3267825" y="3038900"/>
            <a:ext cx="2588100" cy="1200"/>
          </a:xfrm>
          <a:prstGeom prst="straightConnector1">
            <a:avLst/>
          </a:prstGeom>
          <a:noFill/>
          <a:ln cap="flat" cmpd="sng" w="19050">
            <a:solidFill>
              <a:srgbClr val="FFF2CC"/>
            </a:solidFill>
            <a:prstDash val="solid"/>
            <a:round/>
            <a:headEnd len="med" w="med" type="none"/>
            <a:tailEnd len="med" w="med" type="triangle"/>
          </a:ln>
        </p:spPr>
      </p:cxnSp>
      <p:cxnSp>
        <p:nvCxnSpPr>
          <p:cNvPr id="377" name="Google Shape;377;p21"/>
          <p:cNvCxnSpPr>
            <a:stCxn id="372" idx="6"/>
            <a:endCxn id="375" idx="1"/>
          </p:cNvCxnSpPr>
          <p:nvPr/>
        </p:nvCxnSpPr>
        <p:spPr>
          <a:xfrm>
            <a:off x="1331556" y="2505231"/>
            <a:ext cx="565500" cy="534900"/>
          </a:xfrm>
          <a:prstGeom prst="straightConnector1">
            <a:avLst/>
          </a:prstGeom>
          <a:noFill/>
          <a:ln cap="flat" cmpd="sng" w="19050">
            <a:solidFill>
              <a:srgbClr val="FFF2CC"/>
            </a:solidFill>
            <a:prstDash val="solid"/>
            <a:round/>
            <a:headEnd len="med" w="med" type="none"/>
            <a:tailEnd len="med" w="med" type="triangle"/>
          </a:ln>
        </p:spPr>
      </p:cxnSp>
      <p:sp>
        <p:nvSpPr>
          <p:cNvPr id="378" name="Google Shape;378;p21"/>
          <p:cNvSpPr txBox="1"/>
          <p:nvPr/>
        </p:nvSpPr>
        <p:spPr>
          <a:xfrm>
            <a:off x="3620325" y="4769450"/>
            <a:ext cx="4671600" cy="354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100">
                <a:solidFill>
                  <a:srgbClr val="F3F3F3"/>
                </a:solidFill>
              </a:rPr>
              <a:t>OPeNDAP = Open-source Project for a Network Data Access Protocol</a:t>
            </a:r>
            <a:endParaRPr sz="1100">
              <a:solidFill>
                <a:srgbClr val="F3F3F3"/>
              </a:solidFill>
            </a:endParaRPr>
          </a:p>
        </p:txBody>
      </p:sp>
      <p:sp>
        <p:nvSpPr>
          <p:cNvPr id="379" name="Google Shape;379;p21"/>
          <p:cNvSpPr txBox="1"/>
          <p:nvPr/>
        </p:nvSpPr>
        <p:spPr>
          <a:xfrm>
            <a:off x="809750" y="2678750"/>
            <a:ext cx="980400" cy="369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solidFill>
                  <a:srgbClr val="F3F3F3"/>
                </a:solidFill>
              </a:rPr>
              <a:t>range-get</a:t>
            </a:r>
            <a:endParaRPr sz="1200">
              <a:solidFill>
                <a:srgbClr val="F3F3F3"/>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3" name="Shape 383"/>
        <p:cNvGrpSpPr/>
        <p:nvPr/>
      </p:nvGrpSpPr>
      <p:grpSpPr>
        <a:xfrm>
          <a:off x="0" y="0"/>
          <a:ext cx="0" cy="0"/>
          <a:chOff x="0" y="0"/>
          <a:chExt cx="0" cy="0"/>
        </a:xfrm>
      </p:grpSpPr>
      <p:sp>
        <p:nvSpPr>
          <p:cNvPr id="384" name="Google Shape;384;p22"/>
          <p:cNvSpPr/>
          <p:nvPr/>
        </p:nvSpPr>
        <p:spPr>
          <a:xfrm>
            <a:off x="229700" y="992600"/>
            <a:ext cx="6989100" cy="2830200"/>
          </a:xfrm>
          <a:prstGeom prst="rect">
            <a:avLst/>
          </a:prstGeom>
          <a:noFill/>
          <a:ln cap="flat" cmpd="sng" w="9525">
            <a:solidFill>
              <a:srgbClr val="00FFFF"/>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rgbClr val="00FFFF"/>
                </a:solidFill>
              </a:rPr>
              <a:t>Cloud</a:t>
            </a:r>
            <a:endParaRPr sz="1800">
              <a:solidFill>
                <a:srgbClr val="00FFFF"/>
              </a:solidFill>
            </a:endParaRPr>
          </a:p>
        </p:txBody>
      </p:sp>
      <p:sp>
        <p:nvSpPr>
          <p:cNvPr id="385" name="Google Shape;385;p22"/>
          <p:cNvSpPr txBox="1"/>
          <p:nvPr/>
        </p:nvSpPr>
        <p:spPr>
          <a:xfrm>
            <a:off x="86248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spcBef>
                <a:spcPts val="0"/>
              </a:spcBef>
              <a:spcAft>
                <a:spcPts val="0"/>
              </a:spcAft>
              <a:buNone/>
            </a:pPr>
            <a:fld id="{00000000-1234-1234-1234-123412341234}" type="slidenum">
              <a:rPr lang="en" sz="1000">
                <a:solidFill>
                  <a:srgbClr val="FFFFFF"/>
                </a:solidFill>
              </a:rPr>
              <a:t>‹#›</a:t>
            </a:fld>
            <a:endParaRPr sz="1000">
              <a:solidFill>
                <a:srgbClr val="FFFFFF"/>
              </a:solidFill>
            </a:endParaRPr>
          </a:p>
        </p:txBody>
      </p:sp>
      <p:grpSp>
        <p:nvGrpSpPr>
          <p:cNvPr id="386" name="Google Shape;386;p22"/>
          <p:cNvGrpSpPr/>
          <p:nvPr/>
        </p:nvGrpSpPr>
        <p:grpSpPr>
          <a:xfrm>
            <a:off x="546212" y="1464885"/>
            <a:ext cx="1197624" cy="989146"/>
            <a:chOff x="5904562" y="2798635"/>
            <a:chExt cx="1197624" cy="989146"/>
          </a:xfrm>
        </p:grpSpPr>
        <p:sp>
          <p:nvSpPr>
            <p:cNvPr id="387" name="Google Shape;387;p22"/>
            <p:cNvSpPr/>
            <p:nvPr/>
          </p:nvSpPr>
          <p:spPr>
            <a:xfrm rot="10800000">
              <a:off x="5904562" y="2953924"/>
              <a:ext cx="1197600" cy="748200"/>
            </a:xfrm>
            <a:prstGeom prst="trapezoid">
              <a:avLst>
                <a:gd fmla="val 25000" name="adj"/>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8" name="Google Shape;388;p22"/>
            <p:cNvSpPr/>
            <p:nvPr/>
          </p:nvSpPr>
          <p:spPr>
            <a:xfrm>
              <a:off x="5904586" y="2839211"/>
              <a:ext cx="1197600" cy="186900"/>
            </a:xfrm>
            <a:prstGeom prst="ellipse">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9" name="Google Shape;389;p22"/>
            <p:cNvSpPr/>
            <p:nvPr/>
          </p:nvSpPr>
          <p:spPr>
            <a:xfrm>
              <a:off x="5904586" y="2798635"/>
              <a:ext cx="1197600" cy="186900"/>
            </a:xfrm>
            <a:prstGeom prst="ellipse">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0" name="Google Shape;390;p22"/>
            <p:cNvSpPr/>
            <p:nvPr/>
          </p:nvSpPr>
          <p:spPr>
            <a:xfrm>
              <a:off x="6084781" y="3600881"/>
              <a:ext cx="837300" cy="186900"/>
            </a:xfrm>
            <a:prstGeom prst="ellipse">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1" name="Google Shape;391;p22"/>
            <p:cNvSpPr txBox="1"/>
            <p:nvPr/>
          </p:nvSpPr>
          <p:spPr>
            <a:xfrm>
              <a:off x="5968375" y="3088227"/>
              <a:ext cx="1070100" cy="5889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a:solidFill>
                    <a:srgbClr val="FFFFFF"/>
                  </a:solidFill>
                  <a:latin typeface="Calibri"/>
                  <a:ea typeface="Calibri"/>
                  <a:cs typeface="Calibri"/>
                  <a:sym typeface="Calibri"/>
                </a:rPr>
                <a:t>Cumulus</a:t>
              </a:r>
              <a:endParaRPr b="1">
                <a:solidFill>
                  <a:srgbClr val="FFFFFF"/>
                </a:solidFill>
                <a:latin typeface="Calibri"/>
                <a:ea typeface="Calibri"/>
                <a:cs typeface="Calibri"/>
                <a:sym typeface="Calibri"/>
              </a:endParaRPr>
            </a:p>
            <a:p>
              <a:pPr indent="0" lvl="0" marL="0" rtl="0" algn="ctr">
                <a:spcBef>
                  <a:spcPts val="0"/>
                </a:spcBef>
                <a:spcAft>
                  <a:spcPts val="0"/>
                </a:spcAft>
                <a:buNone/>
              </a:pPr>
              <a:r>
                <a:rPr lang="en">
                  <a:solidFill>
                    <a:srgbClr val="FFFFFF"/>
                  </a:solidFill>
                  <a:latin typeface="Calibri"/>
                  <a:ea typeface="Calibri"/>
                  <a:cs typeface="Calibri"/>
                  <a:sym typeface="Calibri"/>
                </a:rPr>
                <a:t>Archive</a:t>
              </a:r>
              <a:endParaRPr>
                <a:solidFill>
                  <a:srgbClr val="FFFF00"/>
                </a:solidFill>
                <a:latin typeface="Calibri"/>
                <a:ea typeface="Calibri"/>
                <a:cs typeface="Calibri"/>
                <a:sym typeface="Calibri"/>
              </a:endParaRPr>
            </a:p>
          </p:txBody>
        </p:sp>
      </p:grpSp>
      <p:grpSp>
        <p:nvGrpSpPr>
          <p:cNvPr id="392" name="Google Shape;392;p22"/>
          <p:cNvGrpSpPr/>
          <p:nvPr/>
        </p:nvGrpSpPr>
        <p:grpSpPr>
          <a:xfrm>
            <a:off x="314037" y="1609535"/>
            <a:ext cx="1197624" cy="989146"/>
            <a:chOff x="5904562" y="2798635"/>
            <a:chExt cx="1197624" cy="989146"/>
          </a:xfrm>
        </p:grpSpPr>
        <p:sp>
          <p:nvSpPr>
            <p:cNvPr id="393" name="Google Shape;393;p22"/>
            <p:cNvSpPr/>
            <p:nvPr/>
          </p:nvSpPr>
          <p:spPr>
            <a:xfrm rot="10800000">
              <a:off x="5904562" y="2953924"/>
              <a:ext cx="1197600" cy="748200"/>
            </a:xfrm>
            <a:prstGeom prst="trapezoid">
              <a:avLst>
                <a:gd fmla="val 25000" name="adj"/>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4" name="Google Shape;394;p22"/>
            <p:cNvSpPr/>
            <p:nvPr/>
          </p:nvSpPr>
          <p:spPr>
            <a:xfrm>
              <a:off x="5904586" y="2839211"/>
              <a:ext cx="1197600" cy="186900"/>
            </a:xfrm>
            <a:prstGeom prst="ellipse">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5" name="Google Shape;395;p22"/>
            <p:cNvSpPr/>
            <p:nvPr/>
          </p:nvSpPr>
          <p:spPr>
            <a:xfrm>
              <a:off x="5904586" y="2798635"/>
              <a:ext cx="1197600" cy="186900"/>
            </a:xfrm>
            <a:prstGeom prst="ellipse">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6" name="Google Shape;396;p22"/>
            <p:cNvSpPr/>
            <p:nvPr/>
          </p:nvSpPr>
          <p:spPr>
            <a:xfrm>
              <a:off x="6084781" y="3600881"/>
              <a:ext cx="837300" cy="186900"/>
            </a:xfrm>
            <a:prstGeom prst="ellipse">
              <a:avLst/>
            </a:prstGeom>
            <a:solidFill>
              <a:srgbClr val="0B539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7" name="Google Shape;397;p22"/>
            <p:cNvSpPr txBox="1"/>
            <p:nvPr/>
          </p:nvSpPr>
          <p:spPr>
            <a:xfrm>
              <a:off x="5968375" y="3088227"/>
              <a:ext cx="1070100" cy="5889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a:solidFill>
                    <a:srgbClr val="FFFFFF"/>
                  </a:solidFill>
                  <a:latin typeface="Calibri"/>
                  <a:ea typeface="Calibri"/>
                  <a:cs typeface="Calibri"/>
                  <a:sym typeface="Calibri"/>
                </a:rPr>
                <a:t>Cumulus</a:t>
              </a:r>
              <a:endParaRPr b="1">
                <a:solidFill>
                  <a:srgbClr val="FFFFFF"/>
                </a:solidFill>
                <a:latin typeface="Calibri"/>
                <a:ea typeface="Calibri"/>
                <a:cs typeface="Calibri"/>
                <a:sym typeface="Calibri"/>
              </a:endParaRPr>
            </a:p>
            <a:p>
              <a:pPr indent="0" lvl="0" marL="0" rtl="0" algn="ctr">
                <a:spcBef>
                  <a:spcPts val="0"/>
                </a:spcBef>
                <a:spcAft>
                  <a:spcPts val="0"/>
                </a:spcAft>
                <a:buNone/>
              </a:pPr>
              <a:r>
                <a:rPr lang="en">
                  <a:solidFill>
                    <a:srgbClr val="FFFFFF"/>
                  </a:solidFill>
                  <a:latin typeface="Calibri"/>
                  <a:ea typeface="Calibri"/>
                  <a:cs typeface="Calibri"/>
                  <a:sym typeface="Calibri"/>
                </a:rPr>
                <a:t>archive</a:t>
              </a:r>
              <a:endParaRPr>
                <a:solidFill>
                  <a:srgbClr val="FFFF00"/>
                </a:solidFill>
                <a:latin typeface="Calibri"/>
                <a:ea typeface="Calibri"/>
                <a:cs typeface="Calibri"/>
                <a:sym typeface="Calibri"/>
              </a:endParaRPr>
            </a:p>
          </p:txBody>
        </p:sp>
      </p:grpSp>
      <p:sp>
        <p:nvSpPr>
          <p:cNvPr id="398" name="Google Shape;398;p22"/>
          <p:cNvSpPr txBox="1"/>
          <p:nvPr>
            <p:ph type="title"/>
          </p:nvPr>
        </p:nvSpPr>
        <p:spPr>
          <a:xfrm>
            <a:off x="1072900" y="0"/>
            <a:ext cx="77595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t>Download Scenario</a:t>
            </a:r>
            <a:endParaRPr/>
          </a:p>
        </p:txBody>
      </p:sp>
      <p:pic>
        <p:nvPicPr>
          <p:cNvPr id="399" name="Google Shape;399;p22"/>
          <p:cNvPicPr preferRelativeResize="0"/>
          <p:nvPr/>
        </p:nvPicPr>
        <p:blipFill>
          <a:blip r:embed="rId3">
            <a:alphaModFix/>
          </a:blip>
          <a:stretch>
            <a:fillRect/>
          </a:stretch>
        </p:blipFill>
        <p:spPr>
          <a:xfrm>
            <a:off x="2203885" y="4096002"/>
            <a:ext cx="757199" cy="757166"/>
          </a:xfrm>
          <a:prstGeom prst="rect">
            <a:avLst/>
          </a:prstGeom>
          <a:noFill/>
          <a:ln>
            <a:noFill/>
          </a:ln>
          <a:effectLst>
            <a:outerShdw blurRad="57150" rotWithShape="0" algn="bl" dir="5400000" dist="19050">
              <a:srgbClr val="000000">
                <a:alpha val="50000"/>
              </a:srgbClr>
            </a:outerShdw>
          </a:effectLst>
        </p:spPr>
      </p:pic>
      <p:sp>
        <p:nvSpPr>
          <p:cNvPr id="400" name="Google Shape;400;p22"/>
          <p:cNvSpPr/>
          <p:nvPr/>
        </p:nvSpPr>
        <p:spPr>
          <a:xfrm>
            <a:off x="1897125" y="2912300"/>
            <a:ext cx="1370700" cy="255600"/>
          </a:xfrm>
          <a:prstGeom prst="roundRect">
            <a:avLst>
              <a:gd fmla="val 5279" name="adj"/>
            </a:avLst>
          </a:prstGeom>
          <a:solidFill>
            <a:srgbClr val="FFFFFF"/>
          </a:solidFill>
          <a:ln cap="flat" cmpd="sng" w="9525">
            <a:solidFill>
              <a:srgbClr val="595959"/>
            </a:solidFill>
            <a:prstDash val="solid"/>
            <a:round/>
            <a:headEnd len="sm" w="sm" type="none"/>
            <a:tailEnd len="sm" w="sm" type="none"/>
          </a:ln>
        </p:spPr>
        <p:txBody>
          <a:bodyPr anchorCtr="0" anchor="ctr" bIns="91425" lIns="0" spcFirstLastPara="1" rIns="0" wrap="square" tIns="91425">
            <a:noAutofit/>
          </a:bodyPr>
          <a:lstStyle/>
          <a:p>
            <a:pPr indent="0" lvl="0" marL="0" rtl="0" algn="ctr">
              <a:spcBef>
                <a:spcPts val="0"/>
              </a:spcBef>
              <a:spcAft>
                <a:spcPts val="0"/>
              </a:spcAft>
              <a:buNone/>
            </a:pPr>
            <a:r>
              <a:rPr b="1" lang="en">
                <a:latin typeface="Calibri"/>
                <a:ea typeface="Calibri"/>
                <a:cs typeface="Calibri"/>
                <a:sym typeface="Calibri"/>
              </a:rPr>
              <a:t>OPeNDAP</a:t>
            </a:r>
            <a:endParaRPr>
              <a:latin typeface="Calibri"/>
              <a:ea typeface="Calibri"/>
              <a:cs typeface="Calibri"/>
              <a:sym typeface="Calibri"/>
            </a:endParaRPr>
          </a:p>
        </p:txBody>
      </p:sp>
      <p:cxnSp>
        <p:nvCxnSpPr>
          <p:cNvPr id="401" name="Google Shape;401;p22"/>
          <p:cNvCxnSpPr>
            <a:stCxn id="400" idx="2"/>
            <a:endCxn id="399" idx="0"/>
          </p:cNvCxnSpPr>
          <p:nvPr/>
        </p:nvCxnSpPr>
        <p:spPr>
          <a:xfrm>
            <a:off x="2582475" y="3167900"/>
            <a:ext cx="0" cy="928200"/>
          </a:xfrm>
          <a:prstGeom prst="straightConnector1">
            <a:avLst/>
          </a:prstGeom>
          <a:noFill/>
          <a:ln cap="flat" cmpd="sng" w="19050">
            <a:solidFill>
              <a:srgbClr val="FFF2CC"/>
            </a:solidFill>
            <a:prstDash val="solid"/>
            <a:round/>
            <a:headEnd len="med" w="med" type="none"/>
            <a:tailEnd len="med" w="med" type="triangle"/>
          </a:ln>
        </p:spPr>
      </p:cxnSp>
      <p:cxnSp>
        <p:nvCxnSpPr>
          <p:cNvPr id="402" name="Google Shape;402;p22"/>
          <p:cNvCxnSpPr>
            <a:stCxn id="396" idx="6"/>
            <a:endCxn id="400" idx="1"/>
          </p:cNvCxnSpPr>
          <p:nvPr/>
        </p:nvCxnSpPr>
        <p:spPr>
          <a:xfrm>
            <a:off x="1331556" y="2505231"/>
            <a:ext cx="565500" cy="534900"/>
          </a:xfrm>
          <a:prstGeom prst="straightConnector1">
            <a:avLst/>
          </a:prstGeom>
          <a:noFill/>
          <a:ln cap="flat" cmpd="sng" w="19050">
            <a:solidFill>
              <a:srgbClr val="FFF2CC"/>
            </a:solidFill>
            <a:prstDash val="solid"/>
            <a:round/>
            <a:headEnd len="med" w="med" type="none"/>
            <a:tailEnd len="med" w="med" type="triangle"/>
          </a:ln>
        </p:spPr>
      </p:cxnSp>
      <p:cxnSp>
        <p:nvCxnSpPr>
          <p:cNvPr id="403" name="Google Shape;403;p22"/>
          <p:cNvCxnSpPr>
            <a:stCxn id="396" idx="4"/>
          </p:cNvCxnSpPr>
          <p:nvPr/>
        </p:nvCxnSpPr>
        <p:spPr>
          <a:xfrm>
            <a:off x="912906" y="2598681"/>
            <a:ext cx="1233000" cy="1492200"/>
          </a:xfrm>
          <a:prstGeom prst="straightConnector1">
            <a:avLst/>
          </a:prstGeom>
          <a:noFill/>
          <a:ln cap="flat" cmpd="sng" w="19050">
            <a:solidFill>
              <a:srgbClr val="FFF2CC"/>
            </a:solidFill>
            <a:prstDash val="solid"/>
            <a:round/>
            <a:headEnd len="med" w="med" type="none"/>
            <a:tailEnd len="med" w="med" type="triangle"/>
          </a:ln>
        </p:spPr>
      </p:cxnSp>
      <p:sp>
        <p:nvSpPr>
          <p:cNvPr id="404" name="Google Shape;404;p22"/>
          <p:cNvSpPr txBox="1"/>
          <p:nvPr/>
        </p:nvSpPr>
        <p:spPr>
          <a:xfrm>
            <a:off x="3620325" y="4769450"/>
            <a:ext cx="4671600" cy="354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100">
                <a:solidFill>
                  <a:srgbClr val="F3F3F3"/>
                </a:solidFill>
              </a:rPr>
              <a:t>OPeNDAP = Open-source Project for a Network Data Access Protocol</a:t>
            </a:r>
            <a:endParaRPr sz="1100">
              <a:solidFill>
                <a:srgbClr val="F3F3F3"/>
              </a:solidFill>
            </a:endParaRPr>
          </a:p>
        </p:txBody>
      </p:sp>
      <p:sp>
        <p:nvSpPr>
          <p:cNvPr id="405" name="Google Shape;405;p22"/>
          <p:cNvSpPr txBox="1"/>
          <p:nvPr/>
        </p:nvSpPr>
        <p:spPr>
          <a:xfrm>
            <a:off x="1511650" y="2454025"/>
            <a:ext cx="980400" cy="369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200">
                <a:solidFill>
                  <a:srgbClr val="F3F3F3"/>
                </a:solidFill>
              </a:rPr>
              <a:t>range-get</a:t>
            </a:r>
            <a:endParaRPr sz="1200">
              <a:solidFill>
                <a:srgbClr val="F3F3F3"/>
              </a:solidFill>
            </a:endParaRPr>
          </a:p>
        </p:txBody>
      </p:sp>
      <p:sp>
        <p:nvSpPr>
          <p:cNvPr id="406" name="Google Shape;406;p22"/>
          <p:cNvSpPr/>
          <p:nvPr/>
        </p:nvSpPr>
        <p:spPr>
          <a:xfrm>
            <a:off x="1412100" y="3504150"/>
            <a:ext cx="1585200" cy="255600"/>
          </a:xfrm>
          <a:prstGeom prst="roundRect">
            <a:avLst>
              <a:gd fmla="val 5279" name="adj"/>
            </a:avLst>
          </a:prstGeom>
          <a:solidFill>
            <a:srgbClr val="FFFFFF"/>
          </a:solidFill>
          <a:ln cap="flat" cmpd="sng" w="9525">
            <a:solidFill>
              <a:srgbClr val="595959"/>
            </a:solidFill>
            <a:prstDash val="solid"/>
            <a:round/>
            <a:headEnd len="sm" w="sm" type="none"/>
            <a:tailEnd len="sm" w="sm" type="none"/>
          </a:ln>
        </p:spPr>
        <p:txBody>
          <a:bodyPr anchorCtr="0" anchor="ctr" bIns="91425" lIns="0" spcFirstLastPara="1" rIns="0" wrap="square" tIns="91425">
            <a:noAutofit/>
          </a:bodyPr>
          <a:lstStyle/>
          <a:p>
            <a:pPr indent="0" lvl="0" marL="0" rtl="0" algn="ctr">
              <a:spcBef>
                <a:spcPts val="0"/>
              </a:spcBef>
              <a:spcAft>
                <a:spcPts val="0"/>
              </a:spcAft>
              <a:buNone/>
            </a:pPr>
            <a:r>
              <a:rPr b="1" lang="en">
                <a:latin typeface="Calibri"/>
                <a:ea typeface="Calibri"/>
                <a:cs typeface="Calibri"/>
                <a:sym typeface="Calibri"/>
              </a:rPr>
              <a:t>egress throttle</a:t>
            </a:r>
            <a:endParaRPr>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