
<file path=[Content_Types].xml><?xml version="1.0" encoding="utf-8"?>
<Types xmlns="http://schemas.openxmlformats.org/package/2006/content-types">
  <Default Extension="fntdata" ContentType="application/x-fontdata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30"/>
  </p:notesMasterIdLst>
  <p:sldIdLst>
    <p:sldId id="728" r:id="rId2"/>
    <p:sldId id="1342" r:id="rId3"/>
    <p:sldId id="1311" r:id="rId4"/>
    <p:sldId id="578" r:id="rId5"/>
    <p:sldId id="1368" r:id="rId6"/>
    <p:sldId id="775" r:id="rId7"/>
    <p:sldId id="1344" r:id="rId8"/>
    <p:sldId id="1314" r:id="rId9"/>
    <p:sldId id="257" r:id="rId10"/>
    <p:sldId id="258" r:id="rId11"/>
    <p:sldId id="1345" r:id="rId12"/>
    <p:sldId id="261" r:id="rId13"/>
    <p:sldId id="1346" r:id="rId14"/>
    <p:sldId id="1362" r:id="rId15"/>
    <p:sldId id="1347" r:id="rId16"/>
    <p:sldId id="260" r:id="rId17"/>
    <p:sldId id="1315" r:id="rId18"/>
    <p:sldId id="1359" r:id="rId19"/>
    <p:sldId id="1366" r:id="rId20"/>
    <p:sldId id="1361" r:id="rId21"/>
    <p:sldId id="1357" r:id="rId22"/>
    <p:sldId id="1363" r:id="rId23"/>
    <p:sldId id="1364" r:id="rId24"/>
    <p:sldId id="736" r:id="rId25"/>
    <p:sldId id="1312" r:id="rId26"/>
    <p:sldId id="1356" r:id="rId27"/>
    <p:sldId id="1355" r:id="rId28"/>
    <p:sldId id="1369" r:id="rId29"/>
  </p:sldIdLst>
  <p:sldSz cx="9144000" cy="5143500" type="screen16x9"/>
  <p:notesSz cx="6858000" cy="9144000"/>
  <p:embeddedFontLst>
    <p:embeddedFont>
      <p:font typeface="Avenir Book" panose="02000503020000020003" pitchFamily="2" charset="0"/>
      <p:regular r:id="rId31"/>
      <p: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 Quinn" initials="" lastIdx="3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FF"/>
    <a:srgbClr val="166DBC"/>
    <a:srgbClr val="384A88"/>
    <a:srgbClr val="4433FF"/>
    <a:srgbClr val="011EAA"/>
    <a:srgbClr val="17469A"/>
    <a:srgbClr val="1F1789"/>
    <a:srgbClr val="3157A3"/>
    <a:srgbClr val="2E5196"/>
    <a:srgbClr val="1747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595"/>
    <p:restoredTop sz="93946"/>
  </p:normalViewPr>
  <p:slideViewPr>
    <p:cSldViewPr snapToGrid="0" snapToObjects="1">
      <p:cViewPr varScale="1">
        <p:scale>
          <a:sx n="101" d="100"/>
          <a:sy n="101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4053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Raytheon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60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865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21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3257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6810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5576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2672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5965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7790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5973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8824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91722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8264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898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966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900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8365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2522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7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2A13A-C335-4644-90A6-F1C5F06021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97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2A13A-C335-4644-90A6-F1C5F06021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26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002569"/>
                </a:solidFill>
              </a:rPr>
              <a:t>May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256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3504-764F-4D7D-8E80-01B1CC0E79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0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1157075" y="221200"/>
            <a:ext cx="7675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163440" y="46984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34237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34495E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157075" y="221200"/>
            <a:ext cx="767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600" cy="21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buNone/>
              <a:defRPr sz="1000">
                <a:solidFill>
                  <a:srgbClr val="F3F3F3"/>
                </a:solidFill>
              </a:defRPr>
            </a:lvl2pPr>
            <a:lvl3pPr lvl="2" algn="r" rtl="0">
              <a:buNone/>
              <a:defRPr sz="1000">
                <a:solidFill>
                  <a:srgbClr val="F3F3F3"/>
                </a:solidFill>
              </a:defRPr>
            </a:lvl3pPr>
            <a:lvl4pPr lvl="3" algn="r" rtl="0">
              <a:buNone/>
              <a:defRPr sz="1000">
                <a:solidFill>
                  <a:srgbClr val="F3F3F3"/>
                </a:solidFill>
              </a:defRPr>
            </a:lvl4pPr>
            <a:lvl5pPr lvl="4" algn="r" rtl="0">
              <a:buNone/>
              <a:defRPr sz="1000">
                <a:solidFill>
                  <a:srgbClr val="F3F3F3"/>
                </a:solidFill>
              </a:defRPr>
            </a:lvl5pPr>
            <a:lvl6pPr lvl="5" algn="r" rtl="0">
              <a:buNone/>
              <a:defRPr sz="1000">
                <a:solidFill>
                  <a:srgbClr val="F3F3F3"/>
                </a:solidFill>
              </a:defRPr>
            </a:lvl6pPr>
            <a:lvl7pPr lvl="6" algn="r" rtl="0">
              <a:buNone/>
              <a:defRPr sz="1000">
                <a:solidFill>
                  <a:srgbClr val="F3F3F3"/>
                </a:solidFill>
              </a:defRPr>
            </a:lvl7pPr>
            <a:lvl8pPr lvl="7" algn="r" rtl="0">
              <a:buNone/>
              <a:defRPr sz="1000">
                <a:solidFill>
                  <a:srgbClr val="F3F3F3"/>
                </a:solidFill>
              </a:defRPr>
            </a:lvl8pPr>
            <a:lvl9pPr lvl="8" algn="r" rtl="0">
              <a:buNone/>
              <a:defRPr sz="1000">
                <a:solidFill>
                  <a:srgbClr val="F3F3F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13" descr="This image rendered as PNG in ...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52875" y="170638"/>
            <a:ext cx="752750" cy="6232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5" r:id="rId9"/>
    <p:sldLayoutId id="214748367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s://idn.ceos.org/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hyperlink" Target="https://idn.ceos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s://search.earthdata.nasa.gov/portal/idn/search" TargetMode="Externa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hyperlink" Target="https://search.earthdata.nasa.gov/portal/idn/search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png"/><Relationship Id="rId5" Type="http://schemas.openxmlformats.org/officeDocument/2006/relationships/hyperlink" Target="https://search.earthdata.nasa.gov/portal/idn/search" TargetMode="External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hyperlink" Target="https://draftmmt.sit.earthdata.nasa.gov/" TargetMode="External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p.morahan@nasa.gov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hristopher.s.lynnes@nasa.gov" TargetMode="External"/><Relationship Id="rId4" Type="http://schemas.openxmlformats.org/officeDocument/2006/relationships/hyperlink" Target="mailto:valerie.dixon@nasa.gov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idn.ceos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earthdata.nasa.gov/display/CMR/Draft+Metadata+Management+Tool+%28dMMT%29+User%27s+Guide" TargetMode="External"/><Relationship Id="rId5" Type="http://schemas.openxmlformats.org/officeDocument/2006/relationships/hyperlink" Target="https://draftmmt.earthdata.nasa.gov/" TargetMode="External"/><Relationship Id="rId4" Type="http://schemas.openxmlformats.org/officeDocument/2006/relationships/hyperlink" Target="https://search.earthdata.nasa.gov/portal/idn/search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arthdata.nasa.gov/earth-observation-data/find-data/gcmd/gcmd-keyword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cmd.earthdata.nasa.gov/kms/concepts/concept_scheme/sciencekeywords?case=native&amp;format=csv" TargetMode="External"/><Relationship Id="rId5" Type="http://schemas.openxmlformats.org/officeDocument/2006/relationships/hyperlink" Target="https://gcmd.earthdata.nasa.gov/kms/" TargetMode="External"/><Relationship Id="rId4" Type="http://schemas.openxmlformats.org/officeDocument/2006/relationships/hyperlink" Target="https://gcmd.earthdata.nasa.gov/KeywordViewer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arthdata.nasa.gov/display/CMR/CMR+Document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mr.earthdata.nasa.gov/opensearch/home/docs" TargetMode="External"/><Relationship Id="rId5" Type="http://schemas.openxmlformats.org/officeDocument/2006/relationships/hyperlink" Target="https://cmr.earthdata.nasa.gov/search/site/docs/search/api.html" TargetMode="External"/><Relationship Id="rId4" Type="http://schemas.openxmlformats.org/officeDocument/2006/relationships/hyperlink" Target="https://git.earthdata.nasa.gov/projects/EMF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arthdata.nasa.gov/esdis/eso" TargetMode="External"/><Relationship Id="rId2" Type="http://schemas.openxmlformats.org/officeDocument/2006/relationships/hyperlink" Target="https://gcc02.safelinks.protection.outlook.com/?url=https%3A%2F%2Fnosc.noaa.gov%2Ftpio%2F&amp;data=04%7C01%7Cmichael.p.morahan%40nasa.gov%7C79a765ce33b0444e597e08d8e4aeae77%7C7005d45845be48ae8140d43da96dd17b%7C0%7C0%7C637510786195654588%7CUnknown%7CTWFpbGZsb3d8eyJWIjoiMC4wLjAwMDAiLCJQIjoiV2luMzIiLCJBTiI6Ik1haWwiLCJXVCI6Mn0%3D%7C1000&amp;sdata=Mc3ozpJ%2BduiL%2BVqpilpqiVh%2Fi38aqFk9Lrao5uCbLOM%3D&amp;reserved=0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.earthdata.nasa.gov/portal/idn/search?fpj=FedE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cmd.earthdata.nasa.gov/KeywordViewer/" TargetMode="External"/><Relationship Id="rId5" Type="http://schemas.openxmlformats.org/officeDocument/2006/relationships/hyperlink" Target="https://search.earthdata.nasa.gov/portal/idn/search?fdc=VITO" TargetMode="External"/><Relationship Id="rId4" Type="http://schemas.openxmlformats.org/officeDocument/2006/relationships/hyperlink" Target="https://search.earthdata.nasa.gov/portal/idn/search?fdc=DE%2FDL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.earthdata.nasa.gov/portal/idn/search?q=OS2_SCAT_L2B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earch.earthdata.nasa.gov/portal/idn/search?q=OS2_SCAT_L3SV" TargetMode="External"/><Relationship Id="rId4" Type="http://schemas.openxmlformats.org/officeDocument/2006/relationships/hyperlink" Target="https://search.earthdata.nasa.gov/portal/idn/search?q=OS2_SCAT_L3SH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hyperlink" Target="https://idn.ceos.org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 dirty="0"/>
          </a:p>
        </p:txBody>
      </p:sp>
      <p:sp>
        <p:nvSpPr>
          <p:cNvPr id="12" name="Shape 46">
            <a:extLst>
              <a:ext uri="{FF2B5EF4-FFF2-40B4-BE49-F238E27FC236}">
                <a16:creationId xmlns:a16="http://schemas.microsoft.com/office/drawing/2014/main" id="{7E7CF64D-9B22-1242-8743-A852EFEF030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06780" y="1151645"/>
            <a:ext cx="737362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2800" dirty="0">
                <a:solidFill>
                  <a:schemeClr val="lt1"/>
                </a:solidFill>
                <a:latin typeface="Avenir Book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International Directory Network (IDN) Report</a:t>
            </a:r>
            <a:endParaRPr sz="2800" i="0" u="none" strike="noStrike" cap="none" dirty="0">
              <a:solidFill>
                <a:schemeClr val="lt1"/>
              </a:solidFill>
              <a:latin typeface="Avenir Book" panose="02000503020000020003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/>
            </a:endParaRPr>
          </a:p>
        </p:txBody>
      </p:sp>
      <p:sp>
        <p:nvSpPr>
          <p:cNvPr id="13" name="Shape 47">
            <a:extLst>
              <a:ext uri="{FF2B5EF4-FFF2-40B4-BE49-F238E27FC236}">
                <a16:creationId xmlns:a16="http://schemas.microsoft.com/office/drawing/2014/main" id="{B056A200-D8BB-F74C-A433-2D168393FB0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15340" y="2448538"/>
            <a:ext cx="70866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 sz="2000" dirty="0">
                <a:latin typeface="Avenir Book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CEOS WGISS-51</a:t>
            </a:r>
          </a:p>
          <a:p>
            <a:pPr marL="0" indent="0"/>
            <a:r>
              <a:rPr lang="en-US" sz="2000" dirty="0">
                <a:latin typeface="Avenir Book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Remote Meeting, April 20 to 22, 2021 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DAF4389-2064-294A-A7BF-3B583529E1A6}"/>
              </a:ext>
            </a:extLst>
          </p:cNvPr>
          <p:cNvSpPr txBox="1">
            <a:spLocks/>
          </p:cNvSpPr>
          <p:nvPr/>
        </p:nvSpPr>
        <p:spPr>
          <a:xfrm>
            <a:off x="825500" y="3454628"/>
            <a:ext cx="7086600" cy="136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buClr>
                <a:srgbClr val="BFBFBF"/>
              </a:buClr>
              <a:buSzPts val="2400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Michael Morahan</a:t>
            </a:r>
          </a:p>
          <a:p>
            <a:pPr marL="0" lvl="0" indent="0">
              <a:buClr>
                <a:srgbClr val="BFBFBF"/>
              </a:buClr>
              <a:buSzPts val="2400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IDN Coordinator</a:t>
            </a:r>
            <a:endParaRPr lang="en-US" sz="1600" i="1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lvl="0" indent="0">
              <a:buClr>
                <a:srgbClr val="BFBFBF"/>
              </a:buClr>
              <a:buSzPts val="2400"/>
            </a:pPr>
            <a:r>
              <a:rPr lang="en-US" sz="1600" i="1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Michael.P.Morahan@nasa.gov</a:t>
            </a:r>
            <a:endParaRPr lang="en-US" sz="1600" i="1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7549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2CE9C59-492C-A647-925E-59DBC2353E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070" t="30256" r="21843" b="23598"/>
          <a:stretch/>
        </p:blipFill>
        <p:spPr>
          <a:xfrm>
            <a:off x="1640186" y="3008708"/>
            <a:ext cx="4044878" cy="21378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E8A381-FFD5-AA49-BEEC-8D803A8C1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" y="1"/>
            <a:ext cx="8406020" cy="994172"/>
          </a:xfrm>
        </p:spPr>
        <p:txBody>
          <a:bodyPr/>
          <a:lstStyle/>
          <a:p>
            <a:r>
              <a:rPr lang="en-US"/>
              <a:t>IDN Homepage Usage (continue)</a:t>
            </a:r>
            <a:br>
              <a:rPr lang="en-US"/>
            </a:br>
            <a:r>
              <a:rPr lang="en-US" sz="1600"/>
              <a:t>(February 2020-2021)</a:t>
            </a:r>
            <a:br>
              <a:rPr lang="en-US" sz="1200"/>
            </a:br>
            <a:r>
              <a:rPr lang="en-US" sz="1200"/>
              <a:t>(</a:t>
            </a:r>
            <a:r>
              <a:rPr lang="en-US" sz="1200">
                <a:hlinkClick r:id="rId6"/>
              </a:rPr>
              <a:t>https://idn.ceos.org/</a:t>
            </a:r>
            <a:r>
              <a:rPr lang="en-US" sz="1200"/>
              <a:t>)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61CEDA60-0CB7-6048-8807-B92B1A9E23B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9C77A8E-40A3-9048-80A5-3216A5982EFE}"/>
              </a:ext>
            </a:extLst>
          </p:cNvPr>
          <p:cNvSpPr txBox="1">
            <a:spLocks/>
          </p:cNvSpPr>
          <p:nvPr/>
        </p:nvSpPr>
        <p:spPr>
          <a:xfrm>
            <a:off x="6559838" y="1456369"/>
            <a:ext cx="2440092" cy="373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bg1"/>
              </a:buClr>
              <a:buSzPct val="100000"/>
            </a:pPr>
            <a:r>
              <a:rPr lang="en-US" sz="1000" b="1"/>
              <a:t>Direct Traffic</a:t>
            </a:r>
            <a:r>
              <a:rPr lang="en-US" sz="1000"/>
              <a:t>: includes people who typed your website’s URL into their browser or clicked a link in an email application.</a:t>
            </a:r>
          </a:p>
          <a:p>
            <a:pPr>
              <a:spcBef>
                <a:spcPts val="600"/>
              </a:spcBef>
              <a:buClr>
                <a:schemeClr val="bg1"/>
              </a:buClr>
              <a:buSzPct val="100000"/>
            </a:pPr>
            <a:r>
              <a:rPr lang="en-US" sz="1000" b="1"/>
              <a:t>Referral Traffic: </a:t>
            </a:r>
            <a:r>
              <a:rPr lang="en-US" sz="1000"/>
              <a:t>A referral is reported when a user clicks through to your website from another third-party website.</a:t>
            </a:r>
          </a:p>
          <a:p>
            <a:pPr>
              <a:spcBef>
                <a:spcPts val="600"/>
              </a:spcBef>
              <a:buClr>
                <a:schemeClr val="bg1"/>
              </a:buClr>
              <a:buSzPct val="100000"/>
            </a:pPr>
            <a:r>
              <a:rPr lang="en-US" sz="1000" b="1"/>
              <a:t>Organic Traffic</a:t>
            </a:r>
            <a:r>
              <a:rPr lang="en-US" sz="1000"/>
              <a:t>: refers to people clicking on a free link from a search results page. For example, people clicking through to your website from a free result on a Google search results page.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ABAD7D-E189-0D42-A9C1-771B5CABBF05}"/>
              </a:ext>
            </a:extLst>
          </p:cNvPr>
          <p:cNvSpPr txBox="1"/>
          <p:nvPr/>
        </p:nvSpPr>
        <p:spPr>
          <a:xfrm>
            <a:off x="1951578" y="4048081"/>
            <a:ext cx="594217" cy="215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Clr>
                <a:srgbClr val="166DBC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800"/>
              <a:t>Direct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62B711-B5DE-724E-967A-FC445AFCD271}"/>
              </a:ext>
            </a:extLst>
          </p:cNvPr>
          <p:cNvSpPr txBox="1"/>
          <p:nvPr/>
        </p:nvSpPr>
        <p:spPr>
          <a:xfrm>
            <a:off x="1951577" y="4204256"/>
            <a:ext cx="687110" cy="215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Clr>
                <a:srgbClr val="FF0000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800"/>
              <a:t>Referral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197AFE-54EB-1E47-BA6A-AB98DFAC4C6D}"/>
              </a:ext>
            </a:extLst>
          </p:cNvPr>
          <p:cNvSpPr txBox="1"/>
          <p:nvPr/>
        </p:nvSpPr>
        <p:spPr>
          <a:xfrm>
            <a:off x="1956387" y="4365634"/>
            <a:ext cx="682541" cy="215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800"/>
              <a:t>Organic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61DEA8-45A0-8049-A6FE-8FF47F0224F6}"/>
              </a:ext>
            </a:extLst>
          </p:cNvPr>
          <p:cNvSpPr/>
          <p:nvPr/>
        </p:nvSpPr>
        <p:spPr>
          <a:xfrm>
            <a:off x="3033263" y="3302624"/>
            <a:ext cx="1366542" cy="1392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E9BDFC-F6A0-AB4F-9624-192576B85ADF}"/>
              </a:ext>
            </a:extLst>
          </p:cNvPr>
          <p:cNvSpPr txBox="1"/>
          <p:nvPr/>
        </p:nvSpPr>
        <p:spPr>
          <a:xfrm>
            <a:off x="1640187" y="3015149"/>
            <a:ext cx="4044880" cy="338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How are users finding the IDN?</a:t>
            </a:r>
          </a:p>
        </p:txBody>
      </p:sp>
      <p:pic>
        <p:nvPicPr>
          <p:cNvPr id="11" name="Content Placeholder 10" descr="Graphical user interface, chart, application, pie chart&#10;&#10;Description automatically generated">
            <a:extLst>
              <a:ext uri="{FF2B5EF4-FFF2-40B4-BE49-F238E27FC236}">
                <a16:creationId xmlns:a16="http://schemas.microsoft.com/office/drawing/2014/main" id="{2C2BF917-9042-834F-975E-EFB5EFB5CD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13027" t="33061" r="6936" b="19637"/>
          <a:stretch/>
        </p:blipFill>
        <p:spPr>
          <a:xfrm>
            <a:off x="330042" y="944511"/>
            <a:ext cx="6317665" cy="2099210"/>
          </a:xfr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51EE3E-1E9C-A147-90A2-7F058E05FB43}"/>
              </a:ext>
            </a:extLst>
          </p:cNvPr>
          <p:cNvCxnSpPr>
            <a:cxnSpLocks/>
          </p:cNvCxnSpPr>
          <p:nvPr/>
        </p:nvCxnSpPr>
        <p:spPr>
          <a:xfrm>
            <a:off x="1688773" y="3343194"/>
            <a:ext cx="39652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udio Recording Mar 30, 2021 at 5:41:05 PM" descr="Audio Recording Mar 30, 2021 at 5:41:05 PM">
            <a:hlinkClick r:id="" action="ppaction://media"/>
            <a:extLst>
              <a:ext uri="{FF2B5EF4-FFF2-40B4-BE49-F238E27FC236}">
                <a16:creationId xmlns:a16="http://schemas.microsoft.com/office/drawing/2014/main" id="{4ED5A7E2-ED85-A345-86C1-0B29F2E672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566" y="4541296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8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A381-FFD5-AA49-BEEC-8D803A8C1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90" y="1"/>
            <a:ext cx="8406020" cy="994172"/>
          </a:xfrm>
        </p:spPr>
        <p:txBody>
          <a:bodyPr/>
          <a:lstStyle/>
          <a:p>
            <a:r>
              <a:rPr lang="en-US"/>
              <a:t> Where does IDN forward users?</a:t>
            </a:r>
            <a:br>
              <a:rPr lang="en-US"/>
            </a:br>
            <a:r>
              <a:rPr lang="en-US" sz="1600"/>
              <a:t>(February 2020-2021)</a:t>
            </a:r>
            <a:br>
              <a:rPr lang="en-US"/>
            </a:br>
            <a:r>
              <a:rPr lang="en-US" sz="1200"/>
              <a:t>(</a:t>
            </a:r>
            <a:r>
              <a:rPr lang="en-US" sz="1200">
                <a:hlinkClick r:id="rId4"/>
              </a:rPr>
              <a:t>https://idn.ceos.org/</a:t>
            </a:r>
            <a:r>
              <a:rPr lang="en-US" sz="1200"/>
              <a:t>)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865A8AA-2F3F-E34E-B451-6A0B314F1C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C58F6761-DF86-6A4B-8D7C-1EAD66AF5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3072" t="3179" r="42043" b="7241"/>
          <a:stretch/>
        </p:blipFill>
        <p:spPr>
          <a:xfrm>
            <a:off x="626057" y="1297963"/>
            <a:ext cx="3746703" cy="3214368"/>
          </a:xfr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0F1277C-8AFA-B743-8F2C-01742FD3E7CF}"/>
              </a:ext>
            </a:extLst>
          </p:cNvPr>
          <p:cNvGrpSpPr/>
          <p:nvPr/>
        </p:nvGrpSpPr>
        <p:grpSpPr>
          <a:xfrm>
            <a:off x="4376849" y="1299809"/>
            <a:ext cx="3809250" cy="3210074"/>
            <a:chOff x="4356467" y="1440939"/>
            <a:chExt cx="3399410" cy="2712421"/>
          </a:xfrm>
        </p:grpSpPr>
        <p:sp>
          <p:nvSpPr>
            <p:cNvPr id="9" name="Text Placeholder 4">
              <a:extLst>
                <a:ext uri="{FF2B5EF4-FFF2-40B4-BE49-F238E27FC236}">
                  <a16:creationId xmlns:a16="http://schemas.microsoft.com/office/drawing/2014/main" id="{6C840CA3-D29B-7B40-8E35-1FFBAC7648AE}"/>
                </a:ext>
              </a:extLst>
            </p:cNvPr>
            <p:cNvSpPr txBox="1">
              <a:spLocks/>
            </p:cNvSpPr>
            <p:nvPr/>
          </p:nvSpPr>
          <p:spPr>
            <a:xfrm>
              <a:off x="4356467" y="1440939"/>
              <a:ext cx="3399410" cy="3966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numCol="1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Char char="●"/>
                <a:def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spcBef>
                  <a:spcPts val="600"/>
                </a:spcBef>
                <a:buClr>
                  <a:srgbClr val="166DBC"/>
                </a:buClr>
                <a:buSzPct val="250000"/>
              </a:pPr>
              <a:r>
                <a:rPr lang="en-US" sz="1000" b="1">
                  <a:solidFill>
                    <a:schemeClr val="tx1"/>
                  </a:solidFill>
                </a:rPr>
                <a:t>https://</a:t>
              </a:r>
              <a:r>
                <a:rPr lang="en-US" sz="1000" b="1" err="1">
                  <a:solidFill>
                    <a:schemeClr val="tx1"/>
                  </a:solidFill>
                </a:rPr>
                <a:t>search.earthdata.nasa.gov</a:t>
              </a:r>
              <a:r>
                <a:rPr lang="en-US" sz="1000" b="1">
                  <a:solidFill>
                    <a:schemeClr val="tx1"/>
                  </a:solidFill>
                </a:rPr>
                <a:t>/portal/</a:t>
              </a:r>
              <a:r>
                <a:rPr lang="en-US" sz="1000" b="1" err="1">
                  <a:solidFill>
                    <a:schemeClr val="tx1"/>
                  </a:solidFill>
                </a:rPr>
                <a:t>idn</a:t>
              </a:r>
              <a:r>
                <a:rPr lang="en-US" sz="1000" b="1">
                  <a:solidFill>
                    <a:schemeClr val="tx1"/>
                  </a:solidFill>
                </a:rPr>
                <a:t>/</a:t>
              </a:r>
              <a:endParaRPr lang="en-US" sz="1000">
                <a:solidFill>
                  <a:schemeClr val="tx1"/>
                </a:solidFill>
              </a:endParaRPr>
            </a:p>
          </p:txBody>
        </p:sp>
        <p:sp>
          <p:nvSpPr>
            <p:cNvPr id="10" name="Text Placeholder 4">
              <a:extLst>
                <a:ext uri="{FF2B5EF4-FFF2-40B4-BE49-F238E27FC236}">
                  <a16:creationId xmlns:a16="http://schemas.microsoft.com/office/drawing/2014/main" id="{D6683DBE-030D-3A43-9BA2-265C5576075E}"/>
                </a:ext>
              </a:extLst>
            </p:cNvPr>
            <p:cNvSpPr txBox="1">
              <a:spLocks/>
            </p:cNvSpPr>
            <p:nvPr/>
          </p:nvSpPr>
          <p:spPr>
            <a:xfrm>
              <a:off x="4356467" y="1787840"/>
              <a:ext cx="3399410" cy="3966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numCol="1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Char char="●"/>
                <a:def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spcBef>
                  <a:spcPts val="600"/>
                </a:spcBef>
                <a:buClr>
                  <a:srgbClr val="FF0000"/>
                </a:buClr>
                <a:buSzPct val="250000"/>
              </a:pPr>
              <a:r>
                <a:rPr lang="en-US" sz="1000" b="1">
                  <a:solidFill>
                    <a:schemeClr val="tx1"/>
                  </a:solidFill>
                </a:rPr>
                <a:t>IDN Header</a:t>
              </a:r>
              <a:endParaRPr lang="en-US" sz="1000">
                <a:solidFill>
                  <a:schemeClr val="tx1"/>
                </a:solidFill>
              </a:endParaRPr>
            </a:p>
          </p:txBody>
        </p:sp>
        <p:sp>
          <p:nvSpPr>
            <p:cNvPr id="11" name="Text Placeholder 4">
              <a:extLst>
                <a:ext uri="{FF2B5EF4-FFF2-40B4-BE49-F238E27FC236}">
                  <a16:creationId xmlns:a16="http://schemas.microsoft.com/office/drawing/2014/main" id="{4B960F1D-934B-B142-AAE9-0BBB72B13F9F}"/>
                </a:ext>
              </a:extLst>
            </p:cNvPr>
            <p:cNvSpPr txBox="1">
              <a:spLocks/>
            </p:cNvSpPr>
            <p:nvPr/>
          </p:nvSpPr>
          <p:spPr>
            <a:xfrm>
              <a:off x="4356467" y="2176536"/>
              <a:ext cx="3399410" cy="3966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numCol="1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Char char="●"/>
                <a:def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spcBef>
                  <a:spcPts val="600"/>
                </a:spcBef>
                <a:buClr>
                  <a:srgbClr val="FFC000"/>
                </a:buClr>
                <a:buSzPct val="250000"/>
              </a:pPr>
              <a:r>
                <a:rPr lang="en-US" sz="1000" b="1">
                  <a:solidFill>
                    <a:schemeClr val="tx1"/>
                  </a:solidFill>
                </a:rPr>
                <a:t>https://</a:t>
              </a:r>
              <a:r>
                <a:rPr lang="en-US" sz="1000" b="1" err="1">
                  <a:solidFill>
                    <a:schemeClr val="tx1"/>
                  </a:solidFill>
                </a:rPr>
                <a:t>draftmmt.earthdata.nasa.gov</a:t>
              </a:r>
              <a:r>
                <a:rPr lang="en-US" sz="1000" b="1">
                  <a:solidFill>
                    <a:schemeClr val="tx1"/>
                  </a:solidFill>
                </a:rPr>
                <a:t>/</a:t>
              </a:r>
              <a:endParaRPr lang="en-US" sz="1000">
                <a:solidFill>
                  <a:schemeClr val="tx1"/>
                </a:solidFill>
              </a:endParaRPr>
            </a:p>
          </p:txBody>
        </p:sp>
        <p:sp>
          <p:nvSpPr>
            <p:cNvPr id="12" name="Text Placeholder 4">
              <a:extLst>
                <a:ext uri="{FF2B5EF4-FFF2-40B4-BE49-F238E27FC236}">
                  <a16:creationId xmlns:a16="http://schemas.microsoft.com/office/drawing/2014/main" id="{FF80023B-11B8-2F4E-9D85-558DE2C41DFD}"/>
                </a:ext>
              </a:extLst>
            </p:cNvPr>
            <p:cNvSpPr txBox="1">
              <a:spLocks/>
            </p:cNvSpPr>
            <p:nvPr/>
          </p:nvSpPr>
          <p:spPr>
            <a:xfrm>
              <a:off x="4356467" y="2542257"/>
              <a:ext cx="3399410" cy="3966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numCol="1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Char char="●"/>
                <a:def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spcBef>
                  <a:spcPts val="600"/>
                </a:spcBef>
                <a:buClr>
                  <a:srgbClr val="00B050"/>
                </a:buClr>
                <a:buSzPct val="250000"/>
              </a:pPr>
              <a:r>
                <a:rPr lang="en-US" sz="1000" b="1">
                  <a:solidFill>
                    <a:schemeClr val="tx1"/>
                  </a:solidFill>
                </a:rPr>
                <a:t>https://</a:t>
              </a:r>
              <a:r>
                <a:rPr lang="en-US" sz="1000" b="1" err="1">
                  <a:solidFill>
                    <a:schemeClr val="tx1"/>
                  </a:solidFill>
                </a:rPr>
                <a:t>wiki.earthdata.nasa.gov</a:t>
              </a:r>
              <a:r>
                <a:rPr lang="en-US" sz="1000" b="1">
                  <a:solidFill>
                    <a:schemeClr val="tx1"/>
                  </a:solidFill>
                </a:rPr>
                <a:t>/</a:t>
              </a:r>
              <a:endParaRPr lang="en-US" sz="1000">
                <a:solidFill>
                  <a:schemeClr val="tx1"/>
                </a:solidFill>
              </a:endParaRPr>
            </a:p>
          </p:txBody>
        </p:sp>
        <p:sp>
          <p:nvSpPr>
            <p:cNvPr id="13" name="Text Placeholder 4">
              <a:extLst>
                <a:ext uri="{FF2B5EF4-FFF2-40B4-BE49-F238E27FC236}">
                  <a16:creationId xmlns:a16="http://schemas.microsoft.com/office/drawing/2014/main" id="{C8297239-8DE7-2545-8173-CAD02E58AF8E}"/>
                </a:ext>
              </a:extLst>
            </p:cNvPr>
            <p:cNvSpPr txBox="1">
              <a:spLocks/>
            </p:cNvSpPr>
            <p:nvPr/>
          </p:nvSpPr>
          <p:spPr>
            <a:xfrm>
              <a:off x="4356467" y="2938864"/>
              <a:ext cx="3399410" cy="3966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numCol="1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Char char="●"/>
                <a:def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spcBef>
                  <a:spcPts val="600"/>
                </a:spcBef>
                <a:buClr>
                  <a:srgbClr val="AB51D6"/>
                </a:buClr>
                <a:buSzPct val="250000"/>
              </a:pPr>
              <a:r>
                <a:rPr lang="en-US" sz="1000" b="1">
                  <a:solidFill>
                    <a:schemeClr val="tx1"/>
                  </a:solidFill>
                </a:rPr>
                <a:t>https://</a:t>
              </a:r>
              <a:r>
                <a:rPr lang="en-US" sz="1000" b="1" err="1">
                  <a:solidFill>
                    <a:schemeClr val="tx1"/>
                  </a:solidFill>
                </a:rPr>
                <a:t>earthdata.nasa.gov</a:t>
              </a:r>
              <a:r>
                <a:rPr lang="en-US" sz="1000" b="1">
                  <a:solidFill>
                    <a:schemeClr val="tx1"/>
                  </a:solidFill>
                </a:rPr>
                <a:t>/</a:t>
              </a:r>
              <a:endParaRPr lang="en-US" sz="1000">
                <a:solidFill>
                  <a:schemeClr val="tx1"/>
                </a:solidFill>
              </a:endParaRPr>
            </a:p>
          </p:txBody>
        </p:sp>
        <p:sp>
          <p:nvSpPr>
            <p:cNvPr id="14" name="Text Placeholder 4">
              <a:extLst>
                <a:ext uri="{FF2B5EF4-FFF2-40B4-BE49-F238E27FC236}">
                  <a16:creationId xmlns:a16="http://schemas.microsoft.com/office/drawing/2014/main" id="{AFE543B6-59CC-B640-8422-0AC04FBC15E0}"/>
                </a:ext>
              </a:extLst>
            </p:cNvPr>
            <p:cNvSpPr txBox="1">
              <a:spLocks/>
            </p:cNvSpPr>
            <p:nvPr/>
          </p:nvSpPr>
          <p:spPr>
            <a:xfrm>
              <a:off x="4356467" y="3324454"/>
              <a:ext cx="3399410" cy="8289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numCol="1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Char char="●"/>
                <a:def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●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○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Char char="■"/>
                <a:def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spcBef>
                  <a:spcPts val="600"/>
                </a:spcBef>
                <a:buClr>
                  <a:srgbClr val="00AAD6"/>
                </a:buClr>
                <a:buSzPct val="250000"/>
              </a:pPr>
              <a:r>
                <a:rPr lang="en-US" sz="1000" b="1" dirty="0">
                  <a:solidFill>
                    <a:schemeClr val="tx1"/>
                  </a:solidFill>
                </a:rPr>
                <a:t>Rest of the links on the IDN Homepage.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9293389-3933-094E-BD98-F759CF141AC7}"/>
              </a:ext>
            </a:extLst>
          </p:cNvPr>
          <p:cNvSpPr txBox="1"/>
          <p:nvPr/>
        </p:nvSpPr>
        <p:spPr>
          <a:xfrm>
            <a:off x="2040673" y="1527253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4.6%</a:t>
            </a:r>
          </a:p>
        </p:txBody>
      </p:sp>
      <p:pic>
        <p:nvPicPr>
          <p:cNvPr id="3" name="Audio Recording Mar 30, 2021 at 5:45:22 PM" descr="Audio Recording Mar 30, 2021 at 5:45:22 PM">
            <a:hlinkClick r:id="" action="ppaction://media"/>
            <a:extLst>
              <a:ext uri="{FF2B5EF4-FFF2-40B4-BE49-F238E27FC236}">
                <a16:creationId xmlns:a16="http://schemas.microsoft.com/office/drawing/2014/main" id="{26F5EE5F-5E12-734F-BBCB-43CCA0A28E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268" y="4521532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6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4B315573-06E3-874C-B9BC-B5C43B7FA8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15007" t="34520" r="23489" b="25376"/>
          <a:stretch/>
        </p:blipFill>
        <p:spPr>
          <a:xfrm>
            <a:off x="41697" y="1129788"/>
            <a:ext cx="9069361" cy="332484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E8A381-FFD5-AA49-BEEC-8D803A8C1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" y="0"/>
            <a:ext cx="8406020" cy="745435"/>
          </a:xfrm>
        </p:spPr>
        <p:txBody>
          <a:bodyPr>
            <a:normAutofit fontScale="90000"/>
          </a:bodyPr>
          <a:lstStyle/>
          <a:p>
            <a:r>
              <a:rPr lang="en-US" sz="2325"/>
              <a:t>IDN Search Portal Usage</a:t>
            </a:r>
            <a:br>
              <a:rPr lang="en-US"/>
            </a:br>
            <a:r>
              <a:rPr lang="en-US" sz="1350"/>
              <a:t>(</a:t>
            </a:r>
            <a:r>
              <a:rPr lang="en-US" sz="1350">
                <a:hlinkClick r:id="rId6"/>
              </a:rPr>
              <a:t>https://search.earthdata.nasa.gov/portal/idn/search</a:t>
            </a:r>
            <a:r>
              <a:rPr lang="en-US" sz="1350"/>
              <a:t>)</a:t>
            </a:r>
            <a:br>
              <a:rPr lang="en-US" sz="1350"/>
            </a:br>
            <a:endParaRPr lang="en-US" sz="135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758FCA0-26BC-D044-AEF8-B13AB428889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135816-5272-8246-A739-1EFD59205E0A}"/>
              </a:ext>
            </a:extLst>
          </p:cNvPr>
          <p:cNvSpPr txBox="1"/>
          <p:nvPr/>
        </p:nvSpPr>
        <p:spPr>
          <a:xfrm>
            <a:off x="1128662" y="2970690"/>
            <a:ext cx="177590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GCMD decommission</a:t>
            </a:r>
          </a:p>
          <a:p>
            <a:r>
              <a:rPr lang="en-US" sz="1000" dirty="0"/>
              <a:t>Links redirected to IDN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1829DA-65FD-FB4E-9D20-B41224D79AF2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904563" y="3170745"/>
            <a:ext cx="833719" cy="200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C768D8D-E171-6A47-B213-3F619519AA19}"/>
              </a:ext>
            </a:extLst>
          </p:cNvPr>
          <p:cNvSpPr/>
          <p:nvPr/>
        </p:nvSpPr>
        <p:spPr>
          <a:xfrm>
            <a:off x="509286" y="2176041"/>
            <a:ext cx="798653" cy="138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90C2E9-1190-8347-8FCE-698FFD1D9D3A}"/>
              </a:ext>
            </a:extLst>
          </p:cNvPr>
          <p:cNvSpPr/>
          <p:nvPr/>
        </p:nvSpPr>
        <p:spPr>
          <a:xfrm>
            <a:off x="1700423" y="2176041"/>
            <a:ext cx="798653" cy="138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097DE7-9961-D540-8766-4F796BAFFE04}"/>
              </a:ext>
            </a:extLst>
          </p:cNvPr>
          <p:cNvSpPr/>
          <p:nvPr/>
        </p:nvSpPr>
        <p:spPr>
          <a:xfrm>
            <a:off x="2939629" y="2164467"/>
            <a:ext cx="798653" cy="138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884CD-64C7-9F4E-BA76-21A567FC03EB}"/>
              </a:ext>
            </a:extLst>
          </p:cNvPr>
          <p:cNvSpPr/>
          <p:nvPr/>
        </p:nvSpPr>
        <p:spPr>
          <a:xfrm>
            <a:off x="4130766" y="2176041"/>
            <a:ext cx="798653" cy="138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62C424-4927-9142-8D99-2A42E9F1A44F}"/>
              </a:ext>
            </a:extLst>
          </p:cNvPr>
          <p:cNvSpPr/>
          <p:nvPr/>
        </p:nvSpPr>
        <p:spPr>
          <a:xfrm>
            <a:off x="5414503" y="2164467"/>
            <a:ext cx="798653" cy="138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09BED1-DF3F-1743-B9F0-4163DCD8D8AD}"/>
              </a:ext>
            </a:extLst>
          </p:cNvPr>
          <p:cNvSpPr/>
          <p:nvPr/>
        </p:nvSpPr>
        <p:spPr>
          <a:xfrm>
            <a:off x="7090724" y="2176042"/>
            <a:ext cx="798653" cy="138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42E687-0AF4-4A43-88D0-F61F7E34809D}"/>
              </a:ext>
            </a:extLst>
          </p:cNvPr>
          <p:cNvSpPr/>
          <p:nvPr/>
        </p:nvSpPr>
        <p:spPr>
          <a:xfrm>
            <a:off x="908612" y="2524419"/>
            <a:ext cx="791811" cy="232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DBA9EA-B07C-DD4B-94CD-B3019EC6880D}"/>
              </a:ext>
            </a:extLst>
          </p:cNvPr>
          <p:cNvGrpSpPr/>
          <p:nvPr/>
        </p:nvGrpSpPr>
        <p:grpSpPr>
          <a:xfrm>
            <a:off x="1026713" y="2524419"/>
            <a:ext cx="2492003" cy="247110"/>
            <a:chOff x="487680" y="3243514"/>
            <a:chExt cx="2492003" cy="24711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6B9350-B93A-794C-B129-A9F0B883B33B}"/>
                </a:ext>
              </a:extLst>
            </p:cNvPr>
            <p:cNvCxnSpPr>
              <a:cxnSpLocks/>
            </p:cNvCxnSpPr>
            <p:nvPr/>
          </p:nvCxnSpPr>
          <p:spPr>
            <a:xfrm>
              <a:off x="487680" y="3383280"/>
              <a:ext cx="355600" cy="0"/>
            </a:xfrm>
            <a:prstGeom prst="line">
              <a:avLst/>
            </a:prstGeom>
            <a:ln w="31750">
              <a:solidFill>
                <a:srgbClr val="009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2BE4337-01D3-C340-B39C-D3B197C58593}"/>
                </a:ext>
              </a:extLst>
            </p:cNvPr>
            <p:cNvSpPr/>
            <p:nvPr/>
          </p:nvSpPr>
          <p:spPr>
            <a:xfrm>
              <a:off x="642620" y="3360420"/>
              <a:ext cx="45719" cy="45719"/>
            </a:xfrm>
            <a:prstGeom prst="ellipse">
              <a:avLst/>
            </a:prstGeom>
            <a:solidFill>
              <a:srgbClr val="0096FF"/>
            </a:solidFill>
            <a:ln>
              <a:solidFill>
                <a:srgbClr val="009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497C726-6A51-B648-82EC-4B512800292C}"/>
                </a:ext>
              </a:extLst>
            </p:cNvPr>
            <p:cNvSpPr txBox="1"/>
            <p:nvPr/>
          </p:nvSpPr>
          <p:spPr>
            <a:xfrm>
              <a:off x="790130" y="3243514"/>
              <a:ext cx="10167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Sessions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70DCF59-83DA-7447-9D46-A9D9D708F0D8}"/>
                </a:ext>
              </a:extLst>
            </p:cNvPr>
            <p:cNvCxnSpPr/>
            <p:nvPr/>
          </p:nvCxnSpPr>
          <p:spPr>
            <a:xfrm>
              <a:off x="1608083" y="3383280"/>
              <a:ext cx="310055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8D04058-AE8D-AC4F-A7BE-FF5B787EDE45}"/>
                </a:ext>
              </a:extLst>
            </p:cNvPr>
            <p:cNvSpPr txBox="1"/>
            <p:nvPr/>
          </p:nvSpPr>
          <p:spPr>
            <a:xfrm>
              <a:off x="1844503" y="3244403"/>
              <a:ext cx="11351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Trend</a:t>
              </a:r>
            </a:p>
          </p:txBody>
        </p:sp>
      </p:grpSp>
      <p:pic>
        <p:nvPicPr>
          <p:cNvPr id="6" name="Audio Recording Mar 30, 2021 at 5:51:26 PM" descr="Audio Recording Mar 30, 2021 at 5:51:26 PM">
            <a:hlinkClick r:id="" action="ppaction://media"/>
            <a:extLst>
              <a:ext uri="{FF2B5EF4-FFF2-40B4-BE49-F238E27FC236}">
                <a16:creationId xmlns:a16="http://schemas.microsoft.com/office/drawing/2014/main" id="{6B9C78CF-A534-7E44-83D0-1CB91959C5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" y="4598923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1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A381-FFD5-AA49-BEEC-8D803A8C1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" y="0"/>
            <a:ext cx="8406020" cy="745435"/>
          </a:xfrm>
        </p:spPr>
        <p:txBody>
          <a:bodyPr>
            <a:normAutofit fontScale="90000"/>
          </a:bodyPr>
          <a:lstStyle/>
          <a:p>
            <a:r>
              <a:rPr lang="en-US" sz="2325"/>
              <a:t>IDN Search Portal Usage</a:t>
            </a:r>
            <a:br>
              <a:rPr lang="en-US"/>
            </a:br>
            <a:r>
              <a:rPr lang="en-US" sz="1350"/>
              <a:t>(</a:t>
            </a:r>
            <a:r>
              <a:rPr lang="en-US" sz="1350">
                <a:hlinkClick r:id="rId4"/>
              </a:rPr>
              <a:t>https://search.earthdata.nasa.gov/portal/idn/search</a:t>
            </a:r>
            <a:r>
              <a:rPr lang="en-US" sz="1350"/>
              <a:t>)</a:t>
            </a:r>
            <a:br>
              <a:rPr lang="en-US" sz="1350"/>
            </a:br>
            <a:endParaRPr lang="en-US" sz="135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51C1759-D580-3943-A5E9-7240518C89F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07281A8-CB1C-D841-84B0-CEC7FB1EB6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73116"/>
              </p:ext>
            </p:extLst>
          </p:nvPr>
        </p:nvGraphicFramePr>
        <p:xfrm>
          <a:off x="109330" y="1166650"/>
          <a:ext cx="8925340" cy="31494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67470">
                  <a:extLst>
                    <a:ext uri="{9D8B030D-6E8A-4147-A177-3AD203B41FA5}">
                      <a16:colId xmlns:a16="http://schemas.microsoft.com/office/drawing/2014/main" val="3295528489"/>
                    </a:ext>
                  </a:extLst>
                </a:gridCol>
                <a:gridCol w="1545021">
                  <a:extLst>
                    <a:ext uri="{9D8B030D-6E8A-4147-A177-3AD203B41FA5}">
                      <a16:colId xmlns:a16="http://schemas.microsoft.com/office/drawing/2014/main" val="770665288"/>
                    </a:ext>
                  </a:extLst>
                </a:gridCol>
                <a:gridCol w="1345324">
                  <a:extLst>
                    <a:ext uri="{9D8B030D-6E8A-4147-A177-3AD203B41FA5}">
                      <a16:colId xmlns:a16="http://schemas.microsoft.com/office/drawing/2014/main" val="4220131076"/>
                    </a:ext>
                  </a:extLst>
                </a:gridCol>
                <a:gridCol w="1267525">
                  <a:extLst>
                    <a:ext uri="{9D8B030D-6E8A-4147-A177-3AD203B41FA5}">
                      <a16:colId xmlns:a16="http://schemas.microsoft.com/office/drawing/2014/main" val="3977029420"/>
                    </a:ext>
                  </a:extLst>
                </a:gridCol>
              </a:tblGrid>
              <a:tr h="2442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Pageviews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Sessions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8944012"/>
                  </a:ext>
                </a:extLst>
              </a:tr>
              <a:tr h="247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search.earthdata.nasa.gov/portal/idn/search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7848682"/>
                  </a:ext>
                </a:extLst>
              </a:tr>
              <a:tr h="247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search.earthdata.nasa.gov/portal/idn/search/granules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5609191"/>
                  </a:ext>
                </a:extLst>
              </a:tr>
              <a:tr h="367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search.earthdata.nasa.gov/portal/idn/search/granules/collection-details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3480569"/>
                  </a:ext>
                </a:extLst>
              </a:tr>
              <a:tr h="247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search.earthdata.nasa.gov/portal/idn/projects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541210"/>
                  </a:ext>
                </a:extLst>
              </a:tr>
              <a:tr h="247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search.earthdata.nasa.gov/portal/idn/downloads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4309716"/>
                  </a:ext>
                </a:extLst>
              </a:tr>
              <a:tr h="367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search.earthdata.nasa.gov/portal/idn/search/granules/granule-details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3658458"/>
                  </a:ext>
                </a:extLst>
              </a:tr>
              <a:tr h="247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search.earthdata.nasa.gov/portal/idn/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3435058"/>
                  </a:ext>
                </a:extLst>
              </a:tr>
              <a:tr h="247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search.earthdata.nasa.gov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/portal/</a:t>
                      </a:r>
                      <a:r>
                        <a:rPr lang="en-US" sz="12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idn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/preferences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3303380"/>
                  </a:ext>
                </a:extLst>
              </a:tr>
              <a:tr h="247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search.earthdata.nasa.gov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/portal/</a:t>
                      </a:r>
                      <a:r>
                        <a:rPr lang="en-US" sz="12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idn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2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contact_info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3777298"/>
                  </a:ext>
                </a:extLst>
              </a:tr>
              <a:tr h="247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search.earthdata.nasa.gov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/portal/</a:t>
                      </a:r>
                      <a:r>
                        <a:rPr lang="en-US" sz="12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idn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/subscriptions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576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9964387"/>
                  </a:ext>
                </a:extLst>
              </a:tr>
            </a:tbl>
          </a:graphicData>
        </a:graphic>
      </p:graphicFrame>
      <p:pic>
        <p:nvPicPr>
          <p:cNvPr id="5" name="Audio Recording Mar 30, 2021 at 6:04:39 PM" descr="Audio Recording Mar 30, 2021 at 6:04:39 PM">
            <a:hlinkClick r:id="" action="ppaction://media"/>
            <a:extLst>
              <a:ext uri="{FF2B5EF4-FFF2-40B4-BE49-F238E27FC236}">
                <a16:creationId xmlns:a16="http://schemas.microsoft.com/office/drawing/2014/main" id="{CD4C0110-707F-DE4E-A858-E7379FD5A0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4559662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1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A381-FFD5-AA49-BEEC-8D803A8C1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" y="0"/>
            <a:ext cx="8406020" cy="745435"/>
          </a:xfrm>
        </p:spPr>
        <p:txBody>
          <a:bodyPr>
            <a:normAutofit fontScale="90000"/>
          </a:bodyPr>
          <a:lstStyle/>
          <a:p>
            <a:r>
              <a:rPr lang="en-US" sz="2325"/>
              <a:t>IDN Search Portal Usage</a:t>
            </a:r>
            <a:br>
              <a:rPr lang="en-US"/>
            </a:br>
            <a:r>
              <a:rPr lang="en-US" sz="1350"/>
              <a:t>(</a:t>
            </a:r>
            <a:r>
              <a:rPr lang="en-US" sz="1350">
                <a:hlinkClick r:id="rId5"/>
              </a:rPr>
              <a:t>https://search.earthdata.nasa.gov/portal/idn/search</a:t>
            </a:r>
            <a:r>
              <a:rPr lang="en-US" sz="1350"/>
              <a:t>)</a:t>
            </a:r>
            <a:br>
              <a:rPr lang="en-US" sz="1350"/>
            </a:br>
            <a:endParaRPr lang="en-US" sz="135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758FCA0-26BC-D044-AEF8-B13AB428889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10" name="Content Placeholder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48EEBC2-34DE-1B4B-9524-D85773355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16649" t="27729" r="22112" b="37899"/>
          <a:stretch/>
        </p:blipFill>
        <p:spPr>
          <a:xfrm>
            <a:off x="58528" y="1437322"/>
            <a:ext cx="9030284" cy="2849632"/>
          </a:xfrm>
        </p:spPr>
      </p:pic>
      <p:pic>
        <p:nvPicPr>
          <p:cNvPr id="3" name="Audio Recording Mar 30, 2021 at 6:07:35 PM" descr="Audio Recording Mar 30, 2021 at 6:07:35 PM">
            <a:hlinkClick r:id="" action="ppaction://media"/>
            <a:extLst>
              <a:ext uri="{FF2B5EF4-FFF2-40B4-BE49-F238E27FC236}">
                <a16:creationId xmlns:a16="http://schemas.microsoft.com/office/drawing/2014/main" id="{D059C79A-F30B-4846-A593-885B9BBE9B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4534897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0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203" y="158462"/>
            <a:ext cx="6700169" cy="657562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Draft MMT Usage:</a:t>
            </a:r>
            <a:br>
              <a:rPr lang="en-US" sz="2200" dirty="0"/>
            </a:br>
            <a:r>
              <a:rPr lang="en-US" sz="2200" dirty="0">
                <a:solidFill>
                  <a:schemeClr val="bg1"/>
                </a:solidFill>
              </a:rPr>
              <a:t>September 2020 to February 2021</a:t>
            </a:r>
            <a:br>
              <a:rPr lang="en-US" dirty="0"/>
            </a:br>
            <a:r>
              <a:rPr lang="en-US" sz="1350" dirty="0">
                <a:hlinkClick r:id="rId5"/>
              </a:rPr>
              <a:t>https://draftmmt.earthdata.nasa.gov</a:t>
            </a:r>
            <a:endParaRPr lang="en-US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EEF105-CDA8-3F42-9AA8-A3DB990255CE}"/>
              </a:ext>
            </a:extLst>
          </p:cNvPr>
          <p:cNvSpPr/>
          <p:nvPr/>
        </p:nvSpPr>
        <p:spPr>
          <a:xfrm>
            <a:off x="225706" y="2794005"/>
            <a:ext cx="6607410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Break down of Drafts created, submitted, and approved.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BE24619-4410-864E-B35A-98751EC81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544595"/>
              </p:ext>
            </p:extLst>
          </p:nvPr>
        </p:nvGraphicFramePr>
        <p:xfrm>
          <a:off x="282820" y="1501061"/>
          <a:ext cx="6550296" cy="84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3432">
                  <a:extLst>
                    <a:ext uri="{9D8B030D-6E8A-4147-A177-3AD203B41FA5}">
                      <a16:colId xmlns:a16="http://schemas.microsoft.com/office/drawing/2014/main" val="1283667109"/>
                    </a:ext>
                  </a:extLst>
                </a:gridCol>
                <a:gridCol w="2183432">
                  <a:extLst>
                    <a:ext uri="{9D8B030D-6E8A-4147-A177-3AD203B41FA5}">
                      <a16:colId xmlns:a16="http://schemas.microsoft.com/office/drawing/2014/main" val="1875246473"/>
                    </a:ext>
                  </a:extLst>
                </a:gridCol>
                <a:gridCol w="2183432">
                  <a:extLst>
                    <a:ext uri="{9D8B030D-6E8A-4147-A177-3AD203B41FA5}">
                      <a16:colId xmlns:a16="http://schemas.microsoft.com/office/drawing/2014/main" val="2445310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User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Unique Login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Total Logins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460498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IDN Metadata Author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279952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/>
                        <a:t>IDN Approver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8922573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D9702C-DE10-AC42-B7B5-6A4E5392E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147366"/>
              </p:ext>
            </p:extLst>
          </p:nvPr>
        </p:nvGraphicFramePr>
        <p:xfrm>
          <a:off x="282818" y="3130426"/>
          <a:ext cx="6550298" cy="84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40">
                  <a:extLst>
                    <a:ext uri="{9D8B030D-6E8A-4147-A177-3AD203B41FA5}">
                      <a16:colId xmlns:a16="http://schemas.microsoft.com/office/drawing/2014/main" val="1283667109"/>
                    </a:ext>
                  </a:extLst>
                </a:gridCol>
                <a:gridCol w="1291575">
                  <a:extLst>
                    <a:ext uri="{9D8B030D-6E8A-4147-A177-3AD203B41FA5}">
                      <a16:colId xmlns:a16="http://schemas.microsoft.com/office/drawing/2014/main" val="1875246473"/>
                    </a:ext>
                  </a:extLst>
                </a:gridCol>
                <a:gridCol w="1291575">
                  <a:extLst>
                    <a:ext uri="{9D8B030D-6E8A-4147-A177-3AD203B41FA5}">
                      <a16:colId xmlns:a16="http://schemas.microsoft.com/office/drawing/2014/main" val="1394437940"/>
                    </a:ext>
                  </a:extLst>
                </a:gridCol>
                <a:gridCol w="1752908">
                  <a:extLst>
                    <a:ext uri="{9D8B030D-6E8A-4147-A177-3AD203B41FA5}">
                      <a16:colId xmlns:a16="http://schemas.microsoft.com/office/drawing/2014/main" val="2445310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Created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Submitted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Approved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460498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/>
                        <a:t>New Draft Proposals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279952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/>
                        <a:t>Update Collections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8922573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871274F-0B12-194F-B163-D761E705ECF5}"/>
              </a:ext>
            </a:extLst>
          </p:cNvPr>
          <p:cNvSpPr txBox="1"/>
          <p:nvPr/>
        </p:nvSpPr>
        <p:spPr>
          <a:xfrm>
            <a:off x="225706" y="1166911"/>
            <a:ext cx="5049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DraftMMT</a:t>
            </a:r>
            <a:r>
              <a:rPr lang="en-US" b="1" dirty="0">
                <a:solidFill>
                  <a:schemeClr val="bg1"/>
                </a:solidFill>
              </a:rPr>
              <a:t> Usage from September 2020 to February 2021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243230-89F3-B947-AEBA-3A9077370E3C}"/>
              </a:ext>
            </a:extLst>
          </p:cNvPr>
          <p:cNvSpPr txBox="1"/>
          <p:nvPr/>
        </p:nvSpPr>
        <p:spPr>
          <a:xfrm>
            <a:off x="1308862" y="4407590"/>
            <a:ext cx="6434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Draft MMT will only save unsubmitted collection metadata for 30 days.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C9757B6-8638-D84B-994C-AC283F1D7C8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9" name="Audio Recording Mar 30, 2021 at 6:09:15 PM" descr="Audio Recording Mar 30, 2021 at 6:09:15 PM">
            <a:hlinkClick r:id="" action="ppaction://media"/>
            <a:extLst>
              <a:ext uri="{FF2B5EF4-FFF2-40B4-BE49-F238E27FC236}">
                <a16:creationId xmlns:a16="http://schemas.microsoft.com/office/drawing/2014/main" id="{42D428AE-2317-CE45-ABDA-FBFCE0930A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4538604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257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A381-FFD5-AA49-BEEC-8D803A8C1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" y="0"/>
            <a:ext cx="8406020" cy="745435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How are users finding Draft MMT?</a:t>
            </a:r>
            <a:br>
              <a:rPr lang="en-US" dirty="0"/>
            </a:br>
            <a:r>
              <a:rPr lang="en-US" sz="2200" dirty="0">
                <a:solidFill>
                  <a:schemeClr val="bg1"/>
                </a:solidFill>
              </a:rPr>
              <a:t>September 2020 to February 2021</a:t>
            </a:r>
            <a:br>
              <a:rPr lang="en-US" dirty="0"/>
            </a:br>
            <a:r>
              <a:rPr lang="en-US" sz="1350" dirty="0">
                <a:solidFill>
                  <a:schemeClr val="accent5"/>
                </a:solidFill>
              </a:rPr>
              <a:t>(https://</a:t>
            </a:r>
            <a:r>
              <a:rPr lang="en-US" sz="1350" dirty="0" err="1">
                <a:solidFill>
                  <a:schemeClr val="accent5"/>
                </a:solidFill>
              </a:rPr>
              <a:t>draftmmt.earthdata.nasa.gov</a:t>
            </a:r>
            <a:r>
              <a:rPr lang="en-US" sz="1350" dirty="0">
                <a:solidFill>
                  <a:schemeClr val="accent5"/>
                </a:solidFill>
              </a:rPr>
              <a:t>)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7A300B55-7BF9-D04D-B6D7-B400DAD2A67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482FFA-9A30-BB4B-B620-6A7AEC179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45" y="943622"/>
            <a:ext cx="8743950" cy="37890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5396A8-0B5B-B245-809A-03727421B437}"/>
              </a:ext>
            </a:extLst>
          </p:cNvPr>
          <p:cNvSpPr txBox="1"/>
          <p:nvPr/>
        </p:nvSpPr>
        <p:spPr>
          <a:xfrm>
            <a:off x="1375136" y="2307865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3.1%</a:t>
            </a:r>
          </a:p>
        </p:txBody>
      </p:sp>
    </p:spTree>
    <p:extLst>
      <p:ext uri="{BB962C8B-B14F-4D97-AF65-F5344CB8AC3E}">
        <p14:creationId xmlns:p14="http://schemas.microsoft.com/office/powerpoint/2010/main" val="2615089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0A082A4-B802-DA42-A852-E7D8A5387F0B}"/>
              </a:ext>
            </a:extLst>
          </p:cNvPr>
          <p:cNvSpPr txBox="1">
            <a:spLocks/>
          </p:cNvSpPr>
          <p:nvPr/>
        </p:nvSpPr>
        <p:spPr>
          <a:xfrm>
            <a:off x="412356" y="2085203"/>
            <a:ext cx="8481848" cy="240529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bg1"/>
              </a:buClr>
            </a:pPr>
            <a:r>
              <a:rPr lang="en-US" sz="3300" b="1">
                <a:solidFill>
                  <a:schemeClr val="bg1"/>
                </a:solidFill>
                <a:latin typeface="Avenir Book" panose="02000503020000020003" pitchFamily="2" charset="0"/>
              </a:rPr>
              <a:t>III. Adding</a:t>
            </a:r>
            <a:r>
              <a:rPr lang="en-US" sz="3200" b="1">
                <a:solidFill>
                  <a:schemeClr val="bg1"/>
                </a:solidFill>
                <a:latin typeface="Avenir Book" panose="02000503020000020003" pitchFamily="2" charset="0"/>
              </a:rPr>
              <a:t> Data Usage Policy</a:t>
            </a:r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2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3728CA-1C19-914C-8BDB-C70E5C77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7" y="221200"/>
            <a:ext cx="8634567" cy="57270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Adding Data Usage Policy</a:t>
            </a:r>
            <a:endParaRPr 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A8333-9A06-FF45-B679-C5C2A065B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698076"/>
            <a:ext cx="8289974" cy="4213267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</a:rPr>
              <a:t>NASA EOSDIS has started in the first quarter of the calendar year adding Data Usage Policy links to all NASA Earth Science collection records.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The links are being added to the </a:t>
            </a:r>
            <a:r>
              <a:rPr lang="en-US" sz="1800" dirty="0" err="1">
                <a:solidFill>
                  <a:schemeClr val="bg1"/>
                </a:solidFill>
              </a:rPr>
              <a:t>UseConstraints</a:t>
            </a:r>
            <a:r>
              <a:rPr lang="en-US" sz="1800" dirty="0">
                <a:solidFill>
                  <a:schemeClr val="bg1"/>
                </a:solidFill>
              </a:rPr>
              <a:t> field within the </a:t>
            </a:r>
            <a:r>
              <a:rPr lang="en-US" sz="1800" dirty="0" err="1">
                <a:solidFill>
                  <a:schemeClr val="bg1"/>
                </a:solidFill>
              </a:rPr>
              <a:t>LicenseURL</a:t>
            </a:r>
            <a:r>
              <a:rPr lang="en-US" sz="1800" dirty="0">
                <a:solidFill>
                  <a:schemeClr val="bg1"/>
                </a:solidFill>
              </a:rPr>
              <a:t> sub-fields.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</a:rPr>
              <a:t>These link to a Data Usage Policy statement, or the statement itself (via the Use Constraints License Text field) provide data users with permission/license constraints and copyright policy for data and/or services.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</a:rPr>
              <a:t>All Providers are encouraged to add Data Usage Policy information, as a link or text, to their datasets in the CMR for the IDN.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41910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3728CA-1C19-914C-8BDB-C70E5C77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7" y="221200"/>
            <a:ext cx="8634567" cy="572700"/>
          </a:xfrm>
        </p:spPr>
        <p:txBody>
          <a:bodyPr/>
          <a:lstStyle/>
          <a:p>
            <a:r>
              <a:rPr lang="en-US" sz="3200">
                <a:solidFill>
                  <a:schemeClr val="bg1"/>
                </a:solidFill>
              </a:rPr>
              <a:t>Data Usage Policy Metadata Example</a:t>
            </a:r>
            <a:endParaRPr lang="en-US" sz="32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A8333-9A06-FF45-B679-C5C2A065B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698076"/>
            <a:ext cx="9144000" cy="4213267"/>
          </a:xfrm>
          <a:noFill/>
        </p:spPr>
        <p:txBody>
          <a:bodyPr/>
          <a:lstStyle/>
          <a:p>
            <a:pPr marL="139700" indent="0">
              <a:buNone/>
            </a:pPr>
            <a:r>
              <a:rPr lang="en-US" sz="2000" dirty="0">
                <a:latin typeface="+mn-lt"/>
              </a:rPr>
              <a:t>     </a:t>
            </a:r>
          </a:p>
          <a:p>
            <a:pPr marL="139700" indent="0">
              <a:buNone/>
            </a:pPr>
            <a:endParaRPr lang="en-US" sz="2000" dirty="0">
              <a:latin typeface="+mn-lt"/>
            </a:endParaRPr>
          </a:p>
          <a:p>
            <a:pPr marL="139700" indent="0">
              <a:buNone/>
            </a:pPr>
            <a:r>
              <a:rPr lang="en-US" sz="2000" dirty="0">
                <a:latin typeface="+mn-lt"/>
              </a:rPr>
              <a:t> "</a:t>
            </a:r>
            <a:r>
              <a:rPr lang="en-US" sz="2000" dirty="0" err="1">
                <a:latin typeface="+mn-lt"/>
              </a:rPr>
              <a:t>UseConstraints</a:t>
            </a:r>
            <a:r>
              <a:rPr lang="en-US" sz="2000" dirty="0">
                <a:latin typeface="+mn-lt"/>
              </a:rPr>
              <a:t>" : {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        "</a:t>
            </a:r>
            <a:r>
              <a:rPr lang="en-US" sz="2000" dirty="0" err="1">
                <a:latin typeface="+mn-lt"/>
              </a:rPr>
              <a:t>LicenseURL</a:t>
            </a:r>
            <a:r>
              <a:rPr lang="en-US" sz="2000" dirty="0">
                <a:latin typeface="+mn-lt"/>
              </a:rPr>
              <a:t>" : {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          "Description" : "</a:t>
            </a:r>
            <a:r>
              <a:rPr lang="en-US" sz="2000" dirty="0" err="1"/>
              <a:t>ODbL</a:t>
            </a:r>
            <a:r>
              <a:rPr lang="en-US" sz="2000" dirty="0"/>
              <a:t> with Database Contents License (</a:t>
            </a:r>
            <a:r>
              <a:rPr lang="en-US" sz="2000" dirty="0" err="1"/>
              <a:t>DbCL</a:t>
            </a:r>
            <a:r>
              <a:rPr lang="en-US" sz="2000" dirty="0"/>
              <a:t>)</a:t>
            </a:r>
            <a:r>
              <a:rPr lang="en-US" sz="2000" dirty="0">
                <a:latin typeface="+mn-lt"/>
              </a:rPr>
              <a:t>",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          "Linkage" : "</a:t>
            </a:r>
            <a:r>
              <a:rPr lang="en-US" sz="2000" dirty="0"/>
              <a:t>https://</a:t>
            </a:r>
            <a:r>
              <a:rPr lang="en-US" sz="2000" dirty="0" err="1"/>
              <a:t>opendefinition.org</a:t>
            </a:r>
            <a:r>
              <a:rPr lang="en-US" sz="2000" dirty="0"/>
              <a:t>/licenses/</a:t>
            </a:r>
            <a:r>
              <a:rPr lang="en-US" sz="2000" dirty="0" err="1"/>
              <a:t>odc-odbl</a:t>
            </a:r>
            <a:r>
              <a:rPr lang="en-US" sz="2000" dirty="0">
                <a:latin typeface="+mn-lt"/>
              </a:rPr>
              <a:t>",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          "</a:t>
            </a:r>
            <a:r>
              <a:rPr lang="en-US" sz="2000" dirty="0" err="1">
                <a:latin typeface="+mn-lt"/>
              </a:rPr>
              <a:t>MimeType</a:t>
            </a:r>
            <a:r>
              <a:rPr lang="en-US" sz="2000" dirty="0">
                <a:latin typeface="+mn-lt"/>
              </a:rPr>
              <a:t>" : "text/html",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          "Name" : "Data Use Policy"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        }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0347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B56D83AE-3FF9-2546-B953-7A0716B94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746" y="948604"/>
            <a:ext cx="8527500" cy="4027187"/>
          </a:xfrm>
        </p:spPr>
        <p:txBody>
          <a:bodyPr/>
          <a:lstStyle/>
          <a:p>
            <a:pPr marL="342900" algn="l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CEOS/IDN Collaborations</a:t>
            </a:r>
          </a:p>
          <a:p>
            <a:pPr marL="800100" lvl="1" algn="l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NOAA_NCEI collection and granule OSDD integration</a:t>
            </a:r>
          </a:p>
          <a:p>
            <a:pPr marL="800100" lvl="1" algn="l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Reconciling NOAA TPIO and GCMD keywords </a:t>
            </a:r>
          </a:p>
          <a:p>
            <a:pPr marL="800100" lvl="1" algn="l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ESA/</a:t>
            </a:r>
            <a:r>
              <a:rPr lang="en-US" sz="1600" b="1" dirty="0" err="1">
                <a:solidFill>
                  <a:schemeClr val="bg1"/>
                </a:solidFill>
              </a:rPr>
              <a:t>FedEO</a:t>
            </a:r>
            <a:r>
              <a:rPr lang="en-US" sz="1600" b="1" dirty="0">
                <a:solidFill>
                  <a:schemeClr val="bg1"/>
                </a:solidFill>
              </a:rPr>
              <a:t> addition of new ESA, DLR, and VITO collections</a:t>
            </a:r>
          </a:p>
          <a:p>
            <a:pPr marL="800100" lvl="1" algn="l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ISRO new collections</a:t>
            </a:r>
          </a:p>
          <a:p>
            <a:pPr marL="342900" algn="l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IDN Metric</a:t>
            </a:r>
          </a:p>
          <a:p>
            <a:pPr marL="800100" lvl="1" algn="l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IDN Homepage Usage</a:t>
            </a:r>
          </a:p>
          <a:p>
            <a:pPr marL="800100" lvl="1" algn="l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IDN Search Portal</a:t>
            </a:r>
          </a:p>
          <a:p>
            <a:pPr marL="800100" lvl="1" algn="l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Draft Metadata Management Tool (MMT)</a:t>
            </a:r>
          </a:p>
          <a:p>
            <a:pPr marL="342900" algn="l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Adding Data Usage Policy</a:t>
            </a:r>
          </a:p>
          <a:p>
            <a:pPr marL="342900" algn="l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GCMD Keyword Viewer Updates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2</a:t>
            </a:fld>
            <a:endParaRPr lang="en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10E8DD0D-5DA6-0E48-8E37-49339DF69306}"/>
              </a:ext>
            </a:extLst>
          </p:cNvPr>
          <p:cNvSpPr txBox="1">
            <a:spLocks/>
          </p:cNvSpPr>
          <p:nvPr/>
        </p:nvSpPr>
        <p:spPr>
          <a:xfrm>
            <a:off x="457200" y="162878"/>
            <a:ext cx="8229600" cy="68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39584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0A082A4-B802-DA42-A852-E7D8A5387F0B}"/>
              </a:ext>
            </a:extLst>
          </p:cNvPr>
          <p:cNvSpPr txBox="1">
            <a:spLocks/>
          </p:cNvSpPr>
          <p:nvPr/>
        </p:nvSpPr>
        <p:spPr>
          <a:xfrm>
            <a:off x="412356" y="2085203"/>
            <a:ext cx="8481848" cy="240529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bg1"/>
              </a:buClr>
            </a:pPr>
            <a:r>
              <a:rPr lang="en-US" sz="3300" b="1" dirty="0">
                <a:solidFill>
                  <a:schemeClr val="bg1"/>
                </a:solidFill>
                <a:latin typeface="Avenir Book" panose="02000503020000020003" pitchFamily="2" charset="0"/>
              </a:rPr>
              <a:t>V. Keyword Viewer Updates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9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10E8DD0D-5DA6-0E48-8E37-49339DF69306}"/>
              </a:ext>
            </a:extLst>
          </p:cNvPr>
          <p:cNvSpPr txBox="1">
            <a:spLocks/>
          </p:cNvSpPr>
          <p:nvPr/>
        </p:nvSpPr>
        <p:spPr>
          <a:xfrm>
            <a:off x="548640" y="162878"/>
            <a:ext cx="8229600" cy="68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3400">
                <a:solidFill>
                  <a:schemeClr val="bg1"/>
                </a:solidFill>
              </a:rPr>
              <a:t>Links to RDF and JSON KMS Entries</a:t>
            </a:r>
          </a:p>
        </p:txBody>
      </p:sp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3088314-E4A1-AD41-AD27-F79BD2668F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02" y="1997034"/>
            <a:ext cx="4331208" cy="1898904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C4576EC8-AA0E-5F4C-B358-6A90B360BB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48" t="9593" r="2748" b="5957"/>
          <a:stretch/>
        </p:blipFill>
        <p:spPr>
          <a:xfrm>
            <a:off x="4831347" y="732111"/>
            <a:ext cx="3869447" cy="2046788"/>
          </a:xfrm>
          <a:prstGeom prst="rect">
            <a:avLst/>
          </a:prstGeom>
        </p:spPr>
      </p:pic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58469CE-5596-DC4C-A249-AA009E7DED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17" t="8497" r="3791" b="5968"/>
          <a:stretch/>
        </p:blipFill>
        <p:spPr>
          <a:xfrm>
            <a:off x="5005492" y="2831349"/>
            <a:ext cx="3341839" cy="2293385"/>
          </a:xfrm>
          <a:prstGeom prst="rect">
            <a:avLst/>
          </a:prstGeom>
        </p:spPr>
      </p:pic>
      <p:sp>
        <p:nvSpPr>
          <p:cNvPr id="32" name="Bent Arrow 31">
            <a:extLst>
              <a:ext uri="{FF2B5EF4-FFF2-40B4-BE49-F238E27FC236}">
                <a16:creationId xmlns:a16="http://schemas.microsoft.com/office/drawing/2014/main" id="{FA94FE7E-A011-5E40-9122-16F84F807B07}"/>
              </a:ext>
            </a:extLst>
          </p:cNvPr>
          <p:cNvSpPr/>
          <p:nvPr/>
        </p:nvSpPr>
        <p:spPr>
          <a:xfrm>
            <a:off x="3929488" y="1345279"/>
            <a:ext cx="886988" cy="680402"/>
          </a:xfrm>
          <a:prstGeom prst="bentArrow">
            <a:avLst>
              <a:gd name="adj1" fmla="val 25000"/>
              <a:gd name="adj2" fmla="val 24948"/>
              <a:gd name="adj3" fmla="val 25000"/>
              <a:gd name="adj4" fmla="val 43750"/>
            </a:avLst>
          </a:prstGeom>
          <a:solidFill>
            <a:schemeClr val="bg2">
              <a:lumMod val="40000"/>
              <a:lumOff val="60000"/>
            </a:schemeClr>
          </a:solidFill>
          <a:ln cap="rnd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768C056-3BDA-EC43-BD5D-0097CE7736C0}"/>
              </a:ext>
            </a:extLst>
          </p:cNvPr>
          <p:cNvCxnSpPr>
            <a:cxnSpLocks/>
          </p:cNvCxnSpPr>
          <p:nvPr/>
        </p:nvCxnSpPr>
        <p:spPr>
          <a:xfrm>
            <a:off x="4386510" y="2101850"/>
            <a:ext cx="276930" cy="0"/>
          </a:xfrm>
          <a:prstGeom prst="line">
            <a:avLst/>
          </a:prstGeom>
          <a:solidFill>
            <a:schemeClr val="bg2">
              <a:lumMod val="40000"/>
              <a:lumOff val="60000"/>
            </a:schemeClr>
          </a:solidFill>
          <a:ln w="111125" cap="flat" cmpd="sng">
            <a:solidFill>
              <a:schemeClr val="bg2">
                <a:lumMod val="40000"/>
                <a:lumOff val="60000"/>
              </a:schemeClr>
            </a:solidFill>
            <a:headEnd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3C8A848-17D3-5E4C-AA34-38EB742643FE}"/>
              </a:ext>
            </a:extLst>
          </p:cNvPr>
          <p:cNvCxnSpPr>
            <a:cxnSpLocks/>
          </p:cNvCxnSpPr>
          <p:nvPr/>
        </p:nvCxnSpPr>
        <p:spPr>
          <a:xfrm>
            <a:off x="4641850" y="2105025"/>
            <a:ext cx="0" cy="1063625"/>
          </a:xfrm>
          <a:prstGeom prst="line">
            <a:avLst/>
          </a:prstGeom>
          <a:solidFill>
            <a:schemeClr val="bg2">
              <a:lumMod val="40000"/>
              <a:lumOff val="60000"/>
            </a:schemeClr>
          </a:solidFill>
          <a:ln w="120650" cap="rnd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8779A04-2C99-AA4B-A2EB-5EC7EAC7EC85}"/>
              </a:ext>
            </a:extLst>
          </p:cNvPr>
          <p:cNvCxnSpPr>
            <a:cxnSpLocks/>
          </p:cNvCxnSpPr>
          <p:nvPr/>
        </p:nvCxnSpPr>
        <p:spPr>
          <a:xfrm>
            <a:off x="4663440" y="3187641"/>
            <a:ext cx="384653" cy="0"/>
          </a:xfrm>
          <a:prstGeom prst="straightConnector1">
            <a:avLst/>
          </a:prstGeom>
          <a:ln w="95250" cap="rnd"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udio Recording Mar 30, 2021 at 6:12:56 PM" descr="Audio Recording Mar 30, 2021 at 6:12:56 PM">
            <a:hlinkClick r:id="" action="ppaction://media"/>
            <a:extLst>
              <a:ext uri="{FF2B5EF4-FFF2-40B4-BE49-F238E27FC236}">
                <a16:creationId xmlns:a16="http://schemas.microsoft.com/office/drawing/2014/main" id="{2391709B-5242-BD41-81DB-8A46071B75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4535991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7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10E8DD0D-5DA6-0E48-8E37-49339DF69306}"/>
              </a:ext>
            </a:extLst>
          </p:cNvPr>
          <p:cNvSpPr txBox="1">
            <a:spLocks/>
          </p:cNvSpPr>
          <p:nvPr/>
        </p:nvSpPr>
        <p:spPr>
          <a:xfrm>
            <a:off x="548640" y="27795"/>
            <a:ext cx="8229600" cy="68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400">
                <a:solidFill>
                  <a:schemeClr val="bg1"/>
                </a:solidFill>
              </a:rPr>
              <a:t>KMS RDF/JSON entries links to Keyword Viewer entry</a:t>
            </a:r>
          </a:p>
        </p:txBody>
      </p:sp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3088314-E4A1-AD41-AD27-F79BD2668F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3527" y="2341862"/>
            <a:ext cx="3609340" cy="1582420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C4576EC8-AA0E-5F4C-B358-6A90B360BB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48" t="9593" r="2748" b="52478"/>
          <a:stretch/>
        </p:blipFill>
        <p:spPr>
          <a:xfrm>
            <a:off x="59013" y="1316900"/>
            <a:ext cx="5208872" cy="1237483"/>
          </a:xfrm>
          <a:prstGeom prst="rect">
            <a:avLst/>
          </a:prstGeom>
        </p:spPr>
      </p:pic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58469CE-5596-DC4C-A249-AA009E7DED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17" t="8497" r="3791" b="59109"/>
          <a:stretch/>
        </p:blipFill>
        <p:spPr>
          <a:xfrm>
            <a:off x="92804" y="3635678"/>
            <a:ext cx="5141291" cy="1336239"/>
          </a:xfrm>
          <a:prstGeom prst="rect">
            <a:avLst/>
          </a:prstGeom>
        </p:spPr>
      </p:pic>
      <p:sp>
        <p:nvSpPr>
          <p:cNvPr id="32" name="Bent Arrow 31">
            <a:extLst>
              <a:ext uri="{FF2B5EF4-FFF2-40B4-BE49-F238E27FC236}">
                <a16:creationId xmlns:a16="http://schemas.microsoft.com/office/drawing/2014/main" id="{FA94FE7E-A011-5E40-9122-16F84F807B07}"/>
              </a:ext>
            </a:extLst>
          </p:cNvPr>
          <p:cNvSpPr/>
          <p:nvPr/>
        </p:nvSpPr>
        <p:spPr>
          <a:xfrm rot="5400000">
            <a:off x="5049156" y="1761670"/>
            <a:ext cx="322216" cy="944158"/>
          </a:xfrm>
          <a:prstGeom prst="bentArrow">
            <a:avLst>
              <a:gd name="adj1" fmla="val 25000"/>
              <a:gd name="adj2" fmla="val 24948"/>
              <a:gd name="adj3" fmla="val 25000"/>
              <a:gd name="adj4" fmla="val 43750"/>
            </a:avLst>
          </a:pr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AB28045-872B-3240-AD07-79F0F7143D58}"/>
              </a:ext>
            </a:extLst>
          </p:cNvPr>
          <p:cNvSpPr/>
          <p:nvPr/>
        </p:nvSpPr>
        <p:spPr>
          <a:xfrm>
            <a:off x="258138" y="2061755"/>
            <a:ext cx="4470615" cy="116246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BC50261-AF2F-E444-B8A4-AA892BF56108}"/>
              </a:ext>
            </a:extLst>
          </p:cNvPr>
          <p:cNvSpPr/>
          <p:nvPr/>
        </p:nvSpPr>
        <p:spPr>
          <a:xfrm>
            <a:off x="192825" y="4167056"/>
            <a:ext cx="4470615" cy="120710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ent Arrow 17">
            <a:extLst>
              <a:ext uri="{FF2B5EF4-FFF2-40B4-BE49-F238E27FC236}">
                <a16:creationId xmlns:a16="http://schemas.microsoft.com/office/drawing/2014/main" id="{41DCC1AB-4356-DA49-811B-0B9630695588}"/>
              </a:ext>
            </a:extLst>
          </p:cNvPr>
          <p:cNvSpPr/>
          <p:nvPr/>
        </p:nvSpPr>
        <p:spPr>
          <a:xfrm rot="5400000" flipH="1">
            <a:off x="5061492" y="3566476"/>
            <a:ext cx="320040" cy="1097280"/>
          </a:xfrm>
          <a:prstGeom prst="bentArrow">
            <a:avLst>
              <a:gd name="adj1" fmla="val 25000"/>
              <a:gd name="adj2" fmla="val 24948"/>
              <a:gd name="adj3" fmla="val 25000"/>
              <a:gd name="adj4" fmla="val 43750"/>
            </a:avLst>
          </a:prstGeom>
          <a:solidFill>
            <a:srgbClr val="FF0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83115-6A4E-AC47-9141-674ADCC12EE1}"/>
              </a:ext>
            </a:extLst>
          </p:cNvPr>
          <p:cNvSpPr txBox="1"/>
          <p:nvPr/>
        </p:nvSpPr>
        <p:spPr>
          <a:xfrm>
            <a:off x="1737077" y="934697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RDF Entry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285107-7A56-CD48-87DC-32634B820E32}"/>
              </a:ext>
            </a:extLst>
          </p:cNvPr>
          <p:cNvSpPr txBox="1"/>
          <p:nvPr/>
        </p:nvSpPr>
        <p:spPr>
          <a:xfrm>
            <a:off x="1737077" y="3301202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JSON Entry</a:t>
            </a:r>
          </a:p>
        </p:txBody>
      </p:sp>
      <p:pic>
        <p:nvPicPr>
          <p:cNvPr id="2" name="Audio Recording Mar 30, 2021 at 6:14:11 PM" descr="Audio Recording Mar 30, 2021 at 6:14:11 PM">
            <a:hlinkClick r:id="" action="ppaction://media"/>
            <a:extLst>
              <a:ext uri="{FF2B5EF4-FFF2-40B4-BE49-F238E27FC236}">
                <a16:creationId xmlns:a16="http://schemas.microsoft.com/office/drawing/2014/main" id="{29565396-F10A-A844-A068-672CA568CF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10520" y="4541873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10E8DD0D-5DA6-0E48-8E37-49339DF69306}"/>
              </a:ext>
            </a:extLst>
          </p:cNvPr>
          <p:cNvSpPr txBox="1">
            <a:spLocks/>
          </p:cNvSpPr>
          <p:nvPr/>
        </p:nvSpPr>
        <p:spPr>
          <a:xfrm>
            <a:off x="548640" y="27795"/>
            <a:ext cx="8229600" cy="68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400">
                <a:solidFill>
                  <a:schemeClr val="bg1"/>
                </a:solidFill>
              </a:rPr>
              <a:t>Direct Keyword Viewer Query to IDN Search Portal</a:t>
            </a:r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BE59B4A-9F0F-EE40-802C-D6AD9DE2A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87" y="2275787"/>
            <a:ext cx="3020060" cy="1568958"/>
          </a:xfrm>
          <a:prstGeom prst="rect">
            <a:avLst/>
          </a:prstGeom>
        </p:spPr>
      </p:pic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40DFF68-6A02-3345-AC27-5373FC94C1E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26" t="16913" r="2758" b="10543"/>
          <a:stretch/>
        </p:blipFill>
        <p:spPr>
          <a:xfrm>
            <a:off x="3336588" y="1507316"/>
            <a:ext cx="5738078" cy="277977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0E3099-5328-DC4C-B8D5-28ED92998173}"/>
              </a:ext>
            </a:extLst>
          </p:cNvPr>
          <p:cNvCxnSpPr>
            <a:cxnSpLocks/>
          </p:cNvCxnSpPr>
          <p:nvPr/>
        </p:nvCxnSpPr>
        <p:spPr>
          <a:xfrm flipV="1">
            <a:off x="3063015" y="1507316"/>
            <a:ext cx="306301" cy="1064434"/>
          </a:xfrm>
          <a:prstGeom prst="line">
            <a:avLst/>
          </a:prstGeom>
          <a:ln w="44450" cap="rnd">
            <a:solidFill>
              <a:srgbClr val="166D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708F3A6-2FD9-8E40-B296-1FD4BD9B4FE4}"/>
              </a:ext>
            </a:extLst>
          </p:cNvPr>
          <p:cNvCxnSpPr>
            <a:cxnSpLocks/>
          </p:cNvCxnSpPr>
          <p:nvPr/>
        </p:nvCxnSpPr>
        <p:spPr>
          <a:xfrm flipH="1" flipV="1">
            <a:off x="3063015" y="2647950"/>
            <a:ext cx="306302" cy="1639139"/>
          </a:xfrm>
          <a:prstGeom prst="line">
            <a:avLst/>
          </a:prstGeom>
          <a:ln w="44450" cap="rnd">
            <a:solidFill>
              <a:srgbClr val="166D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Recording Mar 30, 2021 at 6:15:36 PM" descr="Audio Recording Mar 30, 2021 at 6:15:36 PM">
            <a:hlinkClick r:id="" action="ppaction://media"/>
            <a:extLst>
              <a:ext uri="{FF2B5EF4-FFF2-40B4-BE49-F238E27FC236}">
                <a16:creationId xmlns:a16="http://schemas.microsoft.com/office/drawing/2014/main" id="{EB8117A6-9C07-9944-A133-E54CECD024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643" y="4541560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2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10E8DD0D-5DA6-0E48-8E37-49339DF69306}"/>
              </a:ext>
            </a:extLst>
          </p:cNvPr>
          <p:cNvSpPr txBox="1">
            <a:spLocks/>
          </p:cNvSpPr>
          <p:nvPr/>
        </p:nvSpPr>
        <p:spPr>
          <a:xfrm>
            <a:off x="599440" y="162878"/>
            <a:ext cx="8229600" cy="68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360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0A082A4-B802-DA42-A852-E7D8A5387F0B}"/>
              </a:ext>
            </a:extLst>
          </p:cNvPr>
          <p:cNvSpPr txBox="1">
            <a:spLocks/>
          </p:cNvSpPr>
          <p:nvPr/>
        </p:nvSpPr>
        <p:spPr>
          <a:xfrm>
            <a:off x="457200" y="1150706"/>
            <a:ext cx="8481848" cy="240529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 algn="ctr"/>
            <a:r>
              <a:rPr lang="en-US" sz="2400">
                <a:solidFill>
                  <a:schemeClr val="bg1"/>
                </a:solidFill>
              </a:rPr>
              <a:t>Please provide questions/comments to:</a:t>
            </a:r>
          </a:p>
          <a:p>
            <a:pPr lvl="1"/>
            <a:endParaRPr lang="en-US" sz="2400"/>
          </a:p>
          <a:p>
            <a:pPr lvl="1" algn="ctr"/>
            <a:r>
              <a:rPr lang="en-US" sz="2400">
                <a:hlinkClick r:id="rId3"/>
              </a:rPr>
              <a:t>michael.p.morahan@nasa.gov</a:t>
            </a:r>
            <a:r>
              <a:rPr lang="en-US" sz="2400"/>
              <a:t> </a:t>
            </a:r>
            <a:r>
              <a:rPr lang="en-US" sz="2400">
                <a:solidFill>
                  <a:schemeClr val="bg1"/>
                </a:solidFill>
              </a:rPr>
              <a:t>(KBR)</a:t>
            </a:r>
          </a:p>
          <a:p>
            <a:pPr lvl="1" algn="ctr"/>
            <a:r>
              <a:rPr lang="en-US" sz="2400">
                <a:hlinkClick r:id="rId4"/>
              </a:rPr>
              <a:t>valerie.dixon@nasa.gov</a:t>
            </a:r>
            <a:r>
              <a:rPr lang="en-US" sz="2400"/>
              <a:t> </a:t>
            </a:r>
            <a:r>
              <a:rPr lang="en-US" sz="2400">
                <a:solidFill>
                  <a:schemeClr val="bg1"/>
                </a:solidFill>
              </a:rPr>
              <a:t>(NASA)</a:t>
            </a:r>
          </a:p>
          <a:p>
            <a:pPr lvl="1" algn="ctr"/>
            <a:r>
              <a:rPr lang="en-US" sz="2400">
                <a:hlinkClick r:id="rId5"/>
              </a:rPr>
              <a:t>christopher.s.lynnes@nasa.gov</a:t>
            </a:r>
            <a:r>
              <a:rPr lang="en-US" sz="2400"/>
              <a:t> </a:t>
            </a:r>
            <a:r>
              <a:rPr lang="en-US" sz="2400">
                <a:solidFill>
                  <a:schemeClr val="bg1"/>
                </a:solidFill>
              </a:rPr>
              <a:t>(NASA)</a:t>
            </a:r>
          </a:p>
        </p:txBody>
      </p:sp>
    </p:spTree>
    <p:extLst>
      <p:ext uri="{BB962C8B-B14F-4D97-AF65-F5344CB8AC3E}">
        <p14:creationId xmlns:p14="http://schemas.microsoft.com/office/powerpoint/2010/main" val="2003531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0A082A4-B802-DA42-A852-E7D8A5387F0B}"/>
              </a:ext>
            </a:extLst>
          </p:cNvPr>
          <p:cNvSpPr txBox="1">
            <a:spLocks/>
          </p:cNvSpPr>
          <p:nvPr/>
        </p:nvSpPr>
        <p:spPr>
          <a:xfrm>
            <a:off x="412356" y="2085203"/>
            <a:ext cx="8481848" cy="240529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bg1"/>
              </a:buClr>
            </a:pPr>
            <a:r>
              <a:rPr lang="en-US" sz="3300" b="1" dirty="0">
                <a:solidFill>
                  <a:schemeClr val="bg1"/>
                </a:solidFill>
                <a:latin typeface="Avenir Book" panose="02000503020000020003" pitchFamily="2" charset="0"/>
              </a:rPr>
              <a:t>Background Slides</a:t>
            </a:r>
          </a:p>
          <a:p>
            <a:pPr algn="ctr">
              <a:spcBef>
                <a:spcPts val="600"/>
              </a:spcBef>
              <a:buClr>
                <a:schemeClr val="bg1"/>
              </a:buClr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77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3728CA-1C19-914C-8BDB-C70E5C77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7" y="221200"/>
            <a:ext cx="8634567" cy="572700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b="1">
                <a:solidFill>
                  <a:schemeClr val="bg1"/>
                </a:solidFill>
                <a:latin typeface="Avenir Book" panose="02000503020000020003" pitchFamily="2" charset="0"/>
              </a:rPr>
              <a:t>Useful Links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A8333-9A06-FF45-B679-C5C2A065B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823230"/>
            <a:ext cx="8301723" cy="4213267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800" b="1" u="sng" dirty="0">
                <a:solidFill>
                  <a:schemeClr val="bg1"/>
                </a:solidFill>
              </a:rPr>
              <a:t>International Directory Network (IDN)</a:t>
            </a:r>
            <a:endParaRPr lang="en-US" sz="1800" dirty="0">
              <a:hlinkClick r:id="rId3"/>
            </a:endParaRP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>
                <a:hlinkClick r:id="rId3"/>
              </a:rPr>
              <a:t>https://idn.ceos.org/</a:t>
            </a:r>
            <a:endParaRPr lang="en-US" sz="1600" dirty="0"/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800" b="1" u="sng" dirty="0">
                <a:solidFill>
                  <a:schemeClr val="bg1"/>
                </a:solidFill>
              </a:rPr>
              <a:t>International Directory Network (IDN) Search Portal</a:t>
            </a:r>
            <a:endParaRPr lang="en-US" sz="1800" dirty="0">
              <a:hlinkClick r:id="rId3"/>
            </a:endParaRP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>
                <a:hlinkClick r:id="rId4"/>
              </a:rPr>
              <a:t>https://search.earthdata.nasa.gov/portal/idn/search</a:t>
            </a:r>
            <a:endParaRPr lang="en-US" sz="1600" dirty="0"/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800" b="1" u="sng" dirty="0" err="1">
                <a:solidFill>
                  <a:schemeClr val="bg1"/>
                </a:solidFill>
              </a:rPr>
              <a:t>EarthData</a:t>
            </a:r>
            <a:r>
              <a:rPr lang="en-US" sz="1800" b="1" u="sng" dirty="0">
                <a:solidFill>
                  <a:schemeClr val="bg1"/>
                </a:solidFill>
              </a:rPr>
              <a:t> Login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>
                <a:solidFill>
                  <a:schemeClr val="accent5"/>
                </a:solidFill>
              </a:rPr>
              <a:t>https://</a:t>
            </a:r>
            <a:r>
              <a:rPr lang="en-US" sz="1600" dirty="0" err="1">
                <a:solidFill>
                  <a:schemeClr val="accent5"/>
                </a:solidFill>
              </a:rPr>
              <a:t>urs.earthdata.nasa.gov</a:t>
            </a:r>
            <a:r>
              <a:rPr lang="en-US" sz="1600" dirty="0">
                <a:solidFill>
                  <a:schemeClr val="accent5"/>
                </a:solidFill>
              </a:rPr>
              <a:t>/home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800" b="1" u="sng" dirty="0">
                <a:solidFill>
                  <a:schemeClr val="bg1"/>
                </a:solidFill>
              </a:rPr>
              <a:t>Draft MMT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https://draftmmt.earthdata.nasa.gov/</a:t>
            </a:r>
            <a:endParaRPr lang="en-US" sz="1600" dirty="0">
              <a:solidFill>
                <a:schemeClr val="accent5"/>
              </a:solidFill>
            </a:endParaRP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b="1" u="sng" dirty="0">
                <a:solidFill>
                  <a:schemeClr val="bg1"/>
                </a:solidFill>
              </a:rPr>
              <a:t>Draft Metadata Management Tool (</a:t>
            </a:r>
            <a:r>
              <a:rPr lang="en-US" sz="1600" b="1" u="sng" dirty="0" err="1">
                <a:solidFill>
                  <a:schemeClr val="bg1"/>
                </a:solidFill>
              </a:rPr>
              <a:t>dMMT</a:t>
            </a:r>
            <a:r>
              <a:rPr lang="en-US" sz="1600" b="1" u="sng" dirty="0">
                <a:solidFill>
                  <a:schemeClr val="bg1"/>
                </a:solidFill>
              </a:rPr>
              <a:t>) User's Guide</a:t>
            </a:r>
          </a:p>
          <a:p>
            <a:pPr lvl="2">
              <a:spcBef>
                <a:spcPts val="600"/>
              </a:spcBef>
              <a:buClr>
                <a:schemeClr val="bg1"/>
              </a:buClr>
            </a:pPr>
            <a:r>
              <a:rPr lang="en-US" sz="1400" dirty="0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https://wiki.earthdata.nasa.gov/display/CMR/Draft+Metadata+Management+Tool+%28dMMT%29+User%27s+Guide</a:t>
            </a:r>
            <a:endParaRPr lang="en-US" sz="1400" dirty="0">
              <a:solidFill>
                <a:schemeClr val="accent5"/>
              </a:solidFill>
            </a:endParaRPr>
          </a:p>
          <a:p>
            <a:pPr marL="609600" lvl="1" indent="0">
              <a:spcBef>
                <a:spcPts val="600"/>
              </a:spcBef>
              <a:buClr>
                <a:schemeClr val="bg1"/>
              </a:buClr>
              <a:buNone/>
            </a:pP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18543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3728CA-1C19-914C-8BDB-C70E5C77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7" y="221200"/>
            <a:ext cx="8634567" cy="572700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b="1">
                <a:solidFill>
                  <a:schemeClr val="bg1"/>
                </a:solidFill>
                <a:latin typeface="Avenir Book" panose="02000503020000020003" pitchFamily="2" charset="0"/>
              </a:rPr>
              <a:t>Useful Links (continue)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A8333-9A06-FF45-B679-C5C2A065B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823230"/>
            <a:ext cx="8301723" cy="4213267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800" b="1" u="sng" dirty="0">
                <a:solidFill>
                  <a:schemeClr val="bg1"/>
                </a:solidFill>
              </a:rPr>
              <a:t>GCMD Keywords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https://earthdata.nasa.gov/earth-observation-data/find-data/gcmd/gcmd-keywords</a:t>
            </a:r>
            <a:endParaRPr lang="en-US" sz="2000" b="1" u="sng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000" b="1" u="sng" dirty="0">
                <a:solidFill>
                  <a:schemeClr val="bg1"/>
                </a:solidFill>
              </a:rPr>
              <a:t>GCMD Keyword Viewer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400" dirty="0">
                <a:solidFill>
                  <a:schemeClr val="bg1"/>
                </a:solidFill>
                <a:hlinkClick r:id="rId4"/>
              </a:rPr>
              <a:t>https://gcmd.earthdata.nasa.gov/KeywordViewer/</a:t>
            </a:r>
            <a:endParaRPr lang="en-US" sz="14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800" b="1" u="sng" dirty="0">
                <a:solidFill>
                  <a:schemeClr val="bg1"/>
                </a:solidFill>
              </a:rPr>
              <a:t>New KMS URLs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GET Capabilities</a:t>
            </a:r>
          </a:p>
          <a:p>
            <a:pPr lvl="2">
              <a:spcBef>
                <a:spcPts val="600"/>
              </a:spcBef>
              <a:buClr>
                <a:schemeClr val="bg1"/>
              </a:buClr>
            </a:pPr>
            <a:r>
              <a:rPr lang="en-US" sz="1400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https://gcmd.earthdata.nasa.gov/kms/</a:t>
            </a:r>
            <a:endParaRPr lang="en-US" sz="1400" dirty="0">
              <a:solidFill>
                <a:schemeClr val="accent5"/>
              </a:solidFill>
            </a:endParaRP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All Science Keyword in CSV format </a:t>
            </a:r>
          </a:p>
          <a:p>
            <a:pPr lvl="2">
              <a:spcBef>
                <a:spcPts val="600"/>
              </a:spcBef>
              <a:buClr>
                <a:schemeClr val="bg1"/>
              </a:buClr>
            </a:pPr>
            <a:r>
              <a:rPr lang="en-US" sz="1400" dirty="0">
                <a:solidFill>
                  <a:schemeClr val="bg1"/>
                </a:solidFill>
                <a:hlinkClick r:id="rId6"/>
              </a:rPr>
              <a:t>https://gcmd.earthdata.nasa.gov/kms/concepts/concept_scheme/sciencekeywords?case=native&amp;format=csv</a:t>
            </a:r>
            <a:r>
              <a:rPr lang="en-US" sz="1400" dirty="0">
                <a:solidFill>
                  <a:schemeClr val="bg1"/>
                </a:solidFill>
              </a:rPr>
              <a:t>  </a:t>
            </a:r>
            <a:endParaRPr lang="en-US" sz="1400" b="1" u="sng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64991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3728CA-1C19-914C-8BDB-C70E5C77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7" y="221200"/>
            <a:ext cx="8634567" cy="572700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b="1">
                <a:solidFill>
                  <a:schemeClr val="bg1"/>
                </a:solidFill>
                <a:latin typeface="Avenir Book" panose="02000503020000020003" pitchFamily="2" charset="0"/>
              </a:rPr>
              <a:t>Useful Links (continue)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A8333-9A06-FF45-B679-C5C2A065B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823230"/>
            <a:ext cx="8301723" cy="4213267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800" b="1" u="sng" dirty="0">
                <a:solidFill>
                  <a:schemeClr val="bg1"/>
                </a:solidFill>
              </a:rPr>
              <a:t>UMM-C, UMM-G, UMM-S, UMM-T, UMM-V Documents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https://wiki.earthdata.nasa.gov/display/CMR/CMR+Documents</a:t>
            </a:r>
            <a:endParaRPr lang="en-US" sz="1600" dirty="0">
              <a:solidFill>
                <a:schemeClr val="accent5"/>
              </a:solidFill>
            </a:endParaRP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800" b="1" u="sng" dirty="0">
                <a:solidFill>
                  <a:schemeClr val="bg1"/>
                </a:solidFill>
              </a:rPr>
              <a:t>CMR Collection Metadata Schemas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>
                <a:hlinkClick r:id="rId4"/>
              </a:rPr>
              <a:t>https://git.earthdata.nasa.gov/projects/EMFD</a:t>
            </a:r>
            <a:endParaRPr lang="en-US" sz="1600" dirty="0"/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800" b="1" u="sng" dirty="0">
                <a:solidFill>
                  <a:schemeClr val="bg1"/>
                </a:solidFill>
              </a:rPr>
              <a:t>CMR Search API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https://cmr.earthdata.nasa.gov/search/site/docs/search/api.html</a:t>
            </a:r>
            <a:endParaRPr lang="en-US" sz="1600" dirty="0">
              <a:solidFill>
                <a:schemeClr val="accent5"/>
              </a:solidFill>
            </a:endParaRP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800" b="1" u="sng" dirty="0">
                <a:solidFill>
                  <a:schemeClr val="bg1"/>
                </a:solidFill>
              </a:rPr>
              <a:t>CMR OpenSearch Documentation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https://cmr.earthdata.nasa.gov/opensearch/home/docs</a:t>
            </a:r>
            <a:endParaRPr lang="en-US" sz="1600" dirty="0">
              <a:solidFill>
                <a:schemeClr val="accent5"/>
              </a:solidFill>
            </a:endParaRPr>
          </a:p>
          <a:p>
            <a:pPr lvl="1">
              <a:spcBef>
                <a:spcPts val="600"/>
              </a:spcBef>
              <a:buClr>
                <a:schemeClr val="bg1"/>
              </a:buClr>
            </a:pPr>
            <a:endParaRPr lang="en-US" sz="1600" b="1" u="sng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Clr>
                <a:schemeClr val="bg1"/>
              </a:buClr>
            </a:pPr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62623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0A082A4-B802-DA42-A852-E7D8A5387F0B}"/>
              </a:ext>
            </a:extLst>
          </p:cNvPr>
          <p:cNvSpPr txBox="1">
            <a:spLocks/>
          </p:cNvSpPr>
          <p:nvPr/>
        </p:nvSpPr>
        <p:spPr>
          <a:xfrm>
            <a:off x="412356" y="2085203"/>
            <a:ext cx="8481848" cy="240529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bg1"/>
              </a:buClr>
            </a:pPr>
            <a:r>
              <a:rPr lang="en-US" sz="3300" b="1">
                <a:solidFill>
                  <a:schemeClr val="bg1"/>
                </a:solidFill>
                <a:latin typeface="Avenir Book" panose="02000503020000020003" pitchFamily="2" charset="0"/>
              </a:rPr>
              <a:t>I. </a:t>
            </a:r>
            <a:r>
              <a:rPr lang="en-US" sz="3200">
                <a:solidFill>
                  <a:schemeClr val="bg1"/>
                </a:solidFill>
              </a:rPr>
              <a:t>CEOS/IDN Collaborations</a:t>
            </a:r>
          </a:p>
        </p:txBody>
      </p:sp>
    </p:spTree>
    <p:extLst>
      <p:ext uri="{BB962C8B-B14F-4D97-AF65-F5344CB8AC3E}">
        <p14:creationId xmlns:p14="http://schemas.microsoft.com/office/powerpoint/2010/main" val="3775917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8439" y="214659"/>
            <a:ext cx="5547122" cy="376238"/>
          </a:xfrm>
        </p:spPr>
        <p:txBody>
          <a:bodyPr/>
          <a:lstStyle/>
          <a:p>
            <a:pPr algn="ctr"/>
            <a:r>
              <a:rPr lang="en-US" b="0"/>
              <a:t>Current NOAA-IDN Activities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000" dirty="0"/>
              <a:t>IDN is working with NOAA </a:t>
            </a:r>
            <a:r>
              <a:rPr lang="en-US" sz="2000" dirty="0" err="1"/>
              <a:t>OneStop</a:t>
            </a:r>
            <a:r>
              <a:rPr lang="en-US" sz="2000" dirty="0"/>
              <a:t> to register all NOAA NCEI Ocean datasets (~10500).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800" dirty="0"/>
              <a:t>IDN will pull the </a:t>
            </a:r>
            <a:r>
              <a:rPr lang="en-US" sz="1800" dirty="0" err="1"/>
              <a:t>datasets’</a:t>
            </a:r>
            <a:r>
              <a:rPr lang="en-US" sz="1800" dirty="0"/>
              <a:t> metadata records directly from the NOAA Web Accessible Folder and ingested them into CMR for the IDN.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800" dirty="0"/>
              <a:t>The datasets’ granule OpenSearch Description Documents (OSDD) will be registered for granule searches for CMR OpenSearch and IDN Search Portal.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800" dirty="0"/>
              <a:t>IDN has already started pulling some of the NOAA records into a CMR test server for testing.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endParaRPr lang="en-US" sz="1800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45304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844" y="214659"/>
            <a:ext cx="7992534" cy="376238"/>
          </a:xfrm>
        </p:spPr>
        <p:txBody>
          <a:bodyPr/>
          <a:lstStyle/>
          <a:p>
            <a:r>
              <a:rPr lang="en-US" dirty="0"/>
              <a:t>Reconciling NOAA TPIO and GCMD keywords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699" y="1000075"/>
            <a:ext cx="8739703" cy="2193600"/>
          </a:xfrm>
        </p:spPr>
        <p:txBody>
          <a:bodyPr/>
          <a:lstStyle/>
          <a:p>
            <a:r>
              <a:rPr lang="en-US" sz="1500" dirty="0"/>
              <a:t>The GCMD/IDN Team has been working with the </a:t>
            </a:r>
            <a:r>
              <a:rPr lang="en-US" sz="1500" dirty="0">
                <a:hlinkClick r:id="rId2"/>
              </a:rPr>
              <a:t>NOAA Technology, Planning, and Integration for Observation (TPIO)</a:t>
            </a:r>
            <a:r>
              <a:rPr lang="en-US" sz="1500" dirty="0"/>
              <a:t> Team and USGS to align their keywords more closely with the GCMD Keywords. </a:t>
            </a:r>
          </a:p>
          <a:p>
            <a:r>
              <a:rPr lang="en-US" sz="1500" dirty="0"/>
              <a:t> There are several science keywords sets that will go through cross-team review. These include: Atmosphere, Oceans, Sun-Earth Interactions, Terrestrial Hydrosphere, Cryosphere, Solid Earth, Human Dimensions, Land Surface, Biosphere, Spectral/Engineering, Agriculture, Climate Indicators</a:t>
            </a:r>
          </a:p>
          <a:p>
            <a:r>
              <a:rPr lang="en-US" sz="1500" dirty="0"/>
              <a:t>The first set are the Atmosphere Keywords release as 10.0 version on March 15, 2021. The  next set for review are the Ocean Keywords.  </a:t>
            </a:r>
          </a:p>
          <a:p>
            <a:r>
              <a:rPr lang="en-US" sz="1500" dirty="0"/>
              <a:t>Based on the review of the Atmosphere Keywords conducted through </a:t>
            </a:r>
            <a:r>
              <a:rPr lang="en-US" sz="1500" dirty="0">
                <a:hlinkClick r:id="rId3" tooltip="https://earthdata.nasa.gov/esdis/eso"/>
              </a:rPr>
              <a:t>NASA's Earth Science Data and Information Systems (ESDIS) Standards Office (ESO)</a:t>
            </a:r>
            <a:r>
              <a:rPr lang="en-US" sz="1500" dirty="0"/>
              <a:t>, there were 28 new keywords and 4 revised keywords. The revised keyword paths included adding a modifier of 'ATMOSPHERIC' to Variable Level 2 to indicate that the measurements are being taken in the Atmosphere. This is part of the 10.0 version release of the keywords (pending this sprint). 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961781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3728CA-1C19-914C-8BDB-C70E5C77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7" y="221200"/>
            <a:ext cx="8634567" cy="57270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ESA </a:t>
            </a:r>
            <a:r>
              <a:rPr lang="en-US" sz="3200" dirty="0" err="1">
                <a:solidFill>
                  <a:schemeClr val="bg1"/>
                </a:solidFill>
              </a:rPr>
              <a:t>FedEO</a:t>
            </a:r>
            <a:r>
              <a:rPr lang="en-US" sz="3200" dirty="0">
                <a:solidFill>
                  <a:schemeClr val="bg1"/>
                </a:solidFill>
              </a:rPr>
              <a:t> New Datasets in the IDN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A8333-9A06-FF45-B679-C5C2A065B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843550"/>
            <a:ext cx="8832301" cy="4213267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altLang="en-US" sz="2000" dirty="0" err="1"/>
              <a:t>FedEO</a:t>
            </a:r>
            <a:r>
              <a:rPr lang="en-US" altLang="en-US" sz="2000" dirty="0"/>
              <a:t> dataset records were ingested into CMR for the IDN: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altLang="en-US" sz="1800" dirty="0"/>
              <a:t>ESA </a:t>
            </a:r>
            <a:r>
              <a:rPr lang="en-US" altLang="en-US" sz="1800" dirty="0" err="1"/>
              <a:t>FedEO</a:t>
            </a:r>
            <a:r>
              <a:rPr lang="en-US" altLang="en-US" sz="1800" dirty="0"/>
              <a:t>: 137 dataset records. </a:t>
            </a:r>
          </a:p>
          <a:p>
            <a:pPr lvl="2">
              <a:spcBef>
                <a:spcPts val="600"/>
              </a:spcBef>
              <a:buClr>
                <a:schemeClr val="bg1"/>
              </a:buClr>
            </a:pPr>
            <a:r>
              <a:rPr lang="en-US" altLang="en-US" sz="1600" dirty="0"/>
              <a:t>IDN Search Portal:</a:t>
            </a:r>
            <a:r>
              <a:rPr lang="en-US" altLang="en-US" sz="1800" dirty="0"/>
              <a:t> </a:t>
            </a:r>
            <a:r>
              <a:rPr lang="en-US" altLang="en-US" sz="1400" dirty="0">
                <a:hlinkClick r:id="rId3"/>
              </a:rPr>
              <a:t>https://search.earthdata.nasa.gov/portal/idn/search?fpj=FedEO</a:t>
            </a:r>
            <a:endParaRPr lang="en-US" altLang="en-US" sz="1400" dirty="0"/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altLang="en-US" sz="1800" dirty="0"/>
              <a:t>DLR: 53 dataset records.</a:t>
            </a:r>
          </a:p>
          <a:p>
            <a:pPr lvl="2">
              <a:spcBef>
                <a:spcPts val="600"/>
              </a:spcBef>
              <a:buClr>
                <a:schemeClr val="bg1"/>
              </a:buClr>
            </a:pPr>
            <a:r>
              <a:rPr lang="en-US" altLang="en-US" sz="1600" dirty="0"/>
              <a:t>IDN Search Portal:  </a:t>
            </a:r>
            <a:r>
              <a:rPr lang="en-US" altLang="en-US" sz="1400" dirty="0">
                <a:hlinkClick r:id="rId4"/>
              </a:rPr>
              <a:t>https://search.earthdata.nasa.gov/portal/idn/search?fdc=DE%2FDLR</a:t>
            </a:r>
            <a:endParaRPr lang="en-US" altLang="en-US" sz="1400" dirty="0"/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altLang="en-US" sz="1800" dirty="0"/>
              <a:t>VITO: 45 dataset records.</a:t>
            </a:r>
          </a:p>
          <a:p>
            <a:pPr lvl="2">
              <a:spcBef>
                <a:spcPts val="600"/>
              </a:spcBef>
              <a:buClr>
                <a:schemeClr val="bg1"/>
              </a:buClr>
            </a:pPr>
            <a:r>
              <a:rPr lang="en-US" altLang="en-US" sz="1600" dirty="0"/>
              <a:t>IDN Search Portal: </a:t>
            </a:r>
            <a:r>
              <a:rPr lang="en-US" altLang="en-US" sz="1400" dirty="0">
                <a:hlinkClick r:id="rId5"/>
              </a:rPr>
              <a:t>https://search.earthdata.nasa.gov/portal/idn/search?fdc=VITO</a:t>
            </a:r>
            <a:endParaRPr lang="en-US" altLang="en-US" sz="1400" dirty="0"/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altLang="en-US" sz="2000" dirty="0"/>
              <a:t>Continue to add new </a:t>
            </a:r>
            <a:r>
              <a:rPr lang="en-US" altLang="en-US" sz="2000" dirty="0" err="1"/>
              <a:t>FedEO</a:t>
            </a:r>
            <a:r>
              <a:rPr lang="en-US" altLang="en-US" sz="2000" dirty="0"/>
              <a:t> keywords to the GCMD Keyword catalog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altLang="en-US" sz="1800" dirty="0"/>
              <a:t>GCMD Keyword Viewer: </a:t>
            </a:r>
            <a:r>
              <a:rPr lang="en-US" altLang="en-US" sz="1600" dirty="0">
                <a:hlinkClick r:id="rId6"/>
              </a:rPr>
              <a:t>https://gcmd.earthdata.nasa.gov/KeywordViewer/</a:t>
            </a:r>
            <a:endParaRPr lang="en-US" altLang="en-US" sz="1600" dirty="0"/>
          </a:p>
          <a:p>
            <a:pPr lvl="1">
              <a:spcBef>
                <a:spcPts val="600"/>
              </a:spcBef>
              <a:buClr>
                <a:schemeClr val="bg1"/>
              </a:buClr>
            </a:pPr>
            <a:endParaRPr lang="en-US" altLang="en-US" sz="1600" dirty="0"/>
          </a:p>
          <a:p>
            <a:pPr lvl="1">
              <a:spcBef>
                <a:spcPts val="600"/>
              </a:spcBef>
              <a:buClr>
                <a:schemeClr val="bg1"/>
              </a:buClr>
            </a:pPr>
            <a:endParaRPr lang="en-US" alt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3949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3728CA-1C19-914C-8BDB-C70E5C77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7" y="221200"/>
            <a:ext cx="8634567" cy="572700"/>
          </a:xfrm>
        </p:spPr>
        <p:txBody>
          <a:bodyPr/>
          <a:lstStyle/>
          <a:p>
            <a:r>
              <a:rPr lang="en-US" sz="3200"/>
              <a:t>ISRO Datasets requested by </a:t>
            </a:r>
            <a:r>
              <a:rPr lang="en-US" sz="3200" err="1"/>
              <a:t>WGClimate</a:t>
            </a:r>
            <a:br>
              <a:rPr lang="en-US" sz="3200">
                <a:solidFill>
                  <a:schemeClr val="bg1"/>
                </a:solidFill>
              </a:rPr>
            </a:br>
            <a:endParaRPr lang="en-US" sz="32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A8333-9A06-FF45-B679-C5C2A065B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843550"/>
            <a:ext cx="8294973" cy="4213267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000" dirty="0"/>
              <a:t>ISRO will register the Oceansat-2 SCAT metadata records into the IDN: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800" dirty="0"/>
              <a:t>Level 2B (Wind Vector)</a:t>
            </a:r>
          </a:p>
          <a:p>
            <a:pPr lvl="2">
              <a:spcBef>
                <a:spcPts val="600"/>
              </a:spcBef>
              <a:buClr>
                <a:schemeClr val="bg1"/>
              </a:buClr>
            </a:pPr>
            <a:r>
              <a:rPr lang="en-US" sz="1600" dirty="0"/>
              <a:t>IDN Search Portal:</a:t>
            </a:r>
            <a:r>
              <a:rPr lang="en-US" sz="1800" dirty="0"/>
              <a:t> </a:t>
            </a:r>
            <a:r>
              <a:rPr lang="en-US" sz="1400" dirty="0">
                <a:hlinkClick r:id="rId3"/>
              </a:rPr>
              <a:t>https://search.earthdata.nasa.gov/portal/idn/search?q=OS2_SCAT_L2B</a:t>
            </a:r>
            <a:endParaRPr lang="en-US" sz="1400" dirty="0"/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800" dirty="0"/>
              <a:t>Level 3W (Global Wind vector)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800" dirty="0"/>
              <a:t>Level 3SH (Global Sigma-0)</a:t>
            </a:r>
          </a:p>
          <a:p>
            <a:pPr lvl="2">
              <a:spcBef>
                <a:spcPts val="600"/>
              </a:spcBef>
              <a:buClr>
                <a:schemeClr val="bg1"/>
              </a:buClr>
            </a:pPr>
            <a:r>
              <a:rPr lang="en-US" sz="1400" dirty="0">
                <a:hlinkClick r:id="rId4"/>
              </a:rPr>
              <a:t>https://search.earthdata.nasa.gov/portal/idn/search?q=OS2_SCAT_L3SH</a:t>
            </a:r>
            <a:endParaRPr lang="en-US" sz="1400" dirty="0"/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800" dirty="0"/>
              <a:t>Level 3SV (Global Sigma-0)</a:t>
            </a:r>
          </a:p>
          <a:p>
            <a:pPr lvl="2">
              <a:spcBef>
                <a:spcPts val="600"/>
              </a:spcBef>
              <a:buClr>
                <a:schemeClr val="bg1"/>
              </a:buClr>
            </a:pPr>
            <a:r>
              <a:rPr lang="en-US" sz="1600" dirty="0">
                <a:hlinkClick r:id="rId5"/>
              </a:rPr>
              <a:t>https://search.earthdata.nasa.gov/portal/idn/search?q=OS2_SCAT_L3SV</a:t>
            </a:r>
            <a:endParaRPr lang="en-US" sz="1600" dirty="0"/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000" dirty="0"/>
              <a:t>ISRO contact started adding metadata records in Draft MMT.</a:t>
            </a:r>
          </a:p>
          <a:p>
            <a:pPr marL="139700" indent="0">
              <a:spcBef>
                <a:spcPts val="600"/>
              </a:spcBef>
              <a:buClr>
                <a:schemeClr val="bg1"/>
              </a:buClr>
              <a:buNone/>
            </a:pPr>
            <a:endParaRPr lang="en-US" sz="2000" dirty="0"/>
          </a:p>
          <a:p>
            <a:pPr>
              <a:spcBef>
                <a:spcPts val="600"/>
              </a:spcBef>
              <a:buClr>
                <a:schemeClr val="bg1"/>
              </a:buClr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026032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0A082A4-B802-DA42-A852-E7D8A5387F0B}"/>
              </a:ext>
            </a:extLst>
          </p:cNvPr>
          <p:cNvSpPr txBox="1">
            <a:spLocks/>
          </p:cNvSpPr>
          <p:nvPr/>
        </p:nvSpPr>
        <p:spPr>
          <a:xfrm>
            <a:off x="412356" y="2085203"/>
            <a:ext cx="8481848" cy="240529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bg1"/>
              </a:buClr>
            </a:pPr>
            <a:r>
              <a:rPr lang="en-US" sz="3300" b="1">
                <a:solidFill>
                  <a:schemeClr val="bg1"/>
                </a:solidFill>
                <a:latin typeface="Avenir Book" panose="02000503020000020003" pitchFamily="2" charset="0"/>
              </a:rPr>
              <a:t>II. </a:t>
            </a:r>
            <a:r>
              <a:rPr lang="en-US" sz="3200" b="1">
                <a:solidFill>
                  <a:schemeClr val="bg1"/>
                </a:solidFill>
                <a:latin typeface="Avenir Book" panose="02000503020000020003" pitchFamily="2" charset="0"/>
              </a:rPr>
              <a:t>IDN Metrics</a:t>
            </a:r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7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7D2B321-1006-B246-9AF2-DCB44DF59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968" t="27251" r="1878" b="23928"/>
          <a:stretch/>
        </p:blipFill>
        <p:spPr>
          <a:xfrm>
            <a:off x="32436" y="1026782"/>
            <a:ext cx="9079128" cy="261899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E8A381-FFD5-AA49-BEEC-8D803A8C1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" y="1"/>
            <a:ext cx="8406020" cy="994172"/>
          </a:xfrm>
        </p:spPr>
        <p:txBody>
          <a:bodyPr/>
          <a:lstStyle/>
          <a:p>
            <a:r>
              <a:rPr lang="en-US"/>
              <a:t>IDN Homepage Usage</a:t>
            </a:r>
            <a:br>
              <a:rPr lang="en-US"/>
            </a:br>
            <a:r>
              <a:rPr lang="en-US" sz="1600"/>
              <a:t>(February 2020-2021)</a:t>
            </a:r>
            <a:br>
              <a:rPr lang="en-US"/>
            </a:br>
            <a:r>
              <a:rPr lang="en-US" sz="1200"/>
              <a:t>(</a:t>
            </a:r>
            <a:r>
              <a:rPr lang="en-US" sz="1200">
                <a:hlinkClick r:id="rId5"/>
              </a:rPr>
              <a:t>https://idn.ceos.org/</a:t>
            </a:r>
            <a:r>
              <a:rPr lang="en-US" sz="1200"/>
              <a:t>)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FBB81E9A-7A27-7840-ABB8-9015EB6897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080E705-34FC-3C43-88CF-55ABE06A774D}"/>
              </a:ext>
            </a:extLst>
          </p:cNvPr>
          <p:cNvSpPr txBox="1">
            <a:spLocks/>
          </p:cNvSpPr>
          <p:nvPr/>
        </p:nvSpPr>
        <p:spPr>
          <a:xfrm>
            <a:off x="258807" y="3495977"/>
            <a:ext cx="8406020" cy="1515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200" b="1"/>
              <a:t>User</a:t>
            </a:r>
            <a:r>
              <a:rPr lang="en-US" sz="1200"/>
              <a:t>: An individual person browsing the website.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200" b="1"/>
              <a:t>Sessions</a:t>
            </a:r>
            <a:r>
              <a:rPr lang="en-US" sz="1200"/>
              <a:t>: A single visit to the website, consisting of one or more pageviews.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200" b="1"/>
              <a:t>Pageviews</a:t>
            </a:r>
            <a:r>
              <a:rPr lang="en-US" sz="1200"/>
              <a:t>: A pageview is reported when a page has been viewed by a user on the website.</a:t>
            </a:r>
          </a:p>
          <a:p>
            <a:pPr marL="114300" indent="0">
              <a:spcBef>
                <a:spcPts val="600"/>
              </a:spcBef>
              <a:buClr>
                <a:schemeClr val="bg1"/>
              </a:buClr>
              <a:buNone/>
            </a:pPr>
            <a:endParaRPr lang="en-US" sz="1200"/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200" b="1"/>
              <a:t>Pages/Session</a:t>
            </a:r>
            <a:r>
              <a:rPr lang="en-US" sz="1200"/>
              <a:t>: the average number of pageviews in each session.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200" b="1"/>
              <a:t>Avg. Session Duration</a:t>
            </a:r>
            <a:r>
              <a:rPr lang="en-US" sz="1200"/>
              <a:t>: how long users are spending on your website.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200" b="1"/>
              <a:t>Bounce Rate</a:t>
            </a:r>
            <a:r>
              <a:rPr lang="en-US" sz="1200"/>
              <a:t>: is the percentage of sessions with only one interaction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663FBD-E86E-544D-8844-8FBED85404D3}"/>
              </a:ext>
            </a:extLst>
          </p:cNvPr>
          <p:cNvSpPr txBox="1"/>
          <p:nvPr/>
        </p:nvSpPr>
        <p:spPr>
          <a:xfrm>
            <a:off x="970059" y="2020954"/>
            <a:ext cx="14799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GCMD decommission</a:t>
            </a:r>
          </a:p>
          <a:p>
            <a:r>
              <a:rPr lang="en-US" sz="1000" dirty="0"/>
              <a:t>Links redirected to IDN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A588A4C-4891-0149-967D-814DFCCB6CBC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449959" y="2221009"/>
            <a:ext cx="786222" cy="78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FB1932-D51E-0346-A4E6-A58359499660}"/>
              </a:ext>
            </a:extLst>
          </p:cNvPr>
          <p:cNvGrpSpPr/>
          <p:nvPr/>
        </p:nvGrpSpPr>
        <p:grpSpPr>
          <a:xfrm>
            <a:off x="487680" y="3243514"/>
            <a:ext cx="2492003" cy="247110"/>
            <a:chOff x="487680" y="3243514"/>
            <a:chExt cx="2492003" cy="24711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178EEEA-918B-BB40-9290-F3DAA5017A1D}"/>
                </a:ext>
              </a:extLst>
            </p:cNvPr>
            <p:cNvCxnSpPr>
              <a:cxnSpLocks/>
            </p:cNvCxnSpPr>
            <p:nvPr/>
          </p:nvCxnSpPr>
          <p:spPr>
            <a:xfrm>
              <a:off x="487680" y="3383280"/>
              <a:ext cx="355600" cy="0"/>
            </a:xfrm>
            <a:prstGeom prst="line">
              <a:avLst/>
            </a:prstGeom>
            <a:ln w="31750">
              <a:solidFill>
                <a:srgbClr val="009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4F5CD35-2046-8F4A-92CB-1475AD0EE341}"/>
                </a:ext>
              </a:extLst>
            </p:cNvPr>
            <p:cNvSpPr/>
            <p:nvPr/>
          </p:nvSpPr>
          <p:spPr>
            <a:xfrm>
              <a:off x="642620" y="3360420"/>
              <a:ext cx="45719" cy="45719"/>
            </a:xfrm>
            <a:prstGeom prst="ellipse">
              <a:avLst/>
            </a:prstGeom>
            <a:solidFill>
              <a:srgbClr val="0096FF"/>
            </a:solidFill>
            <a:ln>
              <a:solidFill>
                <a:srgbClr val="009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1FC847-DD4A-094C-BB22-DCA445B0E7F4}"/>
                </a:ext>
              </a:extLst>
            </p:cNvPr>
            <p:cNvSpPr txBox="1"/>
            <p:nvPr/>
          </p:nvSpPr>
          <p:spPr>
            <a:xfrm>
              <a:off x="790130" y="3243514"/>
              <a:ext cx="10167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Sessions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DBEADA-E009-F748-A3E5-7006FAA44EA0}"/>
                </a:ext>
              </a:extLst>
            </p:cNvPr>
            <p:cNvCxnSpPr/>
            <p:nvPr/>
          </p:nvCxnSpPr>
          <p:spPr>
            <a:xfrm>
              <a:off x="1608083" y="3383280"/>
              <a:ext cx="310055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CE45A2F-F9AE-FB42-AC8F-536D0A40FAB7}"/>
                </a:ext>
              </a:extLst>
            </p:cNvPr>
            <p:cNvSpPr txBox="1"/>
            <p:nvPr/>
          </p:nvSpPr>
          <p:spPr>
            <a:xfrm>
              <a:off x="1844503" y="3244403"/>
              <a:ext cx="11351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Trend</a:t>
              </a:r>
            </a:p>
          </p:txBody>
        </p:sp>
      </p:grpSp>
      <p:pic>
        <p:nvPicPr>
          <p:cNvPr id="8" name="Audio Recording Mar 30, 2021 at 5:39:05 PM" descr="Audio Recording Mar 30, 2021 at 5:39:05 PM">
            <a:hlinkClick r:id="" action="ppaction://media"/>
            <a:extLst>
              <a:ext uri="{FF2B5EF4-FFF2-40B4-BE49-F238E27FC236}">
                <a16:creationId xmlns:a16="http://schemas.microsoft.com/office/drawing/2014/main" id="{91CF880C-FBA7-0B46-A6B6-32C2ABA6EF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435" y="4587015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9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NASA_One" id="{4866F4A5-16FF-C74E-B4C4-7A1EF43703DC}" vid="{952A0154-8618-0245-BD67-EB68C0D4E94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18951</TotalTime>
  <Words>1937</Words>
  <Application>Microsoft Macintosh PowerPoint</Application>
  <PresentationFormat>On-screen Show (16:9)</PresentationFormat>
  <Paragraphs>242</Paragraphs>
  <Slides>28</Slides>
  <Notes>22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Avenir Book</vt:lpstr>
      <vt:lpstr>Calibri</vt:lpstr>
      <vt:lpstr>Arial</vt:lpstr>
      <vt:lpstr>Simple Light</vt:lpstr>
      <vt:lpstr>International Directory Network (IDN) Report</vt:lpstr>
      <vt:lpstr>PowerPoint Presentation</vt:lpstr>
      <vt:lpstr>PowerPoint Presentation</vt:lpstr>
      <vt:lpstr>Current NOAA-IDN Activities </vt:lpstr>
      <vt:lpstr>Reconciling NOAA TPIO and GCMD keywords </vt:lpstr>
      <vt:lpstr>ESA FedEO New Datasets in the IDN </vt:lpstr>
      <vt:lpstr>ISRO Datasets requested by WGClimate </vt:lpstr>
      <vt:lpstr>PowerPoint Presentation</vt:lpstr>
      <vt:lpstr>IDN Homepage Usage (February 2020-2021) (https://idn.ceos.org/)</vt:lpstr>
      <vt:lpstr>IDN Homepage Usage (continue) (February 2020-2021) (https://idn.ceos.org/)</vt:lpstr>
      <vt:lpstr> Where does IDN forward users? (February 2020-2021) (https://idn.ceos.org/)</vt:lpstr>
      <vt:lpstr>IDN Search Portal Usage (https://search.earthdata.nasa.gov/portal/idn/search) </vt:lpstr>
      <vt:lpstr>IDN Search Portal Usage (https://search.earthdata.nasa.gov/portal/idn/search) </vt:lpstr>
      <vt:lpstr>IDN Search Portal Usage (https://search.earthdata.nasa.gov/portal/idn/search) </vt:lpstr>
      <vt:lpstr>Draft MMT Usage: September 2020 to February 2021 https://draftmmt.earthdata.nasa.gov</vt:lpstr>
      <vt:lpstr>How are users finding Draft MMT? September 2020 to February 2021 (https://draftmmt.earthdata.nasa.gov)</vt:lpstr>
      <vt:lpstr>PowerPoint Presentation</vt:lpstr>
      <vt:lpstr>Adding Data Usage Policy</vt:lpstr>
      <vt:lpstr>Data Usage Policy Metadata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Useful Links</vt:lpstr>
      <vt:lpstr>Useful Links (continue)</vt:lpstr>
      <vt:lpstr>Useful Links (continue)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IDN Update</dc:title>
  <dc:subject/>
  <dc:creator/>
  <cp:keywords/>
  <dc:description/>
  <cp:lastModifiedBy>Morahan, Michael P. (GSFC-423.0)[KBRwyle]</cp:lastModifiedBy>
  <cp:revision>506</cp:revision>
  <cp:lastPrinted>2019-08-26T11:57:20Z</cp:lastPrinted>
  <dcterms:modified xsi:type="dcterms:W3CDTF">2021-04-13T14:28:16Z</dcterms:modified>
  <cp:category/>
</cp:coreProperties>
</file>