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36"/>
  </p:notesMasterIdLst>
  <p:handoutMasterIdLst>
    <p:handoutMasterId r:id="rId37"/>
  </p:handoutMasterIdLst>
  <p:sldIdLst>
    <p:sldId id="333" r:id="rId5"/>
    <p:sldId id="440" r:id="rId6"/>
    <p:sldId id="429" r:id="rId7"/>
    <p:sldId id="430" r:id="rId8"/>
    <p:sldId id="399" r:id="rId9"/>
    <p:sldId id="400" r:id="rId10"/>
    <p:sldId id="439" r:id="rId11"/>
    <p:sldId id="458" r:id="rId12"/>
    <p:sldId id="868" r:id="rId13"/>
    <p:sldId id="459" r:id="rId14"/>
    <p:sldId id="460" r:id="rId15"/>
    <p:sldId id="461" r:id="rId16"/>
    <p:sldId id="462" r:id="rId17"/>
    <p:sldId id="863" r:id="rId18"/>
    <p:sldId id="867" r:id="rId19"/>
    <p:sldId id="864" r:id="rId20"/>
    <p:sldId id="450" r:id="rId21"/>
    <p:sldId id="801" r:id="rId22"/>
    <p:sldId id="834" r:id="rId23"/>
    <p:sldId id="841" r:id="rId24"/>
    <p:sldId id="842" r:id="rId25"/>
    <p:sldId id="862" r:id="rId26"/>
    <p:sldId id="847" r:id="rId27"/>
    <p:sldId id="849" r:id="rId28"/>
    <p:sldId id="850" r:id="rId29"/>
    <p:sldId id="791" r:id="rId30"/>
    <p:sldId id="848" r:id="rId31"/>
    <p:sldId id="846" r:id="rId32"/>
    <p:sldId id="865" r:id="rId33"/>
    <p:sldId id="866" r:id="rId34"/>
    <p:sldId id="463" r:id="rId35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ves Coene" initials="YC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1" autoAdjust="0"/>
    <p:restoredTop sz="79517" autoAdjust="0"/>
  </p:normalViewPr>
  <p:slideViewPr>
    <p:cSldViewPr snapToGrid="0">
      <p:cViewPr varScale="1">
        <p:scale>
          <a:sx n="154" d="100"/>
          <a:sy n="154" d="100"/>
        </p:scale>
        <p:origin x="156" y="15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4/15/2021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84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baseline="0" dirty="0"/>
              <a:t>https://cmr.earthdata.nasa.gov/search/collections.umm_json?provider_id=ESA&amp;data_center=DE/DLR&amp;pretty=true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baseline="0" dirty="0"/>
              <a:t>https://cmr.earthdata.nasa.gov/search/collections.umm_json?provider_id=ESA&amp;data_center=VITO&amp;pretty=true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baseline="0" dirty="0"/>
              <a:t>https://cmr.earthdata.nasa.gov/search/collections.umm_json?provider_id=ESA&amp;data_center=ESA/ESRIN&amp;pretty=true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baseline="0" dirty="0"/>
              <a:t>https://access.earthdata.nasa.gov/holdings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2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https://stacindex.org/catalogs/fedeo-clearinghouse#/?t=catalogs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3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schema.org toolset can be reused to document extensions</a:t>
            </a:r>
            <a:r>
              <a:rPr lang="en-US" baseline="0" dirty="0"/>
              <a:t> to</a:t>
            </a:r>
            <a:r>
              <a:rPr lang="en-US" dirty="0"/>
              <a:t> schema.org (for EO) using</a:t>
            </a:r>
            <a:r>
              <a:rPr lang="en-US" baseline="0" dirty="0"/>
              <a:t> the similar Web pages as the original schema.org web 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561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242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88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7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6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9" y="-2000250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71652" y="4905803"/>
            <a:ext cx="6436141" cy="111519"/>
            <a:chOff x="171652" y="6621093"/>
            <a:chExt cx="6436141" cy="111519"/>
          </a:xfrm>
        </p:grpSpPr>
        <p:pic>
          <p:nvPicPr>
            <p:cNvPr id="12" name="Picture 11" descr="at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be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ca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ch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cz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d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dk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e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es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fi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f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g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hu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ie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it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lu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nl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no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p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pt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ro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se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uk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9866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71652" y="4905803"/>
            <a:ext cx="6436141" cy="111519"/>
            <a:chOff x="171652" y="6621093"/>
            <a:chExt cx="6436141" cy="111519"/>
          </a:xfrm>
        </p:grpSpPr>
        <p:pic>
          <p:nvPicPr>
            <p:cNvPr id="16" name="Picture 15" descr="at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be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ca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ch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cz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de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dk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ee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es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fi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f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gr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hu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ie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it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lu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nl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no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pl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" name="Picture 34" descr="pt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 descr="ro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se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uk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9" name="Text Box 34"/>
          <p:cNvSpPr txBox="1">
            <a:spLocks noChangeAspect="1" noChangeArrowheads="1"/>
          </p:cNvSpPr>
          <p:nvPr userDrawn="1"/>
        </p:nvSpPr>
        <p:spPr bwMode="auto">
          <a:xfrm>
            <a:off x="4480339" y="4580702"/>
            <a:ext cx="4520474" cy="29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>
              <a:spcBef>
                <a:spcPct val="50000"/>
              </a:spcBef>
            </a:pPr>
            <a:r>
              <a:rPr lang="en-GB" sz="800" kern="1200" baseline="0" noProof="1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rPr>
              <a:t>CEOS WGISS#51  </a:t>
            </a:r>
            <a:r>
              <a:rPr lang="en-GB" sz="800" noProof="1">
                <a:solidFill>
                  <a:schemeClr val="bg2"/>
                </a:solidFill>
              </a:rPr>
              <a:t>| 20 April 2021 | Slide  </a:t>
            </a:r>
            <a:fld id="{71EAD4F2-866B-304A-9A50-FC7592816342}" type="slidenum">
              <a:rPr lang="en-GB" sz="800" noProof="1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  <p:sldLayoutId id="2147483939" r:id="rId10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s://eovoc.spacebel.be/lodvie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chema.org/docs/extension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eovoc.spacebel.be/lodview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eos.org/wp-content/uploads/2016/02/IDN_Collection_Metadata_Cardinality_20190228.xlsx" TargetMode="External"/><Relationship Id="rId2" Type="http://schemas.openxmlformats.org/officeDocument/2006/relationships/hyperlink" Target="https://cmr.earthdata.nasa.gov/ingest/site/docs/ingest/api.html#validate-collectio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edeo.esa.int/asset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s://geo.spacebel.be/opensearch/asset/index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532948" y="1778237"/>
            <a:ext cx="7972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Federated Earth Observation (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FedEO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)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027791" y="2793600"/>
            <a:ext cx="6982745" cy="2031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</a:rPr>
              <a:t>Yves Coene (</a:t>
            </a:r>
            <a:r>
              <a:rPr lang="en-GB" dirty="0" err="1">
                <a:solidFill>
                  <a:schemeClr val="bg1"/>
                </a:solidFill>
              </a:rPr>
              <a:t>Spacebel</a:t>
            </a:r>
            <a:r>
              <a:rPr lang="en-GB" dirty="0">
                <a:solidFill>
                  <a:schemeClr val="bg1"/>
                </a:solidFill>
              </a:rPr>
              <a:t>), Andrea Della Vecchia (Randstad), </a:t>
            </a:r>
          </a:p>
          <a:p>
            <a:pPr algn="ctr">
              <a:spcBef>
                <a:spcPts val="0"/>
              </a:spcBef>
            </a:pPr>
            <a:r>
              <a:rPr lang="en-GB" dirty="0" err="1">
                <a:solidFill>
                  <a:schemeClr val="bg1"/>
                </a:solidFill>
              </a:rPr>
              <a:t>Damiano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Guerrucci</a:t>
            </a:r>
            <a:r>
              <a:rPr lang="en-GB" dirty="0">
                <a:solidFill>
                  <a:schemeClr val="bg1"/>
                </a:solidFill>
              </a:rPr>
              <a:t> (ESA), </a:t>
            </a:r>
            <a:r>
              <a:rPr lang="en-GB" dirty="0" err="1">
                <a:solidFill>
                  <a:schemeClr val="bg1"/>
                </a:solidFill>
              </a:rPr>
              <a:t>Mirko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Albani</a:t>
            </a:r>
            <a:r>
              <a:rPr lang="en-GB" dirty="0">
                <a:solidFill>
                  <a:schemeClr val="bg1"/>
                </a:solidFill>
              </a:rPr>
              <a:t> (ESA)</a:t>
            </a:r>
          </a:p>
          <a:p>
            <a:pPr algn="ctr">
              <a:spcBef>
                <a:spcPts val="0"/>
              </a:spcBef>
            </a:pPr>
            <a:endParaRPr lang="en-GB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noProof="1">
                <a:solidFill>
                  <a:schemeClr val="bg1"/>
                </a:solidFill>
              </a:rPr>
              <a:t>CEOS WGISS#51 </a:t>
            </a:r>
          </a:p>
          <a:p>
            <a:pPr algn="ctr">
              <a:spcBef>
                <a:spcPct val="50000"/>
              </a:spcBef>
            </a:pPr>
            <a:r>
              <a:rPr lang="en-GB" noProof="1">
                <a:solidFill>
                  <a:schemeClr val="bg1"/>
                </a:solidFill>
              </a:rPr>
              <a:t>20 April 2021</a:t>
            </a:r>
          </a:p>
          <a:p>
            <a:pPr algn="ctr">
              <a:spcBef>
                <a:spcPts val="0"/>
              </a:spcBef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42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B9B00-AF8A-42C8-9F8D-7CC49EE03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 Interface evolution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73AB5-975E-4B6A-9F6F-DC1FC285B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Main improvements since September 2020 (WGISS-50)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/>
              <a:t>drill-down in STAC catalogues via instruments and earth topics (as per SKOS concept hierarchies) added to identify collections.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/>
              <a:t>drill-down per year/month/day with number of products indicated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/>
              <a:t>migration to STAC 1.0.0-rc.2</a:t>
            </a: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B7A3EE-6EBB-4465-8F51-4FF5B1E0E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800" y="2252612"/>
            <a:ext cx="4551636" cy="25677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077FA7-FF62-4853-B45A-F4279C1AE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45" y="2638800"/>
            <a:ext cx="4256510" cy="169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27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6819D-6AB7-4AAD-B21B-28CA6435A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 implementation improvements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08EE3-1CC7-4BE7-9EE0-49F2EE5F7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Drill down according to SKOS concept hierarchy (e.g. instruments) to find collection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/>
              <a:t> Only includes branches leading to (STAC) collections…</a:t>
            </a:r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46C13-4BBA-444A-93CB-B67D17FEB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00" y="1730178"/>
            <a:ext cx="5170299" cy="30551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25A172-16B4-457B-97AE-BF6B96B7B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139" y="1730178"/>
            <a:ext cx="3483661" cy="263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25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6819D-6AB7-4AAD-B21B-28CA6435A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 implementation improvements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08EE3-1CC7-4BE7-9EE0-49F2EE5F7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Drill-down per year/month/day with number of products indicated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/>
              <a:t>Only includes </a:t>
            </a:r>
            <a:r>
              <a:rPr lang="en-US" dirty="0" err="1"/>
              <a:t>subcatalogs</a:t>
            </a:r>
            <a:r>
              <a:rPr lang="en-US" dirty="0"/>
              <a:t> (year, month, day) leading to granules (for ESA collections only).</a:t>
            </a: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6AD033-0B85-412A-A24C-419052E0D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17" y="1743257"/>
            <a:ext cx="4246184" cy="30400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F36ECD-9058-4406-B544-91B220601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297" y="1738079"/>
            <a:ext cx="1744499" cy="18014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7E0660-B912-4B8F-A5E9-AC1514C80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685" y="1752005"/>
            <a:ext cx="1403914" cy="21030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AC1250-3C1D-4B0B-BC72-428D1F049A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1297" y="3839918"/>
            <a:ext cx="3260955" cy="63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7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6819D-6AB7-4AAD-B21B-28CA6435A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 implementation improvements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08EE3-1CC7-4BE7-9EE0-49F2EE5F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99" y="727200"/>
            <a:ext cx="4293453" cy="3823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Collection level assets now available</a:t>
            </a:r>
          </a:p>
          <a:p>
            <a:pPr marL="1095750" lvl="1" indent="-285750">
              <a:buFont typeface="Verdana" panose="020B0604030504040204" pitchFamily="34" charset="0"/>
              <a:buChar char="‒"/>
            </a:pPr>
            <a:r>
              <a:rPr lang="en-US" sz="1400" dirty="0"/>
              <a:t>Access to alternative collection metadata formats</a:t>
            </a:r>
          </a:p>
          <a:p>
            <a:pPr marL="1095750" lvl="1" indent="-285750">
              <a:buFont typeface="Verdana" panose="020B0604030504040204" pitchFamily="34" charset="0"/>
              <a:buChar char="‒"/>
            </a:pPr>
            <a:r>
              <a:rPr lang="en-US" sz="1400" dirty="0"/>
              <a:t>Access to external search client application, e.g. IDN or </a:t>
            </a:r>
            <a:r>
              <a:rPr lang="en-US" sz="1400" dirty="0" err="1"/>
              <a:t>FedEO</a:t>
            </a:r>
            <a:r>
              <a:rPr lang="en-US" sz="1400" dirty="0"/>
              <a:t> search client (future work)</a:t>
            </a:r>
            <a:endParaRPr lang="en-BE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2C88D6-D546-4C25-8E26-3F47EDBB4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914" y="1159461"/>
            <a:ext cx="4683287" cy="307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16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C6061-E098-4E79-9966-656467F7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 Progress since WGISS-50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B547B-AF85-4C22-8558-D036E77F0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issues identified previously are now resolved/</a:t>
            </a:r>
            <a:br>
              <a:rPr lang="en-US" dirty="0"/>
            </a:br>
            <a:r>
              <a:rPr lang="en-US" dirty="0"/>
              <a:t>improved/completed.</a:t>
            </a: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E3667-6481-4F0E-B384-60008E75C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714" y="1392812"/>
            <a:ext cx="5800299" cy="30226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A4C868-4040-4885-B6E4-4AFB2F2BA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705" y="500815"/>
            <a:ext cx="996515" cy="8184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E18F33-D626-4BE1-BA65-33CB7AB85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936" y="2571750"/>
            <a:ext cx="233036" cy="19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46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FEF28-2335-4945-9352-B7326B903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 implementation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D160B-F2F0-44E9-B640-E813FCE80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Future work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/>
              <a:t>Check ongoing work on STAC-BROWSER related to “external paging” once available.</a:t>
            </a:r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0A041E-E490-49D0-8077-835A73585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855" y="1799691"/>
            <a:ext cx="4188289" cy="200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40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 current metrics and DIF-10 export status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STAC interface evolution since WGISS-50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FF0000"/>
                </a:solidFill>
              </a:rPr>
              <a:t>FedEO</a:t>
            </a:r>
            <a:r>
              <a:rPr lang="en-GB" dirty="0">
                <a:solidFill>
                  <a:srgbClr val="FF0000"/>
                </a:solidFill>
              </a:rPr>
              <a:t> evolution activities (EOVOC)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83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FedEO</a:t>
            </a:r>
            <a:r>
              <a:rPr lang="en-GB" dirty="0"/>
              <a:t> Evolution – EOVOC Status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Status update of </a:t>
            </a:r>
            <a:r>
              <a:rPr lang="en-US" dirty="0" err="1"/>
              <a:t>FedEO</a:t>
            </a:r>
            <a:r>
              <a:rPr lang="en-US" dirty="0"/>
              <a:t> evolution project “EOVOC” presented at CEOS WGISS#50 (22 September 2020)</a:t>
            </a:r>
            <a:endParaRPr lang="en-BE" dirty="0"/>
          </a:p>
          <a:p>
            <a:pPr>
              <a:lnSpc>
                <a:spcPct val="120000"/>
              </a:lnSpc>
              <a:spcBef>
                <a:spcPts val="400"/>
              </a:spcBef>
            </a:pPr>
            <a:endParaRPr lang="en-GB" sz="105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endParaRPr lang="en-GB" sz="105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4602F-3E9B-473F-B1B8-C0F2D4C06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869" y="1442480"/>
            <a:ext cx="5865877" cy="332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37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Extends previous CEOS WGISS work: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a typeface="+mn-ea"/>
                <a:cs typeface="+mn-cs"/>
              </a:rPr>
              <a:t> CEOS OpenSearch Best Practice 1.2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fr-BE" dirty="0"/>
              <a:t>« </a:t>
            </a:r>
            <a:r>
              <a:rPr lang="fr-BE" dirty="0" err="1"/>
              <a:t>search-friendly</a:t>
            </a:r>
            <a:r>
              <a:rPr lang="fr-BE" dirty="0"/>
              <a:t> </a:t>
            </a:r>
            <a:r>
              <a:rPr lang="fr-BE" dirty="0" err="1"/>
              <a:t>catalog</a:t>
            </a:r>
            <a:r>
              <a:rPr lang="fr-BE" dirty="0"/>
              <a:t> » -  </a:t>
            </a:r>
            <a:r>
              <a:rPr lang="fr-BE" dirty="0" err="1"/>
              <a:t>Annex</a:t>
            </a:r>
            <a:r>
              <a:rPr lang="fr-BE" dirty="0"/>
              <a:t> C (schema.org)...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sz="1050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Context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760" y="1906542"/>
            <a:ext cx="2076573" cy="264385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948" y="1906542"/>
            <a:ext cx="2040143" cy="264385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6342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9F1B-6121-4EBA-ADB9-D661968AB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EOVOC Engineering Report (ER)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7AEF4-C973-4499-9488-CA208A001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7" y="819256"/>
            <a:ext cx="6373721" cy="36576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EOVOC project review held February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version of proposed Data Model Engineering Report available for comments and feedback: heavily based on https://github.com/ESIPFed/science-on-schema.org </a:t>
            </a:r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E5614E-5F4D-46EA-A49F-1E8DC3DC8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250" y="2571750"/>
            <a:ext cx="4002656" cy="1808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282055-D8F5-4A5E-98EE-1C8D4A75B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158" y="1076933"/>
            <a:ext cx="2336850" cy="32473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7835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 current metrics and DIF-10 export status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STAC interface evolution since WGISS-50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FedEO</a:t>
            </a:r>
            <a:r>
              <a:rPr lang="en-GB" dirty="0"/>
              <a:t> evolution activities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 EOVOC status update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00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66A90-FBDA-4565-B2F2-0263BE204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EOVOC Engineering Report – Table of content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20EE3-663C-4465-9F74-4972180D6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Covers 3 resource types: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/>
              <a:t>Collections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/>
              <a:t>Services/applications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/>
              <a:t>Granules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§4-6 assume schema.org</a:t>
            </a:r>
            <a:br>
              <a:rPr lang="en-US" dirty="0"/>
            </a:br>
            <a:r>
              <a:rPr lang="en-US" dirty="0"/>
              <a:t>as-is.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Similar TOC as OGC specs</a:t>
            </a:r>
            <a:br>
              <a:rPr lang="en-US" dirty="0"/>
            </a:br>
            <a:r>
              <a:rPr lang="en-US" dirty="0"/>
              <a:t>(derived from UMM TOC).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Traceability planned to </a:t>
            </a:r>
            <a:br>
              <a:rPr lang="en-US" dirty="0"/>
            </a:br>
            <a:r>
              <a:rPr lang="en-US" dirty="0"/>
              <a:t>OGC 17-084r1, </a:t>
            </a:r>
            <a:br>
              <a:rPr lang="en-US" dirty="0"/>
            </a:br>
            <a:r>
              <a:rPr lang="en-US" dirty="0"/>
              <a:t>OGC 19-020 and OGC 17-003r2.</a:t>
            </a:r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07F38D-04E0-4E03-A7D8-C50218241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633" y="845921"/>
            <a:ext cx="3667663" cy="3037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4316D5-0BDA-493E-AAC8-4F838B886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632" y="3983669"/>
            <a:ext cx="3667664" cy="66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03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37F96-5772-42A4-9C3D-AEB910247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Engineering Report – Appendix 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DFC68-9341-4C61-BF04-F6160DB42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Preliminary encoding examples (JSON-LD –&gt; RDF)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/>
              <a:t>In appendix E of Engineering Report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/>
              <a:t>Loaded RDF/XML in SPARQL endpoint (</a:t>
            </a:r>
            <a:r>
              <a:rPr lang="en-US" dirty="0" err="1"/>
              <a:t>Fuseki</a:t>
            </a:r>
            <a:r>
              <a:rPr lang="en-US" dirty="0"/>
              <a:t>) and accessible at </a:t>
            </a:r>
            <a:r>
              <a:rPr lang="en-US" dirty="0">
                <a:hlinkClick r:id="rId2"/>
              </a:rPr>
              <a:t>https://eovoc.spacebel.be/lodview</a:t>
            </a:r>
            <a:r>
              <a:rPr lang="en-US" dirty="0"/>
              <a:t> (open-source Linked Data viewer)</a:t>
            </a:r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A32F61-FC9E-4B16-A7C9-739376E65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24" y="2323009"/>
            <a:ext cx="3945749" cy="23334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B4026F-D5BA-44E1-AC12-0A236BE57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196" y="2166626"/>
            <a:ext cx="3667664" cy="667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2C6CE2-824A-4F77-9142-C0B1BA10A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4283" y="2166626"/>
            <a:ext cx="2592867" cy="264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83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76CFA-05DF-4765-A007-159A73E34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(served via SPARQL)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77F7B-554C-4D57-98B5-6BE482445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2B09C3-AF2C-43E4-BDE8-69A0418C9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095" y="810816"/>
            <a:ext cx="5974847" cy="400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70D9-E509-4224-BC16-0924D8D6D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Engineering Report – Appendix D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CFB7D-3A0D-4160-BA46-4D49756A0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504" y="1126331"/>
            <a:ext cx="6515989" cy="36576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Addresses 3 ways to cover more granule metadata properties than currently available in schema.org.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method 3 requires extending the schema.org vocabulary with additional classes and properties.</a:t>
            </a:r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474244-0709-406C-AA16-8D8F50C00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247" y="1923472"/>
            <a:ext cx="2907506" cy="140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00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8859D5-5C3E-4C14-8F6D-E23E2BDF8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767" y="1548963"/>
            <a:ext cx="4454122" cy="3395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3C8B4B-1E61-4C89-AD1F-004AC6BEE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85" y="149150"/>
            <a:ext cx="7915917" cy="430887"/>
          </a:xfrm>
        </p:spPr>
        <p:txBody>
          <a:bodyPr/>
          <a:lstStyle/>
          <a:p>
            <a:r>
              <a:rPr lang="fr-BE" dirty="0"/>
              <a:t>Granule </a:t>
            </a:r>
            <a:r>
              <a:rPr lang="fr-BE" dirty="0" err="1"/>
              <a:t>metadata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01A57-01C9-4714-B822-80EF44F2A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 1: Exploits “</a:t>
            </a:r>
            <a:r>
              <a:rPr lang="en-US" dirty="0" err="1"/>
              <a:t>additionalProperty</a:t>
            </a:r>
            <a:r>
              <a:rPr lang="en-US" dirty="0"/>
              <a:t>” relation to include OGC17-003r2 properties.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667461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C8B4B-1E61-4C89-AD1F-004AC6BEE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85" y="149150"/>
            <a:ext cx="7690729" cy="430887"/>
          </a:xfrm>
        </p:spPr>
        <p:txBody>
          <a:bodyPr/>
          <a:lstStyle/>
          <a:p>
            <a:r>
              <a:rPr lang="fr-BE" dirty="0"/>
              <a:t>Granule </a:t>
            </a:r>
            <a:r>
              <a:rPr lang="fr-BE" dirty="0" err="1"/>
              <a:t>metadata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01A57-01C9-4714-B822-80EF44F2A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 2: Use multiple types and mix properties.</a:t>
            </a:r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3F5F5D-990A-49AC-ACBA-83290461D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200" y="1437044"/>
            <a:ext cx="3171062" cy="17549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229C02-89E3-47CA-977C-95096D8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812" y="1514441"/>
            <a:ext cx="2171700" cy="800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B78BA-9392-41FB-B3C6-49F43FE46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6812" y="3486800"/>
            <a:ext cx="4314489" cy="10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61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Granule </a:t>
            </a:r>
            <a:r>
              <a:rPr lang="fr-BE" dirty="0" err="1"/>
              <a:t>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Method 3: </a:t>
            </a:r>
          </a:p>
          <a:p>
            <a:pPr marL="1024313" lvl="1" indent="-214313">
              <a:buFont typeface="Arial" panose="020B0604020202020204" pitchFamily="34" charset="0"/>
              <a:buChar char="•"/>
            </a:pPr>
            <a:r>
              <a:rPr lang="en-US" dirty="0"/>
              <a:t>Extend (</a:t>
            </a:r>
            <a:r>
              <a:rPr lang="en-GB" u="sng" dirty="0">
                <a:hlinkClick r:id="rId3"/>
              </a:rPr>
              <a:t>https://schema.org/docs/extension.html</a:t>
            </a:r>
            <a:r>
              <a:rPr lang="en-US" dirty="0"/>
              <a:t>) schema.org when existing vocabulary is insufficient:</a:t>
            </a:r>
          </a:p>
          <a:p>
            <a:pPr marL="1692338" lvl="3" indent="-214313">
              <a:buFont typeface="Arial" panose="020B0604020202020204" pitchFamily="34" charset="0"/>
              <a:buChar char="•"/>
            </a:pPr>
            <a:r>
              <a:rPr lang="en-US" dirty="0"/>
              <a:t>Classes</a:t>
            </a:r>
          </a:p>
          <a:p>
            <a:pPr marL="1692338" lvl="3" indent="-214313">
              <a:buFont typeface="Arial" panose="020B0604020202020204" pitchFamily="34" charset="0"/>
              <a:buChar char="•"/>
            </a:pPr>
            <a:r>
              <a:rPr lang="en-US" dirty="0"/>
              <a:t>Properties</a:t>
            </a:r>
          </a:p>
          <a:p>
            <a:pPr marL="1024313" lvl="1" indent="-214313">
              <a:buFont typeface="Arial" panose="020B0604020202020204" pitchFamily="34" charset="0"/>
              <a:buChar char="•"/>
            </a:pPr>
            <a:r>
              <a:rPr lang="en-US" dirty="0"/>
              <a:t>Work done:</a:t>
            </a:r>
          </a:p>
          <a:p>
            <a:pPr marL="1692338" lvl="3" indent="-214313">
              <a:buFont typeface="Arial" panose="020B0604020202020204" pitchFamily="34" charset="0"/>
              <a:buChar char="•"/>
            </a:pPr>
            <a:r>
              <a:rPr lang="en-US" dirty="0"/>
              <a:t>Verify how to use the schema.org toolset and how to include “changes”.</a:t>
            </a:r>
          </a:p>
          <a:p>
            <a:pPr marL="1692338" lvl="3" indent="-214313">
              <a:buFont typeface="Arial" panose="020B0604020202020204" pitchFamily="34" charset="0"/>
              <a:buChar char="•"/>
            </a:pPr>
            <a:r>
              <a:rPr lang="en-US" dirty="0"/>
              <a:t>Syntax conversion of OGC OWL model to schema.org format.</a:t>
            </a:r>
          </a:p>
          <a:p>
            <a:pPr marL="1692338" lvl="3" indent="-214313">
              <a:buFont typeface="Arial" panose="020B0604020202020204" pitchFamily="34" charset="0"/>
              <a:buChar char="•"/>
            </a:pPr>
            <a:r>
              <a:rPr lang="en-US" dirty="0"/>
              <a:t>Deployment with schema.org toolset to validate approach.</a:t>
            </a:r>
          </a:p>
        </p:txBody>
      </p:sp>
    </p:spTree>
    <p:extLst>
      <p:ext uri="{BB962C8B-B14F-4D97-AF65-F5344CB8AC3E}">
        <p14:creationId xmlns:p14="http://schemas.microsoft.com/office/powerpoint/2010/main" val="3186832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55F82-9433-4113-A8EE-A71FA6C0E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Granule </a:t>
            </a:r>
            <a:r>
              <a:rPr lang="fr-BE" dirty="0" err="1"/>
              <a:t>metadata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2A5CD-8172-4EBE-8444-ECB4C09FE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 3: Try to fit </a:t>
            </a:r>
            <a:r>
              <a:rPr lang="en-US" dirty="0">
                <a:solidFill>
                  <a:srgbClr val="FFC000"/>
                </a:solidFill>
              </a:rPr>
              <a:t>OGC 17-003r2 </a:t>
            </a:r>
            <a:r>
              <a:rPr lang="en-US" dirty="0"/>
              <a:t>classes with </a:t>
            </a:r>
            <a:r>
              <a:rPr lang="en-US" dirty="0">
                <a:solidFill>
                  <a:srgbClr val="00B050"/>
                </a:solidFill>
              </a:rPr>
              <a:t>schema.org </a:t>
            </a:r>
            <a:r>
              <a:rPr lang="en-US" dirty="0"/>
              <a:t>class hierarchy (very preliminary)</a:t>
            </a:r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64E3D4-80C3-4BC9-B3DE-6A817F0A0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145" y="1393902"/>
            <a:ext cx="3096816" cy="31955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32DA8C-E06E-4083-B222-CAA24E605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497" y="1229843"/>
            <a:ext cx="3222452" cy="339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59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5FE82-55AE-4310-9DFB-BB649B24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FD121-5790-4FF2-B157-1F25440EA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Current EOVOC results: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fr-BE" dirty="0"/>
              <a:t>Draft Engineering Report (</a:t>
            </a:r>
            <a:r>
              <a:rPr lang="fr-BE" dirty="0" err="1"/>
              <a:t>work</a:t>
            </a:r>
            <a:r>
              <a:rPr lang="fr-BE" dirty="0"/>
              <a:t> in </a:t>
            </a:r>
            <a:r>
              <a:rPr lang="fr-BE" dirty="0" err="1"/>
              <a:t>progress</a:t>
            </a:r>
            <a:r>
              <a:rPr lang="fr-BE" dirty="0"/>
              <a:t>) to </a:t>
            </a:r>
            <a:r>
              <a:rPr lang="fr-BE" dirty="0" err="1"/>
              <a:t>collect</a:t>
            </a:r>
            <a:r>
              <a:rPr lang="fr-BE" dirty="0"/>
              <a:t> feedback, </a:t>
            </a:r>
            <a:r>
              <a:rPr lang="fr-BE" dirty="0" err="1"/>
              <a:t>comments</a:t>
            </a:r>
            <a:r>
              <a:rPr lang="fr-BE" dirty="0"/>
              <a:t>, and prototype </a:t>
            </a:r>
            <a:r>
              <a:rPr lang="fr-BE" dirty="0" err="1"/>
              <a:t>implementation</a:t>
            </a:r>
            <a:r>
              <a:rPr lang="fr-BE" dirty="0"/>
              <a:t> feedback.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fr-BE" dirty="0"/>
              <a:t>https://github.com/eovoc/eo-on-schema.org</a:t>
            </a:r>
            <a:r>
              <a:rPr lang="en-US" dirty="0"/>
              <a:t> </a:t>
            </a:r>
            <a:r>
              <a:rPr lang="fr-BE" dirty="0"/>
              <a:t>(</a:t>
            </a:r>
            <a:r>
              <a:rPr lang="fr-BE" dirty="0" err="1"/>
              <a:t>private</a:t>
            </a:r>
            <a:r>
              <a:rPr lang="fr-BE" dirty="0"/>
              <a:t>)</a:t>
            </a:r>
            <a:endParaRPr lang="en-BE" dirty="0"/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fr-BE" dirty="0">
                <a:hlinkClick r:id="rId2"/>
              </a:rPr>
              <a:t>https://eovoc.spacebel.be/lodview</a:t>
            </a:r>
            <a:r>
              <a:rPr lang="fr-BE" dirty="0"/>
              <a:t> (public) </a:t>
            </a:r>
            <a:r>
              <a:rPr lang="fr-BE" dirty="0" err="1"/>
              <a:t>hosting</a:t>
            </a:r>
            <a:r>
              <a:rPr lang="fr-BE" dirty="0"/>
              <a:t> </a:t>
            </a:r>
            <a:r>
              <a:rPr lang="fr-BE" dirty="0" err="1"/>
              <a:t>examples</a:t>
            </a:r>
            <a:r>
              <a:rPr lang="fr-BE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dirty="0"/>
              <a:t>Next </a:t>
            </a:r>
            <a:r>
              <a:rPr lang="fr-BE" dirty="0" err="1"/>
              <a:t>steps</a:t>
            </a:r>
            <a:r>
              <a:rPr lang="fr-BE" dirty="0"/>
              <a:t>: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fr-BE" dirty="0" err="1"/>
              <a:t>Taking</a:t>
            </a:r>
            <a:r>
              <a:rPr lang="fr-BE" dirty="0"/>
              <a:t> </a:t>
            </a:r>
            <a:r>
              <a:rPr lang="fr-BE" dirty="0" err="1"/>
              <a:t>into</a:t>
            </a:r>
            <a:r>
              <a:rPr lang="fr-BE" dirty="0"/>
              <a:t> </a:t>
            </a:r>
            <a:r>
              <a:rPr lang="fr-BE" dirty="0" err="1"/>
              <a:t>account</a:t>
            </a:r>
            <a:r>
              <a:rPr lang="fr-BE" dirty="0"/>
              <a:t> CEOS WGISS SLT </a:t>
            </a:r>
            <a:r>
              <a:rPr lang="fr-BE" dirty="0" err="1"/>
              <a:t>partners</a:t>
            </a:r>
            <a:r>
              <a:rPr lang="fr-BE" dirty="0"/>
              <a:t>’ feedback</a:t>
            </a:r>
            <a:endParaRPr lang="en-BE" dirty="0"/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fr-BE" dirty="0" err="1"/>
              <a:t>Completion</a:t>
            </a:r>
            <a:r>
              <a:rPr lang="fr-BE" dirty="0"/>
              <a:t> and </a:t>
            </a:r>
            <a:r>
              <a:rPr lang="fr-BE" dirty="0" err="1"/>
              <a:t>refinement</a:t>
            </a:r>
            <a:r>
              <a:rPr lang="fr-BE" dirty="0"/>
              <a:t> of </a:t>
            </a:r>
            <a:r>
              <a:rPr lang="fr-BE" dirty="0" err="1"/>
              <a:t>models</a:t>
            </a:r>
            <a:endParaRPr lang="fr-BE" dirty="0"/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fr-BE" dirty="0" err="1"/>
              <a:t>Parallel</a:t>
            </a:r>
            <a:r>
              <a:rPr lang="fr-BE" dirty="0"/>
              <a:t> </a:t>
            </a:r>
            <a:r>
              <a:rPr lang="fr-BE" dirty="0" err="1"/>
              <a:t>implementation</a:t>
            </a:r>
            <a:r>
              <a:rPr lang="fr-BE" dirty="0"/>
              <a:t> by </a:t>
            </a:r>
            <a:r>
              <a:rPr lang="fr-BE" dirty="0" err="1"/>
              <a:t>adding</a:t>
            </a:r>
            <a:r>
              <a:rPr lang="fr-BE" dirty="0"/>
              <a:t> RDF HTML and JSON-LD </a:t>
            </a:r>
            <a:r>
              <a:rPr lang="fr-BE" dirty="0" err="1"/>
              <a:t>response</a:t>
            </a:r>
            <a:r>
              <a:rPr lang="fr-BE" dirty="0"/>
              <a:t> types to </a:t>
            </a:r>
            <a:r>
              <a:rPr lang="fr-BE" dirty="0" err="1"/>
              <a:t>FedEO</a:t>
            </a:r>
            <a:r>
              <a:rPr lang="fr-BE" dirty="0"/>
              <a:t> catalogue interfaces.</a:t>
            </a:r>
          </a:p>
          <a:p>
            <a:pPr lvl="1"/>
            <a:endParaRPr lang="en-BE" dirty="0"/>
          </a:p>
          <a:p>
            <a:pPr lvl="1"/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721649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76854-B262-4C5F-953D-C6E8BC599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2DBAB-F3ED-4A8F-834F-D18A61A06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Proposed encodings to be used in a prototype implementation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962FBF-72EB-421D-88F7-8B78279F6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524" y="1159063"/>
            <a:ext cx="4569757" cy="35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55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64538"/>
            <a:ext cx="7174846" cy="400110"/>
          </a:xfrm>
        </p:spPr>
        <p:txBody>
          <a:bodyPr/>
          <a:lstStyle/>
          <a:p>
            <a:r>
              <a:rPr lang="en-US" sz="2000" dirty="0" err="1"/>
              <a:t>FedEO</a:t>
            </a:r>
            <a:r>
              <a:rPr lang="en-US" sz="2000" dirty="0"/>
              <a:t>: Federated Earth Observation Gateway System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0070C0"/>
                </a:solidFill>
                <a:ea typeface="+mj-ea"/>
              </a:rPr>
              <a:t>FedEO</a:t>
            </a:r>
            <a:r>
              <a:rPr lang="en-US" dirty="0"/>
              <a:t> = </a:t>
            </a:r>
            <a:r>
              <a:rPr lang="en-US" u="sng" dirty="0">
                <a:solidFill>
                  <a:srgbClr val="0070C0"/>
                </a:solidFill>
                <a:ea typeface="+mj-ea"/>
              </a:rPr>
              <a:t>Fed</a:t>
            </a:r>
            <a:r>
              <a:rPr lang="en-US" dirty="0"/>
              <a:t>erated </a:t>
            </a:r>
            <a:r>
              <a:rPr lang="en-US" u="sng" dirty="0">
                <a:solidFill>
                  <a:srgbClr val="0070C0"/>
                </a:solidFill>
                <a:ea typeface="+mj-ea"/>
              </a:rPr>
              <a:t>E</a:t>
            </a:r>
            <a:r>
              <a:rPr lang="en-US" dirty="0"/>
              <a:t>arth </a:t>
            </a:r>
            <a:r>
              <a:rPr lang="en-US" u="sng" dirty="0">
                <a:solidFill>
                  <a:srgbClr val="0070C0"/>
                </a:solidFill>
                <a:ea typeface="+mj-ea"/>
              </a:rPr>
              <a:t>O</a:t>
            </a:r>
            <a:r>
              <a:rPr lang="en-US" dirty="0"/>
              <a:t>bservation missions access </a:t>
            </a:r>
          </a:p>
          <a:p>
            <a:pPr indent="0" algn="ctr"/>
            <a:r>
              <a:rPr lang="en-US" sz="1400" dirty="0"/>
              <a:t>The </a:t>
            </a:r>
            <a:r>
              <a:rPr lang="en-US" sz="1400" dirty="0" err="1"/>
              <a:t>FedEO</a:t>
            </a:r>
            <a:r>
              <a:rPr lang="en-US" sz="1400" dirty="0"/>
              <a:t> system provides a unique entry point to a growing number of scientific catalogues and services.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40" y="1756329"/>
            <a:ext cx="5979001" cy="290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7700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76854-B262-4C5F-953D-C6E8BC599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2DBAB-F3ED-4A8F-834F-D18A61A06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Proposed encodings to be used in a prototype implementation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 clients: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Linked Data: “</a:t>
            </a:r>
            <a:r>
              <a:rPr lang="en-US" dirty="0" err="1"/>
              <a:t>LODView</a:t>
            </a:r>
            <a:r>
              <a:rPr lang="en-US" dirty="0"/>
              <a:t>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SPARQL: </a:t>
            </a:r>
            <a:r>
              <a:rPr lang="en-US" dirty="0" err="1"/>
              <a:t>Jupyter</a:t>
            </a:r>
            <a:r>
              <a:rPr lang="en-US" dirty="0"/>
              <a:t> notebook, “</a:t>
            </a:r>
            <a:r>
              <a:rPr lang="en-US" dirty="0" err="1"/>
              <a:t>LODView</a:t>
            </a:r>
            <a:r>
              <a:rPr lang="en-US" dirty="0"/>
              <a:t>”</a:t>
            </a: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69C1BF-7D82-4EBD-ADB0-31A342E5B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6" y="1090846"/>
            <a:ext cx="5593327" cy="245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94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312E9-53B3-4163-BD79-8CBEF797D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9143E-5734-44CE-A6C0-D317AD53C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83194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09" y="580037"/>
            <a:ext cx="5902081" cy="417250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WGISS Connected Data Assets</a:t>
            </a:r>
          </a:p>
        </p:txBody>
      </p:sp>
    </p:spTree>
    <p:extLst>
      <p:ext uri="{BB962C8B-B14F-4D97-AF65-F5344CB8AC3E}">
        <p14:creationId xmlns:p14="http://schemas.microsoft.com/office/powerpoint/2010/main" val="733959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err="1"/>
              <a:t>FedEO</a:t>
            </a:r>
            <a:r>
              <a:rPr lang="en-GB" dirty="0"/>
              <a:t> Metadata Mediator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635141"/>
            <a:ext cx="8748000" cy="46243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1050" b="1" dirty="0"/>
              <a:t>Automatic Procedure </a:t>
            </a:r>
            <a:r>
              <a:rPr lang="en-GB" sz="1050" dirty="0"/>
              <a:t>– Available on FedEO reference environment, on </a:t>
            </a:r>
            <a:r>
              <a:rPr lang="en-GB" sz="1050" b="1" u="sng" dirty="0"/>
              <a:t>Operational environment at ESA since Oct 2019</a:t>
            </a:r>
          </a:p>
          <a:p>
            <a:pPr algn="ctr">
              <a:lnSpc>
                <a:spcPct val="150000"/>
              </a:lnSpc>
            </a:pPr>
            <a:endParaRPr lang="en-GB" sz="1050" dirty="0"/>
          </a:p>
        </p:txBody>
      </p:sp>
      <p:sp>
        <p:nvSpPr>
          <p:cNvPr id="7" name="Can 6"/>
          <p:cNvSpPr/>
          <p:nvPr/>
        </p:nvSpPr>
        <p:spPr>
          <a:xfrm>
            <a:off x="212169" y="1234178"/>
            <a:ext cx="907312" cy="777539"/>
          </a:xfrm>
          <a:prstGeom prst="can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bg2"/>
                </a:solidFill>
              </a:rPr>
              <a:t>Partner Metadata repository</a:t>
            </a:r>
          </a:p>
        </p:txBody>
      </p:sp>
      <p:cxnSp>
        <p:nvCxnSpPr>
          <p:cNvPr id="10" name="Straight Arrow Connector 9"/>
          <p:cNvCxnSpPr>
            <a:stCxn id="7" idx="4"/>
            <a:endCxn id="8" idx="1"/>
          </p:cNvCxnSpPr>
          <p:nvPr/>
        </p:nvCxnSpPr>
        <p:spPr>
          <a:xfrm>
            <a:off x="1119481" y="1622948"/>
            <a:ext cx="2782404" cy="12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743269" y="1347143"/>
            <a:ext cx="1809736" cy="20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900" b="1" kern="0" dirty="0"/>
              <a:t>Metadata Import</a:t>
            </a:r>
            <a:endParaRPr lang="en-GB" sz="900" kern="0" dirty="0"/>
          </a:p>
        </p:txBody>
      </p:sp>
      <p:sp>
        <p:nvSpPr>
          <p:cNvPr id="17" name="Can 16"/>
          <p:cNvSpPr/>
          <p:nvPr/>
        </p:nvSpPr>
        <p:spPr>
          <a:xfrm>
            <a:off x="4422828" y="4010630"/>
            <a:ext cx="907312" cy="680484"/>
          </a:xfrm>
          <a:prstGeom prst="can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bg2"/>
                </a:solidFill>
              </a:rPr>
              <a:t>IDN</a:t>
            </a:r>
          </a:p>
          <a:p>
            <a:pPr algn="ctr"/>
            <a:r>
              <a:rPr lang="en-GB" sz="1050" dirty="0">
                <a:solidFill>
                  <a:schemeClr val="bg2"/>
                </a:solidFill>
              </a:rPr>
              <a:t>repository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369050" y="3658897"/>
            <a:ext cx="2551750" cy="56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1050" b="1" kern="0" dirty="0"/>
              <a:t>Metadata Export</a:t>
            </a:r>
          </a:p>
          <a:p>
            <a:pPr marL="177800" indent="-177800"/>
            <a:r>
              <a:rPr lang="en-GB" sz="1050" kern="0" dirty="0"/>
              <a:t>   DIF-10 Encoding </a:t>
            </a:r>
          </a:p>
        </p:txBody>
      </p:sp>
      <p:cxnSp>
        <p:nvCxnSpPr>
          <p:cNvPr id="20" name="Straight Arrow Connector 19"/>
          <p:cNvCxnSpPr>
            <a:stCxn id="16" idx="2"/>
            <a:endCxn id="17" idx="1"/>
          </p:cNvCxnSpPr>
          <p:nvPr/>
        </p:nvCxnSpPr>
        <p:spPr>
          <a:xfrm>
            <a:off x="4875294" y="3602251"/>
            <a:ext cx="1190" cy="4083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n 24"/>
          <p:cNvSpPr/>
          <p:nvPr/>
        </p:nvSpPr>
        <p:spPr>
          <a:xfrm>
            <a:off x="1355630" y="2213197"/>
            <a:ext cx="907312" cy="941121"/>
          </a:xfrm>
          <a:prstGeom prst="can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>
                <a:solidFill>
                  <a:schemeClr val="bg2"/>
                </a:solidFill>
              </a:rPr>
              <a:t>IDN</a:t>
            </a:r>
          </a:p>
          <a:p>
            <a:pPr algn="ctr"/>
            <a:r>
              <a:rPr lang="en-GB" sz="700" dirty="0">
                <a:solidFill>
                  <a:schemeClr val="bg2"/>
                </a:solidFill>
              </a:rPr>
              <a:t>Complementary </a:t>
            </a:r>
          </a:p>
          <a:p>
            <a:pPr algn="ctr"/>
            <a:r>
              <a:rPr lang="en-GB" sz="700" dirty="0">
                <a:solidFill>
                  <a:schemeClr val="bg2"/>
                </a:solidFill>
              </a:rPr>
              <a:t>Information</a:t>
            </a:r>
            <a:br>
              <a:rPr lang="en-GB" sz="700" dirty="0">
                <a:solidFill>
                  <a:schemeClr val="bg2"/>
                </a:solidFill>
              </a:rPr>
            </a:br>
            <a:r>
              <a:rPr lang="en-GB" sz="700" dirty="0" err="1">
                <a:solidFill>
                  <a:schemeClr val="bg2"/>
                </a:solidFill>
              </a:rPr>
              <a:t>gcmd</a:t>
            </a:r>
            <a:r>
              <a:rPr lang="en-GB" sz="700" dirty="0">
                <a:solidFill>
                  <a:schemeClr val="bg2"/>
                </a:solidFill>
              </a:rPr>
              <a:t> keyword </a:t>
            </a:r>
          </a:p>
        </p:txBody>
      </p:sp>
      <p:cxnSp>
        <p:nvCxnSpPr>
          <p:cNvPr id="27" name="Elbow Connector 26"/>
          <p:cNvCxnSpPr>
            <a:stCxn id="25" idx="1"/>
            <a:endCxn id="39" idx="1"/>
          </p:cNvCxnSpPr>
          <p:nvPr/>
        </p:nvCxnSpPr>
        <p:spPr>
          <a:xfrm rot="5400000" flipH="1" flipV="1">
            <a:off x="2812965" y="1124728"/>
            <a:ext cx="84790" cy="209214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364859" y="3287355"/>
            <a:ext cx="907313" cy="62979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>
                <a:solidFill>
                  <a:schemeClr val="bg2"/>
                </a:solidFill>
              </a:rPr>
              <a:t>DIF-10 Validator</a:t>
            </a:r>
          </a:p>
          <a:p>
            <a:pPr algn="ctr"/>
            <a:r>
              <a:rPr lang="en-GB" sz="700" dirty="0">
                <a:solidFill>
                  <a:schemeClr val="bg2"/>
                </a:solidFill>
              </a:rPr>
              <a:t>(</a:t>
            </a:r>
            <a:r>
              <a:rPr lang="en-GB" sz="700" dirty="0">
                <a:solidFill>
                  <a:schemeClr val="bg2"/>
                </a:solidFill>
                <a:hlinkClick r:id="rId2"/>
              </a:rPr>
              <a:t>HERE</a:t>
            </a:r>
            <a:r>
              <a:rPr lang="en-GB" sz="700" dirty="0">
                <a:solidFill>
                  <a:schemeClr val="bg2"/>
                </a:solidFill>
              </a:rPr>
              <a:t>)</a:t>
            </a:r>
          </a:p>
        </p:txBody>
      </p:sp>
      <p:cxnSp>
        <p:nvCxnSpPr>
          <p:cNvPr id="36" name="Straight Arrow Connector 35"/>
          <p:cNvCxnSpPr>
            <a:stCxn id="16" idx="1"/>
            <a:endCxn id="34" idx="3"/>
          </p:cNvCxnSpPr>
          <p:nvPr/>
        </p:nvCxnSpPr>
        <p:spPr>
          <a:xfrm flipH="1">
            <a:off x="2272172" y="3297451"/>
            <a:ext cx="1628469" cy="3048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77525" y="3459930"/>
            <a:ext cx="1809736" cy="19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900" b="1" kern="0" dirty="0"/>
              <a:t>DIF-10 Validation</a:t>
            </a:r>
            <a:endParaRPr lang="en-GB" sz="900" kern="0" dirty="0"/>
          </a:p>
        </p:txBody>
      </p:sp>
      <p:sp>
        <p:nvSpPr>
          <p:cNvPr id="64" name="Content Placeholder 2"/>
          <p:cNvSpPr txBox="1">
            <a:spLocks/>
          </p:cNvSpPr>
          <p:nvPr/>
        </p:nvSpPr>
        <p:spPr bwMode="auto">
          <a:xfrm>
            <a:off x="1743269" y="1856600"/>
            <a:ext cx="1809736" cy="25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900" b="1" kern="0" dirty="0"/>
              <a:t>Metadata Preparation</a:t>
            </a:r>
            <a:endParaRPr lang="en-GB" sz="900" kern="0" dirty="0"/>
          </a:p>
        </p:txBody>
      </p:sp>
      <p:sp>
        <p:nvSpPr>
          <p:cNvPr id="66" name="Left Brace 65"/>
          <p:cNvSpPr/>
          <p:nvPr/>
        </p:nvSpPr>
        <p:spPr>
          <a:xfrm rot="10800000">
            <a:off x="5986530" y="1369979"/>
            <a:ext cx="382520" cy="22053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 bwMode="auto">
          <a:xfrm>
            <a:off x="6369050" y="2181392"/>
            <a:ext cx="2597150" cy="97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1050" b="1" kern="0" dirty="0"/>
              <a:t>Metadata Preparation   </a:t>
            </a:r>
          </a:p>
          <a:p>
            <a:pPr marL="177800" indent="0"/>
            <a:r>
              <a:rPr lang="en-GB" sz="1050" kern="0" dirty="0"/>
              <a:t>IDN guideline for Information Content completeness and consistency (</a:t>
            </a:r>
            <a:r>
              <a:rPr lang="en-GB" sz="1050" kern="0" dirty="0">
                <a:hlinkClick r:id="rId3"/>
              </a:rPr>
              <a:t>HERE</a:t>
            </a:r>
            <a:r>
              <a:rPr lang="en-GB" sz="1050" kern="0" dirty="0"/>
              <a:t>)</a:t>
            </a:r>
          </a:p>
        </p:txBody>
      </p:sp>
      <p:sp>
        <p:nvSpPr>
          <p:cNvPr id="68" name="Left Brace 67"/>
          <p:cNvSpPr/>
          <p:nvPr/>
        </p:nvSpPr>
        <p:spPr>
          <a:xfrm rot="10800000">
            <a:off x="5986530" y="3658898"/>
            <a:ext cx="382520" cy="4861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3898560" y="1369979"/>
            <a:ext cx="1952631" cy="2232272"/>
            <a:chOff x="3898560" y="1263963"/>
            <a:chExt cx="1952631" cy="2232272"/>
          </a:xfrm>
        </p:grpSpPr>
        <p:sp>
          <p:nvSpPr>
            <p:cNvPr id="8" name="Rectangle 7"/>
            <p:cNvSpPr/>
            <p:nvPr/>
          </p:nvSpPr>
          <p:spPr>
            <a:xfrm>
              <a:off x="3901885" y="1263963"/>
              <a:ext cx="1949306" cy="5083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Harvester tool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00641" y="2277035"/>
              <a:ext cx="1949306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err="1">
                  <a:solidFill>
                    <a:schemeClr val="bg2"/>
                  </a:solidFill>
                </a:rPr>
                <a:t>FedEO</a:t>
              </a:r>
              <a:r>
                <a:rPr lang="en-GB" sz="1000" dirty="0">
                  <a:solidFill>
                    <a:schemeClr val="bg2"/>
                  </a:solidFill>
                </a:rPr>
                <a:t> Collection Catalogue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00641" y="2886635"/>
              <a:ext cx="1949306" cy="609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err="1">
                  <a:solidFill>
                    <a:schemeClr val="bg1"/>
                  </a:solidFill>
                </a:rPr>
                <a:t>FedEO</a:t>
              </a:r>
              <a:r>
                <a:rPr lang="en-GB" sz="1000" dirty="0">
                  <a:solidFill>
                    <a:schemeClr val="bg1"/>
                  </a:solidFill>
                </a:rPr>
                <a:t> Gateway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ISO to DIF-10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901434" y="1768213"/>
              <a:ext cx="1949306" cy="5083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Metadata Mediator 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3898560" y="1263963"/>
              <a:ext cx="1951387" cy="223227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93249" y="2382585"/>
            <a:ext cx="889144" cy="61317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ESA Thesauri Service</a:t>
            </a:r>
          </a:p>
        </p:txBody>
      </p:sp>
      <p:cxnSp>
        <p:nvCxnSpPr>
          <p:cNvPr id="29" name="Elbow Connector 28"/>
          <p:cNvCxnSpPr>
            <a:stCxn id="26" idx="0"/>
          </p:cNvCxnSpPr>
          <p:nvPr/>
        </p:nvCxnSpPr>
        <p:spPr>
          <a:xfrm rot="5400000" flipH="1" flipV="1">
            <a:off x="2084989" y="570259"/>
            <a:ext cx="265158" cy="3359495"/>
          </a:xfrm>
          <a:prstGeom prst="bentConnector2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983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DIF-10 Metadata Export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8803" y="932767"/>
            <a:ext cx="2918521" cy="2847285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en-GB" sz="900" dirty="0"/>
              <a:t>Many harvested collections have been ingested into IDN in past period, e.g.</a:t>
            </a:r>
          </a:p>
          <a:p>
            <a:pPr algn="just"/>
            <a:r>
              <a:rPr lang="en-GB" sz="900" dirty="0"/>
              <a:t>ESA 136, DLR 53,  VITO 45 </a:t>
            </a:r>
          </a:p>
          <a:p>
            <a:pPr algn="just"/>
            <a:endParaRPr lang="en-GB" sz="900" dirty="0"/>
          </a:p>
          <a:p>
            <a:pPr algn="just"/>
            <a:endParaRPr lang="en-GB" sz="900" dirty="0"/>
          </a:p>
          <a:p>
            <a:pPr algn="just"/>
            <a:endParaRPr lang="en-GB" sz="900" dirty="0"/>
          </a:p>
          <a:p>
            <a:pPr algn="just"/>
            <a:endParaRPr lang="en-GB" sz="900" dirty="0"/>
          </a:p>
          <a:p>
            <a:pPr algn="just"/>
            <a:r>
              <a:rPr lang="en-GB" sz="900" dirty="0"/>
              <a:t>See:</a:t>
            </a:r>
          </a:p>
          <a:p>
            <a:pPr marL="171450" lvl="0" indent="-171450">
              <a:lnSpc>
                <a:spcPct val="100000"/>
              </a:lnSpc>
              <a:spcBef>
                <a:spcPct val="30000"/>
              </a:spcBef>
              <a:buClrTx/>
              <a:buFontTx/>
              <a:buChar char="-"/>
              <a:defRPr/>
            </a:pPr>
            <a:r>
              <a:rPr lang="en-GB" sz="900" dirty="0"/>
              <a:t>https://cmr.earthdata.nasa.gov/search/collections.umm_json?provider_id=ESA&amp;data_center=DE/DLR&amp;pretty=true</a:t>
            </a:r>
          </a:p>
          <a:p>
            <a:pPr marL="171450" lvl="0" indent="-171450">
              <a:lnSpc>
                <a:spcPct val="100000"/>
              </a:lnSpc>
              <a:spcBef>
                <a:spcPct val="30000"/>
              </a:spcBef>
              <a:buClrTx/>
              <a:buFontTx/>
              <a:buChar char="-"/>
              <a:defRPr/>
            </a:pPr>
            <a:r>
              <a:rPr lang="en-GB" sz="900" dirty="0"/>
              <a:t>https://cmr.earthdata.nasa.gov/search/collections.umm_json?provider_id=ESA&amp;data_center=VITO&amp;pretty=true</a:t>
            </a:r>
          </a:p>
          <a:p>
            <a:pPr marL="171450" lvl="0" indent="-171450">
              <a:lnSpc>
                <a:spcPct val="100000"/>
              </a:lnSpc>
              <a:spcBef>
                <a:spcPct val="30000"/>
              </a:spcBef>
              <a:buClrTx/>
              <a:buFontTx/>
              <a:buChar char="-"/>
              <a:defRPr/>
            </a:pPr>
            <a:r>
              <a:rPr lang="en-GB" sz="900" dirty="0"/>
              <a:t>https://cmr.earthdata.nasa.gov/search/collections.umm_json?provider_id=ESA&amp;data_center=ESA/ESRIN&amp;pretty=true</a:t>
            </a:r>
          </a:p>
          <a:p>
            <a:pPr algn="just"/>
            <a:endParaRPr lang="en-GB" sz="900" dirty="0"/>
          </a:p>
          <a:p>
            <a:pPr algn="just"/>
            <a:r>
              <a:rPr lang="en-GB" sz="900" dirty="0">
                <a:solidFill>
                  <a:schemeClr val="tx1"/>
                </a:solidFill>
              </a:rPr>
              <a:t>DIF-10 collections are ready for being ingested into IDN, from</a:t>
            </a:r>
          </a:p>
          <a:p>
            <a:pPr algn="just"/>
            <a:r>
              <a:rPr lang="en-US" sz="900" dirty="0">
                <a:hlinkClick r:id="rId3"/>
              </a:rPr>
              <a:t>https://fedeo.esa.int/asset/index.html</a:t>
            </a:r>
            <a:endParaRPr lang="en-GB" sz="900" dirty="0"/>
          </a:p>
        </p:txBody>
      </p:sp>
      <p:sp>
        <p:nvSpPr>
          <p:cNvPr id="6" name="Rectangle 5"/>
          <p:cNvSpPr/>
          <p:nvPr/>
        </p:nvSpPr>
        <p:spPr>
          <a:xfrm>
            <a:off x="1829288" y="59165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sz="1100" b="1" dirty="0">
                <a:hlinkClick r:id="rId4"/>
              </a:rPr>
              <a:t>https://geo.spacebel.be/opensearch/asset/index.html</a:t>
            </a:r>
            <a:endParaRPr lang="en-GB" sz="11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86A755-5D1C-4382-B323-CC3C6886FA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1788" y="1557320"/>
            <a:ext cx="1648489" cy="7894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EC819F-3210-4A05-8C93-433D87E21E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043" y="864876"/>
            <a:ext cx="5450073" cy="392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31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Metrics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: 73 million to 94 million granules (+28%) since WGISS-50 (Sept. 2020)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ESA: 147 to 162 collections (+10%), 16 to 23 million granules (+39%).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86" y="1563125"/>
            <a:ext cx="6132071" cy="2341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CE3C91-8200-4885-A49F-66FD37ABD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675" y="2146286"/>
            <a:ext cx="5179325" cy="24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6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01D8F-B90A-462B-A692-750090635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integration activities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A9487-0894-4897-AD7C-52285B28D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ESA CCI integration in </a:t>
            </a:r>
            <a:r>
              <a:rPr lang="en-US" dirty="0" err="1"/>
              <a:t>FedEO</a:t>
            </a:r>
            <a:r>
              <a:rPr lang="en-US" dirty="0"/>
              <a:t> updated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/>
              <a:t>2.58 million granules available via two-step search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09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09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/>
              <a:t>DIF-10 generation and IDN insertion to be completed after ISO metadata update planned by CEDA/STFC to migrate from Gemini 2.1 to 2.3 and add platform/instrument information to metadata records currently missing this info (expected July 2021).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BEF60A-FE69-4FED-9E80-CDF59D3A6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492"/>
            <a:ext cx="9144000" cy="51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42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01D8F-B90A-462B-A692-750090635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integration activities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A9487-0894-4897-AD7C-52285B28D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JAXA G-Portal integration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/>
              <a:t>1110 additional collections with complete and valid DIF10 files.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09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09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09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09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09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09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/>
              <a:t>Next steps: integration of JAXA granule search in </a:t>
            </a:r>
            <a:r>
              <a:rPr lang="en-US" dirty="0" err="1"/>
              <a:t>FedEO</a:t>
            </a:r>
            <a:r>
              <a:rPr lang="en-US" dirty="0"/>
              <a:t> when ready at G-Portal side.</a:t>
            </a: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29AA2E-EEE9-40DE-813F-927F9A2B4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4" y="1562668"/>
            <a:ext cx="5124223" cy="2123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8E9FCA-F33A-402E-A578-FDF5F09BE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023" y="1901211"/>
            <a:ext cx="3585697" cy="105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72733"/>
      </p:ext>
    </p:extLst>
  </p:cSld>
  <p:clrMapOvr>
    <a:masterClrMapping/>
  </p:clrMapOvr>
</p:sld>
</file>

<file path=ppt/theme/theme1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a presentation 7">
    <a:dk1>
      <a:srgbClr val="000000"/>
    </a:dk1>
    <a:lt1>
      <a:srgbClr val="FFFFFF"/>
    </a:lt1>
    <a:dk2>
      <a:srgbClr val="747678"/>
    </a:dk2>
    <a:lt2>
      <a:srgbClr val="4D4F53"/>
    </a:lt2>
    <a:accent1>
      <a:srgbClr val="0098DB"/>
    </a:accent1>
    <a:accent2>
      <a:srgbClr val="D5D6D2"/>
    </a:accent2>
    <a:accent3>
      <a:srgbClr val="FFFFFF"/>
    </a:accent3>
    <a:accent4>
      <a:srgbClr val="000000"/>
    </a:accent4>
    <a:accent5>
      <a:srgbClr val="AACAEA"/>
    </a:accent5>
    <a:accent6>
      <a:srgbClr val="C1C2BE"/>
    </a:accent6>
    <a:hlink>
      <a:srgbClr val="8B8D8E"/>
    </a:hlink>
    <a:folHlink>
      <a:srgbClr val="9A9B9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2760952-b3bb-408f-ace6-eb1e07642b8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7196</TotalTime>
  <Words>1314</Words>
  <Application>Microsoft Office PowerPoint</Application>
  <PresentationFormat>On-screen Show (16:9)</PresentationFormat>
  <Paragraphs>185</Paragraphs>
  <Slides>31</Slides>
  <Notes>6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Verdana</vt:lpstr>
      <vt:lpstr>NEW ESA Presentation 16-9</vt:lpstr>
      <vt:lpstr>PowerPoint Presentation</vt:lpstr>
      <vt:lpstr>Outline</vt:lpstr>
      <vt:lpstr>FedEO: Federated Earth Observation Gateway System</vt:lpstr>
      <vt:lpstr>WGISS Connected Data Assets</vt:lpstr>
      <vt:lpstr>FedEO Metadata Mediator</vt:lpstr>
      <vt:lpstr>DIF-10 Metadata Export</vt:lpstr>
      <vt:lpstr>Metrics evolution</vt:lpstr>
      <vt:lpstr>Ongoing integration activities</vt:lpstr>
      <vt:lpstr>Ongoing integration activities</vt:lpstr>
      <vt:lpstr>STAC Interface evolution</vt:lpstr>
      <vt:lpstr>STAC implementation improvements</vt:lpstr>
      <vt:lpstr>STAC implementation improvements</vt:lpstr>
      <vt:lpstr>STAC implementation improvements</vt:lpstr>
      <vt:lpstr>STAC Progress since WGISS-50</vt:lpstr>
      <vt:lpstr>STAC implementation</vt:lpstr>
      <vt:lpstr>Outline</vt:lpstr>
      <vt:lpstr>FedEO Evolution – EOVOC Status Update</vt:lpstr>
      <vt:lpstr>Context</vt:lpstr>
      <vt:lpstr>EOVOC Engineering Report (ER)</vt:lpstr>
      <vt:lpstr>EOVOC Engineering Report – Table of content</vt:lpstr>
      <vt:lpstr>Engineering Report – Appendix E</vt:lpstr>
      <vt:lpstr>Example (served via SPARQL)</vt:lpstr>
      <vt:lpstr>Engineering Report – Appendix D</vt:lpstr>
      <vt:lpstr>Granule metadata</vt:lpstr>
      <vt:lpstr>Granule metadata</vt:lpstr>
      <vt:lpstr>Granule metadata</vt:lpstr>
      <vt:lpstr>Granule metadata</vt:lpstr>
      <vt:lpstr>Conclusion</vt:lpstr>
      <vt:lpstr>Conclusion</vt:lpstr>
      <vt:lpstr>Conclusion</vt:lpstr>
      <vt:lpstr>PowerPoint Presentation</vt:lpstr>
    </vt:vector>
  </TitlesOfParts>
  <Company>European Space Agency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Presentation</dc:subject>
  <dc:creator>Andrea Della Vecchia</dc:creator>
  <cp:lastModifiedBy>Yves Coene</cp:lastModifiedBy>
  <cp:revision>393</cp:revision>
  <cp:lastPrinted>2008-08-26T16:26:23Z</cp:lastPrinted>
  <dcterms:created xsi:type="dcterms:W3CDTF">2017-03-30T07:17:22Z</dcterms:created>
  <dcterms:modified xsi:type="dcterms:W3CDTF">2021-04-15T15:08:45Z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2017-03-29T22:00:00Z</vt:filetime>
  </property>
</Properties>
</file>