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03" r:id="rId4"/>
    <p:sldMasterId id="2147487131" r:id="rId5"/>
    <p:sldMasterId id="2147483928" r:id="rId6"/>
    <p:sldMasterId id="2147487132" r:id="rId7"/>
  </p:sldMasterIdLst>
  <p:notesMasterIdLst>
    <p:notesMasterId r:id="rId30"/>
  </p:notesMasterIdLst>
  <p:handoutMasterIdLst>
    <p:handoutMasterId r:id="rId31"/>
  </p:handoutMasterIdLst>
  <p:sldIdLst>
    <p:sldId id="256" r:id="rId8"/>
    <p:sldId id="278" r:id="rId9"/>
    <p:sldId id="274" r:id="rId10"/>
    <p:sldId id="277" r:id="rId11"/>
    <p:sldId id="267" r:id="rId12"/>
    <p:sldId id="279" r:id="rId13"/>
    <p:sldId id="282" r:id="rId14"/>
    <p:sldId id="284" r:id="rId15"/>
    <p:sldId id="285" r:id="rId16"/>
    <p:sldId id="286" r:id="rId17"/>
    <p:sldId id="291" r:id="rId18"/>
    <p:sldId id="292" r:id="rId19"/>
    <p:sldId id="289" r:id="rId20"/>
    <p:sldId id="290" r:id="rId21"/>
    <p:sldId id="293" r:id="rId22"/>
    <p:sldId id="287" r:id="rId23"/>
    <p:sldId id="303" r:id="rId24"/>
    <p:sldId id="304" r:id="rId25"/>
    <p:sldId id="305" r:id="rId26"/>
    <p:sldId id="306" r:id="rId27"/>
    <p:sldId id="307" r:id="rId28"/>
    <p:sldId id="308" r:id="rId29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2772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Marco Leonardi" initials="ML" lastIdx="5" clrIdx="0">
    <p:extLst>
      <p:ext uri="{19B8F6BF-5375-455C-9EA6-DF929625EA0E}">
        <p15:presenceInfo xmlns:p15="http://schemas.microsoft.com/office/powerpoint/2012/main" userId="Marco Leonar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249"/>
    <a:srgbClr val="F1666A"/>
    <a:srgbClr val="960136"/>
    <a:srgbClr val="FBAB18"/>
    <a:srgbClr val="76C8AE"/>
    <a:srgbClr val="335E6F"/>
    <a:srgbClr val="E8E9E4"/>
    <a:srgbClr val="8197A6"/>
    <a:srgbClr val="ED1B2F"/>
    <a:srgbClr val="00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/>
    <p:restoredTop sz="94737"/>
  </p:normalViewPr>
  <p:slideViewPr>
    <p:cSldViewPr snapToGrid="0">
      <p:cViewPr varScale="1">
        <p:scale>
          <a:sx n="78" d="100"/>
          <a:sy n="78" d="100"/>
        </p:scale>
        <p:origin x="606" y="102"/>
      </p:cViewPr>
      <p:guideLst>
        <p:guide orient="horz" pos="731"/>
        <p:guide orient="horz" pos="2568"/>
        <p:guide orient="horz" pos="2772"/>
        <p:guide orient="horz" pos="3113"/>
        <p:guide orient="horz" pos="3543"/>
        <p:guide orient="horz" pos="1389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306"/>
    </p:cViewPr>
  </p:sorterViewPr>
  <p:notesViewPr>
    <p:cSldViewPr snapToGrid="0">
      <p:cViewPr varScale="1">
        <p:scale>
          <a:sx n="146" d="100"/>
          <a:sy n="146" d="100"/>
        </p:scale>
        <p:origin x="74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81911F50-FE0F-5946-AE7F-DB68643ECA25}" type="slidenum">
              <a:rPr lang="it-IT" altLang="x-none"/>
              <a:pPr>
                <a:defRPr/>
              </a:pPr>
              <a:t>‹#›</a:t>
            </a:fld>
            <a:endParaRPr lang="it-IT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FB6B53B6-A490-BA4E-929A-F40726DD482A}" type="datetimeFigureOut">
              <a:rPr lang="en-US" altLang="x-none"/>
              <a:pPr>
                <a:defRPr/>
              </a:pPr>
              <a:t>4/16/2021</a:t>
            </a:fld>
            <a:endParaRPr lang="en-US" altLang="x-non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B1C1B1E2-4475-074F-89EB-5387F18A949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3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5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6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639A7432-CBEC-FC4F-B6B0-2AB817D63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300B2A-FA06-0A4F-934E-0CA1A4878070}"/>
              </a:ext>
            </a:extLst>
          </p:cNvPr>
          <p:cNvSpPr/>
          <p:nvPr userDrawn="1"/>
        </p:nvSpPr>
        <p:spPr>
          <a:xfrm>
            <a:off x="-18138" y="-2"/>
            <a:ext cx="12210137" cy="6858001"/>
          </a:xfrm>
          <a:prstGeom prst="rect">
            <a:avLst/>
          </a:prstGeom>
          <a:gradFill>
            <a:gsLst>
              <a:gs pos="100000">
                <a:srgbClr val="003249">
                  <a:alpha val="85000"/>
                </a:srgbClr>
              </a:gs>
              <a:gs pos="50000">
                <a:srgbClr val="003249">
                  <a:alpha val="0"/>
                </a:srgbClr>
              </a:gs>
              <a:gs pos="0">
                <a:srgbClr val="003249">
                  <a:alpha val="8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Name Surname</a:t>
            </a:r>
          </a:p>
          <a:p>
            <a:pPr lvl="0"/>
            <a:r>
              <a:rPr lang="it-IT" dirty="0" err="1"/>
              <a:t>Where</a:t>
            </a:r>
            <a:r>
              <a:rPr lang="it-IT" dirty="0"/>
              <a:t> are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today</a:t>
            </a:r>
            <a:r>
              <a:rPr lang="it-IT" dirty="0"/>
              <a:t>?</a:t>
            </a:r>
          </a:p>
          <a:p>
            <a:pPr lvl="0"/>
            <a:r>
              <a:rPr lang="it-IT" dirty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6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5E70-B245-8E4F-82BB-81B61D2B4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5AB551-3A27-7E4B-A2F3-D5E9E79F24A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B4D7-A696-D741-8178-685E15E6A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24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00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6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CDF259-CCFE-B84C-939A-68017F83E81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688588E-F9A8-2845-885D-3F95E59BBB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34A63-3455-1741-9D19-40E5D75E70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6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D319A-FF79-A641-BC47-9B3E6F0EDF0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110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5FD51B-FCED-4645-B034-140CE779462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17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0" y="160078"/>
            <a:ext cx="9566400" cy="43088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568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16000" y="1806418"/>
            <a:ext cx="10385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6000" y="3306607"/>
            <a:ext cx="1038540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02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13.png"/><Relationship Id="rId34" Type="http://schemas.openxmlformats.org/officeDocument/2006/relationships/image" Target="../media/image26.png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1.png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openxmlformats.org/officeDocument/2006/relationships/image" Target="../media/image28.png"/><Relationship Id="rId10" Type="http://schemas.openxmlformats.org/officeDocument/2006/relationships/image" Target="../media/image30.png"/><Relationship Id="rId19" Type="http://schemas.openxmlformats.org/officeDocument/2006/relationships/image" Target="../media/image11.png"/><Relationship Id="rId31" Type="http://schemas.openxmlformats.org/officeDocument/2006/relationships/image" Target="../media/image2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2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1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0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8077D2-44D8-C949-9A73-F0823F3F8B6A}"/>
              </a:ext>
            </a:extLst>
          </p:cNvPr>
          <p:cNvSpPr/>
          <p:nvPr userDrawn="1"/>
        </p:nvSpPr>
        <p:spPr>
          <a:xfrm>
            <a:off x="-6566" y="-2"/>
            <a:ext cx="12198566" cy="6858002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648EA2-6243-D841-A5D2-EDAD9B11346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4611090-2709-A645-A25B-F81732AE5600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24" name="Picture 123" descr="at.png">
              <a:extLst>
                <a:ext uri="{FF2B5EF4-FFF2-40B4-BE49-F238E27FC236}">
                  <a16:creationId xmlns:a16="http://schemas.microsoft.com/office/drawing/2014/main" id="{72204563-5CEB-DE46-ADC9-DE9B80BAE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be.png">
              <a:extLst>
                <a:ext uri="{FF2B5EF4-FFF2-40B4-BE49-F238E27FC236}">
                  <a16:creationId xmlns:a16="http://schemas.microsoft.com/office/drawing/2014/main" id="{477C9728-D5E9-1C40-97EF-1C69E982C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ch.png">
              <a:extLst>
                <a:ext uri="{FF2B5EF4-FFF2-40B4-BE49-F238E27FC236}">
                  <a16:creationId xmlns:a16="http://schemas.microsoft.com/office/drawing/2014/main" id="{8166B04C-B510-DD47-A87F-D80609C3D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cz.png">
              <a:extLst>
                <a:ext uri="{FF2B5EF4-FFF2-40B4-BE49-F238E27FC236}">
                  <a16:creationId xmlns:a16="http://schemas.microsoft.com/office/drawing/2014/main" id="{FCFB9012-7B57-2E43-834C-CDD0BDEE00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de.png">
              <a:extLst>
                <a:ext uri="{FF2B5EF4-FFF2-40B4-BE49-F238E27FC236}">
                  <a16:creationId xmlns:a16="http://schemas.microsoft.com/office/drawing/2014/main" id="{8313EFCA-CF26-7840-AD4A-242E95B406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dk.png">
              <a:extLst>
                <a:ext uri="{FF2B5EF4-FFF2-40B4-BE49-F238E27FC236}">
                  <a16:creationId xmlns:a16="http://schemas.microsoft.com/office/drawing/2014/main" id="{00E25225-899D-EF41-B2B8-41646B57D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ee.png">
              <a:extLst>
                <a:ext uri="{FF2B5EF4-FFF2-40B4-BE49-F238E27FC236}">
                  <a16:creationId xmlns:a16="http://schemas.microsoft.com/office/drawing/2014/main" id="{5D35F23B-7852-494E-8A56-AEEC9341D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es.png">
              <a:extLst>
                <a:ext uri="{FF2B5EF4-FFF2-40B4-BE49-F238E27FC236}">
                  <a16:creationId xmlns:a16="http://schemas.microsoft.com/office/drawing/2014/main" id="{2FD4B845-CC95-1A43-871E-A23BF70D6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fi.png">
              <a:extLst>
                <a:ext uri="{FF2B5EF4-FFF2-40B4-BE49-F238E27FC236}">
                  <a16:creationId xmlns:a16="http://schemas.microsoft.com/office/drawing/2014/main" id="{DA842F0C-29FC-CD4E-870A-33CE31D3F5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fr.png">
              <a:extLst>
                <a:ext uri="{FF2B5EF4-FFF2-40B4-BE49-F238E27FC236}">
                  <a16:creationId xmlns:a16="http://schemas.microsoft.com/office/drawing/2014/main" id="{44C46CCE-9BD3-4242-8C8A-AF3E9F07B8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gr.png">
              <a:extLst>
                <a:ext uri="{FF2B5EF4-FFF2-40B4-BE49-F238E27FC236}">
                  <a16:creationId xmlns:a16="http://schemas.microsoft.com/office/drawing/2014/main" id="{27633A7A-2EB2-404E-B511-142BC7BB55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hu.png">
              <a:extLst>
                <a:ext uri="{FF2B5EF4-FFF2-40B4-BE49-F238E27FC236}">
                  <a16:creationId xmlns:a16="http://schemas.microsoft.com/office/drawing/2014/main" id="{4217B9FB-459A-B546-A54E-548524B7C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ie.png">
              <a:extLst>
                <a:ext uri="{FF2B5EF4-FFF2-40B4-BE49-F238E27FC236}">
                  <a16:creationId xmlns:a16="http://schemas.microsoft.com/office/drawing/2014/main" id="{DEE095B2-ED73-3D4C-8392-9DEDF8625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it.png">
              <a:extLst>
                <a:ext uri="{FF2B5EF4-FFF2-40B4-BE49-F238E27FC236}">
                  <a16:creationId xmlns:a16="http://schemas.microsoft.com/office/drawing/2014/main" id="{E9688203-9FF6-C24F-A4AF-844D20FDBF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lu.png">
              <a:extLst>
                <a:ext uri="{FF2B5EF4-FFF2-40B4-BE49-F238E27FC236}">
                  <a16:creationId xmlns:a16="http://schemas.microsoft.com/office/drawing/2014/main" id="{26FB1992-B47F-9F43-8470-1BF997A77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nl.png">
              <a:extLst>
                <a:ext uri="{FF2B5EF4-FFF2-40B4-BE49-F238E27FC236}">
                  <a16:creationId xmlns:a16="http://schemas.microsoft.com/office/drawing/2014/main" id="{E281C0B7-FC9F-4341-857A-15FDBBF67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no.png">
              <a:extLst>
                <a:ext uri="{FF2B5EF4-FFF2-40B4-BE49-F238E27FC236}">
                  <a16:creationId xmlns:a16="http://schemas.microsoft.com/office/drawing/2014/main" id="{E76441A9-ECD6-0C4F-9B92-8E4D421E9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pl.png">
              <a:extLst>
                <a:ext uri="{FF2B5EF4-FFF2-40B4-BE49-F238E27FC236}">
                  <a16:creationId xmlns:a16="http://schemas.microsoft.com/office/drawing/2014/main" id="{5A2A7EDB-F79F-E34B-AEB6-63ABE53F70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pt.png">
              <a:extLst>
                <a:ext uri="{FF2B5EF4-FFF2-40B4-BE49-F238E27FC236}">
                  <a16:creationId xmlns:a16="http://schemas.microsoft.com/office/drawing/2014/main" id="{D41987F5-95C5-F347-BC06-9D5CFABA1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 descr="ro.png">
              <a:extLst>
                <a:ext uri="{FF2B5EF4-FFF2-40B4-BE49-F238E27FC236}">
                  <a16:creationId xmlns:a16="http://schemas.microsoft.com/office/drawing/2014/main" id="{23B8D47D-1D03-BC4A-BD39-4C93CADF3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Picture 143" descr="se.png">
              <a:extLst>
                <a:ext uri="{FF2B5EF4-FFF2-40B4-BE49-F238E27FC236}">
                  <a16:creationId xmlns:a16="http://schemas.microsoft.com/office/drawing/2014/main" id="{397F47CB-318B-3948-BBFF-78E1930FA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Picture 144" descr="uk.png">
              <a:extLst>
                <a:ext uri="{FF2B5EF4-FFF2-40B4-BE49-F238E27FC236}">
                  <a16:creationId xmlns:a16="http://schemas.microsoft.com/office/drawing/2014/main" id="{FB09FC37-3988-174D-B73A-6B71AB7FF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ca.png">
              <a:extLst>
                <a:ext uri="{FF2B5EF4-FFF2-40B4-BE49-F238E27FC236}">
                  <a16:creationId xmlns:a16="http://schemas.microsoft.com/office/drawing/2014/main" id="{1099AFE1-FE5B-1E46-BECE-959EACADD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5C9D3BB-BD0A-424F-A700-8394507E6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48" name="Picture 147" descr="si.png">
              <a:extLst>
                <a:ext uri="{FF2B5EF4-FFF2-40B4-BE49-F238E27FC236}">
                  <a16:creationId xmlns:a16="http://schemas.microsoft.com/office/drawing/2014/main" id="{5817CEA4-E49B-D044-99E4-A047AB7585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4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4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966744-7AFD-514D-B904-4B018BE0A0A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8FD7AE56-FAF9-F14D-B94F-89B3ACEDE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D0FF82D-7048-3143-A742-6C31618FFC2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93B7FE3A-4359-A447-9B32-14F5094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85C17C33-4EEF-AB48-A58B-3E7C2895B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F30D6C9F-3118-4144-B8CA-62A7D45701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6C461C24-C1DC-D245-90A2-3314BA31D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60F96A84-B039-7342-93E3-ED516B266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AE96FBE8-840D-6642-BB73-D88C770A8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B7065868-FF44-3E4D-AA22-1240C02F6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41951BAC-C603-8446-99E7-83F31EAB4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9263D2E6-26B3-1D46-B728-72B5CFDB7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3F4A4008-8ECF-3945-9FF6-C9BA8752D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688FBFA8-9BBC-DB43-8AC0-9D5D48F69E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9421AAA9-2F33-E941-8716-76C32CF6B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AB102CE7-A627-2D4A-BD3C-AFA25F978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2028DF-BD96-DE4A-99BA-772B0B287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956E597D-5C79-5A47-A437-2FDD947491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D255C4B1-8D3C-8446-8706-D4FF66776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3ED57513-957D-074D-8A79-8B97F2D9F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45555DA6-9964-D040-87BA-B94A9FBDBF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9F25888C-CDAE-6D4F-823B-C40B3FDF4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86291AC9-4EBD-D243-9BD8-EADCE0DB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7E7B10B-4C7D-264C-9B75-DA7F808A4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D3CA376A-B471-6245-B8BE-306D2F3DA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509DE819-2CF7-D846-A43B-280AD4BCC4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F67656D1-F2A4-9649-9F40-EF8C1D0CC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870AC420-1BCD-A640-8346-79694C2CE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59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8C65F7-2688-B645-B8E3-2B9FAEDF0F3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A52E0A18-E273-2242-82E5-C3746DF1D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EA2130B9-A9A0-6046-AD1D-70D5050D0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53F85A0B-24AA-4C4E-ABE5-4F432092D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98789C69-E55F-0F45-9211-C5F720459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E070005B-481E-D14C-ADCA-B91B537738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C7708920-5A91-8A40-B2E4-CFBDBCF5C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D55A5191-7187-794E-BE28-1FBD0687C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3BB24710-F05A-5241-A7A5-13323166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7BA315E5-0C31-FB43-B1BB-DAE9140A2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0FC36517-5A08-C543-BCFD-0A6FC61CF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A443BDCF-5161-0C41-9887-20261585D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CEC53681-F54F-E24D-BE98-D13C771C5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9359D085-5B30-2E4E-B347-85C20B9D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73D5AB-0943-7F42-B5CF-66BF3036B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B7DB2800-3FBD-0442-AD77-E738DC3DD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6A7883EB-A595-5042-AA17-1BBBEE45C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AED34C86-2E21-3846-A864-D7403FCD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D19C51F3-6334-D642-91C7-AAA1F2836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241CD090-4E5A-8644-9DE6-E31D3F60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AE18BFF2-64F5-9B40-9020-4FC4CB94A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D7DFFBC-E3F0-8641-80CA-05B02B6FD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32FDEBBE-7B6A-4042-8476-2020352869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FBEED6DD-52B4-7A42-B5EC-2A2D71DAC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A2C547D-F2C2-E54F-9736-136FAB167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614673E0-AB0A-1241-B7C2-A6F982B41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0" r:id="rId1"/>
    <p:sldLayoutId id="2147487090" r:id="rId2"/>
    <p:sldLayoutId id="2147487033" r:id="rId3"/>
    <p:sldLayoutId id="2147487035" r:id="rId4"/>
    <p:sldLayoutId id="2147487135" r:id="rId5"/>
    <p:sldLayoutId id="2147487136" r:id="rId6"/>
    <p:sldLayoutId id="214748713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8918"/>
            <a:ext cx="11763662" cy="55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194957C-8731-DE4C-83AD-724558FB1C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F1A1700-92FB-6445-B55E-4BB5B7CD5FC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6" name="Picture 165" descr="at.png">
              <a:extLst>
                <a:ext uri="{FF2B5EF4-FFF2-40B4-BE49-F238E27FC236}">
                  <a16:creationId xmlns:a16="http://schemas.microsoft.com/office/drawing/2014/main" id="{EEC49457-8255-6247-8B35-6C236A810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be.png">
              <a:extLst>
                <a:ext uri="{FF2B5EF4-FFF2-40B4-BE49-F238E27FC236}">
                  <a16:creationId xmlns:a16="http://schemas.microsoft.com/office/drawing/2014/main" id="{C8C3555C-6F97-5340-923D-FB1BEA234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ch.png">
              <a:extLst>
                <a:ext uri="{FF2B5EF4-FFF2-40B4-BE49-F238E27FC236}">
                  <a16:creationId xmlns:a16="http://schemas.microsoft.com/office/drawing/2014/main" id="{CFAC6D5E-E6F0-3248-9A39-C702C4664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cz.png">
              <a:extLst>
                <a:ext uri="{FF2B5EF4-FFF2-40B4-BE49-F238E27FC236}">
                  <a16:creationId xmlns:a16="http://schemas.microsoft.com/office/drawing/2014/main" id="{B52857C4-9738-1E48-9CBC-FF7549A4E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de.png">
              <a:extLst>
                <a:ext uri="{FF2B5EF4-FFF2-40B4-BE49-F238E27FC236}">
                  <a16:creationId xmlns:a16="http://schemas.microsoft.com/office/drawing/2014/main" id="{F42AB927-96C0-D84F-AE59-99B3C5C35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dk.png">
              <a:extLst>
                <a:ext uri="{FF2B5EF4-FFF2-40B4-BE49-F238E27FC236}">
                  <a16:creationId xmlns:a16="http://schemas.microsoft.com/office/drawing/2014/main" id="{67279B20-7639-B84C-938E-1A743D4C3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ee.png">
              <a:extLst>
                <a:ext uri="{FF2B5EF4-FFF2-40B4-BE49-F238E27FC236}">
                  <a16:creationId xmlns:a16="http://schemas.microsoft.com/office/drawing/2014/main" id="{7364A940-ED46-4A45-965A-D84DFB5CD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es.png">
              <a:extLst>
                <a:ext uri="{FF2B5EF4-FFF2-40B4-BE49-F238E27FC236}">
                  <a16:creationId xmlns:a16="http://schemas.microsoft.com/office/drawing/2014/main" id="{16B9D2EB-4E49-464D-9060-0CCB59C1D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fi.png">
              <a:extLst>
                <a:ext uri="{FF2B5EF4-FFF2-40B4-BE49-F238E27FC236}">
                  <a16:creationId xmlns:a16="http://schemas.microsoft.com/office/drawing/2014/main" id="{91C8A21A-5ABE-D44C-A072-7506546F0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fr.png">
              <a:extLst>
                <a:ext uri="{FF2B5EF4-FFF2-40B4-BE49-F238E27FC236}">
                  <a16:creationId xmlns:a16="http://schemas.microsoft.com/office/drawing/2014/main" id="{61ABAF23-03D4-E446-AFC1-6DCCEFB3D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gr.png">
              <a:extLst>
                <a:ext uri="{FF2B5EF4-FFF2-40B4-BE49-F238E27FC236}">
                  <a16:creationId xmlns:a16="http://schemas.microsoft.com/office/drawing/2014/main" id="{84D6CD89-9E40-FF4C-8136-C2911C328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hu.png">
              <a:extLst>
                <a:ext uri="{FF2B5EF4-FFF2-40B4-BE49-F238E27FC236}">
                  <a16:creationId xmlns:a16="http://schemas.microsoft.com/office/drawing/2014/main" id="{DE15D156-E845-E240-97B3-864BBB8DE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ie.png">
              <a:extLst>
                <a:ext uri="{FF2B5EF4-FFF2-40B4-BE49-F238E27FC236}">
                  <a16:creationId xmlns:a16="http://schemas.microsoft.com/office/drawing/2014/main" id="{D1A196E5-5A1C-4B46-81D6-71591EF4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it.png">
              <a:extLst>
                <a:ext uri="{FF2B5EF4-FFF2-40B4-BE49-F238E27FC236}">
                  <a16:creationId xmlns:a16="http://schemas.microsoft.com/office/drawing/2014/main" id="{87971AD1-3EEA-3747-8F78-463B92B83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lu.png">
              <a:extLst>
                <a:ext uri="{FF2B5EF4-FFF2-40B4-BE49-F238E27FC236}">
                  <a16:creationId xmlns:a16="http://schemas.microsoft.com/office/drawing/2014/main" id="{8115CCE6-C83E-F043-A0D1-E9F3CC5A5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nl.png">
              <a:extLst>
                <a:ext uri="{FF2B5EF4-FFF2-40B4-BE49-F238E27FC236}">
                  <a16:creationId xmlns:a16="http://schemas.microsoft.com/office/drawing/2014/main" id="{617A95D2-ABC0-7943-984C-B36FF90878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no.png">
              <a:extLst>
                <a:ext uri="{FF2B5EF4-FFF2-40B4-BE49-F238E27FC236}">
                  <a16:creationId xmlns:a16="http://schemas.microsoft.com/office/drawing/2014/main" id="{8F31B59C-2E1A-AA4C-A6EB-7E3885C37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pl.png">
              <a:extLst>
                <a:ext uri="{FF2B5EF4-FFF2-40B4-BE49-F238E27FC236}">
                  <a16:creationId xmlns:a16="http://schemas.microsoft.com/office/drawing/2014/main" id="{0A65D069-8346-B348-8106-42F07F76A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pt.png">
              <a:extLst>
                <a:ext uri="{FF2B5EF4-FFF2-40B4-BE49-F238E27FC236}">
                  <a16:creationId xmlns:a16="http://schemas.microsoft.com/office/drawing/2014/main" id="{B7F2677F-5B46-FE40-8CE4-5E04FE0E7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ro.png">
              <a:extLst>
                <a:ext uri="{FF2B5EF4-FFF2-40B4-BE49-F238E27FC236}">
                  <a16:creationId xmlns:a16="http://schemas.microsoft.com/office/drawing/2014/main" id="{D9EF3265-FE1F-6C4C-BD50-90D174F1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se.png">
              <a:extLst>
                <a:ext uri="{FF2B5EF4-FFF2-40B4-BE49-F238E27FC236}">
                  <a16:creationId xmlns:a16="http://schemas.microsoft.com/office/drawing/2014/main" id="{C8B182A9-201C-7C42-A5A3-F9778D9076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uk.png">
              <a:extLst>
                <a:ext uri="{FF2B5EF4-FFF2-40B4-BE49-F238E27FC236}">
                  <a16:creationId xmlns:a16="http://schemas.microsoft.com/office/drawing/2014/main" id="{DCCA2FD8-EA64-3048-95C1-2F517C24B2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ca.png">
              <a:extLst>
                <a:ext uri="{FF2B5EF4-FFF2-40B4-BE49-F238E27FC236}">
                  <a16:creationId xmlns:a16="http://schemas.microsoft.com/office/drawing/2014/main" id="{4B641A7A-D419-784E-8E18-227B243C9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9069DDE4-FAA9-6940-AEFC-6EFBCBF299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0" name="Picture 189" descr="si.png">
              <a:extLst>
                <a:ext uri="{FF2B5EF4-FFF2-40B4-BE49-F238E27FC236}">
                  <a16:creationId xmlns:a16="http://schemas.microsoft.com/office/drawing/2014/main" id="{774A8E6C-76BF-F04F-93C6-6758EF16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8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2508-10A6-8945-A31B-FB5133FA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ESA </a:t>
            </a:r>
            <a:r>
              <a:rPr lang="en-GB" dirty="0" smtClean="0"/>
              <a:t>Extended </a:t>
            </a:r>
            <a:r>
              <a:rPr lang="en-GB" dirty="0"/>
              <a:t>Data Access 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6F978-949D-1140-97B1-417FBE445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307" y="4199238"/>
            <a:ext cx="6124061" cy="996628"/>
          </a:xfrm>
        </p:spPr>
        <p:txBody>
          <a:bodyPr/>
          <a:lstStyle/>
          <a:p>
            <a:pPr algn="l"/>
            <a:r>
              <a:rPr lang="it-IT" sz="1600" b="1" dirty="0" smtClean="0"/>
              <a:t>G. Troina (ESA), A. Della Vecchia (</a:t>
            </a:r>
            <a:r>
              <a:rPr lang="it-IT" sz="1600" b="1" dirty="0" err="1" smtClean="0"/>
              <a:t>Randstad</a:t>
            </a:r>
            <a:r>
              <a:rPr lang="it-IT" sz="1600" b="1" dirty="0" smtClean="0"/>
              <a:t>)</a:t>
            </a:r>
          </a:p>
          <a:p>
            <a:pPr algn="l"/>
            <a:r>
              <a:rPr lang="it-IT" sz="1600" b="1" dirty="0" smtClean="0"/>
              <a:t>ESA/ESRIN</a:t>
            </a:r>
            <a:endParaRPr lang="it-IT" sz="16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EA6F978-949D-1140-97B1-417FBE445B11}"/>
              </a:ext>
            </a:extLst>
          </p:cNvPr>
          <p:cNvSpPr txBox="1">
            <a:spLocks/>
          </p:cNvSpPr>
          <p:nvPr/>
        </p:nvSpPr>
        <p:spPr bwMode="auto">
          <a:xfrm>
            <a:off x="7280434" y="5385486"/>
            <a:ext cx="4120733" cy="99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it-IT" kern="0" dirty="0" smtClean="0"/>
              <a:t>CEOS WGISS 51 Virtual Workshop</a:t>
            </a:r>
          </a:p>
          <a:p>
            <a:r>
              <a:rPr lang="it-IT" kern="0" dirty="0" smtClean="0"/>
              <a:t>20-22/04/2021</a:t>
            </a:r>
          </a:p>
        </p:txBody>
      </p:sp>
    </p:spTree>
    <p:extLst>
      <p:ext uri="{BB962C8B-B14F-4D97-AF65-F5344CB8AC3E}">
        <p14:creationId xmlns:p14="http://schemas.microsoft.com/office/powerpoint/2010/main" val="5744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41935"/>
            <a:ext cx="10113228" cy="584775"/>
          </a:xfrm>
        </p:spPr>
        <p:txBody>
          <a:bodyPr/>
          <a:lstStyle/>
          <a:p>
            <a:r>
              <a:rPr lang="en-GB" sz="3200" dirty="0">
                <a:solidFill>
                  <a:srgbClr val="003249"/>
                </a:solidFill>
              </a:rPr>
              <a:t>APPLICATION LAYER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91" y="213218"/>
            <a:ext cx="9096470" cy="57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Metadata</a:t>
            </a:r>
            <a:r>
              <a:rPr lang="it-IT" dirty="0" smtClean="0"/>
              <a:t> </a:t>
            </a:r>
            <a:r>
              <a:rPr lang="it-IT" dirty="0" err="1" smtClean="0"/>
              <a:t>Layer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20" y="66822"/>
            <a:ext cx="8608298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61" y="157324"/>
            <a:ext cx="10113228" cy="553998"/>
          </a:xfrm>
        </p:spPr>
        <p:txBody>
          <a:bodyPr/>
          <a:lstStyle/>
          <a:p>
            <a:r>
              <a:rPr lang="en-GB" dirty="0" smtClean="0"/>
              <a:t>Standard services to access DATA LAYER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54" y="434322"/>
            <a:ext cx="8434140" cy="551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Adopted</a:t>
            </a:r>
            <a:r>
              <a:rPr lang="it-IT" dirty="0" smtClean="0"/>
              <a:t> </a:t>
            </a:r>
            <a:r>
              <a:rPr lang="it-IT" dirty="0" err="1" smtClean="0"/>
              <a:t>Standards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92" y="1741714"/>
            <a:ext cx="1057017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Common Services Layered Architecture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92" y="261258"/>
            <a:ext cx="9528925" cy="58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EOCAT/</a:t>
            </a:r>
            <a:r>
              <a:rPr lang="it-IT" dirty="0" err="1"/>
              <a:t>FedEO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CEOS-WGISS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715" y="1358537"/>
            <a:ext cx="9755442" cy="41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ESA PDGS </a:t>
            </a:r>
            <a:r>
              <a:rPr lang="it-IT" dirty="0" err="1" smtClean="0"/>
              <a:t>DataCube</a:t>
            </a:r>
            <a:r>
              <a:rPr lang="it-IT" dirty="0" smtClean="0"/>
              <a:t> Service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20" y="456942"/>
            <a:ext cx="9028959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Dataset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68001" y="780257"/>
          <a:ext cx="8828549" cy="498880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80420">
                  <a:extLst>
                    <a:ext uri="{9D8B030D-6E8A-4147-A177-3AD203B41FA5}">
                      <a16:colId xmlns:a16="http://schemas.microsoft.com/office/drawing/2014/main" val="3347113227"/>
                    </a:ext>
                  </a:extLst>
                </a:gridCol>
                <a:gridCol w="1433367">
                  <a:extLst>
                    <a:ext uri="{9D8B030D-6E8A-4147-A177-3AD203B41FA5}">
                      <a16:colId xmlns:a16="http://schemas.microsoft.com/office/drawing/2014/main" val="1216215143"/>
                    </a:ext>
                  </a:extLst>
                </a:gridCol>
                <a:gridCol w="2158401">
                  <a:extLst>
                    <a:ext uri="{9D8B030D-6E8A-4147-A177-3AD203B41FA5}">
                      <a16:colId xmlns:a16="http://schemas.microsoft.com/office/drawing/2014/main" val="1501595422"/>
                    </a:ext>
                  </a:extLst>
                </a:gridCol>
                <a:gridCol w="2886482">
                  <a:extLst>
                    <a:ext uri="{9D8B030D-6E8A-4147-A177-3AD203B41FA5}">
                      <a16:colId xmlns:a16="http://schemas.microsoft.com/office/drawing/2014/main" val="2115870105"/>
                    </a:ext>
                  </a:extLst>
                </a:gridCol>
                <a:gridCol w="1169879">
                  <a:extLst>
                    <a:ext uri="{9D8B030D-6E8A-4147-A177-3AD203B41FA5}">
                      <a16:colId xmlns:a16="http://schemas.microsoft.com/office/drawing/2014/main" val="1640962801"/>
                    </a:ext>
                  </a:extLst>
                </a:gridCol>
              </a:tblGrid>
              <a:tr h="1358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Mission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Dataset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Temporal coverage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Data format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Status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8184701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Third-Party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LANDSAT.TM.GTC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1984-04-06 / 2011-11-16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EO-SIP (2 nested ZIP: TIF (single bands))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Operation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4126159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Third-Party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LANDSAT.ETM.GTC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1999-07-09 / 2003-12-31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EO-SIP (2 nested ZIP: TIF (single bands))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Operation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1436490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Third-Party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TropForest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2009-01-27 / 2011-08-09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EO-SIP (2 nested ZIP: CEOS format)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Operation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9367200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Third-Party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SPOT1-5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1986-04-01 / 2015-09-15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EO-SIP (2 nested ZIP: CEOS format)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Operation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0150016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Third-Party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 err="1">
                          <a:effectLst/>
                        </a:rPr>
                        <a:t>IKONOS.ESA.Archive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2000-12-25 / 2008-12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EO-SIP (2 nested ZIP: TIF)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Operation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4051375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Third-Party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 err="1">
                          <a:effectLst/>
                        </a:rPr>
                        <a:t>SeaSat.ESA.Archive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1978-07-13 - 1978-10-10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EO-SIP (ZIP: TAR: CEOS format)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Operation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3805572"/>
                  </a:ext>
                </a:extLst>
              </a:tr>
              <a:tr h="135876"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976585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Earth Explorer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MIR_BWSF1C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2010-01-12 / present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ZIP: ZIP: HDB + DBL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Planned for 2021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7654411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Earth Explorer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MIR_BWSD1C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2010-01-12 / present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ZIP: ZIP: HDB + DBL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Planned for 2021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9368892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Earth Explorer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MIR_BWLF1C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2010-01-12 / present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ZIP: ZIP: HDB + DBL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Planned for 2021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8383295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Earth Explorer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MIR_BWLD1C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2010-01-12 / present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ZIP: ZIP: HDB + DBL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Planned for 2021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2667708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Earth Explorer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MIR_SMUDP2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2010-01-12 / present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ZIP: nc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Planned for 2021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6607857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Earth Explorer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MIR_OSUDP2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2010-01-12 / present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ZIP: nc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Planned for 2021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4248786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Earth Explorer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MIR_SOILF3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2010-07-01 / present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ZIP: nc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Planned for 2021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303243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Earth Explorer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MIR_SIT_M4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2010-11-15 / present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ZIP: nc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Planned for 2021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9183173"/>
                  </a:ext>
                </a:extLst>
              </a:tr>
              <a:tr h="135876"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135682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Heritage Mission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MER_RR_1P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2002-04-29 / 2012-04-08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u="none" strike="noStrike" dirty="0">
                          <a:effectLst/>
                        </a:rPr>
                        <a:t>ZIP: ZIP: </a:t>
                      </a:r>
                      <a:r>
                        <a:rPr lang="nl-NL" sz="1050" u="none" strike="noStrike" dirty="0" err="1">
                          <a:effectLst/>
                        </a:rPr>
                        <a:t>nc</a:t>
                      </a:r>
                      <a:r>
                        <a:rPr lang="nl-NL" sz="1050" u="none" strike="noStrike" dirty="0">
                          <a:effectLst/>
                        </a:rPr>
                        <a:t> (single bands)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Planned for 2021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8004362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Heritage Mission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MER_FRS_1P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2002-05-17 / 2012-04-08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u="none" strike="noStrike" dirty="0">
                          <a:effectLst/>
                        </a:rPr>
                        <a:t>ZIP: ZIP: </a:t>
                      </a:r>
                      <a:r>
                        <a:rPr lang="nl-NL" sz="1050" u="none" strike="noStrike" dirty="0" err="1">
                          <a:effectLst/>
                        </a:rPr>
                        <a:t>nc</a:t>
                      </a:r>
                      <a:r>
                        <a:rPr lang="nl-NL" sz="1050" u="none" strike="noStrike" dirty="0">
                          <a:effectLst/>
                        </a:rPr>
                        <a:t> (single bands)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Planned for 2021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6979268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Heritage Mission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MER_RR_2P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2002-04-29 / 2012-04-08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u="none" strike="noStrike" dirty="0">
                          <a:effectLst/>
                        </a:rPr>
                        <a:t>ZIP: ZIP: </a:t>
                      </a:r>
                      <a:r>
                        <a:rPr lang="nl-NL" sz="1050" u="none" strike="noStrike" dirty="0" err="1">
                          <a:effectLst/>
                        </a:rPr>
                        <a:t>nc</a:t>
                      </a:r>
                      <a:r>
                        <a:rPr lang="nl-NL" sz="1050" u="none" strike="noStrike" dirty="0">
                          <a:effectLst/>
                        </a:rPr>
                        <a:t> (single bands)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Planned for 2021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9494396"/>
                  </a:ext>
                </a:extLst>
              </a:tr>
              <a:tr h="2459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Heritage Mission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>
                          <a:effectLst/>
                        </a:rPr>
                        <a:t>MER_FRS_2P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2002-05-17 /2012-04-08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50" u="none" strike="noStrike">
                          <a:effectLst/>
                        </a:rPr>
                        <a:t>ZIP: ZIP: nc (single bands)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u="none" strike="noStrike" dirty="0">
                          <a:effectLst/>
                        </a:rPr>
                        <a:t>Planned for 2021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372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6000" y="3306606"/>
            <a:ext cx="7789050" cy="707886"/>
          </a:xfrm>
        </p:spPr>
        <p:txBody>
          <a:bodyPr/>
          <a:lstStyle/>
          <a:p>
            <a:r>
              <a:rPr lang="en-GB" dirty="0" smtClean="0">
                <a:solidFill>
                  <a:srgbClr val="003249"/>
                </a:solidFill>
              </a:rPr>
              <a:t>Evolution</a:t>
            </a:r>
            <a:endParaRPr lang="en-GB" dirty="0">
              <a:solidFill>
                <a:srgbClr val="003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ESE/ERGO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2667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49"/>
                </a:solidFill>
              </a:rPr>
              <a:t>OGC API – Features, </a:t>
            </a:r>
            <a:r>
              <a:rPr lang="en-US" sz="2000" dirty="0" err="1">
                <a:solidFill>
                  <a:srgbClr val="003249"/>
                </a:solidFill>
              </a:rPr>
              <a:t>OpenAPI</a:t>
            </a:r>
            <a:r>
              <a:rPr lang="en-US" sz="2000" dirty="0">
                <a:solidFill>
                  <a:srgbClr val="003249"/>
                </a:solidFill>
              </a:rPr>
              <a:t> and OpenSearch compliant (landing page).</a:t>
            </a:r>
          </a:p>
          <a:p>
            <a:pPr marL="355600" indent="-2667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49"/>
                </a:solidFill>
              </a:rPr>
              <a:t>Full support for </a:t>
            </a:r>
            <a:r>
              <a:rPr lang="en-US" sz="2000" dirty="0" err="1">
                <a:solidFill>
                  <a:srgbClr val="003249"/>
                </a:solidFill>
              </a:rPr>
              <a:t>GeoJSON</a:t>
            </a:r>
            <a:r>
              <a:rPr lang="en-US" sz="2000" dirty="0">
                <a:solidFill>
                  <a:srgbClr val="003249"/>
                </a:solidFill>
              </a:rPr>
              <a:t>, including faceted search responses.</a:t>
            </a:r>
          </a:p>
          <a:p>
            <a:pPr marL="355600" indent="-2667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49"/>
                </a:solidFill>
              </a:rPr>
              <a:t>Preservation of Atom responses.</a:t>
            </a:r>
          </a:p>
          <a:p>
            <a:pPr marL="953200" lvl="2" indent="-2667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49"/>
                </a:solidFill>
              </a:rPr>
              <a:t>Changed request parameters “limit”, “</a:t>
            </a:r>
            <a:r>
              <a:rPr lang="en-US" sz="2000" dirty="0" err="1">
                <a:solidFill>
                  <a:srgbClr val="003249"/>
                </a:solidFill>
              </a:rPr>
              <a:t>datetime</a:t>
            </a:r>
            <a:r>
              <a:rPr lang="en-US" sz="2000" dirty="0">
                <a:solidFill>
                  <a:srgbClr val="003249"/>
                </a:solidFill>
              </a:rPr>
              <a:t>” (transparent when OSDD is used)</a:t>
            </a:r>
          </a:p>
          <a:p>
            <a:pPr marL="355600" indent="-2667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49"/>
                </a:solidFill>
              </a:rPr>
              <a:t>Multiple feature collections:</a:t>
            </a:r>
          </a:p>
          <a:p>
            <a:pPr marL="953200" lvl="2" indent="-2667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49"/>
                </a:solidFill>
              </a:rPr>
              <a:t>Series (collections) – OGC 17-084r1</a:t>
            </a:r>
          </a:p>
          <a:p>
            <a:pPr marL="953200" lvl="2" indent="-2667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49"/>
                </a:solidFill>
              </a:rPr>
              <a:t>Datasets (products) – OGC 17-003r2</a:t>
            </a:r>
          </a:p>
          <a:p>
            <a:pPr marL="953200" lvl="2" indent="-2667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49"/>
                </a:solidFill>
              </a:rPr>
              <a:t>Services (services and applications) – OGC 19-020r1</a:t>
            </a:r>
          </a:p>
          <a:p>
            <a:pPr marL="355600" indent="-2667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49"/>
                </a:solidFill>
              </a:rPr>
              <a:t>Metric Server / Client</a:t>
            </a:r>
          </a:p>
          <a:p>
            <a:pPr marL="355600" indent="-2667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49"/>
                </a:solidFill>
              </a:rPr>
              <a:t>Metadata editor service with Semantic annotation via ESA Thesauri</a:t>
            </a:r>
          </a:p>
          <a:p>
            <a:pPr marL="355600" indent="-2667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2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Summary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Data Portfolio </a:t>
            </a:r>
            <a:endParaRPr lang="en-GB" sz="2000" b="1" kern="120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ESA Heritage Missions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ESA Earth Explorers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Third Party Missions </a:t>
            </a:r>
            <a:endParaRPr lang="en-GB" sz="2000" b="1" kern="120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Description of the architecture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Layered architecture</a:t>
            </a:r>
            <a:endParaRPr lang="en-GB" sz="2000" b="1" kern="120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EO-CAT and FEDEO 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PDGS Datacube  </a:t>
            </a:r>
            <a:endParaRPr lang="en-GB" sz="2000" b="1" kern="120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Evolution </a:t>
            </a:r>
            <a:endParaRPr lang="en-GB" sz="2000" b="1" kern="120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ESE-ERGO </a:t>
            </a:r>
            <a:endParaRPr lang="en-GB" sz="2000" b="1" kern="120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3D interfaces (3dFlus) </a:t>
            </a: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VRE (Aeolus) </a:t>
            </a:r>
            <a:endParaRPr lang="en-GB" sz="2000" b="1" kern="120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39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58" y="284286"/>
            <a:ext cx="7174846" cy="76944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3D </a:t>
            </a:r>
            <a:r>
              <a:rPr lang="en-GB" dirty="0"/>
              <a:t>o</a:t>
            </a:r>
            <a:r>
              <a:rPr lang="en-GB" dirty="0" smtClean="0"/>
              <a:t>ver time series interfaces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rgbClr val="003249"/>
                </a:solidFill>
              </a:rPr>
              <a:t>Interactive </a:t>
            </a:r>
            <a:r>
              <a:rPr lang="en-GB" sz="2000" dirty="0">
                <a:solidFill>
                  <a:srgbClr val="003249"/>
                </a:solidFill>
              </a:rPr>
              <a:t>and </a:t>
            </a:r>
            <a:r>
              <a:rPr lang="en-GB" sz="2000" dirty="0" smtClean="0">
                <a:solidFill>
                  <a:srgbClr val="003249"/>
                </a:solidFill>
              </a:rPr>
              <a:t>efficient visualization of data </a:t>
            </a:r>
            <a:r>
              <a:rPr lang="en-GB" sz="2000" dirty="0">
                <a:solidFill>
                  <a:srgbClr val="003249"/>
                </a:solidFill>
              </a:rPr>
              <a:t>in 3D </a:t>
            </a:r>
            <a:r>
              <a:rPr lang="en-GB" sz="2000" dirty="0" smtClean="0">
                <a:solidFill>
                  <a:srgbClr val="003249"/>
                </a:solidFill>
              </a:rPr>
              <a:t>space </a:t>
            </a:r>
            <a:r>
              <a:rPr lang="en-GB" sz="2000" dirty="0">
                <a:solidFill>
                  <a:srgbClr val="003249"/>
                </a:solidFill>
              </a:rPr>
              <a:t>over </a:t>
            </a:r>
            <a:r>
              <a:rPr lang="en-GB" sz="2000" dirty="0" smtClean="0">
                <a:solidFill>
                  <a:srgbClr val="003249"/>
                </a:solidFill>
              </a:rPr>
              <a:t>time-series is particularly important for operational services, for instance: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249"/>
                </a:solidFill>
              </a:rPr>
              <a:t>urban </a:t>
            </a:r>
            <a:r>
              <a:rPr lang="en-GB" sz="2000" dirty="0">
                <a:solidFill>
                  <a:srgbClr val="003249"/>
                </a:solidFill>
              </a:rPr>
              <a:t>areas &amp; infrastructures </a:t>
            </a:r>
            <a:r>
              <a:rPr lang="en-GB" sz="2000" dirty="0" smtClean="0">
                <a:solidFill>
                  <a:srgbClr val="003249"/>
                </a:solidFill>
              </a:rPr>
              <a:t>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249"/>
                </a:solidFill>
              </a:rPr>
              <a:t>forestry </a:t>
            </a:r>
            <a:r>
              <a:rPr lang="en-GB" sz="2000" dirty="0">
                <a:solidFill>
                  <a:srgbClr val="003249"/>
                </a:solidFill>
              </a:rPr>
              <a:t>monitoring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249"/>
                </a:solidFill>
              </a:rPr>
              <a:t>space </a:t>
            </a:r>
            <a:r>
              <a:rPr lang="en-GB" sz="2000" dirty="0">
                <a:solidFill>
                  <a:srgbClr val="003249"/>
                </a:solidFill>
              </a:rPr>
              <a:t>debris </a:t>
            </a:r>
            <a:r>
              <a:rPr lang="en-GB" sz="2000" dirty="0" smtClean="0">
                <a:solidFill>
                  <a:srgbClr val="003249"/>
                </a:solidFill>
              </a:rPr>
              <a:t>monitoring</a:t>
            </a:r>
            <a:endParaRPr lang="en-GB" sz="2000" dirty="0">
              <a:solidFill>
                <a:srgbClr val="003249"/>
              </a:solidFill>
            </a:endParaRPr>
          </a:p>
          <a:p>
            <a:endParaRPr lang="en-GB" sz="2000" dirty="0" smtClean="0">
              <a:solidFill>
                <a:srgbClr val="003249"/>
              </a:solidFill>
            </a:endParaRPr>
          </a:p>
          <a:p>
            <a:endParaRPr lang="en-GB" sz="2000" dirty="0" smtClean="0">
              <a:solidFill>
                <a:srgbClr val="003249"/>
              </a:solidFill>
            </a:endParaRPr>
          </a:p>
          <a:p>
            <a:r>
              <a:rPr lang="en-GB" sz="2000" dirty="0" smtClean="0">
                <a:solidFill>
                  <a:srgbClr val="003249"/>
                </a:solidFill>
              </a:rPr>
              <a:t>The </a:t>
            </a:r>
            <a:r>
              <a:rPr lang="en-GB" sz="2000" dirty="0">
                <a:solidFill>
                  <a:srgbClr val="003249"/>
                </a:solidFill>
              </a:rPr>
              <a:t>objective </a:t>
            </a:r>
            <a:r>
              <a:rPr lang="en-GB" sz="2000" dirty="0" smtClean="0">
                <a:solidFill>
                  <a:srgbClr val="003249"/>
                </a:solidFill>
              </a:rPr>
              <a:t>of the project is to </a:t>
            </a:r>
            <a:r>
              <a:rPr lang="en-GB" sz="2000" dirty="0">
                <a:solidFill>
                  <a:srgbClr val="003249"/>
                </a:solidFill>
              </a:rPr>
              <a:t>develop and deliver </a:t>
            </a:r>
            <a:r>
              <a:rPr lang="en-GB" sz="2000" dirty="0" smtClean="0">
                <a:solidFill>
                  <a:srgbClr val="003249"/>
                </a:solidFill>
              </a:rPr>
              <a:t>new </a:t>
            </a:r>
            <a:r>
              <a:rPr lang="en-GB" sz="2000" dirty="0">
                <a:solidFill>
                  <a:srgbClr val="003249"/>
                </a:solidFill>
              </a:rPr>
              <a:t>Open Source </a:t>
            </a:r>
            <a:r>
              <a:rPr lang="en-GB" sz="2000" dirty="0" smtClean="0">
                <a:solidFill>
                  <a:srgbClr val="003249"/>
                </a:solidFill>
              </a:rPr>
              <a:t>Software APIs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249"/>
                </a:solidFill>
              </a:rPr>
              <a:t>providing </a:t>
            </a:r>
            <a:r>
              <a:rPr lang="en-GB" sz="2000" dirty="0">
                <a:solidFill>
                  <a:srgbClr val="003249"/>
                </a:solidFill>
              </a:rPr>
              <a:t>interactive visualization mechanisms of 3D fluid surfaces in </a:t>
            </a:r>
            <a:r>
              <a:rPr lang="en-GB" sz="2000" dirty="0" smtClean="0">
                <a:solidFill>
                  <a:srgbClr val="003249"/>
                </a:solidFill>
              </a:rPr>
              <a:t>web-browsers </a:t>
            </a:r>
            <a:endParaRPr lang="en-GB" sz="2000" dirty="0">
              <a:solidFill>
                <a:srgbClr val="00324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249"/>
                </a:solidFill>
              </a:rPr>
              <a:t>supporting </a:t>
            </a:r>
            <a:r>
              <a:rPr lang="en-GB" sz="2000" dirty="0">
                <a:solidFill>
                  <a:srgbClr val="003249"/>
                </a:solidFill>
              </a:rPr>
              <a:t>data-driven analysis </a:t>
            </a:r>
            <a:endParaRPr lang="en-GB" sz="2000" dirty="0" smtClean="0">
              <a:solidFill>
                <a:srgbClr val="00324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249"/>
                </a:solidFill>
              </a:rPr>
              <a:t>simplifying </a:t>
            </a:r>
            <a:r>
              <a:rPr lang="en-GB" sz="2000" dirty="0">
                <a:solidFill>
                  <a:srgbClr val="003249"/>
                </a:solidFill>
              </a:rPr>
              <a:t>the use for the scientists without the 3D graphics library </a:t>
            </a:r>
            <a:r>
              <a:rPr lang="en-GB" sz="2000" dirty="0" smtClean="0">
                <a:solidFill>
                  <a:srgbClr val="003249"/>
                </a:solidFill>
              </a:rPr>
              <a:t>knowledge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0">
              <a:buClr>
                <a:srgbClr val="4A66AC"/>
              </a:buClr>
            </a:pPr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01405"/>
            <a:ext cx="8476172" cy="769441"/>
          </a:xfrm>
        </p:spPr>
        <p:txBody>
          <a:bodyPr>
            <a:normAutofit/>
          </a:bodyPr>
          <a:lstStyle/>
          <a:p>
            <a:r>
              <a:rPr lang="en-GB" dirty="0" smtClean="0"/>
              <a:t>Virtual Research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4A66AC"/>
              </a:buClr>
            </a:pPr>
            <a:endParaRPr lang="en-GB" sz="2000" dirty="0" smtClean="0">
              <a:solidFill>
                <a:srgbClr val="003249"/>
              </a:solidFill>
            </a:endParaRPr>
          </a:p>
          <a:p>
            <a:pPr lvl="0">
              <a:buClr>
                <a:srgbClr val="4A66AC"/>
              </a:buClr>
            </a:pPr>
            <a:r>
              <a:rPr lang="en-GB" sz="2000" dirty="0" smtClean="0">
                <a:solidFill>
                  <a:srgbClr val="003249"/>
                </a:solidFill>
              </a:rPr>
              <a:t>The </a:t>
            </a:r>
            <a:r>
              <a:rPr lang="en-GB" sz="2000" dirty="0">
                <a:solidFill>
                  <a:srgbClr val="003249"/>
                </a:solidFill>
              </a:rPr>
              <a:t>objective of the </a:t>
            </a:r>
            <a:r>
              <a:rPr lang="en-GB" sz="2000" dirty="0" smtClean="0">
                <a:solidFill>
                  <a:srgbClr val="003249"/>
                </a:solidFill>
              </a:rPr>
              <a:t>VRE </a:t>
            </a:r>
            <a:r>
              <a:rPr lang="en-GB" sz="2000" dirty="0">
                <a:solidFill>
                  <a:srgbClr val="003249"/>
                </a:solidFill>
              </a:rPr>
              <a:t>project is </a:t>
            </a:r>
            <a:r>
              <a:rPr lang="en-GB" sz="2000" dirty="0" smtClean="0">
                <a:solidFill>
                  <a:srgbClr val="003249"/>
                </a:solidFill>
              </a:rPr>
              <a:t>to </a:t>
            </a:r>
            <a:r>
              <a:rPr lang="en-GB" sz="2000" dirty="0">
                <a:solidFill>
                  <a:srgbClr val="003249"/>
                </a:solidFill>
              </a:rPr>
              <a:t>deliver </a:t>
            </a:r>
            <a:r>
              <a:rPr lang="en-GB" sz="2000" dirty="0" smtClean="0">
                <a:solidFill>
                  <a:srgbClr val="003249"/>
                </a:solidFill>
              </a:rPr>
              <a:t>an environment that provides:</a:t>
            </a:r>
          </a:p>
          <a:p>
            <a:pPr marL="342900" lvl="0" indent="-342900">
              <a:buClr>
                <a:srgbClr val="4A66AC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249"/>
                </a:solidFill>
              </a:rPr>
              <a:t>a </a:t>
            </a:r>
            <a:r>
              <a:rPr lang="en-GB" sz="2000" dirty="0">
                <a:solidFill>
                  <a:srgbClr val="003249"/>
                </a:solidFill>
              </a:rPr>
              <a:t>processing platform for each user to </a:t>
            </a:r>
            <a:r>
              <a:rPr lang="en-GB" sz="2000" dirty="0" smtClean="0">
                <a:solidFill>
                  <a:srgbClr val="003249"/>
                </a:solidFill>
              </a:rPr>
              <a:t>design </a:t>
            </a:r>
            <a:r>
              <a:rPr lang="en-GB" sz="2000" dirty="0">
                <a:solidFill>
                  <a:srgbClr val="003249"/>
                </a:solidFill>
              </a:rPr>
              <a:t>and </a:t>
            </a:r>
            <a:r>
              <a:rPr lang="en-GB" sz="2000" dirty="0" smtClean="0">
                <a:solidFill>
                  <a:srgbClr val="003249"/>
                </a:solidFill>
              </a:rPr>
              <a:t>execute</a:t>
            </a:r>
            <a:r>
              <a:rPr lang="en-GB" sz="2000" dirty="0">
                <a:solidFill>
                  <a:srgbClr val="003249"/>
                </a:solidFill>
              </a:rPr>
              <a:t> </a:t>
            </a:r>
            <a:r>
              <a:rPr lang="en-GB" sz="2000" dirty="0" smtClean="0">
                <a:solidFill>
                  <a:srgbClr val="003249"/>
                </a:solidFill>
              </a:rPr>
              <a:t>computations </a:t>
            </a:r>
            <a:r>
              <a:rPr lang="en-GB" sz="2000" dirty="0">
                <a:solidFill>
                  <a:srgbClr val="003249"/>
                </a:solidFill>
              </a:rPr>
              <a:t>on the </a:t>
            </a:r>
            <a:r>
              <a:rPr lang="en-GB" sz="2000" dirty="0" smtClean="0">
                <a:solidFill>
                  <a:srgbClr val="003249"/>
                </a:solidFill>
              </a:rPr>
              <a:t>cloud</a:t>
            </a:r>
          </a:p>
          <a:p>
            <a:pPr marL="342900" lvl="0" indent="-342900">
              <a:buClr>
                <a:srgbClr val="4A66AC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249"/>
                </a:solidFill>
              </a:rPr>
              <a:t>an </a:t>
            </a:r>
            <a:r>
              <a:rPr lang="en-GB" sz="2000" dirty="0">
                <a:solidFill>
                  <a:srgbClr val="003249"/>
                </a:solidFill>
              </a:rPr>
              <a:t>easy interface to access </a:t>
            </a:r>
            <a:r>
              <a:rPr lang="en-GB" sz="2000" dirty="0" smtClean="0">
                <a:solidFill>
                  <a:srgbClr val="003249"/>
                </a:solidFill>
              </a:rPr>
              <a:t>ESA </a:t>
            </a:r>
            <a:r>
              <a:rPr lang="en-GB" sz="2000" dirty="0">
                <a:solidFill>
                  <a:srgbClr val="003249"/>
                </a:solidFill>
              </a:rPr>
              <a:t>mission </a:t>
            </a:r>
            <a:r>
              <a:rPr lang="en-GB" sz="2000" dirty="0" smtClean="0">
                <a:solidFill>
                  <a:srgbClr val="003249"/>
                </a:solidFill>
              </a:rPr>
              <a:t>data</a:t>
            </a:r>
          </a:p>
          <a:p>
            <a:pPr lvl="0">
              <a:buClr>
                <a:srgbClr val="4A66AC"/>
              </a:buCl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3249"/>
              </a:solidFill>
            </a:endParaRPr>
          </a:p>
          <a:p>
            <a:pPr>
              <a:buClr>
                <a:srgbClr val="4A66AC"/>
              </a:buClr>
            </a:pPr>
            <a:endParaRPr lang="en-GB" sz="2000" dirty="0" smtClean="0">
              <a:solidFill>
                <a:srgbClr val="003249"/>
              </a:solidFill>
            </a:endParaRPr>
          </a:p>
          <a:p>
            <a:r>
              <a:rPr lang="en-GB" sz="2000" dirty="0" smtClean="0">
                <a:solidFill>
                  <a:srgbClr val="003249"/>
                </a:solidFill>
              </a:rPr>
              <a:t>The VRE for the SWARM Mission is available already</a:t>
            </a:r>
          </a:p>
          <a:p>
            <a:endParaRPr lang="en-GB" sz="2000" dirty="0" smtClean="0">
              <a:solidFill>
                <a:srgbClr val="003249"/>
              </a:solidFill>
            </a:endParaRPr>
          </a:p>
          <a:p>
            <a:r>
              <a:rPr lang="en-GB" sz="2000" dirty="0" smtClean="0">
                <a:solidFill>
                  <a:srgbClr val="003249"/>
                </a:solidFill>
              </a:rPr>
              <a:t>The VRE for the Aeolus Mission is planned</a:t>
            </a:r>
            <a:endParaRPr lang="en-GB" sz="2000" dirty="0">
              <a:solidFill>
                <a:srgbClr val="0032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270682"/>
            <a:ext cx="8371669" cy="4308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249"/>
                </a:solidFill>
              </a:rPr>
              <a:t>Modular, layered, common architecture ready </a:t>
            </a:r>
            <a:r>
              <a:rPr lang="en-GB" sz="2000" dirty="0">
                <a:solidFill>
                  <a:srgbClr val="003249"/>
                </a:solidFill>
              </a:rPr>
              <a:t>to </a:t>
            </a:r>
            <a:r>
              <a:rPr lang="en-GB" sz="2000" dirty="0" smtClean="0">
                <a:solidFill>
                  <a:srgbClr val="003249"/>
                </a:solidFill>
              </a:rPr>
              <a:t>fulfil requirements of new missions </a:t>
            </a:r>
            <a:r>
              <a:rPr lang="en-GB" sz="2000" dirty="0">
                <a:solidFill>
                  <a:srgbClr val="003249"/>
                </a:solidFill>
              </a:rPr>
              <a:t>(e.g. </a:t>
            </a:r>
            <a:r>
              <a:rPr lang="en-GB" sz="2000" dirty="0" err="1">
                <a:solidFill>
                  <a:srgbClr val="003249"/>
                </a:solidFill>
              </a:rPr>
              <a:t>EarthCARE</a:t>
            </a:r>
            <a:r>
              <a:rPr lang="en-GB" sz="2000" dirty="0">
                <a:solidFill>
                  <a:srgbClr val="003249"/>
                </a:solidFill>
              </a:rPr>
              <a:t>, Biomass, Flex,…)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24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249"/>
                </a:solidFill>
              </a:rPr>
              <a:t>Standardization and interoperability</a:t>
            </a:r>
            <a:endParaRPr lang="en-GB" sz="2000" dirty="0">
              <a:solidFill>
                <a:srgbClr val="0032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24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249"/>
                </a:solidFill>
              </a:rPr>
              <a:t>C</a:t>
            </a:r>
            <a:r>
              <a:rPr lang="en-GB" sz="2000" dirty="0" smtClean="0">
                <a:solidFill>
                  <a:srgbClr val="003249"/>
                </a:solidFill>
              </a:rPr>
              <a:t>ommon catalogue </a:t>
            </a:r>
            <a:r>
              <a:rPr lang="en-GB" sz="2000" dirty="0">
                <a:solidFill>
                  <a:srgbClr val="003249"/>
                </a:solidFill>
              </a:rPr>
              <a:t>in order to increase visibility throughout </a:t>
            </a:r>
            <a:r>
              <a:rPr lang="en-GB" sz="2000" dirty="0" smtClean="0">
                <a:solidFill>
                  <a:srgbClr val="003249"/>
                </a:solidFill>
              </a:rPr>
              <a:t>discovery </a:t>
            </a:r>
            <a:r>
              <a:rPr lang="en-GB" sz="2000" dirty="0">
                <a:solidFill>
                  <a:srgbClr val="003249"/>
                </a:solidFill>
              </a:rPr>
              <a:t>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24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3249"/>
                </a:solidFill>
              </a:rPr>
              <a:t>Evolution towards improved data visualisation and processing:</a:t>
            </a:r>
            <a:endParaRPr lang="en-GB" sz="2000" dirty="0">
              <a:solidFill>
                <a:srgbClr val="003249"/>
              </a:solidFill>
            </a:endParaRPr>
          </a:p>
          <a:p>
            <a:pPr marL="1150938" lvl="1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3249"/>
                </a:solidFill>
              </a:rPr>
              <a:t>ESE/ERGO</a:t>
            </a:r>
          </a:p>
          <a:p>
            <a:pPr marL="1150938" lvl="1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3249"/>
                </a:solidFill>
              </a:rPr>
              <a:t>3D over time series</a:t>
            </a:r>
          </a:p>
          <a:p>
            <a:pPr marL="1150938" lvl="1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3249"/>
                </a:solidFill>
              </a:rPr>
              <a:t>VRE</a:t>
            </a:r>
          </a:p>
          <a:p>
            <a:pPr marL="1150938" lvl="1" indent="-342900">
              <a:buFont typeface="Courier New" panose="02070309020205020404" pitchFamily="49" charset="0"/>
              <a:buChar char="o"/>
            </a:pPr>
            <a:r>
              <a:rPr lang="en-GB" sz="2000" dirty="0" smtClean="0">
                <a:solidFill>
                  <a:srgbClr val="003249"/>
                </a:solidFill>
              </a:rPr>
              <a:t>AI </a:t>
            </a:r>
            <a:endParaRPr lang="en-GB" sz="2000" dirty="0">
              <a:solidFill>
                <a:srgbClr val="003249"/>
              </a:solidFill>
            </a:endParaRPr>
          </a:p>
          <a:p>
            <a:pPr lvl="1"/>
            <a:endParaRPr lang="en-GB" dirty="0">
              <a:solidFill>
                <a:srgbClr val="003249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8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38" y="2108044"/>
            <a:ext cx="10113228" cy="553998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2000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410" y="2895554"/>
            <a:ext cx="51271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ESA  Heritage </a:t>
            </a:r>
            <a:r>
              <a:rPr lang="it-IT" dirty="0" err="1" smtClean="0"/>
              <a:t>Missions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45" y="1795234"/>
            <a:ext cx="10097909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Earth </a:t>
            </a:r>
            <a:r>
              <a:rPr lang="it-IT" dirty="0" err="1" smtClean="0"/>
              <a:t>Explorers</a:t>
            </a:r>
            <a:endParaRPr lang="it-I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488" y="1075965"/>
            <a:ext cx="10116962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436" y="1018807"/>
            <a:ext cx="8707065" cy="52680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1428" y="5931416"/>
            <a:ext cx="2601094" cy="4915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04761" y="1905472"/>
            <a:ext cx="1465692" cy="337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/>
            <a:endParaRPr lang="en-GB" sz="1100" b="1" dirty="0">
              <a:solidFill>
                <a:srgbClr val="0070C0"/>
              </a:solidFill>
              <a:latin typeface="Verdana" pitchFamily="34" charset="0"/>
              <a:ea typeface="+mn-ea"/>
            </a:endParaRPr>
          </a:p>
          <a:p>
            <a:pPr eaLnBrk="1" hangingPunct="1"/>
            <a:endParaRPr lang="en-GB" sz="1100" b="1" dirty="0">
              <a:solidFill>
                <a:srgbClr val="0070C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22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EO Data Dashboard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06" y="1627476"/>
            <a:ext cx="862658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2757" y="3075057"/>
            <a:ext cx="5426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all" spc="0" normalizeH="0" baseline="0" noProof="0" dirty="0" smtClean="0">
                <a:ln>
                  <a:noFill/>
                </a:ln>
                <a:solidFill>
                  <a:srgbClr val="003249"/>
                </a:solidFill>
                <a:effectLst/>
                <a:uLnTx/>
                <a:uFillTx/>
                <a:latin typeface="Verdana"/>
                <a:ea typeface="+mj-ea"/>
              </a:rPr>
              <a:t>THE ARCHITECTURE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23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EF04-F342-B940-ADE0-1253BB71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249"/>
                </a:solidFill>
              </a:rPr>
              <a:t>LAYERED ARCHITECTURE FOR DATA ACCESS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5559-1851-F246-B78A-82C83A3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20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marL="4572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</a:pPr>
            <a:endParaRPr lang="en-GB" sz="13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181" y="550172"/>
            <a:ext cx="824951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DDD659477E5469F4ECE77EF7D68E3" ma:contentTypeVersion="10" ma:contentTypeDescription="Create a new document." ma:contentTypeScope="" ma:versionID="7f54535f992d413b9ff90e5338551366">
  <xsd:schema xmlns:xsd="http://www.w3.org/2001/XMLSchema" xmlns:xs="http://www.w3.org/2001/XMLSchema" xmlns:p="http://schemas.microsoft.com/office/2006/metadata/properties" xmlns:ns3="10bdccec-c3d4-4ac1-a1a0-8b50830348e9" targetNamespace="http://schemas.microsoft.com/office/2006/metadata/properties" ma:root="true" ma:fieldsID="10941009634b88fa534ff8dfa6cc11a6" ns3:_="">
    <xsd:import namespace="10bdccec-c3d4-4ac1-a1a0-8b50830348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dccec-c3d4-4ac1-a1a0-8b5083034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F1178-A359-4D08-868B-D4F0520D953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0bdccec-c3d4-4ac1-a1a0-8b50830348e9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DE960E-F45A-4A2B-8210-8539C8CEA8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3C2461-C79C-4508-AC11-234908BD1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bdccec-c3d4-4ac1-a1a0-8b50830348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660</Words>
  <Application>Microsoft Office PowerPoint</Application>
  <PresentationFormat>Widescreen</PresentationFormat>
  <Paragraphs>187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Arial</vt:lpstr>
      <vt:lpstr>Calibri</vt:lpstr>
      <vt:lpstr>Courier New</vt:lpstr>
      <vt:lpstr>Verdana</vt:lpstr>
      <vt:lpstr>ESA_Presentation_DARK</vt:lpstr>
      <vt:lpstr>ESA_Presentation_DARK_BG</vt:lpstr>
      <vt:lpstr>ESA_Presentation_CLEAR</vt:lpstr>
      <vt:lpstr>ESA_Presentation_CLEAR_BG</vt:lpstr>
      <vt:lpstr>ESA Extended Data Access </vt:lpstr>
      <vt:lpstr>Summary</vt:lpstr>
      <vt:lpstr> </vt:lpstr>
      <vt:lpstr>ESA  Heritage Missions</vt:lpstr>
      <vt:lpstr>Earth Explorers</vt:lpstr>
      <vt:lpstr> </vt:lpstr>
      <vt:lpstr>EO Data Dashboard</vt:lpstr>
      <vt:lpstr> </vt:lpstr>
      <vt:lpstr>LAYERED ARCHITECTURE FOR DATA ACCESS</vt:lpstr>
      <vt:lpstr>APPLICATION LAYER</vt:lpstr>
      <vt:lpstr>Metadata Layer</vt:lpstr>
      <vt:lpstr>Standard services to access DATA LAYER</vt:lpstr>
      <vt:lpstr>Adopted Standards</vt:lpstr>
      <vt:lpstr>Common Services Layered Architecture</vt:lpstr>
      <vt:lpstr>EOCAT/FedEO within CEOS-WGISS</vt:lpstr>
      <vt:lpstr>ESA PDGS DataCube Service</vt:lpstr>
      <vt:lpstr>Dataset</vt:lpstr>
      <vt:lpstr>Evolution</vt:lpstr>
      <vt:lpstr>ESE/ERGO</vt:lpstr>
      <vt:lpstr>3D over time series interfaces  </vt:lpstr>
      <vt:lpstr>Virtual Research Environment</vt:lpstr>
      <vt:lpstr>Conclusions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Name Surname</dc:creator>
  <cp:lastModifiedBy>Damiano Guerrucci</cp:lastModifiedBy>
  <cp:revision>1287</cp:revision>
  <cp:lastPrinted>2019-04-05T12:22:34Z</cp:lastPrinted>
  <dcterms:created xsi:type="dcterms:W3CDTF">2015-07-01T15:01:13Z</dcterms:created>
  <dcterms:modified xsi:type="dcterms:W3CDTF">2021-04-16T17:01:12Z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2015-06-30T22:00:00Z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ContentTypeId">
    <vt:lpwstr>0x01010064BDDD659477E5469F4ECE77EF7D68E3</vt:lpwstr>
  </property>
</Properties>
</file>