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1"/>
  </p:notesMasterIdLst>
  <p:sldIdLst>
    <p:sldId id="256" r:id="rId2"/>
    <p:sldId id="257" r:id="rId3"/>
    <p:sldId id="261" r:id="rId4"/>
    <p:sldId id="260" r:id="rId5"/>
    <p:sldId id="258" r:id="rId6"/>
    <p:sldId id="259" r:id="rId7"/>
    <p:sldId id="279" r:id="rId8"/>
    <p:sldId id="267" r:id="rId9"/>
    <p:sldId id="27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36"/>
    <p:restoredTop sz="94672"/>
  </p:normalViewPr>
  <p:slideViewPr>
    <p:cSldViewPr snapToGrid="0" snapToObjects="1">
      <p:cViewPr varScale="1">
        <p:scale>
          <a:sx n="132" d="100"/>
          <a:sy n="132" d="100"/>
        </p:scale>
        <p:origin x="984" y="1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179172-0DCC-D143-AA63-D7EC0EDB9361}" type="datetimeFigureOut">
              <a:rPr lang="en-US" smtClean="0"/>
              <a:t>4/9/21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9FF12C-95FD-6D43-B157-1D1213D3CC15}" type="slidenum">
              <a:rPr lang="en-US" smtClean="0"/>
              <a:t>‹#›</a:t>
            </a:fld>
            <a:endParaRPr lang="en-US"/>
          </a:p>
        </p:txBody>
      </p:sp>
    </p:spTree>
    <p:extLst>
      <p:ext uri="{BB962C8B-B14F-4D97-AF65-F5344CB8AC3E}">
        <p14:creationId xmlns:p14="http://schemas.microsoft.com/office/powerpoint/2010/main" val="37428746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59FF12C-95FD-6D43-B157-1D1213D3CC15}" type="slidenum">
              <a:rPr lang="en-US" smtClean="0"/>
              <a:t>4</a:t>
            </a:fld>
            <a:endParaRPr lang="en-US"/>
          </a:p>
        </p:txBody>
      </p:sp>
    </p:spTree>
    <p:extLst>
      <p:ext uri="{BB962C8B-B14F-4D97-AF65-F5344CB8AC3E}">
        <p14:creationId xmlns:p14="http://schemas.microsoft.com/office/powerpoint/2010/main" val="27989663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4/9/21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4/9/21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4/9/21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4/9/21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4/9/21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4/9/21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4/9/21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4/9/21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4/9/21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4/9/21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4/9/21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4/9/21</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4/9/21</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4/9/21</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4/9/21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4/9/21</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earch.earthdata.nasa.gov/portal/cwic/search" TargetMode="External"/><Relationship Id="rId2" Type="http://schemas.openxmlformats.org/officeDocument/2006/relationships/hyperlink" Target="https://access.earthdata.nasa.gov/holding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opensearch-ui.earthdata.nasa.gov/validations/inde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A4868-1E26-D442-BE3A-0EE4FA2999B7}"/>
              </a:ext>
            </a:extLst>
          </p:cNvPr>
          <p:cNvSpPr>
            <a:spLocks noGrp="1"/>
          </p:cNvSpPr>
          <p:nvPr>
            <p:ph type="ctrTitle"/>
          </p:nvPr>
        </p:nvSpPr>
        <p:spPr/>
        <p:txBody>
          <a:bodyPr/>
          <a:lstStyle/>
          <a:p>
            <a:pPr lvl="0">
              <a:spcBef>
                <a:spcPts val="0"/>
              </a:spcBef>
            </a:pPr>
            <a:r>
              <a:rPr lang="en-GB" sz="4800" dirty="0"/>
              <a:t>WGISS CWIC Report: </a:t>
            </a:r>
            <a:br>
              <a:rPr lang="en-GB" sz="4800" dirty="0"/>
            </a:br>
            <a:r>
              <a:rPr lang="en-GB" sz="4800" dirty="0"/>
              <a:t>CWIC Evolution</a:t>
            </a:r>
            <a:br>
              <a:rPr lang="en-GB" sz="3200" dirty="0"/>
            </a:br>
            <a:br>
              <a:rPr lang="en-GB" sz="3200" dirty="0"/>
            </a:br>
            <a:br>
              <a:rPr lang="en-GB" sz="3200" dirty="0"/>
            </a:br>
            <a:br>
              <a:rPr lang="en-GB" sz="3200" dirty="0"/>
            </a:br>
            <a:r>
              <a:rPr lang="en-GB" sz="3200" dirty="0"/>
              <a:t>WGISS-51: 20 April 2021</a:t>
            </a:r>
            <a:endParaRPr lang="en-US" sz="3200" dirty="0"/>
          </a:p>
        </p:txBody>
      </p:sp>
      <p:sp>
        <p:nvSpPr>
          <p:cNvPr id="3" name="Subtitle 2">
            <a:extLst>
              <a:ext uri="{FF2B5EF4-FFF2-40B4-BE49-F238E27FC236}">
                <a16:creationId xmlns:a16="http://schemas.microsoft.com/office/drawing/2014/main" id="{F129D446-4637-3A4B-93A0-61A1BF218814}"/>
              </a:ext>
            </a:extLst>
          </p:cNvPr>
          <p:cNvSpPr>
            <a:spLocks noGrp="1"/>
          </p:cNvSpPr>
          <p:nvPr>
            <p:ph type="subTitle" idx="1"/>
          </p:nvPr>
        </p:nvSpPr>
        <p:spPr/>
        <p:txBody>
          <a:bodyPr/>
          <a:lstStyle/>
          <a:p>
            <a:r>
              <a:rPr lang="en-GB" dirty="0"/>
              <a:t>Minnie Wong </a:t>
            </a:r>
            <a:r>
              <a:rPr lang="en-GB" dirty="0" err="1"/>
              <a:t>min.m.wong@nasa.gov</a:t>
            </a:r>
            <a:br>
              <a:rPr lang="en-GB" dirty="0"/>
            </a:br>
            <a:endParaRPr lang="en-US" dirty="0"/>
          </a:p>
        </p:txBody>
      </p:sp>
    </p:spTree>
    <p:extLst>
      <p:ext uri="{BB962C8B-B14F-4D97-AF65-F5344CB8AC3E}">
        <p14:creationId xmlns:p14="http://schemas.microsoft.com/office/powerpoint/2010/main" val="3340214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3F17E-405C-8444-A855-5A42A458EBF0}"/>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7E7C40EF-4A1E-2D4B-9FD3-08C9F4E01246}"/>
              </a:ext>
            </a:extLst>
          </p:cNvPr>
          <p:cNvSpPr>
            <a:spLocks noGrp="1"/>
          </p:cNvSpPr>
          <p:nvPr>
            <p:ph idx="1"/>
          </p:nvPr>
        </p:nvSpPr>
        <p:spPr/>
        <p:txBody>
          <a:bodyPr>
            <a:normAutofit/>
          </a:bodyPr>
          <a:lstStyle/>
          <a:p>
            <a:r>
              <a:rPr lang="en-US" dirty="0">
                <a:latin typeface="Helvetica" pitchFamily="2" charset="0"/>
              </a:rPr>
              <a:t>Summary: CWIC Evolution</a:t>
            </a:r>
          </a:p>
          <a:p>
            <a:r>
              <a:rPr lang="en-US" dirty="0">
                <a:latin typeface="Helvetica" pitchFamily="2" charset="0"/>
              </a:rPr>
              <a:t>CWIC Data Partners</a:t>
            </a:r>
          </a:p>
          <a:p>
            <a:r>
              <a:rPr lang="en-US" dirty="0">
                <a:latin typeface="Helvetica" pitchFamily="2" charset="0"/>
              </a:rPr>
              <a:t>History of CWIC</a:t>
            </a:r>
          </a:p>
          <a:p>
            <a:r>
              <a:rPr lang="en-US" dirty="0">
                <a:latin typeface="Helvetica" pitchFamily="2" charset="0"/>
              </a:rPr>
              <a:t>CWIC Implementation Today</a:t>
            </a:r>
          </a:p>
          <a:p>
            <a:r>
              <a:rPr lang="en-US" dirty="0">
                <a:latin typeface="Helvetica" pitchFamily="2" charset="0"/>
              </a:rPr>
              <a:t>CWIC Transition Support: OpenSearch Best Practices compliance</a:t>
            </a:r>
          </a:p>
          <a:p>
            <a:r>
              <a:rPr lang="en-US" dirty="0">
                <a:latin typeface="Helvetica" pitchFamily="2" charset="0"/>
              </a:rPr>
              <a:t>Data Partner Updates</a:t>
            </a:r>
          </a:p>
        </p:txBody>
      </p:sp>
    </p:spTree>
    <p:extLst>
      <p:ext uri="{BB962C8B-B14F-4D97-AF65-F5344CB8AC3E}">
        <p14:creationId xmlns:p14="http://schemas.microsoft.com/office/powerpoint/2010/main" val="4117357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5A232-B97F-BC4C-A98F-BD59526A5A96}"/>
              </a:ext>
            </a:extLst>
          </p:cNvPr>
          <p:cNvSpPr>
            <a:spLocks noGrp="1"/>
          </p:cNvSpPr>
          <p:nvPr>
            <p:ph type="title"/>
          </p:nvPr>
        </p:nvSpPr>
        <p:spPr/>
        <p:txBody>
          <a:bodyPr/>
          <a:lstStyle/>
          <a:p>
            <a:r>
              <a:rPr lang="en-US" dirty="0"/>
              <a:t>Summary: CWIC Evolution</a:t>
            </a:r>
          </a:p>
        </p:txBody>
      </p:sp>
      <p:sp>
        <p:nvSpPr>
          <p:cNvPr id="3" name="Content Placeholder 2">
            <a:extLst>
              <a:ext uri="{FF2B5EF4-FFF2-40B4-BE49-F238E27FC236}">
                <a16:creationId xmlns:a16="http://schemas.microsoft.com/office/drawing/2014/main" id="{6DDCBAF2-2BC8-EC4C-B303-912253861BDB}"/>
              </a:ext>
            </a:extLst>
          </p:cNvPr>
          <p:cNvSpPr>
            <a:spLocks noGrp="1"/>
          </p:cNvSpPr>
          <p:nvPr>
            <p:ph idx="1"/>
          </p:nvPr>
        </p:nvSpPr>
        <p:spPr>
          <a:xfrm>
            <a:off x="1103312" y="1581666"/>
            <a:ext cx="9404723" cy="4666734"/>
          </a:xfrm>
        </p:spPr>
        <p:txBody>
          <a:bodyPr>
            <a:normAutofit lnSpcReduction="10000"/>
          </a:bodyPr>
          <a:lstStyle/>
          <a:p>
            <a:r>
              <a:rPr lang="en-US" dirty="0">
                <a:latin typeface="Helvetica" pitchFamily="2" charset="0"/>
              </a:rPr>
              <a:t>The original goal of the CEOS WGISS Integrated Catalog (CWIC) was to develop an architecture via the use of common standards and protocols that improved interoperability between the CEOS agencies data systems and GEOSS for federated search and discovery of satellite data. </a:t>
            </a:r>
          </a:p>
          <a:p>
            <a:r>
              <a:rPr lang="en-US" dirty="0">
                <a:latin typeface="Helvetica" pitchFamily="2" charset="0"/>
              </a:rPr>
              <a:t>CWIC was designed to translate between CEOS agency data systems to minimize impact to their legacy architecture. CWIC was initially developed as a separate software but functionality has now been transitioned to NASA’s Common Metadata Repository (CMR).</a:t>
            </a:r>
          </a:p>
          <a:p>
            <a:r>
              <a:rPr lang="en-US" dirty="0">
                <a:latin typeface="Helvetica" pitchFamily="2" charset="0"/>
              </a:rPr>
              <a:t>CWIC data partners have adopted and implemented the recommended WGISS interoperable standard, OpenSearch, and are encouraged to manage their own underlying connection to CWIC via tagging.</a:t>
            </a:r>
          </a:p>
          <a:p>
            <a:r>
              <a:rPr lang="en-US" dirty="0">
                <a:latin typeface="Helvetica" pitchFamily="2" charset="0"/>
              </a:rPr>
              <a:t>The adoption of the CEOS OpenSearch standard and the use of International Directory Network (IDN) (which is built on top of CMR) by many CEOS agencies makes this possible. </a:t>
            </a:r>
          </a:p>
        </p:txBody>
      </p:sp>
    </p:spTree>
    <p:extLst>
      <p:ext uri="{BB962C8B-B14F-4D97-AF65-F5344CB8AC3E}">
        <p14:creationId xmlns:p14="http://schemas.microsoft.com/office/powerpoint/2010/main" val="3746227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673F7-261C-5541-8A95-EA564A350CBD}"/>
              </a:ext>
            </a:extLst>
          </p:cNvPr>
          <p:cNvSpPr>
            <a:spLocks noGrp="1"/>
          </p:cNvSpPr>
          <p:nvPr>
            <p:ph type="title"/>
          </p:nvPr>
        </p:nvSpPr>
        <p:spPr/>
        <p:txBody>
          <a:bodyPr/>
          <a:lstStyle/>
          <a:p>
            <a:r>
              <a:rPr lang="en-GB" sz="4400" dirty="0"/>
              <a:t>CWIC Data Partners</a:t>
            </a:r>
            <a:endParaRPr lang="en-US" dirty="0"/>
          </a:p>
        </p:txBody>
      </p:sp>
      <p:sp>
        <p:nvSpPr>
          <p:cNvPr id="3" name="Content Placeholder 2">
            <a:extLst>
              <a:ext uri="{FF2B5EF4-FFF2-40B4-BE49-F238E27FC236}">
                <a16:creationId xmlns:a16="http://schemas.microsoft.com/office/drawing/2014/main" id="{335642F4-129F-6C4A-8EB9-F72D3F2C157A}"/>
              </a:ext>
            </a:extLst>
          </p:cNvPr>
          <p:cNvSpPr>
            <a:spLocks noGrp="1"/>
          </p:cNvSpPr>
          <p:nvPr>
            <p:ph idx="1"/>
          </p:nvPr>
        </p:nvSpPr>
        <p:spPr>
          <a:xfrm>
            <a:off x="1103312" y="1532238"/>
            <a:ext cx="7278687" cy="4716161"/>
          </a:xfrm>
        </p:spPr>
        <p:txBody>
          <a:bodyPr>
            <a:normAutofit fontScale="85000" lnSpcReduction="10000"/>
          </a:bodyPr>
          <a:lstStyle/>
          <a:p>
            <a:pPr marL="0" lvl="0" indent="0">
              <a:spcBef>
                <a:spcPts val="0"/>
              </a:spcBef>
              <a:buClr>
                <a:schemeClr val="dk2"/>
              </a:buClr>
              <a:buSzPts val="1800"/>
              <a:buNone/>
            </a:pPr>
            <a:r>
              <a:rPr lang="en-GB" dirty="0">
                <a:latin typeface="Helvetica" pitchFamily="2" charset="0"/>
              </a:rPr>
              <a:t>CWIC Data Partners using OpenSearch: </a:t>
            </a:r>
            <a:endParaRPr lang="en-GB" sz="3200" dirty="0">
              <a:latin typeface="Helvetica" pitchFamily="2" charset="0"/>
            </a:endParaRPr>
          </a:p>
          <a:p>
            <a:pPr marL="0" lvl="0" indent="0">
              <a:spcBef>
                <a:spcPts val="360"/>
              </a:spcBef>
              <a:buClr>
                <a:schemeClr val="dk2"/>
              </a:buClr>
              <a:buSzPts val="1800"/>
              <a:buNone/>
            </a:pPr>
            <a:endParaRPr lang="en-GB" dirty="0">
              <a:latin typeface="Helvetica" pitchFamily="2" charset="0"/>
            </a:endParaRPr>
          </a:p>
          <a:p>
            <a:pPr marL="355600">
              <a:spcBef>
                <a:spcPts val="360"/>
              </a:spcBef>
              <a:buClr>
                <a:schemeClr val="tx1"/>
              </a:buClr>
              <a:buSzPts val="1600"/>
              <a:buFont typeface="Wingdings 3" pitchFamily="2" charset="2"/>
              <a:buChar char=""/>
            </a:pPr>
            <a:r>
              <a:rPr lang="en-GB" dirty="0">
                <a:latin typeface="Helvetica" pitchFamily="2" charset="0"/>
              </a:rPr>
              <a:t>NASA (National Aeronautics and Space Administration)</a:t>
            </a:r>
            <a:endParaRPr lang="en-GB" sz="3200" dirty="0">
              <a:latin typeface="Helvetica" pitchFamily="2" charset="0"/>
            </a:endParaRPr>
          </a:p>
          <a:p>
            <a:pPr marL="355600">
              <a:spcBef>
                <a:spcPts val="360"/>
              </a:spcBef>
              <a:buClr>
                <a:schemeClr val="tx1"/>
              </a:buClr>
              <a:buSzPts val="1600"/>
              <a:buFont typeface="Wingdings 3" pitchFamily="2" charset="2"/>
              <a:buChar char=""/>
            </a:pPr>
            <a:r>
              <a:rPr lang="en-GB" dirty="0">
                <a:latin typeface="Helvetica" pitchFamily="2" charset="0"/>
              </a:rPr>
              <a:t>USGS (United States Geological Survey)/LSI</a:t>
            </a:r>
            <a:endParaRPr lang="en-GB" sz="3200" dirty="0">
              <a:latin typeface="Helvetica" pitchFamily="2" charset="0"/>
            </a:endParaRPr>
          </a:p>
          <a:p>
            <a:pPr marL="355600">
              <a:spcBef>
                <a:spcPts val="360"/>
              </a:spcBef>
              <a:buClr>
                <a:schemeClr val="tx1"/>
              </a:buClr>
              <a:buSzPts val="1600"/>
              <a:buFont typeface="Wingdings 3" pitchFamily="2" charset="2"/>
              <a:buChar char=""/>
            </a:pPr>
            <a:r>
              <a:rPr lang="en-GB" dirty="0">
                <a:latin typeface="Helvetica" pitchFamily="2" charset="0"/>
              </a:rPr>
              <a:t>CCMEO (Canadian </a:t>
            </a:r>
            <a:r>
              <a:rPr lang="en-GB" dirty="0" err="1">
                <a:latin typeface="Helvetica" pitchFamily="2" charset="0"/>
              </a:rPr>
              <a:t>Center</a:t>
            </a:r>
            <a:r>
              <a:rPr lang="en-GB" dirty="0">
                <a:latin typeface="Helvetica" pitchFamily="2" charset="0"/>
              </a:rPr>
              <a:t> for Mapping and Earth Observations)</a:t>
            </a:r>
            <a:endParaRPr lang="en-GB" sz="3200" dirty="0">
              <a:latin typeface="Helvetica" pitchFamily="2" charset="0"/>
            </a:endParaRPr>
          </a:p>
          <a:p>
            <a:pPr marL="355600">
              <a:spcBef>
                <a:spcPts val="360"/>
              </a:spcBef>
              <a:buClr>
                <a:schemeClr val="tx1"/>
              </a:buClr>
              <a:buSzPts val="1600"/>
              <a:buFont typeface="Wingdings 3" pitchFamily="2" charset="2"/>
              <a:buChar char=""/>
            </a:pPr>
            <a:r>
              <a:rPr lang="en-GB" dirty="0">
                <a:latin typeface="Helvetica" pitchFamily="2" charset="0"/>
              </a:rPr>
              <a:t>ISRO (Indian Space Research Organisation)/MOSDAC and NRSC</a:t>
            </a:r>
            <a:endParaRPr lang="en-GB" sz="3200" dirty="0">
              <a:latin typeface="Helvetica" pitchFamily="2" charset="0"/>
            </a:endParaRPr>
          </a:p>
          <a:p>
            <a:pPr marL="355600">
              <a:spcBef>
                <a:spcPts val="360"/>
              </a:spcBef>
              <a:buClr>
                <a:schemeClr val="tx1"/>
              </a:buClr>
              <a:buSzPts val="1600"/>
              <a:buFont typeface="Wingdings 3" pitchFamily="2" charset="2"/>
              <a:buChar char=""/>
            </a:pPr>
            <a:r>
              <a:rPr lang="en-GB" dirty="0">
                <a:latin typeface="Helvetica" pitchFamily="2" charset="0"/>
              </a:rPr>
              <a:t>EUMETSAT (European Organisation for the Exploitation of Meteorological Satellites)</a:t>
            </a:r>
          </a:p>
          <a:p>
            <a:pPr marL="355600">
              <a:spcBef>
                <a:spcPts val="360"/>
              </a:spcBef>
              <a:buClr>
                <a:schemeClr val="tx1"/>
              </a:buClr>
              <a:buSzPts val="1600"/>
              <a:buFont typeface="Wingdings 3" pitchFamily="2" charset="2"/>
              <a:buChar char=""/>
            </a:pPr>
            <a:r>
              <a:rPr lang="en-GB" dirty="0">
                <a:latin typeface="Helvetica" pitchFamily="2" charset="0"/>
              </a:rPr>
              <a:t>NOAA (National Oceanic and Atmospheric Administration)/GHRSST</a:t>
            </a:r>
          </a:p>
          <a:p>
            <a:pPr marL="355600">
              <a:spcBef>
                <a:spcPts val="360"/>
              </a:spcBef>
              <a:buClr>
                <a:schemeClr val="tx1"/>
              </a:buClr>
              <a:buSzPts val="1600"/>
              <a:buFont typeface="Wingdings 3" pitchFamily="2" charset="2"/>
              <a:buChar char=""/>
            </a:pPr>
            <a:r>
              <a:rPr lang="en-GB" dirty="0">
                <a:latin typeface="Helvetica" pitchFamily="2" charset="0"/>
              </a:rPr>
              <a:t>INPE (National Institute of Space Research – Brazil)*</a:t>
            </a:r>
            <a:br>
              <a:rPr lang="en-GB" dirty="0">
                <a:latin typeface="Helvetica" pitchFamily="2" charset="0"/>
              </a:rPr>
            </a:br>
            <a:endParaRPr lang="en-GB" dirty="0">
              <a:latin typeface="Helvetica" pitchFamily="2" charset="0"/>
            </a:endParaRPr>
          </a:p>
          <a:p>
            <a:pPr marL="0" lvl="0" indent="0">
              <a:spcBef>
                <a:spcPts val="360"/>
              </a:spcBef>
              <a:buClr>
                <a:schemeClr val="dk2"/>
              </a:buClr>
              <a:buSzPts val="1800"/>
              <a:buNone/>
            </a:pPr>
            <a:r>
              <a:rPr lang="en-GB" dirty="0">
                <a:latin typeface="Helvetica" pitchFamily="2" charset="0"/>
              </a:rPr>
              <a:t>CWIC partners migrating to OpenSearch:</a:t>
            </a:r>
            <a:endParaRPr lang="en-GB" sz="3200" dirty="0">
              <a:latin typeface="Helvetica" pitchFamily="2" charset="0"/>
            </a:endParaRPr>
          </a:p>
          <a:p>
            <a:pPr lvl="0" indent="-330200">
              <a:spcBef>
                <a:spcPts val="360"/>
              </a:spcBef>
              <a:buClr>
                <a:schemeClr val="dk2"/>
              </a:buClr>
              <a:buSzPts val="1600"/>
              <a:buChar char="•"/>
            </a:pPr>
            <a:r>
              <a:rPr lang="en-GB" dirty="0">
                <a:latin typeface="Helvetica" pitchFamily="2" charset="0"/>
              </a:rPr>
              <a:t>NRSCC (National Remote Sensing </a:t>
            </a:r>
            <a:r>
              <a:rPr lang="en-GB" dirty="0" err="1">
                <a:latin typeface="Helvetica" pitchFamily="2" charset="0"/>
              </a:rPr>
              <a:t>Center</a:t>
            </a:r>
            <a:r>
              <a:rPr lang="en-GB" dirty="0">
                <a:latin typeface="Helvetica" pitchFamily="2" charset="0"/>
              </a:rPr>
              <a:t> of China)</a:t>
            </a:r>
            <a:endParaRPr lang="en-GB" sz="3200" dirty="0">
              <a:latin typeface="Helvetica" pitchFamily="2" charset="0"/>
            </a:endParaRPr>
          </a:p>
          <a:p>
            <a:pPr marL="0" lvl="0" indent="0">
              <a:spcBef>
                <a:spcPts val="360"/>
              </a:spcBef>
              <a:buNone/>
            </a:pPr>
            <a:br>
              <a:rPr lang="en-GB" dirty="0">
                <a:solidFill>
                  <a:schemeClr val="dk1"/>
                </a:solidFill>
                <a:latin typeface="Helvetica" pitchFamily="2" charset="0"/>
              </a:rPr>
            </a:br>
            <a:r>
              <a:rPr lang="en-GB" dirty="0">
                <a:latin typeface="Helvetica" pitchFamily="2" charset="0"/>
              </a:rPr>
              <a:t>*</a:t>
            </a:r>
            <a:r>
              <a:rPr lang="en-GB" i="1" dirty="0">
                <a:latin typeface="Helvetica" pitchFamily="2" charset="0"/>
              </a:rPr>
              <a:t>INPE have migrated but there are some problems viewing results.</a:t>
            </a:r>
          </a:p>
        </p:txBody>
      </p:sp>
      <p:sp>
        <p:nvSpPr>
          <p:cNvPr id="4" name="TextBox 3">
            <a:extLst>
              <a:ext uri="{FF2B5EF4-FFF2-40B4-BE49-F238E27FC236}">
                <a16:creationId xmlns:a16="http://schemas.microsoft.com/office/drawing/2014/main" id="{545CEEF6-4ACC-3740-98A2-7558F430827C}"/>
              </a:ext>
            </a:extLst>
          </p:cNvPr>
          <p:cNvSpPr txBox="1"/>
          <p:nvPr/>
        </p:nvSpPr>
        <p:spPr>
          <a:xfrm>
            <a:off x="8381999" y="2327097"/>
            <a:ext cx="3408219" cy="2677656"/>
          </a:xfrm>
          <a:prstGeom prst="rect">
            <a:avLst/>
          </a:prstGeom>
          <a:noFill/>
          <a:ln>
            <a:solidFill>
              <a:schemeClr val="tx1"/>
            </a:solidFill>
          </a:ln>
        </p:spPr>
        <p:txBody>
          <a:bodyPr wrap="square" rtlCol="0">
            <a:spAutoFit/>
          </a:bodyPr>
          <a:lstStyle/>
          <a:p>
            <a:pPr algn="ctr"/>
            <a:r>
              <a:rPr lang="en-GB" sz="2400" dirty="0">
                <a:latin typeface="Helvetica" pitchFamily="2" charset="0"/>
              </a:rPr>
              <a:t>CWIC Data Partners provide access to </a:t>
            </a:r>
          </a:p>
          <a:p>
            <a:pPr algn="ctr"/>
            <a:r>
              <a:rPr lang="en-GB" sz="2400" b="1" dirty="0">
                <a:latin typeface="Helvetica" pitchFamily="2" charset="0"/>
              </a:rPr>
              <a:t>3167 data collections </a:t>
            </a:r>
            <a:r>
              <a:rPr lang="en-GB" sz="2400" dirty="0">
                <a:latin typeface="Helvetica" pitchFamily="2" charset="0"/>
              </a:rPr>
              <a:t>and</a:t>
            </a:r>
          </a:p>
          <a:p>
            <a:pPr algn="ctr"/>
            <a:r>
              <a:rPr lang="en-GB" sz="2400" b="1" dirty="0">
                <a:latin typeface="Helvetica" pitchFamily="2" charset="0"/>
              </a:rPr>
              <a:t>197 million granules </a:t>
            </a:r>
            <a:r>
              <a:rPr lang="en-GB" sz="2400" dirty="0">
                <a:latin typeface="Helvetica" pitchFamily="2" charset="0"/>
              </a:rPr>
              <a:t>of Earth Observation satellite data.</a:t>
            </a:r>
            <a:endParaRPr lang="en-US" dirty="0"/>
          </a:p>
        </p:txBody>
      </p:sp>
    </p:spTree>
    <p:extLst>
      <p:ext uri="{BB962C8B-B14F-4D97-AF65-F5344CB8AC3E}">
        <p14:creationId xmlns:p14="http://schemas.microsoft.com/office/powerpoint/2010/main" val="2174567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ADEAE-FDA2-4749-853F-8358C451CFA0}"/>
              </a:ext>
            </a:extLst>
          </p:cNvPr>
          <p:cNvSpPr>
            <a:spLocks noGrp="1"/>
          </p:cNvSpPr>
          <p:nvPr>
            <p:ph type="title"/>
          </p:nvPr>
        </p:nvSpPr>
        <p:spPr>
          <a:xfrm>
            <a:off x="646111" y="452718"/>
            <a:ext cx="9585284" cy="1400530"/>
          </a:xfrm>
        </p:spPr>
        <p:txBody>
          <a:bodyPr/>
          <a:lstStyle/>
          <a:p>
            <a:r>
              <a:rPr lang="en-GB" sz="3600" dirty="0"/>
              <a:t>History of CEOS WGISS Integrated </a:t>
            </a:r>
            <a:r>
              <a:rPr lang="en-GB" sz="3600" dirty="0" err="1"/>
              <a:t>Catalog</a:t>
            </a:r>
            <a:r>
              <a:rPr lang="en-GB" sz="3600" dirty="0"/>
              <a:t> (CWIC)</a:t>
            </a:r>
            <a:endParaRPr lang="en-US" sz="3600" dirty="0"/>
          </a:p>
        </p:txBody>
      </p:sp>
      <p:sp>
        <p:nvSpPr>
          <p:cNvPr id="3" name="Content Placeholder 2">
            <a:extLst>
              <a:ext uri="{FF2B5EF4-FFF2-40B4-BE49-F238E27FC236}">
                <a16:creationId xmlns:a16="http://schemas.microsoft.com/office/drawing/2014/main" id="{C8D59D16-B0F1-A74A-9DE8-8016EA8B36BA}"/>
              </a:ext>
            </a:extLst>
          </p:cNvPr>
          <p:cNvSpPr>
            <a:spLocks noGrp="1"/>
          </p:cNvSpPr>
          <p:nvPr>
            <p:ph idx="1"/>
          </p:nvPr>
        </p:nvSpPr>
        <p:spPr>
          <a:xfrm>
            <a:off x="1103312" y="1853248"/>
            <a:ext cx="9404723" cy="4395151"/>
          </a:xfrm>
        </p:spPr>
        <p:txBody>
          <a:bodyPr>
            <a:normAutofit/>
          </a:bodyPr>
          <a:lstStyle/>
          <a:p>
            <a:r>
              <a:rPr lang="en-US" dirty="0">
                <a:latin typeface="Helvetica" pitchFamily="2" charset="0"/>
              </a:rPr>
              <a:t>CWIC Purpose: To provide a consistent, federated search to help users find and access satellite data made available by CWIC data partners through the use of the WGISS-supported standards and other capabilities.</a:t>
            </a:r>
          </a:p>
          <a:p>
            <a:r>
              <a:rPr lang="en-US" dirty="0">
                <a:latin typeface="Helvetica" pitchFamily="2" charset="0"/>
              </a:rPr>
              <a:t>The former CWIC architecture consisted of 3 main items:</a:t>
            </a:r>
          </a:p>
          <a:p>
            <a:pPr lvl="1"/>
            <a:r>
              <a:rPr lang="en-US" dirty="0">
                <a:latin typeface="Helvetica" pitchFamily="2" charset="0"/>
              </a:rPr>
              <a:t>CWIC middleware - provided an access point for an inventory-level search at CEOS agencies who are CWIC data providers and provide translation where data providers did not have Catalogue Services for the Web (CSW) or OpenSearch compliant implementations. This was hosted on USGS servers.</a:t>
            </a:r>
          </a:p>
          <a:p>
            <a:pPr lvl="1"/>
            <a:r>
              <a:rPr lang="en-US" dirty="0">
                <a:latin typeface="Helvetica" pitchFamily="2" charset="0"/>
              </a:rPr>
              <a:t>CWIC clients/portals - user interfaces to access cross-discipline data from CWIC data providers.</a:t>
            </a:r>
          </a:p>
          <a:p>
            <a:pPr lvl="1"/>
            <a:r>
              <a:rPr lang="en-US" dirty="0">
                <a:latin typeface="Helvetica" pitchFamily="2" charset="0"/>
              </a:rPr>
              <a:t>IDN - International Directory Network (IDN) provides clients/portals directory-level search of CEOS agencies who have registered their collections in the IDN.</a:t>
            </a:r>
          </a:p>
          <a:p>
            <a:endParaRPr lang="en-US" dirty="0">
              <a:latin typeface="Helvetica" pitchFamily="2" charset="0"/>
            </a:endParaRPr>
          </a:p>
        </p:txBody>
      </p:sp>
    </p:spTree>
    <p:extLst>
      <p:ext uri="{BB962C8B-B14F-4D97-AF65-F5344CB8AC3E}">
        <p14:creationId xmlns:p14="http://schemas.microsoft.com/office/powerpoint/2010/main" val="3427654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274B8-4726-F24B-94BB-AEF16B8C58A1}"/>
              </a:ext>
            </a:extLst>
          </p:cNvPr>
          <p:cNvSpPr>
            <a:spLocks noGrp="1"/>
          </p:cNvSpPr>
          <p:nvPr>
            <p:ph type="title"/>
          </p:nvPr>
        </p:nvSpPr>
        <p:spPr/>
        <p:txBody>
          <a:bodyPr/>
          <a:lstStyle/>
          <a:p>
            <a:r>
              <a:rPr lang="en-US" dirty="0"/>
              <a:t>CWIC Implementation Today</a:t>
            </a:r>
          </a:p>
        </p:txBody>
      </p:sp>
      <p:sp>
        <p:nvSpPr>
          <p:cNvPr id="3" name="Content Placeholder 2">
            <a:extLst>
              <a:ext uri="{FF2B5EF4-FFF2-40B4-BE49-F238E27FC236}">
                <a16:creationId xmlns:a16="http://schemas.microsoft.com/office/drawing/2014/main" id="{7286B8D8-F01B-E544-BC0D-A2896DBD36D1}"/>
              </a:ext>
            </a:extLst>
          </p:cNvPr>
          <p:cNvSpPr>
            <a:spLocks noGrp="1"/>
          </p:cNvSpPr>
          <p:nvPr>
            <p:ph idx="1"/>
          </p:nvPr>
        </p:nvSpPr>
        <p:spPr>
          <a:xfrm>
            <a:off x="1103312" y="1507524"/>
            <a:ext cx="9404723" cy="4740875"/>
          </a:xfrm>
        </p:spPr>
        <p:txBody>
          <a:bodyPr>
            <a:normAutofit fontScale="92500" lnSpcReduction="10000"/>
          </a:bodyPr>
          <a:lstStyle/>
          <a:p>
            <a:r>
              <a:rPr lang="en-US" dirty="0">
                <a:latin typeface="Helvetica" pitchFamily="2" charset="0"/>
              </a:rPr>
              <a:t>In mid-April 2021, CWIC functionality transitioned to NASA’s Common Metadata Repository (CMR) and the server at USGS was decommissioned. </a:t>
            </a:r>
          </a:p>
          <a:p>
            <a:r>
              <a:rPr lang="en-US" dirty="0">
                <a:latin typeface="Helvetica" pitchFamily="2" charset="0"/>
              </a:rPr>
              <a:t>The new CWIC architecture provides a mechanism to achieve 'federated discovery' using a centralized collection discovery API and a number of federated granule discovery APIs. </a:t>
            </a:r>
          </a:p>
          <a:p>
            <a:r>
              <a:rPr lang="en-US" dirty="0">
                <a:latin typeface="Helvetica" pitchFamily="2" charset="0"/>
              </a:rPr>
              <a:t>Each CWIC provider has a granule discovery API and the linkage between CMR collection results and the CWIC provider granule APIs is direct (rather than through the CWIC server mediator in the past).</a:t>
            </a:r>
          </a:p>
          <a:p>
            <a:r>
              <a:rPr lang="en-US" dirty="0">
                <a:latin typeface="Helvetica" pitchFamily="2" charset="0"/>
              </a:rPr>
              <a:t>CEOS Best Practices OpenSearch Descriptor Documents (OSDD) were moved from CWIC server to CMR for data partners that did not adhere to CEOS Best Practices for OSDDs. Partners that have working OSDDs are included into CWIC via tags.</a:t>
            </a:r>
          </a:p>
          <a:p>
            <a:r>
              <a:rPr lang="en-US" dirty="0">
                <a:latin typeface="Helvetica" pitchFamily="2" charset="0"/>
              </a:rPr>
              <a:t>Ultimate goal is for ALL CWIC data partners to manage their own OSDDs and are included into CWIC via tags.</a:t>
            </a:r>
          </a:p>
          <a:p>
            <a:r>
              <a:rPr lang="en-US" dirty="0">
                <a:latin typeface="Helvetica" pitchFamily="2" charset="0"/>
              </a:rPr>
              <a:t>CSW Standard support discontinued due to low usage.</a:t>
            </a:r>
          </a:p>
          <a:p>
            <a:endParaRPr lang="en-US" dirty="0">
              <a:latin typeface="Helvetica" pitchFamily="2" charset="0"/>
            </a:endParaRPr>
          </a:p>
        </p:txBody>
      </p:sp>
    </p:spTree>
    <p:extLst>
      <p:ext uri="{BB962C8B-B14F-4D97-AF65-F5344CB8AC3E}">
        <p14:creationId xmlns:p14="http://schemas.microsoft.com/office/powerpoint/2010/main" val="943908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E2061-A090-4B4E-A469-6E45708305F6}"/>
              </a:ext>
            </a:extLst>
          </p:cNvPr>
          <p:cNvSpPr>
            <a:spLocks noGrp="1"/>
          </p:cNvSpPr>
          <p:nvPr>
            <p:ph type="title"/>
          </p:nvPr>
        </p:nvSpPr>
        <p:spPr/>
        <p:txBody>
          <a:bodyPr/>
          <a:lstStyle/>
          <a:p>
            <a:r>
              <a:rPr lang="en-US" dirty="0"/>
              <a:t>CWIC Implementation Today</a:t>
            </a:r>
          </a:p>
        </p:txBody>
      </p:sp>
      <p:sp>
        <p:nvSpPr>
          <p:cNvPr id="3" name="Content Placeholder 2">
            <a:extLst>
              <a:ext uri="{FF2B5EF4-FFF2-40B4-BE49-F238E27FC236}">
                <a16:creationId xmlns:a16="http://schemas.microsoft.com/office/drawing/2014/main" id="{C11D8A6B-E636-5046-90DC-D1217834AA7F}"/>
              </a:ext>
            </a:extLst>
          </p:cNvPr>
          <p:cNvSpPr>
            <a:spLocks noGrp="1"/>
          </p:cNvSpPr>
          <p:nvPr>
            <p:ph idx="1"/>
          </p:nvPr>
        </p:nvSpPr>
        <p:spPr/>
        <p:txBody>
          <a:bodyPr>
            <a:normAutofit lnSpcReduction="10000"/>
          </a:bodyPr>
          <a:lstStyle/>
          <a:p>
            <a:r>
              <a:rPr lang="en-US" dirty="0">
                <a:latin typeface="Helvetica" pitchFamily="2" charset="0"/>
              </a:rPr>
              <a:t>New partners and new data from existing providers will continue to be onboarded via the International Directory Network (IDN) which is built on CMR.</a:t>
            </a:r>
          </a:p>
          <a:p>
            <a:r>
              <a:rPr lang="en-US" dirty="0">
                <a:latin typeface="Helvetica" pitchFamily="2" charset="0"/>
              </a:rPr>
              <a:t>CWIC Provider Holdings are available at </a:t>
            </a:r>
            <a:r>
              <a:rPr lang="en-US" dirty="0">
                <a:latin typeface="Helvetica" pitchFamily="2" charset="0"/>
                <a:hlinkClick r:id="rId2"/>
              </a:rPr>
              <a:t>https://access.earthdata.nasa.gov/holdings</a:t>
            </a:r>
            <a:r>
              <a:rPr lang="en-US" dirty="0">
                <a:latin typeface="Helvetica" pitchFamily="2" charset="0"/>
              </a:rPr>
              <a:t>. Inventory metrics coming soon.</a:t>
            </a:r>
          </a:p>
          <a:p>
            <a:r>
              <a:rPr lang="en-US" dirty="0">
                <a:latin typeface="Helvetica" pitchFamily="2" charset="0"/>
              </a:rPr>
              <a:t>CWIC data discoverable via CMR OpenSearch API – using centralized collection search and federated granule search according to the CEOS OpenSearch Best Practices.</a:t>
            </a:r>
          </a:p>
          <a:p>
            <a:r>
              <a:rPr lang="en-US" dirty="0">
                <a:latin typeface="Helvetica" pitchFamily="2" charset="0"/>
              </a:rPr>
              <a:t>The CWIC Search Portal offers the same user search and discovery look-and-feel as NASA’s </a:t>
            </a:r>
            <a:r>
              <a:rPr lang="en-US" dirty="0" err="1">
                <a:latin typeface="Helvetica" pitchFamily="2" charset="0"/>
              </a:rPr>
              <a:t>Earthdata</a:t>
            </a:r>
            <a:r>
              <a:rPr lang="en-US" dirty="0">
                <a:latin typeface="Helvetica" pitchFamily="2" charset="0"/>
              </a:rPr>
              <a:t> Search. As the CEOS branded CWIC Portal, it provides collection discovery and granule search for CWIC data partners’ data, </a:t>
            </a:r>
            <a:r>
              <a:rPr lang="en-US" dirty="0">
                <a:latin typeface="Helvetica" pitchFamily="2" charset="0"/>
                <a:hlinkClick r:id="rId3"/>
              </a:rPr>
              <a:t>https://search.earthdata.nasa.gov/portal/cwic/search</a:t>
            </a:r>
            <a:r>
              <a:rPr lang="en-US" dirty="0">
                <a:latin typeface="Helvetica" pitchFamily="2" charset="0"/>
              </a:rPr>
              <a:t>.</a:t>
            </a:r>
          </a:p>
        </p:txBody>
      </p:sp>
    </p:spTree>
    <p:extLst>
      <p:ext uri="{BB962C8B-B14F-4D97-AF65-F5344CB8AC3E}">
        <p14:creationId xmlns:p14="http://schemas.microsoft.com/office/powerpoint/2010/main" val="1924386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E461D-FF43-3A45-AA4F-8C744877AEC5}"/>
              </a:ext>
            </a:extLst>
          </p:cNvPr>
          <p:cNvSpPr>
            <a:spLocks noGrp="1"/>
          </p:cNvSpPr>
          <p:nvPr>
            <p:ph type="title"/>
          </p:nvPr>
        </p:nvSpPr>
        <p:spPr/>
        <p:txBody>
          <a:bodyPr/>
          <a:lstStyle/>
          <a:p>
            <a:r>
              <a:rPr lang="en-GB" sz="4400" dirty="0"/>
              <a:t>CWIC Transition Support: </a:t>
            </a:r>
            <a:r>
              <a:rPr lang="en-GB" sz="3600" dirty="0"/>
              <a:t>OpenSearch Best Practices compliance</a:t>
            </a:r>
            <a:endParaRPr lang="en-US" sz="3600" dirty="0"/>
          </a:p>
        </p:txBody>
      </p:sp>
      <p:sp>
        <p:nvSpPr>
          <p:cNvPr id="3" name="Content Placeholder 2">
            <a:extLst>
              <a:ext uri="{FF2B5EF4-FFF2-40B4-BE49-F238E27FC236}">
                <a16:creationId xmlns:a16="http://schemas.microsoft.com/office/drawing/2014/main" id="{84E914EF-6DDA-B847-9B4A-702ECFD0B45B}"/>
              </a:ext>
            </a:extLst>
          </p:cNvPr>
          <p:cNvSpPr>
            <a:spLocks noGrp="1"/>
          </p:cNvSpPr>
          <p:nvPr>
            <p:ph idx="1"/>
          </p:nvPr>
        </p:nvSpPr>
        <p:spPr/>
        <p:txBody>
          <a:bodyPr>
            <a:normAutofit/>
          </a:bodyPr>
          <a:lstStyle/>
          <a:p>
            <a:r>
              <a:rPr lang="en-US" dirty="0">
                <a:latin typeface="Helvetica" pitchFamily="2" charset="0"/>
              </a:rPr>
              <a:t>CWIC technical POCs will continue to work with data partners to ensure their native, publicly available OpenSearch compliant implementations provide granule searches within a dataset.</a:t>
            </a:r>
          </a:p>
          <a:p>
            <a:r>
              <a:rPr lang="en-US" dirty="0">
                <a:latin typeface="Helvetica" pitchFamily="2" charset="0"/>
              </a:rPr>
              <a:t>NASA OpenSearch UI validation tool (</a:t>
            </a:r>
            <a:r>
              <a:rPr lang="en-US" dirty="0">
                <a:latin typeface="Helvetica" pitchFamily="2" charset="0"/>
                <a:hlinkClick r:id="rId2"/>
              </a:rPr>
              <a:t>https://opensearch-ui.earthdata.nasa.gov/validations/index</a:t>
            </a:r>
            <a:r>
              <a:rPr lang="en-US" dirty="0">
                <a:latin typeface="Helvetica" pitchFamily="2" charset="0"/>
              </a:rPr>
              <a:t>) can be used to validate and point to issues that might make the transition more difficult.</a:t>
            </a:r>
          </a:p>
          <a:p>
            <a:r>
              <a:rPr lang="en-US" dirty="0">
                <a:latin typeface="Helvetica" pitchFamily="2" charset="0"/>
              </a:rPr>
              <a:t>The CWIC technical POCs will help with validation results interpretation and approaches to increase the compliance score.</a:t>
            </a:r>
          </a:p>
          <a:p>
            <a:r>
              <a:rPr lang="en-US" dirty="0">
                <a:latin typeface="Helvetica" pitchFamily="2" charset="0"/>
              </a:rPr>
              <a:t>NASA will continue to implement a testing and notification workflow which will inform CWIC data partners of issues identified during ongoing testing.</a:t>
            </a:r>
          </a:p>
        </p:txBody>
      </p:sp>
    </p:spTree>
    <p:extLst>
      <p:ext uri="{BB962C8B-B14F-4D97-AF65-F5344CB8AC3E}">
        <p14:creationId xmlns:p14="http://schemas.microsoft.com/office/powerpoint/2010/main" val="38618235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9FA4B-9F9A-C447-9B3F-63CEFF0329F3}"/>
              </a:ext>
            </a:extLst>
          </p:cNvPr>
          <p:cNvSpPr>
            <a:spLocks noGrp="1"/>
          </p:cNvSpPr>
          <p:nvPr>
            <p:ph type="title"/>
          </p:nvPr>
        </p:nvSpPr>
        <p:spPr/>
        <p:txBody>
          <a:bodyPr/>
          <a:lstStyle/>
          <a:p>
            <a:r>
              <a:rPr lang="en-GB" dirty="0"/>
              <a:t>Data Partner Updates: </a:t>
            </a:r>
            <a:br>
              <a:rPr lang="en-GB" dirty="0"/>
            </a:br>
            <a:r>
              <a:rPr lang="en-GB" dirty="0"/>
              <a:t>NRSCC and </a:t>
            </a:r>
            <a:r>
              <a:rPr lang="en-GB" dirty="0" err="1"/>
              <a:t>ChinaGEOSS</a:t>
            </a:r>
            <a:endParaRPr lang="en-US" dirty="0"/>
          </a:p>
        </p:txBody>
      </p:sp>
      <p:sp>
        <p:nvSpPr>
          <p:cNvPr id="3" name="Content Placeholder 2">
            <a:extLst>
              <a:ext uri="{FF2B5EF4-FFF2-40B4-BE49-F238E27FC236}">
                <a16:creationId xmlns:a16="http://schemas.microsoft.com/office/drawing/2014/main" id="{A984C89C-09BF-8F4C-887D-C0CDFFDC350A}"/>
              </a:ext>
            </a:extLst>
          </p:cNvPr>
          <p:cNvSpPr>
            <a:spLocks noGrp="1"/>
          </p:cNvSpPr>
          <p:nvPr>
            <p:ph idx="1"/>
          </p:nvPr>
        </p:nvSpPr>
        <p:spPr/>
        <p:txBody>
          <a:bodyPr>
            <a:normAutofit/>
          </a:bodyPr>
          <a:lstStyle/>
          <a:p>
            <a:r>
              <a:rPr lang="en-US" dirty="0">
                <a:latin typeface="Helvetica" pitchFamily="2" charset="0"/>
              </a:rPr>
              <a:t>National Remote Sensing Center of China (NRSCC) moving off CSW and will be using OpenSearch - currently in the process of getting it to work on a publicly available machine.</a:t>
            </a:r>
          </a:p>
          <a:p>
            <a:r>
              <a:rPr lang="en-US" dirty="0">
                <a:latin typeface="Helvetica" pitchFamily="2" charset="0"/>
              </a:rPr>
              <a:t>Will have 24 collections available.</a:t>
            </a:r>
          </a:p>
          <a:p>
            <a:r>
              <a:rPr lang="en-US" dirty="0" err="1">
                <a:latin typeface="Helvetica" pitchFamily="2" charset="0"/>
              </a:rPr>
              <a:t>ChinaGEOSS</a:t>
            </a:r>
            <a:r>
              <a:rPr lang="en-US" dirty="0">
                <a:latin typeface="Helvetica" pitchFamily="2" charset="0"/>
              </a:rPr>
              <a:t>/ National Scientific Data Center will use similar implementation as NRSCC, and will have 1 collection available from the </a:t>
            </a:r>
            <a:r>
              <a:rPr lang="en-US" dirty="0" err="1">
                <a:latin typeface="Helvetica" pitchFamily="2" charset="0"/>
              </a:rPr>
              <a:t>Zhengheng</a:t>
            </a:r>
            <a:r>
              <a:rPr lang="en-US" dirty="0">
                <a:latin typeface="Helvetica" pitchFamily="2" charset="0"/>
              </a:rPr>
              <a:t> 1 satellite, providing </a:t>
            </a:r>
            <a:r>
              <a:rPr lang="en-US" dirty="0" err="1">
                <a:latin typeface="Helvetica" pitchFamily="2" charset="0"/>
              </a:rPr>
              <a:t>seismo</a:t>
            </a:r>
            <a:r>
              <a:rPr lang="en-US" dirty="0">
                <a:latin typeface="Helvetica" pitchFamily="2" charset="0"/>
              </a:rPr>
              <a:t>-electromagnetic field data.</a:t>
            </a:r>
          </a:p>
          <a:p>
            <a:pPr marL="0" indent="0">
              <a:buNone/>
            </a:pPr>
            <a:endParaRPr lang="en-US" dirty="0">
              <a:latin typeface="Helvetica" pitchFamily="2" charset="0"/>
            </a:endParaRPr>
          </a:p>
        </p:txBody>
      </p:sp>
    </p:spTree>
    <p:extLst>
      <p:ext uri="{BB962C8B-B14F-4D97-AF65-F5344CB8AC3E}">
        <p14:creationId xmlns:p14="http://schemas.microsoft.com/office/powerpoint/2010/main" val="27654053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3323</TotalTime>
  <Words>954</Words>
  <Application>Microsoft Macintosh PowerPoint</Application>
  <PresentationFormat>Widescreen</PresentationFormat>
  <Paragraphs>58</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Century Gothic</vt:lpstr>
      <vt:lpstr>Helvetica</vt:lpstr>
      <vt:lpstr>Wingdings 3</vt:lpstr>
      <vt:lpstr>Ion</vt:lpstr>
      <vt:lpstr>WGISS CWIC Report:  CWIC Evolution    WGISS-51: 20 April 2021</vt:lpstr>
      <vt:lpstr>Outline</vt:lpstr>
      <vt:lpstr>Summary: CWIC Evolution</vt:lpstr>
      <vt:lpstr>CWIC Data Partners</vt:lpstr>
      <vt:lpstr>History of CEOS WGISS Integrated Catalog (CWIC)</vt:lpstr>
      <vt:lpstr>CWIC Implementation Today</vt:lpstr>
      <vt:lpstr>CWIC Implementation Today</vt:lpstr>
      <vt:lpstr>CWIC Transition Support: OpenSearch Best Practices compliance</vt:lpstr>
      <vt:lpstr>Data Partner Updates:  NRSCC and ChinaGEOSS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WGISS CWIC Report: CWIC Evolution WGISS-50: 22 September 2020 </dc:title>
  <dc:creator>Wong, Minnie (GSFC-586.0)[Science Systems &amp; Applications, Inc.]</dc:creator>
  <cp:lastModifiedBy>Wong, Minnie (GSFC-586.0)[Science Systems &amp; Applications, Inc.]</cp:lastModifiedBy>
  <cp:revision>38</cp:revision>
  <dcterms:created xsi:type="dcterms:W3CDTF">2020-09-14T17:41:19Z</dcterms:created>
  <dcterms:modified xsi:type="dcterms:W3CDTF">2021-04-09T19:31:07Z</dcterms:modified>
</cp:coreProperties>
</file>