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Roboto"/>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Arial Narrow" panose="020B0606020202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52"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1df22f538_0_0:notes"/>
          <p:cNvSpPr txBox="1">
            <a:spLocks noGrp="1"/>
          </p:cNvSpPr>
          <p:nvPr>
            <p:ph type="body" idx="1"/>
          </p:nvPr>
        </p:nvSpPr>
        <p:spPr>
          <a:xfrm>
            <a:off x="685799" y="4343399"/>
            <a:ext cx="5486400" cy="4114800"/>
          </a:xfrm>
          <a:prstGeom prst="rect">
            <a:avLst/>
          </a:prstGeom>
          <a:noFill/>
          <a:ln>
            <a:noFill/>
          </a:ln>
        </p:spPr>
        <p:txBody>
          <a:bodyPr spcFirstLastPara="1" wrap="square" lIns="89575" tIns="89575" rIns="89575" bIns="8957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9" name="Google Shape;129;g61df22f538_0_0:notes"/>
          <p:cNvSpPr>
            <a:spLocks noGrp="1" noRot="1" noChangeAspect="1"/>
          </p:cNvSpPr>
          <p:nvPr>
            <p:ph type="sldImg" idx="2"/>
          </p:nvPr>
        </p:nvSpPr>
        <p:spPr>
          <a:xfrm>
            <a:off x="398913" y="686112"/>
            <a:ext cx="6060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14f5b9106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14f5b9106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860121ef2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860121e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NOAA Cloud Strategy aligns with the Federal Cloud Strategy and all the other NOAA strategies. NOAA will migrate suitable IT services to commercial cloud computing environments to reduce costs, improve efficiency, provide unlimited seamless scalability, and maintain high levels of security. Cloud represents a transformative technology that will not only improve general operational IT services, but also ensure many of NOAA’s functions across the entire value chain—from observations, data management, and numerical weather prediction to end-user products and applications— will better serve the public and more effectively enable us to carry out our mission.</a:t>
            </a:r>
            <a:endParaRPr/>
          </a:p>
          <a:p>
            <a:pPr marL="0" lvl="0" indent="0" algn="l" rtl="0">
              <a:spcBef>
                <a:spcPts val="0"/>
              </a:spcBef>
              <a:spcAft>
                <a:spcPts val="0"/>
              </a:spcAft>
              <a:buNone/>
            </a:pPr>
            <a:r>
              <a:rPr lang="en"/>
              <a:t>NOAA’s cutting-edge innovation and strategic academic and industry partnerships for developing cloud applications are already demonstrating improvements in performance and skill in areas such as satellite data products and services, numerical weather prediction, ocean models, and big data analysis, storage, and dissemination. Cloud services will be further leveraged to expand benefits, such as: • Accelerated timeline to acquire new computing resources; • Increased security posture through security automation; • More accessible and monetizable NOAA data to customers, such as academia and industry; • Reduced transition time from research into operations; • Scalable infrastructure that supports scientific and HPC requirements; and • A more agile and innovative organizational culture.</a:t>
            </a:r>
            <a:endParaRPr/>
          </a:p>
          <a:p>
            <a:pPr marL="0" lvl="0" indent="0" algn="l" rtl="0">
              <a:spcBef>
                <a:spcPts val="0"/>
              </a:spcBef>
              <a:spcAft>
                <a:spcPts val="0"/>
              </a:spcAft>
              <a:buNone/>
            </a:pPr>
            <a:r>
              <a:rPr lang="en"/>
              <a:t>https://nrc.noaa.gov/Portals/0/Final%20Cloud%20Strategy.pdf?ver=2020-07-02-122459-813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860121ef2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860121ef2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860121ef2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860121ef2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860121ef2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860121ef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860121ef2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9860121ef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NOAA Artificial Intelligence Strategy aligns with the NOAA Data Strategy </a:t>
            </a:r>
            <a:r>
              <a:rPr lang="en">
                <a:solidFill>
                  <a:schemeClr val="dk1"/>
                </a:solidFill>
              </a:rPr>
              <a:t>and with all the other NOAA strategies</a:t>
            </a:r>
            <a:r>
              <a:rPr lang="en"/>
              <a:t>. </a:t>
            </a:r>
            <a:endParaRPr/>
          </a:p>
          <a:p>
            <a:pPr marL="0" lvl="0" indent="0" algn="l" rtl="0">
              <a:spcBef>
                <a:spcPts val="0"/>
              </a:spcBef>
              <a:spcAft>
                <a:spcPts val="0"/>
              </a:spcAft>
              <a:buNone/>
            </a:pPr>
            <a:r>
              <a:rPr lang="en"/>
              <a:t>The NOAA AI Strategy will dramatically expand the application of artificial intelligence (AI) in every NOAA mission area by improving the efficiency, effectiveness, and coordination of AI development and usage across the agency. As data exploitation capabilities continue to increase exponentially with improved data from a scalable consolidated satellite architecture, unmanned systems, and commercial data sources, AI methods will provide transformative techniques to enhance the quality and timeliness of NOAA science, products, and services</a:t>
            </a:r>
            <a:endParaRPr/>
          </a:p>
          <a:p>
            <a:pPr marL="0" lvl="0" indent="0" algn="l" rtl="0">
              <a:spcBef>
                <a:spcPts val="0"/>
              </a:spcBef>
              <a:spcAft>
                <a:spcPts val="0"/>
              </a:spcAft>
              <a:buNone/>
            </a:pPr>
            <a:r>
              <a:rPr lang="en"/>
              <a:t>Artificial Intelligence involves techniques in machine learning and deep learning including neural networks, evolutionary computation, probabilistic and statistical methods. NOAA’s robust experience with AI applications across a range of mission areas is already demonstrating improvements in performance and skill at greatly reduced costs and compute time as the examples in this handout illustrate. Additional cost savings are shown in arenas as diverse as deep-sea exploration, habitat characterization, and processing of earth observations. By strengthening AI coordination, operational capabilities, workforce proficiency, and multisector partnerships, NOAA’s national and global leadership in AI will support science, public safety, and security. Example applications include: • Aerial and underwater surveys from ships and autonomous platforms to assess the abundance of marine mammal and fish populations; • Robotics for deep-sea exploration; • Quality control of weather observations; • Improving physical parameterization for satellite observations, ocean, and ice modeling, and the computational performance of numerical models; • Automating weather-warning generation; • Operation of unmanned systems for bathymetric mapping, habitat characterization, hydrologic, oceanographic, atmospheric, fishery, ecosystem, and geographic surveys; • Using machine learning to analyze satellite imagery for severe weather detection and prediction, oil spill and hazardous material trajectory, wildfire detection and movement, ecosystem health, and detection of potentially illegal fishing activity; and • Using machine learning for reliable and efficient processing, interpretation, and utilization of earth observations. </a:t>
            </a:r>
            <a:endParaRPr/>
          </a:p>
          <a:p>
            <a:pPr marL="0" lvl="0" indent="0" algn="l" rtl="0">
              <a:spcBef>
                <a:spcPts val="0"/>
              </a:spcBef>
              <a:spcAft>
                <a:spcPts val="0"/>
              </a:spcAft>
              <a:buNone/>
            </a:pPr>
            <a:r>
              <a:rPr lang="en"/>
              <a:t>https://nrc.noaa.gov/LinkClick.aspx?fileticket=0I2p2-Gu3rA%3D&amp;tabid=91&amp;portalid=0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860121ef2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860121ef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1be68909f_4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1be68909f_4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14f5b9106_0_10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14f5b9106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14f5b910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14f5b910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860121ef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860121ef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14f5b9106_0_10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14f5b9106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1be68909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1be6890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strategic drivers for the US Federal government to evolve the data landscape:</a:t>
            </a:r>
            <a:endParaRPr/>
          </a:p>
          <a:p>
            <a:pPr marL="0" lvl="0" indent="0" algn="l" rtl="0">
              <a:spcBef>
                <a:spcPts val="0"/>
              </a:spcBef>
              <a:spcAft>
                <a:spcPts val="0"/>
              </a:spcAft>
              <a:buNone/>
            </a:pPr>
            <a:r>
              <a:rPr lang="en"/>
              <a:t>Law and Executive Orders, Government-wide Priorities and the Office of Management and Budget (OMB) guidance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14f5b9106_0_10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14f5b910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The Data Landscape is evolving quite rapidly: new legislation and federal policies provide both opportunities and challenges.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Foundations for Evidence-based Policymaking Act was signed early 2019; among other requirements, the Evidence Act legislates a Chief Data Officer for the 23 “CFO Act” agencies, of which the Department of Commerce (DOC) is one.</a:t>
            </a:r>
            <a:endParaRPr sz="1200">
              <a:solidFill>
                <a:schemeClr val="dk1"/>
              </a:solidFill>
            </a:endParaRPr>
          </a:p>
          <a:p>
            <a:pPr marL="0" lvl="0" indent="0" algn="l" rtl="0">
              <a:spcBef>
                <a:spcPts val="0"/>
              </a:spcBef>
              <a:spcAft>
                <a:spcPts val="0"/>
              </a:spcAft>
              <a:buNone/>
            </a:pPr>
            <a:r>
              <a:rPr lang="en" sz="1200">
                <a:solidFill>
                  <a:schemeClr val="dk1"/>
                </a:solidFill>
              </a:rPr>
              <a:t>The Evidence Act is also the impetus for the Commerce Data Governance Board, known as the CDGB, whose members are the DOC agencies.  The CDGB has pushed the requirement for a CDO down to the DOC agencies, so NOAA needs one.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In addition, the CDGB coordinates Federal Data Strategy activities for the agencies, like the Data Management Maturity Assessment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As for the GDA:  The DOC is a recognized leader in the geospatial community. Commerce leads 6 of the 17 National Spatial Data Infrastructure (NSDI) geospatial data themes and 60 of the 175 National Geospatial Data Assets. NOAA's count is 4 themes and 30 datasets.</a:t>
            </a:r>
            <a:endParaRPr sz="1200">
              <a:solidFill>
                <a:schemeClr val="dk1"/>
              </a:solidFill>
            </a:endParaRPr>
          </a:p>
          <a:p>
            <a:pPr marL="0" lvl="0" indent="0" algn="l" rtl="0">
              <a:spcBef>
                <a:spcPts val="0"/>
              </a:spcBef>
              <a:spcAft>
                <a:spcPts val="0"/>
              </a:spcAft>
              <a:buNone/>
            </a:pPr>
            <a:r>
              <a:rPr lang="en" sz="1200">
                <a:solidFill>
                  <a:schemeClr val="dk1"/>
                </a:solidFill>
              </a:rPr>
              <a:t>There are substantial reporting and planning requirements in the GDA.</a:t>
            </a:r>
            <a:endParaRPr sz="1200">
              <a:solidFill>
                <a:schemeClr val="dk1"/>
              </a:solidFill>
            </a:endParaRPr>
          </a:p>
          <a:p>
            <a:pPr marL="0" lvl="0" indent="0" algn="l" rtl="0">
              <a:spcBef>
                <a:spcPts val="0"/>
              </a:spcBef>
              <a:spcAft>
                <a:spcPts val="0"/>
              </a:spcAft>
              <a:buNone/>
            </a:pPr>
            <a:r>
              <a:rPr lang="en" sz="1200">
                <a:solidFill>
                  <a:schemeClr val="dk1"/>
                </a:solidFill>
              </a:rPr>
              <a:t>The Federal geospatial community is looking to align efforts with the activities of the Evidence Act and Federal Data Strategy.</a:t>
            </a:r>
            <a:endParaRPr sz="1200">
              <a:solidFill>
                <a:schemeClr val="dk1"/>
              </a:solidFill>
            </a:endParaRPr>
          </a:p>
          <a:p>
            <a:pPr marL="0" lvl="0" indent="0" algn="l" rtl="0">
              <a:spcBef>
                <a:spcPts val="0"/>
              </a:spcBef>
              <a:spcAft>
                <a:spcPts val="0"/>
              </a:spcAft>
              <a:buNone/>
            </a:pPr>
            <a:r>
              <a:rPr lang="en" sz="1200">
                <a:solidFill>
                  <a:schemeClr val="dk1"/>
                </a:solidFill>
              </a:rPr>
              <a:t>NOAA has had at least three detailees working on the Federal Data Strategy. NOAA’s Data Strategy aligns with the Federal Data Strategy and the Evidence Act.</a:t>
            </a:r>
            <a:r>
              <a:rPr lang="en" sz="1400">
                <a:solidFill>
                  <a:schemeClr val="dk1"/>
                </a:solidFill>
              </a:rPr>
              <a:t> </a:t>
            </a:r>
            <a:endParaRPr sz="1400">
              <a:solidFill>
                <a:schemeClr val="dk1"/>
              </a:solidFill>
            </a:endParaRPr>
          </a:p>
          <a:p>
            <a:pPr marL="0" lvl="0" indent="0" algn="l" rtl="0">
              <a:spcBef>
                <a:spcPts val="0"/>
              </a:spcBef>
              <a:spcAft>
                <a:spcPts val="0"/>
              </a:spcAft>
              <a:buNone/>
            </a:pPr>
            <a:r>
              <a:rPr lang="en" sz="1200">
                <a:solidFill>
                  <a:schemeClr val="dk1"/>
                </a:solidFill>
              </a:rPr>
              <a:t>Other challenges include Information Quality Act (IQA) procedural revisions, regarding Influential Scientific Information (ISI) and Highly Influential Scientific Assessments (HISA); increased Freedom of Information Act (FOIA) filings; and changes to OMB’s approach to Privacy collections.  These all impact the workload in addition to requiring an enterprise approach to the policy implications.</a:t>
            </a:r>
            <a:endParaRPr sz="12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14f5b9106_0_9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14f5b9106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0"/>
              </a:spcAft>
              <a:buNone/>
            </a:pPr>
            <a:r>
              <a:rPr lang="en" sz="1600">
                <a:solidFill>
                  <a:srgbClr val="212121"/>
                </a:solidFill>
                <a:highlight>
                  <a:srgbClr val="FFFFFF"/>
                </a:highlight>
                <a:latin typeface="Calibri"/>
                <a:ea typeface="Calibri"/>
                <a:cs typeface="Calibri"/>
                <a:sym typeface="Calibri"/>
              </a:rPr>
              <a:t>The goal of the Federal Data Strategy is to leverage the value of all federal data, not just environmental data. The 10 principles &amp; 40 practices informed the development of practices, the 2020 Action Plan, and will also inform subsequent action steps for the Strategy. Agencies will implement the Federal Data Strategy by adhering to the requirements of the Action Steps in yearly Action Plans in accordance with OMB guidance.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14f5b910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14f5b910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0A4595"/>
                </a:solidFill>
                <a:latin typeface="Calibri"/>
                <a:ea typeface="Calibri"/>
                <a:cs typeface="Calibri"/>
                <a:sym typeface="Calibri"/>
              </a:rPr>
              <a:t>NOAA has developed 6 new strategies in key science and technology (S&amp;T) focus areas to guide the use of these new technologies, in order to develop advancements in the quality and timeliness of NOAA’s products and services across our mission areas.  </a:t>
            </a:r>
            <a:endParaRPr sz="1200">
              <a:solidFill>
                <a:srgbClr val="0A4595"/>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914f5b9106_0_9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914f5b9106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A4595"/>
                </a:solidFill>
                <a:latin typeface="Calibri"/>
                <a:ea typeface="Calibri"/>
                <a:cs typeface="Calibri"/>
                <a:sym typeface="Calibri"/>
              </a:rPr>
              <a:t>NOAA has developed 6 new strategies in key science and technology (S&amp;T) focus areas to guide the use of these new technologies, in order to develop advancements in the quality and timeliness of NOAA’s products and services across our mission areas.  Implementing NOAA strategies will accelerate innovative advances and serve as force multipliers to solve tough problems and set the course to strengthen NOAA environmental S&amp;T leadership for the coming decades</a:t>
            </a:r>
            <a:endParaRPr sz="1200">
              <a:solidFill>
                <a:srgbClr val="0A4595"/>
              </a:solidFill>
              <a:latin typeface="Calibri"/>
              <a:ea typeface="Calibri"/>
              <a:cs typeface="Calibri"/>
              <a:sym typeface="Calibri"/>
            </a:endParaRPr>
          </a:p>
          <a:p>
            <a:pPr marL="0" lvl="0" indent="0" algn="l" rtl="0">
              <a:spcBef>
                <a:spcPts val="0"/>
              </a:spcBef>
              <a:spcAft>
                <a:spcPts val="0"/>
              </a:spcAft>
              <a:buNone/>
            </a:pPr>
            <a:r>
              <a:rPr lang="en" sz="1200">
                <a:solidFill>
                  <a:srgbClr val="0A4595"/>
                </a:solidFill>
                <a:latin typeface="Calibri"/>
                <a:ea typeface="Calibri"/>
                <a:cs typeface="Calibri"/>
                <a:sym typeface="Calibri"/>
              </a:rPr>
              <a:t>The NOAA Data Strategy is the foundation for all of the other strategies.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1be68909f_4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1be68909f_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NOAA Data Strategy aligns with the Federal Data Strategy and is the foundation for all the other NOAA strategies. Anticipate additional focus on data, governance, transparency, access, preservation and stewardship.</a:t>
            </a:r>
            <a:endParaRPr/>
          </a:p>
          <a:p>
            <a:pPr marL="0" lvl="0" indent="0" algn="l" rtl="0">
              <a:spcBef>
                <a:spcPts val="0"/>
              </a:spcBef>
              <a:spcAft>
                <a:spcPts val="0"/>
              </a:spcAft>
              <a:buNone/>
            </a:pPr>
            <a:r>
              <a:rPr lang="en"/>
              <a:t>The purpose of the NOAA Data Strategy is to dramatically accelerate the use of data across the agency and with other key partners, maximize openness and transparency, deliver on mission, and steward resources while protecting quality, integrity, security, privacy, and confidentiality. The overall strategy is designed to serve as a framework for consistency that builds upon existing laws and regulations related to how NOAA uses and manages data, while being flexible and adaptable to external influences such as new policies, Executive Orders, stakeholder input, and new technologies that drive innovation within the agency.</a:t>
            </a:r>
            <a:endParaRPr/>
          </a:p>
          <a:p>
            <a:pPr marL="0" lvl="0" indent="0" algn="l" rtl="0">
              <a:spcBef>
                <a:spcPts val="0"/>
              </a:spcBef>
              <a:spcAft>
                <a:spcPts val="0"/>
              </a:spcAft>
              <a:buNone/>
            </a:pPr>
            <a:r>
              <a:rPr lang="en"/>
              <a:t>The NOAA Data Strategy will improve the management and overall value of the NOAA data enterprise when emerging science and technology have dramatically expanded the agency’s data collections for the greater benefit to the agency, our partners, and the Nation. </a:t>
            </a:r>
            <a:endParaRPr/>
          </a:p>
          <a:p>
            <a:pPr marL="0" lvl="0" indent="0" algn="l" rtl="0">
              <a:spcBef>
                <a:spcPts val="0"/>
              </a:spcBef>
              <a:spcAft>
                <a:spcPts val="0"/>
              </a:spcAft>
              <a:buNone/>
            </a:pPr>
            <a:r>
              <a:rPr lang="en"/>
              <a:t>NOAA Data Strategy Goals: </a:t>
            </a:r>
            <a:endParaRPr/>
          </a:p>
          <a:p>
            <a:pPr marL="0" lvl="0" indent="0" algn="l" rtl="0">
              <a:spcBef>
                <a:spcPts val="0"/>
              </a:spcBef>
              <a:spcAft>
                <a:spcPts val="0"/>
              </a:spcAft>
              <a:buNone/>
            </a:pPr>
            <a:r>
              <a:rPr lang="en"/>
              <a:t>Goal 1: Align data management leadership roles across the organization. </a:t>
            </a:r>
            <a:endParaRPr/>
          </a:p>
          <a:p>
            <a:pPr marL="0" lvl="0" indent="0" algn="l" rtl="0">
              <a:spcBef>
                <a:spcPts val="0"/>
              </a:spcBef>
              <a:spcAft>
                <a:spcPts val="0"/>
              </a:spcAft>
              <a:buNone/>
            </a:pPr>
            <a:r>
              <a:rPr lang="en"/>
              <a:t>Goal 2: Govern and manage data strategically to most effectively steward the US taxpayers’ investment. </a:t>
            </a:r>
            <a:endParaRPr/>
          </a:p>
          <a:p>
            <a:pPr marL="0" lvl="0" indent="0" algn="l" rtl="0">
              <a:spcBef>
                <a:spcPts val="0"/>
              </a:spcBef>
              <a:spcAft>
                <a:spcPts val="0"/>
              </a:spcAft>
              <a:buNone/>
            </a:pPr>
            <a:r>
              <a:rPr lang="en"/>
              <a:t>Goal 3: Share data as openly and widely as possible to promote maximum utilization of NOAA data. </a:t>
            </a:r>
            <a:endParaRPr/>
          </a:p>
          <a:p>
            <a:pPr marL="0" lvl="0" indent="0" algn="l" rtl="0">
              <a:spcBef>
                <a:spcPts val="0"/>
              </a:spcBef>
              <a:spcAft>
                <a:spcPts val="0"/>
              </a:spcAft>
              <a:buNone/>
            </a:pPr>
            <a:r>
              <a:rPr lang="en"/>
              <a:t>Goal 4: Promote data innovation and quality improvements to facilitate science and support data-driven decision making. </a:t>
            </a:r>
            <a:endParaRPr/>
          </a:p>
          <a:p>
            <a:pPr marL="0" lvl="0" indent="0" algn="l" rtl="0">
              <a:spcBef>
                <a:spcPts val="0"/>
              </a:spcBef>
              <a:spcAft>
                <a:spcPts val="0"/>
              </a:spcAft>
              <a:buNone/>
            </a:pPr>
            <a:r>
              <a:rPr lang="en"/>
              <a:t>Goal 5: Engage stakeholders and leverage partnerships to maximize the value of NOAA data to the Nation.</a:t>
            </a:r>
            <a:endParaRPr/>
          </a:p>
          <a:p>
            <a:pPr marL="0" lvl="0" indent="0" algn="l" rtl="0">
              <a:spcBef>
                <a:spcPts val="0"/>
              </a:spcBef>
              <a:spcAft>
                <a:spcPts val="0"/>
              </a:spcAft>
              <a:buNone/>
            </a:pPr>
            <a:r>
              <a:rPr lang="en"/>
              <a:t>https://nrc.noaa.gov/Portals/0/Final%20Data%20Strategy.pdf?ver=2020-07-02-122524-377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1be68909f_4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1be68909f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is to increase emphasis on aligning data management across NOAA, establish governance, increase access, enable innovation, and engage partners in their use of the data.</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body" idx="1"/>
          </p:nvPr>
        </p:nvSpPr>
        <p:spPr>
          <a:xfrm>
            <a:off x="309300" y="1122850"/>
            <a:ext cx="8525400" cy="3521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 name="Google Shape;58;p14"/>
          <p:cNvSpPr txBox="1">
            <a:spLocks noGrp="1"/>
          </p:cNvSpPr>
          <p:nvPr>
            <p:ph type="sldNum" idx="12"/>
          </p:nvPr>
        </p:nvSpPr>
        <p:spPr>
          <a:xfrm>
            <a:off x="8666200" y="4842281"/>
            <a:ext cx="405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4"/>
          <p:cNvPicPr preferRelativeResize="0"/>
          <p:nvPr/>
        </p:nvPicPr>
        <p:blipFill rotWithShape="1">
          <a:blip r:embed="rId2">
            <a:alphaModFix/>
          </a:blip>
          <a:srcRect t="53159" b="24485"/>
          <a:stretch/>
        </p:blipFill>
        <p:spPr>
          <a:xfrm>
            <a:off x="0" y="-11073"/>
            <a:ext cx="9143999" cy="437325"/>
          </a:xfrm>
          <a:prstGeom prst="rect">
            <a:avLst/>
          </a:prstGeom>
          <a:noFill/>
          <a:ln>
            <a:noFill/>
          </a:ln>
        </p:spPr>
      </p:pic>
      <p:pic>
        <p:nvPicPr>
          <p:cNvPr id="60" name="Google Shape;60;p14"/>
          <p:cNvPicPr preferRelativeResize="0"/>
          <p:nvPr/>
        </p:nvPicPr>
        <p:blipFill rotWithShape="1">
          <a:blip r:embed="rId3">
            <a:alphaModFix/>
          </a:blip>
          <a:srcRect/>
          <a:stretch/>
        </p:blipFill>
        <p:spPr>
          <a:xfrm>
            <a:off x="63500" y="4725590"/>
            <a:ext cx="390525" cy="390524"/>
          </a:xfrm>
          <a:prstGeom prst="rect">
            <a:avLst/>
          </a:prstGeom>
          <a:noFill/>
          <a:ln>
            <a:noFill/>
          </a:ln>
        </p:spPr>
      </p:pic>
      <p:sp>
        <p:nvSpPr>
          <p:cNvPr id="61" name="Google Shape;61;p14"/>
          <p:cNvSpPr txBox="1">
            <a:spLocks noGrp="1"/>
          </p:cNvSpPr>
          <p:nvPr>
            <p:ph type="title"/>
          </p:nvPr>
        </p:nvSpPr>
        <p:spPr>
          <a:xfrm>
            <a:off x="0" y="426244"/>
            <a:ext cx="9144000" cy="696600"/>
          </a:xfrm>
          <a:prstGeom prst="rect">
            <a:avLst/>
          </a:prstGeom>
          <a:solidFill>
            <a:schemeClr val="lt2"/>
          </a:solid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3600"/>
              <a:buNone/>
              <a:defRPr sz="3600" b="1"/>
            </a:lvl1pPr>
            <a:lvl2pPr lvl="1" algn="ctr" rtl="0">
              <a:lnSpc>
                <a:spcPct val="100000"/>
              </a:lnSpc>
              <a:spcBef>
                <a:spcPts val="0"/>
              </a:spcBef>
              <a:spcAft>
                <a:spcPts val="0"/>
              </a:spcAft>
              <a:buSzPts val="3600"/>
              <a:buFont typeface="Calibri"/>
              <a:buNone/>
              <a:defRPr sz="3600" b="1">
                <a:latin typeface="Calibri"/>
                <a:ea typeface="Calibri"/>
                <a:cs typeface="Calibri"/>
                <a:sym typeface="Calibri"/>
              </a:defRPr>
            </a:lvl2pPr>
            <a:lvl3pPr lvl="2" algn="ctr" rtl="0">
              <a:lnSpc>
                <a:spcPct val="100000"/>
              </a:lnSpc>
              <a:spcBef>
                <a:spcPts val="0"/>
              </a:spcBef>
              <a:spcAft>
                <a:spcPts val="0"/>
              </a:spcAft>
              <a:buSzPts val="3600"/>
              <a:buFont typeface="Calibri"/>
              <a:buNone/>
              <a:defRPr sz="3600" b="1">
                <a:latin typeface="Calibri"/>
                <a:ea typeface="Calibri"/>
                <a:cs typeface="Calibri"/>
                <a:sym typeface="Calibri"/>
              </a:defRPr>
            </a:lvl3pPr>
            <a:lvl4pPr lvl="3" algn="ctr" rtl="0">
              <a:lnSpc>
                <a:spcPct val="100000"/>
              </a:lnSpc>
              <a:spcBef>
                <a:spcPts val="0"/>
              </a:spcBef>
              <a:spcAft>
                <a:spcPts val="0"/>
              </a:spcAft>
              <a:buSzPts val="3600"/>
              <a:buFont typeface="Calibri"/>
              <a:buNone/>
              <a:defRPr sz="3600" b="1">
                <a:latin typeface="Calibri"/>
                <a:ea typeface="Calibri"/>
                <a:cs typeface="Calibri"/>
                <a:sym typeface="Calibri"/>
              </a:defRPr>
            </a:lvl4pPr>
            <a:lvl5pPr lvl="4" algn="ctr" rtl="0">
              <a:lnSpc>
                <a:spcPct val="100000"/>
              </a:lnSpc>
              <a:spcBef>
                <a:spcPts val="0"/>
              </a:spcBef>
              <a:spcAft>
                <a:spcPts val="0"/>
              </a:spcAft>
              <a:buSzPts val="3600"/>
              <a:buFont typeface="Calibri"/>
              <a:buNone/>
              <a:defRPr sz="3600" b="1">
                <a:latin typeface="Calibri"/>
                <a:ea typeface="Calibri"/>
                <a:cs typeface="Calibri"/>
                <a:sym typeface="Calibri"/>
              </a:defRPr>
            </a:lvl5pPr>
            <a:lvl6pPr lvl="5" algn="ctr" rtl="0">
              <a:lnSpc>
                <a:spcPct val="100000"/>
              </a:lnSpc>
              <a:spcBef>
                <a:spcPts val="0"/>
              </a:spcBef>
              <a:spcAft>
                <a:spcPts val="0"/>
              </a:spcAft>
              <a:buSzPts val="3600"/>
              <a:buFont typeface="Calibri"/>
              <a:buNone/>
              <a:defRPr sz="3600" b="1">
                <a:latin typeface="Calibri"/>
                <a:ea typeface="Calibri"/>
                <a:cs typeface="Calibri"/>
                <a:sym typeface="Calibri"/>
              </a:defRPr>
            </a:lvl6pPr>
            <a:lvl7pPr lvl="6" algn="ctr" rtl="0">
              <a:lnSpc>
                <a:spcPct val="100000"/>
              </a:lnSpc>
              <a:spcBef>
                <a:spcPts val="0"/>
              </a:spcBef>
              <a:spcAft>
                <a:spcPts val="0"/>
              </a:spcAft>
              <a:buSzPts val="3600"/>
              <a:buFont typeface="Calibri"/>
              <a:buNone/>
              <a:defRPr sz="3600" b="1">
                <a:latin typeface="Calibri"/>
                <a:ea typeface="Calibri"/>
                <a:cs typeface="Calibri"/>
                <a:sym typeface="Calibri"/>
              </a:defRPr>
            </a:lvl7pPr>
            <a:lvl8pPr lvl="7" algn="ctr" rtl="0">
              <a:lnSpc>
                <a:spcPct val="100000"/>
              </a:lnSpc>
              <a:spcBef>
                <a:spcPts val="0"/>
              </a:spcBef>
              <a:spcAft>
                <a:spcPts val="0"/>
              </a:spcAft>
              <a:buSzPts val="3600"/>
              <a:buFont typeface="Calibri"/>
              <a:buNone/>
              <a:defRPr sz="3600" b="1">
                <a:latin typeface="Calibri"/>
                <a:ea typeface="Calibri"/>
                <a:cs typeface="Calibri"/>
                <a:sym typeface="Calibri"/>
              </a:defRPr>
            </a:lvl8pPr>
            <a:lvl9pPr lvl="8" algn="ctr" rtl="0">
              <a:lnSpc>
                <a:spcPct val="100000"/>
              </a:lnSpc>
              <a:spcBef>
                <a:spcPts val="0"/>
              </a:spcBef>
              <a:spcAft>
                <a:spcPts val="0"/>
              </a:spcAft>
              <a:buSzPts val="3600"/>
              <a:buFont typeface="Calibri"/>
              <a:buNone/>
              <a:defRPr sz="3600" b="1">
                <a:latin typeface="Calibri"/>
                <a:ea typeface="Calibri"/>
                <a:cs typeface="Calibri"/>
                <a:sym typeface="Calibri"/>
              </a:defRPr>
            </a:lvl9pPr>
          </a:lstStyle>
          <a:p>
            <a:endParaRPr/>
          </a:p>
        </p:txBody>
      </p:sp>
      <p:sp>
        <p:nvSpPr>
          <p:cNvPr id="62" name="Google Shape;62;p14"/>
          <p:cNvSpPr txBox="1"/>
          <p:nvPr/>
        </p:nvSpPr>
        <p:spPr>
          <a:xfrm>
            <a:off x="301200" y="4796981"/>
            <a:ext cx="2642700" cy="27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b="0" i="0" u="none" strike="noStrike" cap="none">
                <a:solidFill>
                  <a:srgbClr val="80AECC"/>
                </a:solidFill>
                <a:latin typeface="Arial Narrow"/>
                <a:ea typeface="Arial Narrow"/>
                <a:cs typeface="Arial Narrow"/>
                <a:sym typeface="Arial Narrow"/>
              </a:rPr>
              <a:t>NOAA Satellite and Information Service</a:t>
            </a:r>
            <a:endParaRPr sz="1100" b="0" i="0" u="none" strike="noStrike" cap="none">
              <a:solidFill>
                <a:srgbClr val="80AECC"/>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1143000" y="2799988"/>
            <a:ext cx="6858000" cy="17763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5" name="Google Shape;65;p15"/>
          <p:cNvSpPr txBox="1"/>
          <p:nvPr/>
        </p:nvSpPr>
        <p:spPr>
          <a:xfrm>
            <a:off x="0" y="4854125"/>
            <a:ext cx="9144000" cy="27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b="0" i="0" u="none" strike="noStrike" cap="none">
                <a:solidFill>
                  <a:srgbClr val="80AECC"/>
                </a:solidFill>
                <a:latin typeface="Arial Narrow"/>
                <a:ea typeface="Arial Narrow"/>
                <a:cs typeface="Arial Narrow"/>
                <a:sym typeface="Arial Narrow"/>
              </a:rPr>
              <a:t>National Oceanic and Atmospheric Administration   |   NOAA Satellite and Information Service</a:t>
            </a:r>
            <a:endParaRPr sz="1100" b="0" i="0" u="none" strike="noStrike" cap="none">
              <a:solidFill>
                <a:srgbClr val="80AECC"/>
              </a:solidFill>
              <a:latin typeface="Arial Narrow"/>
              <a:ea typeface="Arial Narrow"/>
              <a:cs typeface="Arial Narrow"/>
              <a:sym typeface="Arial Narrow"/>
            </a:endParaRPr>
          </a:p>
        </p:txBody>
      </p:sp>
      <p:pic>
        <p:nvPicPr>
          <p:cNvPr id="66" name="Google Shape;66;p15"/>
          <p:cNvPicPr preferRelativeResize="0"/>
          <p:nvPr/>
        </p:nvPicPr>
        <p:blipFill rotWithShape="1">
          <a:blip r:embed="rId2">
            <a:alphaModFix/>
          </a:blip>
          <a:srcRect t="23088"/>
          <a:stretch/>
        </p:blipFill>
        <p:spPr>
          <a:xfrm>
            <a:off x="0" y="-8175"/>
            <a:ext cx="9143999" cy="1161900"/>
          </a:xfrm>
          <a:prstGeom prst="rect">
            <a:avLst/>
          </a:prstGeom>
          <a:noFill/>
          <a:ln>
            <a:noFill/>
          </a:ln>
        </p:spPr>
      </p:pic>
      <p:sp>
        <p:nvSpPr>
          <p:cNvPr id="67" name="Google Shape;67;p15"/>
          <p:cNvSpPr/>
          <p:nvPr/>
        </p:nvSpPr>
        <p:spPr>
          <a:xfrm>
            <a:off x="139175" y="84375"/>
            <a:ext cx="876900" cy="838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5"/>
          <p:cNvSpPr/>
          <p:nvPr/>
        </p:nvSpPr>
        <p:spPr>
          <a:xfrm>
            <a:off x="0" y="1112825"/>
            <a:ext cx="9144000" cy="177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 name="Google Shape;69;p15"/>
          <p:cNvSpPr txBox="1">
            <a:spLocks noGrp="1"/>
          </p:cNvSpPr>
          <p:nvPr>
            <p:ph type="ctrTitle"/>
          </p:nvPr>
        </p:nvSpPr>
        <p:spPr>
          <a:xfrm>
            <a:off x="1143000" y="1222774"/>
            <a:ext cx="6858000" cy="1241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800"/>
              <a:buFont typeface="Calibri"/>
              <a:buNone/>
              <a:defRPr sz="4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623888" y="3442097"/>
            <a:ext cx="7886700" cy="1125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3" name="Google Shape;73;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629841" y="1260872"/>
            <a:ext cx="3868500" cy="6177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6" name="Google Shape;86;p18"/>
          <p:cNvSpPr txBox="1">
            <a:spLocks noGrp="1"/>
          </p:cNvSpPr>
          <p:nvPr>
            <p:ph type="body" idx="2"/>
          </p:nvPr>
        </p:nvSpPr>
        <p:spPr>
          <a:xfrm>
            <a:off x="629841" y="1878806"/>
            <a:ext cx="38685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7" name="Google Shape;87;p18"/>
          <p:cNvSpPr txBox="1">
            <a:spLocks noGrp="1"/>
          </p:cNvSpPr>
          <p:nvPr>
            <p:ph type="body" idx="3"/>
          </p:nvPr>
        </p:nvSpPr>
        <p:spPr>
          <a:xfrm>
            <a:off x="4629150" y="1260872"/>
            <a:ext cx="3887400" cy="6177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8" name="Google Shape;88;p18"/>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9841" y="342900"/>
            <a:ext cx="2949000" cy="1200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04" name="Google Shape;104;p21"/>
          <p:cNvSpPr txBox="1">
            <a:spLocks noGrp="1"/>
          </p:cNvSpPr>
          <p:nvPr>
            <p:ph type="body" idx="2"/>
          </p:nvPr>
        </p:nvSpPr>
        <p:spPr>
          <a:xfrm>
            <a:off x="629841" y="1543050"/>
            <a:ext cx="29490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5" name="Google Shape;105;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29841" y="342900"/>
            <a:ext cx="2949000" cy="1200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22"/>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1"/>
          </p:nvPr>
        </p:nvSpPr>
        <p:spPr>
          <a:xfrm>
            <a:off x="629841" y="1543050"/>
            <a:ext cx="29490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 name="Google Shape;124;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nrc.noaa.gov/Portals/0/Final%20Cloud%20Strategy.pdf?ver=2020-07-02-122459-813"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nrc.noaa.gov/Portals/0/Final%20Cloud%20Strategy.pdf?ver=2020-07-02-122459-813"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nrc.noaa.gov/LinkClick.aspx?fileticket=0I2p2-Gu3rA%3D&amp;tabid=91&amp;portalid=0"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s://nrc.noaa.gov/LinkClick.aspx?fileticket=0I2p2-Gu3rA%3D&amp;tabid=91&amp;portalid=0"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5th-congress/house-bill/417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strategy.data.gov/action-plan/" TargetMode="External"/><Relationship Id="rId4" Type="http://schemas.openxmlformats.org/officeDocument/2006/relationships/hyperlink" Target="https://www.fgdc.gov/gd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nrc.noaa.gov/NOAA-Science-Technology-Focus-Area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descr="Auto Text Box for Title"/>
          <p:cNvSpPr txBox="1">
            <a:spLocks noGrp="1"/>
          </p:cNvSpPr>
          <p:nvPr>
            <p:ph type="ctrTitle"/>
          </p:nvPr>
        </p:nvSpPr>
        <p:spPr>
          <a:xfrm>
            <a:off x="0" y="1139575"/>
            <a:ext cx="9144000" cy="177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 b="1"/>
              <a:t>NOAA Agency Report</a:t>
            </a:r>
            <a:endParaRPr sz="3500" b="1"/>
          </a:p>
        </p:txBody>
      </p:sp>
      <p:pic>
        <p:nvPicPr>
          <p:cNvPr id="132" name="Google Shape;132;p25" descr="Department of Veterans Affairs, Veterans Health Administration, Office of Health Information"/>
          <p:cNvPicPr preferRelativeResize="0"/>
          <p:nvPr/>
        </p:nvPicPr>
        <p:blipFill rotWithShape="1">
          <a:blip r:embed="rId3">
            <a:alphaModFix/>
          </a:blip>
          <a:srcRect/>
          <a:stretch/>
        </p:blipFill>
        <p:spPr>
          <a:xfrm>
            <a:off x="993775" y="371475"/>
            <a:ext cx="123825" cy="123825"/>
          </a:xfrm>
          <a:prstGeom prst="rect">
            <a:avLst/>
          </a:prstGeom>
          <a:noFill/>
          <a:ln>
            <a:noFill/>
          </a:ln>
        </p:spPr>
      </p:pic>
      <p:sp>
        <p:nvSpPr>
          <p:cNvPr id="133" name="Google Shape;133;p25" descr="Auto Text Box for Title"/>
          <p:cNvSpPr txBox="1"/>
          <p:nvPr/>
        </p:nvSpPr>
        <p:spPr>
          <a:xfrm>
            <a:off x="314700" y="3658625"/>
            <a:ext cx="8514600" cy="116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Calibri"/>
              <a:buNone/>
            </a:pPr>
            <a:r>
              <a:rPr lang="en" sz="1800" b="1">
                <a:solidFill>
                  <a:schemeClr val="dk1"/>
                </a:solidFill>
                <a:latin typeface="Calibri"/>
                <a:ea typeface="Calibri"/>
                <a:cs typeface="Calibri"/>
                <a:sym typeface="Calibri"/>
              </a:rPr>
              <a:t>Nancy Ritchey</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800">
                <a:solidFill>
                  <a:schemeClr val="dk1"/>
                </a:solidFill>
                <a:latin typeface="Calibri"/>
                <a:ea typeface="Calibri"/>
                <a:cs typeface="Calibri"/>
                <a:sym typeface="Calibri"/>
              </a:rPr>
              <a:t>Archive Branch Chief, Data Stewardship Division</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Thursday, 24 Sep, 2020</a:t>
            </a:r>
            <a:endParaRPr sz="12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WGISS-50</a:t>
            </a:r>
            <a:endParaRPr sz="12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Virtual</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body" idx="1"/>
          </p:nvPr>
        </p:nvSpPr>
        <p:spPr>
          <a:xfrm>
            <a:off x="118525" y="1122850"/>
            <a:ext cx="6092700" cy="39192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0A4595"/>
              </a:buClr>
              <a:buSzPts val="2000"/>
              <a:buChar char="●"/>
            </a:pPr>
            <a:r>
              <a:rPr lang="en" sz="2000">
                <a:solidFill>
                  <a:srgbClr val="0A4595"/>
                </a:solidFill>
              </a:rPr>
              <a:t>Consistent and transparent approach to </a:t>
            </a:r>
            <a:r>
              <a:rPr lang="en" sz="2000" b="1" u="sng">
                <a:solidFill>
                  <a:srgbClr val="0A4595"/>
                </a:solidFill>
              </a:rPr>
              <a:t>data governance</a:t>
            </a:r>
            <a:r>
              <a:rPr lang="en" sz="2000">
                <a:solidFill>
                  <a:srgbClr val="0A4595"/>
                </a:solidFill>
              </a:rPr>
              <a:t>, stewardship, access, and use</a:t>
            </a:r>
            <a:endParaRPr sz="2000">
              <a:solidFill>
                <a:srgbClr val="0A4595"/>
              </a:solidFill>
            </a:endParaRPr>
          </a:p>
          <a:p>
            <a:pPr marL="457200" lvl="0" indent="-355600" algn="l" rtl="0">
              <a:lnSpc>
                <a:spcPct val="100000"/>
              </a:lnSpc>
              <a:spcBef>
                <a:spcPts val="0"/>
              </a:spcBef>
              <a:spcAft>
                <a:spcPts val="0"/>
              </a:spcAft>
              <a:buClr>
                <a:srgbClr val="0A4595"/>
              </a:buClr>
              <a:buSzPts val="2000"/>
              <a:buChar char="●"/>
            </a:pPr>
            <a:r>
              <a:rPr lang="en" sz="2000" b="1" u="sng">
                <a:solidFill>
                  <a:srgbClr val="0A4595"/>
                </a:solidFill>
              </a:rPr>
              <a:t>Maximize the value </a:t>
            </a:r>
            <a:r>
              <a:rPr lang="en" sz="2000">
                <a:solidFill>
                  <a:srgbClr val="0A4595"/>
                </a:solidFill>
              </a:rPr>
              <a:t>of NOAA data via Open Data Plans</a:t>
            </a:r>
            <a:endParaRPr sz="2000">
              <a:solidFill>
                <a:srgbClr val="0A4595"/>
              </a:solidFill>
            </a:endParaRPr>
          </a:p>
          <a:p>
            <a:pPr marL="457200" lvl="0" indent="-355600" algn="l" rtl="0">
              <a:lnSpc>
                <a:spcPct val="100000"/>
              </a:lnSpc>
              <a:spcBef>
                <a:spcPts val="0"/>
              </a:spcBef>
              <a:spcAft>
                <a:spcPts val="0"/>
              </a:spcAft>
              <a:buClr>
                <a:srgbClr val="0A4595"/>
              </a:buClr>
              <a:buSzPts val="2000"/>
              <a:buChar char="●"/>
            </a:pPr>
            <a:r>
              <a:rPr lang="en" sz="2000" b="1" u="sng">
                <a:solidFill>
                  <a:srgbClr val="0A4595"/>
                </a:solidFill>
              </a:rPr>
              <a:t>Achieve readiness </a:t>
            </a:r>
            <a:r>
              <a:rPr lang="en" sz="2000">
                <a:solidFill>
                  <a:srgbClr val="0A4595"/>
                </a:solidFill>
              </a:rPr>
              <a:t>for tomorrow’s data landscape.</a:t>
            </a:r>
            <a:endParaRPr sz="2000">
              <a:solidFill>
                <a:srgbClr val="0A4595"/>
              </a:solidFill>
            </a:endParaRPr>
          </a:p>
          <a:p>
            <a:pPr marL="457200" lvl="0" indent="-355600" algn="l" rtl="0">
              <a:lnSpc>
                <a:spcPct val="100000"/>
              </a:lnSpc>
              <a:spcBef>
                <a:spcPts val="0"/>
              </a:spcBef>
              <a:spcAft>
                <a:spcPts val="0"/>
              </a:spcAft>
              <a:buClr>
                <a:srgbClr val="0A4595"/>
              </a:buClr>
              <a:buSzPts val="2000"/>
              <a:buChar char="●"/>
            </a:pPr>
            <a:r>
              <a:rPr lang="en" sz="2000">
                <a:solidFill>
                  <a:srgbClr val="0A4595"/>
                </a:solidFill>
              </a:rPr>
              <a:t>Strong foundation, allows for </a:t>
            </a:r>
            <a:r>
              <a:rPr lang="en" sz="2000" b="1" u="sng">
                <a:solidFill>
                  <a:srgbClr val="0A4595"/>
                </a:solidFill>
              </a:rPr>
              <a:t>flexibility and adaptability</a:t>
            </a:r>
            <a:r>
              <a:rPr lang="en" sz="2000">
                <a:solidFill>
                  <a:srgbClr val="0A4595"/>
                </a:solidFill>
              </a:rPr>
              <a:t> </a:t>
            </a:r>
            <a:endParaRPr sz="2000">
              <a:solidFill>
                <a:srgbClr val="0A4595"/>
              </a:solidFill>
            </a:endParaRPr>
          </a:p>
          <a:p>
            <a:pPr marL="457200" lvl="0" indent="-355600" algn="l" rtl="0">
              <a:lnSpc>
                <a:spcPct val="100000"/>
              </a:lnSpc>
              <a:spcBef>
                <a:spcPts val="0"/>
              </a:spcBef>
              <a:spcAft>
                <a:spcPts val="0"/>
              </a:spcAft>
              <a:buClr>
                <a:srgbClr val="0A4595"/>
              </a:buClr>
              <a:buSzPts val="2000"/>
              <a:buChar char="●"/>
            </a:pPr>
            <a:r>
              <a:rPr lang="en" sz="2000">
                <a:solidFill>
                  <a:srgbClr val="0A4595"/>
                </a:solidFill>
              </a:rPr>
              <a:t>Support critical </a:t>
            </a:r>
            <a:r>
              <a:rPr lang="en" sz="2000" b="1" u="sng">
                <a:solidFill>
                  <a:srgbClr val="0A4595"/>
                </a:solidFill>
              </a:rPr>
              <a:t>emerging science and technology</a:t>
            </a:r>
            <a:r>
              <a:rPr lang="en" sz="2000">
                <a:solidFill>
                  <a:srgbClr val="0A4595"/>
                </a:solidFill>
              </a:rPr>
              <a:t> that have dramatically expanded the agency’s data collections:</a:t>
            </a:r>
            <a:endParaRPr sz="2000">
              <a:solidFill>
                <a:srgbClr val="0A4595"/>
              </a:solidFill>
            </a:endParaRPr>
          </a:p>
          <a:p>
            <a:pPr marL="1371600" lvl="1" indent="-355600" algn="l" rtl="0">
              <a:lnSpc>
                <a:spcPct val="100000"/>
              </a:lnSpc>
              <a:spcBef>
                <a:spcPts val="0"/>
              </a:spcBef>
              <a:spcAft>
                <a:spcPts val="0"/>
              </a:spcAft>
              <a:buClr>
                <a:srgbClr val="0A4595"/>
              </a:buClr>
              <a:buSzPts val="2000"/>
              <a:buChar char="○"/>
            </a:pPr>
            <a:r>
              <a:rPr lang="en" sz="2000">
                <a:solidFill>
                  <a:srgbClr val="0A4595"/>
                </a:solidFill>
              </a:rPr>
              <a:t>AI &amp; Machine Learning, Unmanned Systems, Omics</a:t>
            </a:r>
            <a:endParaRPr sz="2000">
              <a:solidFill>
                <a:srgbClr val="0A4595"/>
              </a:solidFill>
            </a:endParaRPr>
          </a:p>
          <a:p>
            <a:pPr marL="0" lvl="0" indent="0" algn="l" rtl="0">
              <a:lnSpc>
                <a:spcPct val="115000"/>
              </a:lnSpc>
              <a:spcBef>
                <a:spcPts val="0"/>
              </a:spcBef>
              <a:spcAft>
                <a:spcPts val="0"/>
              </a:spcAft>
              <a:buNone/>
            </a:pPr>
            <a:endParaRPr sz="2000" b="1" u="sng">
              <a:solidFill>
                <a:srgbClr val="1F497D"/>
              </a:solidFill>
            </a:endParaRPr>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0"/>
              </a:spcAft>
              <a:buNone/>
            </a:pPr>
            <a:endParaRPr sz="2400"/>
          </a:p>
        </p:txBody>
      </p:sp>
      <p:sp>
        <p:nvSpPr>
          <p:cNvPr id="208" name="Google Shape;208;p34"/>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400"/>
              <a:t>NOAA Data Strategy Objectives</a:t>
            </a:r>
            <a:endParaRPr/>
          </a:p>
        </p:txBody>
      </p:sp>
      <p:grpSp>
        <p:nvGrpSpPr>
          <p:cNvPr id="209" name="Google Shape;209;p34"/>
          <p:cNvGrpSpPr/>
          <p:nvPr/>
        </p:nvGrpSpPr>
        <p:grpSpPr>
          <a:xfrm rot="1188555">
            <a:off x="6389637" y="1616028"/>
            <a:ext cx="2440732" cy="2603460"/>
            <a:chOff x="2820225" y="891450"/>
            <a:chExt cx="3175200" cy="3175200"/>
          </a:xfrm>
        </p:grpSpPr>
        <p:sp>
          <p:nvSpPr>
            <p:cNvPr id="210" name="Google Shape;210;p34"/>
            <p:cNvSpPr/>
            <p:nvPr/>
          </p:nvSpPr>
          <p:spPr>
            <a:xfrm rot="10800000">
              <a:off x="2820225" y="891450"/>
              <a:ext cx="3175200" cy="3175200"/>
            </a:xfrm>
            <a:prstGeom prst="blockArc">
              <a:avLst>
                <a:gd name="adj1" fmla="val 5399801"/>
                <a:gd name="adj2" fmla="val 3012680"/>
                <a:gd name="adj3" fmla="val 6939"/>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4"/>
            <p:cNvSpPr/>
            <p:nvPr/>
          </p:nvSpPr>
          <p:spPr>
            <a:xfrm rot="10800000">
              <a:off x="3175023" y="1179900"/>
              <a:ext cx="450600" cy="450600"/>
            </a:xfrm>
            <a:prstGeom prst="rtTriangl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34"/>
          <p:cNvSpPr/>
          <p:nvPr/>
        </p:nvSpPr>
        <p:spPr>
          <a:xfrm>
            <a:off x="6962727" y="1500797"/>
            <a:ext cx="1161900" cy="630300"/>
          </a:xfrm>
          <a:prstGeom prst="rect">
            <a:avLst/>
          </a:prstGeom>
          <a:solidFill>
            <a:srgbClr val="0C58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Align Data Management Leadership Roles </a:t>
            </a:r>
            <a:endParaRPr sz="1600">
              <a:solidFill>
                <a:srgbClr val="FFFFFF"/>
              </a:solidFill>
            </a:endParaRPr>
          </a:p>
        </p:txBody>
      </p:sp>
      <p:sp>
        <p:nvSpPr>
          <p:cNvPr id="213" name="Google Shape;213;p34"/>
          <p:cNvSpPr/>
          <p:nvPr/>
        </p:nvSpPr>
        <p:spPr>
          <a:xfrm>
            <a:off x="7916330" y="3636866"/>
            <a:ext cx="1001400" cy="790800"/>
          </a:xfrm>
          <a:prstGeom prst="rect">
            <a:avLst/>
          </a:prstGeom>
          <a:solidFill>
            <a:srgbClr val="0C58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Engage Stakeholders and Leverage Partnerships</a:t>
            </a:r>
            <a:endParaRPr sz="1600">
              <a:solidFill>
                <a:srgbClr val="FFFFFF"/>
              </a:solidFill>
            </a:endParaRPr>
          </a:p>
        </p:txBody>
      </p:sp>
      <p:sp>
        <p:nvSpPr>
          <p:cNvPr id="214" name="Google Shape;214;p34"/>
          <p:cNvSpPr/>
          <p:nvPr/>
        </p:nvSpPr>
        <p:spPr>
          <a:xfrm>
            <a:off x="6000750" y="2680146"/>
            <a:ext cx="1001400" cy="552600"/>
          </a:xfrm>
          <a:prstGeom prst="rect">
            <a:avLst/>
          </a:prstGeom>
          <a:solidFill>
            <a:srgbClr val="0C58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Share Data Open and Widely</a:t>
            </a:r>
            <a:endParaRPr sz="1000">
              <a:solidFill>
                <a:srgbClr val="FFFFFF"/>
              </a:solidFill>
            </a:endParaRPr>
          </a:p>
        </p:txBody>
      </p:sp>
      <p:sp>
        <p:nvSpPr>
          <p:cNvPr id="215" name="Google Shape;215;p34"/>
          <p:cNvSpPr/>
          <p:nvPr/>
        </p:nvSpPr>
        <p:spPr>
          <a:xfrm>
            <a:off x="6271924" y="3746134"/>
            <a:ext cx="1001400" cy="520200"/>
          </a:xfrm>
          <a:prstGeom prst="rect">
            <a:avLst/>
          </a:prstGeom>
          <a:solidFill>
            <a:srgbClr val="0C58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Promote Data Innovation</a:t>
            </a:r>
            <a:endParaRPr sz="1000">
              <a:solidFill>
                <a:srgbClr val="FFFFFF"/>
              </a:solidFill>
            </a:endParaRPr>
          </a:p>
        </p:txBody>
      </p:sp>
      <p:sp>
        <p:nvSpPr>
          <p:cNvPr id="216" name="Google Shape;216;p34"/>
          <p:cNvSpPr/>
          <p:nvPr/>
        </p:nvSpPr>
        <p:spPr>
          <a:xfrm>
            <a:off x="8142471" y="2602400"/>
            <a:ext cx="1001400" cy="630300"/>
          </a:xfrm>
          <a:prstGeom prst="rect">
            <a:avLst/>
          </a:prstGeom>
          <a:solidFill>
            <a:srgbClr val="0C58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Govern and Manage Data Strategically</a:t>
            </a:r>
            <a:endParaRPr sz="1600">
              <a:solidFill>
                <a:srgbClr val="FFFFFF"/>
              </a:solidFill>
            </a:endParaRPr>
          </a:p>
        </p:txBody>
      </p:sp>
      <p:sp>
        <p:nvSpPr>
          <p:cNvPr id="217" name="Google Shape;217;p34"/>
          <p:cNvSpPr/>
          <p:nvPr/>
        </p:nvSpPr>
        <p:spPr>
          <a:xfrm>
            <a:off x="7148607" y="2689281"/>
            <a:ext cx="847500" cy="520200"/>
          </a:xfrm>
          <a:prstGeom prst="rect">
            <a:avLst/>
          </a:prstGeom>
          <a:solidFill>
            <a:srgbClr val="0C343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Strategic Goals</a:t>
            </a:r>
            <a:endParaRPr sz="19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body" idx="1"/>
          </p:nvPr>
        </p:nvSpPr>
        <p:spPr>
          <a:xfrm>
            <a:off x="161500" y="1122850"/>
            <a:ext cx="7127700" cy="402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Purpose:</a:t>
            </a:r>
            <a:endParaRPr sz="2000" b="1">
              <a:solidFill>
                <a:srgbClr val="1F497D"/>
              </a:solidFill>
            </a:endParaRPr>
          </a:p>
          <a:p>
            <a:pPr marL="457200" lvl="0" indent="0" algn="l" rtl="0">
              <a:lnSpc>
                <a:spcPct val="115000"/>
              </a:lnSpc>
              <a:spcBef>
                <a:spcPts val="0"/>
              </a:spcBef>
              <a:spcAft>
                <a:spcPts val="0"/>
              </a:spcAft>
              <a:buClr>
                <a:schemeClr val="dk1"/>
              </a:buClr>
              <a:buSzPts val="1100"/>
              <a:buFont typeface="Arial"/>
              <a:buNone/>
            </a:pPr>
            <a:r>
              <a:rPr lang="en" sz="1600">
                <a:solidFill>
                  <a:srgbClr val="1F497D"/>
                </a:solidFill>
              </a:rPr>
              <a:t>Guide NOAA’s adoption and utilization of cloud services requiring a new mindset for modernizing NOAA’s IT environment</a:t>
            </a:r>
            <a:endParaRPr sz="1600">
              <a:solidFill>
                <a:srgbClr val="1F497D"/>
              </a:solidFill>
            </a:endParaRPr>
          </a:p>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Scope:</a:t>
            </a:r>
            <a:endParaRPr sz="2000" b="1">
              <a:solidFill>
                <a:srgbClr val="1F497D"/>
              </a:solidFill>
            </a:endParaRPr>
          </a:p>
          <a:p>
            <a:pPr marL="457200" lvl="0" indent="0" algn="l" rtl="0">
              <a:lnSpc>
                <a:spcPct val="115000"/>
              </a:lnSpc>
              <a:spcBef>
                <a:spcPts val="0"/>
              </a:spcBef>
              <a:spcAft>
                <a:spcPts val="0"/>
              </a:spcAft>
              <a:buClr>
                <a:schemeClr val="dk1"/>
              </a:buClr>
              <a:buSzPts val="1100"/>
              <a:buFont typeface="Arial"/>
              <a:buNone/>
            </a:pPr>
            <a:r>
              <a:rPr lang="en" sz="1600">
                <a:solidFill>
                  <a:srgbClr val="1F497D"/>
                </a:solidFill>
              </a:rPr>
              <a:t>Provides a unified approach to migrating to the cloud, promotes a smart transition based on requirements, business cases and best practices, and enables broad sharing of solutions.</a:t>
            </a:r>
            <a:endParaRPr sz="1600" b="1">
              <a:solidFill>
                <a:srgbClr val="1F497D"/>
              </a:solidFill>
            </a:endParaRPr>
          </a:p>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Vision:</a:t>
            </a:r>
            <a:endParaRPr sz="2000" b="1">
              <a:solidFill>
                <a:srgbClr val="1F497D"/>
              </a:solidFill>
            </a:endParaRPr>
          </a:p>
          <a:p>
            <a:pPr marL="457200" lvl="0" indent="0" algn="l" rtl="0">
              <a:lnSpc>
                <a:spcPct val="115000"/>
              </a:lnSpc>
              <a:spcBef>
                <a:spcPts val="0"/>
              </a:spcBef>
              <a:spcAft>
                <a:spcPts val="0"/>
              </a:spcAft>
              <a:buClr>
                <a:schemeClr val="dk1"/>
              </a:buClr>
              <a:buSzPts val="1100"/>
              <a:buFont typeface="Arial"/>
              <a:buNone/>
            </a:pPr>
            <a:r>
              <a:rPr lang="en" sz="1600">
                <a:solidFill>
                  <a:srgbClr val="1F497D"/>
                </a:solidFill>
              </a:rPr>
              <a:t>NOAA uses an accessible, scalable, secure, flexible, agile, cost-effective, efficient, highly reliable, and integrated suite of cloud computing products and services to fulfill its mission where Cloud solutions are driven by requirements and the business case.</a:t>
            </a:r>
            <a:endParaRPr sz="1600">
              <a:solidFill>
                <a:srgbClr val="1F497D"/>
              </a:solidFill>
            </a:endParaRPr>
          </a:p>
          <a:p>
            <a:pPr marL="457200" lvl="0" indent="0" algn="l" rtl="0">
              <a:lnSpc>
                <a:spcPct val="115000"/>
              </a:lnSpc>
              <a:spcBef>
                <a:spcPts val="0"/>
              </a:spcBef>
              <a:spcAft>
                <a:spcPts val="0"/>
              </a:spcAft>
              <a:buNone/>
            </a:pPr>
            <a:endParaRPr sz="1600">
              <a:solidFill>
                <a:srgbClr val="1F497D"/>
              </a:solidFill>
            </a:endParaRPr>
          </a:p>
        </p:txBody>
      </p:sp>
      <p:sp>
        <p:nvSpPr>
          <p:cNvPr id="223" name="Google Shape;223;p35"/>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NOAA Cloud Strategy Overview</a:t>
            </a:r>
            <a:endParaRPr/>
          </a:p>
        </p:txBody>
      </p:sp>
      <p:pic>
        <p:nvPicPr>
          <p:cNvPr id="224" name="Google Shape;224;p35">
            <a:hlinkClick r:id="rId3"/>
          </p:cNvPr>
          <p:cNvPicPr preferRelativeResize="0"/>
          <p:nvPr/>
        </p:nvPicPr>
        <p:blipFill>
          <a:blip r:embed="rId4">
            <a:alphaModFix/>
          </a:blip>
          <a:stretch>
            <a:fillRect/>
          </a:stretch>
        </p:blipFill>
        <p:spPr>
          <a:xfrm>
            <a:off x="7184200" y="1275244"/>
            <a:ext cx="1807400" cy="23434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body" idx="1"/>
          </p:nvPr>
        </p:nvSpPr>
        <p:spPr>
          <a:xfrm>
            <a:off x="31550" y="1190350"/>
            <a:ext cx="7463400" cy="38517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1F497D"/>
              </a:buClr>
              <a:buSzPts val="2000"/>
              <a:buAutoNum type="arabicPeriod"/>
            </a:pPr>
            <a:r>
              <a:rPr lang="en" sz="2000" b="1" dirty="0">
                <a:solidFill>
                  <a:srgbClr val="1F497D"/>
                </a:solidFill>
              </a:rPr>
              <a:t>Enable innovation through rapid adoption of cloud-based services. </a:t>
            </a:r>
            <a:endParaRPr sz="2000" b="1" dirty="0">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dirty="0">
                <a:solidFill>
                  <a:srgbClr val="1F497D"/>
                </a:solidFill>
              </a:rPr>
              <a:t>Drive smart migration to the cloud. </a:t>
            </a:r>
            <a:endParaRPr sz="2000" b="1" dirty="0">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dirty="0">
                <a:solidFill>
                  <a:srgbClr val="1F497D"/>
                </a:solidFill>
              </a:rPr>
              <a:t>Ensure secure and broad access to cloud services. </a:t>
            </a:r>
            <a:endParaRPr sz="2000" b="1" dirty="0">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dirty="0">
                <a:solidFill>
                  <a:srgbClr val="1F497D"/>
                </a:solidFill>
              </a:rPr>
              <a:t>Provide effective governance for cloud shared services. </a:t>
            </a:r>
            <a:endParaRPr sz="2000" b="1" dirty="0">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dirty="0">
                <a:solidFill>
                  <a:srgbClr val="1F497D"/>
                </a:solidFill>
              </a:rPr>
              <a:t>Empower a cloud-ready workforce.</a:t>
            </a:r>
            <a:endParaRPr sz="2000" dirty="0">
              <a:solidFill>
                <a:srgbClr val="1F497D"/>
              </a:solidFill>
            </a:endParaRPr>
          </a:p>
          <a:p>
            <a:pPr marL="457200" lvl="0" indent="0" algn="l" rtl="0">
              <a:lnSpc>
                <a:spcPct val="115000"/>
              </a:lnSpc>
              <a:spcBef>
                <a:spcPts val="1000"/>
              </a:spcBef>
              <a:spcAft>
                <a:spcPts val="0"/>
              </a:spcAft>
              <a:buNone/>
            </a:pPr>
            <a:endParaRPr sz="2000" b="1" u="sng" dirty="0">
              <a:solidFill>
                <a:srgbClr val="1F497D"/>
              </a:solidFill>
            </a:endParaRPr>
          </a:p>
          <a:p>
            <a:pPr marL="0" lvl="0" indent="0" algn="l" rtl="0">
              <a:spcBef>
                <a:spcPts val="1000"/>
              </a:spcBef>
              <a:spcAft>
                <a:spcPts val="0"/>
              </a:spcAft>
              <a:buNone/>
            </a:pPr>
            <a:endParaRPr sz="2400" dirty="0"/>
          </a:p>
          <a:p>
            <a:pPr marL="0" lvl="0" indent="0" algn="l" rtl="0">
              <a:spcBef>
                <a:spcPts val="1000"/>
              </a:spcBef>
              <a:spcAft>
                <a:spcPts val="0"/>
              </a:spcAft>
              <a:buNone/>
            </a:pPr>
            <a:endParaRPr sz="2400" dirty="0"/>
          </a:p>
          <a:p>
            <a:pPr marL="0" lvl="0" indent="0" algn="l" rtl="0">
              <a:spcBef>
                <a:spcPts val="1000"/>
              </a:spcBef>
              <a:spcAft>
                <a:spcPts val="0"/>
              </a:spcAft>
              <a:buClr>
                <a:schemeClr val="dk1"/>
              </a:buClr>
              <a:buSzPts val="1100"/>
              <a:buFont typeface="Arial"/>
              <a:buNone/>
            </a:pPr>
            <a:endParaRPr sz="2400" dirty="0"/>
          </a:p>
          <a:p>
            <a:pPr marL="0" lvl="0" indent="0" algn="l" rtl="0">
              <a:spcBef>
                <a:spcPts val="1000"/>
              </a:spcBef>
              <a:spcAft>
                <a:spcPts val="0"/>
              </a:spcAft>
              <a:buNone/>
            </a:pPr>
            <a:endParaRPr sz="2400" dirty="0"/>
          </a:p>
        </p:txBody>
      </p:sp>
      <p:sp>
        <p:nvSpPr>
          <p:cNvPr id="230" name="Google Shape;230;p36"/>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400"/>
              <a:t>NOAA Cloud Strategy Goals</a:t>
            </a:r>
            <a:endParaRPr/>
          </a:p>
        </p:txBody>
      </p:sp>
      <p:pic>
        <p:nvPicPr>
          <p:cNvPr id="231" name="Google Shape;231;p36">
            <a:hlinkClick r:id="rId3"/>
          </p:cNvPr>
          <p:cNvPicPr preferRelativeResize="0"/>
          <p:nvPr/>
        </p:nvPicPr>
        <p:blipFill>
          <a:blip r:embed="rId4">
            <a:alphaModFix/>
          </a:blip>
          <a:stretch>
            <a:fillRect/>
          </a:stretch>
        </p:blipFill>
        <p:spPr>
          <a:xfrm>
            <a:off x="6969513" y="1190350"/>
            <a:ext cx="2087538" cy="2536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7"/>
          <p:cNvPicPr preferRelativeResize="0"/>
          <p:nvPr/>
        </p:nvPicPr>
        <p:blipFill>
          <a:blip r:embed="rId3">
            <a:alphaModFix/>
          </a:blip>
          <a:stretch>
            <a:fillRect/>
          </a:stretch>
        </p:blipFill>
        <p:spPr>
          <a:xfrm>
            <a:off x="6211575" y="1134801"/>
            <a:ext cx="2932425" cy="2360050"/>
          </a:xfrm>
          <a:prstGeom prst="rect">
            <a:avLst/>
          </a:prstGeom>
          <a:noFill/>
          <a:ln>
            <a:noFill/>
          </a:ln>
        </p:spPr>
      </p:pic>
      <p:sp>
        <p:nvSpPr>
          <p:cNvPr id="237" name="Google Shape;237;p37"/>
          <p:cNvSpPr txBox="1">
            <a:spLocks noGrp="1"/>
          </p:cNvSpPr>
          <p:nvPr>
            <p:ph type="body" idx="1"/>
          </p:nvPr>
        </p:nvSpPr>
        <p:spPr>
          <a:xfrm>
            <a:off x="-88175" y="1122850"/>
            <a:ext cx="6539700" cy="39192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0A4595"/>
              </a:buClr>
              <a:buSzPts val="2000"/>
              <a:buChar char="●"/>
            </a:pPr>
            <a:r>
              <a:rPr lang="en" sz="2000">
                <a:solidFill>
                  <a:srgbClr val="0A4595"/>
                </a:solidFill>
              </a:rPr>
              <a:t>Leverage best practices and build partnerships to drive innovation that supports NOAA’s mission and meet stakeholder needs. Innovation is particularly critical to sustain and evolve NOAA’s capabilities.</a:t>
            </a:r>
            <a:endParaRPr sz="2000">
              <a:solidFill>
                <a:srgbClr val="0A4595"/>
              </a:solidFill>
            </a:endParaRPr>
          </a:p>
          <a:p>
            <a:pPr marL="457200" lvl="0" indent="-355600" algn="l" rtl="0">
              <a:lnSpc>
                <a:spcPct val="100000"/>
              </a:lnSpc>
              <a:spcBef>
                <a:spcPts val="0"/>
              </a:spcBef>
              <a:spcAft>
                <a:spcPts val="0"/>
              </a:spcAft>
              <a:buClr>
                <a:srgbClr val="0A4595"/>
              </a:buClr>
              <a:buSzPts val="2000"/>
              <a:buChar char="●"/>
            </a:pPr>
            <a:r>
              <a:rPr lang="en" sz="2000">
                <a:solidFill>
                  <a:srgbClr val="0A4595"/>
                </a:solidFill>
              </a:rPr>
              <a:t>Cloud migration decisions should be based on mission requirements and a sound business case, and informed by a suitability analysis to confirm that a cloud-based alternative is viable. </a:t>
            </a:r>
            <a:endParaRPr sz="2000">
              <a:solidFill>
                <a:srgbClr val="0A4595"/>
              </a:solidFill>
            </a:endParaRPr>
          </a:p>
          <a:p>
            <a:pPr marL="457200" lvl="0" indent="-355600" algn="l" rtl="0">
              <a:lnSpc>
                <a:spcPct val="100000"/>
              </a:lnSpc>
              <a:spcBef>
                <a:spcPts val="0"/>
              </a:spcBef>
              <a:spcAft>
                <a:spcPts val="0"/>
              </a:spcAft>
              <a:buClr>
                <a:srgbClr val="0A4595"/>
              </a:buClr>
              <a:buSzPts val="2000"/>
              <a:buChar char="●"/>
            </a:pPr>
            <a:r>
              <a:rPr lang="en" sz="2000">
                <a:solidFill>
                  <a:srgbClr val="0A4595"/>
                </a:solidFill>
              </a:rPr>
              <a:t>Expand access to NOAA’s data to unleash its full value, while simultaneously improving the security of the information systems and data supporting NOAA’s mission.</a:t>
            </a:r>
            <a:endParaRPr sz="2000">
              <a:solidFill>
                <a:srgbClr val="0A4595"/>
              </a:solidFill>
            </a:endParaRPr>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0"/>
              </a:spcAft>
              <a:buNone/>
            </a:pPr>
            <a:endParaRPr sz="2400"/>
          </a:p>
        </p:txBody>
      </p:sp>
      <p:sp>
        <p:nvSpPr>
          <p:cNvPr id="238" name="Google Shape;238;p37"/>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400"/>
              <a:t>NOAA Cloud Strategy Objectives - 1 of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8"/>
          <p:cNvPicPr preferRelativeResize="0"/>
          <p:nvPr/>
        </p:nvPicPr>
        <p:blipFill>
          <a:blip r:embed="rId3">
            <a:alphaModFix/>
          </a:blip>
          <a:stretch>
            <a:fillRect/>
          </a:stretch>
        </p:blipFill>
        <p:spPr>
          <a:xfrm>
            <a:off x="6287775" y="1134801"/>
            <a:ext cx="2932425" cy="2360050"/>
          </a:xfrm>
          <a:prstGeom prst="rect">
            <a:avLst/>
          </a:prstGeom>
          <a:noFill/>
          <a:ln>
            <a:noFill/>
          </a:ln>
        </p:spPr>
      </p:pic>
      <p:sp>
        <p:nvSpPr>
          <p:cNvPr id="244" name="Google Shape;244;p38"/>
          <p:cNvSpPr txBox="1">
            <a:spLocks noGrp="1"/>
          </p:cNvSpPr>
          <p:nvPr>
            <p:ph type="body" idx="1"/>
          </p:nvPr>
        </p:nvSpPr>
        <p:spPr>
          <a:xfrm>
            <a:off x="-88175" y="1440175"/>
            <a:ext cx="6686400" cy="36018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0A4595"/>
              </a:buClr>
              <a:buSzPts val="2000"/>
              <a:buChar char="●"/>
            </a:pPr>
            <a:r>
              <a:rPr lang="en" sz="2000">
                <a:solidFill>
                  <a:srgbClr val="0A4595"/>
                </a:solidFill>
              </a:rPr>
              <a:t>Cloud governance, with substantial and multi-disciplinary NOAA-wide engagement, provides a strategic framework for cloud adoption and promotes consistency across implementations</a:t>
            </a:r>
            <a:endParaRPr sz="2000">
              <a:solidFill>
                <a:srgbClr val="0A4595"/>
              </a:solidFill>
            </a:endParaRPr>
          </a:p>
          <a:p>
            <a:pPr marL="457200" lvl="0" indent="-355600" algn="l" rtl="0">
              <a:lnSpc>
                <a:spcPct val="100000"/>
              </a:lnSpc>
              <a:spcBef>
                <a:spcPts val="0"/>
              </a:spcBef>
              <a:spcAft>
                <a:spcPts val="0"/>
              </a:spcAft>
              <a:buClr>
                <a:srgbClr val="0A4595"/>
              </a:buClr>
              <a:buSzPts val="2000"/>
              <a:buChar char="●"/>
            </a:pPr>
            <a:r>
              <a:rPr lang="en" sz="2000">
                <a:solidFill>
                  <a:srgbClr val="0A4595"/>
                </a:solidFill>
              </a:rPr>
              <a:t>Ensure that the workforce has the skills, competencies, authority, and information needed to apply cloud technologies that support NOAA mission across all Line and Staff offices</a:t>
            </a:r>
            <a:endParaRPr sz="2000">
              <a:solidFill>
                <a:srgbClr val="0A4595"/>
              </a:solidFill>
            </a:endParaRPr>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0"/>
              </a:spcAft>
              <a:buNone/>
            </a:pPr>
            <a:endParaRPr sz="2400"/>
          </a:p>
        </p:txBody>
      </p:sp>
      <p:sp>
        <p:nvSpPr>
          <p:cNvPr id="245" name="Google Shape;245;p38"/>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400"/>
              <a:t>NOAA Cloud Strategy Objectives 2 of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body" idx="1"/>
          </p:nvPr>
        </p:nvSpPr>
        <p:spPr>
          <a:xfrm>
            <a:off x="0" y="1043400"/>
            <a:ext cx="7421400" cy="4100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Purpose:</a:t>
            </a:r>
            <a:endParaRPr sz="2000" b="1">
              <a:solidFill>
                <a:srgbClr val="1F497D"/>
              </a:solidFill>
            </a:endParaRPr>
          </a:p>
          <a:p>
            <a:pPr marL="457200" lvl="0" indent="0" algn="l" rtl="0">
              <a:lnSpc>
                <a:spcPct val="115000"/>
              </a:lnSpc>
              <a:spcBef>
                <a:spcPts val="0"/>
              </a:spcBef>
              <a:spcAft>
                <a:spcPts val="0"/>
              </a:spcAft>
              <a:buNone/>
            </a:pPr>
            <a:r>
              <a:rPr lang="en" sz="1600">
                <a:solidFill>
                  <a:srgbClr val="1F497D"/>
                </a:solidFill>
              </a:rPr>
              <a:t>Dramatically expand the application of artificial intelligence (AI) in every NOAA mission area by improving the efficiency, effectiveness, and coordination of AI development and usage across the agency. </a:t>
            </a:r>
            <a:endParaRPr sz="1600">
              <a:solidFill>
                <a:srgbClr val="1F497D"/>
              </a:solidFill>
            </a:endParaRPr>
          </a:p>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Scope:</a:t>
            </a:r>
            <a:endParaRPr sz="2000" b="1">
              <a:solidFill>
                <a:srgbClr val="1F497D"/>
              </a:solidFill>
            </a:endParaRPr>
          </a:p>
          <a:p>
            <a:pPr marL="457200" lvl="0" indent="0" algn="l" rtl="0">
              <a:lnSpc>
                <a:spcPct val="115000"/>
              </a:lnSpc>
              <a:spcBef>
                <a:spcPts val="0"/>
              </a:spcBef>
              <a:spcAft>
                <a:spcPts val="0"/>
              </a:spcAft>
              <a:buNone/>
            </a:pPr>
            <a:r>
              <a:rPr lang="en" sz="1600">
                <a:solidFill>
                  <a:srgbClr val="1F497D"/>
                </a:solidFill>
              </a:rPr>
              <a:t>Directly improve the understanding, coordination, awareness, and application of AI across all of NOAA and to rapidly transition research results to improve services, strengthen and expand partnerships, and deliberately develop AI proficiency across the NOAA workforce</a:t>
            </a:r>
            <a:endParaRPr sz="1600">
              <a:solidFill>
                <a:srgbClr val="1F497D"/>
              </a:solidFill>
            </a:endParaRPr>
          </a:p>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Vision:</a:t>
            </a:r>
            <a:endParaRPr sz="2000" b="1">
              <a:solidFill>
                <a:srgbClr val="1F497D"/>
              </a:solidFill>
            </a:endParaRPr>
          </a:p>
          <a:p>
            <a:pPr marL="457200" lvl="0" indent="0" algn="l" rtl="0">
              <a:lnSpc>
                <a:spcPct val="115000"/>
              </a:lnSpc>
              <a:spcBef>
                <a:spcPts val="0"/>
              </a:spcBef>
              <a:spcAft>
                <a:spcPts val="0"/>
              </a:spcAft>
              <a:buClr>
                <a:schemeClr val="dk1"/>
              </a:buClr>
              <a:buSzPts val="1100"/>
              <a:buFont typeface="Arial"/>
              <a:buNone/>
            </a:pPr>
            <a:r>
              <a:rPr lang="en" sz="1600">
                <a:solidFill>
                  <a:srgbClr val="1F497D"/>
                </a:solidFill>
              </a:rPr>
              <a:t>Through the NOAA AI Strategy, expansion of Artificial Intelligence is accelerated across the entire agency to make transformative improvements in NOAA mission performance and cost effectiveness. </a:t>
            </a:r>
            <a:endParaRPr sz="1600">
              <a:solidFill>
                <a:srgbClr val="1F497D"/>
              </a:solidFill>
            </a:endParaRPr>
          </a:p>
          <a:p>
            <a:pPr marL="457200" lvl="0" indent="0" algn="l" rtl="0">
              <a:lnSpc>
                <a:spcPct val="115000"/>
              </a:lnSpc>
              <a:spcBef>
                <a:spcPts val="0"/>
              </a:spcBef>
              <a:spcAft>
                <a:spcPts val="0"/>
              </a:spcAft>
              <a:buNone/>
            </a:pPr>
            <a:endParaRPr sz="1600">
              <a:solidFill>
                <a:srgbClr val="1F497D"/>
              </a:solidFill>
            </a:endParaRPr>
          </a:p>
        </p:txBody>
      </p:sp>
      <p:sp>
        <p:nvSpPr>
          <p:cNvPr id="251" name="Google Shape;251;p39"/>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NOAA Artificial Intelligence Strategy Overview</a:t>
            </a:r>
            <a:endParaRPr/>
          </a:p>
        </p:txBody>
      </p:sp>
      <p:pic>
        <p:nvPicPr>
          <p:cNvPr id="252" name="Google Shape;252;p39">
            <a:hlinkClick r:id="rId3"/>
          </p:cNvPr>
          <p:cNvPicPr preferRelativeResize="0"/>
          <p:nvPr/>
        </p:nvPicPr>
        <p:blipFill>
          <a:blip r:embed="rId4">
            <a:alphaModFix/>
          </a:blip>
          <a:stretch>
            <a:fillRect/>
          </a:stretch>
        </p:blipFill>
        <p:spPr>
          <a:xfrm>
            <a:off x="7336600" y="1183794"/>
            <a:ext cx="1807400" cy="23199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body" idx="1"/>
          </p:nvPr>
        </p:nvSpPr>
        <p:spPr>
          <a:xfrm>
            <a:off x="31550" y="1254825"/>
            <a:ext cx="7305000" cy="37872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1F497D"/>
              </a:buClr>
              <a:buSzPts val="2000"/>
              <a:buAutoNum type="arabicPeriod"/>
            </a:pPr>
            <a:r>
              <a:rPr lang="en" sz="2000" b="1">
                <a:solidFill>
                  <a:srgbClr val="1F497D"/>
                </a:solidFill>
              </a:rPr>
              <a:t>Establish an efficient organizational structure and processes to advance AI across NOAA. </a:t>
            </a:r>
            <a:endParaRPr sz="2000" b="1">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a:solidFill>
                  <a:srgbClr val="1F497D"/>
                </a:solidFill>
              </a:rPr>
              <a:t>Advance AI research and innovation in support of NOAA’s mission. </a:t>
            </a:r>
            <a:endParaRPr sz="2000" b="1">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a:solidFill>
                  <a:srgbClr val="1F497D"/>
                </a:solidFill>
              </a:rPr>
              <a:t>Accelerate the transition of AI research to applications. </a:t>
            </a:r>
            <a:endParaRPr sz="2000" b="1">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a:solidFill>
                  <a:srgbClr val="1F497D"/>
                </a:solidFill>
              </a:rPr>
              <a:t>Strengthen and expand AI partnerships. </a:t>
            </a:r>
            <a:endParaRPr sz="2000" b="1">
              <a:solidFill>
                <a:srgbClr val="1F497D"/>
              </a:solidFill>
            </a:endParaRPr>
          </a:p>
          <a:p>
            <a:pPr marL="457200" lvl="0" indent="-355600" algn="l" rtl="0">
              <a:lnSpc>
                <a:spcPct val="100000"/>
              </a:lnSpc>
              <a:spcBef>
                <a:spcPts val="1000"/>
              </a:spcBef>
              <a:spcAft>
                <a:spcPts val="0"/>
              </a:spcAft>
              <a:buClr>
                <a:srgbClr val="1F497D"/>
              </a:buClr>
              <a:buSzPts val="2000"/>
              <a:buAutoNum type="arabicPeriod"/>
            </a:pPr>
            <a:r>
              <a:rPr lang="en" sz="2000" b="1">
                <a:solidFill>
                  <a:srgbClr val="1F497D"/>
                </a:solidFill>
              </a:rPr>
              <a:t>Promote AI proficiency in the workforce</a:t>
            </a:r>
            <a:endParaRPr sz="2000" b="1">
              <a:solidFill>
                <a:srgbClr val="1F497D"/>
              </a:solidFill>
            </a:endParaRPr>
          </a:p>
          <a:p>
            <a:pPr marL="0" lvl="0" indent="0" algn="l" rtl="0">
              <a:lnSpc>
                <a:spcPct val="200000"/>
              </a:lnSpc>
              <a:spcBef>
                <a:spcPts val="1000"/>
              </a:spcBef>
              <a:spcAft>
                <a:spcPts val="0"/>
              </a:spcAft>
              <a:buNone/>
            </a:pPr>
            <a:endParaRPr sz="2000" b="1">
              <a:solidFill>
                <a:srgbClr val="1F497D"/>
              </a:solidFill>
            </a:endParaRPr>
          </a:p>
          <a:p>
            <a:pPr marL="457200" lvl="0" indent="0" algn="l" rtl="0">
              <a:lnSpc>
                <a:spcPct val="115000"/>
              </a:lnSpc>
              <a:spcBef>
                <a:spcPts val="0"/>
              </a:spcBef>
              <a:spcAft>
                <a:spcPts val="0"/>
              </a:spcAft>
              <a:buNone/>
            </a:pPr>
            <a:endParaRPr sz="2000" b="1" u="sng">
              <a:solidFill>
                <a:srgbClr val="1F497D"/>
              </a:solidFill>
            </a:endParaRPr>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0"/>
              </a:spcAft>
              <a:buNone/>
            </a:pPr>
            <a:endParaRPr sz="2400"/>
          </a:p>
        </p:txBody>
      </p:sp>
      <p:sp>
        <p:nvSpPr>
          <p:cNvPr id="258" name="Google Shape;258;p40"/>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400"/>
              <a:t>NOAA AI Strategy Goals</a:t>
            </a:r>
            <a:endParaRPr/>
          </a:p>
        </p:txBody>
      </p:sp>
      <p:pic>
        <p:nvPicPr>
          <p:cNvPr id="259" name="Google Shape;259;p40">
            <a:hlinkClick r:id="rId3"/>
          </p:cNvPr>
          <p:cNvPicPr preferRelativeResize="0"/>
          <p:nvPr/>
        </p:nvPicPr>
        <p:blipFill>
          <a:blip r:embed="rId4">
            <a:alphaModFix/>
          </a:blip>
          <a:stretch>
            <a:fillRect/>
          </a:stretch>
        </p:blipFill>
        <p:spPr>
          <a:xfrm>
            <a:off x="7260350" y="1122844"/>
            <a:ext cx="1807400" cy="2319946"/>
          </a:xfrm>
          <a:prstGeom prst="rect">
            <a:avLst/>
          </a:prstGeom>
          <a:noFill/>
          <a:ln>
            <a:noFill/>
          </a:ln>
        </p:spPr>
      </p:pic>
      <p:pic>
        <p:nvPicPr>
          <p:cNvPr id="260" name="Google Shape;260;p40"/>
          <p:cNvPicPr preferRelativeResize="0"/>
          <p:nvPr/>
        </p:nvPicPr>
        <p:blipFill>
          <a:blip r:embed="rId5">
            <a:alphaModFix/>
          </a:blip>
          <a:stretch>
            <a:fillRect/>
          </a:stretch>
        </p:blipFill>
        <p:spPr>
          <a:xfrm>
            <a:off x="4998863" y="3366588"/>
            <a:ext cx="2790825" cy="1609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body" idx="1"/>
          </p:nvPr>
        </p:nvSpPr>
        <p:spPr>
          <a:xfrm>
            <a:off x="78400" y="1122850"/>
            <a:ext cx="8386200" cy="3942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1900" b="1" dirty="0">
                <a:solidFill>
                  <a:srgbClr val="0A4595"/>
                </a:solidFill>
              </a:rPr>
              <a:t>Establish NOAA Strategy Implementation </a:t>
            </a:r>
            <a:r>
              <a:rPr lang="en" sz="1900" b="1" dirty="0" smtClean="0">
                <a:solidFill>
                  <a:srgbClr val="0A4595"/>
                </a:solidFill>
              </a:rPr>
              <a:t>Planning Teams</a:t>
            </a:r>
            <a:endParaRPr sz="1900" b="1" dirty="0">
              <a:solidFill>
                <a:srgbClr val="0A4595"/>
              </a:solidFill>
            </a:endParaRPr>
          </a:p>
          <a:p>
            <a:pPr marL="457200" lvl="0" indent="-349250" algn="l" rtl="0">
              <a:lnSpc>
                <a:spcPct val="100000"/>
              </a:lnSpc>
              <a:spcBef>
                <a:spcPts val="0"/>
              </a:spcBef>
              <a:spcAft>
                <a:spcPts val="0"/>
              </a:spcAft>
              <a:buClr>
                <a:srgbClr val="0A4595"/>
              </a:buClr>
              <a:buSzPts val="1900"/>
              <a:buChar char="●"/>
            </a:pPr>
            <a:r>
              <a:rPr lang="en" sz="1900" dirty="0">
                <a:solidFill>
                  <a:srgbClr val="0A4595"/>
                </a:solidFill>
              </a:rPr>
              <a:t>Develop specific actions per objective for each goal to include:</a:t>
            </a:r>
            <a:endParaRPr sz="1900" dirty="0">
              <a:solidFill>
                <a:srgbClr val="0A4595"/>
              </a:solidFill>
            </a:endParaRPr>
          </a:p>
          <a:p>
            <a:pPr marL="1371600" lvl="2" indent="-349250" algn="l" rtl="0">
              <a:lnSpc>
                <a:spcPct val="100000"/>
              </a:lnSpc>
              <a:spcBef>
                <a:spcPts val="0"/>
              </a:spcBef>
              <a:spcAft>
                <a:spcPts val="0"/>
              </a:spcAft>
              <a:buClr>
                <a:srgbClr val="0A4595"/>
              </a:buClr>
              <a:buSzPts val="1900"/>
              <a:buChar char="■"/>
            </a:pPr>
            <a:r>
              <a:rPr lang="en" sz="1900" dirty="0">
                <a:solidFill>
                  <a:srgbClr val="0A4595"/>
                </a:solidFill>
              </a:rPr>
              <a:t>Resources</a:t>
            </a:r>
            <a:endParaRPr sz="1900" dirty="0">
              <a:solidFill>
                <a:srgbClr val="0A4595"/>
              </a:solidFill>
            </a:endParaRPr>
          </a:p>
          <a:p>
            <a:pPr marL="1371600" lvl="2" indent="-349250" algn="l" rtl="0">
              <a:lnSpc>
                <a:spcPct val="100000"/>
              </a:lnSpc>
              <a:spcBef>
                <a:spcPts val="0"/>
              </a:spcBef>
              <a:spcAft>
                <a:spcPts val="0"/>
              </a:spcAft>
              <a:buClr>
                <a:srgbClr val="0A4595"/>
              </a:buClr>
              <a:buSzPts val="1900"/>
              <a:buChar char="■"/>
            </a:pPr>
            <a:r>
              <a:rPr lang="en" sz="1900" dirty="0">
                <a:solidFill>
                  <a:srgbClr val="0A4595"/>
                </a:solidFill>
              </a:rPr>
              <a:t>Timelines and Deliverables</a:t>
            </a:r>
            <a:endParaRPr sz="1900" dirty="0">
              <a:solidFill>
                <a:srgbClr val="0A4595"/>
              </a:solidFill>
            </a:endParaRPr>
          </a:p>
          <a:p>
            <a:pPr marL="1371600" lvl="2" indent="-349250" algn="l" rtl="0">
              <a:lnSpc>
                <a:spcPct val="100000"/>
              </a:lnSpc>
              <a:spcBef>
                <a:spcPts val="0"/>
              </a:spcBef>
              <a:spcAft>
                <a:spcPts val="0"/>
              </a:spcAft>
              <a:buClr>
                <a:srgbClr val="0A4595"/>
              </a:buClr>
              <a:buSzPts val="1900"/>
              <a:buChar char="■"/>
            </a:pPr>
            <a:r>
              <a:rPr lang="en" sz="1900" dirty="0">
                <a:solidFill>
                  <a:srgbClr val="0A4595"/>
                </a:solidFill>
              </a:rPr>
              <a:t>Accountability</a:t>
            </a:r>
            <a:endParaRPr sz="1900" dirty="0">
              <a:solidFill>
                <a:srgbClr val="0A4595"/>
              </a:solidFill>
            </a:endParaRPr>
          </a:p>
          <a:p>
            <a:pPr marL="1371600" lvl="2" indent="-349250" algn="l" rtl="0">
              <a:lnSpc>
                <a:spcPct val="100000"/>
              </a:lnSpc>
              <a:spcBef>
                <a:spcPts val="0"/>
              </a:spcBef>
              <a:spcAft>
                <a:spcPts val="0"/>
              </a:spcAft>
              <a:buClr>
                <a:srgbClr val="0A4595"/>
              </a:buClr>
              <a:buSzPts val="1900"/>
              <a:buChar char="■"/>
            </a:pPr>
            <a:r>
              <a:rPr lang="en" sz="1900" dirty="0">
                <a:solidFill>
                  <a:srgbClr val="0A4595"/>
                </a:solidFill>
              </a:rPr>
              <a:t>Measurable Results</a:t>
            </a:r>
            <a:endParaRPr sz="1900" dirty="0">
              <a:solidFill>
                <a:srgbClr val="0A4595"/>
              </a:solidFill>
            </a:endParaRPr>
          </a:p>
          <a:p>
            <a:pPr marL="457200" lvl="0" indent="-349250" algn="l" rtl="0">
              <a:lnSpc>
                <a:spcPct val="100000"/>
              </a:lnSpc>
              <a:spcBef>
                <a:spcPts val="0"/>
              </a:spcBef>
              <a:spcAft>
                <a:spcPts val="0"/>
              </a:spcAft>
              <a:buClr>
                <a:srgbClr val="0A4595"/>
              </a:buClr>
              <a:buSzPts val="1900"/>
              <a:buChar char="●"/>
            </a:pPr>
            <a:r>
              <a:rPr lang="en" sz="1900" dirty="0">
                <a:solidFill>
                  <a:srgbClr val="0A4595"/>
                </a:solidFill>
              </a:rPr>
              <a:t>Formal request for feedback and obtain cross-NOAA buy-in </a:t>
            </a:r>
            <a:endParaRPr sz="1900" dirty="0">
              <a:solidFill>
                <a:srgbClr val="0A4595"/>
              </a:solidFill>
            </a:endParaRPr>
          </a:p>
          <a:p>
            <a:pPr marL="457200" lvl="0" indent="-349250" algn="l" rtl="0">
              <a:lnSpc>
                <a:spcPct val="100000"/>
              </a:lnSpc>
              <a:spcBef>
                <a:spcPts val="0"/>
              </a:spcBef>
              <a:spcAft>
                <a:spcPts val="0"/>
              </a:spcAft>
              <a:buClr>
                <a:srgbClr val="0A4595"/>
              </a:buClr>
              <a:buSzPts val="1900"/>
              <a:buChar char="●"/>
            </a:pPr>
            <a:r>
              <a:rPr lang="en" sz="1900" dirty="0">
                <a:solidFill>
                  <a:srgbClr val="0A4595"/>
                </a:solidFill>
              </a:rPr>
              <a:t>Ensure alignment across all NOAA S&amp;T strategic focus areas</a:t>
            </a:r>
            <a:endParaRPr sz="1900" b="1" dirty="0">
              <a:solidFill>
                <a:srgbClr val="0A4595"/>
              </a:solidFill>
            </a:endParaRPr>
          </a:p>
          <a:p>
            <a:pPr marL="0" lvl="0" indent="0" algn="l" rtl="0">
              <a:spcBef>
                <a:spcPts val="1000"/>
              </a:spcBef>
              <a:spcAft>
                <a:spcPts val="0"/>
              </a:spcAft>
              <a:buNone/>
            </a:pPr>
            <a:endParaRPr sz="2900" dirty="0"/>
          </a:p>
          <a:p>
            <a:pPr marL="0" lvl="0" indent="0" algn="l" rtl="0">
              <a:spcBef>
                <a:spcPts val="1000"/>
              </a:spcBef>
              <a:spcAft>
                <a:spcPts val="0"/>
              </a:spcAft>
              <a:buClr>
                <a:schemeClr val="dk1"/>
              </a:buClr>
              <a:buSzPts val="1100"/>
              <a:buFont typeface="Arial"/>
              <a:buNone/>
            </a:pPr>
            <a:endParaRPr sz="2900" dirty="0"/>
          </a:p>
          <a:p>
            <a:pPr marL="0" lvl="0" indent="0" algn="l" rtl="0">
              <a:spcBef>
                <a:spcPts val="1000"/>
              </a:spcBef>
              <a:spcAft>
                <a:spcPts val="0"/>
              </a:spcAft>
              <a:buClr>
                <a:schemeClr val="dk1"/>
              </a:buClr>
              <a:buSzPts val="1100"/>
              <a:buFont typeface="Arial"/>
              <a:buNone/>
            </a:pPr>
            <a:endParaRPr sz="2900" dirty="0"/>
          </a:p>
          <a:p>
            <a:pPr marL="0" lvl="0" indent="0" algn="l" rtl="0">
              <a:spcBef>
                <a:spcPts val="1000"/>
              </a:spcBef>
              <a:spcAft>
                <a:spcPts val="0"/>
              </a:spcAft>
              <a:buNone/>
            </a:pPr>
            <a:endParaRPr sz="2900" dirty="0"/>
          </a:p>
        </p:txBody>
      </p:sp>
      <p:sp>
        <p:nvSpPr>
          <p:cNvPr id="266" name="Google Shape;266;p41"/>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Next Steps</a:t>
            </a:r>
            <a:endParaRPr/>
          </a:p>
        </p:txBody>
      </p:sp>
      <p:pic>
        <p:nvPicPr>
          <p:cNvPr id="267" name="Google Shape;267;p41"/>
          <p:cNvPicPr preferRelativeResize="0"/>
          <p:nvPr/>
        </p:nvPicPr>
        <p:blipFill>
          <a:blip r:embed="rId3">
            <a:alphaModFix/>
          </a:blip>
          <a:stretch>
            <a:fillRect/>
          </a:stretch>
        </p:blipFill>
        <p:spPr>
          <a:xfrm>
            <a:off x="1366700" y="3647301"/>
            <a:ext cx="5558799" cy="1496199"/>
          </a:xfrm>
          <a:prstGeom prst="rect">
            <a:avLst/>
          </a:prstGeom>
          <a:noFill/>
          <a:ln>
            <a:noFill/>
          </a:ln>
        </p:spPr>
      </p:pic>
      <p:pic>
        <p:nvPicPr>
          <p:cNvPr id="268" name="Google Shape;268;p41"/>
          <p:cNvPicPr preferRelativeResize="0"/>
          <p:nvPr/>
        </p:nvPicPr>
        <p:blipFill>
          <a:blip r:embed="rId4">
            <a:alphaModFix/>
          </a:blip>
          <a:stretch>
            <a:fillRect/>
          </a:stretch>
        </p:blipFill>
        <p:spPr>
          <a:xfrm>
            <a:off x="7018396" y="3647250"/>
            <a:ext cx="975980" cy="1136535"/>
          </a:xfrm>
          <a:prstGeom prst="rect">
            <a:avLst/>
          </a:prstGeom>
          <a:noFill/>
          <a:ln>
            <a:noFill/>
          </a:ln>
        </p:spPr>
      </p:pic>
      <p:sp>
        <p:nvSpPr>
          <p:cNvPr id="269" name="Google Shape;269;p41"/>
          <p:cNvSpPr txBox="1"/>
          <p:nvPr/>
        </p:nvSpPr>
        <p:spPr>
          <a:xfrm>
            <a:off x="7018396" y="4783785"/>
            <a:ext cx="975900" cy="27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A4595"/>
                </a:solidFill>
                <a:latin typeface="Calibri"/>
                <a:ea typeface="Calibri"/>
                <a:cs typeface="Calibri"/>
                <a:sym typeface="Calibri"/>
              </a:rPr>
              <a:t>Citizen Science</a:t>
            </a:r>
            <a:endParaRPr sz="1200" b="1">
              <a:solidFill>
                <a:srgbClr val="0A459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body" idx="1"/>
          </p:nvPr>
        </p:nvSpPr>
        <p:spPr>
          <a:xfrm>
            <a:off x="0" y="1019300"/>
            <a:ext cx="7090500" cy="4045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300" b="1">
                <a:solidFill>
                  <a:srgbClr val="0A4595"/>
                </a:solidFill>
              </a:rPr>
              <a:t>Dept of Commerce Strategic Alignment and Coordination Activities:</a:t>
            </a:r>
            <a:endParaRPr sz="2300" b="1">
              <a:solidFill>
                <a:srgbClr val="0A4595"/>
              </a:solidFill>
            </a:endParaRPr>
          </a:p>
          <a:p>
            <a:pPr marL="457200" lvl="0" indent="-374650" algn="l" rtl="0">
              <a:lnSpc>
                <a:spcPct val="115000"/>
              </a:lnSpc>
              <a:spcBef>
                <a:spcPts val="0"/>
              </a:spcBef>
              <a:spcAft>
                <a:spcPts val="0"/>
              </a:spcAft>
              <a:buClr>
                <a:srgbClr val="0A4595"/>
              </a:buClr>
              <a:buSzPts val="2300"/>
              <a:buChar char="●"/>
            </a:pPr>
            <a:r>
              <a:rPr lang="en" sz="2300">
                <a:solidFill>
                  <a:srgbClr val="0A4595"/>
                </a:solidFill>
              </a:rPr>
              <a:t>Ensure alignment with Commerce Data Governance Board priority activities and plans:</a:t>
            </a:r>
            <a:endParaRPr sz="2300">
              <a:solidFill>
                <a:srgbClr val="0A4595"/>
              </a:solidFill>
            </a:endParaRPr>
          </a:p>
          <a:p>
            <a:pPr marL="914400" lvl="1" indent="-374650" algn="l" rtl="0">
              <a:lnSpc>
                <a:spcPct val="115000"/>
              </a:lnSpc>
              <a:spcBef>
                <a:spcPts val="0"/>
              </a:spcBef>
              <a:spcAft>
                <a:spcPts val="0"/>
              </a:spcAft>
              <a:buClr>
                <a:srgbClr val="0A4595"/>
              </a:buClr>
              <a:buSzPts val="2300"/>
              <a:buChar char="○"/>
            </a:pPr>
            <a:r>
              <a:rPr lang="en" sz="2300">
                <a:solidFill>
                  <a:srgbClr val="0A4595"/>
                </a:solidFill>
              </a:rPr>
              <a:t>Data Inventory</a:t>
            </a:r>
            <a:endParaRPr sz="2300">
              <a:solidFill>
                <a:srgbClr val="0A4595"/>
              </a:solidFill>
            </a:endParaRPr>
          </a:p>
          <a:p>
            <a:pPr marL="914400" lvl="1" indent="-374650" algn="l" rtl="0">
              <a:lnSpc>
                <a:spcPct val="115000"/>
              </a:lnSpc>
              <a:spcBef>
                <a:spcPts val="0"/>
              </a:spcBef>
              <a:spcAft>
                <a:spcPts val="0"/>
              </a:spcAft>
              <a:buClr>
                <a:srgbClr val="0A4595"/>
              </a:buClr>
              <a:buSzPts val="2300"/>
              <a:buChar char="○"/>
            </a:pPr>
            <a:r>
              <a:rPr lang="en" sz="2300">
                <a:solidFill>
                  <a:srgbClr val="0A4595"/>
                </a:solidFill>
              </a:rPr>
              <a:t>Maturity Assessment</a:t>
            </a:r>
            <a:endParaRPr sz="2300">
              <a:solidFill>
                <a:srgbClr val="0A4595"/>
              </a:solidFill>
            </a:endParaRPr>
          </a:p>
          <a:p>
            <a:pPr marL="914400" lvl="1" indent="-374650" algn="l" rtl="0">
              <a:lnSpc>
                <a:spcPct val="115000"/>
              </a:lnSpc>
              <a:spcBef>
                <a:spcPts val="0"/>
              </a:spcBef>
              <a:spcAft>
                <a:spcPts val="0"/>
              </a:spcAft>
              <a:buClr>
                <a:srgbClr val="0A4595"/>
              </a:buClr>
              <a:buSzPts val="2300"/>
              <a:buChar char="○"/>
            </a:pPr>
            <a:r>
              <a:rPr lang="en" sz="2300">
                <a:solidFill>
                  <a:srgbClr val="0A4595"/>
                </a:solidFill>
              </a:rPr>
              <a:t>DOC Open Data Plan</a:t>
            </a:r>
            <a:endParaRPr sz="2300">
              <a:solidFill>
                <a:srgbClr val="0A4595"/>
              </a:solidFill>
            </a:endParaRPr>
          </a:p>
          <a:p>
            <a:pPr marL="914400" lvl="1" indent="-374650" algn="l" rtl="0">
              <a:lnSpc>
                <a:spcPct val="115000"/>
              </a:lnSpc>
              <a:spcBef>
                <a:spcPts val="0"/>
              </a:spcBef>
              <a:spcAft>
                <a:spcPts val="0"/>
              </a:spcAft>
              <a:buClr>
                <a:srgbClr val="0A4595"/>
              </a:buClr>
              <a:buSzPts val="2300"/>
              <a:buChar char="○"/>
            </a:pPr>
            <a:r>
              <a:rPr lang="en" sz="2300">
                <a:solidFill>
                  <a:srgbClr val="0A4595"/>
                </a:solidFill>
              </a:rPr>
              <a:t>DOC Data Strategy</a:t>
            </a:r>
            <a:endParaRPr sz="2300">
              <a:solidFill>
                <a:srgbClr val="0A4595"/>
              </a:solidFill>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
        <p:nvSpPr>
          <p:cNvPr id="275" name="Google Shape;275;p42"/>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Next Steps for Data Strategy</a:t>
            </a:r>
            <a:endParaRPr/>
          </a:p>
        </p:txBody>
      </p:sp>
      <p:pic>
        <p:nvPicPr>
          <p:cNvPr id="276" name="Google Shape;276;p42"/>
          <p:cNvPicPr preferRelativeResize="0"/>
          <p:nvPr/>
        </p:nvPicPr>
        <p:blipFill>
          <a:blip r:embed="rId3">
            <a:alphaModFix/>
          </a:blip>
          <a:stretch>
            <a:fillRect/>
          </a:stretch>
        </p:blipFill>
        <p:spPr>
          <a:xfrm>
            <a:off x="7090400" y="1122850"/>
            <a:ext cx="2053600" cy="2656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3"/>
          <p:cNvPicPr preferRelativeResize="0"/>
          <p:nvPr/>
        </p:nvPicPr>
        <p:blipFill>
          <a:blip r:embed="rId3">
            <a:alphaModFix/>
          </a:blip>
          <a:stretch>
            <a:fillRect/>
          </a:stretch>
        </p:blipFill>
        <p:spPr>
          <a:xfrm>
            <a:off x="5276500" y="2559700"/>
            <a:ext cx="3434250" cy="2650751"/>
          </a:xfrm>
          <a:prstGeom prst="rect">
            <a:avLst/>
          </a:prstGeom>
          <a:noFill/>
          <a:ln>
            <a:noFill/>
          </a:ln>
        </p:spPr>
      </p:pic>
      <p:sp>
        <p:nvSpPr>
          <p:cNvPr id="282" name="Google Shape;282;p43"/>
          <p:cNvSpPr txBox="1">
            <a:spLocks noGrp="1"/>
          </p:cNvSpPr>
          <p:nvPr>
            <p:ph type="body" idx="1"/>
          </p:nvPr>
        </p:nvSpPr>
        <p:spPr>
          <a:xfrm>
            <a:off x="0" y="1122844"/>
            <a:ext cx="9056275" cy="2512454"/>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rgbClr val="07336F"/>
              </a:buClr>
              <a:buSzPts val="2200"/>
              <a:buChar char="●"/>
            </a:pPr>
            <a:r>
              <a:rPr lang="en" sz="2200">
                <a:solidFill>
                  <a:srgbClr val="07336F"/>
                </a:solidFill>
              </a:rPr>
              <a:t>Multiple federal drivers pushing the entire government forward to leverage data as an asset </a:t>
            </a:r>
            <a:endParaRPr sz="2200" dirty="0">
              <a:solidFill>
                <a:srgbClr val="07336F"/>
              </a:solidFill>
            </a:endParaRPr>
          </a:p>
          <a:p>
            <a:pPr marL="457200" lvl="0" indent="-355600" algn="l" rtl="0">
              <a:lnSpc>
                <a:spcPct val="100000"/>
              </a:lnSpc>
              <a:spcBef>
                <a:spcPts val="0"/>
              </a:spcBef>
              <a:spcAft>
                <a:spcPts val="0"/>
              </a:spcAft>
              <a:buClr>
                <a:srgbClr val="07336F"/>
              </a:buClr>
              <a:buSzPts val="2000"/>
              <a:buChar char="●"/>
            </a:pPr>
            <a:r>
              <a:rPr lang="en" sz="2200" dirty="0">
                <a:solidFill>
                  <a:srgbClr val="07336F"/>
                </a:solidFill>
              </a:rPr>
              <a:t>NOAA responded early on the Data Strategy, leveraging environmental data management skills, experience, and governance</a:t>
            </a:r>
            <a:endParaRPr sz="2200" dirty="0">
              <a:solidFill>
                <a:srgbClr val="07336F"/>
              </a:solidFill>
            </a:endParaRPr>
          </a:p>
          <a:p>
            <a:pPr marL="457200" lvl="0" indent="-368300" algn="l" rtl="0">
              <a:lnSpc>
                <a:spcPct val="100000"/>
              </a:lnSpc>
              <a:spcBef>
                <a:spcPts val="0"/>
              </a:spcBef>
              <a:spcAft>
                <a:spcPts val="0"/>
              </a:spcAft>
              <a:buClr>
                <a:srgbClr val="07336F"/>
              </a:buClr>
              <a:buSzPts val="2200"/>
              <a:buChar char="●"/>
            </a:pPr>
            <a:r>
              <a:rPr lang="en" sz="2200" dirty="0">
                <a:solidFill>
                  <a:srgbClr val="07336F"/>
                </a:solidFill>
              </a:rPr>
              <a:t>Additional Science and Technology Strategy supporting NOAA’s vision followed.</a:t>
            </a:r>
            <a:endParaRPr sz="2200" dirty="0">
              <a:solidFill>
                <a:srgbClr val="07336F"/>
              </a:solidFill>
            </a:endParaRPr>
          </a:p>
          <a:p>
            <a:pPr marL="457200" lvl="0" indent="-368300" algn="l" rtl="0">
              <a:lnSpc>
                <a:spcPct val="100000"/>
              </a:lnSpc>
              <a:spcBef>
                <a:spcPts val="0"/>
              </a:spcBef>
              <a:spcAft>
                <a:spcPts val="0"/>
              </a:spcAft>
              <a:buClr>
                <a:srgbClr val="07336F"/>
              </a:buClr>
              <a:buSzPts val="2200"/>
              <a:buChar char="●"/>
            </a:pPr>
            <a:r>
              <a:rPr lang="en" sz="2200" dirty="0">
                <a:solidFill>
                  <a:srgbClr val="07336F"/>
                </a:solidFill>
              </a:rPr>
              <a:t>Roadmaps for these strategies are being developed.</a:t>
            </a:r>
            <a:endParaRPr dirty="0">
              <a:solidFill>
                <a:srgbClr val="1F497D"/>
              </a:solidFill>
            </a:endParaRPr>
          </a:p>
        </p:txBody>
      </p:sp>
      <p:sp>
        <p:nvSpPr>
          <p:cNvPr id="283" name="Google Shape;283;p43"/>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0" y="426252"/>
            <a:ext cx="9144000" cy="9135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a:solidFill>
                  <a:srgbClr val="000000"/>
                </a:solidFill>
              </a:rPr>
              <a:t>Agenda</a:t>
            </a:r>
            <a:endParaRPr>
              <a:solidFill>
                <a:srgbClr val="000000"/>
              </a:solidFill>
            </a:endParaRPr>
          </a:p>
        </p:txBody>
      </p:sp>
      <p:sp>
        <p:nvSpPr>
          <p:cNvPr id="139" name="Google Shape;139;p26"/>
          <p:cNvSpPr txBox="1"/>
          <p:nvPr/>
        </p:nvSpPr>
        <p:spPr>
          <a:xfrm>
            <a:off x="0" y="1339750"/>
            <a:ext cx="8932800" cy="32208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Clr>
                <a:srgbClr val="07336F"/>
              </a:buClr>
              <a:buSzPts val="2700"/>
              <a:buFont typeface="Calibri"/>
              <a:buChar char="●"/>
            </a:pPr>
            <a:r>
              <a:rPr lang="en" sz="2700" b="1">
                <a:solidFill>
                  <a:srgbClr val="07336F"/>
                </a:solidFill>
                <a:latin typeface="Calibri"/>
                <a:ea typeface="Calibri"/>
                <a:cs typeface="Calibri"/>
                <a:sym typeface="Calibri"/>
              </a:rPr>
              <a:t>Drivers for Change</a:t>
            </a:r>
            <a:endParaRPr sz="2700" b="1">
              <a:solidFill>
                <a:srgbClr val="07336F"/>
              </a:solidFill>
              <a:latin typeface="Calibri"/>
              <a:ea typeface="Calibri"/>
              <a:cs typeface="Calibri"/>
              <a:sym typeface="Calibri"/>
            </a:endParaRPr>
          </a:p>
          <a:p>
            <a:pPr marL="457200" lvl="0" indent="-400050" algn="l" rtl="0">
              <a:spcBef>
                <a:spcPts val="0"/>
              </a:spcBef>
              <a:spcAft>
                <a:spcPts val="0"/>
              </a:spcAft>
              <a:buClr>
                <a:srgbClr val="07336F"/>
              </a:buClr>
              <a:buSzPts val="2700"/>
              <a:buFont typeface="Calibri"/>
              <a:buChar char="●"/>
            </a:pPr>
            <a:r>
              <a:rPr lang="en" sz="2700" b="1">
                <a:solidFill>
                  <a:srgbClr val="07336F"/>
                </a:solidFill>
                <a:latin typeface="Calibri"/>
                <a:ea typeface="Calibri"/>
                <a:cs typeface="Calibri"/>
                <a:sym typeface="Calibri"/>
              </a:rPr>
              <a:t>Federal Data Strategy</a:t>
            </a:r>
            <a:endParaRPr sz="2700" b="1">
              <a:solidFill>
                <a:srgbClr val="07336F"/>
              </a:solidFill>
              <a:latin typeface="Calibri"/>
              <a:ea typeface="Calibri"/>
              <a:cs typeface="Calibri"/>
              <a:sym typeface="Calibri"/>
            </a:endParaRPr>
          </a:p>
          <a:p>
            <a:pPr marL="457200" lvl="0" indent="-400050" algn="l" rtl="0">
              <a:spcBef>
                <a:spcPts val="0"/>
              </a:spcBef>
              <a:spcAft>
                <a:spcPts val="0"/>
              </a:spcAft>
              <a:buClr>
                <a:srgbClr val="07336F"/>
              </a:buClr>
              <a:buSzPts val="2700"/>
              <a:buFont typeface="Calibri"/>
              <a:buChar char="●"/>
            </a:pPr>
            <a:r>
              <a:rPr lang="en" sz="2700" b="1">
                <a:solidFill>
                  <a:srgbClr val="07336F"/>
                </a:solidFill>
                <a:latin typeface="Calibri"/>
                <a:ea typeface="Calibri"/>
                <a:cs typeface="Calibri"/>
                <a:sym typeface="Calibri"/>
              </a:rPr>
              <a:t>NOAA Strategies</a:t>
            </a:r>
            <a:endParaRPr sz="2700" b="1">
              <a:solidFill>
                <a:srgbClr val="07336F"/>
              </a:solidFill>
              <a:latin typeface="Calibri"/>
              <a:ea typeface="Calibri"/>
              <a:cs typeface="Calibri"/>
              <a:sym typeface="Calibri"/>
            </a:endParaRPr>
          </a:p>
          <a:p>
            <a:pPr marL="457200" lvl="0" indent="-400050" algn="l" rtl="0">
              <a:spcBef>
                <a:spcPts val="0"/>
              </a:spcBef>
              <a:spcAft>
                <a:spcPts val="0"/>
              </a:spcAft>
              <a:buClr>
                <a:srgbClr val="07336F"/>
              </a:buClr>
              <a:buSzPts val="2700"/>
              <a:buFont typeface="Calibri"/>
              <a:buChar char="●"/>
            </a:pPr>
            <a:r>
              <a:rPr lang="en" sz="2700" b="1">
                <a:solidFill>
                  <a:srgbClr val="07336F"/>
                </a:solidFill>
                <a:latin typeface="Calibri"/>
                <a:ea typeface="Calibri"/>
                <a:cs typeface="Calibri"/>
                <a:sym typeface="Calibri"/>
              </a:rPr>
              <a:t>Next Steps</a:t>
            </a:r>
            <a:endParaRPr sz="2700" b="1">
              <a:solidFill>
                <a:srgbClr val="07336F"/>
              </a:solidFill>
              <a:latin typeface="Calibri"/>
              <a:ea typeface="Calibri"/>
              <a:cs typeface="Calibri"/>
              <a:sym typeface="Calibri"/>
            </a:endParaRPr>
          </a:p>
          <a:p>
            <a:pPr marL="0" lvl="0" indent="0" algn="l" rtl="0">
              <a:spcBef>
                <a:spcPts val="0"/>
              </a:spcBef>
              <a:spcAft>
                <a:spcPts val="0"/>
              </a:spcAft>
              <a:buNone/>
            </a:pPr>
            <a:endParaRPr sz="2700" b="1">
              <a:solidFill>
                <a:srgbClr val="07336F"/>
              </a:solidFill>
              <a:latin typeface="Calibri"/>
              <a:ea typeface="Calibri"/>
              <a:cs typeface="Calibri"/>
              <a:sym typeface="Calibri"/>
            </a:endParaRPr>
          </a:p>
        </p:txBody>
      </p:sp>
      <p:pic>
        <p:nvPicPr>
          <p:cNvPr id="140" name="Google Shape;140;p26"/>
          <p:cNvPicPr preferRelativeResize="0"/>
          <p:nvPr/>
        </p:nvPicPr>
        <p:blipFill>
          <a:blip r:embed="rId3">
            <a:alphaModFix/>
          </a:blip>
          <a:stretch>
            <a:fillRect/>
          </a:stretch>
        </p:blipFill>
        <p:spPr>
          <a:xfrm>
            <a:off x="4011925" y="1339750"/>
            <a:ext cx="4704250" cy="37656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body" idx="1"/>
          </p:nvPr>
        </p:nvSpPr>
        <p:spPr>
          <a:xfrm>
            <a:off x="309300" y="1765775"/>
            <a:ext cx="8525400" cy="21390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 sz="15000">
                <a:solidFill>
                  <a:srgbClr val="07336F"/>
                </a:solidFill>
              </a:rPr>
              <a:t>?</a:t>
            </a:r>
            <a:endParaRPr sz="15000">
              <a:solidFill>
                <a:srgbClr val="07336F"/>
              </a:solidFill>
            </a:endParaRPr>
          </a:p>
        </p:txBody>
      </p:sp>
      <p:sp>
        <p:nvSpPr>
          <p:cNvPr id="289" name="Google Shape;289;p44"/>
          <p:cNvSpPr txBox="1">
            <a:spLocks noGrp="1"/>
          </p:cNvSpPr>
          <p:nvPr>
            <p:ph type="title"/>
          </p:nvPr>
        </p:nvSpPr>
        <p:spPr>
          <a:xfrm>
            <a:off x="2200" y="448769"/>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0" y="426252"/>
            <a:ext cx="9144000" cy="913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000000"/>
                </a:solidFill>
              </a:rPr>
              <a:t>Strategic Drivers</a:t>
            </a:r>
            <a:endParaRPr>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3400">
                <a:solidFill>
                  <a:srgbClr val="0A4595"/>
                </a:solidFill>
              </a:rPr>
              <a:t>Evolving Federal Data Landscape</a:t>
            </a:r>
            <a:endParaRPr>
              <a:solidFill>
                <a:srgbClr val="000000"/>
              </a:solidFill>
            </a:endParaRPr>
          </a:p>
        </p:txBody>
      </p:sp>
      <p:pic>
        <p:nvPicPr>
          <p:cNvPr id="146" name="Google Shape;146;p27"/>
          <p:cNvPicPr preferRelativeResize="0"/>
          <p:nvPr/>
        </p:nvPicPr>
        <p:blipFill>
          <a:blip r:embed="rId3">
            <a:alphaModFix/>
          </a:blip>
          <a:stretch>
            <a:fillRect/>
          </a:stretch>
        </p:blipFill>
        <p:spPr>
          <a:xfrm>
            <a:off x="817988" y="1640849"/>
            <a:ext cx="7508026" cy="329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0" y="426252"/>
            <a:ext cx="9144000" cy="913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000000"/>
                </a:solidFill>
              </a:rPr>
              <a:t>Strategic Drivers</a:t>
            </a:r>
            <a:endParaRPr>
              <a:solidFill>
                <a:srgbClr val="000000"/>
              </a:solidFill>
            </a:endParaRPr>
          </a:p>
          <a:p>
            <a:pPr marL="0" lvl="0" indent="0" algn="ctr" rtl="0">
              <a:lnSpc>
                <a:spcPct val="115000"/>
              </a:lnSpc>
              <a:spcBef>
                <a:spcPts val="0"/>
              </a:spcBef>
              <a:spcAft>
                <a:spcPts val="0"/>
              </a:spcAft>
              <a:buNone/>
            </a:pPr>
            <a:r>
              <a:rPr lang="en" sz="3400">
                <a:solidFill>
                  <a:srgbClr val="0A4595"/>
                </a:solidFill>
              </a:rPr>
              <a:t>Evolving Federal Data Landscape</a:t>
            </a:r>
            <a:endParaRPr>
              <a:solidFill>
                <a:srgbClr val="000000"/>
              </a:solidFill>
            </a:endParaRPr>
          </a:p>
        </p:txBody>
      </p:sp>
      <p:sp>
        <p:nvSpPr>
          <p:cNvPr id="152" name="Google Shape;152;p28"/>
          <p:cNvSpPr txBox="1"/>
          <p:nvPr/>
        </p:nvSpPr>
        <p:spPr>
          <a:xfrm>
            <a:off x="0" y="1339750"/>
            <a:ext cx="8932800" cy="3220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1F497D"/>
              </a:buClr>
              <a:buSzPts val="1700"/>
              <a:buFont typeface="Calibri"/>
              <a:buChar char="●"/>
            </a:pPr>
            <a:r>
              <a:rPr lang="en" sz="1700" b="1">
                <a:solidFill>
                  <a:srgbClr val="1F497D"/>
                </a:solidFill>
                <a:highlight>
                  <a:schemeClr val="lt1"/>
                </a:highlight>
                <a:latin typeface="Calibri"/>
                <a:ea typeface="Calibri"/>
                <a:cs typeface="Calibri"/>
                <a:sym typeface="Calibri"/>
              </a:rPr>
              <a:t>The </a:t>
            </a:r>
            <a:r>
              <a:rPr lang="en" sz="1700" b="1" u="sng">
                <a:solidFill>
                  <a:schemeClr val="hlink"/>
                </a:solidFill>
                <a:highlight>
                  <a:schemeClr val="lt1"/>
                </a:highlight>
                <a:latin typeface="Calibri"/>
                <a:ea typeface="Calibri"/>
                <a:cs typeface="Calibri"/>
                <a:sym typeface="Calibri"/>
                <a:hlinkClick r:id="rId3"/>
              </a:rPr>
              <a:t>Foundations for Evidence-based Policymaking Act</a:t>
            </a:r>
            <a:r>
              <a:rPr lang="en" sz="1700">
                <a:solidFill>
                  <a:srgbClr val="1F497D"/>
                </a:solidFill>
                <a:highlight>
                  <a:schemeClr val="lt1"/>
                </a:highlight>
                <a:latin typeface="Calibri"/>
                <a:ea typeface="Calibri"/>
                <a:cs typeface="Calibri"/>
                <a:sym typeface="Calibri"/>
              </a:rPr>
              <a:t> </a:t>
            </a:r>
            <a:endParaRPr sz="1700">
              <a:solidFill>
                <a:srgbClr val="1F497D"/>
              </a:solidFill>
              <a:highlight>
                <a:schemeClr val="lt1"/>
              </a:highlight>
              <a:latin typeface="Calibri"/>
              <a:ea typeface="Calibri"/>
              <a:cs typeface="Calibri"/>
              <a:sym typeface="Calibri"/>
            </a:endParaRPr>
          </a:p>
          <a:p>
            <a:pPr marL="914400" lvl="1" indent="-336550" algn="l" rtl="0">
              <a:spcBef>
                <a:spcPts val="0"/>
              </a:spcBef>
              <a:spcAft>
                <a:spcPts val="0"/>
              </a:spcAft>
              <a:buClr>
                <a:srgbClr val="1F497D"/>
              </a:buClr>
              <a:buSzPts val="1700"/>
              <a:buFont typeface="Calibri"/>
              <a:buChar char="○"/>
            </a:pPr>
            <a:r>
              <a:rPr lang="en" sz="1700">
                <a:solidFill>
                  <a:srgbClr val="1F497D"/>
                </a:solidFill>
                <a:highlight>
                  <a:schemeClr val="lt1"/>
                </a:highlight>
                <a:latin typeface="Calibri"/>
                <a:ea typeface="Calibri"/>
                <a:cs typeface="Calibri"/>
                <a:sym typeface="Calibri"/>
              </a:rPr>
              <a:t>Chief Data Officer</a:t>
            </a:r>
            <a:endParaRPr sz="1700">
              <a:solidFill>
                <a:srgbClr val="1F497D"/>
              </a:solidFill>
              <a:highlight>
                <a:schemeClr val="lt1"/>
              </a:highlight>
              <a:latin typeface="Calibri"/>
              <a:ea typeface="Calibri"/>
              <a:cs typeface="Calibri"/>
              <a:sym typeface="Calibri"/>
            </a:endParaRPr>
          </a:p>
          <a:p>
            <a:pPr marL="914400" lvl="1" indent="-336550" algn="l" rtl="0">
              <a:spcBef>
                <a:spcPts val="0"/>
              </a:spcBef>
              <a:spcAft>
                <a:spcPts val="0"/>
              </a:spcAft>
              <a:buClr>
                <a:srgbClr val="1F497D"/>
              </a:buClr>
              <a:buSzPts val="1700"/>
              <a:buFont typeface="Calibri"/>
              <a:buChar char="○"/>
            </a:pPr>
            <a:r>
              <a:rPr lang="en" sz="1700">
                <a:solidFill>
                  <a:srgbClr val="1F497D"/>
                </a:solidFill>
                <a:highlight>
                  <a:schemeClr val="lt1"/>
                </a:highlight>
                <a:latin typeface="Calibri"/>
                <a:ea typeface="Calibri"/>
                <a:cs typeface="Calibri"/>
                <a:sym typeface="Calibri"/>
              </a:rPr>
              <a:t>Commerce Data Governance Board (CDBG)</a:t>
            </a:r>
            <a:endParaRPr sz="1700">
              <a:solidFill>
                <a:srgbClr val="1F497D"/>
              </a:solidFill>
              <a:highlight>
                <a:schemeClr val="lt1"/>
              </a:highlight>
              <a:latin typeface="Calibri"/>
              <a:ea typeface="Calibri"/>
              <a:cs typeface="Calibri"/>
              <a:sym typeface="Calibri"/>
            </a:endParaRPr>
          </a:p>
          <a:p>
            <a:pPr marL="457200" lvl="0" indent="-336550" algn="l" rtl="0">
              <a:spcBef>
                <a:spcPts val="0"/>
              </a:spcBef>
              <a:spcAft>
                <a:spcPts val="0"/>
              </a:spcAft>
              <a:buClr>
                <a:srgbClr val="1F497D"/>
              </a:buClr>
              <a:buSzPts val="1700"/>
              <a:buFont typeface="Calibri"/>
              <a:buChar char="●"/>
            </a:pPr>
            <a:r>
              <a:rPr lang="en" sz="1700" b="1" u="sng">
                <a:solidFill>
                  <a:schemeClr val="hlink"/>
                </a:solidFill>
                <a:highlight>
                  <a:schemeClr val="lt1"/>
                </a:highlight>
                <a:latin typeface="Calibri"/>
                <a:ea typeface="Calibri"/>
                <a:cs typeface="Calibri"/>
                <a:sym typeface="Calibri"/>
                <a:hlinkClick r:id="rId4"/>
              </a:rPr>
              <a:t>Geospatial Data Act</a:t>
            </a:r>
            <a:endParaRPr sz="1700" b="1">
              <a:solidFill>
                <a:srgbClr val="1F497D"/>
              </a:solidFill>
              <a:highlight>
                <a:schemeClr val="lt1"/>
              </a:highlight>
              <a:latin typeface="Calibri"/>
              <a:ea typeface="Calibri"/>
              <a:cs typeface="Calibri"/>
              <a:sym typeface="Calibri"/>
            </a:endParaRPr>
          </a:p>
          <a:p>
            <a:pPr marL="914400" lvl="1" indent="-336550" algn="l" rtl="0">
              <a:spcBef>
                <a:spcPts val="0"/>
              </a:spcBef>
              <a:spcAft>
                <a:spcPts val="0"/>
              </a:spcAft>
              <a:buClr>
                <a:srgbClr val="1F497D"/>
              </a:buClr>
              <a:buSzPts val="1700"/>
              <a:buFont typeface="Calibri"/>
              <a:buChar char="○"/>
            </a:pPr>
            <a:r>
              <a:rPr lang="en" sz="1700">
                <a:solidFill>
                  <a:srgbClr val="1F497D"/>
                </a:solidFill>
                <a:highlight>
                  <a:schemeClr val="lt1"/>
                </a:highlight>
                <a:latin typeface="Calibri"/>
                <a:ea typeface="Calibri"/>
                <a:cs typeface="Calibri"/>
                <a:sym typeface="Calibri"/>
              </a:rPr>
              <a:t>DOC recognized leader</a:t>
            </a:r>
            <a:endParaRPr sz="1700">
              <a:solidFill>
                <a:srgbClr val="1F497D"/>
              </a:solidFill>
              <a:highlight>
                <a:schemeClr val="lt1"/>
              </a:highlight>
              <a:latin typeface="Calibri"/>
              <a:ea typeface="Calibri"/>
              <a:cs typeface="Calibri"/>
              <a:sym typeface="Calibri"/>
            </a:endParaRPr>
          </a:p>
          <a:p>
            <a:pPr marL="457200" lvl="0" indent="-336550" algn="l" rtl="0">
              <a:spcBef>
                <a:spcPts val="0"/>
              </a:spcBef>
              <a:spcAft>
                <a:spcPts val="0"/>
              </a:spcAft>
              <a:buClr>
                <a:srgbClr val="1F497D"/>
              </a:buClr>
              <a:buSzPts val="1700"/>
              <a:buFont typeface="Calibri"/>
              <a:buChar char="●"/>
            </a:pPr>
            <a:r>
              <a:rPr lang="en" sz="1700" b="1">
                <a:solidFill>
                  <a:srgbClr val="1F497D"/>
                </a:solidFill>
                <a:highlight>
                  <a:schemeClr val="lt1"/>
                </a:highlight>
                <a:latin typeface="Calibri"/>
                <a:ea typeface="Calibri"/>
                <a:cs typeface="Calibri"/>
                <a:sym typeface="Calibri"/>
              </a:rPr>
              <a:t>Federal Data Strategy</a:t>
            </a:r>
            <a:endParaRPr sz="1700" b="1">
              <a:solidFill>
                <a:srgbClr val="1F497D"/>
              </a:solidFill>
              <a:highlight>
                <a:schemeClr val="lt1"/>
              </a:highlight>
              <a:latin typeface="Calibri"/>
              <a:ea typeface="Calibri"/>
              <a:cs typeface="Calibri"/>
              <a:sym typeface="Calibri"/>
            </a:endParaRPr>
          </a:p>
          <a:p>
            <a:pPr marL="914400" lvl="1" indent="-336550" algn="l" rtl="0">
              <a:spcBef>
                <a:spcPts val="0"/>
              </a:spcBef>
              <a:spcAft>
                <a:spcPts val="0"/>
              </a:spcAft>
              <a:buClr>
                <a:srgbClr val="1F497D"/>
              </a:buClr>
              <a:buSzPts val="1700"/>
              <a:buFont typeface="Calibri"/>
              <a:buChar char="○"/>
            </a:pPr>
            <a:r>
              <a:rPr lang="en" sz="1700" b="1">
                <a:solidFill>
                  <a:srgbClr val="1F497D"/>
                </a:solidFill>
                <a:highlight>
                  <a:schemeClr val="lt1"/>
                </a:highlight>
                <a:latin typeface="Calibri"/>
                <a:ea typeface="Calibri"/>
                <a:cs typeface="Calibri"/>
                <a:sym typeface="Calibri"/>
              </a:rPr>
              <a:t>Annual </a:t>
            </a:r>
            <a:r>
              <a:rPr lang="en" sz="1700" u="sng">
                <a:solidFill>
                  <a:schemeClr val="hlink"/>
                </a:solidFill>
                <a:highlight>
                  <a:schemeClr val="lt1"/>
                </a:highlight>
                <a:latin typeface="Calibri"/>
                <a:ea typeface="Calibri"/>
                <a:cs typeface="Calibri"/>
                <a:sym typeface="Calibri"/>
                <a:hlinkClick r:id="rId5"/>
              </a:rPr>
              <a:t>Action Plan</a:t>
            </a:r>
            <a:r>
              <a:rPr lang="en" sz="1700">
                <a:solidFill>
                  <a:srgbClr val="1F497D"/>
                </a:solidFill>
                <a:highlight>
                  <a:schemeClr val="lt1"/>
                </a:highlight>
                <a:latin typeface="Calibri"/>
                <a:ea typeface="Calibri"/>
                <a:cs typeface="Calibri"/>
                <a:sym typeface="Calibri"/>
              </a:rPr>
              <a:t>s</a:t>
            </a:r>
            <a:endParaRPr sz="1700">
              <a:solidFill>
                <a:srgbClr val="1F497D"/>
              </a:solidFill>
              <a:highlight>
                <a:schemeClr val="lt1"/>
              </a:highlight>
              <a:latin typeface="Calibri"/>
              <a:ea typeface="Calibri"/>
              <a:cs typeface="Calibri"/>
              <a:sym typeface="Calibri"/>
            </a:endParaRPr>
          </a:p>
          <a:p>
            <a:pPr marL="914400" lvl="1" indent="-336550" algn="l" rtl="0">
              <a:spcBef>
                <a:spcPts val="0"/>
              </a:spcBef>
              <a:spcAft>
                <a:spcPts val="0"/>
              </a:spcAft>
              <a:buClr>
                <a:srgbClr val="1F497D"/>
              </a:buClr>
              <a:buSzPts val="1700"/>
              <a:buFont typeface="Calibri"/>
              <a:buChar char="○"/>
            </a:pPr>
            <a:r>
              <a:rPr lang="en" sz="1700">
                <a:solidFill>
                  <a:srgbClr val="1F497D"/>
                </a:solidFill>
                <a:highlight>
                  <a:schemeClr val="lt1"/>
                </a:highlight>
                <a:latin typeface="Calibri"/>
                <a:ea typeface="Calibri"/>
                <a:cs typeface="Calibri"/>
                <a:sym typeface="Calibri"/>
              </a:rPr>
              <a:t>Coordinated by CDGB</a:t>
            </a:r>
            <a:endParaRPr sz="1700">
              <a:solidFill>
                <a:srgbClr val="1F497D"/>
              </a:solidFill>
              <a:highlight>
                <a:schemeClr val="lt1"/>
              </a:highlight>
              <a:latin typeface="Calibri"/>
              <a:ea typeface="Calibri"/>
              <a:cs typeface="Calibri"/>
              <a:sym typeface="Calibri"/>
            </a:endParaRPr>
          </a:p>
          <a:p>
            <a:pPr marL="457200" lvl="0" indent="-336550" algn="l" rtl="0">
              <a:spcBef>
                <a:spcPts val="0"/>
              </a:spcBef>
              <a:spcAft>
                <a:spcPts val="0"/>
              </a:spcAft>
              <a:buClr>
                <a:srgbClr val="1F497D"/>
              </a:buClr>
              <a:buSzPts val="1700"/>
              <a:buFont typeface="Calibri"/>
              <a:buChar char="●"/>
            </a:pPr>
            <a:r>
              <a:rPr lang="en" sz="1700" b="1">
                <a:solidFill>
                  <a:srgbClr val="1F497D"/>
                </a:solidFill>
                <a:highlight>
                  <a:schemeClr val="lt1"/>
                </a:highlight>
                <a:latin typeface="Calibri"/>
                <a:ea typeface="Calibri"/>
                <a:cs typeface="Calibri"/>
                <a:sym typeface="Calibri"/>
              </a:rPr>
              <a:t>Changes to Information Quality Act; FOIA; Privacy</a:t>
            </a:r>
            <a:endParaRPr sz="1700" b="1">
              <a:solidFill>
                <a:srgbClr val="1F497D"/>
              </a:solidFill>
              <a:highlight>
                <a:schemeClr val="lt1"/>
              </a:highlight>
              <a:latin typeface="Calibri"/>
              <a:ea typeface="Calibri"/>
              <a:cs typeface="Calibri"/>
              <a:sym typeface="Calibri"/>
            </a:endParaRPr>
          </a:p>
          <a:p>
            <a:pPr marL="457200" lvl="0" indent="-336550" algn="l" rtl="0">
              <a:spcBef>
                <a:spcPts val="0"/>
              </a:spcBef>
              <a:spcAft>
                <a:spcPts val="0"/>
              </a:spcAft>
              <a:buClr>
                <a:srgbClr val="1F497D"/>
              </a:buClr>
              <a:buSzPts val="1700"/>
              <a:buFont typeface="Calibri"/>
              <a:buChar char="●"/>
            </a:pPr>
            <a:r>
              <a:rPr lang="en" sz="1700" b="1">
                <a:solidFill>
                  <a:srgbClr val="1F497D"/>
                </a:solidFill>
                <a:highlight>
                  <a:schemeClr val="lt1"/>
                </a:highlight>
                <a:latin typeface="Calibri"/>
                <a:ea typeface="Calibri"/>
                <a:cs typeface="Calibri"/>
                <a:sym typeface="Calibri"/>
              </a:rPr>
              <a:t>Technology advances </a:t>
            </a:r>
            <a:endParaRPr sz="1700" b="1">
              <a:solidFill>
                <a:srgbClr val="1F497D"/>
              </a:solidFill>
              <a:highlight>
                <a:schemeClr val="lt1"/>
              </a:highlight>
              <a:latin typeface="Calibri"/>
              <a:ea typeface="Calibri"/>
              <a:cs typeface="Calibri"/>
              <a:sym typeface="Calibri"/>
            </a:endParaRPr>
          </a:p>
          <a:p>
            <a:pPr marL="914400" lvl="1" indent="-336550" algn="l" rtl="0">
              <a:spcBef>
                <a:spcPts val="0"/>
              </a:spcBef>
              <a:spcAft>
                <a:spcPts val="0"/>
              </a:spcAft>
              <a:buClr>
                <a:srgbClr val="1F497D"/>
              </a:buClr>
              <a:buSzPts val="1700"/>
              <a:buFont typeface="Calibri"/>
              <a:buChar char="○"/>
            </a:pPr>
            <a:r>
              <a:rPr lang="en" sz="1700">
                <a:solidFill>
                  <a:srgbClr val="1F497D"/>
                </a:solidFill>
                <a:highlight>
                  <a:schemeClr val="lt1"/>
                </a:highlight>
                <a:latin typeface="Calibri"/>
                <a:ea typeface="Calibri"/>
                <a:cs typeface="Calibri"/>
                <a:sym typeface="Calibri"/>
              </a:rPr>
              <a:t>Big Data Program, Cloud Technologies</a:t>
            </a:r>
            <a:endParaRPr sz="1700">
              <a:solidFill>
                <a:srgbClr val="1F497D"/>
              </a:solidFill>
              <a:highlight>
                <a:schemeClr val="lt1"/>
              </a:highlight>
              <a:latin typeface="Calibri"/>
              <a:ea typeface="Calibri"/>
              <a:cs typeface="Calibri"/>
              <a:sym typeface="Calibri"/>
            </a:endParaRPr>
          </a:p>
          <a:p>
            <a:pPr marL="457200" lvl="0" indent="-336550" algn="l" rtl="0">
              <a:spcBef>
                <a:spcPts val="0"/>
              </a:spcBef>
              <a:spcAft>
                <a:spcPts val="0"/>
              </a:spcAft>
              <a:buClr>
                <a:srgbClr val="1F497D"/>
              </a:buClr>
              <a:buSzPts val="1700"/>
              <a:buFont typeface="Calibri"/>
              <a:buChar char="●"/>
            </a:pPr>
            <a:r>
              <a:rPr lang="en" sz="1700" b="1">
                <a:solidFill>
                  <a:srgbClr val="1F497D"/>
                </a:solidFill>
                <a:highlight>
                  <a:schemeClr val="lt1"/>
                </a:highlight>
                <a:latin typeface="Calibri"/>
                <a:ea typeface="Calibri"/>
                <a:cs typeface="Calibri"/>
                <a:sym typeface="Calibri"/>
              </a:rPr>
              <a:t>Partnerships &amp; cultural changes</a:t>
            </a:r>
            <a:endParaRPr sz="1700" b="1">
              <a:solidFill>
                <a:srgbClr val="1F497D"/>
              </a:solidFill>
              <a:highlight>
                <a:schemeClr val="lt1"/>
              </a:highlight>
              <a:latin typeface="Calibri"/>
              <a:ea typeface="Calibri"/>
              <a:cs typeface="Calibri"/>
              <a:sym typeface="Calibri"/>
            </a:endParaRPr>
          </a:p>
          <a:p>
            <a:pPr marL="914400" lvl="1" indent="-336550" algn="l" rtl="0">
              <a:spcBef>
                <a:spcPts val="0"/>
              </a:spcBef>
              <a:spcAft>
                <a:spcPts val="0"/>
              </a:spcAft>
              <a:buClr>
                <a:srgbClr val="1F497D"/>
              </a:buClr>
              <a:buSzPts val="1700"/>
              <a:buFont typeface="Calibri"/>
              <a:buChar char="○"/>
            </a:pPr>
            <a:r>
              <a:rPr lang="en" sz="1700">
                <a:solidFill>
                  <a:srgbClr val="1F497D"/>
                </a:solidFill>
                <a:highlight>
                  <a:schemeClr val="lt1"/>
                </a:highlight>
                <a:latin typeface="Calibri"/>
                <a:ea typeface="Calibri"/>
                <a:cs typeface="Calibri"/>
                <a:sym typeface="Calibri"/>
              </a:rPr>
              <a:t>Commercial data buys</a:t>
            </a:r>
            <a:endParaRPr sz="1700">
              <a:solidFill>
                <a:srgbClr val="1F497D"/>
              </a:solidFill>
              <a:highlight>
                <a:schemeClr val="lt1"/>
              </a:highlight>
              <a:latin typeface="Calibri"/>
              <a:ea typeface="Calibri"/>
              <a:cs typeface="Calibri"/>
              <a:sym typeface="Calibri"/>
            </a:endParaRPr>
          </a:p>
          <a:p>
            <a:pPr marL="0" lvl="0" indent="0" algn="l" rtl="0">
              <a:spcBef>
                <a:spcPts val="0"/>
              </a:spcBef>
              <a:spcAft>
                <a:spcPts val="0"/>
              </a:spcAft>
              <a:buNone/>
            </a:pPr>
            <a:endParaRPr sz="1500"/>
          </a:p>
        </p:txBody>
      </p:sp>
      <p:sp>
        <p:nvSpPr>
          <p:cNvPr id="153" name="Google Shape;153;p28"/>
          <p:cNvSpPr/>
          <p:nvPr/>
        </p:nvSpPr>
        <p:spPr>
          <a:xfrm rot="-239500">
            <a:off x="6343020" y="2479322"/>
            <a:ext cx="1068793" cy="1041000"/>
          </a:xfrm>
          <a:prstGeom prst="ellipse">
            <a:avLst/>
          </a:prstGeom>
          <a:solidFill>
            <a:srgbClr val="A1C3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100"/>
              <a:t>Data </a:t>
            </a:r>
            <a:endParaRPr sz="2100"/>
          </a:p>
        </p:txBody>
      </p:sp>
      <p:grpSp>
        <p:nvGrpSpPr>
          <p:cNvPr id="154" name="Google Shape;154;p28"/>
          <p:cNvGrpSpPr/>
          <p:nvPr/>
        </p:nvGrpSpPr>
        <p:grpSpPr>
          <a:xfrm>
            <a:off x="6585523" y="2149583"/>
            <a:ext cx="2272093" cy="2727403"/>
            <a:chOff x="4184863" y="1520198"/>
            <a:chExt cx="2958454" cy="3298347"/>
          </a:xfrm>
        </p:grpSpPr>
        <p:sp>
          <p:nvSpPr>
            <p:cNvPr id="155" name="Google Shape;155;p28"/>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8"/>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8"/>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Government Wide Policies</a:t>
              </a:r>
              <a:endParaRPr sz="1000">
                <a:solidFill>
                  <a:srgbClr val="FFFFFF"/>
                </a:solidFill>
                <a:latin typeface="Roboto"/>
                <a:ea typeface="Roboto"/>
                <a:cs typeface="Roboto"/>
                <a:sym typeface="Roboto"/>
              </a:endParaRPr>
            </a:p>
          </p:txBody>
        </p:sp>
      </p:grpSp>
      <p:grpSp>
        <p:nvGrpSpPr>
          <p:cNvPr id="158" name="Google Shape;158;p28"/>
          <p:cNvGrpSpPr/>
          <p:nvPr/>
        </p:nvGrpSpPr>
        <p:grpSpPr>
          <a:xfrm>
            <a:off x="5566286" y="833546"/>
            <a:ext cx="2529467" cy="2665029"/>
            <a:chOff x="2857731" y="-71332"/>
            <a:chExt cx="3293577" cy="3222916"/>
          </a:xfrm>
        </p:grpSpPr>
        <p:sp>
          <p:nvSpPr>
            <p:cNvPr id="159" name="Google Shape;159;p28"/>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8"/>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28"/>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Laws and Executive Orders </a:t>
              </a:r>
              <a:endParaRPr sz="1000">
                <a:solidFill>
                  <a:srgbClr val="FFFFFF"/>
                </a:solidFill>
                <a:latin typeface="Roboto"/>
                <a:ea typeface="Roboto"/>
                <a:cs typeface="Roboto"/>
                <a:sym typeface="Roboto"/>
              </a:endParaRPr>
            </a:p>
          </p:txBody>
        </p:sp>
      </p:grpSp>
      <p:grpSp>
        <p:nvGrpSpPr>
          <p:cNvPr id="162" name="Google Shape;162;p28"/>
          <p:cNvGrpSpPr/>
          <p:nvPr/>
        </p:nvGrpSpPr>
        <p:grpSpPr>
          <a:xfrm>
            <a:off x="4876741" y="2285585"/>
            <a:ext cx="2629965" cy="2581812"/>
            <a:chOff x="1959887" y="1684671"/>
            <a:chExt cx="3424433" cy="3122279"/>
          </a:xfrm>
        </p:grpSpPr>
        <p:sp>
          <p:nvSpPr>
            <p:cNvPr id="163" name="Google Shape;163;p28"/>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8"/>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8"/>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OMB Guidance </a:t>
              </a:r>
              <a:endParaRPr sz="1000">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000000"/>
                </a:solidFill>
              </a:rPr>
              <a:t>Federal Data Strategy</a:t>
            </a:r>
            <a:endParaRPr>
              <a:solidFill>
                <a:srgbClr val="000000"/>
              </a:solidFill>
            </a:endParaRPr>
          </a:p>
        </p:txBody>
      </p:sp>
      <p:sp>
        <p:nvSpPr>
          <p:cNvPr id="171" name="Google Shape;171;p29"/>
          <p:cNvSpPr txBox="1"/>
          <p:nvPr/>
        </p:nvSpPr>
        <p:spPr>
          <a:xfrm>
            <a:off x="0" y="1003600"/>
            <a:ext cx="9144000" cy="341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solidFill>
                  <a:schemeClr val="dk2"/>
                </a:solidFill>
                <a:highlight>
                  <a:srgbClr val="FFFFFF"/>
                </a:highlight>
                <a:latin typeface="Calibri"/>
                <a:ea typeface="Calibri"/>
                <a:cs typeface="Calibri"/>
                <a:sym typeface="Calibri"/>
              </a:rPr>
              <a:t>Mission</a:t>
            </a:r>
            <a:r>
              <a:rPr lang="en" sz="2000">
                <a:solidFill>
                  <a:schemeClr val="dk2"/>
                </a:solidFill>
                <a:highlight>
                  <a:srgbClr val="FFFFFF"/>
                </a:highlight>
                <a:latin typeface="Calibri"/>
                <a:ea typeface="Calibri"/>
                <a:cs typeface="Calibri"/>
                <a:sym typeface="Calibri"/>
              </a:rPr>
              <a:t>: </a:t>
            </a:r>
            <a:r>
              <a:rPr lang="en" sz="1600">
                <a:solidFill>
                  <a:schemeClr val="dk2"/>
                </a:solidFill>
                <a:highlight>
                  <a:srgbClr val="FFFFFF"/>
                </a:highlight>
                <a:latin typeface="Calibri"/>
                <a:ea typeface="Calibri"/>
                <a:cs typeface="Calibri"/>
                <a:sym typeface="Calibri"/>
              </a:rPr>
              <a:t>Fully leverage the value of federal data for mission, service, and the public good by guiding the Federal Government in practicing ethical governance, conscious design, and a learning culture.</a:t>
            </a:r>
            <a:endParaRPr sz="1600">
              <a:solidFill>
                <a:schemeClr val="dk2"/>
              </a:solidFill>
              <a:highlight>
                <a:srgbClr val="FFFFFF"/>
              </a:highlight>
              <a:latin typeface="Calibri"/>
              <a:ea typeface="Calibri"/>
              <a:cs typeface="Calibri"/>
              <a:sym typeface="Calibri"/>
            </a:endParaRPr>
          </a:p>
          <a:p>
            <a:pPr marL="0" lvl="0" indent="0" algn="l" rtl="0">
              <a:lnSpc>
                <a:spcPct val="100000"/>
              </a:lnSpc>
              <a:spcBef>
                <a:spcPts val="1300"/>
              </a:spcBef>
              <a:spcAft>
                <a:spcPts val="0"/>
              </a:spcAft>
              <a:buNone/>
            </a:pPr>
            <a:r>
              <a:rPr lang="en" sz="2000" b="1">
                <a:solidFill>
                  <a:schemeClr val="dk2"/>
                </a:solidFill>
                <a:highlight>
                  <a:srgbClr val="FFFFFF"/>
                </a:highlight>
                <a:latin typeface="Calibri"/>
                <a:ea typeface="Calibri"/>
                <a:cs typeface="Calibri"/>
                <a:sym typeface="Calibri"/>
              </a:rPr>
              <a:t>Principles</a:t>
            </a:r>
            <a:r>
              <a:rPr lang="en" sz="2000">
                <a:solidFill>
                  <a:schemeClr val="dk2"/>
                </a:solidFill>
                <a:highlight>
                  <a:srgbClr val="FFFFFF"/>
                </a:highlight>
                <a:latin typeface="Calibri"/>
                <a:ea typeface="Calibri"/>
                <a:cs typeface="Calibri"/>
                <a:sym typeface="Calibri"/>
              </a:rPr>
              <a:t>: </a:t>
            </a:r>
            <a:r>
              <a:rPr lang="en" sz="1600">
                <a:solidFill>
                  <a:schemeClr val="dk2"/>
                </a:solidFill>
                <a:highlight>
                  <a:srgbClr val="FFFFFF"/>
                </a:highlight>
                <a:latin typeface="Calibri"/>
                <a:ea typeface="Calibri"/>
                <a:cs typeface="Calibri"/>
                <a:sym typeface="Calibri"/>
              </a:rPr>
              <a:t>The ten principles serve as guidance to agencies in the areas of: Ethical Governance, Conscious Design, and Learning Culture. </a:t>
            </a:r>
            <a:endParaRPr sz="1600">
              <a:solidFill>
                <a:schemeClr val="dk2"/>
              </a:solidFill>
              <a:highlight>
                <a:srgbClr val="FFFFFF"/>
              </a:highlight>
              <a:latin typeface="Calibri"/>
              <a:ea typeface="Calibri"/>
              <a:cs typeface="Calibri"/>
              <a:sym typeface="Calibri"/>
            </a:endParaRPr>
          </a:p>
          <a:p>
            <a:pPr marL="0" lvl="0" indent="0" algn="l" rtl="0">
              <a:lnSpc>
                <a:spcPct val="100000"/>
              </a:lnSpc>
              <a:spcBef>
                <a:spcPts val="2000"/>
              </a:spcBef>
              <a:spcAft>
                <a:spcPts val="0"/>
              </a:spcAft>
              <a:buNone/>
            </a:pPr>
            <a:r>
              <a:rPr lang="en" sz="2000" b="1">
                <a:solidFill>
                  <a:schemeClr val="dk2"/>
                </a:solidFill>
                <a:highlight>
                  <a:srgbClr val="FFFFFF"/>
                </a:highlight>
                <a:latin typeface="Calibri"/>
                <a:ea typeface="Calibri"/>
                <a:cs typeface="Calibri"/>
                <a:sym typeface="Calibri"/>
              </a:rPr>
              <a:t>Practices</a:t>
            </a:r>
            <a:r>
              <a:rPr lang="en" sz="2000">
                <a:solidFill>
                  <a:schemeClr val="dk2"/>
                </a:solidFill>
                <a:highlight>
                  <a:srgbClr val="FFFFFF"/>
                </a:highlight>
                <a:latin typeface="Calibri"/>
                <a:ea typeface="Calibri"/>
                <a:cs typeface="Calibri"/>
                <a:sym typeface="Calibri"/>
              </a:rPr>
              <a:t>: </a:t>
            </a:r>
            <a:r>
              <a:rPr lang="en" sz="1600">
                <a:solidFill>
                  <a:schemeClr val="dk2"/>
                </a:solidFill>
                <a:highlight>
                  <a:srgbClr val="FFFFFF"/>
                </a:highlight>
                <a:latin typeface="Calibri"/>
                <a:ea typeface="Calibri"/>
                <a:cs typeface="Calibri"/>
                <a:sym typeface="Calibri"/>
              </a:rPr>
              <a:t>The 40 practices guide agencies on how to leverage the value of data, focusing on Building a Culture that Values Data and Promotes Public Use; Governing, Managing, and Protecting Data; and Promoting Efficient and Appropriate Data Use. </a:t>
            </a:r>
            <a:endParaRPr sz="1600">
              <a:solidFill>
                <a:schemeClr val="dk2"/>
              </a:solidFill>
              <a:highlight>
                <a:srgbClr val="FFFFFF"/>
              </a:highlight>
              <a:latin typeface="Calibri"/>
              <a:ea typeface="Calibri"/>
              <a:cs typeface="Calibri"/>
              <a:sym typeface="Calibri"/>
            </a:endParaRPr>
          </a:p>
          <a:p>
            <a:pPr marL="0" lvl="0" indent="0" algn="l" rtl="0">
              <a:lnSpc>
                <a:spcPct val="100000"/>
              </a:lnSpc>
              <a:spcBef>
                <a:spcPts val="2000"/>
              </a:spcBef>
              <a:spcAft>
                <a:spcPts val="0"/>
              </a:spcAft>
              <a:buNone/>
            </a:pPr>
            <a:r>
              <a:rPr lang="en" sz="2000" b="1">
                <a:solidFill>
                  <a:schemeClr val="dk2"/>
                </a:solidFill>
                <a:highlight>
                  <a:srgbClr val="FFFFFF"/>
                </a:highlight>
                <a:latin typeface="Calibri"/>
                <a:ea typeface="Calibri"/>
                <a:cs typeface="Calibri"/>
                <a:sym typeface="Calibri"/>
              </a:rPr>
              <a:t>Annual Action Plan</a:t>
            </a:r>
            <a:r>
              <a:rPr lang="en" sz="2000">
                <a:solidFill>
                  <a:schemeClr val="dk2"/>
                </a:solidFill>
                <a:highlight>
                  <a:srgbClr val="FFFFFF"/>
                </a:highlight>
                <a:latin typeface="Calibri"/>
                <a:ea typeface="Calibri"/>
                <a:cs typeface="Calibri"/>
                <a:sym typeface="Calibri"/>
              </a:rPr>
              <a:t>: </a:t>
            </a:r>
            <a:r>
              <a:rPr lang="en" sz="1600">
                <a:solidFill>
                  <a:schemeClr val="dk2"/>
                </a:solidFill>
                <a:highlight>
                  <a:srgbClr val="FFFFFF"/>
                </a:highlight>
                <a:latin typeface="Calibri"/>
                <a:ea typeface="Calibri"/>
                <a:cs typeface="Calibri"/>
                <a:sym typeface="Calibri"/>
              </a:rPr>
              <a:t>Specify measurable activities to implement the practices and that are the priority for a given year, providing timeframes for implementation and identification of responsible parties.</a:t>
            </a:r>
            <a:endParaRPr sz="1600">
              <a:solidFill>
                <a:schemeClr val="dk2"/>
              </a:solidFill>
              <a:highlight>
                <a:srgbClr val="FFFFFF"/>
              </a:highlight>
              <a:latin typeface="Calibri"/>
              <a:ea typeface="Calibri"/>
              <a:cs typeface="Calibri"/>
              <a:sym typeface="Calibri"/>
            </a:endParaRPr>
          </a:p>
          <a:p>
            <a:pPr marL="0" lvl="0" indent="0" algn="l" rtl="0">
              <a:lnSpc>
                <a:spcPct val="100000"/>
              </a:lnSpc>
              <a:spcBef>
                <a:spcPts val="1300"/>
              </a:spcBef>
              <a:spcAft>
                <a:spcPts val="0"/>
              </a:spcAft>
              <a:buNone/>
            </a:pPr>
            <a:endParaRPr sz="1600">
              <a:solidFill>
                <a:srgbClr val="212121"/>
              </a:solidFill>
              <a:highlight>
                <a:srgbClr val="FFFFFF"/>
              </a:highlight>
              <a:latin typeface="Calibri"/>
              <a:ea typeface="Calibri"/>
              <a:cs typeface="Calibri"/>
              <a:sym typeface="Calibri"/>
            </a:endParaRPr>
          </a:p>
        </p:txBody>
      </p:sp>
      <p:pic>
        <p:nvPicPr>
          <p:cNvPr id="172" name="Google Shape;172;p29"/>
          <p:cNvPicPr preferRelativeResize="0"/>
          <p:nvPr/>
        </p:nvPicPr>
        <p:blipFill>
          <a:blip r:embed="rId3">
            <a:alphaModFix/>
          </a:blip>
          <a:stretch>
            <a:fillRect/>
          </a:stretch>
        </p:blipFill>
        <p:spPr>
          <a:xfrm>
            <a:off x="3918175" y="4265350"/>
            <a:ext cx="1917075" cy="878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000000"/>
                </a:solidFill>
              </a:rPr>
              <a:t>Strategic Drivers</a:t>
            </a:r>
            <a:endParaRPr>
              <a:solidFill>
                <a:srgbClr val="000000"/>
              </a:solidFill>
            </a:endParaRPr>
          </a:p>
        </p:txBody>
      </p:sp>
      <p:sp>
        <p:nvSpPr>
          <p:cNvPr id="178" name="Google Shape;178;p30"/>
          <p:cNvSpPr txBox="1"/>
          <p:nvPr/>
        </p:nvSpPr>
        <p:spPr>
          <a:xfrm>
            <a:off x="106200" y="968850"/>
            <a:ext cx="8948700" cy="83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None/>
            </a:pPr>
            <a:r>
              <a:rPr lang="en" sz="2400" b="1">
                <a:solidFill>
                  <a:srgbClr val="0A4595"/>
                </a:solidFill>
                <a:latin typeface="Calibri"/>
                <a:ea typeface="Calibri"/>
                <a:cs typeface="Calibri"/>
                <a:sym typeface="Calibri"/>
              </a:rPr>
              <a:t>Federal Data Strategy</a:t>
            </a:r>
            <a:endParaRPr sz="2400" b="1">
              <a:solidFill>
                <a:srgbClr val="0A4595"/>
              </a:solidFill>
              <a:latin typeface="Calibri"/>
              <a:ea typeface="Calibri"/>
              <a:cs typeface="Calibri"/>
              <a:sym typeface="Calibri"/>
            </a:endParaRPr>
          </a:p>
          <a:p>
            <a:pPr marL="0" lvl="0" indent="0" algn="ctr" rtl="0">
              <a:lnSpc>
                <a:spcPct val="115000"/>
              </a:lnSpc>
              <a:spcBef>
                <a:spcPts val="1000"/>
              </a:spcBef>
              <a:spcAft>
                <a:spcPts val="0"/>
              </a:spcAft>
              <a:buNone/>
            </a:pPr>
            <a:endParaRPr b="1" u="sng">
              <a:solidFill>
                <a:schemeClr val="hlink"/>
              </a:solidFill>
              <a:latin typeface="Calibri"/>
              <a:ea typeface="Calibri"/>
              <a:cs typeface="Calibri"/>
              <a:sym typeface="Calibri"/>
            </a:endParaRPr>
          </a:p>
          <a:p>
            <a:pPr marL="0" lvl="0" indent="0" algn="ctr" rtl="0">
              <a:lnSpc>
                <a:spcPct val="100000"/>
              </a:lnSpc>
              <a:spcBef>
                <a:spcPts val="1000"/>
              </a:spcBef>
              <a:spcAft>
                <a:spcPts val="0"/>
              </a:spcAft>
              <a:buNone/>
            </a:pPr>
            <a:endParaRPr sz="1800">
              <a:solidFill>
                <a:srgbClr val="0A4595"/>
              </a:solidFill>
              <a:latin typeface="Calibri"/>
              <a:ea typeface="Calibri"/>
              <a:cs typeface="Calibri"/>
              <a:sym typeface="Calibri"/>
            </a:endParaRPr>
          </a:p>
        </p:txBody>
      </p:sp>
      <p:pic>
        <p:nvPicPr>
          <p:cNvPr id="179" name="Google Shape;179;p30"/>
          <p:cNvPicPr preferRelativeResize="0"/>
          <p:nvPr/>
        </p:nvPicPr>
        <p:blipFill>
          <a:blip r:embed="rId3">
            <a:alphaModFix/>
          </a:blip>
          <a:stretch>
            <a:fillRect/>
          </a:stretch>
        </p:blipFill>
        <p:spPr>
          <a:xfrm>
            <a:off x="1152225" y="1801350"/>
            <a:ext cx="6598150" cy="26392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000000"/>
                </a:solidFill>
              </a:rPr>
              <a:t>Strategic Drivers</a:t>
            </a:r>
            <a:endParaRPr>
              <a:solidFill>
                <a:srgbClr val="000000"/>
              </a:solidFill>
            </a:endParaRPr>
          </a:p>
        </p:txBody>
      </p:sp>
      <p:pic>
        <p:nvPicPr>
          <p:cNvPr id="185" name="Google Shape;185;p31"/>
          <p:cNvPicPr preferRelativeResize="0"/>
          <p:nvPr/>
        </p:nvPicPr>
        <p:blipFill>
          <a:blip r:embed="rId3">
            <a:alphaModFix/>
          </a:blip>
          <a:stretch>
            <a:fillRect/>
          </a:stretch>
        </p:blipFill>
        <p:spPr>
          <a:xfrm>
            <a:off x="795362" y="3026375"/>
            <a:ext cx="6351176" cy="2024900"/>
          </a:xfrm>
          <a:prstGeom prst="rect">
            <a:avLst/>
          </a:prstGeom>
          <a:noFill/>
          <a:ln>
            <a:noFill/>
          </a:ln>
        </p:spPr>
      </p:pic>
      <p:sp>
        <p:nvSpPr>
          <p:cNvPr id="186" name="Google Shape;186;p31"/>
          <p:cNvSpPr txBox="1"/>
          <p:nvPr/>
        </p:nvSpPr>
        <p:spPr>
          <a:xfrm>
            <a:off x="106200" y="1019300"/>
            <a:ext cx="8948700" cy="219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None/>
            </a:pPr>
            <a:r>
              <a:rPr lang="en" sz="2600" b="1">
                <a:solidFill>
                  <a:srgbClr val="0A4595"/>
                </a:solidFill>
                <a:latin typeface="Calibri"/>
                <a:ea typeface="Calibri"/>
                <a:cs typeface="Calibri"/>
                <a:sym typeface="Calibri"/>
              </a:rPr>
              <a:t>NOAA Science &amp; Technology Focus Areas</a:t>
            </a:r>
            <a:endParaRPr sz="2600" b="1">
              <a:solidFill>
                <a:srgbClr val="0A4595"/>
              </a:solidFill>
              <a:latin typeface="Calibri"/>
              <a:ea typeface="Calibri"/>
              <a:cs typeface="Calibri"/>
              <a:sym typeface="Calibri"/>
            </a:endParaRPr>
          </a:p>
          <a:p>
            <a:pPr marL="0" lvl="0" indent="0" algn="ctr" rtl="0">
              <a:lnSpc>
                <a:spcPct val="115000"/>
              </a:lnSpc>
              <a:spcBef>
                <a:spcPts val="1000"/>
              </a:spcBef>
              <a:spcAft>
                <a:spcPts val="0"/>
              </a:spcAft>
              <a:buNone/>
            </a:pPr>
            <a:r>
              <a:rPr lang="en" b="1" u="sng">
                <a:solidFill>
                  <a:schemeClr val="hlink"/>
                </a:solidFill>
                <a:latin typeface="Calibri"/>
                <a:ea typeface="Calibri"/>
                <a:cs typeface="Calibri"/>
                <a:sym typeface="Calibri"/>
                <a:hlinkClick r:id="rId4"/>
              </a:rPr>
              <a:t>https://nrc.noaa.gov/NOAA-Science-Technology-Focus-Areas</a:t>
            </a:r>
            <a:endParaRPr b="1" u="sng">
              <a:solidFill>
                <a:schemeClr val="hlink"/>
              </a:solidFill>
              <a:latin typeface="Calibri"/>
              <a:ea typeface="Calibri"/>
              <a:cs typeface="Calibri"/>
              <a:sym typeface="Calibri"/>
            </a:endParaRPr>
          </a:p>
          <a:p>
            <a:pPr marL="0" lvl="0" indent="0" algn="ctr" rtl="0">
              <a:lnSpc>
                <a:spcPct val="100000"/>
              </a:lnSpc>
              <a:spcBef>
                <a:spcPts val="1000"/>
              </a:spcBef>
              <a:spcAft>
                <a:spcPts val="0"/>
              </a:spcAft>
              <a:buNone/>
            </a:pPr>
            <a:r>
              <a:rPr lang="en" sz="1800">
                <a:solidFill>
                  <a:srgbClr val="0A4595"/>
                </a:solidFill>
                <a:latin typeface="Calibri"/>
                <a:ea typeface="Calibri"/>
                <a:cs typeface="Calibri"/>
                <a:sym typeface="Calibri"/>
              </a:rPr>
              <a:t>NOAA’s 6 new strategies in key science and technology (S&amp;T) focus areas will guide </a:t>
            </a:r>
            <a:r>
              <a:rPr lang="en" sz="1800" b="1">
                <a:solidFill>
                  <a:srgbClr val="0A4595"/>
                </a:solidFill>
                <a:latin typeface="Calibri"/>
                <a:ea typeface="Calibri"/>
                <a:cs typeface="Calibri"/>
                <a:sym typeface="Calibri"/>
              </a:rPr>
              <a:t>transformative advancements</a:t>
            </a:r>
            <a:r>
              <a:rPr lang="en" sz="1800">
                <a:solidFill>
                  <a:srgbClr val="0A4595"/>
                </a:solidFill>
                <a:latin typeface="Calibri"/>
                <a:ea typeface="Calibri"/>
                <a:cs typeface="Calibri"/>
                <a:sym typeface="Calibri"/>
              </a:rPr>
              <a:t> in the quality and timeliness of NOAA’s products and services across our mission areas. </a:t>
            </a:r>
            <a:endParaRPr sz="1800">
              <a:solidFill>
                <a:srgbClr val="0A4595"/>
              </a:solidFill>
              <a:latin typeface="Calibri"/>
              <a:ea typeface="Calibri"/>
              <a:cs typeface="Calibri"/>
              <a:sym typeface="Calibri"/>
            </a:endParaRPr>
          </a:p>
        </p:txBody>
      </p:sp>
      <p:pic>
        <p:nvPicPr>
          <p:cNvPr id="187" name="Google Shape;187;p31"/>
          <p:cNvPicPr preferRelativeResize="0"/>
          <p:nvPr/>
        </p:nvPicPr>
        <p:blipFill>
          <a:blip r:embed="rId5">
            <a:alphaModFix/>
          </a:blip>
          <a:stretch>
            <a:fillRect/>
          </a:stretch>
        </p:blipFill>
        <p:spPr>
          <a:xfrm>
            <a:off x="7252675" y="3026306"/>
            <a:ext cx="1115100" cy="1538144"/>
          </a:xfrm>
          <a:prstGeom prst="rect">
            <a:avLst/>
          </a:prstGeom>
          <a:noFill/>
          <a:ln>
            <a:noFill/>
          </a:ln>
        </p:spPr>
      </p:pic>
      <p:sp>
        <p:nvSpPr>
          <p:cNvPr id="188" name="Google Shape;188;p31"/>
          <p:cNvSpPr txBox="1"/>
          <p:nvPr/>
        </p:nvSpPr>
        <p:spPr>
          <a:xfrm>
            <a:off x="7252675" y="4564450"/>
            <a:ext cx="1115100" cy="3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A4595"/>
                </a:solidFill>
                <a:latin typeface="Calibri"/>
                <a:ea typeface="Calibri"/>
                <a:cs typeface="Calibri"/>
                <a:sym typeface="Calibri"/>
              </a:rPr>
              <a:t>Citizen Science</a:t>
            </a:r>
            <a:endParaRPr sz="1200" b="1">
              <a:solidFill>
                <a:srgbClr val="0A459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161500" y="1122850"/>
            <a:ext cx="6870300" cy="402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Purpose:</a:t>
            </a:r>
            <a:endParaRPr sz="2000" b="1">
              <a:solidFill>
                <a:srgbClr val="1F497D"/>
              </a:solidFill>
            </a:endParaRPr>
          </a:p>
          <a:p>
            <a:pPr marL="457200" lvl="0" indent="0" algn="l" rtl="0">
              <a:lnSpc>
                <a:spcPct val="115000"/>
              </a:lnSpc>
              <a:spcBef>
                <a:spcPts val="0"/>
              </a:spcBef>
              <a:spcAft>
                <a:spcPts val="0"/>
              </a:spcAft>
              <a:buNone/>
            </a:pPr>
            <a:r>
              <a:rPr lang="en" sz="1600">
                <a:solidFill>
                  <a:srgbClr val="1F497D"/>
                </a:solidFill>
              </a:rPr>
              <a:t>The NOAA Data Strategy </a:t>
            </a:r>
            <a:r>
              <a:rPr lang="en" sz="1600" u="sng">
                <a:solidFill>
                  <a:srgbClr val="1F497D"/>
                </a:solidFill>
              </a:rPr>
              <a:t>promotes the effective use of data</a:t>
            </a:r>
            <a:r>
              <a:rPr lang="en" sz="1600">
                <a:solidFill>
                  <a:srgbClr val="1F497D"/>
                </a:solidFill>
              </a:rPr>
              <a:t> by the agency, its  partners, and the public.</a:t>
            </a:r>
            <a:endParaRPr sz="1600">
              <a:solidFill>
                <a:srgbClr val="1F497D"/>
              </a:solidFill>
            </a:endParaRPr>
          </a:p>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Scope:</a:t>
            </a:r>
            <a:endParaRPr sz="2000" b="1">
              <a:solidFill>
                <a:srgbClr val="1F497D"/>
              </a:solidFill>
            </a:endParaRPr>
          </a:p>
          <a:p>
            <a:pPr marL="457200" lvl="0" indent="0" algn="l" rtl="0">
              <a:lnSpc>
                <a:spcPct val="115000"/>
              </a:lnSpc>
              <a:spcBef>
                <a:spcPts val="0"/>
              </a:spcBef>
              <a:spcAft>
                <a:spcPts val="0"/>
              </a:spcAft>
              <a:buNone/>
            </a:pPr>
            <a:r>
              <a:rPr lang="en" sz="1600">
                <a:solidFill>
                  <a:srgbClr val="1F497D"/>
                </a:solidFill>
              </a:rPr>
              <a:t>The NOAA Data Strategy </a:t>
            </a:r>
            <a:r>
              <a:rPr lang="en" sz="1600" u="sng">
                <a:solidFill>
                  <a:srgbClr val="1F497D"/>
                </a:solidFill>
              </a:rPr>
              <a:t>applies to all types of data</a:t>
            </a:r>
            <a:r>
              <a:rPr lang="en" sz="1600">
                <a:solidFill>
                  <a:srgbClr val="1F497D"/>
                </a:solidFill>
              </a:rPr>
              <a:t> including </a:t>
            </a:r>
            <a:r>
              <a:rPr lang="en" sz="1600" b="1">
                <a:solidFill>
                  <a:srgbClr val="1F497D"/>
                </a:solidFill>
              </a:rPr>
              <a:t>environmental, program and statistical data,</a:t>
            </a:r>
            <a:r>
              <a:rPr lang="en" sz="1600">
                <a:solidFill>
                  <a:srgbClr val="1F497D"/>
                </a:solidFill>
              </a:rPr>
              <a:t> as well as mission-support data including </a:t>
            </a:r>
            <a:r>
              <a:rPr lang="en" sz="1600" b="1">
                <a:solidFill>
                  <a:srgbClr val="1F497D"/>
                </a:solidFill>
              </a:rPr>
              <a:t>administrative, financial, performance, and workforce data.</a:t>
            </a:r>
            <a:endParaRPr sz="1600" b="1">
              <a:solidFill>
                <a:srgbClr val="1F497D"/>
              </a:solidFill>
            </a:endParaRPr>
          </a:p>
          <a:p>
            <a:pPr marL="0" lvl="0" indent="0" algn="l" rtl="0">
              <a:lnSpc>
                <a:spcPct val="115000"/>
              </a:lnSpc>
              <a:spcBef>
                <a:spcPts val="0"/>
              </a:spcBef>
              <a:spcAft>
                <a:spcPts val="0"/>
              </a:spcAft>
              <a:buNone/>
            </a:pPr>
            <a:r>
              <a:rPr lang="en" sz="2000">
                <a:solidFill>
                  <a:srgbClr val="1F497D"/>
                </a:solidFill>
              </a:rPr>
              <a:t>•</a:t>
            </a:r>
            <a:r>
              <a:rPr lang="en" sz="2000" b="1">
                <a:solidFill>
                  <a:srgbClr val="1F497D"/>
                </a:solidFill>
              </a:rPr>
              <a:t>Vision:</a:t>
            </a:r>
            <a:endParaRPr sz="2000" b="1">
              <a:solidFill>
                <a:srgbClr val="1F497D"/>
              </a:solidFill>
            </a:endParaRPr>
          </a:p>
          <a:p>
            <a:pPr marL="457200" lvl="0" indent="0" algn="l" rtl="0">
              <a:lnSpc>
                <a:spcPct val="115000"/>
              </a:lnSpc>
              <a:spcBef>
                <a:spcPts val="0"/>
              </a:spcBef>
              <a:spcAft>
                <a:spcPts val="0"/>
              </a:spcAft>
              <a:buNone/>
            </a:pPr>
            <a:r>
              <a:rPr lang="en" sz="1600">
                <a:solidFill>
                  <a:srgbClr val="1F497D"/>
                </a:solidFill>
              </a:rPr>
              <a:t>A NOAA culture that </a:t>
            </a:r>
            <a:r>
              <a:rPr lang="en" sz="1600" u="sng">
                <a:solidFill>
                  <a:srgbClr val="1F497D"/>
                </a:solidFill>
              </a:rPr>
              <a:t>values data as a strategic asset</a:t>
            </a:r>
            <a:r>
              <a:rPr lang="en" sz="1600">
                <a:solidFill>
                  <a:srgbClr val="1F497D"/>
                </a:solidFill>
              </a:rPr>
              <a:t> to understand the environment, create value for businesses, improve government efficiency, and provide quality services for the public.</a:t>
            </a:r>
            <a:endParaRPr sz="1600">
              <a:solidFill>
                <a:srgbClr val="1F497D"/>
              </a:solidFill>
            </a:endParaRPr>
          </a:p>
        </p:txBody>
      </p:sp>
      <p:sp>
        <p:nvSpPr>
          <p:cNvPr id="194" name="Google Shape;194;p32"/>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NOAA Data Strategy Overview</a:t>
            </a:r>
            <a:endParaRPr/>
          </a:p>
        </p:txBody>
      </p:sp>
      <p:pic>
        <p:nvPicPr>
          <p:cNvPr id="195" name="Google Shape;195;p32"/>
          <p:cNvPicPr preferRelativeResize="0"/>
          <p:nvPr/>
        </p:nvPicPr>
        <p:blipFill>
          <a:blip r:embed="rId3">
            <a:alphaModFix/>
          </a:blip>
          <a:stretch>
            <a:fillRect/>
          </a:stretch>
        </p:blipFill>
        <p:spPr>
          <a:xfrm>
            <a:off x="6895300" y="1351450"/>
            <a:ext cx="2248700" cy="29087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body" idx="1"/>
          </p:nvPr>
        </p:nvSpPr>
        <p:spPr>
          <a:xfrm>
            <a:off x="31550" y="1254825"/>
            <a:ext cx="9025500" cy="37872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1F497D"/>
              </a:buClr>
              <a:buSzPts val="2000"/>
              <a:buAutoNum type="arabicPeriod"/>
            </a:pPr>
            <a:r>
              <a:rPr lang="en" sz="2000" b="1" u="sng">
                <a:solidFill>
                  <a:srgbClr val="1F497D"/>
                </a:solidFill>
              </a:rPr>
              <a:t>Align data management leadership roles</a:t>
            </a:r>
            <a:r>
              <a:rPr lang="en" sz="2000">
                <a:solidFill>
                  <a:srgbClr val="1F497D"/>
                </a:solidFill>
              </a:rPr>
              <a:t> across the organization.</a:t>
            </a:r>
            <a:endParaRPr sz="2000">
              <a:solidFill>
                <a:srgbClr val="1F497D"/>
              </a:solidFill>
            </a:endParaRPr>
          </a:p>
          <a:p>
            <a:pPr marL="457200" lvl="0" indent="-355600" algn="l" rtl="0">
              <a:lnSpc>
                <a:spcPct val="115000"/>
              </a:lnSpc>
              <a:spcBef>
                <a:spcPts val="0"/>
              </a:spcBef>
              <a:spcAft>
                <a:spcPts val="0"/>
              </a:spcAft>
              <a:buClr>
                <a:srgbClr val="1F497D"/>
              </a:buClr>
              <a:buSzPts val="2000"/>
              <a:buAutoNum type="arabicPeriod"/>
            </a:pPr>
            <a:r>
              <a:rPr lang="en" sz="2000" b="1" u="sng">
                <a:solidFill>
                  <a:srgbClr val="1F497D"/>
                </a:solidFill>
              </a:rPr>
              <a:t>Govern and manage data strategically</a:t>
            </a:r>
            <a:r>
              <a:rPr lang="en" sz="2000">
                <a:solidFill>
                  <a:srgbClr val="1F497D"/>
                </a:solidFill>
              </a:rPr>
              <a:t> to most effectively steward the US taxpayers’ investment</a:t>
            </a:r>
            <a:endParaRPr sz="2000">
              <a:solidFill>
                <a:srgbClr val="1F497D"/>
              </a:solidFill>
            </a:endParaRPr>
          </a:p>
          <a:p>
            <a:pPr marL="457200" lvl="0" indent="-355600" algn="l" rtl="0">
              <a:lnSpc>
                <a:spcPct val="115000"/>
              </a:lnSpc>
              <a:spcBef>
                <a:spcPts val="0"/>
              </a:spcBef>
              <a:spcAft>
                <a:spcPts val="0"/>
              </a:spcAft>
              <a:buClr>
                <a:srgbClr val="1F497D"/>
              </a:buClr>
              <a:buSzPts val="2000"/>
              <a:buAutoNum type="arabicPeriod"/>
            </a:pPr>
            <a:r>
              <a:rPr lang="en" sz="2000" b="1" u="sng">
                <a:solidFill>
                  <a:srgbClr val="1F497D"/>
                </a:solidFill>
              </a:rPr>
              <a:t>Share data as openly and widely</a:t>
            </a:r>
            <a:r>
              <a:rPr lang="en" sz="2000">
                <a:solidFill>
                  <a:srgbClr val="1F497D"/>
                </a:solidFill>
              </a:rPr>
              <a:t> as possible to promote maximum utilization of NOAA data</a:t>
            </a:r>
            <a:endParaRPr sz="2000">
              <a:solidFill>
                <a:srgbClr val="1F497D"/>
              </a:solidFill>
            </a:endParaRPr>
          </a:p>
          <a:p>
            <a:pPr marL="457200" lvl="0" indent="-355600" algn="l" rtl="0">
              <a:lnSpc>
                <a:spcPct val="115000"/>
              </a:lnSpc>
              <a:spcBef>
                <a:spcPts val="0"/>
              </a:spcBef>
              <a:spcAft>
                <a:spcPts val="0"/>
              </a:spcAft>
              <a:buClr>
                <a:srgbClr val="1F497D"/>
              </a:buClr>
              <a:buSzPts val="2000"/>
              <a:buAutoNum type="arabicPeriod"/>
            </a:pPr>
            <a:r>
              <a:rPr lang="en" sz="2000" b="1" u="sng">
                <a:solidFill>
                  <a:srgbClr val="1F497D"/>
                </a:solidFill>
              </a:rPr>
              <a:t>Promote data innovation</a:t>
            </a:r>
            <a:r>
              <a:rPr lang="en" sz="2000">
                <a:solidFill>
                  <a:srgbClr val="1F497D"/>
                </a:solidFill>
              </a:rPr>
              <a:t> and quality improvements to facilitate science and support data-driven decision making</a:t>
            </a:r>
            <a:endParaRPr sz="2000">
              <a:solidFill>
                <a:srgbClr val="1F497D"/>
              </a:solidFill>
            </a:endParaRPr>
          </a:p>
          <a:p>
            <a:pPr marL="457200" lvl="0" indent="-355600" algn="l" rtl="0">
              <a:lnSpc>
                <a:spcPct val="115000"/>
              </a:lnSpc>
              <a:spcBef>
                <a:spcPts val="0"/>
              </a:spcBef>
              <a:spcAft>
                <a:spcPts val="0"/>
              </a:spcAft>
              <a:buClr>
                <a:srgbClr val="1F497D"/>
              </a:buClr>
              <a:buSzPts val="2000"/>
              <a:buAutoNum type="arabicPeriod"/>
            </a:pPr>
            <a:r>
              <a:rPr lang="en" sz="2000" b="1" u="sng">
                <a:solidFill>
                  <a:srgbClr val="1F497D"/>
                </a:solidFill>
              </a:rPr>
              <a:t>Engage stakeholders and leverage partnerships</a:t>
            </a:r>
            <a:r>
              <a:rPr lang="en" sz="2000">
                <a:solidFill>
                  <a:srgbClr val="1F497D"/>
                </a:solidFill>
              </a:rPr>
              <a:t> to maximize the value of NOAA data to the Nation</a:t>
            </a:r>
            <a:endParaRPr sz="2000">
              <a:solidFill>
                <a:srgbClr val="1F497D"/>
              </a:solidFill>
            </a:endParaRPr>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0"/>
              </a:spcAft>
              <a:buNone/>
            </a:pPr>
            <a:endParaRPr sz="2400"/>
          </a:p>
        </p:txBody>
      </p:sp>
      <p:sp>
        <p:nvSpPr>
          <p:cNvPr id="201" name="Google Shape;201;p33"/>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400"/>
              <a:t>NOAA Data Strategy Goals</a:t>
            </a:r>
            <a:endParaRPr/>
          </a:p>
        </p:txBody>
      </p:sp>
      <p:pic>
        <p:nvPicPr>
          <p:cNvPr id="202" name="Google Shape;202;p33"/>
          <p:cNvPicPr preferRelativeResize="0"/>
          <p:nvPr/>
        </p:nvPicPr>
        <p:blipFill>
          <a:blip r:embed="rId3">
            <a:alphaModFix/>
          </a:blip>
          <a:stretch>
            <a:fillRect/>
          </a:stretch>
        </p:blipFill>
        <p:spPr>
          <a:xfrm>
            <a:off x="8224625" y="1122850"/>
            <a:ext cx="919375" cy="11892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2614</Words>
  <Application>Microsoft Office PowerPoint</Application>
  <PresentationFormat>On-screen Show (16:9)</PresentationFormat>
  <Paragraphs>183</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Roboto</vt:lpstr>
      <vt:lpstr>Calibri</vt:lpstr>
      <vt:lpstr>Arial Narrow</vt:lpstr>
      <vt:lpstr>Simple Light</vt:lpstr>
      <vt:lpstr>Office Theme</vt:lpstr>
      <vt:lpstr>NOAA Agency Report</vt:lpstr>
      <vt:lpstr>Agenda</vt:lpstr>
      <vt:lpstr>Strategic Drivers Evolving Federal Data Landscape</vt:lpstr>
      <vt:lpstr>Strategic Drivers Evolving Federal Data Landscape</vt:lpstr>
      <vt:lpstr>Federal Data Strategy</vt:lpstr>
      <vt:lpstr>Strategic Drivers</vt:lpstr>
      <vt:lpstr>Strategic Drivers</vt:lpstr>
      <vt:lpstr>NOAA Data Strategy Overview</vt:lpstr>
      <vt:lpstr>NOAA Data Strategy Goals</vt:lpstr>
      <vt:lpstr>NOAA Data Strategy Objectives</vt:lpstr>
      <vt:lpstr>NOAA Cloud Strategy Overview</vt:lpstr>
      <vt:lpstr>NOAA Cloud Strategy Goals</vt:lpstr>
      <vt:lpstr>NOAA Cloud Strategy Objectives - 1 of 2</vt:lpstr>
      <vt:lpstr>NOAA Cloud Strategy Objectives 2 of 2</vt:lpstr>
      <vt:lpstr>NOAA Artificial Intelligence Strategy Overview</vt:lpstr>
      <vt:lpstr>NOAA AI Strategy Goals</vt:lpstr>
      <vt:lpstr>Next Steps</vt:lpstr>
      <vt:lpstr>Next Steps for Data Strategy</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 Agency Report</dc:title>
  <cp:lastModifiedBy>Nancy Ritchey</cp:lastModifiedBy>
  <cp:revision>3</cp:revision>
  <dcterms:modified xsi:type="dcterms:W3CDTF">2020-09-16T17:06:00Z</dcterms:modified>
</cp:coreProperties>
</file>