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 ContentType="image/t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6" r:id="rId1"/>
    <p:sldMasterId id="2147483742" r:id="rId2"/>
    <p:sldMasterId id="2147483765" r:id="rId3"/>
  </p:sldMasterIdLst>
  <p:notesMasterIdLst>
    <p:notesMasterId r:id="rId21"/>
  </p:notesMasterIdLst>
  <p:sldIdLst>
    <p:sldId id="811" r:id="rId4"/>
    <p:sldId id="852" r:id="rId5"/>
    <p:sldId id="813" r:id="rId6"/>
    <p:sldId id="860" r:id="rId7"/>
    <p:sldId id="862" r:id="rId8"/>
    <p:sldId id="863" r:id="rId9"/>
    <p:sldId id="819" r:id="rId10"/>
    <p:sldId id="821" r:id="rId11"/>
    <p:sldId id="829" r:id="rId12"/>
    <p:sldId id="830" r:id="rId13"/>
    <p:sldId id="865" r:id="rId14"/>
    <p:sldId id="866" r:id="rId15"/>
    <p:sldId id="867" r:id="rId16"/>
    <p:sldId id="864" r:id="rId17"/>
    <p:sldId id="843" r:id="rId18"/>
    <p:sldId id="846" r:id="rId19"/>
    <p:sldId id="85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atalie Pressley" initials="" lastIdx="1" clrIdx="0"/>
  <p:cmAuthor id="1" name="Mcinerney, Mark A. (GSFC-4230)" initials="MMA(" lastIdx="1" clrIdx="1">
    <p:extLst>
      <p:ext uri="{19B8F6BF-5375-455C-9EA6-DF929625EA0E}">
        <p15:presenceInfo xmlns:p15="http://schemas.microsoft.com/office/powerpoint/2012/main" userId="S-1-5-21-330711430-3775241029-4075259233-26336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B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9" autoAdjust="0"/>
    <p:restoredTop sz="65014" autoAdjust="0"/>
  </p:normalViewPr>
  <p:slideViewPr>
    <p:cSldViewPr snapToGrid="0">
      <p:cViewPr>
        <p:scale>
          <a:sx n="80" d="100"/>
          <a:sy n="80" d="100"/>
        </p:scale>
        <p:origin x="2407" y="34"/>
      </p:cViewPr>
      <p:guideLst/>
    </p:cSldViewPr>
  </p:slideViewPr>
  <p:notesTextViewPr>
    <p:cViewPr>
      <p:scale>
        <a:sx n="1" d="1"/>
        <a:sy n="1" d="1"/>
      </p:scale>
      <p:origin x="0" y="0"/>
    </p:cViewPr>
  </p:notesTextViewPr>
  <p:notesViewPr>
    <p:cSldViewPr snapToGrid="0">
      <p:cViewPr varScale="1">
        <p:scale>
          <a:sx n="105" d="100"/>
          <a:sy n="105" d="100"/>
        </p:scale>
        <p:origin x="3535"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BF3E3C-6A4A-4859-81B3-FDBB323BEF7F}" type="datetimeFigureOut">
              <a:rPr lang="en-US" smtClean="0"/>
              <a:t>9/1/2020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F571CB-AE29-45C4-A319-EB59A61FDD27}" type="slidenum">
              <a:rPr lang="en-US" smtClean="0"/>
              <a:t>‹#›</a:t>
            </a:fld>
            <a:endParaRPr lang="en-US"/>
          </a:p>
        </p:txBody>
      </p:sp>
    </p:spTree>
    <p:extLst>
      <p:ext uri="{BB962C8B-B14F-4D97-AF65-F5344CB8AC3E}">
        <p14:creationId xmlns:p14="http://schemas.microsoft.com/office/powerpoint/2010/main" val="39044039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arthdata.nasa.gov/earth-science-data-systems-program"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1F571CB-AE29-45C4-A319-EB59A61FDD27}" type="slidenum">
              <a:rPr lang="en-US" smtClean="0"/>
              <a:t>1</a:t>
            </a:fld>
            <a:endParaRPr lang="en-US"/>
          </a:p>
        </p:txBody>
      </p:sp>
    </p:spTree>
    <p:extLst>
      <p:ext uri="{BB962C8B-B14F-4D97-AF65-F5344CB8AC3E}">
        <p14:creationId xmlns:p14="http://schemas.microsoft.com/office/powerpoint/2010/main" val="42143818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i="1" dirty="0"/>
              <a:t>A petabyte is a lot of data:</a:t>
            </a:r>
          </a:p>
          <a:p>
            <a:pPr marL="171450" indent="-171450">
              <a:spcAft>
                <a:spcPts val="400"/>
              </a:spcAft>
              <a:buFont typeface="Arial" panose="020B0604020202020204" pitchFamily="34" charset="0"/>
              <a:buChar char="•"/>
            </a:pPr>
            <a:r>
              <a:rPr lang="en-US" i="1" dirty="0"/>
              <a:t>1 PB is 20 million four-drawer filing cabinets full of text</a:t>
            </a:r>
          </a:p>
          <a:p>
            <a:pPr marL="171450" indent="-171450">
              <a:spcAft>
                <a:spcPts val="400"/>
              </a:spcAft>
              <a:buFont typeface="Arial" panose="020B0604020202020204" pitchFamily="34" charset="0"/>
              <a:buChar char="•"/>
            </a:pPr>
            <a:r>
              <a:rPr lang="en-US" i="1" dirty="0"/>
              <a:t>1 PB is 13.3 years of HD-TV video</a:t>
            </a:r>
          </a:p>
          <a:p>
            <a:pPr marL="171450" indent="-171450">
              <a:spcAft>
                <a:spcPts val="400"/>
              </a:spcAft>
              <a:buFont typeface="Arial" panose="020B0604020202020204" pitchFamily="34" charset="0"/>
              <a:buChar char="•"/>
            </a:pPr>
            <a:r>
              <a:rPr lang="en-US" i="1" dirty="0"/>
              <a:t>1.5 PB is the size of 10 billion photos on Facebook</a:t>
            </a:r>
          </a:p>
          <a:p>
            <a:endParaRPr lang="en-US" dirty="0"/>
          </a:p>
        </p:txBody>
      </p:sp>
    </p:spTree>
    <p:extLst>
      <p:ext uri="{BB962C8B-B14F-4D97-AF65-F5344CB8AC3E}">
        <p14:creationId xmlns:p14="http://schemas.microsoft.com/office/powerpoint/2010/main" val="37226191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2"/>
            <a:r>
              <a:rPr lang="en-US" b="1" i="1" dirty="0">
                <a:solidFill>
                  <a:srgbClr val="000000"/>
                </a:solidFill>
                <a:latin typeface="Arial" charset="0"/>
                <a:ea typeface="ＭＳ Ｐゴシック" charset="0"/>
              </a:rPr>
              <a:t>Velocity</a:t>
            </a:r>
            <a:r>
              <a:rPr lang="en-US" dirty="0">
                <a:solidFill>
                  <a:srgbClr val="000000"/>
                </a:solidFill>
                <a:latin typeface="Arial" charset="0"/>
                <a:ea typeface="ＭＳ Ｐゴシック" charset="0"/>
              </a:rPr>
              <a:t> of data ingest and distribution </a:t>
            </a:r>
            <a:r>
              <a:rPr lang="en-US" dirty="0" smtClean="0">
                <a:solidFill>
                  <a:srgbClr val="000000"/>
                </a:solidFill>
                <a:latin typeface="Arial" charset="0"/>
                <a:ea typeface="ＭＳ Ｐゴシック" charset="0"/>
              </a:rPr>
              <a:t>increases</a:t>
            </a:r>
          </a:p>
          <a:p>
            <a:pPr marL="0" lvl="2"/>
            <a:endParaRPr lang="en-US" dirty="0">
              <a:solidFill>
                <a:srgbClr val="000000"/>
              </a:solidFill>
              <a:latin typeface="Arial" charset="0"/>
              <a:ea typeface="ＭＳ Ｐゴシック" charset="0"/>
            </a:endParaRPr>
          </a:p>
          <a:p>
            <a:pPr marL="0" lvl="2"/>
            <a:r>
              <a:rPr lang="en-US" b="1" dirty="0" smtClean="0">
                <a:solidFill>
                  <a:prstClr val="black"/>
                </a:solidFill>
                <a:cs typeface="Arial" panose="020B0604020202020204" pitchFamily="34" charset="0"/>
              </a:rPr>
              <a:t>Other</a:t>
            </a:r>
            <a:r>
              <a:rPr lang="en-US" dirty="0" smtClean="0">
                <a:solidFill>
                  <a:prstClr val="black"/>
                </a:solidFill>
                <a:cs typeface="Arial" panose="020B0604020202020204" pitchFamily="34" charset="0"/>
              </a:rPr>
              <a:t> Products </a:t>
            </a:r>
            <a:r>
              <a:rPr lang="en-US" dirty="0">
                <a:solidFill>
                  <a:prstClr val="black"/>
                </a:solidFill>
                <a:cs typeface="Arial" panose="020B0604020202020204" pitchFamily="34" charset="0"/>
              </a:rPr>
              <a:t>whose discipline was not available or not applicable including some of the ancillary data</a:t>
            </a:r>
          </a:p>
          <a:p>
            <a:pPr marL="0" lvl="2"/>
            <a:endParaRPr lang="en-US" dirty="0">
              <a:solidFill>
                <a:srgbClr val="000000"/>
              </a:solidFill>
              <a:latin typeface="Arial" charset="0"/>
              <a:ea typeface="ＭＳ Ｐゴシック" charset="0"/>
            </a:endParaRPr>
          </a:p>
          <a:p>
            <a:endParaRPr lang="en-US" dirty="0"/>
          </a:p>
        </p:txBody>
      </p:sp>
    </p:spTree>
    <p:extLst>
      <p:ext uri="{BB962C8B-B14F-4D97-AF65-F5344CB8AC3E}">
        <p14:creationId xmlns:p14="http://schemas.microsoft.com/office/powerpoint/2010/main" val="4162423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NASA’s Earth Science and Data Information System (ESDIS) Project develops and operates the science systems of the EOSDIS</a:t>
            </a:r>
            <a:r>
              <a:rPr lang="en-US" baseline="0" dirty="0" smtClean="0"/>
              <a:t> which is a coordinated series of long term global observations.  </a:t>
            </a:r>
          </a:p>
          <a:p>
            <a:endParaRPr lang="en-US" baseline="0" dirty="0" smtClean="0"/>
          </a:p>
          <a:p>
            <a:r>
              <a:rPr lang="en-US" dirty="0" smtClean="0"/>
              <a:t>NASA's Earth Observing System Data and Information System (EOSDIS) is a key core capability in the Earth Science Data Systems (</a:t>
            </a:r>
            <a:r>
              <a:rPr lang="en-US" u="none" dirty="0" smtClean="0">
                <a:solidFill>
                  <a:schemeClr val="tx1"/>
                </a:solidFill>
                <a:hlinkClick r:id="rId3"/>
              </a:rPr>
              <a:t>ESDS</a:t>
            </a:r>
            <a:r>
              <a:rPr lang="en-US" dirty="0" smtClean="0"/>
              <a:t>) Program. It provides end-to-end capabilities for managing NASA Earth science data from various sources—satellites, aircraft, field measurements, and various other programs. </a:t>
            </a:r>
          </a:p>
          <a:p>
            <a:endParaRPr lang="en-US" dirty="0" smtClean="0"/>
          </a:p>
          <a:p>
            <a:r>
              <a:rPr lang="en-US" dirty="0" smtClean="0"/>
              <a:t>NASA</a:t>
            </a:r>
            <a:r>
              <a:rPr lang="ja-JP" altLang="en-US" dirty="0" smtClean="0"/>
              <a:t>’</a:t>
            </a:r>
            <a:r>
              <a:rPr lang="en-US" altLang="ja-JP" dirty="0" smtClean="0"/>
              <a:t>s Earth Science Data Policy promotes usage of data by the community</a:t>
            </a:r>
          </a:p>
          <a:p>
            <a:pPr lvl="1"/>
            <a:r>
              <a:rPr lang="en-US" dirty="0" smtClean="0"/>
              <a:t>No period of exclusive access</a:t>
            </a:r>
          </a:p>
          <a:p>
            <a:pPr lvl="1"/>
            <a:r>
              <a:rPr lang="en-US" dirty="0" smtClean="0"/>
              <a:t>Data available at no cost to all users on a non-discriminatory basis, except where agreed upon with international partners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146C70-0362-5E4D-B338-26B3CE31A82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1270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3e75984624_4_85: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0" name="Google Shape;150;g3e75984624_4_85:notes"/>
          <p:cNvSpPr txBox="1">
            <a:spLocks noGrp="1"/>
          </p:cNvSpPr>
          <p:nvPr>
            <p:ph type="body" idx="1"/>
          </p:nvPr>
        </p:nvSpPr>
        <p:spPr>
          <a:xfrm>
            <a:off x="686421" y="4344025"/>
            <a:ext cx="5485109" cy="4114623"/>
          </a:xfrm>
          <a:prstGeom prst="rect">
            <a:avLst/>
          </a:prstGeom>
          <a:noFill/>
          <a:ln>
            <a:noFill/>
          </a:ln>
        </p:spPr>
        <p:txBody>
          <a:bodyPr spcFirstLastPara="1" wrap="square" lIns="89600" tIns="89600" rIns="89600" bIns="89600" anchor="t" anchorCtr="0">
            <a:noAutofit/>
          </a:bodyPr>
          <a:lstStyle/>
          <a:p>
            <a:pPr marL="636588" marR="0" lvl="1" indent="-239712" algn="l" defTabSz="914400" rtl="0" eaLnBrk="1" fontAlgn="auto" latinLnBrk="0" hangingPunct="1">
              <a:lnSpc>
                <a:spcPct val="85000"/>
              </a:lnSpc>
              <a:spcBef>
                <a:spcPts val="400"/>
              </a:spcBef>
              <a:spcAft>
                <a:spcPts val="0"/>
              </a:spcAft>
              <a:buClr>
                <a:schemeClr val="dk1"/>
              </a:buClr>
              <a:buSzPts val="2000"/>
              <a:buFont typeface="Times"/>
              <a:buChar char="•"/>
              <a:tabLst/>
              <a:defRPr/>
            </a:pPr>
            <a:r>
              <a:rPr lang="en-US" sz="1200" b="1" dirty="0" smtClean="0">
                <a:solidFill>
                  <a:schemeClr val="accent2"/>
                </a:solidFill>
                <a:latin typeface="Arial"/>
                <a:ea typeface="Arial"/>
                <a:cs typeface="Arial"/>
                <a:sym typeface="Arial"/>
              </a:rPr>
              <a:t>The EOSDIS provides end-to-end services from instrument data collection to science data processing to full access to NASA’s Earth science data holdings. It is a petabyte scale archive designed to receive, process and distribute several terabytes per day.</a:t>
            </a:r>
            <a:r>
              <a:rPr lang="en-US" sz="1200" b="1" baseline="0" dirty="0" smtClean="0">
                <a:solidFill>
                  <a:schemeClr val="accent2"/>
                </a:solidFill>
                <a:latin typeface="Arial"/>
                <a:ea typeface="Arial"/>
                <a:cs typeface="Arial"/>
                <a:sym typeface="Arial"/>
              </a:rPr>
              <a:t> </a:t>
            </a:r>
          </a:p>
          <a:p>
            <a:pPr marL="636588" marR="0" lvl="1" indent="-239712" algn="l" defTabSz="914400" rtl="0" eaLnBrk="1" fontAlgn="auto" latinLnBrk="0" hangingPunct="1">
              <a:lnSpc>
                <a:spcPct val="85000"/>
              </a:lnSpc>
              <a:spcBef>
                <a:spcPts val="400"/>
              </a:spcBef>
              <a:spcAft>
                <a:spcPts val="0"/>
              </a:spcAft>
              <a:buClr>
                <a:schemeClr val="dk1"/>
              </a:buClr>
              <a:buSzPts val="2000"/>
              <a:buFont typeface="Times"/>
              <a:buChar char="•"/>
              <a:tabLst/>
              <a:defRPr/>
            </a:pPr>
            <a:endParaRPr lang="en-US" sz="1200" b="1" dirty="0" smtClean="0">
              <a:solidFill>
                <a:schemeClr val="accent2"/>
              </a:solidFill>
              <a:latin typeface="Arial"/>
              <a:ea typeface="Arial"/>
              <a:cs typeface="Arial"/>
              <a:sym typeface="Arial"/>
            </a:endParaRPr>
          </a:p>
          <a:p>
            <a:pPr marL="636588" marR="0" lvl="1" indent="-239712" algn="l" defTabSz="914400" rtl="0" eaLnBrk="1" fontAlgn="auto" latinLnBrk="0" hangingPunct="1">
              <a:lnSpc>
                <a:spcPct val="85000"/>
              </a:lnSpc>
              <a:spcBef>
                <a:spcPts val="400"/>
              </a:spcBef>
              <a:spcAft>
                <a:spcPts val="0"/>
              </a:spcAft>
              <a:buClr>
                <a:schemeClr val="dk1"/>
              </a:buClr>
              <a:buSzPts val="2000"/>
              <a:buFont typeface="Times"/>
              <a:buChar char="•"/>
              <a:tabLst/>
              <a:defRPr/>
            </a:pPr>
            <a:r>
              <a:rPr lang="en-US" sz="1200" b="1" dirty="0" smtClean="0">
                <a:solidFill>
                  <a:schemeClr val="accent2"/>
                </a:solidFill>
                <a:latin typeface="Arial"/>
                <a:ea typeface="Arial"/>
                <a:cs typeface="Arial"/>
                <a:sym typeface="Arial"/>
              </a:rPr>
              <a:t>Role of EOSDIS</a:t>
            </a:r>
            <a:endParaRPr lang="en-US" dirty="0" smtClean="0"/>
          </a:p>
          <a:p>
            <a:pPr marL="636588" lvl="1" indent="-239712">
              <a:lnSpc>
                <a:spcPct val="85000"/>
              </a:lnSpc>
              <a:spcBef>
                <a:spcPts val="400"/>
              </a:spcBef>
              <a:buClr>
                <a:schemeClr val="dk1"/>
              </a:buClr>
              <a:buSzPts val="2000"/>
              <a:buFont typeface="Times"/>
              <a:buChar char="•"/>
            </a:pPr>
            <a:endParaRPr lang="en-US" dirty="0" smtClean="0">
              <a:solidFill>
                <a:schemeClr val="dk1"/>
              </a:solidFill>
              <a:latin typeface="Arial" panose="020B0604020202020204" pitchFamily="34" charset="0"/>
              <a:ea typeface="Arial"/>
              <a:cs typeface="Arial" panose="020B0604020202020204" pitchFamily="34" charset="0"/>
              <a:sym typeface="Arial"/>
            </a:endParaRPr>
          </a:p>
          <a:p>
            <a:pPr marL="636588" lvl="1" indent="-239712">
              <a:lnSpc>
                <a:spcPct val="85000"/>
              </a:lnSpc>
              <a:spcBef>
                <a:spcPts val="400"/>
              </a:spcBef>
              <a:buClr>
                <a:schemeClr val="dk1"/>
              </a:buClr>
              <a:buSzPts val="2000"/>
              <a:buFont typeface="Times"/>
              <a:buChar char="•"/>
            </a:pPr>
            <a:r>
              <a:rPr lang="en-US" dirty="0" smtClean="0">
                <a:solidFill>
                  <a:schemeClr val="dk1"/>
                </a:solidFill>
                <a:latin typeface="Arial" panose="020B0604020202020204" pitchFamily="34" charset="0"/>
                <a:ea typeface="Arial"/>
                <a:cs typeface="Arial" panose="020B0604020202020204" pitchFamily="34" charset="0"/>
                <a:sym typeface="Arial"/>
              </a:rPr>
              <a:t>Data </a:t>
            </a:r>
            <a:r>
              <a:rPr lang="en-US" dirty="0">
                <a:solidFill>
                  <a:schemeClr val="dk1"/>
                </a:solidFill>
                <a:latin typeface="Arial" panose="020B0604020202020204" pitchFamily="34" charset="0"/>
                <a:ea typeface="Arial"/>
                <a:cs typeface="Arial" panose="020B0604020202020204" pitchFamily="34" charset="0"/>
                <a:sym typeface="Arial"/>
              </a:rPr>
              <a:t>Management</a:t>
            </a:r>
          </a:p>
          <a:p>
            <a:pPr marL="636588" lvl="1" indent="-239712">
              <a:lnSpc>
                <a:spcPct val="85000"/>
              </a:lnSpc>
              <a:spcBef>
                <a:spcPts val="400"/>
              </a:spcBef>
              <a:buClr>
                <a:schemeClr val="dk1"/>
              </a:buClr>
              <a:buSzPts val="2000"/>
              <a:buFont typeface="Times"/>
              <a:buChar char="•"/>
            </a:pPr>
            <a:r>
              <a:rPr lang="en-US" dirty="0">
                <a:solidFill>
                  <a:schemeClr val="dk1"/>
                </a:solidFill>
                <a:latin typeface="Arial" panose="020B0604020202020204" pitchFamily="34" charset="0"/>
                <a:ea typeface="Arial"/>
                <a:cs typeface="Arial" panose="020B0604020202020204" pitchFamily="34" charset="0"/>
                <a:sym typeface="Arial"/>
              </a:rPr>
              <a:t>Long Term Archive of Earth Science Datasets</a:t>
            </a:r>
          </a:p>
          <a:p>
            <a:pPr marL="636588" lvl="1" indent="-239712">
              <a:lnSpc>
                <a:spcPct val="85000"/>
              </a:lnSpc>
              <a:spcBef>
                <a:spcPts val="400"/>
              </a:spcBef>
              <a:buClr>
                <a:schemeClr val="dk1"/>
              </a:buClr>
              <a:buSzPts val="2000"/>
              <a:buFont typeface="Times"/>
              <a:buChar char="•"/>
            </a:pPr>
            <a:r>
              <a:rPr lang="en-US" dirty="0">
                <a:solidFill>
                  <a:schemeClr val="dk1"/>
                </a:solidFill>
                <a:latin typeface="Arial" panose="020B0604020202020204" pitchFamily="34" charset="0"/>
                <a:ea typeface="Arial"/>
                <a:cs typeface="Arial" panose="020B0604020202020204" pitchFamily="34" charset="0"/>
                <a:sym typeface="Arial"/>
              </a:rPr>
              <a:t>Interoperable Distributed Data Archives</a:t>
            </a:r>
            <a:endParaRPr lang="en-US" dirty="0">
              <a:latin typeface="Arial" panose="020B0604020202020204" pitchFamily="34" charset="0"/>
              <a:cs typeface="Arial" panose="020B0604020202020204" pitchFamily="34" charset="0"/>
            </a:endParaRPr>
          </a:p>
          <a:p>
            <a:pPr marL="636588" lvl="1" indent="-239712">
              <a:lnSpc>
                <a:spcPct val="85000"/>
              </a:lnSpc>
              <a:spcBef>
                <a:spcPts val="400"/>
              </a:spcBef>
              <a:buClr>
                <a:schemeClr val="dk1"/>
              </a:buClr>
              <a:buSzPts val="2000"/>
              <a:buFont typeface="Times"/>
              <a:buChar char="•"/>
            </a:pPr>
            <a:r>
              <a:rPr lang="en-US" dirty="0">
                <a:solidFill>
                  <a:schemeClr val="dk1"/>
                </a:solidFill>
                <a:latin typeface="Arial" panose="020B0604020202020204" pitchFamily="34" charset="0"/>
                <a:ea typeface="Arial"/>
                <a:cs typeface="Arial" panose="020B0604020202020204" pitchFamily="34" charset="0"/>
                <a:sym typeface="Arial"/>
              </a:rPr>
              <a:t>Science Data Processing</a:t>
            </a:r>
            <a:endParaRPr lang="en-US" dirty="0">
              <a:latin typeface="Arial" panose="020B0604020202020204" pitchFamily="34" charset="0"/>
              <a:cs typeface="Arial" panose="020B0604020202020204" pitchFamily="34" charset="0"/>
            </a:endParaRPr>
          </a:p>
          <a:p>
            <a:pPr marL="636588" lvl="1" indent="-239712">
              <a:lnSpc>
                <a:spcPct val="85000"/>
              </a:lnSpc>
              <a:spcBef>
                <a:spcPts val="400"/>
              </a:spcBef>
              <a:buClr>
                <a:schemeClr val="dk1"/>
              </a:buClr>
              <a:buSzPts val="2000"/>
              <a:buFont typeface="Times"/>
              <a:buChar char="•"/>
            </a:pPr>
            <a:r>
              <a:rPr lang="en-US" dirty="0">
                <a:latin typeface="Arial" panose="020B0604020202020204" pitchFamily="34" charset="0"/>
                <a:cs typeface="Arial" panose="020B0604020202020204" pitchFamily="34" charset="0"/>
              </a:rPr>
              <a:t>Both Comprehensive and Science Discipline specific data support</a:t>
            </a:r>
          </a:p>
          <a:p>
            <a:pPr marL="636588" lvl="1" indent="-239712">
              <a:lnSpc>
                <a:spcPct val="85000"/>
              </a:lnSpc>
              <a:spcBef>
                <a:spcPts val="400"/>
              </a:spcBef>
              <a:buClr>
                <a:schemeClr val="dk1"/>
              </a:buClr>
              <a:buSzPts val="2000"/>
              <a:buFont typeface="Times"/>
              <a:buChar char="•"/>
            </a:pPr>
            <a:r>
              <a:rPr lang="en-US" dirty="0">
                <a:solidFill>
                  <a:schemeClr val="dk1"/>
                </a:solidFill>
                <a:latin typeface="Arial" panose="020B0604020202020204" pitchFamily="34" charset="0"/>
                <a:ea typeface="Arial"/>
                <a:cs typeface="Arial" panose="020B0604020202020204" pitchFamily="34" charset="0"/>
                <a:sym typeface="Arial"/>
              </a:rPr>
              <a:t>Online services for data discovery and data access</a:t>
            </a:r>
            <a:endParaRPr lang="en-US" dirty="0">
              <a:latin typeface="Arial" panose="020B0604020202020204" pitchFamily="34" charset="0"/>
              <a:cs typeface="Arial" panose="020B0604020202020204" pitchFamily="34" charset="0"/>
            </a:endParaRPr>
          </a:p>
          <a:p>
            <a:pPr marL="636588" lvl="1" indent="-239712">
              <a:lnSpc>
                <a:spcPct val="85000"/>
              </a:lnSpc>
              <a:spcBef>
                <a:spcPts val="400"/>
              </a:spcBef>
              <a:buClr>
                <a:schemeClr val="dk1"/>
              </a:buClr>
              <a:buSzPts val="2000"/>
              <a:buFont typeface="Times"/>
              <a:buChar char="•"/>
            </a:pPr>
            <a:r>
              <a:rPr lang="en-US" dirty="0">
                <a:latin typeface="Arial" panose="020B0604020202020204" pitchFamily="34" charset="0"/>
                <a:cs typeface="Arial" panose="020B0604020202020204" pitchFamily="34" charset="0"/>
              </a:rPr>
              <a:t>Near-Real Time Data Access</a:t>
            </a:r>
          </a:p>
          <a:p>
            <a:pPr marL="636588" lvl="1" indent="-239712">
              <a:lnSpc>
                <a:spcPct val="85000"/>
              </a:lnSpc>
              <a:spcBef>
                <a:spcPts val="400"/>
              </a:spcBef>
              <a:buClr>
                <a:schemeClr val="dk1"/>
              </a:buClr>
              <a:buSzPts val="2000"/>
              <a:buFont typeface="Times"/>
              <a:buChar char="•"/>
            </a:pPr>
            <a:r>
              <a:rPr lang="en-US" dirty="0">
                <a:solidFill>
                  <a:schemeClr val="dk1"/>
                </a:solidFill>
                <a:latin typeface="Arial" panose="020B0604020202020204" pitchFamily="34" charset="0"/>
                <a:ea typeface="Arial"/>
                <a:cs typeface="Arial" panose="020B0604020202020204" pitchFamily="34" charset="0"/>
                <a:sym typeface="Arial"/>
              </a:rPr>
              <a:t>Earth Science Discipline-Oriented User Services</a:t>
            </a:r>
          </a:p>
          <a:p>
            <a:pPr marL="636588" lvl="1" indent="-239712">
              <a:lnSpc>
                <a:spcPct val="85000"/>
              </a:lnSpc>
              <a:spcBef>
                <a:spcPts val="400"/>
              </a:spcBef>
              <a:buClr>
                <a:schemeClr val="dk1"/>
              </a:buClr>
              <a:buSzPts val="2000"/>
              <a:buFont typeface="Times"/>
              <a:buChar char="•"/>
            </a:pPr>
            <a:r>
              <a:rPr lang="en-US" dirty="0">
                <a:latin typeface="Arial" panose="020B0604020202020204" pitchFamily="34" charset="0"/>
                <a:cs typeface="Arial" panose="020B0604020202020204" pitchFamily="34" charset="0"/>
              </a:rPr>
              <a:t>Earth Science Standards Office</a:t>
            </a:r>
          </a:p>
          <a:p>
            <a:pPr marL="636588" lvl="1" indent="-239712">
              <a:lnSpc>
                <a:spcPct val="85000"/>
              </a:lnSpc>
              <a:spcBef>
                <a:spcPts val="400"/>
              </a:spcBef>
              <a:buClr>
                <a:schemeClr val="dk1"/>
              </a:buClr>
              <a:buSzPts val="2000"/>
              <a:buFont typeface="Times"/>
              <a:buChar char="•"/>
            </a:pPr>
            <a:r>
              <a:rPr lang="en-US" dirty="0">
                <a:latin typeface="Arial" panose="020B0604020202020204" pitchFamily="34" charset="0"/>
                <a:cs typeface="Arial" panose="020B0604020202020204" pitchFamily="34" charset="0"/>
              </a:rPr>
              <a:t>Configuration Management and Metrics Systems</a:t>
            </a:r>
          </a:p>
          <a:p>
            <a:pPr marL="636588" lvl="1" indent="-239712">
              <a:lnSpc>
                <a:spcPct val="85000"/>
              </a:lnSpc>
              <a:spcBef>
                <a:spcPts val="400"/>
              </a:spcBef>
              <a:buClr>
                <a:schemeClr val="dk1"/>
              </a:buClr>
              <a:buSzPts val="2000"/>
              <a:buFont typeface="Times"/>
              <a:buChar char="•"/>
            </a:pPr>
            <a:r>
              <a:rPr lang="en-US" dirty="0">
                <a:solidFill>
                  <a:schemeClr val="dk1"/>
                </a:solidFill>
                <a:latin typeface="Arial" panose="020B0604020202020204" pitchFamily="34" charset="0"/>
                <a:ea typeface="Arial"/>
                <a:cs typeface="Arial" panose="020B0604020202020204" pitchFamily="34" charset="0"/>
                <a:sym typeface="Arial"/>
              </a:rPr>
              <a:t>Network Data Transport to distributed system </a:t>
            </a:r>
            <a:r>
              <a:rPr lang="en-US" dirty="0">
                <a:latin typeface="Arial" panose="020B0604020202020204" pitchFamily="34" charset="0"/>
                <a:cs typeface="Arial" panose="020B0604020202020204" pitchFamily="34" charset="0"/>
              </a:rPr>
              <a:t>e</a:t>
            </a:r>
            <a:r>
              <a:rPr lang="en-US" dirty="0">
                <a:solidFill>
                  <a:schemeClr val="dk1"/>
                </a:solidFill>
                <a:latin typeface="Arial" panose="020B0604020202020204" pitchFamily="34" charset="0"/>
                <a:ea typeface="Arial"/>
                <a:cs typeface="Arial" panose="020B0604020202020204" pitchFamily="34" charset="0"/>
                <a:sym typeface="Arial"/>
              </a:rPr>
              <a:t>lements</a:t>
            </a:r>
            <a:endParaRPr lang="en-US" dirty="0">
              <a:solidFill>
                <a:schemeClr val="dk1"/>
              </a:solidFill>
              <a:latin typeface="Arial" panose="020B0604020202020204" pitchFamily="34" charset="0"/>
              <a:ea typeface="Arial"/>
              <a:cs typeface="Arial" panose="020B0604020202020204" pitchFamily="34" charset="0"/>
              <a:sym typeface="Arial"/>
            </a:endParaRPr>
          </a:p>
        </p:txBody>
      </p:sp>
      <p:sp>
        <p:nvSpPr>
          <p:cNvPr id="151" name="Google Shape;151;g3e75984624_4_85:notes"/>
          <p:cNvSpPr txBox="1">
            <a:spLocks noGrp="1"/>
          </p:cNvSpPr>
          <p:nvPr>
            <p:ph type="sldNum" idx="12"/>
          </p:nvPr>
        </p:nvSpPr>
        <p:spPr>
          <a:xfrm>
            <a:off x="3884025" y="8684926"/>
            <a:ext cx="2972347" cy="457377"/>
          </a:xfrm>
          <a:prstGeom prst="rect">
            <a:avLst/>
          </a:prstGeom>
          <a:noFill/>
          <a:ln>
            <a:noFill/>
          </a:ln>
        </p:spPr>
        <p:txBody>
          <a:bodyPr spcFirstLastPara="1" wrap="square" lIns="91325" tIns="45650" rIns="91325" bIns="45650" anchor="b" anchorCtr="0">
            <a:noAutofit/>
          </a:bodyPr>
          <a:lstStyle/>
          <a:p>
            <a:pPr marL="0" marR="0" lvl="0" indent="0" algn="r" rtl="0">
              <a:spcBef>
                <a:spcPts val="0"/>
              </a:spcBef>
              <a:spcAft>
                <a:spcPts val="0"/>
              </a:spcAft>
              <a:buClr>
                <a:srgbClr val="000000"/>
              </a:buClr>
              <a:buSzPts val="300"/>
              <a:buFont typeface="Arial"/>
              <a:buNone/>
            </a:pPr>
            <a:fld id="{00000000-1234-1234-1234-123412341234}" type="slidenum">
              <a:rPr lang="en" sz="1200" b="0" i="0" u="none" strike="noStrike" cap="none">
                <a:solidFill>
                  <a:schemeClr val="dk1"/>
                </a:solidFill>
                <a:latin typeface="Arial"/>
                <a:ea typeface="Arial"/>
                <a:cs typeface="Arial"/>
                <a:sym typeface="Arial"/>
              </a:rPr>
              <a:t>3</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13565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8" name="Shape 2848"/>
          <p:cNvSpPr>
            <a:spLocks noGrp="1" noRot="1" noChangeAspect="1"/>
          </p:cNvSpPr>
          <p:nvPr>
            <p:ph type="sldImg"/>
          </p:nvPr>
        </p:nvSpPr>
        <p:spPr>
          <a:xfrm>
            <a:off x="381000" y="685800"/>
            <a:ext cx="6096000" cy="3429000"/>
          </a:xfrm>
          <a:prstGeom prst="rect">
            <a:avLst/>
          </a:prstGeom>
        </p:spPr>
        <p:txBody>
          <a:bodyPr/>
          <a:lstStyle/>
          <a:p>
            <a:endParaRPr/>
          </a:p>
        </p:txBody>
      </p:sp>
      <p:sp>
        <p:nvSpPr>
          <p:cNvPr id="2849" name="Shape 2849"/>
          <p:cNvSpPr>
            <a:spLocks noGrp="1"/>
          </p:cNvSpPr>
          <p:nvPr>
            <p:ph type="body" sz="quarter" idx="1"/>
          </p:nvPr>
        </p:nvSpPr>
        <p:spPr>
          <a:prstGeom prst="rect">
            <a:avLst/>
          </a:prstGeom>
        </p:spPr>
        <p:txBody>
          <a:bodyPr/>
          <a:lstStyle/>
          <a:p>
            <a:pPr>
              <a:lnSpc>
                <a:spcPct val="90000"/>
              </a:lnSpc>
              <a:defRPr sz="1600" b="1">
                <a:latin typeface="Dosis"/>
                <a:ea typeface="Dosis"/>
                <a:cs typeface="Dosis"/>
                <a:sym typeface="Dosis"/>
              </a:defRPr>
            </a:pPr>
            <a:r>
              <a:rPr lang="en-US" sz="1400" dirty="0" smtClean="0"/>
              <a:t>Atmosphere</a:t>
            </a:r>
            <a:endParaRPr lang="en-US" sz="1400" dirty="0" smtClean="0">
              <a:latin typeface="Helvetica Neue"/>
              <a:ea typeface="Helvetica Neue"/>
              <a:cs typeface="Helvetica Neue"/>
              <a:sym typeface="Helvetica Neue"/>
            </a:endParaRPr>
          </a:p>
          <a:p>
            <a:pPr lvl="1" indent="171998">
              <a:lnSpc>
                <a:spcPct val="90000"/>
              </a:lnSpc>
              <a:spcBef>
                <a:spcPts val="100"/>
              </a:spcBef>
              <a:defRPr sz="1600">
                <a:latin typeface="Dosis"/>
                <a:ea typeface="Dosis"/>
                <a:cs typeface="Dosis"/>
                <a:sym typeface="Dosis"/>
              </a:defRPr>
            </a:pPr>
            <a:r>
              <a:rPr lang="en-US" sz="1400" dirty="0" smtClean="0"/>
              <a:t>Winds &amp; Precipitation</a:t>
            </a:r>
            <a:endParaRPr lang="en-US" sz="1400" dirty="0" smtClean="0">
              <a:latin typeface="Helvetica Neue"/>
              <a:ea typeface="Helvetica Neue"/>
              <a:cs typeface="Helvetica Neue"/>
              <a:sym typeface="Helvetica Neue"/>
            </a:endParaRPr>
          </a:p>
          <a:p>
            <a:pPr lvl="1" indent="171998">
              <a:lnSpc>
                <a:spcPct val="90000"/>
              </a:lnSpc>
              <a:spcBef>
                <a:spcPts val="100"/>
              </a:spcBef>
              <a:defRPr sz="1600">
                <a:latin typeface="Dosis"/>
                <a:ea typeface="Dosis"/>
                <a:cs typeface="Dosis"/>
                <a:sym typeface="Dosis"/>
              </a:defRPr>
            </a:pPr>
            <a:r>
              <a:rPr lang="en-US" sz="1400" dirty="0" smtClean="0"/>
              <a:t>Aerosols &amp; Clouds</a:t>
            </a:r>
            <a:endParaRPr lang="en-US" sz="1400" dirty="0" smtClean="0">
              <a:latin typeface="Helvetica Neue"/>
              <a:ea typeface="Helvetica Neue"/>
              <a:cs typeface="Helvetica Neue"/>
              <a:sym typeface="Helvetica Neue"/>
            </a:endParaRPr>
          </a:p>
          <a:p>
            <a:pPr lvl="1" indent="171998">
              <a:lnSpc>
                <a:spcPct val="90000"/>
              </a:lnSpc>
              <a:spcBef>
                <a:spcPts val="100"/>
              </a:spcBef>
              <a:defRPr sz="1600">
                <a:latin typeface="Dosis"/>
                <a:ea typeface="Dosis"/>
                <a:cs typeface="Dosis"/>
                <a:sym typeface="Dosis"/>
              </a:defRPr>
            </a:pPr>
            <a:r>
              <a:rPr lang="en-US" sz="1400" dirty="0" smtClean="0"/>
              <a:t>Temperature &amp; Humidity</a:t>
            </a:r>
            <a:endParaRPr lang="en-US" sz="1400" dirty="0" smtClean="0">
              <a:latin typeface="Helvetica Neue"/>
              <a:ea typeface="Helvetica Neue"/>
              <a:cs typeface="Helvetica Neue"/>
              <a:sym typeface="Helvetica Neue"/>
            </a:endParaRPr>
          </a:p>
          <a:p>
            <a:pPr lvl="1" indent="171998">
              <a:lnSpc>
                <a:spcPct val="90000"/>
              </a:lnSpc>
              <a:spcBef>
                <a:spcPts val="100"/>
              </a:spcBef>
              <a:defRPr sz="1600">
                <a:latin typeface="Dosis"/>
                <a:ea typeface="Dosis"/>
                <a:cs typeface="Dosis"/>
                <a:sym typeface="Dosis"/>
              </a:defRPr>
            </a:pPr>
            <a:r>
              <a:rPr lang="en-US" sz="1400" dirty="0" smtClean="0"/>
              <a:t>Solar radiation</a:t>
            </a:r>
            <a:endParaRPr lang="en-US" sz="1400" dirty="0" smtClean="0">
              <a:latin typeface="Helvetica Neue"/>
              <a:ea typeface="Helvetica Neue"/>
              <a:cs typeface="Helvetica Neue"/>
              <a:sym typeface="Helvetica Neue"/>
            </a:endParaRPr>
          </a:p>
          <a:p>
            <a:pPr>
              <a:lnSpc>
                <a:spcPct val="90000"/>
              </a:lnSpc>
              <a:spcBef>
                <a:spcPts val="100"/>
              </a:spcBef>
              <a:defRPr sz="1600" b="1">
                <a:latin typeface="Dosis"/>
                <a:ea typeface="Dosis"/>
                <a:cs typeface="Dosis"/>
                <a:sym typeface="Dosis"/>
              </a:defRPr>
            </a:pPr>
            <a:r>
              <a:rPr lang="en-US" sz="1400" dirty="0" smtClean="0"/>
              <a:t>Ocean</a:t>
            </a:r>
            <a:endParaRPr lang="en-US" sz="1400" dirty="0" smtClean="0">
              <a:latin typeface="Helvetica Neue"/>
              <a:ea typeface="Helvetica Neue"/>
              <a:cs typeface="Helvetica Neue"/>
              <a:sym typeface="Helvetica Neue"/>
            </a:endParaRPr>
          </a:p>
          <a:p>
            <a:pPr lvl="1" indent="171998">
              <a:lnSpc>
                <a:spcPct val="90000"/>
              </a:lnSpc>
              <a:spcBef>
                <a:spcPts val="100"/>
              </a:spcBef>
              <a:defRPr sz="1600">
                <a:latin typeface="Dosis"/>
                <a:ea typeface="Dosis"/>
                <a:cs typeface="Dosis"/>
                <a:sym typeface="Dosis"/>
              </a:defRPr>
            </a:pPr>
            <a:r>
              <a:rPr lang="en-US" sz="1400" dirty="0" smtClean="0"/>
              <a:t>Surface temperature</a:t>
            </a:r>
            <a:endParaRPr lang="en-US" sz="1400" dirty="0" smtClean="0">
              <a:latin typeface="Helvetica Neue"/>
              <a:ea typeface="Helvetica Neue"/>
              <a:cs typeface="Helvetica Neue"/>
              <a:sym typeface="Helvetica Neue"/>
            </a:endParaRPr>
          </a:p>
          <a:p>
            <a:pPr lvl="1" indent="171998">
              <a:lnSpc>
                <a:spcPct val="90000"/>
              </a:lnSpc>
              <a:spcBef>
                <a:spcPts val="100"/>
              </a:spcBef>
              <a:defRPr sz="1600">
                <a:latin typeface="Dosis"/>
                <a:ea typeface="Dosis"/>
                <a:cs typeface="Dosis"/>
                <a:sym typeface="Dosis"/>
              </a:defRPr>
            </a:pPr>
            <a:r>
              <a:rPr lang="en-US" sz="1400" dirty="0" smtClean="0"/>
              <a:t>Surface wind fields &amp; Heat flux</a:t>
            </a:r>
            <a:endParaRPr lang="en-US" sz="1400" dirty="0" smtClean="0">
              <a:latin typeface="Helvetica Neue"/>
              <a:ea typeface="Helvetica Neue"/>
              <a:cs typeface="Helvetica Neue"/>
              <a:sym typeface="Helvetica Neue"/>
            </a:endParaRPr>
          </a:p>
          <a:p>
            <a:pPr lvl="1" indent="171998">
              <a:lnSpc>
                <a:spcPct val="90000"/>
              </a:lnSpc>
              <a:spcBef>
                <a:spcPts val="100"/>
              </a:spcBef>
              <a:defRPr sz="1600">
                <a:latin typeface="Dosis"/>
                <a:ea typeface="Dosis"/>
                <a:cs typeface="Dosis"/>
                <a:sym typeface="Dosis"/>
              </a:defRPr>
            </a:pPr>
            <a:r>
              <a:rPr lang="en-US" sz="1400" dirty="0" smtClean="0"/>
              <a:t>Surface topography</a:t>
            </a:r>
            <a:endParaRPr lang="en-US" sz="1400" dirty="0" smtClean="0">
              <a:latin typeface="Helvetica Neue"/>
              <a:ea typeface="Helvetica Neue"/>
              <a:cs typeface="Helvetica Neue"/>
              <a:sym typeface="Helvetica Neue"/>
            </a:endParaRPr>
          </a:p>
          <a:p>
            <a:pPr lvl="1" indent="171998">
              <a:lnSpc>
                <a:spcPct val="90000"/>
              </a:lnSpc>
              <a:spcBef>
                <a:spcPts val="100"/>
              </a:spcBef>
              <a:defRPr sz="1600">
                <a:latin typeface="Dosis"/>
                <a:ea typeface="Dosis"/>
                <a:cs typeface="Dosis"/>
                <a:sym typeface="Dosis"/>
              </a:defRPr>
            </a:pPr>
            <a:r>
              <a:rPr lang="en-US" sz="1400" dirty="0" smtClean="0"/>
              <a:t>Ocean color</a:t>
            </a:r>
            <a:endParaRPr lang="en-US" sz="1400" dirty="0" smtClean="0">
              <a:latin typeface="Helvetica Neue"/>
              <a:ea typeface="Helvetica Neue"/>
              <a:cs typeface="Helvetica Neue"/>
              <a:sym typeface="Helvetica Neue"/>
            </a:endParaRPr>
          </a:p>
          <a:p>
            <a:pPr>
              <a:lnSpc>
                <a:spcPct val="90000"/>
              </a:lnSpc>
              <a:spcBef>
                <a:spcPts val="100"/>
              </a:spcBef>
              <a:defRPr sz="1600" b="1">
                <a:latin typeface="Dosis"/>
                <a:ea typeface="Dosis"/>
                <a:cs typeface="Dosis"/>
                <a:sym typeface="Dosis"/>
              </a:defRPr>
            </a:pPr>
            <a:r>
              <a:rPr lang="en-US" sz="1400" dirty="0" smtClean="0"/>
              <a:t>Cryosphere</a:t>
            </a:r>
            <a:endParaRPr lang="en-US" sz="1400" dirty="0" smtClean="0">
              <a:latin typeface="Helvetica Neue"/>
              <a:ea typeface="Helvetica Neue"/>
              <a:cs typeface="Helvetica Neue"/>
              <a:sym typeface="Helvetica Neue"/>
            </a:endParaRPr>
          </a:p>
          <a:p>
            <a:pPr lvl="1" indent="171998">
              <a:lnSpc>
                <a:spcPct val="90000"/>
              </a:lnSpc>
              <a:spcBef>
                <a:spcPts val="100"/>
              </a:spcBef>
              <a:defRPr sz="1600">
                <a:latin typeface="Dosis"/>
                <a:ea typeface="Dosis"/>
                <a:cs typeface="Dosis"/>
                <a:sym typeface="Dosis"/>
              </a:defRPr>
            </a:pPr>
            <a:r>
              <a:rPr lang="en-US" sz="1400" dirty="0" smtClean="0"/>
              <a:t>Sea/Land Ice</a:t>
            </a:r>
          </a:p>
          <a:p>
            <a:pPr lvl="1" indent="171998">
              <a:lnSpc>
                <a:spcPct val="90000"/>
              </a:lnSpc>
              <a:spcBef>
                <a:spcPts val="100"/>
              </a:spcBef>
              <a:defRPr sz="1600">
                <a:latin typeface="Dosis"/>
                <a:ea typeface="Dosis"/>
                <a:cs typeface="Dosis"/>
                <a:sym typeface="Dosis"/>
              </a:defRPr>
            </a:pPr>
            <a:r>
              <a:rPr lang="en-US" sz="1400" dirty="0" smtClean="0"/>
              <a:t>Snow Cover</a:t>
            </a:r>
          </a:p>
          <a:p>
            <a:pPr>
              <a:lnSpc>
                <a:spcPct val="90000"/>
              </a:lnSpc>
              <a:spcBef>
                <a:spcPts val="100"/>
              </a:spcBef>
              <a:defRPr sz="1600" b="1">
                <a:latin typeface="Dosis"/>
                <a:ea typeface="Dosis"/>
                <a:cs typeface="Dosis"/>
                <a:sym typeface="Dosis"/>
              </a:defRPr>
            </a:pPr>
            <a:r>
              <a:rPr lang="en-US" sz="1400" dirty="0" smtClean="0"/>
              <a:t>Land</a:t>
            </a:r>
          </a:p>
          <a:p>
            <a:pPr lvl="1" indent="171998">
              <a:lnSpc>
                <a:spcPct val="90000"/>
              </a:lnSpc>
              <a:spcBef>
                <a:spcPts val="100"/>
              </a:spcBef>
              <a:defRPr sz="1600">
                <a:latin typeface="Dosis"/>
                <a:ea typeface="Dosis"/>
                <a:cs typeface="Dosis"/>
                <a:sym typeface="Dosis"/>
              </a:defRPr>
            </a:pPr>
            <a:r>
              <a:rPr lang="en-US" sz="1400" dirty="0" smtClean="0"/>
              <a:t>Cover &amp; Usage</a:t>
            </a:r>
          </a:p>
          <a:p>
            <a:pPr lvl="1" indent="171998">
              <a:lnSpc>
                <a:spcPct val="90000"/>
              </a:lnSpc>
              <a:spcBef>
                <a:spcPts val="100"/>
              </a:spcBef>
              <a:defRPr sz="1600">
                <a:latin typeface="Dosis"/>
                <a:ea typeface="Dosis"/>
                <a:cs typeface="Dosis"/>
                <a:sym typeface="Dosis"/>
              </a:defRPr>
            </a:pPr>
            <a:r>
              <a:rPr lang="en-US" sz="1400" dirty="0" smtClean="0"/>
              <a:t>Soil Moisture</a:t>
            </a:r>
          </a:p>
          <a:p>
            <a:pPr lvl="1" indent="171998">
              <a:lnSpc>
                <a:spcPct val="90000"/>
              </a:lnSpc>
              <a:spcBef>
                <a:spcPts val="100"/>
              </a:spcBef>
              <a:defRPr sz="1600">
                <a:latin typeface="Dosis"/>
                <a:ea typeface="Dosis"/>
                <a:cs typeface="Dosis"/>
                <a:sym typeface="Dosis"/>
              </a:defRPr>
            </a:pPr>
            <a:r>
              <a:rPr lang="en-US" sz="1400" dirty="0" smtClean="0"/>
              <a:t>Topography &amp; elevation</a:t>
            </a:r>
          </a:p>
          <a:p>
            <a:pPr lvl="1" indent="171998">
              <a:lnSpc>
                <a:spcPct val="90000"/>
              </a:lnSpc>
              <a:spcBef>
                <a:spcPts val="100"/>
              </a:spcBef>
              <a:defRPr sz="1600">
                <a:latin typeface="Dosis"/>
                <a:ea typeface="Dosis"/>
                <a:cs typeface="Dosis"/>
                <a:sym typeface="Dosis"/>
              </a:defRPr>
            </a:pPr>
            <a:r>
              <a:rPr lang="en-US" sz="1400" dirty="0" smtClean="0"/>
              <a:t>Temperature</a:t>
            </a:r>
          </a:p>
          <a:p>
            <a:pPr>
              <a:lnSpc>
                <a:spcPct val="90000"/>
              </a:lnSpc>
              <a:spcBef>
                <a:spcPts val="100"/>
              </a:spcBef>
              <a:defRPr sz="1600" b="1">
                <a:latin typeface="Dosis"/>
                <a:ea typeface="Dosis"/>
                <a:cs typeface="Dosis"/>
                <a:sym typeface="Dosis"/>
              </a:defRPr>
            </a:pPr>
            <a:r>
              <a:rPr lang="en-US" sz="1400" dirty="0" smtClean="0"/>
              <a:t>Human Dimensions</a:t>
            </a:r>
          </a:p>
          <a:p>
            <a:pPr lvl="1" indent="171998">
              <a:lnSpc>
                <a:spcPct val="90000"/>
              </a:lnSpc>
              <a:spcBef>
                <a:spcPts val="100"/>
              </a:spcBef>
              <a:defRPr sz="1600">
                <a:latin typeface="Dosis"/>
                <a:ea typeface="Dosis"/>
                <a:cs typeface="Dosis"/>
                <a:sym typeface="Dosis"/>
              </a:defRPr>
            </a:pPr>
            <a:r>
              <a:rPr lang="en-US" sz="1400" dirty="0" smtClean="0"/>
              <a:t>Population &amp; Land Use</a:t>
            </a:r>
          </a:p>
          <a:p>
            <a:pPr lvl="1" indent="171998">
              <a:lnSpc>
                <a:spcPct val="90000"/>
              </a:lnSpc>
              <a:spcBef>
                <a:spcPts val="100"/>
              </a:spcBef>
              <a:defRPr sz="1600">
                <a:latin typeface="Dosis"/>
                <a:ea typeface="Dosis"/>
                <a:cs typeface="Dosis"/>
                <a:sym typeface="Dosis"/>
              </a:defRPr>
            </a:pPr>
            <a:r>
              <a:rPr lang="en-US" sz="1400" dirty="0" smtClean="0"/>
              <a:t>Human &amp; Environmental Health</a:t>
            </a:r>
            <a:endParaRPr lang="en-US" sz="1400" dirty="0"/>
          </a:p>
        </p:txBody>
      </p:sp>
    </p:spTree>
    <p:extLst>
      <p:ext uri="{BB962C8B-B14F-4D97-AF65-F5344CB8AC3E}">
        <p14:creationId xmlns:p14="http://schemas.microsoft.com/office/powerpoint/2010/main" val="20427925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DAACs were selected and established based on the Earth Science discipline expertise and heritage of their host organizations.  They provide unique support and expert services to their user communities.</a:t>
            </a:r>
          </a:p>
          <a:p>
            <a:pPr lvl="1"/>
            <a:r>
              <a:rPr lang="en-US" dirty="0" smtClean="0"/>
              <a:t> </a:t>
            </a:r>
          </a:p>
          <a:p>
            <a:r>
              <a:rPr lang="en-US" dirty="0" smtClean="0"/>
              <a:t>They also provide data and services to the research community for comprehensive, cross-discipline studies needed to understand Earth as an interrelated system.</a:t>
            </a:r>
          </a:p>
          <a:p>
            <a:endParaRPr lang="en-US" dirty="0" smtClean="0"/>
          </a:p>
          <a:p>
            <a:r>
              <a:rPr lang="en-US" dirty="0" smtClean="0"/>
              <a:t>DAAC Functions</a:t>
            </a:r>
          </a:p>
          <a:p>
            <a:pPr lvl="1"/>
            <a:r>
              <a:rPr lang="en-US" dirty="0" smtClean="0"/>
              <a:t>Ingest Level 0 data from EDOS</a:t>
            </a:r>
          </a:p>
          <a:p>
            <a:pPr lvl="1"/>
            <a:r>
              <a:rPr lang="en-US" dirty="0" smtClean="0"/>
              <a:t>Ingest higher level products produced by SIPS</a:t>
            </a:r>
          </a:p>
          <a:p>
            <a:pPr lvl="1"/>
            <a:r>
              <a:rPr lang="en-US" dirty="0" smtClean="0"/>
              <a:t>Perform processing of higher level products in some cases</a:t>
            </a:r>
          </a:p>
          <a:p>
            <a:pPr lvl="1"/>
            <a:r>
              <a:rPr lang="en-US" dirty="0" smtClean="0"/>
              <a:t>Archive assigned data sets </a:t>
            </a:r>
          </a:p>
          <a:p>
            <a:pPr lvl="1"/>
            <a:r>
              <a:rPr lang="en-US" dirty="0" smtClean="0"/>
              <a:t>Export metadata to the Common Metadata Repository (CMR)</a:t>
            </a:r>
          </a:p>
          <a:p>
            <a:pPr lvl="1"/>
            <a:r>
              <a:rPr lang="en-US" dirty="0" smtClean="0"/>
              <a:t>Provide user interfaces, tools, and services</a:t>
            </a:r>
          </a:p>
          <a:p>
            <a:pPr lvl="1"/>
            <a:r>
              <a:rPr lang="en-US" dirty="0" smtClean="0"/>
              <a:t>Distribute data to users (primarily electronically) </a:t>
            </a:r>
          </a:p>
          <a:p>
            <a:pPr lvl="1"/>
            <a:r>
              <a:rPr lang="en-US" dirty="0" smtClean="0"/>
              <a:t>Provide metrics data to ESDIS Metrics System (EMS)</a:t>
            </a:r>
          </a:p>
          <a:p>
            <a:endParaRPr lang="en-US" dirty="0" smtClean="0"/>
          </a:p>
          <a:p>
            <a:r>
              <a:rPr lang="en-US" dirty="0" smtClean="0"/>
              <a:t>DAACs ensure safe stewardship of NASA’s data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F571CB-AE29-45C4-A319-EB59A61FDD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4052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Slide Image Placeholder 1">
            <a:extLst>
              <a:ext uri="{FF2B5EF4-FFF2-40B4-BE49-F238E27FC236}">
                <a16:creationId xmlns:a16="http://schemas.microsoft.com/office/drawing/2014/main" id="{78D4E6C4-EA4B-7B46-B008-32202825047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0" name="Notes Placeholder 2">
            <a:extLst>
              <a:ext uri="{FF2B5EF4-FFF2-40B4-BE49-F238E27FC236}">
                <a16:creationId xmlns:a16="http://schemas.microsoft.com/office/drawing/2014/main" id="{3E2FC7F0-9884-5C4C-A7D7-D71FF2D2421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NASA’s Earth Science Mission Directorate selects investigators, forms Science Teams and conducts scientific peer reviews of the specifications for standard geophysical products from EOS instrument observations. </a:t>
            </a:r>
          </a:p>
          <a:p>
            <a:pPr lvl="1"/>
            <a:r>
              <a:rPr lang="en-US" altLang="en-US" dirty="0" smtClean="0"/>
              <a:t>The algorithms and software for producing the standard products are the responsibility of the individual instrument/science teams. The standard products are produced under the direct control of Principal Investigators/Team Leaders (PIs/TLs).</a:t>
            </a:r>
          </a:p>
          <a:p>
            <a:pPr lvl="1"/>
            <a:r>
              <a:rPr lang="en-US" altLang="en-US" dirty="0" smtClean="0"/>
              <a:t>The ESDIS Project supports data processing by providing Science Investigator-led Processing Systems (SIPS) for use by the PIs/TLs. </a:t>
            </a:r>
          </a:p>
          <a:p>
            <a:r>
              <a:rPr lang="en-US" altLang="en-US" dirty="0" smtClean="0"/>
              <a:t>The SIPS are geographically distributed across the United States and are generally, but not necessarily, collocated with the PIs/TLs’ facilities. </a:t>
            </a:r>
          </a:p>
          <a:p>
            <a:r>
              <a:rPr lang="en-US" altLang="en-US" dirty="0" smtClean="0"/>
              <a:t>Products produced at the SIPS are sent to designated Distributed Active Archive Centers (DAACs) for archive and distribution.</a:t>
            </a:r>
          </a:p>
          <a:p>
            <a:endParaRPr lang="en-US" altLang="en-US" dirty="0" smtClean="0"/>
          </a:p>
          <a:p>
            <a:endParaRPr lang="en-US" altLang="en-US" dirty="0" smtClean="0"/>
          </a:p>
          <a:p>
            <a:endParaRPr lang="en-US" altLang="en-US" dirty="0">
              <a:latin typeface="Arial" panose="020B0604020202020204" pitchFamily="34" charset="0"/>
            </a:endParaRPr>
          </a:p>
        </p:txBody>
      </p:sp>
      <p:sp>
        <p:nvSpPr>
          <p:cNvPr id="7171" name="Slide Number Placeholder 3">
            <a:extLst>
              <a:ext uri="{FF2B5EF4-FFF2-40B4-BE49-F238E27FC236}">
                <a16:creationId xmlns:a16="http://schemas.microsoft.com/office/drawing/2014/main" id="{F42E379E-83FB-7345-9FC6-E6564E25C3B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0275">
              <a:spcBef>
                <a:spcPct val="30000"/>
              </a:spcBef>
              <a:defRPr sz="1200">
                <a:solidFill>
                  <a:schemeClr val="tx1"/>
                </a:solidFill>
                <a:latin typeface="Calibri" panose="020F0502020204030204" pitchFamily="34" charset="0"/>
              </a:defRPr>
            </a:lvl1pPr>
            <a:lvl2pPr marL="742950" indent="-285750" defTabSz="930275">
              <a:spcBef>
                <a:spcPct val="30000"/>
              </a:spcBef>
              <a:defRPr sz="1200">
                <a:solidFill>
                  <a:schemeClr val="tx1"/>
                </a:solidFill>
                <a:latin typeface="Calibri" panose="020F0502020204030204" pitchFamily="34" charset="0"/>
              </a:defRPr>
            </a:lvl2pPr>
            <a:lvl3pPr marL="1143000" indent="-228600" defTabSz="930275">
              <a:spcBef>
                <a:spcPct val="30000"/>
              </a:spcBef>
              <a:defRPr sz="1200">
                <a:solidFill>
                  <a:schemeClr val="tx1"/>
                </a:solidFill>
                <a:latin typeface="Calibri" panose="020F0502020204030204" pitchFamily="34" charset="0"/>
              </a:defRPr>
            </a:lvl3pPr>
            <a:lvl4pPr marL="1600200" indent="-228600" defTabSz="930275">
              <a:spcBef>
                <a:spcPct val="30000"/>
              </a:spcBef>
              <a:defRPr sz="1200">
                <a:solidFill>
                  <a:schemeClr val="tx1"/>
                </a:solidFill>
                <a:latin typeface="Calibri" panose="020F0502020204030204" pitchFamily="34" charset="0"/>
              </a:defRPr>
            </a:lvl4pPr>
            <a:lvl5pPr marL="2057400" indent="-228600" defTabSz="930275">
              <a:spcBef>
                <a:spcPct val="30000"/>
              </a:spcBef>
              <a:defRPr sz="1200">
                <a:solidFill>
                  <a:schemeClr val="tx1"/>
                </a:solidFill>
                <a:latin typeface="Calibri" panose="020F0502020204030204" pitchFamily="34" charset="0"/>
              </a:defRPr>
            </a:lvl5pPr>
            <a:lvl6pPr marL="2514600" indent="-228600" defTabSz="930275"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30275"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30275"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302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AFDB8BE-67FA-7441-9DF3-95348FF8DAAB}" type="slidenum">
              <a:rPr lang="en-US" altLang="en-US" smtClean="0">
                <a:solidFill>
                  <a:srgbClr val="000000"/>
                </a:solidFill>
                <a:latin typeface="Arial" panose="020B0604020202020204" pitchFamily="34" charset="0"/>
                <a:ea typeface="ＭＳ Ｐゴシック" panose="020B0600070205080204" pitchFamily="34" charset="-128"/>
              </a:rPr>
              <a:pPr>
                <a:spcBef>
                  <a:spcPct val="0"/>
                </a:spcBef>
              </a:pPr>
              <a:t>6</a:t>
            </a:fld>
            <a:endParaRPr lang="en-US" altLang="en-US">
              <a:solidFill>
                <a:srgbClr val="000000"/>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0762382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114300">
              <a:spcBef>
                <a:spcPts val="0"/>
              </a:spcBef>
              <a:buClr>
                <a:srgbClr val="2F5496"/>
              </a:buClr>
              <a:buSzPts val="1800"/>
              <a:buFont typeface="Noto Sans Symbols"/>
              <a:buChar char="▪"/>
            </a:pPr>
            <a:r>
              <a:rPr lang="en" dirty="0" smtClean="0">
                <a:latin typeface="Questrial"/>
                <a:ea typeface="Questrial"/>
                <a:cs typeface="Questrial"/>
                <a:sym typeface="Questrial"/>
              </a:rPr>
              <a:t>Earthdata Search facilitates discovery of data across all 12 DAACs </a:t>
            </a:r>
            <a:r>
              <a:rPr lang="en" sz="900" dirty="0" smtClean="0">
                <a:latin typeface="Questrial"/>
                <a:ea typeface="Questrial"/>
                <a:cs typeface="Questrial"/>
                <a:sym typeface="Questrial"/>
              </a:rPr>
              <a:t>(search.earthdata.nasa.gov)</a:t>
            </a:r>
            <a:endParaRPr lang="en" dirty="0" smtClean="0">
              <a:latin typeface="Questrial"/>
              <a:ea typeface="Questrial"/>
              <a:cs typeface="Questrial"/>
              <a:sym typeface="Questrial"/>
            </a:endParaRPr>
          </a:p>
          <a:p>
            <a:pPr marL="0" indent="-114300">
              <a:spcBef>
                <a:spcPts val="0"/>
              </a:spcBef>
              <a:buClr>
                <a:srgbClr val="2F5496"/>
              </a:buClr>
              <a:buSzPts val="1800"/>
              <a:buFont typeface="Noto Sans Symbols"/>
              <a:buChar char="▪"/>
            </a:pPr>
            <a:r>
              <a:rPr lang="en" dirty="0" smtClean="0">
                <a:latin typeface="Questrial"/>
                <a:ea typeface="Questrial"/>
                <a:cs typeface="Questrial"/>
                <a:sym typeface="Questrial"/>
              </a:rPr>
              <a:t>Data are online and can be readily downloaded</a:t>
            </a:r>
            <a:endParaRPr lang="en" dirty="0" smtClean="0"/>
          </a:p>
          <a:p>
            <a:endParaRPr lang="en-US" dirty="0"/>
          </a:p>
        </p:txBody>
      </p:sp>
      <p:sp>
        <p:nvSpPr>
          <p:cNvPr id="4" name="Slide Number Placeholder 3"/>
          <p:cNvSpPr>
            <a:spLocks noGrp="1"/>
          </p:cNvSpPr>
          <p:nvPr>
            <p:ph type="sldNum" sz="quarter" idx="10"/>
          </p:nvPr>
        </p:nvSpPr>
        <p:spPr/>
        <p:txBody>
          <a:bodyPr/>
          <a:lstStyle/>
          <a:p>
            <a:fld id="{B1F571CB-AE29-45C4-A319-EB59A61FDD27}" type="slidenum">
              <a:rPr lang="en-US" smtClean="0"/>
              <a:t>7</a:t>
            </a:fld>
            <a:endParaRPr lang="en-US"/>
          </a:p>
        </p:txBody>
      </p:sp>
    </p:spTree>
    <p:extLst>
      <p:ext uri="{BB962C8B-B14F-4D97-AF65-F5344CB8AC3E}">
        <p14:creationId xmlns:p14="http://schemas.microsoft.com/office/powerpoint/2010/main" val="25126577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EOSDIS is an interoperable system allowing users to select, view, interact and download data transparently from all of our data centers and sub systems without needing to worry about their location. This type of architecture has allowed us to add new interoperable technologies which has kept us able to evolve and become more efficient over time. </a:t>
            </a:r>
            <a:endParaRPr lang="en-US" dirty="0"/>
          </a:p>
        </p:txBody>
      </p:sp>
      <p:sp>
        <p:nvSpPr>
          <p:cNvPr id="4" name="Slide Number Placeholder 3"/>
          <p:cNvSpPr>
            <a:spLocks noGrp="1"/>
          </p:cNvSpPr>
          <p:nvPr>
            <p:ph type="sldNum" sz="quarter" idx="10"/>
          </p:nvPr>
        </p:nvSpPr>
        <p:spPr/>
        <p:txBody>
          <a:bodyPr/>
          <a:lstStyle/>
          <a:p>
            <a:fld id="{B1F571CB-AE29-45C4-A319-EB59A61FDD27}" type="slidenum">
              <a:rPr lang="en-US" smtClean="0"/>
              <a:t>8</a:t>
            </a:fld>
            <a:endParaRPr lang="en-US"/>
          </a:p>
        </p:txBody>
      </p:sp>
    </p:spTree>
    <p:extLst>
      <p:ext uri="{BB962C8B-B14F-4D97-AF65-F5344CB8AC3E}">
        <p14:creationId xmlns:p14="http://schemas.microsoft.com/office/powerpoint/2010/main" val="4688041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558bf2917c_0_1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r>
              <a:rPr lang="en-US" dirty="0" smtClean="0"/>
              <a:t>With the impending arrival of new, high-data-volume missions, the need to effectively archive and process significantly larger data volumes will require new data management technologies and architectures that are more cost-effective, flexible, and scalable than traditional on-premises systems. </a:t>
            </a:r>
          </a:p>
          <a:p>
            <a:endParaRPr lang="en-US" dirty="0" smtClean="0"/>
          </a:p>
          <a:p>
            <a:r>
              <a:rPr lang="en-US" dirty="0" smtClean="0"/>
              <a:t>To meet these needs, the Earth Science Data Systems (ESDS) Program has adopted a strategic vision to develop and operate multiple components of the Earth Observing System Data and Information System (EOSDIS) in a commercial cloud environment. </a:t>
            </a:r>
          </a:p>
          <a:p>
            <a:endParaRPr lang="en-US" dirty="0" smtClean="0"/>
          </a:p>
          <a:p>
            <a:r>
              <a:rPr lang="en-US" dirty="0" smtClean="0"/>
              <a:t>The </a:t>
            </a:r>
            <a:r>
              <a:rPr lang="en-US" dirty="0" err="1" smtClean="0"/>
              <a:t>Earthdata</a:t>
            </a:r>
            <a:r>
              <a:rPr lang="en-US" dirty="0" smtClean="0"/>
              <a:t> cloud migration breaks new ground both as the first and largest cloud project within NASA and because it necessitates transforming security policies and procedures that were written for </a:t>
            </a:r>
            <a:r>
              <a:rPr lang="en-US" dirty="0" err="1" smtClean="0"/>
              <a:t>on-premise</a:t>
            </a:r>
            <a:r>
              <a:rPr lang="en-US" dirty="0" smtClean="0"/>
              <a:t> systems to be applicable to the cloud environment. </a:t>
            </a:r>
            <a:endParaRPr lang="en-US" dirty="0"/>
          </a:p>
        </p:txBody>
      </p:sp>
      <p:sp>
        <p:nvSpPr>
          <p:cNvPr id="110" name="Google Shape;110;g558bf2917c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852891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12194117"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Grp="1" noChangeArrowheads="1"/>
          </p:cNvSpPr>
          <p:nvPr/>
        </p:nvSpPr>
        <p:spPr bwMode="auto">
          <a:xfrm>
            <a:off x="10566400" y="6618288"/>
            <a:ext cx="16256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endParaRPr lang="en-US" altLang="en-US" sz="1400">
              <a:cs typeface="+mn-cs"/>
            </a:endParaRPr>
          </a:p>
        </p:txBody>
      </p:sp>
      <p:sp>
        <p:nvSpPr>
          <p:cNvPr id="5125" name="Rectangle 5"/>
          <p:cNvSpPr>
            <a:spLocks noGrp="1" noChangeArrowheads="1"/>
          </p:cNvSpPr>
          <p:nvPr>
            <p:ph type="ctrTitle"/>
          </p:nvPr>
        </p:nvSpPr>
        <p:spPr>
          <a:xfrm>
            <a:off x="626533" y="1103313"/>
            <a:ext cx="11125200" cy="647700"/>
          </a:xfrm>
        </p:spPr>
        <p:txBody>
          <a:bodyPr anchor="t"/>
          <a:lstStyle>
            <a:lvl1pPr>
              <a:defRPr/>
            </a:lvl1pPr>
          </a:lstStyle>
          <a:p>
            <a:r>
              <a:rPr lang="en-US"/>
              <a:t>Click to edit Master title style</a:t>
            </a:r>
          </a:p>
        </p:txBody>
      </p:sp>
      <p:sp>
        <p:nvSpPr>
          <p:cNvPr id="5126" name="Rectangle 6"/>
          <p:cNvSpPr>
            <a:spLocks noGrp="1" noChangeArrowheads="1"/>
          </p:cNvSpPr>
          <p:nvPr>
            <p:ph type="subTitle" idx="1"/>
          </p:nvPr>
        </p:nvSpPr>
        <p:spPr>
          <a:xfrm>
            <a:off x="29634" y="5854700"/>
            <a:ext cx="4944533" cy="889000"/>
          </a:xfrm>
        </p:spPr>
        <p:txBody>
          <a:bodyPr/>
          <a:lstStyle>
            <a:lvl1pPr marL="0" indent="0">
              <a:buFont typeface="Wingdings" pitchFamily="-107" charset="2"/>
              <a:buNone/>
              <a:defRPr sz="1600" b="1">
                <a:solidFill>
                  <a:srgbClr val="104A84"/>
                </a:solidFill>
              </a:defRPr>
            </a:lvl1pPr>
          </a:lstStyle>
          <a:p>
            <a:r>
              <a:rPr lang="en-US"/>
              <a:t>Click to edit Master subtitle style</a:t>
            </a:r>
          </a:p>
        </p:txBody>
      </p:sp>
      <p:sp>
        <p:nvSpPr>
          <p:cNvPr id="6" name="Rectangle 3"/>
          <p:cNvSpPr>
            <a:spLocks noGrp="1" noChangeArrowheads="1"/>
          </p:cNvSpPr>
          <p:nvPr>
            <p:ph type="sldNum" sz="quarter" idx="10"/>
          </p:nvPr>
        </p:nvSpPr>
        <p:spPr>
          <a:xfrm>
            <a:off x="8621184" y="6303963"/>
            <a:ext cx="2540000" cy="457200"/>
          </a:xfrm>
        </p:spPr>
        <p:txBody>
          <a:bodyPr/>
          <a:lstStyle>
            <a:lvl1pPr>
              <a:defRPr smtClean="0"/>
            </a:lvl1pPr>
          </a:lstStyle>
          <a:p>
            <a:pPr>
              <a:defRPr/>
            </a:pPr>
            <a:fld id="{B33EAD2A-D920-EA42-AF02-14088A78B456}" type="slidenum">
              <a:rPr lang="en-US"/>
              <a:pPr>
                <a:defRPr/>
              </a:pPr>
              <a:t>‹#›</a:t>
            </a:fld>
            <a:endParaRPr lang="en-US"/>
          </a:p>
        </p:txBody>
      </p:sp>
      <p:pic>
        <p:nvPicPr>
          <p:cNvPr id="7" name="Picture 10" descr="Gray Wolf:Users:cboquist:Desktop:EOSDIS 1.gif"/>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812666" y="166311"/>
            <a:ext cx="2214033"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2083207"/>
      </p:ext>
    </p:extLst>
  </p:cSld>
  <p:clrMapOvr>
    <a:masterClrMapping/>
  </p:clrMapOvr>
  <p:transition>
    <p:wipe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fld id="{593E585D-CF05-DD4A-A38A-6A591DAFE8BE}" type="slidenum">
              <a:rPr lang="en-US"/>
              <a:pPr>
                <a:defRPr/>
              </a:pPr>
              <a:t>‹#›</a:t>
            </a:fld>
            <a:endParaRPr lang="en-US"/>
          </a:p>
        </p:txBody>
      </p:sp>
    </p:spTree>
    <p:extLst>
      <p:ext uri="{BB962C8B-B14F-4D97-AF65-F5344CB8AC3E}">
        <p14:creationId xmlns:p14="http://schemas.microsoft.com/office/powerpoint/2010/main" val="2276016122"/>
      </p:ext>
    </p:extLst>
  </p:cSld>
  <p:clrMapOvr>
    <a:masterClrMapping/>
  </p:clrMapOvr>
  <p:transition>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fld id="{43E50478-0220-E946-BE77-CC480DF3B3C9}" type="slidenum">
              <a:rPr lang="en-US"/>
              <a:pPr>
                <a:defRPr/>
              </a:pPr>
              <a:t>‹#›</a:t>
            </a:fld>
            <a:endParaRPr lang="en-US"/>
          </a:p>
        </p:txBody>
      </p:sp>
    </p:spTree>
    <p:extLst>
      <p:ext uri="{BB962C8B-B14F-4D97-AF65-F5344CB8AC3E}">
        <p14:creationId xmlns:p14="http://schemas.microsoft.com/office/powerpoint/2010/main" val="182974085"/>
      </p:ext>
    </p:extLst>
  </p:cSld>
  <p:clrMapOvr>
    <a:masterClrMapping/>
  </p:clrMapOvr>
  <p:transition>
    <p:wipe di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fld id="{FCA2A7AA-70C5-7348-A2DA-DBA25CE596A1}" type="slidenum">
              <a:rPr lang="en-US"/>
              <a:pPr>
                <a:defRPr/>
              </a:pPr>
              <a:t>‹#›</a:t>
            </a:fld>
            <a:endParaRPr lang="en-US"/>
          </a:p>
        </p:txBody>
      </p:sp>
    </p:spTree>
    <p:extLst>
      <p:ext uri="{BB962C8B-B14F-4D97-AF65-F5344CB8AC3E}">
        <p14:creationId xmlns:p14="http://schemas.microsoft.com/office/powerpoint/2010/main" val="2025159449"/>
      </p:ext>
    </p:extLst>
  </p:cSld>
  <p:clrMapOvr>
    <a:masterClrMapping/>
  </p:clrMapOvr>
  <p:transition>
    <p:wipe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fld id="{33DD8496-CFCD-B743-ACA9-7BB1FB18E073}" type="slidenum">
              <a:rPr lang="en-US"/>
              <a:pPr>
                <a:defRPr/>
              </a:pPr>
              <a:t>‹#›</a:t>
            </a:fld>
            <a:endParaRPr lang="en-US"/>
          </a:p>
        </p:txBody>
      </p:sp>
    </p:spTree>
    <p:extLst>
      <p:ext uri="{BB962C8B-B14F-4D97-AF65-F5344CB8AC3E}">
        <p14:creationId xmlns:p14="http://schemas.microsoft.com/office/powerpoint/2010/main" val="2497035666"/>
      </p:ext>
    </p:extLst>
  </p:cSld>
  <p:clrMapOvr>
    <a:masterClrMapping/>
  </p:clrMapOvr>
  <p:transition>
    <p:wipe di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fld id="{BE05C87D-D1C8-3544-95F7-AE413ED69751}" type="slidenum">
              <a:rPr lang="en-US"/>
              <a:pPr>
                <a:defRPr/>
              </a:pPr>
              <a:t>‹#›</a:t>
            </a:fld>
            <a:endParaRPr lang="en-US"/>
          </a:p>
        </p:txBody>
      </p:sp>
    </p:spTree>
    <p:extLst>
      <p:ext uri="{BB962C8B-B14F-4D97-AF65-F5344CB8AC3E}">
        <p14:creationId xmlns:p14="http://schemas.microsoft.com/office/powerpoint/2010/main" val="3418228151"/>
      </p:ext>
    </p:extLst>
  </p:cSld>
  <p:clrMapOvr>
    <a:masterClrMapping/>
  </p:clrMapOvr>
  <p:transition>
    <p:wipe dir="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fld id="{C242F8F3-1741-A249-8B6A-ABB0B953E375}" type="slidenum">
              <a:rPr lang="en-US"/>
              <a:pPr>
                <a:defRPr/>
              </a:pPr>
              <a:t>‹#›</a:t>
            </a:fld>
            <a:endParaRPr lang="en-US"/>
          </a:p>
        </p:txBody>
      </p:sp>
    </p:spTree>
    <p:extLst>
      <p:ext uri="{BB962C8B-B14F-4D97-AF65-F5344CB8AC3E}">
        <p14:creationId xmlns:p14="http://schemas.microsoft.com/office/powerpoint/2010/main" val="1546713053"/>
      </p:ext>
    </p:extLst>
  </p:cSld>
  <p:clrMapOvr>
    <a:masterClrMapping/>
  </p:clrMapOvr>
  <p:transition>
    <p:wipe dir="d"/>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31301" y="36514"/>
            <a:ext cx="2614084" cy="6391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84817" y="36514"/>
            <a:ext cx="7643283" cy="6391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fld id="{9473118E-B5C2-654A-8825-66CEC245A492}" type="slidenum">
              <a:rPr lang="en-US"/>
              <a:pPr>
                <a:defRPr/>
              </a:pPr>
              <a:t>‹#›</a:t>
            </a:fld>
            <a:endParaRPr lang="en-US"/>
          </a:p>
        </p:txBody>
      </p:sp>
    </p:spTree>
    <p:extLst>
      <p:ext uri="{BB962C8B-B14F-4D97-AF65-F5344CB8AC3E}">
        <p14:creationId xmlns:p14="http://schemas.microsoft.com/office/powerpoint/2010/main" val="1129802580"/>
      </p:ext>
    </p:extLst>
  </p:cSld>
  <p:clrMapOvr>
    <a:masterClrMapping/>
  </p:clrMapOvr>
  <p:transition>
    <p:wipe dir="d"/>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34495E"/>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130426"/>
            <a:ext cx="10363200" cy="1470025"/>
          </a:xfrm>
        </p:spPr>
        <p:txBody>
          <a:bodyPr/>
          <a:lstStyle>
            <a:lvl1pPr algn="l">
              <a:lnSpc>
                <a:spcPct val="100000"/>
              </a:lnSpc>
              <a:spcAft>
                <a:spcPts val="0"/>
              </a:spcAft>
              <a:defRPr b="1" i="0">
                <a:solidFill>
                  <a:schemeClr val="bg1"/>
                </a:solidFill>
              </a:defRPr>
            </a:lvl1pPr>
          </a:lstStyle>
          <a:p>
            <a:r>
              <a:rPr lang="en-US" dirty="0" smtClean="0"/>
              <a:t>Click to edit Master title style and maybe more</a:t>
            </a:r>
            <a:endParaRPr lang="en-US" dirty="0"/>
          </a:p>
        </p:txBody>
      </p:sp>
      <p:sp>
        <p:nvSpPr>
          <p:cNvPr id="3" name="Subtitle 2"/>
          <p:cNvSpPr>
            <a:spLocks noGrp="1"/>
          </p:cNvSpPr>
          <p:nvPr>
            <p:ph type="subTitle" idx="1"/>
          </p:nvPr>
        </p:nvSpPr>
        <p:spPr>
          <a:xfrm>
            <a:off x="914400" y="4009490"/>
            <a:ext cx="9448800" cy="1752600"/>
          </a:xfrm>
        </p:spPr>
        <p:txBody>
          <a:bodyPr>
            <a:normAutofit/>
          </a:bodyPr>
          <a:lstStyle>
            <a:lvl1pPr marL="0" indent="0" algn="l">
              <a:buNone/>
              <a:defRPr sz="2400">
                <a:solidFill>
                  <a:schemeClr val="bg1">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bg1">
                    <a:lumMod val="75000"/>
                  </a:schemeClr>
                </a:solidFill>
              </a:defRPr>
            </a:lvl1pPr>
          </a:lstStyle>
          <a:p>
            <a:fld id="{698205E0-90A0-482E-B2A2-DC16BCB1B42F}" type="datetime1">
              <a:rPr lang="en-US" smtClean="0"/>
              <a:t>9/1/2020</a:t>
            </a:fld>
            <a:endParaRPr lang="en-US"/>
          </a:p>
        </p:txBody>
      </p:sp>
      <p:sp>
        <p:nvSpPr>
          <p:cNvPr id="5" name="Footer Placeholder 4"/>
          <p:cNvSpPr>
            <a:spLocks noGrp="1"/>
          </p:cNvSpPr>
          <p:nvPr>
            <p:ph type="ftr" sz="quarter" idx="11"/>
          </p:nvPr>
        </p:nvSpPr>
        <p:spPr/>
        <p:txBody>
          <a:bodyPr/>
          <a:lstStyle>
            <a:lvl1pPr>
              <a:defRPr>
                <a:solidFill>
                  <a:schemeClr val="bg1">
                    <a:lumMod val="7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lumMod val="75000"/>
                  </a:schemeClr>
                </a:solidFill>
              </a:defRPr>
            </a:lvl1pPr>
          </a:lstStyle>
          <a:p>
            <a:fld id="{7A0FE22E-E07B-4D4D-A66A-A36E422BA9A7}" type="slidenum">
              <a:rPr lang="en-US" smtClean="0"/>
              <a:pPr/>
              <a:t>‹#›</a:t>
            </a:fld>
            <a:endParaRPr lang="en-US"/>
          </a:p>
        </p:txBody>
      </p:sp>
      <p:pic>
        <p:nvPicPr>
          <p:cNvPr id="9" name="Picture 8" descr="eosdis-logo-whit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399" y="480831"/>
            <a:ext cx="6062484" cy="1282215"/>
          </a:xfrm>
          <a:prstGeom prst="rect">
            <a:avLst/>
          </a:prstGeom>
        </p:spPr>
      </p:pic>
      <p:pic>
        <p:nvPicPr>
          <p:cNvPr id="8" name="Shape 129" descr="NASA Logo transparent.png"/>
          <p:cNvPicPr preferRelativeResize="0"/>
          <p:nvPr userDrawn="1"/>
        </p:nvPicPr>
        <p:blipFill rotWithShape="1">
          <a:blip r:embed="rId3">
            <a:alphaModFix/>
          </a:blip>
          <a:srcRect/>
          <a:stretch/>
        </p:blipFill>
        <p:spPr>
          <a:xfrm>
            <a:off x="11155794" y="162339"/>
            <a:ext cx="757237" cy="636984"/>
          </a:xfrm>
          <a:prstGeom prst="rect">
            <a:avLst/>
          </a:prstGeom>
          <a:noFill/>
          <a:ln>
            <a:noFill/>
          </a:ln>
          <a:effectLst>
            <a:outerShdw blurRad="63500" dist="88900" dir="2700000">
              <a:schemeClr val="dk1">
                <a:alpha val="43921"/>
              </a:schemeClr>
            </a:outerShdw>
          </a:effectLst>
        </p:spPr>
      </p:pic>
    </p:spTree>
    <p:extLst>
      <p:ext uri="{BB962C8B-B14F-4D97-AF65-F5344CB8AC3E}">
        <p14:creationId xmlns:p14="http://schemas.microsoft.com/office/powerpoint/2010/main" val="19268123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601739" cy="1143000"/>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370685-2E22-46EA-9416-CAB49E1E1884}" type="datetime1">
              <a:rPr lang="en-US" smtClean="0"/>
              <a:t>9/1/2020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0FE22E-E07B-4D4D-A66A-A36E422BA9A7}" type="slidenum">
              <a:rPr lang="en-US" smtClean="0"/>
              <a:pPr/>
              <a:t>‹#›</a:t>
            </a:fld>
            <a:endParaRPr lang="en-US"/>
          </a:p>
        </p:txBody>
      </p:sp>
      <p:pic>
        <p:nvPicPr>
          <p:cNvPr id="7" name="Shape 129" descr="NASA Logo transparent.png"/>
          <p:cNvPicPr preferRelativeResize="0"/>
          <p:nvPr userDrawn="1"/>
        </p:nvPicPr>
        <p:blipFill rotWithShape="1">
          <a:blip r:embed="rId2">
            <a:alphaModFix/>
          </a:blip>
          <a:srcRect/>
          <a:stretch/>
        </p:blipFill>
        <p:spPr>
          <a:xfrm>
            <a:off x="11347950" y="209154"/>
            <a:ext cx="757237" cy="636984"/>
          </a:xfrm>
          <a:prstGeom prst="rect">
            <a:avLst/>
          </a:prstGeom>
          <a:noFill/>
          <a:ln>
            <a:noFill/>
          </a:ln>
          <a:effectLst>
            <a:outerShdw blurRad="63500" dist="88900" dir="2700000">
              <a:schemeClr val="dk1">
                <a:alpha val="43921"/>
              </a:schemeClr>
            </a:outerShdw>
          </a:effectLst>
        </p:spPr>
      </p:pic>
    </p:spTree>
    <p:extLst>
      <p:ext uri="{BB962C8B-B14F-4D97-AF65-F5344CB8AC3E}">
        <p14:creationId xmlns:p14="http://schemas.microsoft.com/office/powerpoint/2010/main" val="33666440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34495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bg1">
                    <a:lumMod val="75000"/>
                  </a:schemeClr>
                </a:solidFill>
              </a:defRPr>
            </a:lvl1pPr>
          </a:lstStyle>
          <a:p>
            <a:fld id="{C0959002-16F4-49A4-9B4C-A439DBC530EC}" type="datetime1">
              <a:rPr lang="en-US" smtClean="0"/>
              <a:t>9/1/2020</a:t>
            </a:fld>
            <a:endParaRPr lang="en-US"/>
          </a:p>
        </p:txBody>
      </p:sp>
      <p:sp>
        <p:nvSpPr>
          <p:cNvPr id="5" name="Footer Placeholder 4"/>
          <p:cNvSpPr>
            <a:spLocks noGrp="1"/>
          </p:cNvSpPr>
          <p:nvPr>
            <p:ph type="ftr" sz="quarter" idx="11"/>
          </p:nvPr>
        </p:nvSpPr>
        <p:spPr/>
        <p:txBody>
          <a:bodyPr/>
          <a:lstStyle>
            <a:lvl1pPr>
              <a:defRPr>
                <a:solidFill>
                  <a:schemeClr val="bg1">
                    <a:lumMod val="7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lumMod val="75000"/>
                  </a:schemeClr>
                </a:solidFill>
              </a:defRPr>
            </a:lvl1pPr>
          </a:lstStyle>
          <a:p>
            <a:fld id="{7A0FE22E-E07B-4D4D-A66A-A36E422BA9A7}" type="slidenum">
              <a:rPr lang="en-US" smtClean="0"/>
              <a:pPr/>
              <a:t>‹#›</a:t>
            </a:fld>
            <a:endParaRPr lang="en-US"/>
          </a:p>
        </p:txBody>
      </p:sp>
    </p:spTree>
    <p:extLst>
      <p:ext uri="{BB962C8B-B14F-4D97-AF65-F5344CB8AC3E}">
        <p14:creationId xmlns:p14="http://schemas.microsoft.com/office/powerpoint/2010/main" val="3697892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dirty="0"/>
              <a:t>April 05, 2018 | </a:t>
            </a:r>
            <a:fld id="{E8817532-08B0-6E40-9127-BF63DC1576CE}" type="slidenum">
              <a:rPr lang="en-US" smtClean="0"/>
              <a:pPr>
                <a:defRPr/>
              </a:pPr>
              <a:t>‹#›</a:t>
            </a:fld>
            <a:endParaRPr lang="en-US" dirty="0"/>
          </a:p>
        </p:txBody>
      </p:sp>
    </p:spTree>
    <p:extLst>
      <p:ext uri="{BB962C8B-B14F-4D97-AF65-F5344CB8AC3E}">
        <p14:creationId xmlns:p14="http://schemas.microsoft.com/office/powerpoint/2010/main" val="2579908752"/>
      </p:ext>
    </p:extLst>
  </p:cSld>
  <p:clrMapOvr>
    <a:masterClrMapping/>
  </p:clrMapOvr>
  <p:transition>
    <p:wipe dir="d"/>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522226"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9DA381C-0021-45C0-8474-421589F42F31}" type="datetime1">
              <a:rPr lang="en-US" smtClean="0"/>
              <a:t>9/1/2020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0FE22E-E07B-4D4D-A66A-A36E422BA9A7}" type="slidenum">
              <a:rPr lang="en-US" smtClean="0"/>
              <a:pPr/>
              <a:t>‹#›</a:t>
            </a:fld>
            <a:endParaRPr lang="en-US"/>
          </a:p>
        </p:txBody>
      </p:sp>
      <p:pic>
        <p:nvPicPr>
          <p:cNvPr id="8" name="Shape 129" descr="NASA Logo transparent.png"/>
          <p:cNvPicPr preferRelativeResize="0"/>
          <p:nvPr userDrawn="1"/>
        </p:nvPicPr>
        <p:blipFill rotWithShape="1">
          <a:blip r:embed="rId2">
            <a:alphaModFix/>
          </a:blip>
          <a:srcRect/>
          <a:stretch/>
        </p:blipFill>
        <p:spPr>
          <a:xfrm>
            <a:off x="11316425" y="209154"/>
            <a:ext cx="757237" cy="636984"/>
          </a:xfrm>
          <a:prstGeom prst="rect">
            <a:avLst/>
          </a:prstGeom>
          <a:noFill/>
          <a:ln>
            <a:noFill/>
          </a:ln>
          <a:effectLst>
            <a:outerShdw blurRad="63500" dist="88900" dir="2700000">
              <a:schemeClr val="dk1">
                <a:alpha val="43921"/>
              </a:schemeClr>
            </a:outerShdw>
          </a:effectLst>
        </p:spPr>
      </p:pic>
    </p:spTree>
    <p:extLst>
      <p:ext uri="{BB962C8B-B14F-4D97-AF65-F5344CB8AC3E}">
        <p14:creationId xmlns:p14="http://schemas.microsoft.com/office/powerpoint/2010/main" val="40603191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E700190-91B7-4EC3-AEF7-5C5A575B6C71}" type="datetime1">
              <a:rPr lang="en-US" smtClean="0"/>
              <a:t>9/1/2020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A0FE22E-E07B-4D4D-A66A-A36E422BA9A7}" type="slidenum">
              <a:rPr lang="en-US" smtClean="0"/>
              <a:pPr/>
              <a:t>‹#›</a:t>
            </a:fld>
            <a:endParaRPr lang="en-US"/>
          </a:p>
        </p:txBody>
      </p:sp>
    </p:spTree>
    <p:extLst>
      <p:ext uri="{BB962C8B-B14F-4D97-AF65-F5344CB8AC3E}">
        <p14:creationId xmlns:p14="http://schemas.microsoft.com/office/powerpoint/2010/main" val="7501746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575235" cy="1143000"/>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4FBBB74-B0A3-4DFF-9CC2-5DA19CDD8C6A}" type="datetime1">
              <a:rPr lang="en-US" smtClean="0"/>
              <a:t>9/1/2020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A0FE22E-E07B-4D4D-A66A-A36E422BA9A7}" type="slidenum">
              <a:rPr lang="en-US" smtClean="0"/>
              <a:pPr/>
              <a:t>‹#›</a:t>
            </a:fld>
            <a:endParaRPr lang="en-US"/>
          </a:p>
        </p:txBody>
      </p:sp>
      <p:pic>
        <p:nvPicPr>
          <p:cNvPr id="7" name="Shape 129" descr="NASA Logo transparent.png"/>
          <p:cNvPicPr preferRelativeResize="0"/>
          <p:nvPr userDrawn="1"/>
        </p:nvPicPr>
        <p:blipFill rotWithShape="1">
          <a:blip r:embed="rId2">
            <a:alphaModFix/>
          </a:blip>
          <a:srcRect/>
          <a:stretch/>
        </p:blipFill>
        <p:spPr>
          <a:xfrm>
            <a:off x="11321446" y="209154"/>
            <a:ext cx="757237" cy="636984"/>
          </a:xfrm>
          <a:prstGeom prst="rect">
            <a:avLst/>
          </a:prstGeom>
          <a:noFill/>
          <a:ln>
            <a:noFill/>
          </a:ln>
          <a:effectLst>
            <a:outerShdw blurRad="63500" dist="88900" dir="2700000">
              <a:schemeClr val="dk1">
                <a:alpha val="43921"/>
              </a:schemeClr>
            </a:outerShdw>
          </a:effectLst>
        </p:spPr>
      </p:pic>
    </p:spTree>
    <p:extLst>
      <p:ext uri="{BB962C8B-B14F-4D97-AF65-F5344CB8AC3E}">
        <p14:creationId xmlns:p14="http://schemas.microsoft.com/office/powerpoint/2010/main" val="29594203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E6771D-D0C7-42C4-9EB6-4532377E9EA5}" type="datetime1">
              <a:rPr lang="en-US" smtClean="0"/>
              <a:t>9/1/2020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A0FE22E-E07B-4D4D-A66A-A36E422BA9A7}" type="slidenum">
              <a:rPr lang="en-US" smtClean="0"/>
              <a:pPr/>
              <a:t>‹#›</a:t>
            </a:fld>
            <a:endParaRPr lang="en-US"/>
          </a:p>
        </p:txBody>
      </p:sp>
      <p:pic>
        <p:nvPicPr>
          <p:cNvPr id="5" name="Shape 129" descr="NASA Logo transparent.png"/>
          <p:cNvPicPr preferRelativeResize="0"/>
          <p:nvPr userDrawn="1"/>
        </p:nvPicPr>
        <p:blipFill rotWithShape="1">
          <a:blip r:embed="rId2">
            <a:alphaModFix/>
          </a:blip>
          <a:srcRect/>
          <a:stretch/>
        </p:blipFill>
        <p:spPr>
          <a:xfrm>
            <a:off x="11341324" y="226116"/>
            <a:ext cx="757237" cy="636984"/>
          </a:xfrm>
          <a:prstGeom prst="rect">
            <a:avLst/>
          </a:prstGeom>
          <a:noFill/>
          <a:ln>
            <a:noFill/>
          </a:ln>
          <a:effectLst>
            <a:outerShdw blurRad="63500" dist="88900" dir="2700000">
              <a:schemeClr val="dk1">
                <a:alpha val="43921"/>
              </a:schemeClr>
            </a:outerShdw>
          </a:effectLst>
        </p:spPr>
      </p:pic>
    </p:spTree>
    <p:extLst>
      <p:ext uri="{BB962C8B-B14F-4D97-AF65-F5344CB8AC3E}">
        <p14:creationId xmlns:p14="http://schemas.microsoft.com/office/powerpoint/2010/main" val="16013949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431E07-8A0F-46B2-B2BA-00A0D5D093EF}" type="datetime1">
              <a:rPr lang="en-US" smtClean="0"/>
              <a:t>9/1/2020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0FE22E-E07B-4D4D-A66A-A36E422BA9A7}" type="slidenum">
              <a:rPr lang="en-US" smtClean="0"/>
              <a:pPr/>
              <a:t>‹#›</a:t>
            </a:fld>
            <a:endParaRPr lang="en-US"/>
          </a:p>
        </p:txBody>
      </p:sp>
    </p:spTree>
    <p:extLst>
      <p:ext uri="{BB962C8B-B14F-4D97-AF65-F5344CB8AC3E}">
        <p14:creationId xmlns:p14="http://schemas.microsoft.com/office/powerpoint/2010/main" val="26344309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A66B8C-75A4-4E0E-97F9-5E02F2DC3269}" type="datetime1">
              <a:rPr lang="en-US" smtClean="0"/>
              <a:t>9/1/2020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0FE22E-E07B-4D4D-A66A-A36E422BA9A7}" type="slidenum">
              <a:rPr lang="en-US" smtClean="0"/>
              <a:pPr/>
              <a:t>‹#›</a:t>
            </a:fld>
            <a:endParaRPr lang="en-US"/>
          </a:p>
        </p:txBody>
      </p:sp>
    </p:spTree>
    <p:extLst>
      <p:ext uri="{BB962C8B-B14F-4D97-AF65-F5344CB8AC3E}">
        <p14:creationId xmlns:p14="http://schemas.microsoft.com/office/powerpoint/2010/main" val="2545353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0" y="0"/>
            <a:ext cx="12192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4D3829B-D314-41F8-97E6-BC7F4C014EF3}" type="datetime1">
              <a:rPr lang="en-US" smtClean="0"/>
              <a:t>9/1/2020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0FE22E-E07B-4D4D-A66A-A36E422BA9A7}" type="slidenum">
              <a:rPr lang="en-US" smtClean="0"/>
              <a:pPr/>
              <a:t>‹#›</a:t>
            </a:fld>
            <a:endParaRPr lang="en-US"/>
          </a:p>
        </p:txBody>
      </p:sp>
    </p:spTree>
    <p:extLst>
      <p:ext uri="{BB962C8B-B14F-4D97-AF65-F5344CB8AC3E}">
        <p14:creationId xmlns:p14="http://schemas.microsoft.com/office/powerpoint/2010/main" val="7287943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69447" y="1138022"/>
            <a:ext cx="5482471" cy="5289766"/>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45322" y="1138022"/>
            <a:ext cx="5500063" cy="5289766"/>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dirty="0"/>
              <a:t>April 05, 2018 | </a:t>
            </a:r>
            <a:fld id="{071EEA89-F3B6-4648-9AE4-DD01264943D3}" type="slidenum">
              <a:rPr lang="en-US" smtClean="0"/>
              <a:pPr>
                <a:defRPr/>
              </a:pPr>
              <a:t>‹#›</a:t>
            </a:fld>
            <a:endParaRPr lang="en-US" dirty="0"/>
          </a:p>
        </p:txBody>
      </p:sp>
    </p:spTree>
    <p:extLst>
      <p:ext uri="{BB962C8B-B14F-4D97-AF65-F5344CB8AC3E}">
        <p14:creationId xmlns:p14="http://schemas.microsoft.com/office/powerpoint/2010/main" val="2711839917"/>
      </p:ext>
    </p:extLst>
  </p:cSld>
  <p:clrMapOvr>
    <a:masterClrMapping/>
  </p:clrMapOvr>
  <p:transition>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sldNum" sz="quarter" idx="10"/>
          </p:nvPr>
        </p:nvSpPr>
        <p:spPr>
          <a:ln/>
        </p:spPr>
        <p:txBody>
          <a:bodyPr/>
          <a:lstStyle>
            <a:lvl1pPr>
              <a:defRPr/>
            </a:lvl1pPr>
          </a:lstStyle>
          <a:p>
            <a:pPr>
              <a:defRPr/>
            </a:pPr>
            <a:r>
              <a:rPr lang="en-US" dirty="0"/>
              <a:t>April 05, 2018 | </a:t>
            </a:r>
            <a:fld id="{43E50478-0220-E946-BE77-CC480DF3B3C9}" type="slidenum">
              <a:rPr lang="en-US" smtClean="0"/>
              <a:pPr>
                <a:defRPr/>
              </a:pPr>
              <a:t>‹#›</a:t>
            </a:fld>
            <a:endParaRPr lang="en-US" dirty="0"/>
          </a:p>
        </p:txBody>
      </p:sp>
    </p:spTree>
    <p:extLst>
      <p:ext uri="{BB962C8B-B14F-4D97-AF65-F5344CB8AC3E}">
        <p14:creationId xmlns:p14="http://schemas.microsoft.com/office/powerpoint/2010/main" val="100980008"/>
      </p:ext>
    </p:extLst>
  </p:cSld>
  <p:clrMapOvr>
    <a:masterClrMapping/>
  </p:clrMapOvr>
  <p:transition>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dirty="0"/>
              <a:t>April 05, 2018 | </a:t>
            </a:r>
            <a:fld id="{FCA2A7AA-70C5-7348-A2DA-DBA25CE596A1}" type="slidenum">
              <a:rPr lang="en-US" smtClean="0"/>
              <a:pPr>
                <a:defRPr/>
              </a:pPr>
              <a:t>‹#›</a:t>
            </a:fld>
            <a:endParaRPr lang="en-US" dirty="0"/>
          </a:p>
        </p:txBody>
      </p:sp>
    </p:spTree>
    <p:extLst>
      <p:ext uri="{BB962C8B-B14F-4D97-AF65-F5344CB8AC3E}">
        <p14:creationId xmlns:p14="http://schemas.microsoft.com/office/powerpoint/2010/main" val="1009625544"/>
      </p:ext>
    </p:extLst>
  </p:cSld>
  <p:clrMapOvr>
    <a:masterClrMapping/>
  </p:clrMapOvr>
  <p:transition>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12194117"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a:spLocks noGrp="1" noChangeArrowheads="1"/>
          </p:cNvSpPr>
          <p:nvPr/>
        </p:nvSpPr>
        <p:spPr bwMode="auto">
          <a:xfrm>
            <a:off x="10566400" y="6618288"/>
            <a:ext cx="1625600"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endParaRPr lang="en-US" altLang="en-US" sz="1400" smtClean="0">
              <a:cs typeface="+mn-cs"/>
            </a:endParaRPr>
          </a:p>
        </p:txBody>
      </p:sp>
      <p:sp>
        <p:nvSpPr>
          <p:cNvPr id="5125" name="Rectangle 5"/>
          <p:cNvSpPr>
            <a:spLocks noGrp="1" noChangeArrowheads="1"/>
          </p:cNvSpPr>
          <p:nvPr>
            <p:ph type="ctrTitle"/>
          </p:nvPr>
        </p:nvSpPr>
        <p:spPr>
          <a:xfrm>
            <a:off x="626533" y="1103313"/>
            <a:ext cx="11125200" cy="647700"/>
          </a:xfrm>
        </p:spPr>
        <p:txBody>
          <a:bodyPr anchor="t"/>
          <a:lstStyle>
            <a:lvl1pPr>
              <a:defRPr/>
            </a:lvl1pPr>
          </a:lstStyle>
          <a:p>
            <a:r>
              <a:rPr lang="en-US"/>
              <a:t>Click to edit Master title style</a:t>
            </a:r>
          </a:p>
        </p:txBody>
      </p:sp>
      <p:sp>
        <p:nvSpPr>
          <p:cNvPr id="5126" name="Rectangle 6"/>
          <p:cNvSpPr>
            <a:spLocks noGrp="1" noChangeArrowheads="1"/>
          </p:cNvSpPr>
          <p:nvPr>
            <p:ph type="subTitle" idx="1"/>
          </p:nvPr>
        </p:nvSpPr>
        <p:spPr>
          <a:xfrm>
            <a:off x="29634" y="5854700"/>
            <a:ext cx="4944533" cy="889000"/>
          </a:xfrm>
        </p:spPr>
        <p:txBody>
          <a:bodyPr/>
          <a:lstStyle>
            <a:lvl1pPr marL="0" indent="0">
              <a:buFont typeface="Wingdings" pitchFamily="-107" charset="2"/>
              <a:buNone/>
              <a:defRPr sz="1600" b="1">
                <a:solidFill>
                  <a:srgbClr val="104A84"/>
                </a:solidFill>
              </a:defRPr>
            </a:lvl1pPr>
          </a:lstStyle>
          <a:p>
            <a:r>
              <a:rPr lang="en-US"/>
              <a:t>Click to edit Master subtitle style</a:t>
            </a:r>
          </a:p>
        </p:txBody>
      </p:sp>
      <p:sp>
        <p:nvSpPr>
          <p:cNvPr id="6" name="Rectangle 3"/>
          <p:cNvSpPr>
            <a:spLocks noGrp="1" noChangeArrowheads="1"/>
          </p:cNvSpPr>
          <p:nvPr>
            <p:ph type="sldNum" sz="quarter" idx="10"/>
          </p:nvPr>
        </p:nvSpPr>
        <p:spPr>
          <a:xfrm>
            <a:off x="8621184" y="6303963"/>
            <a:ext cx="2540000" cy="457200"/>
          </a:xfrm>
        </p:spPr>
        <p:txBody>
          <a:bodyPr/>
          <a:lstStyle>
            <a:lvl1pPr>
              <a:defRPr smtClean="0"/>
            </a:lvl1pPr>
          </a:lstStyle>
          <a:p>
            <a:pPr>
              <a:defRPr/>
            </a:pPr>
            <a:fld id="{B33EAD2A-D920-EA42-AF02-14088A78B456}" type="slidenum">
              <a:rPr lang="en-US"/>
              <a:pPr>
                <a:defRPr/>
              </a:pPr>
              <a:t>‹#›</a:t>
            </a:fld>
            <a:endParaRPr lang="en-US"/>
          </a:p>
        </p:txBody>
      </p:sp>
      <p:pic>
        <p:nvPicPr>
          <p:cNvPr id="7" name="Picture 10" descr="Gray Wolf:Users:cboquist:Desktop:EOSDIS 1.gif"/>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812666" y="166311"/>
            <a:ext cx="2214033" cy="1273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05976893"/>
      </p:ext>
    </p:extLst>
  </p:cSld>
  <p:clrMapOvr>
    <a:masterClrMapping/>
  </p:clrMapOvr>
  <p:transition>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2"/>
          <p:cNvSpPr>
            <a:spLocks noGrp="1" noChangeArrowheads="1"/>
          </p:cNvSpPr>
          <p:nvPr>
            <p:ph type="sldNum" sz="quarter" idx="10"/>
          </p:nvPr>
        </p:nvSpPr>
        <p:spPr>
          <a:ln/>
        </p:spPr>
        <p:txBody>
          <a:bodyPr/>
          <a:lstStyle>
            <a:lvl1pPr>
              <a:defRPr/>
            </a:lvl1pPr>
          </a:lstStyle>
          <a:p>
            <a:pPr>
              <a:defRPr/>
            </a:pPr>
            <a:fld id="{E8817532-08B0-6E40-9127-BF63DC1576CE}" type="slidenum">
              <a:rPr lang="en-US"/>
              <a:pPr>
                <a:defRPr/>
              </a:pPr>
              <a:t>‹#›</a:t>
            </a:fld>
            <a:endParaRPr lang="en-US"/>
          </a:p>
        </p:txBody>
      </p:sp>
    </p:spTree>
    <p:extLst>
      <p:ext uri="{BB962C8B-B14F-4D97-AF65-F5344CB8AC3E}">
        <p14:creationId xmlns:p14="http://schemas.microsoft.com/office/powerpoint/2010/main" val="1301080831"/>
      </p:ext>
    </p:extLst>
  </p:cSld>
  <p:clrMapOvr>
    <a:masterClrMapping/>
  </p:clrMapOvr>
  <p:transition>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fld id="{805601B9-3A02-6841-B3E2-F5358B8250BA}" type="slidenum">
              <a:rPr lang="en-US"/>
              <a:pPr>
                <a:defRPr/>
              </a:pPr>
              <a:t>‹#›</a:t>
            </a:fld>
            <a:endParaRPr lang="en-US"/>
          </a:p>
        </p:txBody>
      </p:sp>
    </p:spTree>
    <p:extLst>
      <p:ext uri="{BB962C8B-B14F-4D97-AF65-F5344CB8AC3E}">
        <p14:creationId xmlns:p14="http://schemas.microsoft.com/office/powerpoint/2010/main" val="3774618263"/>
      </p:ext>
    </p:extLst>
  </p:cSld>
  <p:clrMapOvr>
    <a:masterClrMapping/>
  </p:clrMapOvr>
  <p:transition>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84817" y="1290638"/>
            <a:ext cx="5128683" cy="5137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616701" y="1290638"/>
            <a:ext cx="5128684" cy="5137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fld id="{071EEA89-F3B6-4648-9AE4-DD01264943D3}" type="slidenum">
              <a:rPr lang="en-US"/>
              <a:pPr>
                <a:defRPr/>
              </a:pPr>
              <a:t>‹#›</a:t>
            </a:fld>
            <a:endParaRPr lang="en-US"/>
          </a:p>
        </p:txBody>
      </p:sp>
    </p:spTree>
    <p:extLst>
      <p:ext uri="{BB962C8B-B14F-4D97-AF65-F5344CB8AC3E}">
        <p14:creationId xmlns:p14="http://schemas.microsoft.com/office/powerpoint/2010/main" val="854983722"/>
      </p:ext>
    </p:extLst>
  </p:cSld>
  <p:clrMapOvr>
    <a:masterClrMapping/>
  </p:clrMapOvr>
  <p:transition>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1.pn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7.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image" Target="../media/image6.pn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theme" Target="../theme/theme3.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sldNum" sz="quarter" idx="4"/>
          </p:nvPr>
        </p:nvSpPr>
        <p:spPr bwMode="auto">
          <a:xfrm>
            <a:off x="9444567" y="6627168"/>
            <a:ext cx="2540000" cy="2308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900" i="1" smtClean="0"/>
            </a:lvl1pPr>
          </a:lstStyle>
          <a:p>
            <a:pPr>
              <a:defRPr/>
            </a:pPr>
            <a:r>
              <a:rPr lang="en-US" dirty="0"/>
              <a:t>June 07, 2018 | </a:t>
            </a:r>
            <a:fld id="{D1FFEC06-00D3-154A-8985-968711E276BE}" type="slidenum">
              <a:rPr lang="en-US" smtClean="0"/>
              <a:pPr>
                <a:defRPr/>
              </a:pPr>
              <a:t>‹#›</a:t>
            </a:fld>
            <a:endParaRPr lang="en-US" dirty="0"/>
          </a:p>
        </p:txBody>
      </p:sp>
      <p:sp>
        <p:nvSpPr>
          <p:cNvPr id="1027" name="Rectangle 3"/>
          <p:cNvSpPr>
            <a:spLocks noGrp="1" noChangeArrowheads="1"/>
          </p:cNvSpPr>
          <p:nvPr>
            <p:ph type="title"/>
          </p:nvPr>
        </p:nvSpPr>
        <p:spPr bwMode="auto">
          <a:xfrm>
            <a:off x="203201" y="36514"/>
            <a:ext cx="10748433"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auto">
          <a:xfrm>
            <a:off x="477831" y="1081436"/>
            <a:ext cx="11267555" cy="5346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a:hlinkClick r:id="" action="ppaction://hlinkshowjump?jump=lastslide"/>
          </p:cNvPr>
          <p:cNvSpPr>
            <a:spLocks noChangeArrowheads="1"/>
          </p:cNvSpPr>
          <p:nvPr userDrawn="1"/>
        </p:nvSpPr>
        <p:spPr bwMode="auto">
          <a:xfrm>
            <a:off x="11910485" y="0"/>
            <a:ext cx="281516" cy="254000"/>
          </a:xfrm>
          <a:prstGeom prst="rect">
            <a:avLst/>
          </a:prstGeom>
          <a:solidFill>
            <a:schemeClr val="accent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endParaRPr lang="en-US" altLang="en-US" sz="1800">
              <a:cs typeface="+mn-cs"/>
            </a:endParaRPr>
          </a:p>
        </p:txBody>
      </p:sp>
      <p:grpSp>
        <p:nvGrpSpPr>
          <p:cNvPr id="1030" name="Group 6"/>
          <p:cNvGrpSpPr>
            <a:grpSpLocks/>
          </p:cNvGrpSpPr>
          <p:nvPr userDrawn="1"/>
        </p:nvGrpSpPr>
        <p:grpSpPr bwMode="auto">
          <a:xfrm>
            <a:off x="203200" y="914400"/>
            <a:ext cx="11887200" cy="77788"/>
            <a:chOff x="281" y="734"/>
            <a:chExt cx="5616" cy="49"/>
          </a:xfrm>
        </p:grpSpPr>
        <p:sp>
          <p:nvSpPr>
            <p:cNvPr id="1032" name="Line 7"/>
            <p:cNvSpPr>
              <a:spLocks noChangeShapeType="1"/>
            </p:cNvSpPr>
            <p:nvPr/>
          </p:nvSpPr>
          <p:spPr bwMode="auto">
            <a:xfrm>
              <a:off x="281" y="734"/>
              <a:ext cx="5616" cy="0"/>
            </a:xfrm>
            <a:prstGeom prst="line">
              <a:avLst/>
            </a:prstGeom>
            <a:noFill/>
            <a:ln w="50800">
              <a:solidFill>
                <a:srgbClr val="114FFB"/>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sz="1800"/>
            </a:p>
          </p:txBody>
        </p:sp>
        <p:sp>
          <p:nvSpPr>
            <p:cNvPr id="1033" name="Line 8"/>
            <p:cNvSpPr>
              <a:spLocks noChangeShapeType="1"/>
            </p:cNvSpPr>
            <p:nvPr/>
          </p:nvSpPr>
          <p:spPr bwMode="auto">
            <a:xfrm>
              <a:off x="281" y="783"/>
              <a:ext cx="5616" cy="0"/>
            </a:xfrm>
            <a:prstGeom prst="line">
              <a:avLst/>
            </a:prstGeom>
            <a:noFill/>
            <a:ln w="50800">
              <a:solidFill>
                <a:srgbClr val="A2C1FE"/>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sz="1800"/>
            </a:p>
          </p:txBody>
        </p:sp>
      </p:grpSp>
      <p:pic>
        <p:nvPicPr>
          <p:cNvPr id="1031" name="Picture 9" descr="nasa_3D"/>
          <p:cNvPicPr>
            <a:picLocks noChangeAspect="1" noChangeArrowheads="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10769600" y="66676"/>
            <a:ext cx="14224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cddis_logo_transparent.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22431" y="6342912"/>
            <a:ext cx="1853403" cy="457200"/>
          </a:xfrm>
          <a:prstGeom prst="rect">
            <a:avLst/>
          </a:prstGeom>
        </p:spPr>
      </p:pic>
      <p:sp>
        <p:nvSpPr>
          <p:cNvPr id="2" name="TextBox 1"/>
          <p:cNvSpPr txBox="1"/>
          <p:nvPr userDrawn="1"/>
        </p:nvSpPr>
        <p:spPr>
          <a:xfrm>
            <a:off x="4770872" y="6627168"/>
            <a:ext cx="1991251" cy="230832"/>
          </a:xfrm>
          <a:prstGeom prst="rect">
            <a:avLst/>
          </a:prstGeom>
          <a:noFill/>
        </p:spPr>
        <p:txBody>
          <a:bodyPr wrap="none" rtlCol="0">
            <a:spAutoFit/>
          </a:bodyPr>
          <a:lstStyle/>
          <a:p>
            <a:r>
              <a:rPr lang="en-US" sz="900" i="1" dirty="0"/>
              <a:t>DAAC</a:t>
            </a:r>
            <a:r>
              <a:rPr lang="en-US" sz="900" i="1" baseline="0" dirty="0"/>
              <a:t> Bi-Monthly Briefing | CDDIS </a:t>
            </a:r>
            <a:endParaRPr lang="en-US" sz="900" i="1" dirty="0"/>
          </a:p>
        </p:txBody>
      </p:sp>
    </p:spTree>
    <p:extLst>
      <p:ext uri="{BB962C8B-B14F-4D97-AF65-F5344CB8AC3E}">
        <p14:creationId xmlns:p14="http://schemas.microsoft.com/office/powerpoint/2010/main" val="452305347"/>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Lst>
  <p:transition>
    <p:wipe dir="d"/>
  </p:transition>
  <p:hf hdr="0" ftr="0"/>
  <p:txStyles>
    <p:titleStyle>
      <a:lvl1pPr algn="ctr" rtl="0" eaLnBrk="0" fontAlgn="base" hangingPunct="0">
        <a:lnSpc>
          <a:spcPct val="85000"/>
        </a:lnSpc>
        <a:spcBef>
          <a:spcPct val="0"/>
        </a:spcBef>
        <a:spcAft>
          <a:spcPct val="0"/>
        </a:spcAft>
        <a:defRPr sz="3200" b="1">
          <a:solidFill>
            <a:schemeClr val="accent2"/>
          </a:solidFill>
          <a:latin typeface="+mj-lt"/>
          <a:ea typeface="ＭＳ Ｐゴシック" pitchFamily="-65" charset="-128"/>
          <a:cs typeface="ＭＳ Ｐゴシック" pitchFamily="-65" charset="-128"/>
        </a:defRPr>
      </a:lvl1pPr>
      <a:lvl2pPr algn="ctr" rtl="0" eaLnBrk="0" fontAlgn="base" hangingPunct="0">
        <a:lnSpc>
          <a:spcPct val="85000"/>
        </a:lnSpc>
        <a:spcBef>
          <a:spcPct val="0"/>
        </a:spcBef>
        <a:spcAft>
          <a:spcPct val="0"/>
        </a:spcAft>
        <a:defRPr sz="3200" b="1">
          <a:solidFill>
            <a:schemeClr val="accent2"/>
          </a:solidFill>
          <a:latin typeface="Arial" pitchFamily="-107" charset="0"/>
          <a:ea typeface="ＭＳ Ｐゴシック" pitchFamily="-65" charset="-128"/>
          <a:cs typeface="ＭＳ Ｐゴシック" pitchFamily="-65" charset="-128"/>
        </a:defRPr>
      </a:lvl2pPr>
      <a:lvl3pPr algn="ctr" rtl="0" eaLnBrk="0" fontAlgn="base" hangingPunct="0">
        <a:lnSpc>
          <a:spcPct val="85000"/>
        </a:lnSpc>
        <a:spcBef>
          <a:spcPct val="0"/>
        </a:spcBef>
        <a:spcAft>
          <a:spcPct val="0"/>
        </a:spcAft>
        <a:defRPr sz="3200" b="1">
          <a:solidFill>
            <a:schemeClr val="accent2"/>
          </a:solidFill>
          <a:latin typeface="Arial" pitchFamily="-107" charset="0"/>
          <a:ea typeface="ＭＳ Ｐゴシック" pitchFamily="-65" charset="-128"/>
          <a:cs typeface="ＭＳ Ｐゴシック" pitchFamily="-65" charset="-128"/>
        </a:defRPr>
      </a:lvl3pPr>
      <a:lvl4pPr algn="ctr" rtl="0" eaLnBrk="0" fontAlgn="base" hangingPunct="0">
        <a:lnSpc>
          <a:spcPct val="85000"/>
        </a:lnSpc>
        <a:spcBef>
          <a:spcPct val="0"/>
        </a:spcBef>
        <a:spcAft>
          <a:spcPct val="0"/>
        </a:spcAft>
        <a:defRPr sz="3200" b="1">
          <a:solidFill>
            <a:schemeClr val="accent2"/>
          </a:solidFill>
          <a:latin typeface="Arial" pitchFamily="-107" charset="0"/>
          <a:ea typeface="ＭＳ Ｐゴシック" pitchFamily="-65" charset="-128"/>
          <a:cs typeface="ＭＳ Ｐゴシック" pitchFamily="-65" charset="-128"/>
        </a:defRPr>
      </a:lvl4pPr>
      <a:lvl5pPr algn="ctr" rtl="0" eaLnBrk="0" fontAlgn="base" hangingPunct="0">
        <a:lnSpc>
          <a:spcPct val="85000"/>
        </a:lnSpc>
        <a:spcBef>
          <a:spcPct val="0"/>
        </a:spcBef>
        <a:spcAft>
          <a:spcPct val="0"/>
        </a:spcAft>
        <a:defRPr sz="3200" b="1">
          <a:solidFill>
            <a:schemeClr val="accent2"/>
          </a:solidFill>
          <a:latin typeface="Arial" pitchFamily="-107" charset="0"/>
          <a:ea typeface="ＭＳ Ｐゴシック" pitchFamily="-65" charset="-128"/>
          <a:cs typeface="ＭＳ Ｐゴシック" pitchFamily="-65" charset="-128"/>
        </a:defRPr>
      </a:lvl5pPr>
      <a:lvl6pPr marL="457200" algn="ctr" rtl="0" fontAlgn="base">
        <a:lnSpc>
          <a:spcPct val="85000"/>
        </a:lnSpc>
        <a:spcBef>
          <a:spcPct val="0"/>
        </a:spcBef>
        <a:spcAft>
          <a:spcPct val="0"/>
        </a:spcAft>
        <a:defRPr sz="3200" b="1">
          <a:solidFill>
            <a:schemeClr val="accent2"/>
          </a:solidFill>
          <a:latin typeface="Arial" pitchFamily="-107" charset="0"/>
        </a:defRPr>
      </a:lvl6pPr>
      <a:lvl7pPr marL="914400" algn="ctr" rtl="0" fontAlgn="base">
        <a:lnSpc>
          <a:spcPct val="85000"/>
        </a:lnSpc>
        <a:spcBef>
          <a:spcPct val="0"/>
        </a:spcBef>
        <a:spcAft>
          <a:spcPct val="0"/>
        </a:spcAft>
        <a:defRPr sz="3200" b="1">
          <a:solidFill>
            <a:schemeClr val="accent2"/>
          </a:solidFill>
          <a:latin typeface="Arial" pitchFamily="-107" charset="0"/>
        </a:defRPr>
      </a:lvl7pPr>
      <a:lvl8pPr marL="1371600" algn="ctr" rtl="0" fontAlgn="base">
        <a:lnSpc>
          <a:spcPct val="85000"/>
        </a:lnSpc>
        <a:spcBef>
          <a:spcPct val="0"/>
        </a:spcBef>
        <a:spcAft>
          <a:spcPct val="0"/>
        </a:spcAft>
        <a:defRPr sz="3200" b="1">
          <a:solidFill>
            <a:schemeClr val="accent2"/>
          </a:solidFill>
          <a:latin typeface="Arial" pitchFamily="-107" charset="0"/>
        </a:defRPr>
      </a:lvl8pPr>
      <a:lvl9pPr marL="1828800" algn="ctr" rtl="0" fontAlgn="base">
        <a:lnSpc>
          <a:spcPct val="85000"/>
        </a:lnSpc>
        <a:spcBef>
          <a:spcPct val="0"/>
        </a:spcBef>
        <a:spcAft>
          <a:spcPct val="0"/>
        </a:spcAft>
        <a:defRPr sz="3200" b="1">
          <a:solidFill>
            <a:schemeClr val="accent2"/>
          </a:solidFill>
          <a:latin typeface="Arial" pitchFamily="-107" charset="0"/>
        </a:defRPr>
      </a:lvl9pPr>
    </p:titleStyle>
    <p:bodyStyle>
      <a:lvl1pPr marL="282575" indent="-282575" algn="l" rtl="0" eaLnBrk="0" fontAlgn="base" hangingPunct="0">
        <a:lnSpc>
          <a:spcPct val="85000"/>
        </a:lnSpc>
        <a:spcBef>
          <a:spcPct val="20000"/>
        </a:spcBef>
        <a:spcAft>
          <a:spcPct val="0"/>
        </a:spcAft>
        <a:buSzPct val="70000"/>
        <a:buFont typeface="Wingdings" charset="0"/>
        <a:buBlip>
          <a:blip r:embed="rId9"/>
        </a:buBlip>
        <a:defRPr sz="2000">
          <a:solidFill>
            <a:schemeClr val="tx1"/>
          </a:solidFill>
          <a:latin typeface="+mn-lt"/>
          <a:ea typeface="ＭＳ Ｐゴシック" pitchFamily="-65" charset="-128"/>
          <a:cs typeface="ＭＳ Ｐゴシック" pitchFamily="-65" charset="-128"/>
        </a:defRPr>
      </a:lvl1pPr>
      <a:lvl2pPr marL="636588" indent="-239713" algn="l" rtl="0" eaLnBrk="0" fontAlgn="base" hangingPunct="0">
        <a:lnSpc>
          <a:spcPct val="85000"/>
        </a:lnSpc>
        <a:spcBef>
          <a:spcPct val="20000"/>
        </a:spcBef>
        <a:spcAft>
          <a:spcPct val="0"/>
        </a:spcAft>
        <a:buFont typeface="Times" charset="0"/>
        <a:buChar char="•"/>
        <a:defRPr sz="2000">
          <a:solidFill>
            <a:schemeClr val="tx1"/>
          </a:solidFill>
          <a:latin typeface="+mn-lt"/>
          <a:ea typeface="ＭＳ Ｐゴシック" pitchFamily="-107" charset="-128"/>
        </a:defRPr>
      </a:lvl2pPr>
      <a:lvl3pPr marL="917575" indent="-166688" algn="l" rtl="0" eaLnBrk="0" fontAlgn="base" hangingPunct="0">
        <a:lnSpc>
          <a:spcPct val="85000"/>
        </a:lnSpc>
        <a:spcBef>
          <a:spcPct val="20000"/>
        </a:spcBef>
        <a:spcAft>
          <a:spcPct val="0"/>
        </a:spcAft>
        <a:buChar char="•"/>
        <a:defRPr sz="2000">
          <a:solidFill>
            <a:schemeClr val="tx1"/>
          </a:solidFill>
          <a:latin typeface="+mn-lt"/>
          <a:ea typeface="ヒラギノ角ゴ Pro W3" pitchFamily="-111" charset="-128"/>
          <a:cs typeface="ヒラギノ角ゴ Pro W3" pitchFamily="-111" charset="-128"/>
        </a:defRPr>
      </a:lvl3pPr>
      <a:lvl4pPr marL="1255713" indent="-223838" algn="l" rtl="0" eaLnBrk="0" fontAlgn="base" hangingPunct="0">
        <a:lnSpc>
          <a:spcPct val="85000"/>
        </a:lnSpc>
        <a:spcBef>
          <a:spcPct val="20000"/>
        </a:spcBef>
        <a:spcAft>
          <a:spcPct val="0"/>
        </a:spcAft>
        <a:buChar char="–"/>
        <a:defRPr sz="2000">
          <a:solidFill>
            <a:schemeClr val="tx1"/>
          </a:solidFill>
          <a:latin typeface="+mn-lt"/>
          <a:ea typeface="ヒラギノ角ゴ Pro W3" pitchFamily="-111" charset="-128"/>
          <a:cs typeface="ヒラギノ角ゴ Pro W3" charset="0"/>
        </a:defRPr>
      </a:lvl4pPr>
      <a:lvl5pPr marL="1593850" indent="-223838" algn="l" rtl="0" eaLnBrk="0" fontAlgn="base" hangingPunct="0">
        <a:lnSpc>
          <a:spcPct val="85000"/>
        </a:lnSpc>
        <a:spcBef>
          <a:spcPct val="20000"/>
        </a:spcBef>
        <a:spcAft>
          <a:spcPct val="0"/>
        </a:spcAft>
        <a:buChar char="»"/>
        <a:defRPr sz="2000">
          <a:solidFill>
            <a:schemeClr val="tx1"/>
          </a:solidFill>
          <a:latin typeface="+mn-lt"/>
          <a:ea typeface="ＭＳ Ｐゴシック" pitchFamily="-108" charset="-128"/>
          <a:cs typeface="ＭＳ Ｐゴシック" pitchFamily="-108" charset="-128"/>
        </a:defRPr>
      </a:lvl5pPr>
      <a:lvl6pPr marL="2051050" indent="-223838" algn="l" rtl="0" fontAlgn="base">
        <a:lnSpc>
          <a:spcPct val="85000"/>
        </a:lnSpc>
        <a:spcBef>
          <a:spcPct val="20000"/>
        </a:spcBef>
        <a:spcAft>
          <a:spcPct val="0"/>
        </a:spcAft>
        <a:buChar char="»"/>
        <a:defRPr sz="2000">
          <a:solidFill>
            <a:schemeClr val="tx1"/>
          </a:solidFill>
          <a:latin typeface="+mn-lt"/>
          <a:ea typeface="ＭＳ Ｐゴシック" pitchFamily="-107" charset="-128"/>
        </a:defRPr>
      </a:lvl6pPr>
      <a:lvl7pPr marL="2508250" indent="-223838" algn="l" rtl="0" fontAlgn="base">
        <a:lnSpc>
          <a:spcPct val="85000"/>
        </a:lnSpc>
        <a:spcBef>
          <a:spcPct val="20000"/>
        </a:spcBef>
        <a:spcAft>
          <a:spcPct val="0"/>
        </a:spcAft>
        <a:buChar char="»"/>
        <a:defRPr sz="2000">
          <a:solidFill>
            <a:schemeClr val="tx1"/>
          </a:solidFill>
          <a:latin typeface="+mn-lt"/>
          <a:ea typeface="ＭＳ Ｐゴシック" pitchFamily="-107" charset="-128"/>
        </a:defRPr>
      </a:lvl7pPr>
      <a:lvl8pPr marL="2965450" indent="-223838" algn="l" rtl="0" fontAlgn="base">
        <a:lnSpc>
          <a:spcPct val="85000"/>
        </a:lnSpc>
        <a:spcBef>
          <a:spcPct val="20000"/>
        </a:spcBef>
        <a:spcAft>
          <a:spcPct val="0"/>
        </a:spcAft>
        <a:buChar char="»"/>
        <a:defRPr sz="2000">
          <a:solidFill>
            <a:schemeClr val="tx1"/>
          </a:solidFill>
          <a:latin typeface="+mn-lt"/>
          <a:ea typeface="ＭＳ Ｐゴシック" pitchFamily="-107" charset="-128"/>
        </a:defRPr>
      </a:lvl8pPr>
      <a:lvl9pPr marL="3422650" indent="-223838" algn="l" rtl="0" fontAlgn="base">
        <a:lnSpc>
          <a:spcPct val="85000"/>
        </a:lnSpc>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sldNum" sz="quarter" idx="4"/>
          </p:nvPr>
        </p:nvSpPr>
        <p:spPr bwMode="auto">
          <a:xfrm>
            <a:off x="9444567" y="6503988"/>
            <a:ext cx="2540000" cy="3540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smtClean="0"/>
            </a:lvl1pPr>
          </a:lstStyle>
          <a:p>
            <a:pPr>
              <a:defRPr/>
            </a:pPr>
            <a:fld id="{D1FFEC06-00D3-154A-8985-968711E276BE}" type="slidenum">
              <a:rPr lang="en-US"/>
              <a:pPr>
                <a:defRPr/>
              </a:pPr>
              <a:t>‹#›</a:t>
            </a:fld>
            <a:endParaRPr lang="en-US"/>
          </a:p>
        </p:txBody>
      </p:sp>
      <p:sp>
        <p:nvSpPr>
          <p:cNvPr id="1027" name="Rectangle 3"/>
          <p:cNvSpPr>
            <a:spLocks noGrp="1" noChangeArrowheads="1"/>
          </p:cNvSpPr>
          <p:nvPr>
            <p:ph type="title"/>
          </p:nvPr>
        </p:nvSpPr>
        <p:spPr bwMode="auto">
          <a:xfrm>
            <a:off x="1684867" y="36514"/>
            <a:ext cx="9266767" cy="85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auto">
          <a:xfrm>
            <a:off x="1284818" y="1290638"/>
            <a:ext cx="10460567" cy="5137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a:hlinkClick r:id="" action="ppaction://hlinkshowjump?jump=lastslide"/>
          </p:cNvPr>
          <p:cNvSpPr>
            <a:spLocks noChangeArrowheads="1"/>
          </p:cNvSpPr>
          <p:nvPr userDrawn="1"/>
        </p:nvSpPr>
        <p:spPr bwMode="auto">
          <a:xfrm>
            <a:off x="11910485" y="0"/>
            <a:ext cx="281516" cy="254000"/>
          </a:xfrm>
          <a:prstGeom prst="rect">
            <a:avLst/>
          </a:prstGeom>
          <a:solidFill>
            <a:schemeClr val="accent1">
              <a:alpha val="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endParaRPr lang="en-US" altLang="en-US" sz="1800" smtClean="0">
              <a:cs typeface="+mn-cs"/>
            </a:endParaRPr>
          </a:p>
        </p:txBody>
      </p:sp>
      <p:grpSp>
        <p:nvGrpSpPr>
          <p:cNvPr id="1030" name="Group 6"/>
          <p:cNvGrpSpPr>
            <a:grpSpLocks/>
          </p:cNvGrpSpPr>
          <p:nvPr userDrawn="1"/>
        </p:nvGrpSpPr>
        <p:grpSpPr bwMode="auto">
          <a:xfrm>
            <a:off x="203200" y="914400"/>
            <a:ext cx="11887200" cy="77788"/>
            <a:chOff x="281" y="734"/>
            <a:chExt cx="5616" cy="49"/>
          </a:xfrm>
        </p:grpSpPr>
        <p:sp>
          <p:nvSpPr>
            <p:cNvPr id="1032" name="Line 7"/>
            <p:cNvSpPr>
              <a:spLocks noChangeShapeType="1"/>
            </p:cNvSpPr>
            <p:nvPr/>
          </p:nvSpPr>
          <p:spPr bwMode="auto">
            <a:xfrm>
              <a:off x="281" y="734"/>
              <a:ext cx="5616" cy="0"/>
            </a:xfrm>
            <a:prstGeom prst="line">
              <a:avLst/>
            </a:prstGeom>
            <a:noFill/>
            <a:ln w="50800">
              <a:solidFill>
                <a:srgbClr val="114FFB"/>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sz="1800"/>
            </a:p>
          </p:txBody>
        </p:sp>
        <p:sp>
          <p:nvSpPr>
            <p:cNvPr id="1033" name="Line 8"/>
            <p:cNvSpPr>
              <a:spLocks noChangeShapeType="1"/>
            </p:cNvSpPr>
            <p:nvPr/>
          </p:nvSpPr>
          <p:spPr bwMode="auto">
            <a:xfrm>
              <a:off x="281" y="783"/>
              <a:ext cx="5616" cy="0"/>
            </a:xfrm>
            <a:prstGeom prst="line">
              <a:avLst/>
            </a:prstGeom>
            <a:noFill/>
            <a:ln w="50800">
              <a:solidFill>
                <a:srgbClr val="A2C1FE"/>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sz="1800"/>
            </a:p>
          </p:txBody>
        </p:sp>
      </p:grpSp>
      <p:pic>
        <p:nvPicPr>
          <p:cNvPr id="1031" name="Picture 9" descr="nasa_3D"/>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0769600" y="66676"/>
            <a:ext cx="1422400" cy="847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54672784"/>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ransition>
    <p:wipe dir="d"/>
  </p:transition>
  <p:hf hdr="0" ftr="0" dt="0"/>
  <p:txStyles>
    <p:titleStyle>
      <a:lvl1pPr algn="ctr" rtl="0" eaLnBrk="0" fontAlgn="base" hangingPunct="0">
        <a:lnSpc>
          <a:spcPct val="85000"/>
        </a:lnSpc>
        <a:spcBef>
          <a:spcPct val="0"/>
        </a:spcBef>
        <a:spcAft>
          <a:spcPct val="0"/>
        </a:spcAft>
        <a:defRPr sz="3200" b="1">
          <a:solidFill>
            <a:schemeClr val="accent2"/>
          </a:solidFill>
          <a:latin typeface="+mj-lt"/>
          <a:ea typeface="ＭＳ Ｐゴシック" pitchFamily="-65" charset="-128"/>
          <a:cs typeface="ＭＳ Ｐゴシック" pitchFamily="-65" charset="-128"/>
        </a:defRPr>
      </a:lvl1pPr>
      <a:lvl2pPr algn="ctr" rtl="0" eaLnBrk="0" fontAlgn="base" hangingPunct="0">
        <a:lnSpc>
          <a:spcPct val="85000"/>
        </a:lnSpc>
        <a:spcBef>
          <a:spcPct val="0"/>
        </a:spcBef>
        <a:spcAft>
          <a:spcPct val="0"/>
        </a:spcAft>
        <a:defRPr sz="3200" b="1">
          <a:solidFill>
            <a:schemeClr val="accent2"/>
          </a:solidFill>
          <a:latin typeface="Arial" pitchFamily="-107" charset="0"/>
          <a:ea typeface="ＭＳ Ｐゴシック" pitchFamily="-65" charset="-128"/>
          <a:cs typeface="ＭＳ Ｐゴシック" pitchFamily="-65" charset="-128"/>
        </a:defRPr>
      </a:lvl2pPr>
      <a:lvl3pPr algn="ctr" rtl="0" eaLnBrk="0" fontAlgn="base" hangingPunct="0">
        <a:lnSpc>
          <a:spcPct val="85000"/>
        </a:lnSpc>
        <a:spcBef>
          <a:spcPct val="0"/>
        </a:spcBef>
        <a:spcAft>
          <a:spcPct val="0"/>
        </a:spcAft>
        <a:defRPr sz="3200" b="1">
          <a:solidFill>
            <a:schemeClr val="accent2"/>
          </a:solidFill>
          <a:latin typeface="Arial" pitchFamily="-107" charset="0"/>
          <a:ea typeface="ＭＳ Ｐゴシック" pitchFamily="-65" charset="-128"/>
          <a:cs typeface="ＭＳ Ｐゴシック" pitchFamily="-65" charset="-128"/>
        </a:defRPr>
      </a:lvl3pPr>
      <a:lvl4pPr algn="ctr" rtl="0" eaLnBrk="0" fontAlgn="base" hangingPunct="0">
        <a:lnSpc>
          <a:spcPct val="85000"/>
        </a:lnSpc>
        <a:spcBef>
          <a:spcPct val="0"/>
        </a:spcBef>
        <a:spcAft>
          <a:spcPct val="0"/>
        </a:spcAft>
        <a:defRPr sz="3200" b="1">
          <a:solidFill>
            <a:schemeClr val="accent2"/>
          </a:solidFill>
          <a:latin typeface="Arial" pitchFamily="-107" charset="0"/>
          <a:ea typeface="ＭＳ Ｐゴシック" pitchFamily="-65" charset="-128"/>
          <a:cs typeface="ＭＳ Ｐゴシック" pitchFamily="-65" charset="-128"/>
        </a:defRPr>
      </a:lvl4pPr>
      <a:lvl5pPr algn="ctr" rtl="0" eaLnBrk="0" fontAlgn="base" hangingPunct="0">
        <a:lnSpc>
          <a:spcPct val="85000"/>
        </a:lnSpc>
        <a:spcBef>
          <a:spcPct val="0"/>
        </a:spcBef>
        <a:spcAft>
          <a:spcPct val="0"/>
        </a:spcAft>
        <a:defRPr sz="3200" b="1">
          <a:solidFill>
            <a:schemeClr val="accent2"/>
          </a:solidFill>
          <a:latin typeface="Arial" pitchFamily="-107" charset="0"/>
          <a:ea typeface="ＭＳ Ｐゴシック" pitchFamily="-65" charset="-128"/>
          <a:cs typeface="ＭＳ Ｐゴシック" pitchFamily="-65" charset="-128"/>
        </a:defRPr>
      </a:lvl5pPr>
      <a:lvl6pPr marL="457200" algn="ctr" rtl="0" fontAlgn="base">
        <a:lnSpc>
          <a:spcPct val="85000"/>
        </a:lnSpc>
        <a:spcBef>
          <a:spcPct val="0"/>
        </a:spcBef>
        <a:spcAft>
          <a:spcPct val="0"/>
        </a:spcAft>
        <a:defRPr sz="3200" b="1">
          <a:solidFill>
            <a:schemeClr val="accent2"/>
          </a:solidFill>
          <a:latin typeface="Arial" pitchFamily="-107" charset="0"/>
        </a:defRPr>
      </a:lvl6pPr>
      <a:lvl7pPr marL="914400" algn="ctr" rtl="0" fontAlgn="base">
        <a:lnSpc>
          <a:spcPct val="85000"/>
        </a:lnSpc>
        <a:spcBef>
          <a:spcPct val="0"/>
        </a:spcBef>
        <a:spcAft>
          <a:spcPct val="0"/>
        </a:spcAft>
        <a:defRPr sz="3200" b="1">
          <a:solidFill>
            <a:schemeClr val="accent2"/>
          </a:solidFill>
          <a:latin typeface="Arial" pitchFamily="-107" charset="0"/>
        </a:defRPr>
      </a:lvl7pPr>
      <a:lvl8pPr marL="1371600" algn="ctr" rtl="0" fontAlgn="base">
        <a:lnSpc>
          <a:spcPct val="85000"/>
        </a:lnSpc>
        <a:spcBef>
          <a:spcPct val="0"/>
        </a:spcBef>
        <a:spcAft>
          <a:spcPct val="0"/>
        </a:spcAft>
        <a:defRPr sz="3200" b="1">
          <a:solidFill>
            <a:schemeClr val="accent2"/>
          </a:solidFill>
          <a:latin typeface="Arial" pitchFamily="-107" charset="0"/>
        </a:defRPr>
      </a:lvl8pPr>
      <a:lvl9pPr marL="1828800" algn="ctr" rtl="0" fontAlgn="base">
        <a:lnSpc>
          <a:spcPct val="85000"/>
        </a:lnSpc>
        <a:spcBef>
          <a:spcPct val="0"/>
        </a:spcBef>
        <a:spcAft>
          <a:spcPct val="0"/>
        </a:spcAft>
        <a:defRPr sz="3200" b="1">
          <a:solidFill>
            <a:schemeClr val="accent2"/>
          </a:solidFill>
          <a:latin typeface="Arial" pitchFamily="-107" charset="0"/>
        </a:defRPr>
      </a:lvl9pPr>
    </p:titleStyle>
    <p:bodyStyle>
      <a:lvl1pPr marL="282575" indent="-282575" algn="l" rtl="0" eaLnBrk="0" fontAlgn="base" hangingPunct="0">
        <a:lnSpc>
          <a:spcPct val="85000"/>
        </a:lnSpc>
        <a:spcBef>
          <a:spcPct val="20000"/>
        </a:spcBef>
        <a:spcAft>
          <a:spcPct val="0"/>
        </a:spcAft>
        <a:buSzPct val="70000"/>
        <a:buFont typeface="Wingdings" charset="0"/>
        <a:buBlip>
          <a:blip r:embed="rId14"/>
        </a:buBlip>
        <a:defRPr sz="2000">
          <a:solidFill>
            <a:schemeClr val="tx1"/>
          </a:solidFill>
          <a:latin typeface="+mn-lt"/>
          <a:ea typeface="ＭＳ Ｐゴシック" pitchFamily="-65" charset="-128"/>
          <a:cs typeface="ＭＳ Ｐゴシック" pitchFamily="-65" charset="-128"/>
        </a:defRPr>
      </a:lvl1pPr>
      <a:lvl2pPr marL="636588" indent="-239713" algn="l" rtl="0" eaLnBrk="0" fontAlgn="base" hangingPunct="0">
        <a:lnSpc>
          <a:spcPct val="85000"/>
        </a:lnSpc>
        <a:spcBef>
          <a:spcPct val="20000"/>
        </a:spcBef>
        <a:spcAft>
          <a:spcPct val="0"/>
        </a:spcAft>
        <a:buFont typeface="Times" charset="0"/>
        <a:buChar char="•"/>
        <a:defRPr sz="2000">
          <a:solidFill>
            <a:schemeClr val="tx1"/>
          </a:solidFill>
          <a:latin typeface="+mn-lt"/>
          <a:ea typeface="ＭＳ Ｐゴシック" pitchFamily="-107" charset="-128"/>
        </a:defRPr>
      </a:lvl2pPr>
      <a:lvl3pPr marL="917575" indent="-166688" algn="l" rtl="0" eaLnBrk="0" fontAlgn="base" hangingPunct="0">
        <a:lnSpc>
          <a:spcPct val="85000"/>
        </a:lnSpc>
        <a:spcBef>
          <a:spcPct val="20000"/>
        </a:spcBef>
        <a:spcAft>
          <a:spcPct val="0"/>
        </a:spcAft>
        <a:buChar char="•"/>
        <a:defRPr sz="2000">
          <a:solidFill>
            <a:schemeClr val="tx1"/>
          </a:solidFill>
          <a:latin typeface="+mn-lt"/>
          <a:ea typeface="ヒラギノ角ゴ Pro W3" pitchFamily="-111" charset="-128"/>
          <a:cs typeface="ヒラギノ角ゴ Pro W3" pitchFamily="-111" charset="-128"/>
        </a:defRPr>
      </a:lvl3pPr>
      <a:lvl4pPr marL="1255713" indent="-223838" algn="l" rtl="0" eaLnBrk="0" fontAlgn="base" hangingPunct="0">
        <a:lnSpc>
          <a:spcPct val="85000"/>
        </a:lnSpc>
        <a:spcBef>
          <a:spcPct val="20000"/>
        </a:spcBef>
        <a:spcAft>
          <a:spcPct val="0"/>
        </a:spcAft>
        <a:buChar char="–"/>
        <a:defRPr sz="2000">
          <a:solidFill>
            <a:schemeClr val="tx1"/>
          </a:solidFill>
          <a:latin typeface="+mn-lt"/>
          <a:ea typeface="ヒラギノ角ゴ Pro W3" pitchFamily="-111" charset="-128"/>
          <a:cs typeface="ヒラギノ角ゴ Pro W3" charset="0"/>
        </a:defRPr>
      </a:lvl4pPr>
      <a:lvl5pPr marL="1593850" indent="-223838" algn="l" rtl="0" eaLnBrk="0" fontAlgn="base" hangingPunct="0">
        <a:lnSpc>
          <a:spcPct val="85000"/>
        </a:lnSpc>
        <a:spcBef>
          <a:spcPct val="20000"/>
        </a:spcBef>
        <a:spcAft>
          <a:spcPct val="0"/>
        </a:spcAft>
        <a:buChar char="»"/>
        <a:defRPr sz="2000">
          <a:solidFill>
            <a:schemeClr val="tx1"/>
          </a:solidFill>
          <a:latin typeface="+mn-lt"/>
          <a:ea typeface="ＭＳ Ｐゴシック" pitchFamily="-108" charset="-128"/>
          <a:cs typeface="ＭＳ Ｐゴシック" pitchFamily="-108" charset="-128"/>
        </a:defRPr>
      </a:lvl5pPr>
      <a:lvl6pPr marL="2051050" indent="-223838" algn="l" rtl="0" fontAlgn="base">
        <a:lnSpc>
          <a:spcPct val="85000"/>
        </a:lnSpc>
        <a:spcBef>
          <a:spcPct val="20000"/>
        </a:spcBef>
        <a:spcAft>
          <a:spcPct val="0"/>
        </a:spcAft>
        <a:buChar char="»"/>
        <a:defRPr sz="2000">
          <a:solidFill>
            <a:schemeClr val="tx1"/>
          </a:solidFill>
          <a:latin typeface="+mn-lt"/>
          <a:ea typeface="ＭＳ Ｐゴシック" pitchFamily="-107" charset="-128"/>
        </a:defRPr>
      </a:lvl6pPr>
      <a:lvl7pPr marL="2508250" indent="-223838" algn="l" rtl="0" fontAlgn="base">
        <a:lnSpc>
          <a:spcPct val="85000"/>
        </a:lnSpc>
        <a:spcBef>
          <a:spcPct val="20000"/>
        </a:spcBef>
        <a:spcAft>
          <a:spcPct val="0"/>
        </a:spcAft>
        <a:buChar char="»"/>
        <a:defRPr sz="2000">
          <a:solidFill>
            <a:schemeClr val="tx1"/>
          </a:solidFill>
          <a:latin typeface="+mn-lt"/>
          <a:ea typeface="ＭＳ Ｐゴシック" pitchFamily="-107" charset="-128"/>
        </a:defRPr>
      </a:lvl7pPr>
      <a:lvl8pPr marL="2965450" indent="-223838" algn="l" rtl="0" fontAlgn="base">
        <a:lnSpc>
          <a:spcPct val="85000"/>
        </a:lnSpc>
        <a:spcBef>
          <a:spcPct val="20000"/>
        </a:spcBef>
        <a:spcAft>
          <a:spcPct val="0"/>
        </a:spcAft>
        <a:buChar char="»"/>
        <a:defRPr sz="2000">
          <a:solidFill>
            <a:schemeClr val="tx1"/>
          </a:solidFill>
          <a:latin typeface="+mn-lt"/>
          <a:ea typeface="ＭＳ Ｐゴシック" pitchFamily="-107" charset="-128"/>
        </a:defRPr>
      </a:lvl8pPr>
      <a:lvl9pPr marL="3422650" indent="-223838" algn="l" rtl="0" fontAlgn="base">
        <a:lnSpc>
          <a:spcPct val="85000"/>
        </a:lnSpc>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eosdis-orbit.png"/>
          <p:cNvPicPr>
            <a:picLocks noChangeAspect="1"/>
          </p:cNvPicPr>
          <p:nvPr/>
        </p:nvPicPr>
        <p:blipFill>
          <a:blip r:embed="rId12">
            <a:alphaModFix amt="6000"/>
            <a:extLst>
              <a:ext uri="{28A0092B-C50C-407E-A947-70E740481C1C}">
                <a14:useLocalDpi xmlns:a14="http://schemas.microsoft.com/office/drawing/2010/main" val="0"/>
              </a:ext>
            </a:extLst>
          </a:blip>
          <a:stretch>
            <a:fillRect/>
          </a:stretch>
        </p:blipFill>
        <p:spPr>
          <a:xfrm>
            <a:off x="7371449" y="3081284"/>
            <a:ext cx="6197600" cy="5372100"/>
          </a:xfrm>
          <a:prstGeom prst="rect">
            <a:avLst/>
          </a:prstGeom>
        </p:spPr>
      </p:pic>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891369" y="6356351"/>
            <a:ext cx="1300743"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BD624D-82E2-4455-B7C7-07A6054E1120}" type="datetime1">
              <a:rPr lang="en-US" smtClean="0"/>
              <a:t>9/1/2020</a:t>
            </a:fld>
            <a:endParaRPr lang="en-US"/>
          </a:p>
        </p:txBody>
      </p:sp>
      <p:sp>
        <p:nvSpPr>
          <p:cNvPr id="5" name="Footer Placeholder 4"/>
          <p:cNvSpPr>
            <a:spLocks noGrp="1"/>
          </p:cNvSpPr>
          <p:nvPr>
            <p:ph type="ftr" sz="quarter" idx="3"/>
          </p:nvPr>
        </p:nvSpPr>
        <p:spPr>
          <a:xfrm>
            <a:off x="3636163" y="6356351"/>
            <a:ext cx="491696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572008" y="6356351"/>
            <a:ext cx="101039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0FE22E-E07B-4D4D-A66A-A36E422BA9A7}" type="slidenum">
              <a:rPr lang="en-US" smtClean="0"/>
              <a:pPr/>
              <a:t>‹#›</a:t>
            </a:fld>
            <a:endParaRPr lang="en-US" dirty="0"/>
          </a:p>
        </p:txBody>
      </p:sp>
      <p:sp>
        <p:nvSpPr>
          <p:cNvPr id="7" name="Rectangle 6"/>
          <p:cNvSpPr/>
          <p:nvPr/>
        </p:nvSpPr>
        <p:spPr>
          <a:xfrm>
            <a:off x="1" y="0"/>
            <a:ext cx="12197068" cy="134938"/>
          </a:xfrm>
          <a:prstGeom prst="rect">
            <a:avLst/>
          </a:prstGeom>
          <a:solidFill>
            <a:srgbClr val="34495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0" name="Picture 9" descr="eosdis-logo.png"/>
          <p:cNvPicPr>
            <a:picLocks noChangeAspect="1"/>
          </p:cNvPicPr>
          <p:nvPr/>
        </p:nvPicPr>
        <p:blipFill>
          <a:blip r:embed="rId13">
            <a:alphaModFix amt="50000"/>
            <a:extLst>
              <a:ext uri="{28A0092B-C50C-407E-A947-70E740481C1C}">
                <a14:useLocalDpi xmlns:a14="http://schemas.microsoft.com/office/drawing/2010/main" val="0"/>
              </a:ext>
            </a:extLst>
          </a:blip>
          <a:stretch>
            <a:fillRect/>
          </a:stretch>
        </p:blipFill>
        <p:spPr>
          <a:xfrm>
            <a:off x="609601" y="6239928"/>
            <a:ext cx="2456804" cy="519043"/>
          </a:xfrm>
          <a:prstGeom prst="rect">
            <a:avLst/>
          </a:prstGeom>
        </p:spPr>
      </p:pic>
    </p:spTree>
    <p:extLst>
      <p:ext uri="{BB962C8B-B14F-4D97-AF65-F5344CB8AC3E}">
        <p14:creationId xmlns:p14="http://schemas.microsoft.com/office/powerpoint/2010/main" val="3079704220"/>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Lst>
  <p:hf hdr="0" ftr="0" dt="0"/>
  <p:txStyles>
    <p:titleStyle>
      <a:lvl1pPr algn="l" defTabSz="457200" rtl="0" eaLnBrk="1" latinLnBrk="0" hangingPunct="1">
        <a:spcBef>
          <a:spcPct val="0"/>
        </a:spcBef>
        <a:buNone/>
        <a:defRPr sz="4400" kern="1200">
          <a:solidFill>
            <a:srgbClr val="34495E"/>
          </a:solidFill>
          <a:latin typeface="Avenir Heavy"/>
          <a:ea typeface="+mj-ea"/>
          <a:cs typeface="Avenir Heavy"/>
        </a:defRPr>
      </a:lvl1pPr>
    </p:titleStyle>
    <p:bodyStyle>
      <a:lvl1pPr marL="342900" indent="-342900" algn="l" defTabSz="457200" rtl="0" eaLnBrk="1" latinLnBrk="0" hangingPunct="1">
        <a:spcBef>
          <a:spcPct val="20000"/>
        </a:spcBef>
        <a:buFont typeface="Arial"/>
        <a:buChar char="•"/>
        <a:defRPr sz="3200" b="0" i="0" kern="1200">
          <a:solidFill>
            <a:schemeClr val="tx1">
              <a:lumMod val="85000"/>
              <a:lumOff val="15000"/>
            </a:schemeClr>
          </a:solidFill>
          <a:latin typeface="Helvetica Neue"/>
          <a:ea typeface="+mn-ea"/>
          <a:cs typeface="Helvetica Neue"/>
        </a:defRPr>
      </a:lvl1pPr>
      <a:lvl2pPr marL="742950" indent="-285750" algn="l" defTabSz="457200" rtl="0" eaLnBrk="1" latinLnBrk="0" hangingPunct="1">
        <a:spcBef>
          <a:spcPct val="20000"/>
        </a:spcBef>
        <a:buFont typeface="Arial"/>
        <a:buChar char="–"/>
        <a:defRPr sz="2800" b="0" i="0" kern="1200">
          <a:solidFill>
            <a:schemeClr val="tx1">
              <a:lumMod val="85000"/>
              <a:lumOff val="15000"/>
            </a:schemeClr>
          </a:solidFill>
          <a:latin typeface="Helvetica Neue"/>
          <a:ea typeface="+mn-ea"/>
          <a:cs typeface="Helvetica Neue"/>
        </a:defRPr>
      </a:lvl2pPr>
      <a:lvl3pPr marL="1143000" indent="-228600" algn="l" defTabSz="457200" rtl="0" eaLnBrk="1" latinLnBrk="0" hangingPunct="1">
        <a:spcBef>
          <a:spcPct val="20000"/>
        </a:spcBef>
        <a:buFont typeface="Arial"/>
        <a:buChar char="•"/>
        <a:defRPr sz="2400" b="0" i="0" kern="1200">
          <a:solidFill>
            <a:schemeClr val="tx1">
              <a:lumMod val="50000"/>
              <a:lumOff val="50000"/>
            </a:schemeClr>
          </a:solidFill>
          <a:latin typeface="Helvetica Neue"/>
          <a:ea typeface="+mn-ea"/>
          <a:cs typeface="Helvetica Neue"/>
        </a:defRPr>
      </a:lvl3pPr>
      <a:lvl4pPr marL="1600200" indent="-228600" algn="l" defTabSz="457200" rtl="0" eaLnBrk="1" latinLnBrk="0" hangingPunct="1">
        <a:spcBef>
          <a:spcPct val="20000"/>
        </a:spcBef>
        <a:buFont typeface="Arial"/>
        <a:buChar char="–"/>
        <a:defRPr sz="2000" b="0" i="0" kern="1200">
          <a:solidFill>
            <a:schemeClr val="tx1">
              <a:lumMod val="50000"/>
              <a:lumOff val="50000"/>
            </a:schemeClr>
          </a:solidFill>
          <a:latin typeface="Helvetica Neue"/>
          <a:ea typeface="+mn-ea"/>
          <a:cs typeface="Helvetica Neue"/>
        </a:defRPr>
      </a:lvl4pPr>
      <a:lvl5pPr marL="2057400" indent="-228600" algn="l" defTabSz="457200" rtl="0" eaLnBrk="1" latinLnBrk="0" hangingPunct="1">
        <a:spcBef>
          <a:spcPct val="20000"/>
        </a:spcBef>
        <a:buFont typeface="Arial"/>
        <a:buChar char="»"/>
        <a:defRPr sz="2000" b="0" i="0" kern="1200">
          <a:solidFill>
            <a:schemeClr val="tx1">
              <a:lumMod val="50000"/>
              <a:lumOff val="50000"/>
            </a:schemeClr>
          </a:solidFill>
          <a:latin typeface="Helvetica Neue"/>
          <a:ea typeface="+mn-ea"/>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hyperlink" Target="https://search.earthdata.nasa.gov/" TargetMode="External"/><Relationship Id="rId2" Type="http://schemas.openxmlformats.org/officeDocument/2006/relationships/hyperlink" Target="https://earthdata.nasa.gov/the-common-metadata-repository" TargetMode="External"/><Relationship Id="rId1" Type="http://schemas.openxmlformats.org/officeDocument/2006/relationships/slideLayout" Target="../slideLayouts/slideLayout18.xml"/><Relationship Id="rId5" Type="http://schemas.openxmlformats.org/officeDocument/2006/relationships/image" Target="../media/image47.png"/><Relationship Id="rId4" Type="http://schemas.openxmlformats.org/officeDocument/2006/relationships/hyperlink" Target="https://earthdata.nasa.gov/about/science-system-description/eosdis-components/global-imagery-browse-services-gib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11.xml"/><Relationship Id="rId1" Type="http://schemas.openxmlformats.org/officeDocument/2006/relationships/slideLayout" Target="../slideLayouts/slideLayout22.xml"/><Relationship Id="rId4" Type="http://schemas.openxmlformats.org/officeDocument/2006/relationships/image" Target="../media/image51.emf"/></Relationships>
</file>

<file path=ppt/slides/_rels/slide14.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8" Type="http://schemas.openxmlformats.org/officeDocument/2006/relationships/image" Target="../media/image60.jpeg"/><Relationship Id="rId13" Type="http://schemas.openxmlformats.org/officeDocument/2006/relationships/hyperlink" Target="https://www.google.com/url?sa=i&amp;rct=j&amp;q=&amp;esrc=s&amp;source=imgres&amp;cd=&amp;ved=0ahUKEwjD6-yT6azYAhWlk-AKHdLDAZ4QjRwIBw&amp;url=https://en.wikipedia.org/wiki/Flag_of_India&amp;psig=AOvVaw3tmO4iZFmD3dAg5w9nzQ6s&amp;ust=1514554455240129" TargetMode="External"/><Relationship Id="rId3" Type="http://schemas.openxmlformats.org/officeDocument/2006/relationships/image" Target="../media/image55.jpeg"/><Relationship Id="rId7" Type="http://schemas.openxmlformats.org/officeDocument/2006/relationships/image" Target="../media/image59.jpeg"/><Relationship Id="rId12" Type="http://schemas.openxmlformats.org/officeDocument/2006/relationships/image" Target="../media/image64.jpeg"/><Relationship Id="rId2" Type="http://schemas.openxmlformats.org/officeDocument/2006/relationships/image" Target="../media/image53.jpg"/><Relationship Id="rId1" Type="http://schemas.openxmlformats.org/officeDocument/2006/relationships/slideLayout" Target="../slideLayouts/slideLayout23.xml"/><Relationship Id="rId6" Type="http://schemas.openxmlformats.org/officeDocument/2006/relationships/image" Target="../media/image58.jpeg"/><Relationship Id="rId11" Type="http://schemas.openxmlformats.org/officeDocument/2006/relationships/image" Target="../media/image63.jpeg"/><Relationship Id="rId5" Type="http://schemas.openxmlformats.org/officeDocument/2006/relationships/image" Target="../media/image57.jpeg"/><Relationship Id="rId15" Type="http://schemas.openxmlformats.org/officeDocument/2006/relationships/image" Target="../media/image66.jpeg"/><Relationship Id="rId10" Type="http://schemas.openxmlformats.org/officeDocument/2006/relationships/image" Target="../media/image62.jpeg"/><Relationship Id="rId4" Type="http://schemas.openxmlformats.org/officeDocument/2006/relationships/image" Target="../media/image56.jpeg"/><Relationship Id="rId9" Type="http://schemas.openxmlformats.org/officeDocument/2006/relationships/image" Target="../media/image61.jpeg"/><Relationship Id="rId14" Type="http://schemas.openxmlformats.org/officeDocument/2006/relationships/image" Target="../media/image6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2.xml"/><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png"/><Relationship Id="rId2" Type="http://schemas.openxmlformats.org/officeDocument/2006/relationships/notesSlide" Target="../notesSlides/notesSlide5.xml"/><Relationship Id="rId16" Type="http://schemas.openxmlformats.org/officeDocument/2006/relationships/image" Target="../media/image29.png"/><Relationship Id="rId1" Type="http://schemas.openxmlformats.org/officeDocument/2006/relationships/slideLayout" Target="../slideLayouts/slideLayout23.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8.png"/><Relationship Id="rId3" Type="http://schemas.openxmlformats.org/officeDocument/2006/relationships/image" Target="../media/image31.png"/><Relationship Id="rId7" Type="http://schemas.openxmlformats.org/officeDocument/2006/relationships/image" Target="../media/image34.png"/><Relationship Id="rId12"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33.png"/><Relationship Id="rId10" Type="http://schemas.openxmlformats.org/officeDocument/2006/relationships/image" Target="../media/image30.png"/><Relationship Id="rId4" Type="http://schemas.openxmlformats.org/officeDocument/2006/relationships/image" Target="../media/image32.png"/><Relationship Id="rId9" Type="http://schemas.openxmlformats.org/officeDocument/2006/relationships/image" Target="../media/image36.png"/><Relationship Id="rId14" Type="http://schemas.openxmlformats.org/officeDocument/2006/relationships/image" Target="../media/image39.png"/></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43.tif"/><Relationship Id="rId5" Type="http://schemas.openxmlformats.org/officeDocument/2006/relationships/image" Target="../media/image42.tif"/><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hyperlink" Target="https://earthdata.nasa.gov/" TargetMode="External"/><Relationship Id="rId7"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44.png"/><Relationship Id="rId5" Type="http://schemas.openxmlformats.org/officeDocument/2006/relationships/hyperlink" Target="https://earthdata.nasa.gov/labs/worldview/" TargetMode="External"/><Relationship Id="rId4" Type="http://schemas.openxmlformats.org/officeDocument/2006/relationships/hyperlink" Target="https://search.earthdata.nasa.gov/"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9DC83-AA7E-9049-97AA-655EE8D4BD29}"/>
              </a:ext>
            </a:extLst>
          </p:cNvPr>
          <p:cNvSpPr>
            <a:spLocks noGrp="1"/>
          </p:cNvSpPr>
          <p:nvPr>
            <p:ph type="ctrTitle"/>
          </p:nvPr>
        </p:nvSpPr>
        <p:spPr>
          <a:xfrm>
            <a:off x="914400" y="2649042"/>
            <a:ext cx="10363200" cy="1470025"/>
          </a:xfrm>
        </p:spPr>
        <p:txBody>
          <a:bodyPr>
            <a:normAutofit fontScale="90000"/>
          </a:bodyPr>
          <a:lstStyle/>
          <a:p>
            <a:pPr algn="ctr"/>
            <a:r>
              <a:rPr lang="en-US" sz="3300" dirty="0" smtClean="0"/>
              <a:t>National Aeronautics and Space Administration (NASA) </a:t>
            </a:r>
            <a:br>
              <a:rPr lang="en-US" sz="3300" dirty="0" smtClean="0"/>
            </a:br>
            <a:r>
              <a:rPr lang="en-US" sz="3300" dirty="0"/>
              <a:t/>
            </a:r>
            <a:br>
              <a:rPr lang="en-US" sz="3300" dirty="0"/>
            </a:br>
            <a:r>
              <a:rPr lang="en-US" sz="3300" i="1" dirty="0" smtClean="0">
                <a:effectLst>
                  <a:outerShdw blurRad="38100" dist="38100" dir="2700000" algn="tl">
                    <a:srgbClr val="000000">
                      <a:alpha val="43137"/>
                    </a:srgbClr>
                  </a:outerShdw>
                </a:effectLst>
              </a:rPr>
              <a:t>Agency Report</a:t>
            </a:r>
            <a:r>
              <a:rPr lang="en-US" sz="3300" dirty="0" smtClean="0"/>
              <a:t/>
            </a:r>
            <a:br>
              <a:rPr lang="en-US" sz="3300" dirty="0" smtClean="0"/>
            </a:br>
            <a:r>
              <a:rPr lang="en-US" sz="3300" dirty="0" smtClean="0"/>
              <a:t/>
            </a:r>
            <a:br>
              <a:rPr lang="en-US" sz="3300" dirty="0" smtClean="0"/>
            </a:br>
            <a:r>
              <a:rPr lang="en-US" sz="3300" dirty="0" smtClean="0"/>
              <a:t>WGISS – 50</a:t>
            </a:r>
            <a:br>
              <a:rPr lang="en-US" sz="3300" dirty="0" smtClean="0"/>
            </a:br>
            <a:endParaRPr lang="en-US" dirty="0"/>
          </a:p>
        </p:txBody>
      </p:sp>
      <p:sp>
        <p:nvSpPr>
          <p:cNvPr id="3" name="Subtitle 2">
            <a:extLst>
              <a:ext uri="{FF2B5EF4-FFF2-40B4-BE49-F238E27FC236}">
                <a16:creationId xmlns:a16="http://schemas.microsoft.com/office/drawing/2014/main" id="{05A93D38-1494-474E-B573-94C3DE6C011A}"/>
              </a:ext>
            </a:extLst>
          </p:cNvPr>
          <p:cNvSpPr>
            <a:spLocks noGrp="1"/>
          </p:cNvSpPr>
          <p:nvPr>
            <p:ph type="subTitle" idx="1"/>
          </p:nvPr>
        </p:nvSpPr>
        <p:spPr>
          <a:xfrm>
            <a:off x="2667000" y="4478557"/>
            <a:ext cx="6858000" cy="1241822"/>
          </a:xfrm>
        </p:spPr>
        <p:txBody>
          <a:bodyPr>
            <a:noAutofit/>
          </a:bodyPr>
          <a:lstStyle/>
          <a:p>
            <a:r>
              <a:rPr lang="en-US" sz="1800" dirty="0" smtClean="0"/>
              <a:t>Andrew Mitchell</a:t>
            </a:r>
          </a:p>
          <a:p>
            <a:r>
              <a:rPr lang="en-US" sz="1800" dirty="0" smtClean="0"/>
              <a:t>Earth Science Data and Information System (ESDIS) Project</a:t>
            </a:r>
            <a:endParaRPr lang="en-US" sz="1800" dirty="0"/>
          </a:p>
          <a:p>
            <a:r>
              <a:rPr lang="en-US" sz="1800" dirty="0"/>
              <a:t>Goddard Space Flight Center</a:t>
            </a:r>
          </a:p>
          <a:p>
            <a:r>
              <a:rPr lang="en-US" sz="1800" dirty="0"/>
              <a:t>Greenbelt, MD</a:t>
            </a:r>
          </a:p>
          <a:p>
            <a:r>
              <a:rPr lang="en-US" sz="1800" dirty="0" smtClean="0"/>
              <a:t>24</a:t>
            </a:r>
            <a:r>
              <a:rPr lang="en-US" sz="1800" baseline="30000" dirty="0" smtClean="0"/>
              <a:t>th</a:t>
            </a:r>
            <a:r>
              <a:rPr lang="en-US" sz="1800" dirty="0" smtClean="0"/>
              <a:t> of September  2020</a:t>
            </a:r>
            <a:endParaRPr lang="en-US" sz="1800" dirty="0"/>
          </a:p>
        </p:txBody>
      </p:sp>
    </p:spTree>
    <p:extLst>
      <p:ext uri="{BB962C8B-B14F-4D97-AF65-F5344CB8AC3E}">
        <p14:creationId xmlns:p14="http://schemas.microsoft.com/office/powerpoint/2010/main" val="25007210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r>
              <a:rPr lang="en-US" dirty="0" err="1" smtClean="0"/>
              <a:t>Earthdata</a:t>
            </a:r>
            <a:r>
              <a:rPr lang="en-US" dirty="0" smtClean="0"/>
              <a:t> </a:t>
            </a:r>
            <a:r>
              <a:rPr lang="en-US" dirty="0"/>
              <a:t>Cloud </a:t>
            </a:r>
            <a:r>
              <a:rPr lang="en-US" dirty="0" smtClean="0"/>
              <a:t>Accomplishments</a:t>
            </a:r>
            <a:endParaRPr lang="en-US" dirty="0"/>
          </a:p>
        </p:txBody>
      </p:sp>
      <p:sp>
        <p:nvSpPr>
          <p:cNvPr id="3" name="Text Placeholder 2"/>
          <p:cNvSpPr>
            <a:spLocks noGrp="1"/>
          </p:cNvSpPr>
          <p:nvPr>
            <p:ph type="body" idx="1"/>
          </p:nvPr>
        </p:nvSpPr>
        <p:spPr/>
        <p:txBody>
          <a:bodyPr>
            <a:normAutofit/>
          </a:bodyPr>
          <a:lstStyle/>
          <a:p>
            <a:pPr marL="285750" indent="-285750"/>
            <a:r>
              <a:rPr lang="en-US" sz="1800" dirty="0"/>
              <a:t>Designed and deployed </a:t>
            </a:r>
            <a:r>
              <a:rPr lang="en-US" sz="1800" dirty="0">
                <a:ea typeface="Cambria Math" panose="02040503050406030204" pitchFamily="18" charset="0"/>
                <a:cs typeface="Arial" panose="020B0604020202020204" pitchFamily="34" charset="0"/>
              </a:rPr>
              <a:t>a </a:t>
            </a:r>
            <a:r>
              <a:rPr lang="en-US" sz="1800" dirty="0">
                <a:cs typeface="Cambria"/>
              </a:rPr>
              <a:t>custom built cloud optimized platform (NGAP – NASA Compliant General Application Platform) which provides highly flexible cloud native infrastructure,  NASA compliant IT Security controls, networking services, and business cost control in Amazon Web Services (AWS).</a:t>
            </a:r>
          </a:p>
          <a:p>
            <a:pPr lvl="1"/>
            <a:endParaRPr lang="en-US" sz="1400" dirty="0">
              <a:cs typeface="Cambria"/>
            </a:endParaRPr>
          </a:p>
          <a:p>
            <a:pPr marL="285750" indent="-285750"/>
            <a:r>
              <a:rPr lang="en-US" sz="1800" dirty="0"/>
              <a:t>Developed </a:t>
            </a:r>
            <a:r>
              <a:rPr lang="en-US" sz="1800" dirty="0" smtClean="0"/>
              <a:t>and deployed a </a:t>
            </a:r>
            <a:r>
              <a:rPr lang="en-US" sz="1800" dirty="0" smtClean="0">
                <a:ea typeface="Cambria Math" panose="02040503050406030204" pitchFamily="18" charset="0"/>
                <a:cs typeface="Arial" panose="020B0604020202020204" pitchFamily="34" charset="0"/>
              </a:rPr>
              <a:t>cloud </a:t>
            </a:r>
            <a:r>
              <a:rPr lang="en-US" sz="1800" dirty="0">
                <a:ea typeface="Cambria Math" panose="02040503050406030204" pitchFamily="18" charset="0"/>
                <a:cs typeface="Arial" panose="020B0604020202020204" pitchFamily="34" charset="0"/>
              </a:rPr>
              <a:t>optimized software, “Cumulus”,  for performing Earth science data </a:t>
            </a:r>
            <a:r>
              <a:rPr lang="en-US" sz="1800" dirty="0"/>
              <a:t>ingest, archive, and distribution capabilities to support all EOSDIS </a:t>
            </a:r>
            <a:r>
              <a:rPr lang="en-US" sz="1800" dirty="0" smtClean="0"/>
              <a:t>missions</a:t>
            </a:r>
          </a:p>
          <a:p>
            <a:pPr marL="285750" indent="-285750"/>
            <a:endParaRPr lang="en-US" sz="1800" dirty="0"/>
          </a:p>
          <a:p>
            <a:pPr marL="285750" indent="-285750"/>
            <a:r>
              <a:rPr lang="en-US" sz="1800" dirty="0">
                <a:ea typeface="Cambria Math" panose="02040503050406030204" pitchFamily="18" charset="0"/>
                <a:cs typeface="Arial" panose="020B0604020202020204" pitchFamily="34" charset="0"/>
              </a:rPr>
              <a:t>Developed and deployed a customized “egress breaker” and “egress throttle” </a:t>
            </a:r>
            <a:endParaRPr lang="en-US" sz="1800" dirty="0" smtClean="0">
              <a:ea typeface="Cambria Math" panose="02040503050406030204" pitchFamily="18" charset="0"/>
              <a:cs typeface="Arial" panose="020B0604020202020204" pitchFamily="34" charset="0"/>
            </a:endParaRPr>
          </a:p>
          <a:p>
            <a:pPr marL="285750" indent="-285750"/>
            <a:endParaRPr lang="en-US" sz="1800" dirty="0" smtClean="0">
              <a:ea typeface="Cambria Math" panose="02040503050406030204" pitchFamily="18" charset="0"/>
              <a:cs typeface="Arial" panose="020B0604020202020204" pitchFamily="34" charset="0"/>
            </a:endParaRPr>
          </a:p>
          <a:p>
            <a:pPr marL="285750" indent="-285750"/>
            <a:r>
              <a:rPr lang="en-US" sz="1800" dirty="0" smtClean="0">
                <a:solidFill>
                  <a:srgbClr val="000000"/>
                </a:solidFill>
                <a:latin typeface=" Arial"/>
                <a:ea typeface="Calibri" panose="020F0502020204030204" pitchFamily="34" charset="0"/>
                <a:cs typeface="Times New Roman" panose="02020603050405020304" pitchFamily="18" charset="0"/>
              </a:rPr>
              <a:t>Provided </a:t>
            </a:r>
            <a:r>
              <a:rPr lang="en-US" sz="1800" dirty="0" err="1" smtClean="0">
                <a:solidFill>
                  <a:srgbClr val="000000"/>
                </a:solidFill>
                <a:latin typeface=" Arial"/>
                <a:ea typeface="Calibri" panose="020F0502020204030204" pitchFamily="34" charset="0"/>
                <a:cs typeface="Times New Roman" panose="02020603050405020304" pitchFamily="18" charset="0"/>
              </a:rPr>
              <a:t>Earthdata</a:t>
            </a:r>
            <a:r>
              <a:rPr lang="en-US" sz="1800" dirty="0" smtClean="0">
                <a:solidFill>
                  <a:srgbClr val="000000"/>
                </a:solidFill>
                <a:latin typeface=" Arial"/>
                <a:ea typeface="Calibri" panose="020F0502020204030204" pitchFamily="34" charset="0"/>
                <a:cs typeface="Times New Roman" panose="02020603050405020304" pitchFamily="18" charset="0"/>
              </a:rPr>
              <a:t> </a:t>
            </a:r>
            <a:r>
              <a:rPr lang="en-US" sz="1800" dirty="0">
                <a:solidFill>
                  <a:srgbClr val="000000"/>
                </a:solidFill>
                <a:latin typeface=" Arial"/>
                <a:ea typeface="Calibri" panose="020F0502020204030204" pitchFamily="34" charset="0"/>
                <a:cs typeface="Times New Roman" panose="02020603050405020304" pitchFamily="18" charset="0"/>
              </a:rPr>
              <a:t>Cloud access to 7 </a:t>
            </a:r>
            <a:r>
              <a:rPr lang="en-US" sz="1800" dirty="0" smtClean="0">
                <a:solidFill>
                  <a:srgbClr val="000000"/>
                </a:solidFill>
                <a:latin typeface=" Arial"/>
                <a:ea typeface="Calibri" panose="020F0502020204030204" pitchFamily="34" charset="0"/>
                <a:cs typeface="Times New Roman" panose="02020603050405020304" pitchFamily="18" charset="0"/>
              </a:rPr>
              <a:t>Distributed Active Archive Centers (DAACs) with NGAP to begin the process of data and tool migration to the cloud </a:t>
            </a:r>
            <a:endParaRPr lang="en-US" sz="1800" dirty="0">
              <a:ea typeface="Cambria Math" panose="02040503050406030204" pitchFamily="18" charset="0"/>
              <a:cs typeface="Arial" panose="020B0604020202020204" pitchFamily="34" charset="0"/>
            </a:endParaRPr>
          </a:p>
          <a:p>
            <a:pPr marL="285750" indent="-285750"/>
            <a:endParaRPr lang="en-US" sz="1800" dirty="0" smtClean="0">
              <a:ea typeface="Cambria Math" panose="02040503050406030204" pitchFamily="18" charset="0"/>
              <a:cs typeface="Arial" panose="020B0604020202020204" pitchFamily="34" charset="0"/>
            </a:endParaRPr>
          </a:p>
          <a:p>
            <a:pPr marL="285750" indent="-285750"/>
            <a:endParaRPr lang="en-US" sz="1800" dirty="0">
              <a:ea typeface="Cambria Math" panose="02040503050406030204" pitchFamily="18" charset="0"/>
              <a:cs typeface="Arial" panose="020B0604020202020204" pitchFamily="34" charset="0"/>
            </a:endParaRPr>
          </a:p>
          <a:p>
            <a:pPr marL="285750" indent="-285750"/>
            <a:endParaRPr lang="en-US" sz="1000" dirty="0"/>
          </a:p>
        </p:txBody>
      </p:sp>
      <p:sp>
        <p:nvSpPr>
          <p:cNvPr id="4" name="Rectangle 3"/>
          <p:cNvSpPr/>
          <p:nvPr/>
        </p:nvSpPr>
        <p:spPr>
          <a:xfrm>
            <a:off x="525279" y="5376849"/>
            <a:ext cx="11469189" cy="1323439"/>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en-US" sz="1600" b="1" dirty="0"/>
              <a:t>Two key EOSDIS elements now running in Amazon Web Services (AWS) are the </a:t>
            </a:r>
            <a:r>
              <a:rPr lang="en-US" sz="1600" b="1" dirty="0">
                <a:hlinkClick r:id="rId2"/>
              </a:rPr>
              <a:t>Common Metadata Repository (CMR)</a:t>
            </a:r>
            <a:r>
              <a:rPr lang="en-US" sz="1600" b="1" dirty="0"/>
              <a:t> and </a:t>
            </a:r>
            <a:r>
              <a:rPr lang="en-US" sz="1600" b="1" dirty="0" err="1">
                <a:hlinkClick r:id="rId3"/>
              </a:rPr>
              <a:t>Earthdata</a:t>
            </a:r>
            <a:r>
              <a:rPr lang="en-US" sz="1600" b="1" dirty="0">
                <a:hlinkClick r:id="rId3"/>
              </a:rPr>
              <a:t> Search</a:t>
            </a:r>
            <a:r>
              <a:rPr lang="en-US" sz="1600" b="1" dirty="0"/>
              <a:t>. The CMR is the central repository for NASA Earth science metadata and enables sub-second searches through the entire EOSDIS archive. </a:t>
            </a:r>
            <a:r>
              <a:rPr lang="en-US" sz="1600" b="1" dirty="0" err="1"/>
              <a:t>Earthdata</a:t>
            </a:r>
            <a:r>
              <a:rPr lang="en-US" sz="1600" b="1" dirty="0"/>
              <a:t> Search is the primary application developed by EOSDIS for data search and discovery. </a:t>
            </a:r>
            <a:r>
              <a:rPr lang="en-US" sz="1600" b="1" dirty="0">
                <a:hlinkClick r:id="rId4"/>
              </a:rPr>
              <a:t>Global Imagery Browse Services (GIBS)</a:t>
            </a:r>
            <a:r>
              <a:rPr lang="en-US" sz="1600" b="1" dirty="0"/>
              <a:t>, which provides access to over 400 satellite imagery products that can be viewed using client applications such as EOSDIS Worldview, is expected to be the next EOSDIS application to evolve to the cloud. </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6926" y="326236"/>
            <a:ext cx="1452380" cy="1039804"/>
          </a:xfrm>
          <a:prstGeom prst="rect">
            <a:avLst/>
          </a:prstGeom>
        </p:spPr>
      </p:pic>
    </p:spTree>
    <p:extLst>
      <p:ext uri="{BB962C8B-B14F-4D97-AF65-F5344CB8AC3E}">
        <p14:creationId xmlns:p14="http://schemas.microsoft.com/office/powerpoint/2010/main" val="26243321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latin typeface="Arial" panose="020B0604020202020204" pitchFamily="34" charset="0"/>
                <a:cs typeface="Arial" panose="020B0604020202020204" pitchFamily="34" charset="0"/>
              </a:rPr>
              <a:t>Volume changes</a:t>
            </a:r>
            <a:endParaRPr lang="en-US" dirty="0">
              <a:solidFill>
                <a:schemeClr val="tx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09600" y="1600201"/>
            <a:ext cx="3911600" cy="4525963"/>
          </a:xfrm>
        </p:spPr>
        <p:txBody>
          <a:bodyPr>
            <a:normAutofit fontScale="85000" lnSpcReduction="10000"/>
          </a:bodyPr>
          <a:lstStyle/>
          <a:p>
            <a:r>
              <a:rPr lang="en-US" dirty="0" smtClean="0"/>
              <a:t>As data is acquired and reprocessed the collection both grows and shrinks </a:t>
            </a:r>
          </a:p>
          <a:p>
            <a:r>
              <a:rPr lang="en-US" dirty="0" smtClean="0"/>
              <a:t>Multi-year datasets need to be summarized/evaluated over long time series  </a:t>
            </a:r>
          </a:p>
          <a:p>
            <a:r>
              <a:rPr lang="en-US" dirty="0" smtClean="0"/>
              <a:t>Products range in size from kb to 1 GB</a:t>
            </a:r>
          </a:p>
          <a:p>
            <a:endParaRPr lang="en-US" dirty="0"/>
          </a:p>
        </p:txBody>
      </p:sp>
      <p:sp>
        <p:nvSpPr>
          <p:cNvPr id="5" name="Slide Number Placeholder 4"/>
          <p:cNvSpPr>
            <a:spLocks noGrp="1"/>
          </p:cNvSpPr>
          <p:nvPr>
            <p:ph type="sldNum" sz="quarter" idx="12"/>
          </p:nvPr>
        </p:nvSpPr>
        <p:spPr/>
        <p:txBody>
          <a:bodyPr/>
          <a:lstStyle/>
          <a:p>
            <a:fld id="{5E6734FE-5A70-0642-8B5B-E435BEA06C29}" type="slidenum">
              <a:rPr lang="en-US" smtClean="0"/>
              <a:pPr/>
              <a:t>11</a:t>
            </a:fld>
            <a:endParaRPr lang="en-US"/>
          </a:p>
        </p:txBody>
      </p:sp>
      <p:pic>
        <p:nvPicPr>
          <p:cNvPr id="22" name="Picture 21"/>
          <p:cNvPicPr>
            <a:picLocks noChangeAspect="1"/>
          </p:cNvPicPr>
          <p:nvPr/>
        </p:nvPicPr>
        <p:blipFill rotWithShape="1">
          <a:blip r:embed="rId3"/>
          <a:srcRect l="27439" t="14152" r="18703" b="8620"/>
          <a:stretch/>
        </p:blipFill>
        <p:spPr>
          <a:xfrm>
            <a:off x="4818502" y="1542880"/>
            <a:ext cx="5753506" cy="4640603"/>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23890593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chemeClr val="tx1"/>
                </a:solidFill>
                <a:latin typeface="Arial" panose="020B0604020202020204" pitchFamily="34" charset="0"/>
                <a:cs typeface="Arial" panose="020B0604020202020204" pitchFamily="34" charset="0"/>
              </a:rPr>
              <a:t>Support for a variety of parameters</a:t>
            </a:r>
            <a:endParaRPr lang="en-US" sz="1800" dirty="0">
              <a:solidFill>
                <a:schemeClr val="tx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09600" y="1600201"/>
            <a:ext cx="4318000" cy="4525963"/>
          </a:xfrm>
        </p:spPr>
        <p:style>
          <a:lnRef idx="2">
            <a:schemeClr val="dk1"/>
          </a:lnRef>
          <a:fillRef idx="1">
            <a:schemeClr val="lt1"/>
          </a:fillRef>
          <a:effectRef idx="0">
            <a:schemeClr val="dk1"/>
          </a:effectRef>
          <a:fontRef idx="minor">
            <a:schemeClr val="dk1"/>
          </a:fontRef>
        </p:style>
        <p:txBody>
          <a:bodyPr>
            <a:normAutofit/>
          </a:bodyPr>
          <a:lstStyle/>
          <a:p>
            <a:r>
              <a:rPr lang="en-US" sz="2000" dirty="0" smtClean="0"/>
              <a:t>EOSDIS data products are processed at various levels ranging from Level 0 to Level 4. </a:t>
            </a:r>
          </a:p>
          <a:p>
            <a:pPr lvl="1"/>
            <a:r>
              <a:rPr lang="en-US" sz="1800" dirty="0" smtClean="0"/>
              <a:t>Level 0 products are raw data at full instrument resolution. </a:t>
            </a:r>
          </a:p>
          <a:p>
            <a:pPr lvl="1"/>
            <a:r>
              <a:rPr lang="en-US" sz="1800" dirty="0" smtClean="0"/>
              <a:t>At higher levels, the data are converted into more useful parameters and formats.</a:t>
            </a:r>
          </a:p>
          <a:p>
            <a:pPr lvl="1"/>
            <a:r>
              <a:rPr lang="en-US" sz="1800" dirty="0" smtClean="0"/>
              <a:t>All EOS instruments must have Level 1 products. Most have products at Levels 2 and 3, and many have products at Level 4. </a:t>
            </a:r>
            <a:endParaRPr lang="en-US" sz="1800" dirty="0"/>
          </a:p>
        </p:txBody>
      </p:sp>
      <p:sp>
        <p:nvSpPr>
          <p:cNvPr id="5" name="Slide Number Placeholder 4"/>
          <p:cNvSpPr>
            <a:spLocks noGrp="1"/>
          </p:cNvSpPr>
          <p:nvPr>
            <p:ph type="sldNum" sz="quarter" idx="12"/>
          </p:nvPr>
        </p:nvSpPr>
        <p:spPr/>
        <p:txBody>
          <a:bodyPr/>
          <a:lstStyle/>
          <a:p>
            <a:fld id="{5E6734FE-5A70-0642-8B5B-E435BEA06C29}" type="slidenum">
              <a:rPr lang="en-US" smtClean="0"/>
              <a:pPr/>
              <a:t>12</a:t>
            </a:fld>
            <a:endParaRPr lang="en-US"/>
          </a:p>
        </p:txBody>
      </p:sp>
      <p:sp>
        <p:nvSpPr>
          <p:cNvPr id="7" name="Content Placeholder 2"/>
          <p:cNvSpPr txBox="1">
            <a:spLocks/>
          </p:cNvSpPr>
          <p:nvPr/>
        </p:nvSpPr>
        <p:spPr>
          <a:xfrm>
            <a:off x="3484881" y="5431472"/>
            <a:ext cx="8097519" cy="1107441"/>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1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6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Products are formatted for use by the discipline community</a:t>
            </a:r>
          </a:p>
          <a:p>
            <a:pPr lvl="1"/>
            <a:r>
              <a:rPr lang="en-US" sz="1800" dirty="0" smtClean="0"/>
              <a:t>While use of standard formats is required by NASA, multiple formats still present issues to usage/interoperability</a:t>
            </a:r>
          </a:p>
          <a:p>
            <a:r>
              <a:rPr lang="en-US" dirty="0" smtClean="0"/>
              <a:t>Individual files can have up to 800+ variables within a single file</a:t>
            </a:r>
            <a:endParaRPr lang="en-US" dirty="0"/>
          </a:p>
        </p:txBody>
      </p:sp>
      <p:pic>
        <p:nvPicPr>
          <p:cNvPr id="4" name="Picture 3"/>
          <p:cNvPicPr>
            <a:picLocks noChangeAspect="1"/>
          </p:cNvPicPr>
          <p:nvPr/>
        </p:nvPicPr>
        <p:blipFill rotWithShape="1">
          <a:blip r:embed="rId2"/>
          <a:srcRect l="28727" t="15521" r="19180" b="9885"/>
          <a:stretch/>
        </p:blipFill>
        <p:spPr>
          <a:xfrm>
            <a:off x="6512099" y="1116774"/>
            <a:ext cx="5070301" cy="4083956"/>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13270682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a:spLocks noGrp="1"/>
          </p:cNvSpPr>
          <p:nvPr>
            <p:ph type="title"/>
          </p:nvPr>
        </p:nvSpPr>
        <p:spPr>
          <a:xfrm>
            <a:off x="1981200" y="279400"/>
            <a:ext cx="8229600" cy="574754"/>
          </a:xfrm>
        </p:spPr>
        <p:txBody>
          <a:bodyPr>
            <a:noAutofit/>
          </a:bodyPr>
          <a:lstStyle/>
          <a:p>
            <a:pPr lvl="2" algn="ctr" defTabSz="457200" rtl="0">
              <a:spcBef>
                <a:spcPct val="0"/>
              </a:spcBef>
            </a:pPr>
            <a:r>
              <a:rPr lang="en-US" sz="3200" b="1" i="1" dirty="0">
                <a:solidFill>
                  <a:srgbClr val="000000"/>
                </a:solidFill>
                <a:latin typeface="Arial" charset="0"/>
                <a:ea typeface="ＭＳ Ｐゴシック" charset="0"/>
              </a:rPr>
              <a:t>Velocity</a:t>
            </a:r>
            <a:r>
              <a:rPr lang="en-US" sz="3200" dirty="0">
                <a:solidFill>
                  <a:srgbClr val="000000"/>
                </a:solidFill>
                <a:latin typeface="Arial" charset="0"/>
                <a:ea typeface="ＭＳ Ｐゴシック" charset="0"/>
              </a:rPr>
              <a:t> of data ingest and distribution</a:t>
            </a:r>
            <a:endParaRPr lang="en-US" sz="2800" dirty="0"/>
          </a:p>
        </p:txBody>
      </p:sp>
      <p:sp>
        <p:nvSpPr>
          <p:cNvPr id="3" name="TextBox 2"/>
          <p:cNvSpPr txBox="1"/>
          <p:nvPr/>
        </p:nvSpPr>
        <p:spPr>
          <a:xfrm>
            <a:off x="9740901" y="787401"/>
            <a:ext cx="859531" cy="584775"/>
          </a:xfrm>
          <a:prstGeom prst="rect">
            <a:avLst/>
          </a:prstGeom>
          <a:noFill/>
        </p:spPr>
        <p:txBody>
          <a:bodyPr wrap="none" rtlCol="0">
            <a:spAutoFit/>
          </a:bodyPr>
          <a:lstStyle/>
          <a:p>
            <a:r>
              <a:rPr lang="en-US" sz="1600" dirty="0">
                <a:solidFill>
                  <a:srgbClr val="000000"/>
                </a:solidFill>
                <a:latin typeface="Arial" charset="0"/>
                <a:ea typeface="ＭＳ Ｐゴシック" charset="0"/>
              </a:rPr>
              <a:t>(1 of 3)</a:t>
            </a:r>
            <a:br>
              <a:rPr lang="en-US" sz="1600" dirty="0">
                <a:solidFill>
                  <a:srgbClr val="000000"/>
                </a:solidFill>
                <a:latin typeface="Arial" charset="0"/>
                <a:ea typeface="ＭＳ Ｐゴシック" charset="0"/>
              </a:rPr>
            </a:br>
            <a:endParaRPr lang="en-US" sz="1600" dirty="0"/>
          </a:p>
        </p:txBody>
      </p:sp>
      <p:pic>
        <p:nvPicPr>
          <p:cNvPr id="14" name="Picture 13">
            <a:extLst>
              <a:ext uri="{FF2B5EF4-FFF2-40B4-BE49-F238E27FC236}">
                <a16:creationId xmlns:a16="http://schemas.microsoft.com/office/drawing/2014/main" id="{B8B943DD-7F8D-084F-B399-73B578BBFC79}"/>
              </a:ext>
            </a:extLst>
          </p:cNvPr>
          <p:cNvPicPr>
            <a:picLocks noChangeAspect="1"/>
          </p:cNvPicPr>
          <p:nvPr/>
        </p:nvPicPr>
        <p:blipFill>
          <a:blip r:embed="rId3"/>
          <a:stretch>
            <a:fillRect/>
          </a:stretch>
        </p:blipFill>
        <p:spPr>
          <a:xfrm>
            <a:off x="1828800" y="1187620"/>
            <a:ext cx="8610600" cy="5586984"/>
          </a:xfrm>
          <a:prstGeom prst="rect">
            <a:avLst/>
          </a:prstGeom>
        </p:spPr>
      </p:pic>
      <p:pic>
        <p:nvPicPr>
          <p:cNvPr id="17" name="Picture 16">
            <a:extLst>
              <a:ext uri="{FF2B5EF4-FFF2-40B4-BE49-F238E27FC236}">
                <a16:creationId xmlns:a16="http://schemas.microsoft.com/office/drawing/2014/main" id="{C52181CB-8032-3D4A-AC9C-6904717B9BBA}"/>
              </a:ext>
            </a:extLst>
          </p:cNvPr>
          <p:cNvPicPr>
            <a:picLocks noChangeAspect="1"/>
          </p:cNvPicPr>
          <p:nvPr/>
        </p:nvPicPr>
        <p:blipFill>
          <a:blip r:embed="rId4"/>
          <a:stretch>
            <a:fillRect/>
          </a:stretch>
        </p:blipFill>
        <p:spPr>
          <a:xfrm>
            <a:off x="2965322" y="1858872"/>
            <a:ext cx="3911231" cy="2834640"/>
          </a:xfrm>
          <a:prstGeom prst="rect">
            <a:avLst/>
          </a:prstGeom>
        </p:spPr>
      </p:pic>
      <p:sp>
        <p:nvSpPr>
          <p:cNvPr id="20" name="Title 4"/>
          <p:cNvSpPr txBox="1">
            <a:spLocks/>
          </p:cNvSpPr>
          <p:nvPr/>
        </p:nvSpPr>
        <p:spPr>
          <a:xfrm>
            <a:off x="1939913" y="854155"/>
            <a:ext cx="8229600" cy="307777"/>
          </a:xfrm>
          <a:prstGeom prst="rect">
            <a:avLst/>
          </a:prstGeom>
        </p:spPr>
        <p:txBody>
          <a:bodyPr vert="horz" lIns="91440" tIns="45720" rIns="91440" bIns="45720" rtlCol="0" anchor="ctr">
            <a:spAutoFit/>
          </a:bodyPr>
          <a:lstStyle>
            <a:lvl1pPr algn="ctr" defTabSz="457200" rtl="0" eaLnBrk="1" latinLnBrk="0" hangingPunct="1">
              <a:spcBef>
                <a:spcPct val="0"/>
              </a:spcBef>
              <a:buNone/>
              <a:defRPr sz="3200" kern="1200">
                <a:solidFill>
                  <a:schemeClr val="tx1"/>
                </a:solidFill>
                <a:latin typeface="+mj-lt"/>
                <a:ea typeface="+mj-ea"/>
                <a:cs typeface="+mj-cs"/>
              </a:defRPr>
            </a:lvl1pPr>
          </a:lstStyle>
          <a:p>
            <a:pPr>
              <a:spcBef>
                <a:spcPts val="0"/>
              </a:spcBef>
              <a:defRPr sz="1800" b="1" i="0" u="none" strike="noStrike" kern="1200" baseline="0">
                <a:solidFill>
                  <a:sysClr val="windowText" lastClr="000000"/>
                </a:solidFill>
                <a:latin typeface="+mn-lt"/>
                <a:ea typeface="+mn-ea"/>
                <a:cs typeface="+mn-cs"/>
              </a:defRPr>
            </a:pPr>
            <a:r>
              <a:rPr lang="en-US" sz="1400" b="1" dirty="0">
                <a:solidFill>
                  <a:sysClr val="windowText" lastClr="000000"/>
                </a:solidFill>
                <a:latin typeface="+mn-lt"/>
                <a:ea typeface="+mn-ea"/>
                <a:cs typeface="+mn-cs"/>
              </a:rPr>
              <a:t>EOSDIS Yearly Total Data Volume (PB) and Number of Products (Billions) Distributed to End Users</a:t>
            </a:r>
          </a:p>
        </p:txBody>
      </p:sp>
      <p:grpSp>
        <p:nvGrpSpPr>
          <p:cNvPr id="21" name="Group 20"/>
          <p:cNvGrpSpPr/>
          <p:nvPr/>
        </p:nvGrpSpPr>
        <p:grpSpPr>
          <a:xfrm>
            <a:off x="5181114" y="1878054"/>
            <a:ext cx="3876559" cy="4421558"/>
            <a:chOff x="3657113" y="1623122"/>
            <a:chExt cx="3876559" cy="4421558"/>
          </a:xfrm>
        </p:grpSpPr>
        <p:grpSp>
          <p:nvGrpSpPr>
            <p:cNvPr id="22" name="Group 21"/>
            <p:cNvGrpSpPr/>
            <p:nvPr/>
          </p:nvGrpSpPr>
          <p:grpSpPr>
            <a:xfrm>
              <a:off x="5348490" y="1623122"/>
              <a:ext cx="2185182" cy="4421558"/>
              <a:chOff x="5348490" y="1623122"/>
              <a:chExt cx="2185182" cy="4421558"/>
            </a:xfrm>
          </p:grpSpPr>
          <p:cxnSp>
            <p:nvCxnSpPr>
              <p:cNvPr id="25" name="Straight Arrow Connector 24"/>
              <p:cNvCxnSpPr>
                <a:cxnSpLocks/>
              </p:cNvCxnSpPr>
              <p:nvPr/>
            </p:nvCxnSpPr>
            <p:spPr>
              <a:xfrm flipH="1" flipV="1">
                <a:off x="5348491" y="1623122"/>
                <a:ext cx="2185181" cy="856"/>
              </a:xfrm>
              <a:prstGeom prst="straightConnector1">
                <a:avLst/>
              </a:prstGeom>
              <a:ln>
                <a:solidFill>
                  <a:schemeClr val="tx2">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5348490" y="4465084"/>
                <a:ext cx="2185182" cy="1579596"/>
              </a:xfrm>
              <a:prstGeom prst="straightConnector1">
                <a:avLst/>
              </a:prstGeom>
              <a:ln>
                <a:solidFill>
                  <a:schemeClr val="tx2">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grpSp>
        <p:cxnSp>
          <p:nvCxnSpPr>
            <p:cNvPr id="23" name="Straight Arrow Connector 22"/>
            <p:cNvCxnSpPr>
              <a:cxnSpLocks/>
            </p:cNvCxnSpPr>
            <p:nvPr/>
          </p:nvCxnSpPr>
          <p:spPr>
            <a:xfrm flipH="1" flipV="1">
              <a:off x="4800600" y="3649429"/>
              <a:ext cx="76200" cy="389171"/>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657113" y="3014239"/>
              <a:ext cx="1524487" cy="600319"/>
            </a:xfrm>
            <a:prstGeom prst="rect">
              <a:avLst/>
            </a:prstGeom>
            <a:noFill/>
            <a:ln w="9525">
              <a:solidFill>
                <a:schemeClr val="tx1"/>
              </a:solidFill>
            </a:ln>
          </p:spPr>
          <p:txBody>
            <a:bodyPr wrap="square" rtlCol="0">
              <a:spAutoFit/>
            </a:bodyPr>
            <a:lstStyle/>
            <a:p>
              <a:r>
                <a:rPr lang="en-US" sz="800" dirty="0">
                  <a:latin typeface="Arial" panose="020B0604020202020204" pitchFamily="34" charset="0"/>
                  <a:cs typeface="Arial" panose="020B0604020202020204" pitchFamily="34" charset="0"/>
                </a:rPr>
                <a:t>Products whose discipline was not available or not applicable including some of the ancillary data</a:t>
              </a:r>
            </a:p>
          </p:txBody>
        </p:sp>
      </p:grpSp>
      <p:sp>
        <p:nvSpPr>
          <p:cNvPr id="27" name="Title 4"/>
          <p:cNvSpPr txBox="1">
            <a:spLocks/>
          </p:cNvSpPr>
          <p:nvPr/>
        </p:nvSpPr>
        <p:spPr>
          <a:xfrm>
            <a:off x="3521272" y="1846742"/>
            <a:ext cx="3184328" cy="415498"/>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50" dirty="0"/>
              <a:t>FY2019 Number of Products </a:t>
            </a:r>
            <a:r>
              <a:rPr lang="en-US" sz="1000" dirty="0"/>
              <a:t>Distributed</a:t>
            </a:r>
            <a:r>
              <a:rPr lang="en-US" sz="1050" dirty="0"/>
              <a:t>  by Discipline</a:t>
            </a:r>
            <a:endParaRPr lang="en-US" altLang="en-US" sz="1050" dirty="0">
              <a:ea typeface="ＭＳ Ｐゴシック" pitchFamily="34" charset="-128"/>
            </a:endParaRPr>
          </a:p>
        </p:txBody>
      </p:sp>
      <p:sp>
        <p:nvSpPr>
          <p:cNvPr id="28" name="TextBox 27">
            <a:extLst>
              <a:ext uri="{FF2B5EF4-FFF2-40B4-BE49-F238E27FC236}">
                <a16:creationId xmlns:a16="http://schemas.microsoft.com/office/drawing/2014/main" id="{499DAD75-E43B-444D-818B-B4856B470C30}"/>
              </a:ext>
            </a:extLst>
          </p:cNvPr>
          <p:cNvSpPr txBox="1"/>
          <p:nvPr/>
        </p:nvSpPr>
        <p:spPr>
          <a:xfrm>
            <a:off x="3038061" y="4945537"/>
            <a:ext cx="2942472" cy="461665"/>
          </a:xfrm>
          <a:prstGeom prst="rect">
            <a:avLst/>
          </a:prstGeom>
          <a:noFill/>
          <a:ln>
            <a:solidFill>
              <a:schemeClr val="tx1">
                <a:lumMod val="85000"/>
                <a:lumOff val="15000"/>
              </a:schemeClr>
            </a:solidFill>
          </a:ln>
        </p:spPr>
        <p:txBody>
          <a:bodyPr wrap="none" rtlCol="0">
            <a:spAutoFit/>
          </a:bodyPr>
          <a:lstStyle/>
          <a:p>
            <a:r>
              <a:rPr lang="en-US" sz="1200" b="1" dirty="0"/>
              <a:t>Total Volume Distributed:   36.6 PB</a:t>
            </a:r>
          </a:p>
          <a:p>
            <a:r>
              <a:rPr lang="en-US" sz="1200" b="1" dirty="0"/>
              <a:t>Total # of Files Distributed: 1,911.7 Million</a:t>
            </a:r>
          </a:p>
        </p:txBody>
      </p:sp>
    </p:spTree>
    <p:extLst>
      <p:ext uri="{BB962C8B-B14F-4D97-AF65-F5344CB8AC3E}">
        <p14:creationId xmlns:p14="http://schemas.microsoft.com/office/powerpoint/2010/main" val="14618572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66271" y="304801"/>
            <a:ext cx="9597283" cy="430887"/>
          </a:xfrm>
        </p:spPr>
        <p:txBody>
          <a:bodyPr wrap="square">
            <a:spAutoFit/>
          </a:bodyPr>
          <a:lstStyle/>
          <a:p>
            <a:r>
              <a:rPr lang="en-US" sz="2200" b="1" dirty="0"/>
              <a:t>FY2019 EOSDIS Number of Data Products Distributed by Country</a:t>
            </a:r>
            <a:endParaRPr lang="en-US" altLang="en-US" sz="2200" dirty="0">
              <a:ea typeface="ＭＳ Ｐゴシック" pitchFamily="34" charset="-128"/>
            </a:endParaRPr>
          </a:p>
        </p:txBody>
      </p:sp>
      <p:pic>
        <p:nvPicPr>
          <p:cNvPr id="3" name="Picture 2">
            <a:extLst>
              <a:ext uri="{FF2B5EF4-FFF2-40B4-BE49-F238E27FC236}">
                <a16:creationId xmlns:a16="http://schemas.microsoft.com/office/drawing/2014/main" id="{FC385BB9-8FAD-D44B-B3C7-A569AC23C988}"/>
              </a:ext>
            </a:extLst>
          </p:cNvPr>
          <p:cNvPicPr>
            <a:picLocks noChangeAspect="1"/>
          </p:cNvPicPr>
          <p:nvPr/>
        </p:nvPicPr>
        <p:blipFill>
          <a:blip r:embed="rId2"/>
          <a:stretch>
            <a:fillRect/>
          </a:stretch>
        </p:blipFill>
        <p:spPr>
          <a:xfrm>
            <a:off x="2133600" y="748264"/>
            <a:ext cx="7886700" cy="5781254"/>
          </a:xfrm>
          <a:prstGeom prst="rect">
            <a:avLst/>
          </a:prstGeom>
        </p:spPr>
      </p:pic>
    </p:spTree>
    <p:extLst>
      <p:ext uri="{BB962C8B-B14F-4D97-AF65-F5344CB8AC3E}">
        <p14:creationId xmlns:p14="http://schemas.microsoft.com/office/powerpoint/2010/main" val="307066064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E8C51FE-49D9-314D-9957-ABBF7DDE8782}" type="slidenum">
              <a:rPr lang="en-US" smtClean="0"/>
              <a:t>15</a:t>
            </a:fld>
            <a:endParaRPr lang="en-US"/>
          </a:p>
        </p:txBody>
      </p:sp>
      <p:pic>
        <p:nvPicPr>
          <p:cNvPr id="3" name="Picture 2">
            <a:extLst>
              <a:ext uri="{FF2B5EF4-FFF2-40B4-BE49-F238E27FC236}">
                <a16:creationId xmlns:a16="http://schemas.microsoft.com/office/drawing/2014/main" id="{679D304C-C88C-C54C-A9FF-EEC965DD7C26}"/>
              </a:ext>
            </a:extLst>
          </p:cNvPr>
          <p:cNvPicPr>
            <a:picLocks noChangeAspect="1"/>
          </p:cNvPicPr>
          <p:nvPr/>
        </p:nvPicPr>
        <p:blipFill>
          <a:blip r:embed="rId2"/>
          <a:stretch>
            <a:fillRect/>
          </a:stretch>
        </p:blipFill>
        <p:spPr>
          <a:xfrm>
            <a:off x="14687" y="0"/>
            <a:ext cx="12192000" cy="6858000"/>
          </a:xfrm>
          <a:prstGeom prst="rect">
            <a:avLst/>
          </a:prstGeom>
        </p:spPr>
      </p:pic>
      <p:sp>
        <p:nvSpPr>
          <p:cNvPr id="4" name="TextBox 3">
            <a:extLst>
              <a:ext uri="{FF2B5EF4-FFF2-40B4-BE49-F238E27FC236}">
                <a16:creationId xmlns:a16="http://schemas.microsoft.com/office/drawing/2014/main" id="{467CC4BA-37D9-A84A-822A-74361AD0B4CE}"/>
              </a:ext>
            </a:extLst>
          </p:cNvPr>
          <p:cNvSpPr txBox="1"/>
          <p:nvPr/>
        </p:nvSpPr>
        <p:spPr>
          <a:xfrm>
            <a:off x="7681540" y="4418911"/>
            <a:ext cx="1414651" cy="307777"/>
          </a:xfrm>
          <a:prstGeom prst="rect">
            <a:avLst/>
          </a:prstGeom>
          <a:noFill/>
        </p:spPr>
        <p:txBody>
          <a:bodyPr wrap="square" rtlCol="0">
            <a:spAutoFit/>
          </a:bodyPr>
          <a:lstStyle/>
          <a:p>
            <a:r>
              <a:rPr lang="en-US" sz="1400" b="1" dirty="0">
                <a:solidFill>
                  <a:srgbClr val="A4D8DB"/>
                </a:solidFill>
                <a:latin typeface="Arial Narrow" panose="020B0604020202020204" pitchFamily="34" charset="0"/>
                <a:cs typeface="Arial Narrow" panose="020B0604020202020204" pitchFamily="34" charset="0"/>
              </a:rPr>
              <a:t>CALIPSO </a:t>
            </a:r>
            <a:r>
              <a:rPr lang="en-US" sz="1400" dirty="0">
                <a:solidFill>
                  <a:srgbClr val="A4D8DB"/>
                </a:solidFill>
                <a:latin typeface="Arial Narrow" panose="020B0604020202020204" pitchFamily="34" charset="0"/>
                <a:cs typeface="Arial Narrow" panose="020B0604020202020204" pitchFamily="34" charset="0"/>
              </a:rPr>
              <a:t>&gt;2022</a:t>
            </a:r>
          </a:p>
        </p:txBody>
      </p:sp>
      <p:sp>
        <p:nvSpPr>
          <p:cNvPr id="5" name="TextBox 4">
            <a:extLst>
              <a:ext uri="{FF2B5EF4-FFF2-40B4-BE49-F238E27FC236}">
                <a16:creationId xmlns:a16="http://schemas.microsoft.com/office/drawing/2014/main" id="{28C3B4E2-A746-4349-8560-FD74AF61C589}"/>
              </a:ext>
            </a:extLst>
          </p:cNvPr>
          <p:cNvSpPr txBox="1"/>
          <p:nvPr/>
        </p:nvSpPr>
        <p:spPr>
          <a:xfrm>
            <a:off x="6850065" y="2579878"/>
            <a:ext cx="1575562" cy="307777"/>
          </a:xfrm>
          <a:prstGeom prst="rect">
            <a:avLst/>
          </a:prstGeom>
          <a:noFill/>
        </p:spPr>
        <p:txBody>
          <a:bodyPr wrap="square" rtlCol="0">
            <a:spAutoFit/>
          </a:bodyPr>
          <a:lstStyle/>
          <a:p>
            <a:r>
              <a:rPr lang="en-US" sz="1400" b="1" dirty="0">
                <a:solidFill>
                  <a:srgbClr val="A4D8DB"/>
                </a:solidFill>
                <a:latin typeface="Arial Narrow" panose="020B0604020202020204" pitchFamily="34" charset="0"/>
                <a:cs typeface="Arial Narrow" panose="020B0604020202020204" pitchFamily="34" charset="0"/>
              </a:rPr>
              <a:t>CYGNSS</a:t>
            </a:r>
            <a:r>
              <a:rPr lang="en-US" sz="1400" dirty="0">
                <a:solidFill>
                  <a:srgbClr val="A4D8DB"/>
                </a:solidFill>
                <a:latin typeface="Arial Narrow" panose="020B0604020202020204" pitchFamily="34" charset="0"/>
                <a:cs typeface="Arial Narrow" panose="020B0604020202020204" pitchFamily="34" charset="0"/>
              </a:rPr>
              <a:t> (8) 2020</a:t>
            </a:r>
            <a:endParaRPr lang="en-US" sz="1400" b="1" dirty="0">
              <a:solidFill>
                <a:srgbClr val="A4D8DB"/>
              </a:solidFill>
              <a:latin typeface="Arial Narrow" panose="020B0604020202020204" pitchFamily="34" charset="0"/>
              <a:cs typeface="Arial Narrow" panose="020B0604020202020204" pitchFamily="34" charset="0"/>
            </a:endParaRPr>
          </a:p>
        </p:txBody>
      </p:sp>
      <p:sp>
        <p:nvSpPr>
          <p:cNvPr id="6" name="TextBox 5">
            <a:extLst>
              <a:ext uri="{FF2B5EF4-FFF2-40B4-BE49-F238E27FC236}">
                <a16:creationId xmlns:a16="http://schemas.microsoft.com/office/drawing/2014/main" id="{AF1EBF25-D6C0-7843-9B5C-E71248EA8CBD}"/>
              </a:ext>
            </a:extLst>
          </p:cNvPr>
          <p:cNvSpPr txBox="1"/>
          <p:nvPr/>
        </p:nvSpPr>
        <p:spPr>
          <a:xfrm>
            <a:off x="5674811" y="1612839"/>
            <a:ext cx="1195194" cy="307777"/>
          </a:xfrm>
          <a:prstGeom prst="rect">
            <a:avLst/>
          </a:prstGeom>
          <a:noFill/>
        </p:spPr>
        <p:txBody>
          <a:bodyPr wrap="square" rtlCol="0">
            <a:spAutoFit/>
          </a:bodyPr>
          <a:lstStyle/>
          <a:p>
            <a:r>
              <a:rPr lang="en-US" sz="1400" b="1" dirty="0">
                <a:solidFill>
                  <a:srgbClr val="B19FFF"/>
                </a:solidFill>
                <a:latin typeface="Arial Narrow" panose="020B0604020202020204" pitchFamily="34" charset="0"/>
                <a:cs typeface="Arial Narrow" panose="020B0604020202020204" pitchFamily="34" charset="0"/>
              </a:rPr>
              <a:t>PACE </a:t>
            </a:r>
            <a:r>
              <a:rPr lang="en-US" sz="1400" dirty="0">
                <a:solidFill>
                  <a:srgbClr val="B19FFF"/>
                </a:solidFill>
                <a:latin typeface="Arial Narrow" panose="020B0604020202020204" pitchFamily="34" charset="0"/>
                <a:cs typeface="Arial Narrow" panose="020B0604020202020204" pitchFamily="34" charset="0"/>
              </a:rPr>
              <a:t>2022</a:t>
            </a:r>
          </a:p>
        </p:txBody>
      </p:sp>
      <p:sp>
        <p:nvSpPr>
          <p:cNvPr id="7" name="TextBox 6">
            <a:extLst>
              <a:ext uri="{FF2B5EF4-FFF2-40B4-BE49-F238E27FC236}">
                <a16:creationId xmlns:a16="http://schemas.microsoft.com/office/drawing/2014/main" id="{C6E834D5-101B-E349-B412-A3A188EE7777}"/>
              </a:ext>
            </a:extLst>
          </p:cNvPr>
          <p:cNvSpPr txBox="1"/>
          <p:nvPr/>
        </p:nvSpPr>
        <p:spPr>
          <a:xfrm>
            <a:off x="6023459" y="1817127"/>
            <a:ext cx="1100273" cy="307777"/>
          </a:xfrm>
          <a:prstGeom prst="rect">
            <a:avLst/>
          </a:prstGeom>
          <a:noFill/>
        </p:spPr>
        <p:txBody>
          <a:bodyPr wrap="square" rtlCol="0">
            <a:spAutoFit/>
          </a:bodyPr>
          <a:lstStyle/>
          <a:p>
            <a:r>
              <a:rPr lang="en-US" sz="1400" b="1" dirty="0">
                <a:solidFill>
                  <a:srgbClr val="B19FFF"/>
                </a:solidFill>
                <a:latin typeface="Arial Narrow" panose="020B0604020202020204" pitchFamily="34" charset="0"/>
                <a:cs typeface="Arial Narrow" panose="020B0604020202020204" pitchFamily="34" charset="0"/>
              </a:rPr>
              <a:t>TEMPO </a:t>
            </a:r>
            <a:r>
              <a:rPr lang="en-US" sz="1400" dirty="0" smtClean="0">
                <a:solidFill>
                  <a:srgbClr val="B19FFF"/>
                </a:solidFill>
                <a:latin typeface="Arial Narrow" panose="020B0604020202020204" pitchFamily="34" charset="0"/>
                <a:cs typeface="Arial Narrow" panose="020B0604020202020204" pitchFamily="34" charset="0"/>
              </a:rPr>
              <a:t>2022</a:t>
            </a:r>
            <a:endParaRPr lang="en-US" sz="1400" dirty="0">
              <a:solidFill>
                <a:srgbClr val="B19FFF"/>
              </a:solidFill>
              <a:latin typeface="Arial Narrow" panose="020B0604020202020204" pitchFamily="34" charset="0"/>
              <a:cs typeface="Arial Narrow" panose="020B0604020202020204" pitchFamily="34" charset="0"/>
            </a:endParaRPr>
          </a:p>
        </p:txBody>
      </p:sp>
      <p:sp>
        <p:nvSpPr>
          <p:cNvPr id="8" name="TextBox 7">
            <a:extLst>
              <a:ext uri="{FF2B5EF4-FFF2-40B4-BE49-F238E27FC236}">
                <a16:creationId xmlns:a16="http://schemas.microsoft.com/office/drawing/2014/main" id="{8F8C78F7-A6BE-A549-B59C-13EFA9E60382}"/>
              </a:ext>
            </a:extLst>
          </p:cNvPr>
          <p:cNvSpPr txBox="1"/>
          <p:nvPr/>
        </p:nvSpPr>
        <p:spPr>
          <a:xfrm>
            <a:off x="5351912" y="1410740"/>
            <a:ext cx="1060620" cy="307777"/>
          </a:xfrm>
          <a:prstGeom prst="rect">
            <a:avLst/>
          </a:prstGeom>
          <a:noFill/>
        </p:spPr>
        <p:txBody>
          <a:bodyPr wrap="square" rtlCol="0">
            <a:spAutoFit/>
          </a:bodyPr>
          <a:lstStyle/>
          <a:p>
            <a:r>
              <a:rPr lang="en-US" sz="1400" b="1" dirty="0">
                <a:solidFill>
                  <a:srgbClr val="B19FFF"/>
                </a:solidFill>
                <a:latin typeface="Arial Narrow" panose="020B0604020202020204" pitchFamily="34" charset="0"/>
                <a:cs typeface="Arial Narrow" panose="020B0604020202020204" pitchFamily="34" charset="0"/>
              </a:rPr>
              <a:t>MAIA </a:t>
            </a:r>
            <a:r>
              <a:rPr lang="en-US" sz="1400" dirty="0">
                <a:solidFill>
                  <a:srgbClr val="B19FFF"/>
                </a:solidFill>
                <a:latin typeface="Arial Narrow" panose="020B0604020202020204" pitchFamily="34" charset="0"/>
                <a:cs typeface="Arial Narrow" panose="020B0604020202020204" pitchFamily="34" charset="0"/>
              </a:rPr>
              <a:t>2022</a:t>
            </a:r>
          </a:p>
        </p:txBody>
      </p:sp>
      <p:sp>
        <p:nvSpPr>
          <p:cNvPr id="9" name="TextBox 8">
            <a:extLst>
              <a:ext uri="{FF2B5EF4-FFF2-40B4-BE49-F238E27FC236}">
                <a16:creationId xmlns:a16="http://schemas.microsoft.com/office/drawing/2014/main" id="{ABAE0DB0-D9C1-5A4A-9319-8937BE1AC8DF}"/>
              </a:ext>
            </a:extLst>
          </p:cNvPr>
          <p:cNvSpPr txBox="1"/>
          <p:nvPr/>
        </p:nvSpPr>
        <p:spPr>
          <a:xfrm>
            <a:off x="3542101" y="743870"/>
            <a:ext cx="1569894" cy="307777"/>
          </a:xfrm>
          <a:prstGeom prst="rect">
            <a:avLst/>
          </a:prstGeom>
          <a:noFill/>
        </p:spPr>
        <p:txBody>
          <a:bodyPr wrap="square" rtlCol="0">
            <a:spAutoFit/>
          </a:bodyPr>
          <a:lstStyle/>
          <a:p>
            <a:r>
              <a:rPr lang="en-US" sz="1400" b="1" dirty="0">
                <a:solidFill>
                  <a:srgbClr val="B19FFF"/>
                </a:solidFill>
                <a:latin typeface="Arial Narrow" panose="020B0604020202020204" pitchFamily="34" charset="0"/>
                <a:cs typeface="Arial Narrow" panose="020B0604020202020204" pitchFamily="34" charset="0"/>
              </a:rPr>
              <a:t>TROPICS </a:t>
            </a:r>
            <a:r>
              <a:rPr lang="en-US" sz="1400" dirty="0">
                <a:solidFill>
                  <a:srgbClr val="B19FFF"/>
                </a:solidFill>
                <a:latin typeface="Arial Narrow" panose="020B0604020202020204" pitchFamily="34" charset="0"/>
                <a:cs typeface="Arial Narrow" panose="020B0604020202020204" pitchFamily="34" charset="0"/>
              </a:rPr>
              <a:t>(6) </a:t>
            </a:r>
            <a:r>
              <a:rPr lang="en-US" sz="1400" dirty="0" smtClean="0">
                <a:solidFill>
                  <a:srgbClr val="B19FFF"/>
                </a:solidFill>
                <a:latin typeface="Arial Narrow" panose="020B0604020202020204" pitchFamily="34" charset="0"/>
                <a:cs typeface="Arial Narrow" panose="020B0604020202020204" pitchFamily="34" charset="0"/>
              </a:rPr>
              <a:t>2020</a:t>
            </a:r>
            <a:endParaRPr lang="en-US" sz="1400" dirty="0">
              <a:solidFill>
                <a:srgbClr val="B19FFF"/>
              </a:solidFill>
              <a:latin typeface="Arial Narrow" panose="020B0604020202020204" pitchFamily="34" charset="0"/>
              <a:cs typeface="Arial Narrow" panose="020B0604020202020204" pitchFamily="34" charset="0"/>
            </a:endParaRPr>
          </a:p>
        </p:txBody>
      </p:sp>
      <p:sp>
        <p:nvSpPr>
          <p:cNvPr id="10" name="TextBox 9">
            <a:extLst>
              <a:ext uri="{FF2B5EF4-FFF2-40B4-BE49-F238E27FC236}">
                <a16:creationId xmlns:a16="http://schemas.microsoft.com/office/drawing/2014/main" id="{2860C073-19C8-5C45-96DA-E39B0E63D4DD}"/>
              </a:ext>
            </a:extLst>
          </p:cNvPr>
          <p:cNvSpPr txBox="1"/>
          <p:nvPr/>
        </p:nvSpPr>
        <p:spPr>
          <a:xfrm>
            <a:off x="2575036" y="757959"/>
            <a:ext cx="1067822" cy="307777"/>
          </a:xfrm>
          <a:prstGeom prst="rect">
            <a:avLst/>
          </a:prstGeom>
          <a:noFill/>
        </p:spPr>
        <p:txBody>
          <a:bodyPr wrap="square" rtlCol="0">
            <a:spAutoFit/>
          </a:bodyPr>
          <a:lstStyle/>
          <a:p>
            <a:r>
              <a:rPr lang="en-US" sz="1400" b="1" dirty="0">
                <a:solidFill>
                  <a:srgbClr val="B19FFF"/>
                </a:solidFill>
                <a:latin typeface="Arial Narrow" panose="020B0604020202020204" pitchFamily="34" charset="0"/>
                <a:cs typeface="Arial Narrow" panose="020B0604020202020204" pitchFamily="34" charset="0"/>
              </a:rPr>
              <a:t>NISAR </a:t>
            </a:r>
            <a:r>
              <a:rPr lang="en-US" sz="1400" dirty="0" smtClean="0">
                <a:solidFill>
                  <a:srgbClr val="B19FFF"/>
                </a:solidFill>
                <a:latin typeface="Arial Narrow" panose="020B0604020202020204" pitchFamily="34" charset="0"/>
                <a:cs typeface="Arial Narrow" panose="020B0604020202020204" pitchFamily="34" charset="0"/>
              </a:rPr>
              <a:t>2020</a:t>
            </a:r>
            <a:endParaRPr lang="en-US" sz="1400" dirty="0">
              <a:solidFill>
                <a:srgbClr val="B19FFF"/>
              </a:solidFill>
              <a:latin typeface="Arial Narrow" panose="020B0604020202020204" pitchFamily="34" charset="0"/>
              <a:cs typeface="Arial Narrow" panose="020B0604020202020204" pitchFamily="34" charset="0"/>
            </a:endParaRPr>
          </a:p>
        </p:txBody>
      </p:sp>
      <p:sp>
        <p:nvSpPr>
          <p:cNvPr id="11" name="TextBox 10">
            <a:extLst>
              <a:ext uri="{FF2B5EF4-FFF2-40B4-BE49-F238E27FC236}">
                <a16:creationId xmlns:a16="http://schemas.microsoft.com/office/drawing/2014/main" id="{275384FF-476A-9B46-AA2C-5BCC78829AB4}"/>
              </a:ext>
            </a:extLst>
          </p:cNvPr>
          <p:cNvSpPr txBox="1"/>
          <p:nvPr/>
        </p:nvSpPr>
        <p:spPr>
          <a:xfrm>
            <a:off x="2069389" y="1037557"/>
            <a:ext cx="1495196" cy="307777"/>
          </a:xfrm>
          <a:prstGeom prst="rect">
            <a:avLst/>
          </a:prstGeom>
          <a:noFill/>
        </p:spPr>
        <p:txBody>
          <a:bodyPr wrap="square" rtlCol="0">
            <a:spAutoFit/>
          </a:bodyPr>
          <a:lstStyle/>
          <a:p>
            <a:r>
              <a:rPr lang="en-US" sz="1400" b="1" dirty="0">
                <a:solidFill>
                  <a:srgbClr val="B19FFF"/>
                </a:solidFill>
                <a:latin typeface="Arial Narrow" panose="020B0604020202020204" pitchFamily="34" charset="0"/>
                <a:cs typeface="Arial Narrow" panose="020B0604020202020204" pitchFamily="34" charset="0"/>
              </a:rPr>
              <a:t>LANDSAT-9 </a:t>
            </a:r>
            <a:r>
              <a:rPr lang="en-US" sz="1400" dirty="0">
                <a:solidFill>
                  <a:srgbClr val="B19FFF"/>
                </a:solidFill>
                <a:latin typeface="Arial Narrow" panose="020B0604020202020204" pitchFamily="34" charset="0"/>
                <a:cs typeface="Arial Narrow" panose="020B0604020202020204" pitchFamily="34" charset="0"/>
              </a:rPr>
              <a:t>2020</a:t>
            </a:r>
          </a:p>
        </p:txBody>
      </p:sp>
      <p:sp>
        <p:nvSpPr>
          <p:cNvPr id="12" name="TextBox 11">
            <a:extLst>
              <a:ext uri="{FF2B5EF4-FFF2-40B4-BE49-F238E27FC236}">
                <a16:creationId xmlns:a16="http://schemas.microsoft.com/office/drawing/2014/main" id="{A5C0A5BF-B574-F248-BD87-CA450FE5EE0D}"/>
              </a:ext>
            </a:extLst>
          </p:cNvPr>
          <p:cNvSpPr txBox="1"/>
          <p:nvPr/>
        </p:nvSpPr>
        <p:spPr>
          <a:xfrm>
            <a:off x="3442961" y="980818"/>
            <a:ext cx="2323854" cy="307777"/>
          </a:xfrm>
          <a:prstGeom prst="rect">
            <a:avLst/>
          </a:prstGeom>
          <a:noFill/>
        </p:spPr>
        <p:txBody>
          <a:bodyPr wrap="square" rtlCol="0">
            <a:spAutoFit/>
          </a:bodyPr>
          <a:lstStyle/>
          <a:p>
            <a:r>
              <a:rPr lang="en-US" sz="1400" b="1" dirty="0">
                <a:solidFill>
                  <a:srgbClr val="B19FFF"/>
                </a:solidFill>
                <a:latin typeface="Arial Narrow" panose="020B0604020202020204" pitchFamily="34" charset="0"/>
                <a:cs typeface="Arial Narrow" panose="020B0604020202020204" pitchFamily="34" charset="0"/>
              </a:rPr>
              <a:t>SENTINEL-6A/B </a:t>
            </a:r>
            <a:r>
              <a:rPr lang="en-US" sz="1400" dirty="0">
                <a:solidFill>
                  <a:srgbClr val="B19FFF"/>
                </a:solidFill>
                <a:latin typeface="Arial Narrow" panose="020B0604020202020204" pitchFamily="34" charset="0"/>
                <a:cs typeface="Arial Narrow" panose="020B0604020202020204" pitchFamily="34" charset="0"/>
              </a:rPr>
              <a:t>2020, 2025</a:t>
            </a:r>
          </a:p>
        </p:txBody>
      </p:sp>
      <p:sp>
        <p:nvSpPr>
          <p:cNvPr id="13" name="TextBox 12">
            <a:extLst>
              <a:ext uri="{FF2B5EF4-FFF2-40B4-BE49-F238E27FC236}">
                <a16:creationId xmlns:a16="http://schemas.microsoft.com/office/drawing/2014/main" id="{7AC9B476-BBA9-3240-80D1-9F0BB7C0869B}"/>
              </a:ext>
            </a:extLst>
          </p:cNvPr>
          <p:cNvSpPr txBox="1"/>
          <p:nvPr/>
        </p:nvSpPr>
        <p:spPr>
          <a:xfrm>
            <a:off x="4845079" y="1196934"/>
            <a:ext cx="1037143" cy="307777"/>
          </a:xfrm>
          <a:prstGeom prst="rect">
            <a:avLst/>
          </a:prstGeom>
          <a:noFill/>
        </p:spPr>
        <p:txBody>
          <a:bodyPr wrap="square" rtlCol="0">
            <a:spAutoFit/>
          </a:bodyPr>
          <a:lstStyle/>
          <a:p>
            <a:r>
              <a:rPr lang="en-US" sz="1400" b="1" dirty="0">
                <a:solidFill>
                  <a:srgbClr val="B19FFF"/>
                </a:solidFill>
                <a:latin typeface="Arial Narrow" panose="020B0604020202020204" pitchFamily="34" charset="0"/>
                <a:cs typeface="Arial Narrow" panose="020B0604020202020204" pitchFamily="34" charset="0"/>
              </a:rPr>
              <a:t>SWOT </a:t>
            </a:r>
            <a:r>
              <a:rPr lang="en-US" sz="1400" dirty="0">
                <a:solidFill>
                  <a:srgbClr val="B19FFF"/>
                </a:solidFill>
                <a:latin typeface="Arial Narrow" panose="020B0604020202020204" pitchFamily="34" charset="0"/>
                <a:cs typeface="Arial Narrow" panose="020B0604020202020204" pitchFamily="34" charset="0"/>
              </a:rPr>
              <a:t>2021</a:t>
            </a:r>
          </a:p>
        </p:txBody>
      </p:sp>
      <p:sp>
        <p:nvSpPr>
          <p:cNvPr id="14" name="TextBox 13">
            <a:extLst>
              <a:ext uri="{FF2B5EF4-FFF2-40B4-BE49-F238E27FC236}">
                <a16:creationId xmlns:a16="http://schemas.microsoft.com/office/drawing/2014/main" id="{D4F8AE14-2AFB-8542-818E-C5659F0297DF}"/>
              </a:ext>
            </a:extLst>
          </p:cNvPr>
          <p:cNvSpPr txBox="1"/>
          <p:nvPr/>
        </p:nvSpPr>
        <p:spPr>
          <a:xfrm>
            <a:off x="228733" y="1681964"/>
            <a:ext cx="1368381" cy="307777"/>
          </a:xfrm>
          <a:prstGeom prst="rect">
            <a:avLst/>
          </a:prstGeom>
          <a:noFill/>
        </p:spPr>
        <p:txBody>
          <a:bodyPr wrap="square" rtlCol="0">
            <a:spAutoFit/>
          </a:bodyPr>
          <a:lstStyle/>
          <a:p>
            <a:r>
              <a:rPr lang="en-US" sz="1400" b="1" dirty="0">
                <a:solidFill>
                  <a:srgbClr val="EFD752"/>
                </a:solidFill>
                <a:latin typeface="Arial Narrow" panose="020B0604020202020204" pitchFamily="34" charset="0"/>
                <a:cs typeface="Arial Narrow" panose="020B0604020202020204" pitchFamily="34" charset="0"/>
              </a:rPr>
              <a:t>GEOCARB </a:t>
            </a:r>
            <a:r>
              <a:rPr lang="en-US" sz="1400" dirty="0" smtClean="0">
                <a:solidFill>
                  <a:srgbClr val="EFD752"/>
                </a:solidFill>
                <a:latin typeface="Arial Narrow" panose="020B0604020202020204" pitchFamily="34" charset="0"/>
                <a:cs typeface="Arial Narrow" panose="020B0604020202020204" pitchFamily="34" charset="0"/>
              </a:rPr>
              <a:t>2022</a:t>
            </a:r>
            <a:endParaRPr lang="en-US" sz="1400" dirty="0">
              <a:solidFill>
                <a:srgbClr val="EFD752"/>
              </a:solidFill>
              <a:latin typeface="Arial Narrow" panose="020B0604020202020204" pitchFamily="34" charset="0"/>
              <a:cs typeface="Arial Narrow" panose="020B0604020202020204" pitchFamily="34" charset="0"/>
            </a:endParaRPr>
          </a:p>
        </p:txBody>
      </p:sp>
      <p:sp>
        <p:nvSpPr>
          <p:cNvPr id="15" name="TextBox 14">
            <a:extLst>
              <a:ext uri="{FF2B5EF4-FFF2-40B4-BE49-F238E27FC236}">
                <a16:creationId xmlns:a16="http://schemas.microsoft.com/office/drawing/2014/main" id="{BFA8F79A-6C8F-AC4C-ABEA-20D395D9B51D}"/>
              </a:ext>
            </a:extLst>
          </p:cNvPr>
          <p:cNvSpPr txBox="1"/>
          <p:nvPr/>
        </p:nvSpPr>
        <p:spPr>
          <a:xfrm>
            <a:off x="6313197" y="2046876"/>
            <a:ext cx="1314535" cy="307777"/>
          </a:xfrm>
          <a:prstGeom prst="rect">
            <a:avLst/>
          </a:prstGeom>
          <a:noFill/>
        </p:spPr>
        <p:txBody>
          <a:bodyPr wrap="square" rtlCol="0">
            <a:spAutoFit/>
          </a:bodyPr>
          <a:lstStyle/>
          <a:p>
            <a:r>
              <a:rPr lang="en-US" sz="1400" b="1" dirty="0">
                <a:solidFill>
                  <a:srgbClr val="B1E677"/>
                </a:solidFill>
                <a:latin typeface="Arial Narrow" panose="020B0604020202020204" pitchFamily="34" charset="0"/>
                <a:cs typeface="Arial Narrow" panose="020B0604020202020204" pitchFamily="34" charset="0"/>
              </a:rPr>
              <a:t>ICESAT-2</a:t>
            </a:r>
            <a:r>
              <a:rPr lang="en-US" sz="1400" dirty="0">
                <a:solidFill>
                  <a:srgbClr val="B1E677"/>
                </a:solidFill>
                <a:latin typeface="Arial Narrow" panose="020B0604020202020204" pitchFamily="34" charset="0"/>
                <a:cs typeface="Arial Narrow" panose="020B0604020202020204" pitchFamily="34" charset="0"/>
              </a:rPr>
              <a:t> 2021</a:t>
            </a:r>
            <a:endParaRPr lang="en-US" sz="1400" b="1" dirty="0">
              <a:solidFill>
                <a:srgbClr val="B1E677"/>
              </a:solidFill>
              <a:latin typeface="Arial Narrow" panose="020B0604020202020204" pitchFamily="34" charset="0"/>
              <a:cs typeface="Arial Narrow" panose="020B0604020202020204" pitchFamily="34" charset="0"/>
            </a:endParaRPr>
          </a:p>
        </p:txBody>
      </p:sp>
      <p:sp>
        <p:nvSpPr>
          <p:cNvPr id="16" name="TextBox 15">
            <a:extLst>
              <a:ext uri="{FF2B5EF4-FFF2-40B4-BE49-F238E27FC236}">
                <a16:creationId xmlns:a16="http://schemas.microsoft.com/office/drawing/2014/main" id="{A3B44843-4750-9749-8CF7-9BC93478CC71}"/>
              </a:ext>
            </a:extLst>
          </p:cNvPr>
          <p:cNvSpPr txBox="1"/>
          <p:nvPr/>
        </p:nvSpPr>
        <p:spPr>
          <a:xfrm>
            <a:off x="7734815" y="5552497"/>
            <a:ext cx="1244967" cy="307777"/>
          </a:xfrm>
          <a:prstGeom prst="rect">
            <a:avLst/>
          </a:prstGeom>
          <a:noFill/>
        </p:spPr>
        <p:txBody>
          <a:bodyPr wrap="square" rtlCol="0">
            <a:spAutoFit/>
          </a:bodyPr>
          <a:lstStyle/>
          <a:p>
            <a:r>
              <a:rPr lang="en-US" sz="1400" b="1" dirty="0">
                <a:solidFill>
                  <a:srgbClr val="A4D8DB"/>
                </a:solidFill>
                <a:latin typeface="Arial Narrow" panose="020B0604020202020204" pitchFamily="34" charset="0"/>
                <a:cs typeface="Arial Narrow" panose="020B0604020202020204" pitchFamily="34" charset="0"/>
              </a:rPr>
              <a:t>OCO-2</a:t>
            </a:r>
            <a:r>
              <a:rPr lang="en-US" sz="1400" dirty="0">
                <a:solidFill>
                  <a:srgbClr val="A4D8DB"/>
                </a:solidFill>
                <a:latin typeface="Arial Narrow" panose="020B0604020202020204" pitchFamily="34" charset="0"/>
                <a:cs typeface="Arial Narrow" panose="020B0604020202020204" pitchFamily="34" charset="0"/>
              </a:rPr>
              <a:t> &gt;2022</a:t>
            </a:r>
            <a:endParaRPr lang="en-US" sz="1400" b="1" dirty="0">
              <a:solidFill>
                <a:srgbClr val="A4D8DB"/>
              </a:solidFill>
              <a:latin typeface="Arial Narrow" panose="020B0604020202020204" pitchFamily="34" charset="0"/>
              <a:cs typeface="Arial Narrow" panose="020B0604020202020204" pitchFamily="34" charset="0"/>
            </a:endParaRPr>
          </a:p>
        </p:txBody>
      </p:sp>
      <p:sp>
        <p:nvSpPr>
          <p:cNvPr id="17" name="TextBox 16">
            <a:extLst>
              <a:ext uri="{FF2B5EF4-FFF2-40B4-BE49-F238E27FC236}">
                <a16:creationId xmlns:a16="http://schemas.microsoft.com/office/drawing/2014/main" id="{C2447090-3AED-8145-BC42-0E040FF1E18A}"/>
              </a:ext>
            </a:extLst>
          </p:cNvPr>
          <p:cNvSpPr txBox="1"/>
          <p:nvPr/>
        </p:nvSpPr>
        <p:spPr>
          <a:xfrm>
            <a:off x="7320497" y="3346123"/>
            <a:ext cx="1631459" cy="307777"/>
          </a:xfrm>
          <a:prstGeom prst="rect">
            <a:avLst/>
          </a:prstGeom>
          <a:noFill/>
        </p:spPr>
        <p:txBody>
          <a:bodyPr wrap="square" rtlCol="0">
            <a:spAutoFit/>
          </a:bodyPr>
          <a:lstStyle/>
          <a:p>
            <a:r>
              <a:rPr lang="en-US" sz="1400" b="1" dirty="0">
                <a:solidFill>
                  <a:srgbClr val="A4D8DB"/>
                </a:solidFill>
                <a:latin typeface="Arial Narrow" panose="020B0604020202020204" pitchFamily="34" charset="0"/>
                <a:cs typeface="Arial Narrow" panose="020B0604020202020204" pitchFamily="34" charset="0"/>
              </a:rPr>
              <a:t>CLOUDSAT </a:t>
            </a:r>
            <a:r>
              <a:rPr lang="en-US" sz="1400" dirty="0">
                <a:solidFill>
                  <a:srgbClr val="A4D8DB"/>
                </a:solidFill>
                <a:latin typeface="Arial Narrow" panose="020B0604020202020204" pitchFamily="34" charset="0"/>
                <a:cs typeface="Arial Narrow" panose="020B0604020202020204" pitchFamily="34" charset="0"/>
              </a:rPr>
              <a:t>2021</a:t>
            </a:r>
            <a:endParaRPr lang="en-US" sz="1400" b="1" dirty="0">
              <a:solidFill>
                <a:srgbClr val="A4D8DB"/>
              </a:solidFill>
              <a:latin typeface="Arial Narrow" panose="020B0604020202020204" pitchFamily="34" charset="0"/>
              <a:cs typeface="Arial Narrow" panose="020B0604020202020204" pitchFamily="34" charset="0"/>
            </a:endParaRPr>
          </a:p>
        </p:txBody>
      </p:sp>
      <p:sp>
        <p:nvSpPr>
          <p:cNvPr id="18" name="TextBox 17">
            <a:extLst>
              <a:ext uri="{FF2B5EF4-FFF2-40B4-BE49-F238E27FC236}">
                <a16:creationId xmlns:a16="http://schemas.microsoft.com/office/drawing/2014/main" id="{E8040B36-59E1-3848-9A8E-427382571E39}"/>
              </a:ext>
            </a:extLst>
          </p:cNvPr>
          <p:cNvSpPr txBox="1"/>
          <p:nvPr/>
        </p:nvSpPr>
        <p:spPr>
          <a:xfrm>
            <a:off x="7521117" y="3887107"/>
            <a:ext cx="1579709" cy="307777"/>
          </a:xfrm>
          <a:prstGeom prst="rect">
            <a:avLst/>
          </a:prstGeom>
          <a:noFill/>
        </p:spPr>
        <p:txBody>
          <a:bodyPr wrap="square" rtlCol="0">
            <a:spAutoFit/>
          </a:bodyPr>
          <a:lstStyle/>
          <a:p>
            <a:r>
              <a:rPr lang="en-US" sz="1400" b="1" dirty="0">
                <a:solidFill>
                  <a:srgbClr val="A4D8DB"/>
                </a:solidFill>
                <a:latin typeface="Arial Narrow" panose="020B0604020202020204" pitchFamily="34" charset="0"/>
                <a:cs typeface="Arial Narrow" panose="020B0604020202020204" pitchFamily="34" charset="0"/>
              </a:rPr>
              <a:t>AQUA </a:t>
            </a:r>
            <a:r>
              <a:rPr lang="en-US" sz="1400" dirty="0">
                <a:solidFill>
                  <a:srgbClr val="A4D8DB"/>
                </a:solidFill>
                <a:latin typeface="Arial Narrow" panose="020B0604020202020204" pitchFamily="34" charset="0"/>
                <a:cs typeface="Arial Narrow" panose="020B0604020202020204" pitchFamily="34" charset="0"/>
              </a:rPr>
              <a:t>&gt;2022</a:t>
            </a:r>
            <a:endParaRPr lang="en-US" sz="1400" b="1" dirty="0">
              <a:solidFill>
                <a:srgbClr val="A4D8DB"/>
              </a:solidFill>
              <a:latin typeface="Arial Narrow" panose="020B0604020202020204" pitchFamily="34" charset="0"/>
              <a:cs typeface="Arial Narrow" panose="020B0604020202020204" pitchFamily="34" charset="0"/>
            </a:endParaRPr>
          </a:p>
        </p:txBody>
      </p:sp>
      <p:sp>
        <p:nvSpPr>
          <p:cNvPr id="19" name="TextBox 18">
            <a:extLst>
              <a:ext uri="{FF2B5EF4-FFF2-40B4-BE49-F238E27FC236}">
                <a16:creationId xmlns:a16="http://schemas.microsoft.com/office/drawing/2014/main" id="{77DB5366-D5EE-EC42-B52E-3F60B3112A9E}"/>
              </a:ext>
            </a:extLst>
          </p:cNvPr>
          <p:cNvSpPr txBox="1"/>
          <p:nvPr/>
        </p:nvSpPr>
        <p:spPr>
          <a:xfrm>
            <a:off x="7744636" y="4972072"/>
            <a:ext cx="2246989" cy="307777"/>
          </a:xfrm>
          <a:prstGeom prst="rect">
            <a:avLst/>
          </a:prstGeom>
          <a:noFill/>
        </p:spPr>
        <p:txBody>
          <a:bodyPr wrap="square" rtlCol="0">
            <a:spAutoFit/>
          </a:bodyPr>
          <a:lstStyle/>
          <a:p>
            <a:r>
              <a:rPr lang="en-US" sz="1400" b="1" dirty="0">
                <a:solidFill>
                  <a:srgbClr val="A4D8DB"/>
                </a:solidFill>
                <a:latin typeface="Arial Narrow" panose="020B0604020202020204" pitchFamily="34" charset="0"/>
                <a:cs typeface="Arial Narrow" panose="020B0604020202020204" pitchFamily="34" charset="0"/>
              </a:rPr>
              <a:t>LANDSAT </a:t>
            </a:r>
            <a:r>
              <a:rPr lang="en-US" sz="1400" b="1" dirty="0" smtClean="0">
                <a:solidFill>
                  <a:srgbClr val="A4D8DB"/>
                </a:solidFill>
                <a:latin typeface="Arial Narrow" panose="020B0604020202020204" pitchFamily="34" charset="0"/>
                <a:cs typeface="Arial Narrow" panose="020B0604020202020204" pitchFamily="34" charset="0"/>
              </a:rPr>
              <a:t>7 </a:t>
            </a:r>
            <a:r>
              <a:rPr lang="en-US" sz="1400" dirty="0" smtClean="0">
                <a:solidFill>
                  <a:srgbClr val="A4D8DB"/>
                </a:solidFill>
                <a:latin typeface="Arial Narrow" panose="020B0604020202020204" pitchFamily="34" charset="0"/>
                <a:cs typeface="Arial Narrow" panose="020B0604020202020204" pitchFamily="34" charset="0"/>
              </a:rPr>
              <a:t>(USGS)</a:t>
            </a:r>
            <a:r>
              <a:rPr lang="en-US" sz="1400" b="1" dirty="0" smtClean="0">
                <a:solidFill>
                  <a:srgbClr val="A4D8DB"/>
                </a:solidFill>
                <a:latin typeface="Arial Narrow" panose="020B0604020202020204" pitchFamily="34" charset="0"/>
                <a:cs typeface="Arial Narrow" panose="020B0604020202020204" pitchFamily="34" charset="0"/>
              </a:rPr>
              <a:t> </a:t>
            </a:r>
            <a:r>
              <a:rPr lang="en-US" sz="1400" dirty="0">
                <a:solidFill>
                  <a:srgbClr val="A4D8DB"/>
                </a:solidFill>
                <a:latin typeface="Arial Narrow" panose="020B0604020202020204" pitchFamily="34" charset="0"/>
                <a:cs typeface="Arial Narrow" panose="020B0604020202020204" pitchFamily="34" charset="0"/>
              </a:rPr>
              <a:t>~2022</a:t>
            </a:r>
          </a:p>
        </p:txBody>
      </p:sp>
      <p:sp>
        <p:nvSpPr>
          <p:cNvPr id="20" name="TextBox 19">
            <a:extLst>
              <a:ext uri="{FF2B5EF4-FFF2-40B4-BE49-F238E27FC236}">
                <a16:creationId xmlns:a16="http://schemas.microsoft.com/office/drawing/2014/main" id="{778B350F-0379-B643-9971-393E0B7EDA37}"/>
              </a:ext>
            </a:extLst>
          </p:cNvPr>
          <p:cNvSpPr txBox="1"/>
          <p:nvPr/>
        </p:nvSpPr>
        <p:spPr>
          <a:xfrm>
            <a:off x="7588540" y="6337528"/>
            <a:ext cx="2481046" cy="307777"/>
          </a:xfrm>
          <a:prstGeom prst="rect">
            <a:avLst/>
          </a:prstGeom>
          <a:noFill/>
        </p:spPr>
        <p:txBody>
          <a:bodyPr wrap="square" rtlCol="0">
            <a:spAutoFit/>
          </a:bodyPr>
          <a:lstStyle/>
          <a:p>
            <a:r>
              <a:rPr lang="en-US" sz="1400" b="1" dirty="0">
                <a:solidFill>
                  <a:srgbClr val="A4D8DB"/>
                </a:solidFill>
                <a:latin typeface="Arial Narrow" panose="020B0604020202020204" pitchFamily="34" charset="0"/>
                <a:cs typeface="Arial Narrow" panose="020B0604020202020204" pitchFamily="34" charset="0"/>
              </a:rPr>
              <a:t>SUOMI NPP </a:t>
            </a:r>
            <a:r>
              <a:rPr lang="en-US" sz="1400" dirty="0">
                <a:solidFill>
                  <a:srgbClr val="A4D8DB"/>
                </a:solidFill>
                <a:latin typeface="Arial Narrow" panose="020B0604020202020204" pitchFamily="34" charset="0"/>
                <a:cs typeface="Arial Narrow" panose="020B0604020202020204" pitchFamily="34" charset="0"/>
              </a:rPr>
              <a:t>(NOAA) &gt;2022</a:t>
            </a:r>
          </a:p>
        </p:txBody>
      </p:sp>
      <p:sp>
        <p:nvSpPr>
          <p:cNvPr id="21" name="TextBox 20">
            <a:extLst>
              <a:ext uri="{FF2B5EF4-FFF2-40B4-BE49-F238E27FC236}">
                <a16:creationId xmlns:a16="http://schemas.microsoft.com/office/drawing/2014/main" id="{16B4B0C9-6376-2E4B-B936-3460881DA959}"/>
              </a:ext>
            </a:extLst>
          </p:cNvPr>
          <p:cNvSpPr txBox="1"/>
          <p:nvPr/>
        </p:nvSpPr>
        <p:spPr>
          <a:xfrm>
            <a:off x="6581352" y="2283388"/>
            <a:ext cx="2092759" cy="307777"/>
          </a:xfrm>
          <a:prstGeom prst="rect">
            <a:avLst/>
          </a:prstGeom>
          <a:noFill/>
        </p:spPr>
        <p:txBody>
          <a:bodyPr wrap="square" rtlCol="0">
            <a:spAutoFit/>
          </a:bodyPr>
          <a:lstStyle/>
          <a:p>
            <a:r>
              <a:rPr lang="en-US" sz="1400" b="1" dirty="0">
                <a:solidFill>
                  <a:srgbClr val="B1E677"/>
                </a:solidFill>
                <a:latin typeface="Arial Narrow" panose="020B0604020202020204" pitchFamily="34" charset="0"/>
                <a:cs typeface="Arial Narrow" panose="020B0604020202020204" pitchFamily="34" charset="0"/>
              </a:rPr>
              <a:t>GRACE-FO </a:t>
            </a:r>
            <a:r>
              <a:rPr lang="en-US" sz="1400" dirty="0">
                <a:solidFill>
                  <a:srgbClr val="B1E677"/>
                </a:solidFill>
                <a:latin typeface="Arial Narrow" panose="020B0604020202020204" pitchFamily="34" charset="0"/>
                <a:cs typeface="Arial Narrow" panose="020B0604020202020204" pitchFamily="34" charset="0"/>
              </a:rPr>
              <a:t>(2)</a:t>
            </a:r>
            <a:r>
              <a:rPr lang="en-US" sz="1400" b="1" dirty="0">
                <a:solidFill>
                  <a:srgbClr val="B1E677"/>
                </a:solidFill>
                <a:latin typeface="Arial Narrow" panose="020B0604020202020204" pitchFamily="34" charset="0"/>
                <a:cs typeface="Arial Narrow" panose="020B0604020202020204" pitchFamily="34" charset="0"/>
              </a:rPr>
              <a:t> </a:t>
            </a:r>
            <a:r>
              <a:rPr lang="en-US" sz="1400" dirty="0">
                <a:solidFill>
                  <a:srgbClr val="B1E677"/>
                </a:solidFill>
                <a:latin typeface="Arial Narrow" panose="020B0604020202020204" pitchFamily="34" charset="0"/>
                <a:cs typeface="Arial Narrow" panose="020B0604020202020204" pitchFamily="34" charset="0"/>
              </a:rPr>
              <a:t>2023</a:t>
            </a:r>
            <a:endParaRPr lang="en-US" sz="1400" b="1" dirty="0">
              <a:solidFill>
                <a:srgbClr val="B1E677"/>
              </a:solidFill>
              <a:latin typeface="Arial Narrow" panose="020B0604020202020204" pitchFamily="34" charset="0"/>
              <a:cs typeface="Arial Narrow" panose="020B0604020202020204" pitchFamily="34" charset="0"/>
            </a:endParaRPr>
          </a:p>
        </p:txBody>
      </p:sp>
      <p:sp>
        <p:nvSpPr>
          <p:cNvPr id="22" name="TextBox 21">
            <a:extLst>
              <a:ext uri="{FF2B5EF4-FFF2-40B4-BE49-F238E27FC236}">
                <a16:creationId xmlns:a16="http://schemas.microsoft.com/office/drawing/2014/main" id="{23B6CEE8-8C4C-8F4B-A9AE-6BC706EAC53D}"/>
              </a:ext>
            </a:extLst>
          </p:cNvPr>
          <p:cNvSpPr txBox="1"/>
          <p:nvPr/>
        </p:nvSpPr>
        <p:spPr>
          <a:xfrm>
            <a:off x="7630367" y="6083050"/>
            <a:ext cx="1130979" cy="307777"/>
          </a:xfrm>
          <a:prstGeom prst="rect">
            <a:avLst/>
          </a:prstGeom>
          <a:noFill/>
        </p:spPr>
        <p:txBody>
          <a:bodyPr wrap="square" rtlCol="0">
            <a:spAutoFit/>
          </a:bodyPr>
          <a:lstStyle/>
          <a:p>
            <a:r>
              <a:rPr lang="en-US" sz="1400" b="1" dirty="0">
                <a:solidFill>
                  <a:srgbClr val="A4D8DB"/>
                </a:solidFill>
                <a:latin typeface="Arial Narrow" panose="020B0604020202020204" pitchFamily="34" charset="0"/>
                <a:cs typeface="Arial Narrow" panose="020B0604020202020204" pitchFamily="34" charset="0"/>
              </a:rPr>
              <a:t>SMAP </a:t>
            </a:r>
            <a:r>
              <a:rPr lang="en-US" sz="1400" dirty="0">
                <a:solidFill>
                  <a:srgbClr val="A4D8DB"/>
                </a:solidFill>
                <a:latin typeface="Arial Narrow" panose="020B0604020202020204" pitchFamily="34" charset="0"/>
                <a:cs typeface="Arial Narrow" panose="020B0604020202020204" pitchFamily="34" charset="0"/>
              </a:rPr>
              <a:t>&gt;2022</a:t>
            </a:r>
          </a:p>
        </p:txBody>
      </p:sp>
      <p:sp>
        <p:nvSpPr>
          <p:cNvPr id="23" name="TextBox 22">
            <a:extLst>
              <a:ext uri="{FF2B5EF4-FFF2-40B4-BE49-F238E27FC236}">
                <a16:creationId xmlns:a16="http://schemas.microsoft.com/office/drawing/2014/main" id="{4B637593-DA39-894E-A323-E8E60D1F4337}"/>
              </a:ext>
            </a:extLst>
          </p:cNvPr>
          <p:cNvSpPr txBox="1"/>
          <p:nvPr/>
        </p:nvSpPr>
        <p:spPr>
          <a:xfrm>
            <a:off x="7735373" y="4704925"/>
            <a:ext cx="1130979" cy="307777"/>
          </a:xfrm>
          <a:prstGeom prst="rect">
            <a:avLst/>
          </a:prstGeom>
          <a:noFill/>
        </p:spPr>
        <p:txBody>
          <a:bodyPr wrap="square" rtlCol="0">
            <a:spAutoFit/>
          </a:bodyPr>
          <a:lstStyle/>
          <a:p>
            <a:r>
              <a:rPr lang="en-US" sz="1400" b="1" dirty="0">
                <a:solidFill>
                  <a:srgbClr val="A4D8DB"/>
                </a:solidFill>
                <a:latin typeface="Arial Narrow" panose="020B0604020202020204" pitchFamily="34" charset="0"/>
                <a:cs typeface="Arial Narrow" panose="020B0604020202020204" pitchFamily="34" charset="0"/>
              </a:rPr>
              <a:t>GPM </a:t>
            </a:r>
            <a:r>
              <a:rPr lang="en-US" sz="1400" dirty="0">
                <a:solidFill>
                  <a:srgbClr val="A4D8DB"/>
                </a:solidFill>
                <a:latin typeface="Arial Narrow" panose="020B0604020202020204" pitchFamily="34" charset="0"/>
                <a:cs typeface="Arial Narrow" panose="020B0604020202020204" pitchFamily="34" charset="0"/>
              </a:rPr>
              <a:t>&gt;2022</a:t>
            </a:r>
          </a:p>
        </p:txBody>
      </p:sp>
      <p:sp>
        <p:nvSpPr>
          <p:cNvPr id="24" name="TextBox 23">
            <a:extLst>
              <a:ext uri="{FF2B5EF4-FFF2-40B4-BE49-F238E27FC236}">
                <a16:creationId xmlns:a16="http://schemas.microsoft.com/office/drawing/2014/main" id="{E6BF3567-0B7F-AF45-A6B4-3F23447418B5}"/>
              </a:ext>
            </a:extLst>
          </p:cNvPr>
          <p:cNvSpPr txBox="1"/>
          <p:nvPr/>
        </p:nvSpPr>
        <p:spPr>
          <a:xfrm>
            <a:off x="7447782" y="3621429"/>
            <a:ext cx="1490877" cy="307777"/>
          </a:xfrm>
          <a:prstGeom prst="rect">
            <a:avLst/>
          </a:prstGeom>
          <a:noFill/>
        </p:spPr>
        <p:txBody>
          <a:bodyPr wrap="square" rtlCol="0">
            <a:spAutoFit/>
          </a:bodyPr>
          <a:lstStyle/>
          <a:p>
            <a:r>
              <a:rPr lang="en-US" sz="1400" b="1" dirty="0">
                <a:solidFill>
                  <a:srgbClr val="A4D8DB"/>
                </a:solidFill>
                <a:latin typeface="Arial Narrow" panose="020B0604020202020204" pitchFamily="34" charset="0"/>
                <a:cs typeface="Arial Narrow" panose="020B0604020202020204" pitchFamily="34" charset="0"/>
              </a:rPr>
              <a:t>TERRA </a:t>
            </a:r>
            <a:r>
              <a:rPr lang="en-US" sz="1400" dirty="0">
                <a:solidFill>
                  <a:srgbClr val="A4D8DB"/>
                </a:solidFill>
                <a:latin typeface="Arial Narrow" panose="020B0604020202020204" pitchFamily="34" charset="0"/>
                <a:cs typeface="Arial Narrow" panose="020B0604020202020204" pitchFamily="34" charset="0"/>
              </a:rPr>
              <a:t>&gt;2021</a:t>
            </a:r>
          </a:p>
        </p:txBody>
      </p:sp>
      <p:sp>
        <p:nvSpPr>
          <p:cNvPr id="25" name="TextBox 24">
            <a:extLst>
              <a:ext uri="{FF2B5EF4-FFF2-40B4-BE49-F238E27FC236}">
                <a16:creationId xmlns:a16="http://schemas.microsoft.com/office/drawing/2014/main" id="{5F2A0212-0C5D-4D47-B20C-06B9FBA40B00}"/>
              </a:ext>
            </a:extLst>
          </p:cNvPr>
          <p:cNvSpPr txBox="1"/>
          <p:nvPr/>
        </p:nvSpPr>
        <p:spPr>
          <a:xfrm>
            <a:off x="7627731" y="4148784"/>
            <a:ext cx="1463825" cy="307777"/>
          </a:xfrm>
          <a:prstGeom prst="rect">
            <a:avLst/>
          </a:prstGeom>
          <a:noFill/>
        </p:spPr>
        <p:txBody>
          <a:bodyPr wrap="square" rtlCol="0">
            <a:spAutoFit/>
          </a:bodyPr>
          <a:lstStyle/>
          <a:p>
            <a:r>
              <a:rPr lang="en-US" sz="1400" b="1" dirty="0">
                <a:solidFill>
                  <a:srgbClr val="A4D8DB"/>
                </a:solidFill>
                <a:latin typeface="Arial Narrow" panose="020B0604020202020204" pitchFamily="34" charset="0"/>
                <a:cs typeface="Arial Narrow" panose="020B0604020202020204" pitchFamily="34" charset="0"/>
              </a:rPr>
              <a:t>AURA </a:t>
            </a:r>
            <a:r>
              <a:rPr lang="en-US" sz="1400" dirty="0">
                <a:solidFill>
                  <a:srgbClr val="A4D8DB"/>
                </a:solidFill>
                <a:latin typeface="Arial Narrow" panose="020B0604020202020204" pitchFamily="34" charset="0"/>
                <a:cs typeface="Arial Narrow" panose="020B0604020202020204" pitchFamily="34" charset="0"/>
              </a:rPr>
              <a:t>&gt;2022</a:t>
            </a:r>
          </a:p>
        </p:txBody>
      </p:sp>
      <p:sp>
        <p:nvSpPr>
          <p:cNvPr id="26" name="TextBox 25">
            <a:extLst>
              <a:ext uri="{FF2B5EF4-FFF2-40B4-BE49-F238E27FC236}">
                <a16:creationId xmlns:a16="http://schemas.microsoft.com/office/drawing/2014/main" id="{6F55799B-E928-7F48-8E67-218EB7365B3B}"/>
              </a:ext>
            </a:extLst>
          </p:cNvPr>
          <p:cNvSpPr txBox="1"/>
          <p:nvPr/>
        </p:nvSpPr>
        <p:spPr>
          <a:xfrm>
            <a:off x="7000001" y="2840329"/>
            <a:ext cx="2861742" cy="307777"/>
          </a:xfrm>
          <a:prstGeom prst="rect">
            <a:avLst/>
          </a:prstGeom>
          <a:noFill/>
        </p:spPr>
        <p:txBody>
          <a:bodyPr wrap="square" rtlCol="0">
            <a:spAutoFit/>
          </a:bodyPr>
          <a:lstStyle/>
          <a:p>
            <a:r>
              <a:rPr lang="en-US" sz="1400" b="1" dirty="0">
                <a:solidFill>
                  <a:srgbClr val="A4D8DB"/>
                </a:solidFill>
                <a:latin typeface="Arial Narrow" panose="020B0604020202020204" pitchFamily="34" charset="0"/>
                <a:cs typeface="Arial Narrow" panose="020B0604020202020204" pitchFamily="34" charset="0"/>
              </a:rPr>
              <a:t>NISTAR, EPIC </a:t>
            </a:r>
            <a:r>
              <a:rPr lang="en-US" sz="1400" dirty="0">
                <a:solidFill>
                  <a:srgbClr val="A4D8DB"/>
                </a:solidFill>
                <a:latin typeface="Arial Narrow" panose="020B0604020202020204" pitchFamily="34" charset="0"/>
                <a:cs typeface="Arial Narrow" panose="020B0604020202020204" pitchFamily="34" charset="0"/>
              </a:rPr>
              <a:t>(DSCOVR/NOAA) </a:t>
            </a:r>
            <a:r>
              <a:rPr lang="en-US" sz="1400" dirty="0" smtClean="0">
                <a:solidFill>
                  <a:srgbClr val="A4D8DB"/>
                </a:solidFill>
                <a:latin typeface="Arial Narrow" panose="020B0604020202020204" pitchFamily="34" charset="0"/>
                <a:cs typeface="Arial Narrow" panose="020B0604020202020204" pitchFamily="34" charset="0"/>
              </a:rPr>
              <a:t>2020</a:t>
            </a:r>
            <a:endParaRPr lang="en-US" sz="1400" dirty="0">
              <a:solidFill>
                <a:srgbClr val="A4D8DB"/>
              </a:solidFill>
              <a:latin typeface="Arial Narrow" panose="020B0604020202020204" pitchFamily="34" charset="0"/>
              <a:cs typeface="Arial Narrow" panose="020B0604020202020204" pitchFamily="34" charset="0"/>
            </a:endParaRPr>
          </a:p>
        </p:txBody>
      </p:sp>
      <p:sp>
        <p:nvSpPr>
          <p:cNvPr id="27" name="TextBox 26">
            <a:extLst>
              <a:ext uri="{FF2B5EF4-FFF2-40B4-BE49-F238E27FC236}">
                <a16:creationId xmlns:a16="http://schemas.microsoft.com/office/drawing/2014/main" id="{627C779D-51AF-3A45-8BE7-08B8A4174AFD}"/>
              </a:ext>
            </a:extLst>
          </p:cNvPr>
          <p:cNvSpPr txBox="1"/>
          <p:nvPr/>
        </p:nvSpPr>
        <p:spPr>
          <a:xfrm>
            <a:off x="7163218" y="3087075"/>
            <a:ext cx="1165259" cy="307777"/>
          </a:xfrm>
          <a:prstGeom prst="rect">
            <a:avLst/>
          </a:prstGeom>
          <a:noFill/>
        </p:spPr>
        <p:txBody>
          <a:bodyPr wrap="square" rtlCol="0">
            <a:spAutoFit/>
          </a:bodyPr>
          <a:lstStyle/>
          <a:p>
            <a:r>
              <a:rPr lang="en-US" sz="1400" b="1" dirty="0">
                <a:solidFill>
                  <a:srgbClr val="A4D8DB"/>
                </a:solidFill>
                <a:latin typeface="Arial Narrow" panose="020B0604020202020204" pitchFamily="34" charset="0"/>
                <a:cs typeface="Arial Narrow" panose="020B0604020202020204" pitchFamily="34" charset="0"/>
              </a:rPr>
              <a:t>SORCE </a:t>
            </a:r>
            <a:r>
              <a:rPr lang="en-US" sz="1400" dirty="0" smtClean="0">
                <a:solidFill>
                  <a:srgbClr val="A4D8DB"/>
                </a:solidFill>
                <a:latin typeface="Arial Narrow" panose="020B0604020202020204" pitchFamily="34" charset="0"/>
                <a:cs typeface="Arial Narrow" panose="020B0604020202020204" pitchFamily="34" charset="0"/>
              </a:rPr>
              <a:t>2020</a:t>
            </a:r>
            <a:endParaRPr lang="en-US" sz="1400" dirty="0">
              <a:solidFill>
                <a:srgbClr val="A4D8DB"/>
              </a:solidFill>
              <a:latin typeface="Arial Narrow" panose="020B0604020202020204" pitchFamily="34" charset="0"/>
              <a:cs typeface="Arial Narrow" panose="020B0604020202020204" pitchFamily="34" charset="0"/>
            </a:endParaRPr>
          </a:p>
        </p:txBody>
      </p:sp>
      <p:sp>
        <p:nvSpPr>
          <p:cNvPr id="28" name="TextBox 27">
            <a:extLst>
              <a:ext uri="{FF2B5EF4-FFF2-40B4-BE49-F238E27FC236}">
                <a16:creationId xmlns:a16="http://schemas.microsoft.com/office/drawing/2014/main" id="{3087054C-4F67-EB41-9631-4E57F8AB07AB}"/>
              </a:ext>
            </a:extLst>
          </p:cNvPr>
          <p:cNvSpPr txBox="1"/>
          <p:nvPr/>
        </p:nvSpPr>
        <p:spPr>
          <a:xfrm>
            <a:off x="7681540" y="5823002"/>
            <a:ext cx="2582035" cy="307777"/>
          </a:xfrm>
          <a:prstGeom prst="rect">
            <a:avLst/>
          </a:prstGeom>
          <a:noFill/>
        </p:spPr>
        <p:txBody>
          <a:bodyPr wrap="square" rtlCol="0">
            <a:spAutoFit/>
          </a:bodyPr>
          <a:lstStyle/>
          <a:p>
            <a:r>
              <a:rPr lang="en-US" sz="1400" b="1" dirty="0">
                <a:solidFill>
                  <a:srgbClr val="A4D8DB"/>
                </a:solidFill>
                <a:latin typeface="Arial Narrow" panose="020B0604020202020204" pitchFamily="34" charset="0"/>
                <a:cs typeface="Arial Narrow" panose="020B0604020202020204" pitchFamily="34" charset="0"/>
              </a:rPr>
              <a:t>OSTM/JASON 2 </a:t>
            </a:r>
            <a:r>
              <a:rPr lang="en-US" sz="1400" dirty="0">
                <a:solidFill>
                  <a:srgbClr val="A4D8DB"/>
                </a:solidFill>
                <a:latin typeface="Arial Narrow" panose="020B0604020202020204" pitchFamily="34" charset="0"/>
                <a:cs typeface="Arial Narrow" panose="020B0604020202020204" pitchFamily="34" charset="0"/>
              </a:rPr>
              <a:t>(NOAA) &gt;2022</a:t>
            </a:r>
          </a:p>
        </p:txBody>
      </p:sp>
      <p:sp>
        <p:nvSpPr>
          <p:cNvPr id="29" name="TextBox 28">
            <a:extLst>
              <a:ext uri="{FF2B5EF4-FFF2-40B4-BE49-F238E27FC236}">
                <a16:creationId xmlns:a16="http://schemas.microsoft.com/office/drawing/2014/main" id="{46EAEABC-8AFA-B746-BA2B-1FE9ED4B796E}"/>
              </a:ext>
            </a:extLst>
          </p:cNvPr>
          <p:cNvSpPr txBox="1"/>
          <p:nvPr/>
        </p:nvSpPr>
        <p:spPr>
          <a:xfrm>
            <a:off x="346370" y="6245196"/>
            <a:ext cx="1258070" cy="246221"/>
          </a:xfrm>
          <a:prstGeom prst="rect">
            <a:avLst/>
          </a:prstGeom>
          <a:noFill/>
        </p:spPr>
        <p:txBody>
          <a:bodyPr wrap="square" rtlCol="0">
            <a:spAutoFit/>
          </a:bodyPr>
          <a:lstStyle/>
          <a:p>
            <a:r>
              <a:rPr lang="en-US" sz="1000" dirty="0" smtClean="0">
                <a:solidFill>
                  <a:schemeClr val="bg1">
                    <a:lumMod val="85000"/>
                  </a:schemeClr>
                </a:solidFill>
                <a:latin typeface="Arial Narrow" panose="020B0604020202020204" pitchFamily="34" charset="0"/>
                <a:cs typeface="Arial Narrow" panose="020B0604020202020204" pitchFamily="34" charset="0"/>
              </a:rPr>
              <a:t>09.10.19</a:t>
            </a:r>
            <a:endParaRPr lang="en-US" sz="1000" dirty="0">
              <a:solidFill>
                <a:schemeClr val="bg1">
                  <a:lumMod val="85000"/>
                </a:schemeClr>
              </a:solidFill>
              <a:latin typeface="Arial Narrow" panose="020B0604020202020204" pitchFamily="34" charset="0"/>
              <a:cs typeface="Arial Narrow" panose="020B0604020202020204" pitchFamily="34" charset="0"/>
            </a:endParaRPr>
          </a:p>
        </p:txBody>
      </p:sp>
      <p:sp>
        <p:nvSpPr>
          <p:cNvPr id="30" name="TextBox 29">
            <a:extLst>
              <a:ext uri="{FF2B5EF4-FFF2-40B4-BE49-F238E27FC236}">
                <a16:creationId xmlns:a16="http://schemas.microsoft.com/office/drawing/2014/main" id="{7CA95B18-4B1F-0547-A79A-9BCB46599D4D}"/>
              </a:ext>
            </a:extLst>
          </p:cNvPr>
          <p:cNvSpPr txBox="1"/>
          <p:nvPr/>
        </p:nvSpPr>
        <p:spPr>
          <a:xfrm>
            <a:off x="6257575" y="327554"/>
            <a:ext cx="5589099" cy="707886"/>
          </a:xfrm>
          <a:prstGeom prst="rect">
            <a:avLst/>
          </a:prstGeom>
          <a:noFill/>
        </p:spPr>
        <p:txBody>
          <a:bodyPr wrap="square" rtlCol="0">
            <a:spAutoFit/>
          </a:bodyPr>
          <a:lstStyle/>
          <a:p>
            <a:pPr algn="r"/>
            <a:r>
              <a:rPr lang="en-US" sz="4000" dirty="0">
                <a:solidFill>
                  <a:schemeClr val="bg1"/>
                </a:solidFill>
                <a:latin typeface="Arial Narrow" panose="020B0604020202020204" pitchFamily="34" charset="0"/>
                <a:cs typeface="Arial Narrow" panose="020B0604020202020204" pitchFamily="34" charset="0"/>
              </a:rPr>
              <a:t>NASA EARTH FLEET</a:t>
            </a:r>
          </a:p>
        </p:txBody>
      </p:sp>
      <p:sp>
        <p:nvSpPr>
          <p:cNvPr id="31" name="TextBox 30">
            <a:extLst>
              <a:ext uri="{FF2B5EF4-FFF2-40B4-BE49-F238E27FC236}">
                <a16:creationId xmlns:a16="http://schemas.microsoft.com/office/drawing/2014/main" id="{B567F939-1F1F-FE4A-B7DB-81CF87100324}"/>
              </a:ext>
            </a:extLst>
          </p:cNvPr>
          <p:cNvSpPr txBox="1"/>
          <p:nvPr/>
        </p:nvSpPr>
        <p:spPr>
          <a:xfrm>
            <a:off x="7020038" y="939646"/>
            <a:ext cx="4827579" cy="338554"/>
          </a:xfrm>
          <a:prstGeom prst="rect">
            <a:avLst/>
          </a:prstGeom>
          <a:noFill/>
        </p:spPr>
        <p:txBody>
          <a:bodyPr wrap="square" rtlCol="0">
            <a:spAutoFit/>
          </a:bodyPr>
          <a:lstStyle/>
          <a:p>
            <a:pPr algn="r"/>
            <a:r>
              <a:rPr lang="en-US" sz="1600" b="1" dirty="0">
                <a:solidFill>
                  <a:schemeClr val="bg1"/>
                </a:solidFill>
                <a:latin typeface="Arial Narrow" panose="020B0604020202020204" pitchFamily="34" charset="0"/>
                <a:cs typeface="Arial Narrow" panose="020B0604020202020204" pitchFamily="34" charset="0"/>
              </a:rPr>
              <a:t>OPERATING &amp; FUTURE THROUGH 2023</a:t>
            </a:r>
          </a:p>
        </p:txBody>
      </p:sp>
      <p:grpSp>
        <p:nvGrpSpPr>
          <p:cNvPr id="32" name="Group 31">
            <a:extLst>
              <a:ext uri="{FF2B5EF4-FFF2-40B4-BE49-F238E27FC236}">
                <a16:creationId xmlns:a16="http://schemas.microsoft.com/office/drawing/2014/main" id="{AB25E4DD-8DCE-E543-8176-3C000CFA7FEC}"/>
              </a:ext>
            </a:extLst>
          </p:cNvPr>
          <p:cNvGrpSpPr/>
          <p:nvPr/>
        </p:nvGrpSpPr>
        <p:grpSpPr>
          <a:xfrm>
            <a:off x="10069586" y="5477621"/>
            <a:ext cx="1678918" cy="986296"/>
            <a:chOff x="9468168" y="3726729"/>
            <a:chExt cx="1678918" cy="986296"/>
          </a:xfrm>
        </p:grpSpPr>
        <p:sp>
          <p:nvSpPr>
            <p:cNvPr id="33" name="Oval 32">
              <a:extLst>
                <a:ext uri="{FF2B5EF4-FFF2-40B4-BE49-F238E27FC236}">
                  <a16:creationId xmlns:a16="http://schemas.microsoft.com/office/drawing/2014/main" id="{BADA3A75-80E4-964A-BCFD-267F91F80DC2}"/>
                </a:ext>
              </a:extLst>
            </p:cNvPr>
            <p:cNvSpPr/>
            <p:nvPr/>
          </p:nvSpPr>
          <p:spPr>
            <a:xfrm>
              <a:off x="11015089" y="4294316"/>
              <a:ext cx="131997" cy="131997"/>
            </a:xfrm>
            <a:prstGeom prst="ellipse">
              <a:avLst/>
            </a:prstGeom>
            <a:solidFill>
              <a:srgbClr val="B1E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CB37C4EC-9613-3E4B-B98D-52F71AE12FC6}"/>
                </a:ext>
              </a:extLst>
            </p:cNvPr>
            <p:cNvSpPr/>
            <p:nvPr/>
          </p:nvSpPr>
          <p:spPr>
            <a:xfrm>
              <a:off x="11015089" y="4072110"/>
              <a:ext cx="131997" cy="131997"/>
            </a:xfrm>
            <a:prstGeom prst="ellipse">
              <a:avLst/>
            </a:prstGeom>
            <a:solidFill>
              <a:srgbClr val="B19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AC229A29-3DF6-AA41-9177-562746885416}"/>
                </a:ext>
              </a:extLst>
            </p:cNvPr>
            <p:cNvSpPr/>
            <p:nvPr/>
          </p:nvSpPr>
          <p:spPr>
            <a:xfrm>
              <a:off x="11015089" y="3833734"/>
              <a:ext cx="131997" cy="131997"/>
            </a:xfrm>
            <a:prstGeom prst="ellipse">
              <a:avLst/>
            </a:prstGeom>
            <a:solidFill>
              <a:srgbClr val="EFD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38F1B990-964D-6747-BAD0-196FA2D0FDAA}"/>
                </a:ext>
              </a:extLst>
            </p:cNvPr>
            <p:cNvSpPr/>
            <p:nvPr/>
          </p:nvSpPr>
          <p:spPr>
            <a:xfrm>
              <a:off x="11015089" y="4534425"/>
              <a:ext cx="131997" cy="131997"/>
            </a:xfrm>
            <a:prstGeom prst="ellipse">
              <a:avLst/>
            </a:prstGeom>
            <a:solidFill>
              <a:srgbClr val="A4D8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a:extLst>
                <a:ext uri="{FF2B5EF4-FFF2-40B4-BE49-F238E27FC236}">
                  <a16:creationId xmlns:a16="http://schemas.microsoft.com/office/drawing/2014/main" id="{4CA72321-BFCA-D248-A562-DC2D61A806D8}"/>
                </a:ext>
              </a:extLst>
            </p:cNvPr>
            <p:cNvSpPr txBox="1"/>
            <p:nvPr/>
          </p:nvSpPr>
          <p:spPr>
            <a:xfrm>
              <a:off x="9468168" y="3726729"/>
              <a:ext cx="1571050" cy="986296"/>
            </a:xfrm>
            <a:prstGeom prst="rect">
              <a:avLst/>
            </a:prstGeom>
            <a:noFill/>
          </p:spPr>
          <p:txBody>
            <a:bodyPr wrap="square" rtlCol="0">
              <a:spAutoFit/>
            </a:bodyPr>
            <a:lstStyle/>
            <a:p>
              <a:pPr algn="r">
                <a:lnSpc>
                  <a:spcPct val="150000"/>
                </a:lnSpc>
              </a:pPr>
              <a:r>
                <a:rPr lang="en-US" sz="1000" b="1" dirty="0">
                  <a:solidFill>
                    <a:schemeClr val="bg1"/>
                  </a:solidFill>
                  <a:latin typeface="Arial Narrow" panose="020B0604020202020204" pitchFamily="34" charset="0"/>
                  <a:cs typeface="Arial Narrow" panose="020B0604020202020204" pitchFamily="34" charset="0"/>
                </a:rPr>
                <a:t>(PRE) FORMULATION</a:t>
              </a:r>
            </a:p>
            <a:p>
              <a:pPr algn="r">
                <a:lnSpc>
                  <a:spcPct val="150000"/>
                </a:lnSpc>
              </a:pPr>
              <a:r>
                <a:rPr lang="en-US" sz="1000" b="1" dirty="0">
                  <a:solidFill>
                    <a:schemeClr val="bg1"/>
                  </a:solidFill>
                  <a:latin typeface="Arial Narrow" panose="020B0604020202020204" pitchFamily="34" charset="0"/>
                  <a:cs typeface="Arial Narrow" panose="020B0604020202020204" pitchFamily="34" charset="0"/>
                </a:rPr>
                <a:t>IMPLEMENTATON</a:t>
              </a:r>
            </a:p>
            <a:p>
              <a:pPr algn="r">
                <a:lnSpc>
                  <a:spcPct val="150000"/>
                </a:lnSpc>
              </a:pPr>
              <a:r>
                <a:rPr lang="en-US" sz="1000" b="1" dirty="0">
                  <a:solidFill>
                    <a:schemeClr val="bg1"/>
                  </a:solidFill>
                  <a:latin typeface="Arial Narrow" panose="020B0604020202020204" pitchFamily="34" charset="0"/>
                  <a:cs typeface="Arial Narrow" panose="020B0604020202020204" pitchFamily="34" charset="0"/>
                </a:rPr>
                <a:t>PRIMARY OPS</a:t>
              </a:r>
            </a:p>
            <a:p>
              <a:pPr algn="r">
                <a:lnSpc>
                  <a:spcPct val="150000"/>
                </a:lnSpc>
              </a:pPr>
              <a:r>
                <a:rPr lang="en-US" sz="1000" b="1" dirty="0">
                  <a:solidFill>
                    <a:schemeClr val="bg1"/>
                  </a:solidFill>
                  <a:latin typeface="Arial Narrow" panose="020B0604020202020204" pitchFamily="34" charset="0"/>
                  <a:cs typeface="Arial Narrow" panose="020B0604020202020204" pitchFamily="34" charset="0"/>
                </a:rPr>
                <a:t>EXTENDED OPS</a:t>
              </a:r>
            </a:p>
          </p:txBody>
        </p:sp>
      </p:grpSp>
      <p:sp>
        <p:nvSpPr>
          <p:cNvPr id="38" name="TextBox 37">
            <a:extLst>
              <a:ext uri="{FF2B5EF4-FFF2-40B4-BE49-F238E27FC236}">
                <a16:creationId xmlns:a16="http://schemas.microsoft.com/office/drawing/2014/main" id="{A08DBF7F-8103-7A46-9A42-D66C0A7F0571}"/>
              </a:ext>
            </a:extLst>
          </p:cNvPr>
          <p:cNvSpPr txBox="1"/>
          <p:nvPr/>
        </p:nvSpPr>
        <p:spPr>
          <a:xfrm>
            <a:off x="346370" y="3048441"/>
            <a:ext cx="2709492" cy="2185214"/>
          </a:xfrm>
          <a:prstGeom prst="rect">
            <a:avLst/>
          </a:prstGeom>
          <a:noFill/>
        </p:spPr>
        <p:txBody>
          <a:bodyPr wrap="square" rtlCol="0">
            <a:spAutoFit/>
          </a:bodyPr>
          <a:lstStyle/>
          <a:p>
            <a:r>
              <a:rPr lang="en-US" sz="1600" b="1" dirty="0">
                <a:solidFill>
                  <a:prstClr val="white"/>
                </a:solidFill>
                <a:latin typeface="Arial Narrow"/>
                <a:ea typeface="ＭＳ Ｐゴシック" charset="-128"/>
                <a:cs typeface="Arial Narrow"/>
              </a:rPr>
              <a:t>ISS INSTRUMENTS</a:t>
            </a:r>
          </a:p>
          <a:p>
            <a:endParaRPr lang="en-US" sz="800" b="1" dirty="0">
              <a:solidFill>
                <a:prstClr val="white"/>
              </a:solidFill>
              <a:latin typeface="Arial Narrow"/>
              <a:ea typeface="ＭＳ Ｐゴシック" charset="-128"/>
              <a:cs typeface="Arial Narrow"/>
            </a:endParaRPr>
          </a:p>
          <a:p>
            <a:r>
              <a:rPr lang="en-US" sz="1400" b="1" dirty="0" smtClean="0">
                <a:solidFill>
                  <a:srgbClr val="EFD752"/>
                </a:solidFill>
                <a:latin typeface="Arial Narrow"/>
                <a:cs typeface="Arial Narrow"/>
              </a:rPr>
              <a:t>EMIT </a:t>
            </a:r>
            <a:r>
              <a:rPr lang="en-US" sz="1400" dirty="0">
                <a:solidFill>
                  <a:srgbClr val="EFD752"/>
                </a:solidFill>
                <a:latin typeface="Arial Narrow"/>
                <a:cs typeface="Arial Narrow"/>
              </a:rPr>
              <a:t>2021</a:t>
            </a:r>
          </a:p>
          <a:p>
            <a:r>
              <a:rPr lang="en-US" sz="1400" b="1" dirty="0">
                <a:solidFill>
                  <a:srgbClr val="B19FFF"/>
                </a:solidFill>
                <a:latin typeface="Arial Narrow"/>
                <a:cs typeface="Arial Narrow"/>
              </a:rPr>
              <a:t>CLARREO-PF </a:t>
            </a:r>
            <a:r>
              <a:rPr lang="en-US" sz="1400" dirty="0">
                <a:solidFill>
                  <a:srgbClr val="B19FFF"/>
                </a:solidFill>
                <a:latin typeface="Arial Narrow"/>
                <a:cs typeface="Arial Narrow"/>
              </a:rPr>
              <a:t>2020</a:t>
            </a:r>
          </a:p>
          <a:p>
            <a:r>
              <a:rPr lang="en-US" sz="1400" b="1" dirty="0" smtClean="0">
                <a:solidFill>
                  <a:srgbClr val="B1E677"/>
                </a:solidFill>
                <a:latin typeface="Arial Narrow"/>
                <a:cs typeface="Arial Narrow"/>
              </a:rPr>
              <a:t>GEDI </a:t>
            </a:r>
            <a:r>
              <a:rPr lang="en-US" sz="1400" dirty="0" smtClean="0">
                <a:solidFill>
                  <a:srgbClr val="B1E677"/>
                </a:solidFill>
                <a:latin typeface="Arial Narrow"/>
                <a:cs typeface="Arial Narrow"/>
              </a:rPr>
              <a:t>2020</a:t>
            </a:r>
          </a:p>
          <a:p>
            <a:r>
              <a:rPr lang="en-US" sz="1400" b="1" dirty="0" smtClean="0">
                <a:solidFill>
                  <a:srgbClr val="B1E677"/>
                </a:solidFill>
                <a:latin typeface="Arial Narrow"/>
                <a:cs typeface="Arial Narrow"/>
              </a:rPr>
              <a:t>SAGE </a:t>
            </a:r>
            <a:r>
              <a:rPr lang="en-US" sz="1400" b="1" dirty="0">
                <a:solidFill>
                  <a:srgbClr val="B1E677"/>
                </a:solidFill>
                <a:latin typeface="Arial Narrow"/>
                <a:cs typeface="Arial Narrow"/>
              </a:rPr>
              <a:t>III </a:t>
            </a:r>
            <a:r>
              <a:rPr lang="en-US" sz="1400" dirty="0">
                <a:solidFill>
                  <a:srgbClr val="B1E677"/>
                </a:solidFill>
                <a:latin typeface="Arial Narrow"/>
                <a:cs typeface="Arial Narrow"/>
              </a:rPr>
              <a:t>2020</a:t>
            </a:r>
          </a:p>
          <a:p>
            <a:r>
              <a:rPr lang="en-US" sz="1400" b="1" dirty="0">
                <a:solidFill>
                  <a:srgbClr val="B1E677"/>
                </a:solidFill>
                <a:latin typeface="Arial Narrow"/>
                <a:cs typeface="Arial Narrow"/>
              </a:rPr>
              <a:t>OCO-3 </a:t>
            </a:r>
            <a:r>
              <a:rPr lang="en-US" sz="1400" dirty="0">
                <a:solidFill>
                  <a:srgbClr val="B1E677"/>
                </a:solidFill>
                <a:latin typeface="Arial Narrow"/>
                <a:cs typeface="Arial Narrow"/>
              </a:rPr>
              <a:t>2022</a:t>
            </a:r>
          </a:p>
          <a:p>
            <a:r>
              <a:rPr lang="en-US" sz="1400" b="1" dirty="0" smtClean="0">
                <a:solidFill>
                  <a:srgbClr val="B1E677"/>
                </a:solidFill>
                <a:latin typeface="Arial Narrow"/>
                <a:cs typeface="Arial Narrow"/>
              </a:rPr>
              <a:t>TSIS-1 </a:t>
            </a:r>
            <a:r>
              <a:rPr lang="en-US" sz="1400" dirty="0" smtClean="0">
                <a:solidFill>
                  <a:srgbClr val="B1E677"/>
                </a:solidFill>
                <a:latin typeface="Arial Narrow"/>
                <a:cs typeface="Arial Narrow"/>
              </a:rPr>
              <a:t>2023</a:t>
            </a:r>
            <a:endParaRPr lang="en-US" sz="1400" dirty="0">
              <a:solidFill>
                <a:srgbClr val="B1E677"/>
              </a:solidFill>
              <a:latin typeface="Arial Narrow"/>
              <a:cs typeface="Arial Narrow"/>
            </a:endParaRPr>
          </a:p>
          <a:p>
            <a:r>
              <a:rPr lang="en-US" sz="1400" b="1" dirty="0">
                <a:solidFill>
                  <a:srgbClr val="A4D8DB"/>
                </a:solidFill>
                <a:latin typeface="Arial Narrow"/>
                <a:cs typeface="Arial Narrow"/>
              </a:rPr>
              <a:t>ECOSTRESS </a:t>
            </a:r>
            <a:r>
              <a:rPr lang="en-US" sz="1400" dirty="0">
                <a:solidFill>
                  <a:srgbClr val="A4D8DB"/>
                </a:solidFill>
                <a:latin typeface="Arial Narrow"/>
                <a:cs typeface="Arial Narrow"/>
              </a:rPr>
              <a:t>2020</a:t>
            </a:r>
          </a:p>
          <a:p>
            <a:r>
              <a:rPr lang="en-US" sz="1400" b="1" dirty="0" smtClean="0">
                <a:solidFill>
                  <a:srgbClr val="A4D8DB"/>
                </a:solidFill>
                <a:latin typeface="Arial Narrow"/>
                <a:cs typeface="Arial Narrow"/>
              </a:rPr>
              <a:t>LIS </a:t>
            </a:r>
            <a:r>
              <a:rPr lang="en-US" sz="1400" dirty="0" smtClean="0">
                <a:solidFill>
                  <a:srgbClr val="A4D8DB"/>
                </a:solidFill>
                <a:latin typeface="Arial Narrow"/>
                <a:cs typeface="Arial Narrow"/>
              </a:rPr>
              <a:t>2020</a:t>
            </a:r>
          </a:p>
        </p:txBody>
      </p:sp>
      <p:sp>
        <p:nvSpPr>
          <p:cNvPr id="40" name="TextBox 39">
            <a:extLst>
              <a:ext uri="{FF2B5EF4-FFF2-40B4-BE49-F238E27FC236}">
                <a16:creationId xmlns:a16="http://schemas.microsoft.com/office/drawing/2014/main" id="{78508177-2C6D-204F-B75F-C5E9B029F6FC}"/>
              </a:ext>
            </a:extLst>
          </p:cNvPr>
          <p:cNvSpPr txBox="1"/>
          <p:nvPr/>
        </p:nvSpPr>
        <p:spPr>
          <a:xfrm>
            <a:off x="10019881" y="1729903"/>
            <a:ext cx="1814459" cy="3425553"/>
          </a:xfrm>
          <a:prstGeom prst="rect">
            <a:avLst/>
          </a:prstGeom>
          <a:noFill/>
        </p:spPr>
        <p:txBody>
          <a:bodyPr wrap="square" rtlCol="0">
            <a:spAutoFit/>
          </a:bodyPr>
          <a:lstStyle/>
          <a:p>
            <a:pPr algn="r"/>
            <a:r>
              <a:rPr lang="en-US" sz="1600" b="1" dirty="0">
                <a:solidFill>
                  <a:schemeClr val="bg1"/>
                </a:solidFill>
                <a:latin typeface="Arial Narrow"/>
                <a:cs typeface="Arial Narrow"/>
              </a:rPr>
              <a:t>INVEST/CUBESATS</a:t>
            </a:r>
          </a:p>
          <a:p>
            <a:pPr algn="r">
              <a:lnSpc>
                <a:spcPct val="50000"/>
              </a:lnSpc>
            </a:pPr>
            <a:endParaRPr lang="en-US" sz="1400" dirty="0">
              <a:solidFill>
                <a:schemeClr val="bg1"/>
              </a:solidFill>
              <a:latin typeface="Arial Narrow"/>
              <a:cs typeface="Arial Narrow"/>
            </a:endParaRPr>
          </a:p>
          <a:p>
            <a:pPr algn="r">
              <a:lnSpc>
                <a:spcPct val="110000"/>
              </a:lnSpc>
            </a:pPr>
            <a:r>
              <a:rPr lang="en-US" sz="1400" b="1" dirty="0">
                <a:solidFill>
                  <a:srgbClr val="A4D8DB"/>
                </a:solidFill>
                <a:latin typeface="Arial Narrow"/>
                <a:cs typeface="Arial Narrow"/>
              </a:rPr>
              <a:t>RAVAN </a:t>
            </a:r>
            <a:r>
              <a:rPr lang="en-US" sz="1400" dirty="0">
                <a:solidFill>
                  <a:srgbClr val="A4D8DB"/>
                </a:solidFill>
                <a:latin typeface="Arial Narrow"/>
                <a:ea typeface="ＭＳ Ｐゴシック" charset="-128"/>
                <a:cs typeface="Arial Narrow"/>
              </a:rPr>
              <a:t>2016</a:t>
            </a:r>
          </a:p>
          <a:p>
            <a:pPr algn="r">
              <a:lnSpc>
                <a:spcPct val="110000"/>
              </a:lnSpc>
            </a:pPr>
            <a:r>
              <a:rPr lang="en-US" sz="1400" b="1" dirty="0" err="1">
                <a:solidFill>
                  <a:srgbClr val="A4D8DB"/>
                </a:solidFill>
                <a:latin typeface="Arial Narrow"/>
                <a:cs typeface="Arial Narrow"/>
              </a:rPr>
              <a:t>RainCube</a:t>
            </a:r>
            <a:r>
              <a:rPr lang="en-US" sz="1400" b="1" dirty="0">
                <a:solidFill>
                  <a:srgbClr val="A4D8DB"/>
                </a:solidFill>
                <a:latin typeface="Arial Narrow"/>
                <a:cs typeface="Arial Narrow"/>
              </a:rPr>
              <a:t> </a:t>
            </a:r>
            <a:r>
              <a:rPr lang="en-US" sz="1400" dirty="0">
                <a:solidFill>
                  <a:srgbClr val="A4D8DB"/>
                </a:solidFill>
                <a:latin typeface="Arial Narrow"/>
                <a:ea typeface="ＭＳ Ｐゴシック" charset="-128"/>
                <a:cs typeface="Arial Narrow"/>
              </a:rPr>
              <a:t>2018</a:t>
            </a:r>
          </a:p>
          <a:p>
            <a:pPr algn="r">
              <a:lnSpc>
                <a:spcPct val="110000"/>
              </a:lnSpc>
            </a:pPr>
            <a:r>
              <a:rPr lang="en-US" sz="1400" b="1" dirty="0">
                <a:solidFill>
                  <a:srgbClr val="B1E677"/>
                </a:solidFill>
                <a:latin typeface="Arial Narrow"/>
                <a:ea typeface="ＭＳ Ｐゴシック" charset="-128"/>
                <a:cs typeface="Arial Narrow"/>
              </a:rPr>
              <a:t>CSIM </a:t>
            </a:r>
            <a:r>
              <a:rPr lang="en-US" sz="1400" dirty="0">
                <a:solidFill>
                  <a:srgbClr val="B1E677"/>
                </a:solidFill>
                <a:latin typeface="Arial Narrow"/>
                <a:ea typeface="ＭＳ Ｐゴシック" charset="-128"/>
                <a:cs typeface="Arial Narrow"/>
              </a:rPr>
              <a:t>2018</a:t>
            </a:r>
          </a:p>
          <a:p>
            <a:pPr algn="r">
              <a:lnSpc>
                <a:spcPct val="110000"/>
              </a:lnSpc>
            </a:pPr>
            <a:r>
              <a:rPr lang="en-US" sz="1400" b="1" dirty="0" err="1">
                <a:solidFill>
                  <a:srgbClr val="B1E677"/>
                </a:solidFill>
                <a:latin typeface="Arial Narrow"/>
                <a:ea typeface="ＭＳ Ｐゴシック" charset="-128"/>
                <a:cs typeface="Arial Narrow"/>
              </a:rPr>
              <a:t>CubeRRT</a:t>
            </a:r>
            <a:r>
              <a:rPr lang="en-US" sz="1400" b="1" dirty="0">
                <a:solidFill>
                  <a:srgbClr val="B1E677"/>
                </a:solidFill>
                <a:latin typeface="Arial Narrow"/>
                <a:ea typeface="ＭＳ Ｐゴシック" charset="-128"/>
                <a:cs typeface="Arial Narrow"/>
              </a:rPr>
              <a:t> </a:t>
            </a:r>
            <a:r>
              <a:rPr lang="en-US" sz="1400" dirty="0">
                <a:solidFill>
                  <a:srgbClr val="B1E677"/>
                </a:solidFill>
                <a:latin typeface="Arial Narrow"/>
                <a:ea typeface="ＭＳ Ｐゴシック" charset="-128"/>
                <a:cs typeface="Arial Narrow"/>
              </a:rPr>
              <a:t>2018</a:t>
            </a:r>
            <a:endParaRPr lang="en-US" sz="1400" dirty="0">
              <a:solidFill>
                <a:srgbClr val="B1E677"/>
              </a:solidFill>
              <a:latin typeface="Arial Narrow"/>
              <a:cs typeface="Arial Narrow"/>
            </a:endParaRPr>
          </a:p>
          <a:p>
            <a:pPr algn="r">
              <a:lnSpc>
                <a:spcPct val="110000"/>
              </a:lnSpc>
            </a:pPr>
            <a:r>
              <a:rPr lang="en-US" sz="1400" b="1" dirty="0" smtClean="0">
                <a:solidFill>
                  <a:srgbClr val="B1E677"/>
                </a:solidFill>
                <a:latin typeface="Arial Narrow"/>
                <a:ea typeface="ＭＳ Ｐゴシック" charset="-128"/>
                <a:cs typeface="Arial Narrow"/>
              </a:rPr>
              <a:t>TEMPEST-D </a:t>
            </a:r>
            <a:r>
              <a:rPr lang="en-US" sz="1400" dirty="0">
                <a:solidFill>
                  <a:srgbClr val="B1E677"/>
                </a:solidFill>
                <a:latin typeface="Arial Narrow"/>
                <a:ea typeface="ＭＳ Ｐゴシック" charset="-128"/>
                <a:cs typeface="Arial Narrow"/>
              </a:rPr>
              <a:t>2018</a:t>
            </a:r>
            <a:endParaRPr lang="en-US" sz="1400" dirty="0">
              <a:solidFill>
                <a:srgbClr val="B1E677"/>
              </a:solidFill>
              <a:latin typeface="Arial Narrow"/>
              <a:cs typeface="Arial Narrow"/>
            </a:endParaRPr>
          </a:p>
          <a:p>
            <a:pPr algn="r">
              <a:lnSpc>
                <a:spcPct val="110000"/>
              </a:lnSpc>
            </a:pPr>
            <a:r>
              <a:rPr lang="en-US" sz="1400" b="1" dirty="0" err="1" smtClean="0">
                <a:solidFill>
                  <a:srgbClr val="B19FFF"/>
                </a:solidFill>
                <a:latin typeface="Arial Narrow"/>
                <a:cs typeface="Arial Narrow"/>
              </a:rPr>
              <a:t>CIRiS</a:t>
            </a:r>
            <a:r>
              <a:rPr lang="en-US" sz="1400" b="1" dirty="0" smtClean="0">
                <a:solidFill>
                  <a:srgbClr val="B19FFF"/>
                </a:solidFill>
                <a:latin typeface="Arial Narrow"/>
                <a:cs typeface="Arial Narrow"/>
              </a:rPr>
              <a:t> </a:t>
            </a:r>
            <a:r>
              <a:rPr lang="en-US" sz="1400" dirty="0">
                <a:solidFill>
                  <a:srgbClr val="B19FFF"/>
                </a:solidFill>
                <a:latin typeface="Arial Narrow"/>
                <a:ea typeface="ＭＳ Ｐゴシック" charset="-128"/>
                <a:cs typeface="Arial Narrow"/>
              </a:rPr>
              <a:t>2019</a:t>
            </a:r>
            <a:endParaRPr lang="en-US" sz="1400" dirty="0">
              <a:solidFill>
                <a:srgbClr val="B19FFF"/>
              </a:solidFill>
              <a:latin typeface="Arial Narrow"/>
              <a:cs typeface="Arial Narrow"/>
            </a:endParaRPr>
          </a:p>
          <a:p>
            <a:pPr algn="r">
              <a:lnSpc>
                <a:spcPct val="110000"/>
              </a:lnSpc>
            </a:pPr>
            <a:r>
              <a:rPr lang="en-US" sz="1400" b="1" dirty="0">
                <a:solidFill>
                  <a:srgbClr val="B19FFF"/>
                </a:solidFill>
                <a:latin typeface="Arial Narrow"/>
                <a:cs typeface="Arial Narrow"/>
              </a:rPr>
              <a:t>HARP </a:t>
            </a:r>
            <a:r>
              <a:rPr lang="en-US" sz="1400" dirty="0">
                <a:solidFill>
                  <a:srgbClr val="B19FFF"/>
                </a:solidFill>
                <a:latin typeface="Arial Narrow"/>
                <a:ea typeface="ＭＳ Ｐゴシック" charset="-128"/>
                <a:cs typeface="Arial Narrow"/>
              </a:rPr>
              <a:t>2019</a:t>
            </a:r>
          </a:p>
          <a:p>
            <a:pPr algn="r">
              <a:lnSpc>
                <a:spcPct val="110000"/>
              </a:lnSpc>
            </a:pPr>
            <a:r>
              <a:rPr lang="en-US" sz="1400" b="1" dirty="0">
                <a:solidFill>
                  <a:srgbClr val="B19FFF"/>
                </a:solidFill>
                <a:latin typeface="Arial Narrow"/>
                <a:ea typeface="ＭＳ Ｐゴシック" charset="-128"/>
                <a:cs typeface="Arial Narrow"/>
              </a:rPr>
              <a:t>CTIM*</a:t>
            </a:r>
          </a:p>
          <a:p>
            <a:pPr algn="r">
              <a:lnSpc>
                <a:spcPct val="110000"/>
              </a:lnSpc>
            </a:pPr>
            <a:r>
              <a:rPr lang="en-US" sz="1400" b="1" dirty="0" err="1">
                <a:solidFill>
                  <a:srgbClr val="B19FFF"/>
                </a:solidFill>
                <a:latin typeface="Arial Narrow"/>
                <a:ea typeface="ＭＳ Ｐゴシック" charset="-128"/>
                <a:cs typeface="Arial Narrow"/>
              </a:rPr>
              <a:t>HyTI</a:t>
            </a:r>
            <a:r>
              <a:rPr lang="en-US" sz="1400" b="1" dirty="0">
                <a:solidFill>
                  <a:srgbClr val="B19FFF"/>
                </a:solidFill>
                <a:latin typeface="Arial Narrow"/>
                <a:ea typeface="ＭＳ Ｐゴシック" charset="-128"/>
                <a:cs typeface="Arial Narrow"/>
              </a:rPr>
              <a:t>*</a:t>
            </a:r>
          </a:p>
          <a:p>
            <a:pPr algn="r">
              <a:lnSpc>
                <a:spcPct val="110000"/>
              </a:lnSpc>
            </a:pPr>
            <a:r>
              <a:rPr lang="en-US" sz="1400" b="1" dirty="0" err="1" smtClean="0">
                <a:solidFill>
                  <a:srgbClr val="B19FFF"/>
                </a:solidFill>
                <a:latin typeface="Arial Narrow"/>
                <a:ea typeface="ＭＳ Ｐゴシック" charset="-128"/>
                <a:cs typeface="Arial Narrow"/>
              </a:rPr>
              <a:t>SNoOPI</a:t>
            </a:r>
            <a:r>
              <a:rPr lang="en-US" sz="1400" b="1" dirty="0">
                <a:solidFill>
                  <a:srgbClr val="B19FFF"/>
                </a:solidFill>
                <a:latin typeface="Arial Narrow"/>
                <a:ea typeface="ＭＳ Ｐゴシック" charset="-128"/>
                <a:cs typeface="Arial Narrow"/>
              </a:rPr>
              <a:t>*</a:t>
            </a:r>
          </a:p>
          <a:p>
            <a:pPr algn="r">
              <a:lnSpc>
                <a:spcPct val="110000"/>
              </a:lnSpc>
            </a:pPr>
            <a:r>
              <a:rPr lang="en-US" sz="1400" b="1" dirty="0" smtClean="0">
                <a:solidFill>
                  <a:srgbClr val="B19FFF"/>
                </a:solidFill>
                <a:latin typeface="Arial Narrow"/>
                <a:ea typeface="ＭＳ Ｐゴシック" charset="-128"/>
                <a:cs typeface="Arial Narrow"/>
              </a:rPr>
              <a:t>NACHOS*</a:t>
            </a:r>
            <a:endParaRPr lang="en-US" sz="1400" b="1" dirty="0">
              <a:solidFill>
                <a:srgbClr val="B19FFF"/>
              </a:solidFill>
              <a:latin typeface="Arial Narrow"/>
              <a:cs typeface="Arial Narrow"/>
            </a:endParaRPr>
          </a:p>
          <a:p>
            <a:pPr algn="r">
              <a:lnSpc>
                <a:spcPct val="110000"/>
              </a:lnSpc>
            </a:pPr>
            <a:endParaRPr lang="en-US" sz="1200" dirty="0">
              <a:solidFill>
                <a:srgbClr val="EFD752"/>
              </a:solidFill>
              <a:latin typeface="Arial Narrow"/>
              <a:ea typeface="ＭＳ Ｐゴシック" charset="-128"/>
              <a:cs typeface="Arial Narrow"/>
            </a:endParaRPr>
          </a:p>
          <a:p>
            <a:pPr algn="r">
              <a:lnSpc>
                <a:spcPct val="110000"/>
              </a:lnSpc>
            </a:pPr>
            <a:r>
              <a:rPr lang="en-US" sz="1000" dirty="0">
                <a:solidFill>
                  <a:srgbClr val="B19FFF"/>
                </a:solidFill>
                <a:latin typeface="Arial Narrow"/>
                <a:ea typeface="ＭＳ Ｐゴシック" charset="-128"/>
                <a:cs typeface="Arial Narrow"/>
              </a:rPr>
              <a:t>* </a:t>
            </a:r>
            <a:r>
              <a:rPr lang="en-US" sz="1000" i="1" dirty="0">
                <a:solidFill>
                  <a:srgbClr val="B19FFF"/>
                </a:solidFill>
                <a:latin typeface="Arial Narrow"/>
                <a:ea typeface="ＭＳ Ｐゴシック" charset="-128"/>
                <a:cs typeface="Arial Narrow"/>
              </a:rPr>
              <a:t>Launch date TBD</a:t>
            </a:r>
            <a:endParaRPr lang="en-US" sz="1000" i="1" dirty="0">
              <a:solidFill>
                <a:srgbClr val="B19FFF"/>
              </a:solidFill>
              <a:latin typeface="Arial Narrow"/>
              <a:cs typeface="Arial Narrow"/>
            </a:endParaRPr>
          </a:p>
        </p:txBody>
      </p:sp>
      <p:sp>
        <p:nvSpPr>
          <p:cNvPr id="41" name="TextBox 40">
            <a:extLst>
              <a:ext uri="{FF2B5EF4-FFF2-40B4-BE49-F238E27FC236}">
                <a16:creationId xmlns:a16="http://schemas.microsoft.com/office/drawing/2014/main" id="{54C0501D-01FB-5140-B535-51E6535D25BF}"/>
              </a:ext>
            </a:extLst>
          </p:cNvPr>
          <p:cNvSpPr txBox="1"/>
          <p:nvPr/>
        </p:nvSpPr>
        <p:spPr>
          <a:xfrm>
            <a:off x="524288" y="1428193"/>
            <a:ext cx="1882208" cy="307777"/>
          </a:xfrm>
          <a:prstGeom prst="rect">
            <a:avLst/>
          </a:prstGeom>
          <a:noFill/>
        </p:spPr>
        <p:txBody>
          <a:bodyPr wrap="square" rtlCol="0">
            <a:spAutoFit/>
          </a:bodyPr>
          <a:lstStyle/>
          <a:p>
            <a:r>
              <a:rPr lang="en-US" sz="1400" b="1" dirty="0">
                <a:solidFill>
                  <a:srgbClr val="EFD752"/>
                </a:solidFill>
                <a:latin typeface="Arial Narrow" panose="020B0604020202020204" pitchFamily="34" charset="0"/>
                <a:cs typeface="Arial Narrow" panose="020B0604020202020204" pitchFamily="34" charset="0"/>
              </a:rPr>
              <a:t>PREFIRE </a:t>
            </a:r>
            <a:r>
              <a:rPr lang="en-US" sz="1400" dirty="0">
                <a:solidFill>
                  <a:srgbClr val="EFD752"/>
                </a:solidFill>
                <a:latin typeface="Arial Narrow" panose="020B0604020202020204" pitchFamily="34" charset="0"/>
                <a:cs typeface="Arial Narrow" panose="020B0604020202020204" pitchFamily="34" charset="0"/>
              </a:rPr>
              <a:t>(2)</a:t>
            </a:r>
            <a:r>
              <a:rPr lang="en-US" sz="1400" b="1" dirty="0">
                <a:solidFill>
                  <a:srgbClr val="EFD752"/>
                </a:solidFill>
                <a:latin typeface="Arial Narrow" panose="020B0604020202020204" pitchFamily="34" charset="0"/>
                <a:cs typeface="Arial Narrow" panose="020B0604020202020204" pitchFamily="34" charset="0"/>
              </a:rPr>
              <a:t> </a:t>
            </a:r>
            <a:r>
              <a:rPr lang="en-US" sz="1400" dirty="0" smtClean="0">
                <a:solidFill>
                  <a:srgbClr val="EFD752"/>
                </a:solidFill>
                <a:latin typeface="Arial Narrow" panose="020B0604020202020204" pitchFamily="34" charset="0"/>
                <a:cs typeface="Arial Narrow" panose="020B0604020202020204" pitchFamily="34" charset="0"/>
              </a:rPr>
              <a:t>2022</a:t>
            </a:r>
            <a:endParaRPr lang="en-US" sz="1400" dirty="0">
              <a:solidFill>
                <a:srgbClr val="EFD752"/>
              </a:solidFill>
              <a:latin typeface="Arial Narrow" panose="020B0604020202020204" pitchFamily="34" charset="0"/>
              <a:cs typeface="Arial Narrow" panose="020B0604020202020204" pitchFamily="34" charset="0"/>
            </a:endParaRPr>
          </a:p>
        </p:txBody>
      </p:sp>
      <p:sp>
        <p:nvSpPr>
          <p:cNvPr id="42" name="TextBox 41">
            <a:extLst>
              <a:ext uri="{FF2B5EF4-FFF2-40B4-BE49-F238E27FC236}">
                <a16:creationId xmlns:a16="http://schemas.microsoft.com/office/drawing/2014/main" id="{95F0714B-D8CD-0C40-938C-AEDA584B86DA}"/>
              </a:ext>
            </a:extLst>
          </p:cNvPr>
          <p:cNvSpPr txBox="1"/>
          <p:nvPr/>
        </p:nvSpPr>
        <p:spPr>
          <a:xfrm>
            <a:off x="7744636" y="5249866"/>
            <a:ext cx="2054179" cy="307777"/>
          </a:xfrm>
          <a:prstGeom prst="rect">
            <a:avLst/>
          </a:prstGeom>
          <a:noFill/>
        </p:spPr>
        <p:txBody>
          <a:bodyPr wrap="square" rtlCol="0">
            <a:spAutoFit/>
          </a:bodyPr>
          <a:lstStyle/>
          <a:p>
            <a:r>
              <a:rPr lang="en-US" sz="1400" b="1" dirty="0">
                <a:solidFill>
                  <a:srgbClr val="A4D8DB"/>
                </a:solidFill>
                <a:latin typeface="Arial Narrow" panose="020B0604020202020204" pitchFamily="34" charset="0"/>
                <a:cs typeface="Arial Narrow" panose="020B0604020202020204" pitchFamily="34" charset="0"/>
              </a:rPr>
              <a:t>LANDSAT 8 </a:t>
            </a:r>
            <a:r>
              <a:rPr lang="en-US" sz="1400" dirty="0">
                <a:solidFill>
                  <a:srgbClr val="A4D8DB"/>
                </a:solidFill>
                <a:latin typeface="Arial Narrow" panose="020B0604020202020204" pitchFamily="34" charset="0"/>
                <a:cs typeface="Arial Narrow" panose="020B0604020202020204" pitchFamily="34" charset="0"/>
              </a:rPr>
              <a:t>(USGS) &gt;2022</a:t>
            </a:r>
          </a:p>
        </p:txBody>
      </p:sp>
      <p:sp>
        <p:nvSpPr>
          <p:cNvPr id="43" name="TextBox 42">
            <a:extLst>
              <a:ext uri="{FF2B5EF4-FFF2-40B4-BE49-F238E27FC236}">
                <a16:creationId xmlns:a16="http://schemas.microsoft.com/office/drawing/2014/main" id="{AF1EBF25-D6C0-7843-9B5C-E71248EA8CBD}"/>
              </a:ext>
            </a:extLst>
          </p:cNvPr>
          <p:cNvSpPr txBox="1"/>
          <p:nvPr/>
        </p:nvSpPr>
        <p:spPr>
          <a:xfrm>
            <a:off x="56323" y="1923394"/>
            <a:ext cx="1195194" cy="307777"/>
          </a:xfrm>
          <a:prstGeom prst="rect">
            <a:avLst/>
          </a:prstGeom>
          <a:noFill/>
        </p:spPr>
        <p:txBody>
          <a:bodyPr wrap="square" rtlCol="0">
            <a:spAutoFit/>
          </a:bodyPr>
          <a:lstStyle/>
          <a:p>
            <a:r>
              <a:rPr lang="en-US" sz="1400" b="1" dirty="0" smtClean="0">
                <a:solidFill>
                  <a:srgbClr val="EFD752"/>
                </a:solidFill>
                <a:latin typeface="Arial Narrow" panose="020B0604020202020204" pitchFamily="34" charset="0"/>
                <a:cs typeface="Arial Narrow" panose="020B0604020202020204" pitchFamily="34" charset="0"/>
              </a:rPr>
              <a:t>GLIMR </a:t>
            </a:r>
            <a:r>
              <a:rPr lang="en-US" sz="1400" dirty="0" smtClean="0">
                <a:solidFill>
                  <a:srgbClr val="EFD752"/>
                </a:solidFill>
                <a:latin typeface="Arial Narrow" panose="020B0604020202020204" pitchFamily="34" charset="0"/>
                <a:cs typeface="Arial Narrow" panose="020B0604020202020204" pitchFamily="34" charset="0"/>
              </a:rPr>
              <a:t>~2026</a:t>
            </a:r>
            <a:endParaRPr lang="en-US" sz="1400" dirty="0">
              <a:solidFill>
                <a:srgbClr val="EFD752"/>
              </a:solidFill>
              <a:latin typeface="Arial Narrow" panose="020B0604020202020204" pitchFamily="34" charset="0"/>
              <a:cs typeface="Arial Narrow" panose="020B0604020202020204" pitchFamily="34" charset="0"/>
            </a:endParaRPr>
          </a:p>
        </p:txBody>
      </p:sp>
      <p:sp>
        <p:nvSpPr>
          <p:cNvPr id="44" name="TextBox 43">
            <a:extLst>
              <a:ext uri="{FF2B5EF4-FFF2-40B4-BE49-F238E27FC236}">
                <a16:creationId xmlns:a16="http://schemas.microsoft.com/office/drawing/2014/main" id="{AF1EBF25-D6C0-7843-9B5C-E71248EA8CBD}"/>
              </a:ext>
            </a:extLst>
          </p:cNvPr>
          <p:cNvSpPr txBox="1"/>
          <p:nvPr/>
        </p:nvSpPr>
        <p:spPr>
          <a:xfrm>
            <a:off x="1371599" y="1235075"/>
            <a:ext cx="1086383" cy="307777"/>
          </a:xfrm>
          <a:prstGeom prst="rect">
            <a:avLst/>
          </a:prstGeom>
          <a:noFill/>
        </p:spPr>
        <p:txBody>
          <a:bodyPr wrap="square" rtlCol="0">
            <a:spAutoFit/>
          </a:bodyPr>
          <a:lstStyle/>
          <a:p>
            <a:r>
              <a:rPr lang="en-US" sz="1400" b="1" dirty="0" smtClean="0">
                <a:solidFill>
                  <a:srgbClr val="EFD752"/>
                </a:solidFill>
                <a:latin typeface="Arial Narrow" panose="020B0604020202020204" pitchFamily="34" charset="0"/>
                <a:cs typeface="Arial Narrow" panose="020B0604020202020204" pitchFamily="34" charset="0"/>
              </a:rPr>
              <a:t>TSIS-2 </a:t>
            </a:r>
            <a:r>
              <a:rPr lang="en-US" sz="1400" dirty="0" smtClean="0">
                <a:solidFill>
                  <a:srgbClr val="EFD752"/>
                </a:solidFill>
                <a:latin typeface="Arial Narrow" panose="020B0604020202020204" pitchFamily="34" charset="0"/>
                <a:cs typeface="Arial Narrow" panose="020B0604020202020204" pitchFamily="34" charset="0"/>
              </a:rPr>
              <a:t>2020</a:t>
            </a:r>
            <a:endParaRPr lang="en-US" sz="1400" dirty="0">
              <a:solidFill>
                <a:srgbClr val="EFD752"/>
              </a:solidFill>
              <a:latin typeface="Arial Narrow" panose="020B0604020202020204" pitchFamily="34" charset="0"/>
              <a:cs typeface="Arial Narrow" panose="020B0604020202020204" pitchFamily="34" charset="0"/>
            </a:endParaRPr>
          </a:p>
        </p:txBody>
      </p:sp>
      <p:sp>
        <p:nvSpPr>
          <p:cNvPr id="45" name="TextBox 44">
            <a:extLst>
              <a:ext uri="{FF2B5EF4-FFF2-40B4-BE49-F238E27FC236}">
                <a16:creationId xmlns:a16="http://schemas.microsoft.com/office/drawing/2014/main" id="{A849F1CD-5DB6-FD4C-87B4-E0E2D00C3FA8}"/>
              </a:ext>
            </a:extLst>
          </p:cNvPr>
          <p:cNvSpPr txBox="1"/>
          <p:nvPr/>
        </p:nvSpPr>
        <p:spPr>
          <a:xfrm>
            <a:off x="346369" y="5363622"/>
            <a:ext cx="2709493" cy="677108"/>
          </a:xfrm>
          <a:prstGeom prst="rect">
            <a:avLst/>
          </a:prstGeom>
          <a:noFill/>
        </p:spPr>
        <p:txBody>
          <a:bodyPr wrap="square" rtlCol="0">
            <a:spAutoFit/>
          </a:bodyPr>
          <a:lstStyle/>
          <a:p>
            <a:r>
              <a:rPr lang="en-US" sz="1600" b="1" dirty="0" smtClean="0">
                <a:solidFill>
                  <a:prstClr val="white"/>
                </a:solidFill>
                <a:latin typeface="Arial Narrow"/>
                <a:ea typeface="ＭＳ Ｐゴシック" charset="-128"/>
                <a:cs typeface="Arial Narrow"/>
              </a:rPr>
              <a:t>JPSS-2, 3 &amp; 4  </a:t>
            </a:r>
            <a:r>
              <a:rPr lang="en-US" sz="1600" b="1" dirty="0">
                <a:solidFill>
                  <a:prstClr val="white"/>
                </a:solidFill>
                <a:latin typeface="Arial Narrow"/>
                <a:ea typeface="ＭＳ Ｐゴシック" charset="-128"/>
                <a:cs typeface="Arial Narrow"/>
              </a:rPr>
              <a:t>INSTRUMENTS</a:t>
            </a:r>
          </a:p>
          <a:p>
            <a:pPr defTabSz="914120" fontAlgn="auto">
              <a:spcBef>
                <a:spcPts val="0"/>
              </a:spcBef>
              <a:spcAft>
                <a:spcPts val="0"/>
              </a:spcAft>
            </a:pPr>
            <a:endParaRPr lang="en-US" sz="800" b="1" dirty="0">
              <a:solidFill>
                <a:prstClr val="white"/>
              </a:solidFill>
              <a:latin typeface="Arial Narrow"/>
              <a:ea typeface="ＭＳ Ｐゴシック" charset="-128"/>
              <a:cs typeface="Arial Narrow"/>
            </a:endParaRPr>
          </a:p>
          <a:p>
            <a:pPr defTabSz="914120" fontAlgn="auto">
              <a:spcBef>
                <a:spcPts val="0"/>
              </a:spcBef>
              <a:spcAft>
                <a:spcPts val="0"/>
              </a:spcAft>
            </a:pPr>
            <a:r>
              <a:rPr lang="en-US" sz="1400" b="1" dirty="0" smtClean="0">
                <a:solidFill>
                  <a:srgbClr val="B19FFF"/>
                </a:solidFill>
                <a:latin typeface="Arial Narrow"/>
                <a:cs typeface="Arial Narrow"/>
              </a:rPr>
              <a:t>OMPS-Limb</a:t>
            </a:r>
            <a:endParaRPr lang="en-US" sz="1400" dirty="0">
              <a:solidFill>
                <a:srgbClr val="B19FFF"/>
              </a:solidFill>
              <a:latin typeface="Arial Narrow"/>
              <a:cs typeface="Arial Narrow"/>
            </a:endParaRPr>
          </a:p>
        </p:txBody>
      </p:sp>
    </p:spTree>
    <p:extLst>
      <p:ext uri="{BB962C8B-B14F-4D97-AF65-F5344CB8AC3E}">
        <p14:creationId xmlns:p14="http://schemas.microsoft.com/office/powerpoint/2010/main" val="2975579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E8C51FE-49D9-314D-9957-ABBF7DDE8782}" type="slidenum">
              <a:rPr lang="en-US" smtClean="0"/>
              <a:t>16</a:t>
            </a:fld>
            <a:endParaRPr lang="en-US"/>
          </a:p>
        </p:txBody>
      </p:sp>
      <p:sp>
        <p:nvSpPr>
          <p:cNvPr id="3" name="Slide Number Placeholder 3"/>
          <p:cNvSpPr txBox="1">
            <a:spLocks/>
          </p:cNvSpPr>
          <p:nvPr/>
        </p:nvSpPr>
        <p:spPr>
          <a:xfrm>
            <a:off x="9355319" y="642233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00BEEF"/>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088"/>
            <a:fld id="{786A64DB-DBB3-CA48-993E-0DE1651AF3A6}" type="slidenum">
              <a:rPr lang="en-US" smtClean="0">
                <a:latin typeface="Calibri"/>
              </a:rPr>
              <a:pPr defTabSz="912088"/>
              <a:t>16</a:t>
            </a:fld>
            <a:endParaRPr lang="en-US" dirty="0">
              <a:latin typeface="Calibri"/>
            </a:endParaRPr>
          </a:p>
        </p:txBody>
      </p:sp>
      <p:pic>
        <p:nvPicPr>
          <p:cNvPr id="4" name="Picture 3">
            <a:extLst>
              <a:ext uri="{FF2B5EF4-FFF2-40B4-BE49-F238E27FC236}">
                <a16:creationId xmlns:a16="http://schemas.microsoft.com/office/drawing/2014/main" id="{679D304C-C88C-C54C-A9FF-EEC965DD7C26}"/>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1775" y="2401424"/>
            <a:ext cx="10058400" cy="2725826"/>
          </a:xfrm>
          <a:prstGeom prst="rect">
            <a:avLst/>
          </a:prstGeom>
        </p:spPr>
      </p:pic>
      <p:sp>
        <p:nvSpPr>
          <p:cNvPr id="6" name="TextBox 5">
            <a:extLst>
              <a:ext uri="{FF2B5EF4-FFF2-40B4-BE49-F238E27FC236}">
                <a16:creationId xmlns:a16="http://schemas.microsoft.com/office/drawing/2014/main" id="{7CA95B18-4B1F-0547-A79A-9BCB46599D4D}"/>
              </a:ext>
            </a:extLst>
          </p:cNvPr>
          <p:cNvSpPr txBox="1"/>
          <p:nvPr/>
        </p:nvSpPr>
        <p:spPr>
          <a:xfrm>
            <a:off x="4175186" y="295017"/>
            <a:ext cx="7582618" cy="646331"/>
          </a:xfrm>
          <a:prstGeom prst="rect">
            <a:avLst/>
          </a:prstGeom>
          <a:noFill/>
        </p:spPr>
        <p:txBody>
          <a:bodyPr wrap="square" rtlCol="0">
            <a:spAutoFit/>
          </a:bodyPr>
          <a:lstStyle/>
          <a:p>
            <a:pPr algn="r"/>
            <a:r>
              <a:rPr lang="en-US" sz="3600" dirty="0" smtClean="0">
                <a:solidFill>
                  <a:schemeClr val="bg1"/>
                </a:solidFill>
                <a:latin typeface="Arial Narrow" panose="020B0604020202020204" pitchFamily="34" charset="0"/>
                <a:cs typeface="Arial Narrow" panose="020B0604020202020204" pitchFamily="34" charset="0"/>
              </a:rPr>
              <a:t>INTERNATIONAL SPACE STATION</a:t>
            </a:r>
            <a:endParaRPr lang="en-US" sz="3600" dirty="0">
              <a:solidFill>
                <a:schemeClr val="bg1"/>
              </a:solidFill>
              <a:latin typeface="Arial Narrow" panose="020B0604020202020204" pitchFamily="34" charset="0"/>
              <a:cs typeface="Arial Narrow" panose="020B0604020202020204" pitchFamily="34" charset="0"/>
            </a:endParaRPr>
          </a:p>
        </p:txBody>
      </p:sp>
      <p:sp>
        <p:nvSpPr>
          <p:cNvPr id="7" name="TextBox 6">
            <a:extLst>
              <a:ext uri="{FF2B5EF4-FFF2-40B4-BE49-F238E27FC236}">
                <a16:creationId xmlns:a16="http://schemas.microsoft.com/office/drawing/2014/main" id="{B567F939-1F1F-FE4A-B7DB-81CF87100324}"/>
              </a:ext>
            </a:extLst>
          </p:cNvPr>
          <p:cNvSpPr txBox="1"/>
          <p:nvPr/>
        </p:nvSpPr>
        <p:spPr>
          <a:xfrm>
            <a:off x="7020038" y="939646"/>
            <a:ext cx="4827579" cy="338554"/>
          </a:xfrm>
          <a:prstGeom prst="rect">
            <a:avLst/>
          </a:prstGeom>
          <a:noFill/>
        </p:spPr>
        <p:txBody>
          <a:bodyPr wrap="square" rtlCol="0">
            <a:spAutoFit/>
          </a:bodyPr>
          <a:lstStyle/>
          <a:p>
            <a:pPr algn="r"/>
            <a:r>
              <a:rPr lang="en-US" sz="1600" b="1" dirty="0" smtClean="0">
                <a:solidFill>
                  <a:schemeClr val="bg1"/>
                </a:solidFill>
                <a:latin typeface="Arial Narrow" panose="020B0604020202020204" pitchFamily="34" charset="0"/>
                <a:cs typeface="Arial Narrow" panose="020B0604020202020204" pitchFamily="34" charset="0"/>
              </a:rPr>
              <a:t>EARTH SCIENCE OPERATING MISSIONS</a:t>
            </a:r>
          </a:p>
        </p:txBody>
      </p:sp>
      <p:sp>
        <p:nvSpPr>
          <p:cNvPr id="8" name="TextBox 7"/>
          <p:cNvSpPr txBox="1"/>
          <p:nvPr/>
        </p:nvSpPr>
        <p:spPr>
          <a:xfrm>
            <a:off x="3375175" y="2368576"/>
            <a:ext cx="624736" cy="276999"/>
          </a:xfrm>
          <a:prstGeom prst="rect">
            <a:avLst/>
          </a:prstGeom>
          <a:noFill/>
        </p:spPr>
        <p:txBody>
          <a:bodyPr wrap="square" rtlCol="0">
            <a:spAutoFit/>
          </a:bodyPr>
          <a:lstStyle/>
          <a:p>
            <a:r>
              <a:rPr lang="en-US" sz="1200" b="1" dirty="0" smtClean="0">
                <a:solidFill>
                  <a:schemeClr val="bg1"/>
                </a:solidFill>
                <a:latin typeface="Arial" panose="020B0604020202020204" pitchFamily="34" charset="0"/>
                <a:cs typeface="Arial" panose="020B0604020202020204" pitchFamily="34" charset="0"/>
              </a:rPr>
              <a:t>ELC-2</a:t>
            </a:r>
            <a:endParaRPr lang="en-US" sz="1200" b="1" dirty="0">
              <a:solidFill>
                <a:schemeClr val="bg1"/>
              </a:solidFill>
              <a:latin typeface="Arial" panose="020B0604020202020204" pitchFamily="34" charset="0"/>
              <a:cs typeface="Arial" panose="020B0604020202020204" pitchFamily="34" charset="0"/>
            </a:endParaRPr>
          </a:p>
        </p:txBody>
      </p:sp>
      <p:sp>
        <p:nvSpPr>
          <p:cNvPr id="9" name="TextBox 8"/>
          <p:cNvSpPr txBox="1"/>
          <p:nvPr/>
        </p:nvSpPr>
        <p:spPr>
          <a:xfrm>
            <a:off x="4512407" y="2527819"/>
            <a:ext cx="556261" cy="276999"/>
          </a:xfrm>
          <a:prstGeom prst="rect">
            <a:avLst/>
          </a:prstGeom>
          <a:noFill/>
        </p:spPr>
        <p:txBody>
          <a:bodyPr wrap="square" rtlCol="0">
            <a:spAutoFit/>
          </a:bodyPr>
          <a:lstStyle/>
          <a:p>
            <a:r>
              <a:rPr lang="en-US" sz="1200" b="1" dirty="0" smtClean="0">
                <a:solidFill>
                  <a:schemeClr val="bg1"/>
                </a:solidFill>
                <a:latin typeface="Arial" panose="020B0604020202020204" pitchFamily="34" charset="0"/>
                <a:cs typeface="Arial" panose="020B0604020202020204" pitchFamily="34" charset="0"/>
              </a:rPr>
              <a:t>AMS</a:t>
            </a:r>
            <a:endParaRPr lang="en-US" sz="1200" b="1" dirty="0">
              <a:solidFill>
                <a:schemeClr val="bg1"/>
              </a:solidFill>
              <a:latin typeface="Arial" panose="020B0604020202020204" pitchFamily="34" charset="0"/>
              <a:cs typeface="Arial" panose="020B0604020202020204" pitchFamily="34" charset="0"/>
            </a:endParaRPr>
          </a:p>
        </p:txBody>
      </p:sp>
      <p:sp>
        <p:nvSpPr>
          <p:cNvPr id="10" name="TextBox 9"/>
          <p:cNvSpPr txBox="1"/>
          <p:nvPr/>
        </p:nvSpPr>
        <p:spPr>
          <a:xfrm>
            <a:off x="3780996" y="3533115"/>
            <a:ext cx="624461" cy="276999"/>
          </a:xfrm>
          <a:prstGeom prst="rect">
            <a:avLst/>
          </a:prstGeom>
          <a:noFill/>
        </p:spPr>
        <p:txBody>
          <a:bodyPr wrap="square" rtlCol="0">
            <a:spAutoFit/>
          </a:bodyPr>
          <a:lstStyle/>
          <a:p>
            <a:r>
              <a:rPr lang="en-US" sz="1200" b="1" dirty="0" smtClean="0">
                <a:solidFill>
                  <a:schemeClr val="bg1"/>
                </a:solidFill>
                <a:latin typeface="Arial" panose="020B0604020202020204" pitchFamily="34" charset="0"/>
                <a:cs typeface="Arial" panose="020B0604020202020204" pitchFamily="34" charset="0"/>
              </a:rPr>
              <a:t>ESP-3</a:t>
            </a:r>
            <a:endParaRPr lang="en-US" sz="1200" b="1" dirty="0">
              <a:solidFill>
                <a:schemeClr val="bg1"/>
              </a:solidFill>
              <a:latin typeface="Arial" panose="020B0604020202020204" pitchFamily="34" charset="0"/>
              <a:cs typeface="Arial" panose="020B0604020202020204" pitchFamily="34" charset="0"/>
            </a:endParaRPr>
          </a:p>
        </p:txBody>
      </p:sp>
      <p:sp>
        <p:nvSpPr>
          <p:cNvPr id="11" name="TextBox 10"/>
          <p:cNvSpPr txBox="1"/>
          <p:nvPr/>
        </p:nvSpPr>
        <p:spPr>
          <a:xfrm>
            <a:off x="4293367" y="3683090"/>
            <a:ext cx="624461" cy="276999"/>
          </a:xfrm>
          <a:prstGeom prst="rect">
            <a:avLst/>
          </a:prstGeom>
          <a:noFill/>
        </p:spPr>
        <p:txBody>
          <a:bodyPr wrap="square" rtlCol="0">
            <a:spAutoFit/>
          </a:bodyPr>
          <a:lstStyle/>
          <a:p>
            <a:r>
              <a:rPr lang="en-US" sz="1200" b="1" dirty="0" smtClean="0">
                <a:solidFill>
                  <a:schemeClr val="bg1"/>
                </a:solidFill>
                <a:latin typeface="Arial" panose="020B0604020202020204" pitchFamily="34" charset="0"/>
                <a:cs typeface="Arial" panose="020B0604020202020204" pitchFamily="34" charset="0"/>
              </a:rPr>
              <a:t>ELC-4</a:t>
            </a:r>
            <a:endParaRPr lang="en-US" sz="1200" b="1" dirty="0">
              <a:solidFill>
                <a:schemeClr val="bg1"/>
              </a:solidFill>
              <a:latin typeface="Arial" panose="020B0604020202020204" pitchFamily="34" charset="0"/>
              <a:cs typeface="Arial" panose="020B0604020202020204" pitchFamily="34" charset="0"/>
            </a:endParaRPr>
          </a:p>
        </p:txBody>
      </p:sp>
      <p:sp>
        <p:nvSpPr>
          <p:cNvPr id="12" name="TextBox 11"/>
          <p:cNvSpPr txBox="1"/>
          <p:nvPr/>
        </p:nvSpPr>
        <p:spPr>
          <a:xfrm>
            <a:off x="5113178" y="3705387"/>
            <a:ext cx="1177797" cy="276999"/>
          </a:xfrm>
          <a:prstGeom prst="rect">
            <a:avLst/>
          </a:prstGeom>
          <a:noFill/>
        </p:spPr>
        <p:txBody>
          <a:bodyPr wrap="square" rtlCol="0">
            <a:spAutoFit/>
          </a:bodyPr>
          <a:lstStyle/>
          <a:p>
            <a:r>
              <a:rPr lang="en-US" sz="1200" b="1" dirty="0" smtClean="0">
                <a:solidFill>
                  <a:schemeClr val="bg1"/>
                </a:solidFill>
                <a:latin typeface="Arial" panose="020B0604020202020204" pitchFamily="34" charset="0"/>
                <a:cs typeface="Arial" panose="020B0604020202020204" pitchFamily="34" charset="0"/>
              </a:rPr>
              <a:t>Columbus EF</a:t>
            </a:r>
            <a:endParaRPr lang="en-US" sz="1200" b="1" dirty="0">
              <a:solidFill>
                <a:schemeClr val="bg1"/>
              </a:solidFill>
              <a:latin typeface="Arial" panose="020B0604020202020204" pitchFamily="34" charset="0"/>
              <a:cs typeface="Arial" panose="020B0604020202020204" pitchFamily="34" charset="0"/>
            </a:endParaRPr>
          </a:p>
        </p:txBody>
      </p:sp>
      <p:sp>
        <p:nvSpPr>
          <p:cNvPr id="13" name="TextBox 12"/>
          <p:cNvSpPr txBox="1"/>
          <p:nvPr/>
        </p:nvSpPr>
        <p:spPr>
          <a:xfrm>
            <a:off x="7447202" y="3748979"/>
            <a:ext cx="792560" cy="276999"/>
          </a:xfrm>
          <a:prstGeom prst="rect">
            <a:avLst/>
          </a:prstGeom>
          <a:noFill/>
        </p:spPr>
        <p:txBody>
          <a:bodyPr wrap="square" rtlCol="0">
            <a:spAutoFit/>
          </a:bodyPr>
          <a:lstStyle/>
          <a:p>
            <a:r>
              <a:rPr lang="en-US" sz="1200" b="1" dirty="0" smtClean="0">
                <a:solidFill>
                  <a:schemeClr val="bg1"/>
                </a:solidFill>
                <a:latin typeface="Arial" panose="020B0604020202020204" pitchFamily="34" charset="0"/>
                <a:cs typeface="Arial" panose="020B0604020202020204" pitchFamily="34" charset="0"/>
              </a:rPr>
              <a:t>JEMEF</a:t>
            </a:r>
            <a:endParaRPr lang="en-US" sz="1200" b="1" dirty="0">
              <a:solidFill>
                <a:schemeClr val="bg1"/>
              </a:solidFill>
              <a:latin typeface="Arial" panose="020B0604020202020204" pitchFamily="34" charset="0"/>
              <a:cs typeface="Arial" panose="020B0604020202020204" pitchFamily="34" charset="0"/>
            </a:endParaRPr>
          </a:p>
        </p:txBody>
      </p:sp>
      <p:sp>
        <p:nvSpPr>
          <p:cNvPr id="14" name="TextBox 13"/>
          <p:cNvSpPr txBox="1"/>
          <p:nvPr/>
        </p:nvSpPr>
        <p:spPr>
          <a:xfrm>
            <a:off x="8253465" y="3677200"/>
            <a:ext cx="792560" cy="276999"/>
          </a:xfrm>
          <a:prstGeom prst="rect">
            <a:avLst/>
          </a:prstGeom>
          <a:noFill/>
        </p:spPr>
        <p:txBody>
          <a:bodyPr wrap="square" rtlCol="0">
            <a:spAutoFit/>
          </a:bodyPr>
          <a:lstStyle/>
          <a:p>
            <a:r>
              <a:rPr lang="en-US" sz="1200" b="1" dirty="0" smtClean="0">
                <a:solidFill>
                  <a:schemeClr val="bg1"/>
                </a:solidFill>
                <a:latin typeface="Arial" panose="020B0604020202020204" pitchFamily="34" charset="0"/>
                <a:cs typeface="Arial" panose="020B0604020202020204" pitchFamily="34" charset="0"/>
              </a:rPr>
              <a:t>ELC-1</a:t>
            </a:r>
            <a:endParaRPr lang="en-US" sz="1200" b="1" dirty="0">
              <a:solidFill>
                <a:schemeClr val="bg1"/>
              </a:solidFill>
              <a:latin typeface="Arial" panose="020B0604020202020204" pitchFamily="34" charset="0"/>
              <a:cs typeface="Arial" panose="020B0604020202020204" pitchFamily="34" charset="0"/>
            </a:endParaRPr>
          </a:p>
        </p:txBody>
      </p:sp>
      <p:sp>
        <p:nvSpPr>
          <p:cNvPr id="15" name="TextBox 14"/>
          <p:cNvSpPr txBox="1"/>
          <p:nvPr/>
        </p:nvSpPr>
        <p:spPr>
          <a:xfrm>
            <a:off x="8732233" y="2418761"/>
            <a:ext cx="638221" cy="276999"/>
          </a:xfrm>
          <a:prstGeom prst="rect">
            <a:avLst/>
          </a:prstGeom>
          <a:noFill/>
        </p:spPr>
        <p:txBody>
          <a:bodyPr wrap="square" rtlCol="0">
            <a:spAutoFit/>
          </a:bodyPr>
          <a:lstStyle/>
          <a:p>
            <a:r>
              <a:rPr lang="en-US" sz="1200" b="1" dirty="0" smtClean="0">
                <a:solidFill>
                  <a:schemeClr val="bg1"/>
                </a:solidFill>
                <a:latin typeface="Arial" panose="020B0604020202020204" pitchFamily="34" charset="0"/>
                <a:cs typeface="Arial" panose="020B0604020202020204" pitchFamily="34" charset="0"/>
              </a:rPr>
              <a:t>ELC-3</a:t>
            </a:r>
            <a:endParaRPr lang="en-US" sz="1200" b="1" dirty="0">
              <a:solidFill>
                <a:schemeClr val="bg1"/>
              </a:solidFill>
              <a:latin typeface="Arial" panose="020B0604020202020204" pitchFamily="34" charset="0"/>
              <a:cs typeface="Arial" panose="020B0604020202020204" pitchFamily="34" charset="0"/>
            </a:endParaRPr>
          </a:p>
        </p:txBody>
      </p:sp>
      <p:sp>
        <p:nvSpPr>
          <p:cNvPr id="16" name="TextBox 15"/>
          <p:cNvSpPr txBox="1"/>
          <p:nvPr/>
        </p:nvSpPr>
        <p:spPr>
          <a:xfrm>
            <a:off x="409569" y="5221900"/>
            <a:ext cx="4322901" cy="1015663"/>
          </a:xfrm>
          <a:prstGeom prst="rect">
            <a:avLst/>
          </a:prstGeom>
          <a:solidFill>
            <a:srgbClr val="10253F">
              <a:alpha val="50196"/>
            </a:srgbClr>
          </a:solidFill>
          <a:ln>
            <a:solidFill>
              <a:schemeClr val="bg1"/>
            </a:solidFill>
          </a:ln>
        </p:spPr>
        <p:txBody>
          <a:bodyPr wrap="square" rtlCol="0">
            <a:spAutoFit/>
          </a:bodyPr>
          <a:lstStyle/>
          <a:p>
            <a:r>
              <a:rPr lang="en-US" sz="1200" dirty="0" smtClean="0">
                <a:solidFill>
                  <a:schemeClr val="bg1"/>
                </a:solidFill>
                <a:latin typeface="Arial" panose="020B0604020202020204" pitchFamily="34" charset="0"/>
                <a:cs typeface="Arial" panose="020B0604020202020204" pitchFamily="34" charset="0"/>
              </a:rPr>
              <a:t>External Logistics Carriers: ELC-1, ELC-2, ELC-3</a:t>
            </a:r>
          </a:p>
          <a:p>
            <a:r>
              <a:rPr lang="en-US" sz="1200" dirty="0" smtClean="0">
                <a:solidFill>
                  <a:schemeClr val="bg1"/>
                </a:solidFill>
                <a:latin typeface="Arial" panose="020B0604020202020204" pitchFamily="34" charset="0"/>
                <a:cs typeface="Arial" panose="020B0604020202020204" pitchFamily="34" charset="0"/>
              </a:rPr>
              <a:t>External Stowage Platforms: ESP-3</a:t>
            </a:r>
          </a:p>
          <a:p>
            <a:r>
              <a:rPr lang="en-US" sz="1200" dirty="0" smtClean="0">
                <a:solidFill>
                  <a:schemeClr val="bg1"/>
                </a:solidFill>
                <a:latin typeface="Arial" panose="020B0604020202020204" pitchFamily="34" charset="0"/>
                <a:cs typeface="Arial" panose="020B0604020202020204" pitchFamily="34" charset="0"/>
              </a:rPr>
              <a:t>Alpha Magnetic Spectrometer</a:t>
            </a:r>
          </a:p>
          <a:p>
            <a:r>
              <a:rPr lang="en-US" sz="1200" dirty="0" smtClean="0">
                <a:solidFill>
                  <a:schemeClr val="bg1"/>
                </a:solidFill>
                <a:latin typeface="Arial" panose="020B0604020202020204" pitchFamily="34" charset="0"/>
                <a:cs typeface="Arial" panose="020B0604020202020204" pitchFamily="34" charset="0"/>
              </a:rPr>
              <a:t>Columbus External Payload Facility</a:t>
            </a:r>
          </a:p>
          <a:p>
            <a:r>
              <a:rPr lang="en-US" sz="1200" dirty="0" err="1" smtClean="0">
                <a:solidFill>
                  <a:schemeClr val="bg1"/>
                </a:solidFill>
                <a:latin typeface="Arial" panose="020B0604020202020204" pitchFamily="34" charset="0"/>
                <a:cs typeface="Arial" panose="020B0604020202020204" pitchFamily="34" charset="0"/>
              </a:rPr>
              <a:t>Kibo</a:t>
            </a:r>
            <a:r>
              <a:rPr lang="en-US" sz="1200" dirty="0" smtClean="0">
                <a:solidFill>
                  <a:schemeClr val="bg1"/>
                </a:solidFill>
                <a:latin typeface="Arial" panose="020B0604020202020204" pitchFamily="34" charset="0"/>
                <a:cs typeface="Arial" panose="020B0604020202020204" pitchFamily="34" charset="0"/>
              </a:rPr>
              <a:t> External Payload Facility</a:t>
            </a:r>
            <a:endParaRPr lang="en-US" sz="1200" dirty="0">
              <a:solidFill>
                <a:schemeClr val="bg1"/>
              </a:solidFill>
              <a:latin typeface="Arial" panose="020B0604020202020204" pitchFamily="34" charset="0"/>
              <a:cs typeface="Arial" panose="020B0604020202020204" pitchFamily="34" charset="0"/>
            </a:endParaRPr>
          </a:p>
        </p:txBody>
      </p:sp>
      <p:sp>
        <p:nvSpPr>
          <p:cNvPr id="17" name="Rectangle 16"/>
          <p:cNvSpPr/>
          <p:nvPr/>
        </p:nvSpPr>
        <p:spPr>
          <a:xfrm>
            <a:off x="3916145" y="3823660"/>
            <a:ext cx="1378904" cy="338554"/>
          </a:xfrm>
          <a:prstGeom prst="rect">
            <a:avLst/>
          </a:prstGeom>
        </p:spPr>
        <p:txBody>
          <a:bodyPr wrap="none">
            <a:spAutoFit/>
          </a:bodyPr>
          <a:lstStyle/>
          <a:p>
            <a:r>
              <a:rPr lang="en-US" sz="1600" b="1" dirty="0">
                <a:solidFill>
                  <a:srgbClr val="B1E677"/>
                </a:solidFill>
                <a:latin typeface="Arial Narrow"/>
                <a:cs typeface="Arial Narrow"/>
              </a:rPr>
              <a:t>SAGE III </a:t>
            </a:r>
            <a:r>
              <a:rPr lang="en-US" sz="1600" b="1" dirty="0" smtClean="0">
                <a:solidFill>
                  <a:srgbClr val="B1E677"/>
                </a:solidFill>
                <a:latin typeface="Arial Narrow"/>
                <a:cs typeface="Arial Narrow"/>
              </a:rPr>
              <a:t>(2020)</a:t>
            </a:r>
            <a:endParaRPr lang="en-US" sz="1600" b="1" dirty="0">
              <a:solidFill>
                <a:srgbClr val="B1E677"/>
              </a:solidFill>
              <a:latin typeface="Arial Narrow"/>
              <a:cs typeface="Arial Narrow"/>
            </a:endParaRPr>
          </a:p>
        </p:txBody>
      </p:sp>
      <p:sp>
        <p:nvSpPr>
          <p:cNvPr id="18" name="Rectangle 17"/>
          <p:cNvSpPr/>
          <p:nvPr/>
        </p:nvSpPr>
        <p:spPr>
          <a:xfrm>
            <a:off x="6924371" y="3893143"/>
            <a:ext cx="1834318" cy="830997"/>
          </a:xfrm>
          <a:prstGeom prst="rect">
            <a:avLst/>
          </a:prstGeom>
        </p:spPr>
        <p:txBody>
          <a:bodyPr wrap="square">
            <a:spAutoFit/>
          </a:bodyPr>
          <a:lstStyle/>
          <a:p>
            <a:pPr algn="ctr"/>
            <a:r>
              <a:rPr lang="en-US" sz="1600" b="1" dirty="0" smtClean="0">
                <a:solidFill>
                  <a:srgbClr val="B1E677"/>
                </a:solidFill>
                <a:latin typeface="Arial Narrow"/>
                <a:cs typeface="Arial Narrow"/>
              </a:rPr>
              <a:t>OCO-3 (2022) </a:t>
            </a:r>
            <a:endParaRPr lang="en-US" sz="1600" b="1" dirty="0">
              <a:solidFill>
                <a:srgbClr val="B1E677"/>
              </a:solidFill>
              <a:latin typeface="Arial Narrow"/>
              <a:cs typeface="Arial Narrow"/>
            </a:endParaRPr>
          </a:p>
          <a:p>
            <a:pPr algn="ctr"/>
            <a:r>
              <a:rPr lang="en-US" sz="1600" b="1" dirty="0" smtClean="0">
                <a:solidFill>
                  <a:srgbClr val="B1E677"/>
                </a:solidFill>
                <a:latin typeface="Arial Narrow"/>
                <a:cs typeface="Arial Narrow"/>
              </a:rPr>
              <a:t>GEDI (2020)</a:t>
            </a:r>
            <a:r>
              <a:rPr lang="en-US" sz="1600" b="1" dirty="0">
                <a:solidFill>
                  <a:srgbClr val="A6FA8C"/>
                </a:solidFill>
                <a:latin typeface="Arial Narrow"/>
                <a:cs typeface="Arial Narrow"/>
              </a:rPr>
              <a:t/>
            </a:r>
            <a:br>
              <a:rPr lang="en-US" sz="1600" b="1" dirty="0">
                <a:solidFill>
                  <a:srgbClr val="A6FA8C"/>
                </a:solidFill>
                <a:latin typeface="Arial Narrow"/>
                <a:cs typeface="Arial Narrow"/>
              </a:rPr>
            </a:br>
            <a:r>
              <a:rPr lang="en-US" sz="1600" b="1" dirty="0" smtClean="0">
                <a:solidFill>
                  <a:srgbClr val="A4D8DB"/>
                </a:solidFill>
                <a:latin typeface="Arial Narrow"/>
                <a:cs typeface="Arial Narrow"/>
              </a:rPr>
              <a:t>ECOSTRESS (2020)</a:t>
            </a:r>
            <a:endParaRPr lang="en-US" sz="1600" dirty="0">
              <a:solidFill>
                <a:srgbClr val="A4D8DB"/>
              </a:solidFill>
              <a:latin typeface="Arial Narrow"/>
              <a:cs typeface="Arial Narrow"/>
            </a:endParaRPr>
          </a:p>
        </p:txBody>
      </p:sp>
      <p:sp>
        <p:nvSpPr>
          <p:cNvPr id="19" name="Rectangle 18"/>
          <p:cNvSpPr/>
          <p:nvPr/>
        </p:nvSpPr>
        <p:spPr>
          <a:xfrm>
            <a:off x="8732233" y="4589120"/>
            <a:ext cx="1843752" cy="584775"/>
          </a:xfrm>
          <a:prstGeom prst="rect">
            <a:avLst/>
          </a:prstGeom>
        </p:spPr>
        <p:txBody>
          <a:bodyPr wrap="square">
            <a:spAutoFit/>
          </a:bodyPr>
          <a:lstStyle/>
          <a:p>
            <a:r>
              <a:rPr lang="en-US" sz="1600" b="1" dirty="0">
                <a:solidFill>
                  <a:srgbClr val="A4D8DB"/>
                </a:solidFill>
                <a:latin typeface="Arial Narrow"/>
                <a:cs typeface="Arial Narrow"/>
              </a:rPr>
              <a:t>LIS </a:t>
            </a:r>
            <a:r>
              <a:rPr lang="en-US" sz="1600" b="1" dirty="0" smtClean="0">
                <a:solidFill>
                  <a:srgbClr val="A4D8DB"/>
                </a:solidFill>
                <a:latin typeface="Arial Narrow"/>
                <a:cs typeface="Arial Narrow"/>
              </a:rPr>
              <a:t>(2020)</a:t>
            </a:r>
            <a:endParaRPr lang="en-US" sz="1600" b="1" dirty="0">
              <a:solidFill>
                <a:srgbClr val="A4D8DB"/>
              </a:solidFill>
              <a:latin typeface="Arial Narrow"/>
              <a:cs typeface="Arial Narrow"/>
            </a:endParaRPr>
          </a:p>
          <a:p>
            <a:r>
              <a:rPr lang="en-US" sz="1600" b="1" dirty="0" smtClean="0">
                <a:solidFill>
                  <a:srgbClr val="EFD752"/>
                </a:solidFill>
                <a:latin typeface="Arial Narrow"/>
                <a:cs typeface="Arial Narrow"/>
              </a:rPr>
              <a:t>CLARREO-PF (2020)</a:t>
            </a:r>
            <a:endParaRPr lang="en-US" sz="1600" dirty="0">
              <a:solidFill>
                <a:srgbClr val="EFD752"/>
              </a:solidFill>
              <a:latin typeface="Arial Narrow"/>
              <a:cs typeface="Arial Narrow"/>
            </a:endParaRPr>
          </a:p>
        </p:txBody>
      </p:sp>
      <p:sp>
        <p:nvSpPr>
          <p:cNvPr id="20" name="Rectangle 19"/>
          <p:cNvSpPr/>
          <p:nvPr/>
        </p:nvSpPr>
        <p:spPr>
          <a:xfrm>
            <a:off x="8398284" y="2132781"/>
            <a:ext cx="1237839" cy="338554"/>
          </a:xfrm>
          <a:prstGeom prst="rect">
            <a:avLst/>
          </a:prstGeom>
        </p:spPr>
        <p:txBody>
          <a:bodyPr wrap="none">
            <a:spAutoFit/>
          </a:bodyPr>
          <a:lstStyle/>
          <a:p>
            <a:r>
              <a:rPr lang="en-US" sz="1600" b="1" dirty="0" smtClean="0">
                <a:solidFill>
                  <a:srgbClr val="B1E677"/>
                </a:solidFill>
                <a:latin typeface="Arial Narrow"/>
                <a:cs typeface="Arial Narrow"/>
              </a:rPr>
              <a:t>TSIS-1 (2023)</a:t>
            </a:r>
            <a:endParaRPr lang="en-US" sz="1600" dirty="0"/>
          </a:p>
        </p:txBody>
      </p:sp>
      <p:sp>
        <p:nvSpPr>
          <p:cNvPr id="21" name="Rectangle 20"/>
          <p:cNvSpPr/>
          <p:nvPr/>
        </p:nvSpPr>
        <p:spPr>
          <a:xfrm>
            <a:off x="5787631" y="2234095"/>
            <a:ext cx="1237839" cy="369332"/>
          </a:xfrm>
          <a:prstGeom prst="rect">
            <a:avLst/>
          </a:prstGeom>
        </p:spPr>
        <p:txBody>
          <a:bodyPr wrap="none">
            <a:spAutoFit/>
          </a:bodyPr>
          <a:lstStyle/>
          <a:p>
            <a:r>
              <a:rPr lang="en-US" b="1" dirty="0" smtClean="0">
                <a:solidFill>
                  <a:srgbClr val="EFD752"/>
                </a:solidFill>
                <a:latin typeface="Arial Narrow"/>
                <a:cs typeface="Arial Narrow"/>
              </a:rPr>
              <a:t>EMIT (2021)</a:t>
            </a:r>
            <a:endParaRPr lang="en-US" dirty="0"/>
          </a:p>
        </p:txBody>
      </p:sp>
      <p:grpSp>
        <p:nvGrpSpPr>
          <p:cNvPr id="22" name="Group 21">
            <a:extLst>
              <a:ext uri="{FF2B5EF4-FFF2-40B4-BE49-F238E27FC236}">
                <a16:creationId xmlns:a16="http://schemas.microsoft.com/office/drawing/2014/main" id="{AB25E4DD-8DCE-E543-8176-3C000CFA7FEC}"/>
              </a:ext>
            </a:extLst>
          </p:cNvPr>
          <p:cNvGrpSpPr/>
          <p:nvPr/>
        </p:nvGrpSpPr>
        <p:grpSpPr>
          <a:xfrm>
            <a:off x="10069586" y="5477621"/>
            <a:ext cx="1678918" cy="986296"/>
            <a:chOff x="9468168" y="3726729"/>
            <a:chExt cx="1678918" cy="986296"/>
          </a:xfrm>
        </p:grpSpPr>
        <p:sp>
          <p:nvSpPr>
            <p:cNvPr id="23" name="Oval 22">
              <a:extLst>
                <a:ext uri="{FF2B5EF4-FFF2-40B4-BE49-F238E27FC236}">
                  <a16:creationId xmlns:a16="http://schemas.microsoft.com/office/drawing/2014/main" id="{BADA3A75-80E4-964A-BCFD-267F91F80DC2}"/>
                </a:ext>
              </a:extLst>
            </p:cNvPr>
            <p:cNvSpPr/>
            <p:nvPr/>
          </p:nvSpPr>
          <p:spPr>
            <a:xfrm>
              <a:off x="11015089" y="4294316"/>
              <a:ext cx="131997" cy="131997"/>
            </a:xfrm>
            <a:prstGeom prst="ellipse">
              <a:avLst/>
            </a:prstGeom>
            <a:solidFill>
              <a:srgbClr val="B1E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B37C4EC-9613-3E4B-B98D-52F71AE12FC6}"/>
                </a:ext>
              </a:extLst>
            </p:cNvPr>
            <p:cNvSpPr/>
            <p:nvPr/>
          </p:nvSpPr>
          <p:spPr>
            <a:xfrm>
              <a:off x="11015089" y="4072110"/>
              <a:ext cx="131997" cy="131997"/>
            </a:xfrm>
            <a:prstGeom prst="ellipse">
              <a:avLst/>
            </a:prstGeom>
            <a:solidFill>
              <a:srgbClr val="B19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C229A29-3DF6-AA41-9177-562746885416}"/>
                </a:ext>
              </a:extLst>
            </p:cNvPr>
            <p:cNvSpPr/>
            <p:nvPr/>
          </p:nvSpPr>
          <p:spPr>
            <a:xfrm>
              <a:off x="11015089" y="3833734"/>
              <a:ext cx="131997" cy="131997"/>
            </a:xfrm>
            <a:prstGeom prst="ellipse">
              <a:avLst/>
            </a:prstGeom>
            <a:solidFill>
              <a:srgbClr val="EFD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38F1B990-964D-6747-BAD0-196FA2D0FDAA}"/>
                </a:ext>
              </a:extLst>
            </p:cNvPr>
            <p:cNvSpPr/>
            <p:nvPr/>
          </p:nvSpPr>
          <p:spPr>
            <a:xfrm>
              <a:off x="11015089" y="4534425"/>
              <a:ext cx="131997" cy="131997"/>
            </a:xfrm>
            <a:prstGeom prst="ellipse">
              <a:avLst/>
            </a:prstGeom>
            <a:solidFill>
              <a:srgbClr val="A4D8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4CA72321-BFCA-D248-A562-DC2D61A806D8}"/>
                </a:ext>
              </a:extLst>
            </p:cNvPr>
            <p:cNvSpPr txBox="1"/>
            <p:nvPr/>
          </p:nvSpPr>
          <p:spPr>
            <a:xfrm>
              <a:off x="9468168" y="3726729"/>
              <a:ext cx="1571050" cy="986296"/>
            </a:xfrm>
            <a:prstGeom prst="rect">
              <a:avLst/>
            </a:prstGeom>
            <a:noFill/>
          </p:spPr>
          <p:txBody>
            <a:bodyPr wrap="square" rtlCol="0">
              <a:spAutoFit/>
            </a:bodyPr>
            <a:lstStyle/>
            <a:p>
              <a:pPr algn="r">
                <a:lnSpc>
                  <a:spcPct val="150000"/>
                </a:lnSpc>
              </a:pPr>
              <a:r>
                <a:rPr lang="en-US" sz="1000" b="1" dirty="0">
                  <a:solidFill>
                    <a:schemeClr val="bg1"/>
                  </a:solidFill>
                  <a:latin typeface="Arial Narrow" panose="020B0604020202020204" pitchFamily="34" charset="0"/>
                  <a:cs typeface="Arial Narrow" panose="020B0604020202020204" pitchFamily="34" charset="0"/>
                </a:rPr>
                <a:t>(PRE) FORMULATION</a:t>
              </a:r>
            </a:p>
            <a:p>
              <a:pPr algn="r">
                <a:lnSpc>
                  <a:spcPct val="150000"/>
                </a:lnSpc>
              </a:pPr>
              <a:r>
                <a:rPr lang="en-US" sz="1000" b="1" dirty="0">
                  <a:solidFill>
                    <a:schemeClr val="bg1"/>
                  </a:solidFill>
                  <a:latin typeface="Arial Narrow" panose="020B0604020202020204" pitchFamily="34" charset="0"/>
                  <a:cs typeface="Arial Narrow" panose="020B0604020202020204" pitchFamily="34" charset="0"/>
                </a:rPr>
                <a:t>IMPLEMENTATON</a:t>
              </a:r>
            </a:p>
            <a:p>
              <a:pPr algn="r">
                <a:lnSpc>
                  <a:spcPct val="150000"/>
                </a:lnSpc>
              </a:pPr>
              <a:r>
                <a:rPr lang="en-US" sz="1000" b="1" dirty="0">
                  <a:solidFill>
                    <a:schemeClr val="bg1"/>
                  </a:solidFill>
                  <a:latin typeface="Arial Narrow" panose="020B0604020202020204" pitchFamily="34" charset="0"/>
                  <a:cs typeface="Arial Narrow" panose="020B0604020202020204" pitchFamily="34" charset="0"/>
                </a:rPr>
                <a:t>PRIMARY OPS</a:t>
              </a:r>
            </a:p>
            <a:p>
              <a:pPr algn="r">
                <a:lnSpc>
                  <a:spcPct val="150000"/>
                </a:lnSpc>
              </a:pPr>
              <a:r>
                <a:rPr lang="en-US" sz="1000" b="1" dirty="0">
                  <a:solidFill>
                    <a:schemeClr val="bg1"/>
                  </a:solidFill>
                  <a:latin typeface="Arial Narrow" panose="020B0604020202020204" pitchFamily="34" charset="0"/>
                  <a:cs typeface="Arial Narrow" panose="020B0604020202020204" pitchFamily="34" charset="0"/>
                </a:rPr>
                <a:t>EXTENDED OPS</a:t>
              </a:r>
            </a:p>
          </p:txBody>
        </p:sp>
      </p:grpSp>
      <p:cxnSp>
        <p:nvCxnSpPr>
          <p:cNvPr id="28" name="Straight Arrow Connector 27"/>
          <p:cNvCxnSpPr/>
          <p:nvPr/>
        </p:nvCxnSpPr>
        <p:spPr>
          <a:xfrm flipH="1" flipV="1">
            <a:off x="8649745" y="3915766"/>
            <a:ext cx="164975" cy="695306"/>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46EAEABC-8AFA-B746-BA2B-1FE9ED4B796E}"/>
              </a:ext>
            </a:extLst>
          </p:cNvPr>
          <p:cNvSpPr txBox="1"/>
          <p:nvPr/>
        </p:nvSpPr>
        <p:spPr>
          <a:xfrm>
            <a:off x="346370" y="6245196"/>
            <a:ext cx="1258070" cy="246221"/>
          </a:xfrm>
          <a:prstGeom prst="rect">
            <a:avLst/>
          </a:prstGeom>
          <a:noFill/>
        </p:spPr>
        <p:txBody>
          <a:bodyPr wrap="square" rtlCol="0">
            <a:spAutoFit/>
          </a:bodyPr>
          <a:lstStyle/>
          <a:p>
            <a:r>
              <a:rPr lang="en-US" sz="1000" dirty="0" smtClean="0">
                <a:solidFill>
                  <a:schemeClr val="bg1">
                    <a:lumMod val="85000"/>
                  </a:schemeClr>
                </a:solidFill>
                <a:latin typeface="Arial Narrow" panose="020B0604020202020204" pitchFamily="34" charset="0"/>
                <a:cs typeface="Arial Narrow" panose="020B0604020202020204" pitchFamily="34" charset="0"/>
              </a:rPr>
              <a:t>09.10.19</a:t>
            </a:r>
            <a:endParaRPr lang="en-US" sz="1000" dirty="0">
              <a:solidFill>
                <a:schemeClr val="bg1">
                  <a:lumMod val="85000"/>
                </a:schemeClr>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1616707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E8C51FE-49D9-314D-9957-ABBF7DDE8782}" type="slidenum">
              <a:rPr lang="en-US" smtClean="0"/>
              <a:t>17</a:t>
            </a:fld>
            <a:endParaRPr lang="en-US"/>
          </a:p>
        </p:txBody>
      </p:sp>
      <p:pic>
        <p:nvPicPr>
          <p:cNvPr id="3" name="Picture 2">
            <a:extLst>
              <a:ext uri="{FF2B5EF4-FFF2-40B4-BE49-F238E27FC236}">
                <a16:creationId xmlns:a16="http://schemas.microsoft.com/office/drawing/2014/main" id="{679D304C-C88C-C54C-A9FF-EEC965DD7C26}"/>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467CC4BA-37D9-A84A-822A-74361AD0B4CE}"/>
              </a:ext>
            </a:extLst>
          </p:cNvPr>
          <p:cNvSpPr txBox="1"/>
          <p:nvPr/>
        </p:nvSpPr>
        <p:spPr>
          <a:xfrm>
            <a:off x="6488171" y="2134280"/>
            <a:ext cx="1233849" cy="369332"/>
          </a:xfrm>
          <a:prstGeom prst="rect">
            <a:avLst/>
          </a:prstGeom>
          <a:noFill/>
        </p:spPr>
        <p:txBody>
          <a:bodyPr wrap="square" rtlCol="0">
            <a:spAutoFit/>
          </a:bodyPr>
          <a:lstStyle/>
          <a:p>
            <a:r>
              <a:rPr lang="en-US" b="1" dirty="0" smtClean="0">
                <a:solidFill>
                  <a:srgbClr val="A4D8DB"/>
                </a:solidFill>
                <a:latin typeface="Arial Narrow" panose="020B0604020202020204" pitchFamily="34" charset="0"/>
                <a:cs typeface="Arial Narrow" panose="020B0604020202020204" pitchFamily="34" charset="0"/>
              </a:rPr>
              <a:t>CALIPSO</a:t>
            </a:r>
            <a:endParaRPr lang="en-US" dirty="0">
              <a:solidFill>
                <a:srgbClr val="A4D8DB"/>
              </a:solidFill>
              <a:latin typeface="Arial Narrow" panose="020B0604020202020204" pitchFamily="34" charset="0"/>
              <a:cs typeface="Arial Narrow" panose="020B0604020202020204" pitchFamily="34" charset="0"/>
            </a:endParaRPr>
          </a:p>
        </p:txBody>
      </p:sp>
      <p:sp>
        <p:nvSpPr>
          <p:cNvPr id="5" name="TextBox 4">
            <a:extLst>
              <a:ext uri="{FF2B5EF4-FFF2-40B4-BE49-F238E27FC236}">
                <a16:creationId xmlns:a16="http://schemas.microsoft.com/office/drawing/2014/main" id="{28C3B4E2-A746-4349-8560-FD74AF61C589}"/>
              </a:ext>
            </a:extLst>
          </p:cNvPr>
          <p:cNvSpPr txBox="1"/>
          <p:nvPr/>
        </p:nvSpPr>
        <p:spPr>
          <a:xfrm>
            <a:off x="1200666" y="1373769"/>
            <a:ext cx="807548" cy="369332"/>
          </a:xfrm>
          <a:prstGeom prst="rect">
            <a:avLst/>
          </a:prstGeom>
          <a:noFill/>
        </p:spPr>
        <p:txBody>
          <a:bodyPr wrap="square" rtlCol="0">
            <a:spAutoFit/>
          </a:bodyPr>
          <a:lstStyle/>
          <a:p>
            <a:r>
              <a:rPr lang="en-US" b="1" dirty="0" smtClean="0">
                <a:solidFill>
                  <a:srgbClr val="B19FFF"/>
                </a:solidFill>
                <a:latin typeface="Arial Narrow" panose="020B0604020202020204" pitchFamily="34" charset="0"/>
                <a:cs typeface="Arial Narrow" panose="020B0604020202020204" pitchFamily="34" charset="0"/>
              </a:rPr>
              <a:t>SWOT</a:t>
            </a:r>
            <a:endParaRPr lang="en-US" b="1" dirty="0">
              <a:solidFill>
                <a:srgbClr val="B19FFF"/>
              </a:solidFill>
              <a:latin typeface="Arial Narrow" panose="020B0604020202020204" pitchFamily="34" charset="0"/>
              <a:cs typeface="Arial Narrow" panose="020B0604020202020204" pitchFamily="34" charset="0"/>
            </a:endParaRPr>
          </a:p>
        </p:txBody>
      </p:sp>
      <p:sp>
        <p:nvSpPr>
          <p:cNvPr id="6" name="TextBox 5">
            <a:extLst>
              <a:ext uri="{FF2B5EF4-FFF2-40B4-BE49-F238E27FC236}">
                <a16:creationId xmlns:a16="http://schemas.microsoft.com/office/drawing/2014/main" id="{C2447090-3AED-8145-BC42-0E040FF1E18A}"/>
              </a:ext>
            </a:extLst>
          </p:cNvPr>
          <p:cNvSpPr txBox="1"/>
          <p:nvPr/>
        </p:nvSpPr>
        <p:spPr>
          <a:xfrm>
            <a:off x="6839067" y="2612270"/>
            <a:ext cx="1214098" cy="369332"/>
          </a:xfrm>
          <a:prstGeom prst="rect">
            <a:avLst/>
          </a:prstGeom>
          <a:noFill/>
        </p:spPr>
        <p:txBody>
          <a:bodyPr wrap="square" rtlCol="0">
            <a:spAutoFit/>
          </a:bodyPr>
          <a:lstStyle/>
          <a:p>
            <a:r>
              <a:rPr lang="en-US" b="1" dirty="0" smtClean="0">
                <a:solidFill>
                  <a:srgbClr val="A4D8DB"/>
                </a:solidFill>
                <a:latin typeface="Arial Narrow" panose="020B0604020202020204" pitchFamily="34" charset="0"/>
                <a:cs typeface="Arial Narrow" panose="020B0604020202020204" pitchFamily="34" charset="0"/>
              </a:rPr>
              <a:t>CLOUDSAT</a:t>
            </a:r>
            <a:endParaRPr lang="en-US" b="1" dirty="0">
              <a:solidFill>
                <a:srgbClr val="A4D8DB"/>
              </a:solidFill>
              <a:latin typeface="Arial Narrow" panose="020B0604020202020204" pitchFamily="34" charset="0"/>
              <a:cs typeface="Arial Narrow" panose="020B0604020202020204" pitchFamily="34" charset="0"/>
            </a:endParaRPr>
          </a:p>
        </p:txBody>
      </p:sp>
      <p:sp>
        <p:nvSpPr>
          <p:cNvPr id="7" name="TextBox 6">
            <a:extLst>
              <a:ext uri="{FF2B5EF4-FFF2-40B4-BE49-F238E27FC236}">
                <a16:creationId xmlns:a16="http://schemas.microsoft.com/office/drawing/2014/main" id="{E8040B36-59E1-3848-9A8E-427382571E39}"/>
              </a:ext>
            </a:extLst>
          </p:cNvPr>
          <p:cNvSpPr txBox="1"/>
          <p:nvPr/>
        </p:nvSpPr>
        <p:spPr>
          <a:xfrm>
            <a:off x="7742155" y="4668044"/>
            <a:ext cx="738329" cy="369332"/>
          </a:xfrm>
          <a:prstGeom prst="rect">
            <a:avLst/>
          </a:prstGeom>
          <a:noFill/>
        </p:spPr>
        <p:txBody>
          <a:bodyPr wrap="square" rtlCol="0">
            <a:spAutoFit/>
          </a:bodyPr>
          <a:lstStyle/>
          <a:p>
            <a:r>
              <a:rPr lang="en-US" b="1" dirty="0" smtClean="0">
                <a:solidFill>
                  <a:srgbClr val="A4D8DB"/>
                </a:solidFill>
                <a:latin typeface="Arial Narrow" panose="020B0604020202020204" pitchFamily="34" charset="0"/>
                <a:cs typeface="Arial Narrow" panose="020B0604020202020204" pitchFamily="34" charset="0"/>
              </a:rPr>
              <a:t>AQUA</a:t>
            </a:r>
            <a:endParaRPr lang="en-US" b="1" dirty="0">
              <a:solidFill>
                <a:srgbClr val="A4D8DB"/>
              </a:solidFill>
              <a:latin typeface="Arial Narrow" panose="020B0604020202020204" pitchFamily="34" charset="0"/>
              <a:cs typeface="Arial Narrow" panose="020B0604020202020204" pitchFamily="34" charset="0"/>
            </a:endParaRPr>
          </a:p>
        </p:txBody>
      </p:sp>
      <p:sp>
        <p:nvSpPr>
          <p:cNvPr id="8" name="TextBox 7">
            <a:extLst>
              <a:ext uri="{FF2B5EF4-FFF2-40B4-BE49-F238E27FC236}">
                <a16:creationId xmlns:a16="http://schemas.microsoft.com/office/drawing/2014/main" id="{16B4B0C9-6376-2E4B-B936-3460881DA959}"/>
              </a:ext>
            </a:extLst>
          </p:cNvPr>
          <p:cNvSpPr txBox="1"/>
          <p:nvPr/>
        </p:nvSpPr>
        <p:spPr>
          <a:xfrm>
            <a:off x="5114482" y="1221067"/>
            <a:ext cx="1552074" cy="369332"/>
          </a:xfrm>
          <a:prstGeom prst="rect">
            <a:avLst/>
          </a:prstGeom>
          <a:noFill/>
        </p:spPr>
        <p:txBody>
          <a:bodyPr wrap="square" rtlCol="0">
            <a:spAutoFit/>
          </a:bodyPr>
          <a:lstStyle/>
          <a:p>
            <a:r>
              <a:rPr lang="en-US" b="1" dirty="0">
                <a:solidFill>
                  <a:srgbClr val="B1E677"/>
                </a:solidFill>
                <a:latin typeface="Arial Narrow" panose="020B0604020202020204" pitchFamily="34" charset="0"/>
                <a:cs typeface="Arial Narrow" panose="020B0604020202020204" pitchFamily="34" charset="0"/>
              </a:rPr>
              <a:t>GRACE-FO (2</a:t>
            </a:r>
            <a:r>
              <a:rPr lang="en-US" b="1" dirty="0" smtClean="0">
                <a:solidFill>
                  <a:srgbClr val="B1E677"/>
                </a:solidFill>
                <a:latin typeface="Arial Narrow" panose="020B0604020202020204" pitchFamily="34" charset="0"/>
                <a:cs typeface="Arial Narrow" panose="020B0604020202020204" pitchFamily="34" charset="0"/>
              </a:rPr>
              <a:t>)</a:t>
            </a:r>
            <a:endParaRPr lang="en-US" b="1" dirty="0">
              <a:solidFill>
                <a:srgbClr val="B1E677"/>
              </a:solidFill>
              <a:latin typeface="Arial Narrow" panose="020B0604020202020204" pitchFamily="34" charset="0"/>
              <a:cs typeface="Arial Narrow" panose="020B0604020202020204" pitchFamily="34" charset="0"/>
            </a:endParaRPr>
          </a:p>
        </p:txBody>
      </p:sp>
      <p:sp>
        <p:nvSpPr>
          <p:cNvPr id="9" name="TextBox 8">
            <a:extLst>
              <a:ext uri="{FF2B5EF4-FFF2-40B4-BE49-F238E27FC236}">
                <a16:creationId xmlns:a16="http://schemas.microsoft.com/office/drawing/2014/main" id="{23B6CEE8-8C4C-8F4B-A9AE-6BC706EAC53D}"/>
              </a:ext>
            </a:extLst>
          </p:cNvPr>
          <p:cNvSpPr txBox="1"/>
          <p:nvPr/>
        </p:nvSpPr>
        <p:spPr>
          <a:xfrm>
            <a:off x="3578996" y="908235"/>
            <a:ext cx="1808298" cy="369332"/>
          </a:xfrm>
          <a:prstGeom prst="rect">
            <a:avLst/>
          </a:prstGeom>
          <a:noFill/>
        </p:spPr>
        <p:txBody>
          <a:bodyPr wrap="square" rtlCol="0">
            <a:spAutoFit/>
          </a:bodyPr>
          <a:lstStyle/>
          <a:p>
            <a:r>
              <a:rPr lang="en-US" b="1" dirty="0" smtClean="0">
                <a:solidFill>
                  <a:srgbClr val="B19FFF"/>
                </a:solidFill>
                <a:latin typeface="Arial Narrow" panose="020B0604020202020204" pitchFamily="34" charset="0"/>
                <a:cs typeface="Arial Narrow" panose="020B0604020202020204" pitchFamily="34" charset="0"/>
              </a:rPr>
              <a:t>SENTINEL 6 A/B</a:t>
            </a:r>
            <a:endParaRPr lang="en-US" dirty="0">
              <a:solidFill>
                <a:srgbClr val="B19FFF"/>
              </a:solidFill>
              <a:latin typeface="Arial Narrow" panose="020B0604020202020204" pitchFamily="34" charset="0"/>
              <a:cs typeface="Arial Narrow" panose="020B0604020202020204" pitchFamily="34" charset="0"/>
            </a:endParaRPr>
          </a:p>
        </p:txBody>
      </p:sp>
      <p:sp>
        <p:nvSpPr>
          <p:cNvPr id="10" name="TextBox 9">
            <a:extLst>
              <a:ext uri="{FF2B5EF4-FFF2-40B4-BE49-F238E27FC236}">
                <a16:creationId xmlns:a16="http://schemas.microsoft.com/office/drawing/2014/main" id="{4B637593-DA39-894E-A323-E8E60D1F4337}"/>
              </a:ext>
            </a:extLst>
          </p:cNvPr>
          <p:cNvSpPr txBox="1"/>
          <p:nvPr/>
        </p:nvSpPr>
        <p:spPr>
          <a:xfrm>
            <a:off x="7183317" y="3093642"/>
            <a:ext cx="644267" cy="369332"/>
          </a:xfrm>
          <a:prstGeom prst="rect">
            <a:avLst/>
          </a:prstGeom>
          <a:noFill/>
        </p:spPr>
        <p:txBody>
          <a:bodyPr wrap="square" rtlCol="0">
            <a:spAutoFit/>
          </a:bodyPr>
          <a:lstStyle/>
          <a:p>
            <a:r>
              <a:rPr lang="en-US" b="1" dirty="0" smtClean="0">
                <a:solidFill>
                  <a:srgbClr val="A4D8DB"/>
                </a:solidFill>
                <a:latin typeface="Arial Narrow" panose="020B0604020202020204" pitchFamily="34" charset="0"/>
                <a:cs typeface="Arial Narrow" panose="020B0604020202020204" pitchFamily="34" charset="0"/>
              </a:rPr>
              <a:t>GPM</a:t>
            </a:r>
            <a:endParaRPr lang="en-US" dirty="0">
              <a:solidFill>
                <a:srgbClr val="A4D8DB"/>
              </a:solidFill>
              <a:latin typeface="Arial Narrow" panose="020B0604020202020204" pitchFamily="34" charset="0"/>
              <a:cs typeface="Arial Narrow" panose="020B0604020202020204" pitchFamily="34" charset="0"/>
            </a:endParaRPr>
          </a:p>
        </p:txBody>
      </p:sp>
      <p:sp>
        <p:nvSpPr>
          <p:cNvPr id="11" name="TextBox 10">
            <a:extLst>
              <a:ext uri="{FF2B5EF4-FFF2-40B4-BE49-F238E27FC236}">
                <a16:creationId xmlns:a16="http://schemas.microsoft.com/office/drawing/2014/main" id="{E6BF3567-0B7F-AF45-A6B4-3F23447418B5}"/>
              </a:ext>
            </a:extLst>
          </p:cNvPr>
          <p:cNvSpPr txBox="1"/>
          <p:nvPr/>
        </p:nvSpPr>
        <p:spPr>
          <a:xfrm>
            <a:off x="7400592" y="3635879"/>
            <a:ext cx="853984" cy="369332"/>
          </a:xfrm>
          <a:prstGeom prst="rect">
            <a:avLst/>
          </a:prstGeom>
          <a:noFill/>
        </p:spPr>
        <p:txBody>
          <a:bodyPr wrap="square" rtlCol="0">
            <a:spAutoFit/>
          </a:bodyPr>
          <a:lstStyle/>
          <a:p>
            <a:r>
              <a:rPr lang="en-US" b="1" dirty="0" smtClean="0">
                <a:solidFill>
                  <a:srgbClr val="A4D8DB"/>
                </a:solidFill>
                <a:latin typeface="Arial Narrow" panose="020B0604020202020204" pitchFamily="34" charset="0"/>
                <a:cs typeface="Arial Narrow" panose="020B0604020202020204" pitchFamily="34" charset="0"/>
              </a:rPr>
              <a:t>TERRA</a:t>
            </a:r>
            <a:endParaRPr lang="en-US" dirty="0">
              <a:solidFill>
                <a:srgbClr val="A4D8DB"/>
              </a:solidFill>
              <a:latin typeface="Arial Narrow" panose="020B0604020202020204" pitchFamily="34" charset="0"/>
              <a:cs typeface="Arial Narrow" panose="020B0604020202020204" pitchFamily="34" charset="0"/>
            </a:endParaRPr>
          </a:p>
        </p:txBody>
      </p:sp>
      <p:sp>
        <p:nvSpPr>
          <p:cNvPr id="12" name="TextBox 11">
            <a:extLst>
              <a:ext uri="{FF2B5EF4-FFF2-40B4-BE49-F238E27FC236}">
                <a16:creationId xmlns:a16="http://schemas.microsoft.com/office/drawing/2014/main" id="{5F2A0212-0C5D-4D47-B20C-06B9FBA40B00}"/>
              </a:ext>
            </a:extLst>
          </p:cNvPr>
          <p:cNvSpPr txBox="1"/>
          <p:nvPr/>
        </p:nvSpPr>
        <p:spPr>
          <a:xfrm>
            <a:off x="7621770" y="4172855"/>
            <a:ext cx="727574" cy="369332"/>
          </a:xfrm>
          <a:prstGeom prst="rect">
            <a:avLst/>
          </a:prstGeom>
          <a:noFill/>
        </p:spPr>
        <p:txBody>
          <a:bodyPr wrap="square" rtlCol="0">
            <a:spAutoFit/>
          </a:bodyPr>
          <a:lstStyle/>
          <a:p>
            <a:r>
              <a:rPr lang="en-US" b="1" dirty="0" smtClean="0">
                <a:solidFill>
                  <a:srgbClr val="A4D8DB"/>
                </a:solidFill>
                <a:latin typeface="Arial Narrow" panose="020B0604020202020204" pitchFamily="34" charset="0"/>
                <a:cs typeface="Arial Narrow" panose="020B0604020202020204" pitchFamily="34" charset="0"/>
              </a:rPr>
              <a:t>AURA</a:t>
            </a:r>
            <a:endParaRPr lang="en-US" dirty="0">
              <a:solidFill>
                <a:srgbClr val="A4D8DB"/>
              </a:solidFill>
              <a:latin typeface="Arial Narrow" panose="020B0604020202020204" pitchFamily="34" charset="0"/>
              <a:cs typeface="Arial Narrow" panose="020B0604020202020204" pitchFamily="34" charset="0"/>
            </a:endParaRPr>
          </a:p>
        </p:txBody>
      </p:sp>
      <p:sp>
        <p:nvSpPr>
          <p:cNvPr id="13" name="TextBox 12">
            <a:extLst>
              <a:ext uri="{FF2B5EF4-FFF2-40B4-BE49-F238E27FC236}">
                <a16:creationId xmlns:a16="http://schemas.microsoft.com/office/drawing/2014/main" id="{627C779D-51AF-3A45-8BE7-08B8A4174AFD}"/>
              </a:ext>
            </a:extLst>
          </p:cNvPr>
          <p:cNvSpPr txBox="1"/>
          <p:nvPr/>
        </p:nvSpPr>
        <p:spPr>
          <a:xfrm>
            <a:off x="2142671" y="1004437"/>
            <a:ext cx="807510" cy="369332"/>
          </a:xfrm>
          <a:prstGeom prst="rect">
            <a:avLst/>
          </a:prstGeom>
          <a:noFill/>
        </p:spPr>
        <p:txBody>
          <a:bodyPr wrap="square" rtlCol="0">
            <a:spAutoFit/>
          </a:bodyPr>
          <a:lstStyle/>
          <a:p>
            <a:r>
              <a:rPr lang="en-US" b="1" dirty="0" smtClean="0">
                <a:solidFill>
                  <a:srgbClr val="B19FFF"/>
                </a:solidFill>
                <a:latin typeface="Arial Narrow" panose="020B0604020202020204" pitchFamily="34" charset="0"/>
                <a:cs typeface="Arial Narrow" panose="020B0604020202020204" pitchFamily="34" charset="0"/>
              </a:rPr>
              <a:t>NISAR</a:t>
            </a:r>
            <a:r>
              <a:rPr lang="en-US" sz="1600" b="1" dirty="0" smtClean="0">
                <a:solidFill>
                  <a:srgbClr val="B19FFF"/>
                </a:solidFill>
                <a:latin typeface="Arial Narrow" panose="020B0604020202020204" pitchFamily="34" charset="0"/>
                <a:cs typeface="Arial Narrow" panose="020B0604020202020204" pitchFamily="34" charset="0"/>
              </a:rPr>
              <a:t> </a:t>
            </a:r>
            <a:endParaRPr lang="en-US" sz="1600" dirty="0">
              <a:solidFill>
                <a:srgbClr val="B19FFF"/>
              </a:solidFill>
              <a:latin typeface="Arial Narrow" panose="020B0604020202020204" pitchFamily="34" charset="0"/>
              <a:cs typeface="Arial Narrow" panose="020B0604020202020204" pitchFamily="34" charset="0"/>
            </a:endParaRPr>
          </a:p>
        </p:txBody>
      </p:sp>
      <p:sp>
        <p:nvSpPr>
          <p:cNvPr id="14" name="TextBox 13">
            <a:extLst>
              <a:ext uri="{FF2B5EF4-FFF2-40B4-BE49-F238E27FC236}">
                <a16:creationId xmlns:a16="http://schemas.microsoft.com/office/drawing/2014/main" id="{3087054C-4F67-EB41-9631-4E57F8AB07AB}"/>
              </a:ext>
            </a:extLst>
          </p:cNvPr>
          <p:cNvSpPr txBox="1"/>
          <p:nvPr/>
        </p:nvSpPr>
        <p:spPr>
          <a:xfrm>
            <a:off x="6056820" y="1705014"/>
            <a:ext cx="2502763" cy="369332"/>
          </a:xfrm>
          <a:prstGeom prst="rect">
            <a:avLst/>
          </a:prstGeom>
          <a:noFill/>
        </p:spPr>
        <p:txBody>
          <a:bodyPr wrap="square" rtlCol="0">
            <a:spAutoFit/>
          </a:bodyPr>
          <a:lstStyle/>
          <a:p>
            <a:r>
              <a:rPr lang="en-US" b="1" dirty="0">
                <a:solidFill>
                  <a:srgbClr val="A4D8DB"/>
                </a:solidFill>
                <a:latin typeface="Arial Narrow" panose="020B0604020202020204" pitchFamily="34" charset="0"/>
                <a:cs typeface="Arial Narrow" panose="020B0604020202020204" pitchFamily="34" charset="0"/>
              </a:rPr>
              <a:t>OSTM/JASON 2 (NOAA</a:t>
            </a:r>
            <a:r>
              <a:rPr lang="en-US" b="1" dirty="0" smtClean="0">
                <a:solidFill>
                  <a:srgbClr val="A4D8DB"/>
                </a:solidFill>
                <a:latin typeface="Arial Narrow" panose="020B0604020202020204" pitchFamily="34" charset="0"/>
                <a:cs typeface="Arial Narrow" panose="020B0604020202020204" pitchFamily="34" charset="0"/>
              </a:rPr>
              <a:t>)</a:t>
            </a:r>
            <a:endParaRPr lang="en-US" b="1" dirty="0">
              <a:solidFill>
                <a:srgbClr val="A4D8DB"/>
              </a:solidFill>
              <a:latin typeface="Arial Narrow" panose="020B0604020202020204" pitchFamily="34" charset="0"/>
              <a:cs typeface="Arial Narrow" panose="020B0604020202020204" pitchFamily="34" charset="0"/>
            </a:endParaRPr>
          </a:p>
        </p:txBody>
      </p:sp>
      <p:sp>
        <p:nvSpPr>
          <p:cNvPr id="15" name="TextBox 14">
            <a:extLst>
              <a:ext uri="{FF2B5EF4-FFF2-40B4-BE49-F238E27FC236}">
                <a16:creationId xmlns:a16="http://schemas.microsoft.com/office/drawing/2014/main" id="{46EAEABC-8AFA-B746-BA2B-1FE9ED4B796E}"/>
              </a:ext>
            </a:extLst>
          </p:cNvPr>
          <p:cNvSpPr txBox="1"/>
          <p:nvPr/>
        </p:nvSpPr>
        <p:spPr>
          <a:xfrm>
            <a:off x="346370" y="6245196"/>
            <a:ext cx="1258070" cy="246221"/>
          </a:xfrm>
          <a:prstGeom prst="rect">
            <a:avLst/>
          </a:prstGeom>
          <a:noFill/>
        </p:spPr>
        <p:txBody>
          <a:bodyPr wrap="square" rtlCol="0">
            <a:spAutoFit/>
          </a:bodyPr>
          <a:lstStyle/>
          <a:p>
            <a:r>
              <a:rPr lang="en-US" sz="1000" dirty="0" smtClean="0">
                <a:solidFill>
                  <a:schemeClr val="bg1">
                    <a:lumMod val="85000"/>
                  </a:schemeClr>
                </a:solidFill>
                <a:latin typeface="Arial Narrow" panose="020B0604020202020204" pitchFamily="34" charset="0"/>
                <a:cs typeface="Arial Narrow" panose="020B0604020202020204" pitchFamily="34" charset="0"/>
              </a:rPr>
              <a:t>09.10.19</a:t>
            </a:r>
            <a:endParaRPr lang="en-US" sz="1000" dirty="0">
              <a:solidFill>
                <a:schemeClr val="bg1">
                  <a:lumMod val="85000"/>
                </a:schemeClr>
              </a:solidFill>
              <a:latin typeface="Arial Narrow" panose="020B0604020202020204" pitchFamily="34" charset="0"/>
              <a:cs typeface="Arial Narrow" panose="020B0604020202020204" pitchFamily="34" charset="0"/>
            </a:endParaRPr>
          </a:p>
        </p:txBody>
      </p:sp>
      <p:sp>
        <p:nvSpPr>
          <p:cNvPr id="16" name="TextBox 15">
            <a:extLst>
              <a:ext uri="{FF2B5EF4-FFF2-40B4-BE49-F238E27FC236}">
                <a16:creationId xmlns:a16="http://schemas.microsoft.com/office/drawing/2014/main" id="{7CA95B18-4B1F-0547-A79A-9BCB46599D4D}"/>
              </a:ext>
            </a:extLst>
          </p:cNvPr>
          <p:cNvSpPr txBox="1"/>
          <p:nvPr/>
        </p:nvSpPr>
        <p:spPr>
          <a:xfrm>
            <a:off x="6257575" y="327554"/>
            <a:ext cx="5589099" cy="707886"/>
          </a:xfrm>
          <a:prstGeom prst="rect">
            <a:avLst/>
          </a:prstGeom>
          <a:noFill/>
        </p:spPr>
        <p:txBody>
          <a:bodyPr wrap="square" rtlCol="0">
            <a:spAutoFit/>
          </a:bodyPr>
          <a:lstStyle/>
          <a:p>
            <a:pPr algn="r"/>
            <a:r>
              <a:rPr lang="en-US" sz="4000" dirty="0">
                <a:solidFill>
                  <a:schemeClr val="bg1"/>
                </a:solidFill>
                <a:latin typeface="Arial Narrow" panose="020B0604020202020204" pitchFamily="34" charset="0"/>
                <a:cs typeface="Arial Narrow" panose="020B0604020202020204" pitchFamily="34" charset="0"/>
              </a:rPr>
              <a:t>NASA EARTH FLEET</a:t>
            </a:r>
          </a:p>
        </p:txBody>
      </p:sp>
      <p:sp>
        <p:nvSpPr>
          <p:cNvPr id="17" name="TextBox 16">
            <a:extLst>
              <a:ext uri="{FF2B5EF4-FFF2-40B4-BE49-F238E27FC236}">
                <a16:creationId xmlns:a16="http://schemas.microsoft.com/office/drawing/2014/main" id="{B567F939-1F1F-FE4A-B7DB-81CF87100324}"/>
              </a:ext>
            </a:extLst>
          </p:cNvPr>
          <p:cNvSpPr txBox="1"/>
          <p:nvPr/>
        </p:nvSpPr>
        <p:spPr>
          <a:xfrm>
            <a:off x="7020038" y="939646"/>
            <a:ext cx="4827579" cy="338554"/>
          </a:xfrm>
          <a:prstGeom prst="rect">
            <a:avLst/>
          </a:prstGeom>
          <a:noFill/>
        </p:spPr>
        <p:txBody>
          <a:bodyPr wrap="square" rtlCol="0">
            <a:spAutoFit/>
          </a:bodyPr>
          <a:lstStyle/>
          <a:p>
            <a:pPr algn="r"/>
            <a:r>
              <a:rPr lang="en-US" sz="1600" b="1" dirty="0" smtClean="0">
                <a:solidFill>
                  <a:schemeClr val="bg1"/>
                </a:solidFill>
                <a:latin typeface="Arial Narrow" panose="020B0604020202020204" pitchFamily="34" charset="0"/>
                <a:cs typeface="Arial Narrow" panose="020B0604020202020204" pitchFamily="34" charset="0"/>
              </a:rPr>
              <a:t>INTERNATIONAL COLLABORATIONS</a:t>
            </a:r>
            <a:endParaRPr lang="en-US" sz="1600" b="1" dirty="0">
              <a:solidFill>
                <a:schemeClr val="bg1"/>
              </a:solidFill>
              <a:latin typeface="Arial Narrow" panose="020B0604020202020204" pitchFamily="34" charset="0"/>
              <a:cs typeface="Arial Narrow" panose="020B0604020202020204" pitchFamily="34" charset="0"/>
            </a:endParaRPr>
          </a:p>
        </p:txBody>
      </p:sp>
      <p:pic>
        <p:nvPicPr>
          <p:cNvPr id="18" name="Picture 14" descr="flag_france.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390261" y="1788899"/>
            <a:ext cx="446513" cy="274955"/>
          </a:xfrm>
          <a:prstGeom prst="rect">
            <a:avLst/>
          </a:prstGeom>
          <a:noFill/>
          <a:ln>
            <a:solidFill>
              <a:schemeClr val="bg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17" descr="flag_germany.jpg"/>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572604" y="1278200"/>
            <a:ext cx="447434" cy="274320"/>
          </a:xfrm>
          <a:prstGeom prst="rect">
            <a:avLst/>
          </a:prstGeom>
          <a:noFill/>
          <a:ln>
            <a:solidFill>
              <a:schemeClr val="bg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 name="Picture 8" descr="flag_japan.jpg"/>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8234422" y="3683385"/>
            <a:ext cx="444083" cy="274320"/>
          </a:xfrm>
          <a:prstGeom prst="rect">
            <a:avLst/>
          </a:prstGeom>
          <a:noFill/>
          <a:ln>
            <a:solidFill>
              <a:schemeClr val="bg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 name="Picture 12" descr="flag_canada.jpg"/>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8741106" y="3683385"/>
            <a:ext cx="446513" cy="274320"/>
          </a:xfrm>
          <a:prstGeom prst="rect">
            <a:avLst/>
          </a:prstGeom>
          <a:noFill/>
          <a:ln>
            <a:solidFill>
              <a:schemeClr val="bg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Picture 8" descr="flag_japan.jpg"/>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8458959" y="4715550"/>
            <a:ext cx="444083" cy="274320"/>
          </a:xfrm>
          <a:prstGeom prst="rect">
            <a:avLst/>
          </a:prstGeom>
          <a:noFill/>
          <a:ln>
            <a:solidFill>
              <a:schemeClr val="bg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 name="Picture 7" descr="flag_brazil.jpg"/>
          <p:cNvPicPr>
            <a:picLocks noChangeAspect="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8956223" y="4714433"/>
            <a:ext cx="447457" cy="274320"/>
          </a:xfrm>
          <a:prstGeom prst="rect">
            <a:avLst/>
          </a:prstGeom>
          <a:noFill/>
          <a:ln>
            <a:solidFill>
              <a:schemeClr val="bg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 name="Picture 8" descr="flag_japan.jpg"/>
          <p:cNvPicPr>
            <a:picLocks noChangeAspect="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7796162" y="3145461"/>
            <a:ext cx="438260" cy="274320"/>
          </a:xfrm>
          <a:prstGeom prst="rect">
            <a:avLst/>
          </a:prstGeom>
          <a:noFill/>
          <a:ln>
            <a:solidFill>
              <a:schemeClr val="bg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 name="Picture 19" descr="flag_netherlands.jpg"/>
          <p:cNvPicPr>
            <a:picLocks noChangeAspect="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8349174" y="4205211"/>
            <a:ext cx="447090" cy="274320"/>
          </a:xfrm>
          <a:prstGeom prst="rect">
            <a:avLst/>
          </a:prstGeom>
          <a:noFill/>
          <a:ln>
            <a:solidFill>
              <a:schemeClr val="bg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 name="Picture 20" descr="flag_uk.jpg"/>
          <p:cNvPicPr>
            <a:picLocks noChangeAspect="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8864156" y="4220361"/>
            <a:ext cx="447434" cy="274320"/>
          </a:xfrm>
          <a:prstGeom prst="rect">
            <a:avLst/>
          </a:prstGeom>
          <a:noFill/>
          <a:ln>
            <a:solidFill>
              <a:schemeClr val="bg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 name="Picture 18" descr="flag.finland.jpg"/>
          <p:cNvPicPr>
            <a:picLocks noChangeAspect="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9376320" y="4224026"/>
            <a:ext cx="443753" cy="274320"/>
          </a:xfrm>
          <a:prstGeom prst="rect">
            <a:avLst/>
          </a:prstGeom>
          <a:noFill/>
          <a:ln>
            <a:solidFill>
              <a:schemeClr val="bg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 name="Picture 14" descr="flag_france.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505451" y="2184969"/>
            <a:ext cx="446513" cy="274955"/>
          </a:xfrm>
          <a:prstGeom prst="rect">
            <a:avLst/>
          </a:prstGeom>
          <a:noFill/>
          <a:ln>
            <a:solidFill>
              <a:schemeClr val="bg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 name="Picture 12" descr="flag_canada.jpg"/>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8075994" y="2659776"/>
            <a:ext cx="446513" cy="274320"/>
          </a:xfrm>
          <a:prstGeom prst="rect">
            <a:avLst/>
          </a:prstGeom>
          <a:noFill/>
          <a:ln>
            <a:solidFill>
              <a:schemeClr val="bg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 name="TextBox 29">
            <a:extLst>
              <a:ext uri="{FF2B5EF4-FFF2-40B4-BE49-F238E27FC236}">
                <a16:creationId xmlns:a16="http://schemas.microsoft.com/office/drawing/2014/main" id="{4CA72321-BFCA-D248-A562-DC2D61A806D8}"/>
              </a:ext>
            </a:extLst>
          </p:cNvPr>
          <p:cNvSpPr txBox="1"/>
          <p:nvPr/>
        </p:nvSpPr>
        <p:spPr>
          <a:xfrm>
            <a:off x="10014553" y="1788899"/>
            <a:ext cx="1571050" cy="1015663"/>
          </a:xfrm>
          <a:prstGeom prst="rect">
            <a:avLst/>
          </a:prstGeom>
          <a:noFill/>
        </p:spPr>
        <p:txBody>
          <a:bodyPr wrap="square" rtlCol="0">
            <a:spAutoFit/>
          </a:bodyPr>
          <a:lstStyle/>
          <a:p>
            <a:pPr algn="r">
              <a:lnSpc>
                <a:spcPct val="150000"/>
              </a:lnSpc>
            </a:pPr>
            <a:r>
              <a:rPr lang="en-US" sz="1000" b="1" dirty="0">
                <a:solidFill>
                  <a:srgbClr val="EFD752"/>
                </a:solidFill>
                <a:latin typeface="Arial Narrow" panose="020B0604020202020204" pitchFamily="34" charset="0"/>
                <a:cs typeface="Arial Narrow" panose="020B0604020202020204" pitchFamily="34" charset="0"/>
              </a:rPr>
              <a:t>(PRE) FORMULATION</a:t>
            </a:r>
          </a:p>
          <a:p>
            <a:pPr algn="r">
              <a:lnSpc>
                <a:spcPct val="150000"/>
              </a:lnSpc>
            </a:pPr>
            <a:r>
              <a:rPr lang="en-US" sz="1000" b="1" dirty="0">
                <a:solidFill>
                  <a:srgbClr val="B19FFF"/>
                </a:solidFill>
                <a:latin typeface="Arial Narrow" panose="020B0604020202020204" pitchFamily="34" charset="0"/>
                <a:cs typeface="Arial Narrow" panose="020B0604020202020204" pitchFamily="34" charset="0"/>
              </a:rPr>
              <a:t>IMPLEMENTATON</a:t>
            </a:r>
          </a:p>
          <a:p>
            <a:pPr algn="r">
              <a:lnSpc>
                <a:spcPct val="150000"/>
              </a:lnSpc>
            </a:pPr>
            <a:r>
              <a:rPr lang="en-US" sz="1000" b="1" dirty="0">
                <a:solidFill>
                  <a:srgbClr val="B1E677"/>
                </a:solidFill>
                <a:latin typeface="Arial Narrow" panose="020B0604020202020204" pitchFamily="34" charset="0"/>
                <a:cs typeface="Arial Narrow" panose="020B0604020202020204" pitchFamily="34" charset="0"/>
              </a:rPr>
              <a:t>PRIMARY OPS</a:t>
            </a:r>
          </a:p>
          <a:p>
            <a:pPr algn="r">
              <a:lnSpc>
                <a:spcPct val="150000"/>
              </a:lnSpc>
            </a:pPr>
            <a:r>
              <a:rPr lang="en-US" sz="1000" b="1" dirty="0">
                <a:solidFill>
                  <a:srgbClr val="A4D8DB"/>
                </a:solidFill>
                <a:latin typeface="Arial Narrow" panose="020B0604020202020204" pitchFamily="34" charset="0"/>
                <a:cs typeface="Arial Narrow" panose="020B0604020202020204" pitchFamily="34" charset="0"/>
              </a:rPr>
              <a:t>EXTENDED OPS</a:t>
            </a:r>
          </a:p>
        </p:txBody>
      </p:sp>
      <p:sp>
        <p:nvSpPr>
          <p:cNvPr id="31" name="Oval 30">
            <a:extLst>
              <a:ext uri="{FF2B5EF4-FFF2-40B4-BE49-F238E27FC236}">
                <a16:creationId xmlns:a16="http://schemas.microsoft.com/office/drawing/2014/main" id="{BADA3A75-80E4-964A-BCFD-267F91F80DC2}"/>
              </a:ext>
            </a:extLst>
          </p:cNvPr>
          <p:cNvSpPr/>
          <p:nvPr/>
        </p:nvSpPr>
        <p:spPr>
          <a:xfrm>
            <a:off x="11561474" y="2356486"/>
            <a:ext cx="131997" cy="131997"/>
          </a:xfrm>
          <a:prstGeom prst="ellipse">
            <a:avLst/>
          </a:prstGeom>
          <a:solidFill>
            <a:srgbClr val="B1E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CB37C4EC-9613-3E4B-B98D-52F71AE12FC6}"/>
              </a:ext>
            </a:extLst>
          </p:cNvPr>
          <p:cNvSpPr/>
          <p:nvPr/>
        </p:nvSpPr>
        <p:spPr>
          <a:xfrm>
            <a:off x="11561474" y="2134280"/>
            <a:ext cx="131997" cy="131997"/>
          </a:xfrm>
          <a:prstGeom prst="ellipse">
            <a:avLst/>
          </a:prstGeom>
          <a:solidFill>
            <a:srgbClr val="B19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AC229A29-3DF6-AA41-9177-562746885416}"/>
              </a:ext>
            </a:extLst>
          </p:cNvPr>
          <p:cNvSpPr/>
          <p:nvPr/>
        </p:nvSpPr>
        <p:spPr>
          <a:xfrm>
            <a:off x="11561474" y="1895904"/>
            <a:ext cx="131997" cy="131997"/>
          </a:xfrm>
          <a:prstGeom prst="ellipse">
            <a:avLst/>
          </a:prstGeom>
          <a:solidFill>
            <a:srgbClr val="EFD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38F1B990-964D-6747-BAD0-196FA2D0FDAA}"/>
              </a:ext>
            </a:extLst>
          </p:cNvPr>
          <p:cNvSpPr/>
          <p:nvPr/>
        </p:nvSpPr>
        <p:spPr>
          <a:xfrm>
            <a:off x="11561474" y="2596595"/>
            <a:ext cx="131997" cy="131997"/>
          </a:xfrm>
          <a:prstGeom prst="ellipse">
            <a:avLst/>
          </a:prstGeom>
          <a:solidFill>
            <a:srgbClr val="A4D8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2" descr="mage result for european commission fla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156806" y="943506"/>
            <a:ext cx="448056" cy="274482"/>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36" name="Picture 2" descr="mage result">
            <a:hlinkClick r:id="rId13"/>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694615" y="1045730"/>
            <a:ext cx="448056" cy="27783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37" name="Picture 14" descr="flag_france.jpg"/>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01509" y="1415360"/>
            <a:ext cx="447040" cy="27432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9791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4709" y="179683"/>
            <a:ext cx="9053290" cy="1143000"/>
          </a:xfrm>
        </p:spPr>
        <p:txBody>
          <a:bodyPr>
            <a:noAutofit/>
          </a:bodyPr>
          <a:lstStyle/>
          <a:p>
            <a:r>
              <a:rPr lang="en-US" sz="3200" dirty="0" smtClean="0"/>
              <a:t>NASA’s Earth </a:t>
            </a:r>
            <a:r>
              <a:rPr lang="en-US" sz="3200" dirty="0"/>
              <a:t>Science Data Systems Program:</a:t>
            </a:r>
            <a:br>
              <a:rPr lang="en-US" sz="3200" dirty="0"/>
            </a:br>
            <a:r>
              <a:rPr lang="en-US" sz="3200" dirty="0"/>
              <a:t>Major Components</a:t>
            </a:r>
          </a:p>
        </p:txBody>
      </p:sp>
      <p:sp>
        <p:nvSpPr>
          <p:cNvPr id="3" name="Content Placeholder 2"/>
          <p:cNvSpPr>
            <a:spLocks noGrp="1"/>
          </p:cNvSpPr>
          <p:nvPr>
            <p:ph idx="1"/>
          </p:nvPr>
        </p:nvSpPr>
        <p:spPr>
          <a:xfrm>
            <a:off x="1704423" y="1431637"/>
            <a:ext cx="8484075" cy="4908219"/>
          </a:xfrm>
        </p:spPr>
        <p:txBody>
          <a:bodyPr>
            <a:normAutofit fontScale="47500" lnSpcReduction="20000"/>
          </a:bodyPr>
          <a:lstStyle/>
          <a:p>
            <a:r>
              <a:rPr lang="en-US" b="1" dirty="0">
                <a:solidFill>
                  <a:schemeClr val="tx2">
                    <a:lumMod val="75000"/>
                  </a:schemeClr>
                </a:solidFill>
              </a:rPr>
              <a:t>Earth Observing System Data and Information System (EOSDIS</a:t>
            </a:r>
            <a:r>
              <a:rPr lang="en-US" dirty="0">
                <a:solidFill>
                  <a:schemeClr val="tx2">
                    <a:lumMod val="75000"/>
                  </a:schemeClr>
                </a:solidFill>
              </a:rPr>
              <a:t>) – Managed by the ESDIS Project</a:t>
            </a:r>
          </a:p>
          <a:p>
            <a:pPr lvl="1"/>
            <a:r>
              <a:rPr lang="en-US" dirty="0">
                <a:solidFill>
                  <a:schemeClr val="tx2">
                    <a:lumMod val="75000"/>
                  </a:schemeClr>
                </a:solidFill>
              </a:rPr>
              <a:t>Science Investigator-led Processing Systems (SIPS) </a:t>
            </a:r>
          </a:p>
          <a:p>
            <a:pPr lvl="1"/>
            <a:r>
              <a:rPr lang="en-US" dirty="0">
                <a:solidFill>
                  <a:schemeClr val="tx2">
                    <a:lumMod val="75000"/>
                  </a:schemeClr>
                </a:solidFill>
              </a:rPr>
              <a:t>Distributed Active Archive Centers (DAACs)</a:t>
            </a:r>
          </a:p>
          <a:p>
            <a:pPr lvl="1"/>
            <a:r>
              <a:rPr lang="en-US" dirty="0">
                <a:solidFill>
                  <a:schemeClr val="tx2">
                    <a:lumMod val="75000"/>
                  </a:schemeClr>
                </a:solidFill>
              </a:rPr>
              <a:t>Common Services/Tools</a:t>
            </a:r>
          </a:p>
          <a:p>
            <a:pPr lvl="1"/>
            <a:r>
              <a:rPr lang="en-US" dirty="0">
                <a:solidFill>
                  <a:schemeClr val="tx2">
                    <a:lumMod val="75000"/>
                  </a:schemeClr>
                </a:solidFill>
              </a:rPr>
              <a:t>Earth Science Data System Working Group (ESDSWG)</a:t>
            </a:r>
          </a:p>
          <a:p>
            <a:r>
              <a:rPr lang="en-US" b="1" dirty="0">
                <a:solidFill>
                  <a:schemeClr val="tx2">
                    <a:lumMod val="75000"/>
                  </a:schemeClr>
                </a:solidFill>
              </a:rPr>
              <a:t>Data System Evolution</a:t>
            </a:r>
          </a:p>
          <a:p>
            <a:pPr lvl="1"/>
            <a:r>
              <a:rPr lang="en-US" dirty="0">
                <a:solidFill>
                  <a:schemeClr val="tx2">
                    <a:lumMod val="75000"/>
                  </a:schemeClr>
                </a:solidFill>
              </a:rPr>
              <a:t>ACCESS: Advancing Collaborative Connections for Earth System Science </a:t>
            </a:r>
          </a:p>
          <a:p>
            <a:pPr lvl="1"/>
            <a:r>
              <a:rPr lang="en-US" dirty="0" err="1">
                <a:solidFill>
                  <a:schemeClr val="tx2">
                    <a:lumMod val="75000"/>
                  </a:schemeClr>
                </a:solidFill>
              </a:rPr>
              <a:t>MEaSUREs</a:t>
            </a:r>
            <a:r>
              <a:rPr lang="en-US" dirty="0">
                <a:solidFill>
                  <a:schemeClr val="tx2">
                    <a:lumMod val="75000"/>
                  </a:schemeClr>
                </a:solidFill>
              </a:rPr>
              <a:t>: Making Earth System Data Records for Use in Research Environments</a:t>
            </a:r>
          </a:p>
          <a:p>
            <a:pPr lvl="1"/>
            <a:r>
              <a:rPr lang="en-US" dirty="0">
                <a:solidFill>
                  <a:schemeClr val="tx2">
                    <a:lumMod val="75000"/>
                  </a:schemeClr>
                </a:solidFill>
              </a:rPr>
              <a:t>Citizen Science for Earth System Science</a:t>
            </a:r>
          </a:p>
          <a:p>
            <a:pPr lvl="1"/>
            <a:r>
              <a:rPr lang="en-US" dirty="0">
                <a:solidFill>
                  <a:schemeClr val="tx2">
                    <a:lumMod val="75000"/>
                  </a:schemeClr>
                </a:solidFill>
              </a:rPr>
              <a:t>Science Portals/Machine Learning</a:t>
            </a:r>
          </a:p>
          <a:p>
            <a:pPr lvl="1"/>
            <a:r>
              <a:rPr lang="en-US" dirty="0">
                <a:solidFill>
                  <a:schemeClr val="tx2">
                    <a:lumMod val="75000"/>
                  </a:schemeClr>
                </a:solidFill>
              </a:rPr>
              <a:t>System Security Support and Small Sat. Data Buy</a:t>
            </a:r>
          </a:p>
          <a:p>
            <a:r>
              <a:rPr lang="en-US" b="1" dirty="0">
                <a:solidFill>
                  <a:schemeClr val="tx2">
                    <a:lumMod val="75000"/>
                  </a:schemeClr>
                </a:solidFill>
              </a:rPr>
              <a:t>Standards and Interoperability</a:t>
            </a:r>
          </a:p>
          <a:p>
            <a:pPr lvl="1"/>
            <a:r>
              <a:rPr lang="en-US" dirty="0">
                <a:solidFill>
                  <a:schemeClr val="tx2">
                    <a:lumMod val="75000"/>
                  </a:schemeClr>
                </a:solidFill>
              </a:rPr>
              <a:t>CEOS (Committee on Earth Observation Satellites) Working Group on Information Systems and Services (WGISS)</a:t>
            </a:r>
          </a:p>
          <a:p>
            <a:pPr lvl="1"/>
            <a:r>
              <a:rPr lang="en-US" dirty="0">
                <a:solidFill>
                  <a:schemeClr val="tx2">
                    <a:lumMod val="75000"/>
                  </a:schemeClr>
                </a:solidFill>
              </a:rPr>
              <a:t>NASA-European Space Agency (ESA) Bilateral</a:t>
            </a:r>
          </a:p>
          <a:p>
            <a:pPr lvl="1"/>
            <a:r>
              <a:rPr lang="en-US" dirty="0">
                <a:solidFill>
                  <a:schemeClr val="tx2">
                    <a:lumMod val="75000"/>
                  </a:schemeClr>
                </a:solidFill>
              </a:rPr>
              <a:t>Partnership activities for Google and MSFT, </a:t>
            </a:r>
            <a:r>
              <a:rPr lang="en-US" dirty="0" err="1">
                <a:solidFill>
                  <a:schemeClr val="tx2">
                    <a:lumMod val="75000"/>
                  </a:schemeClr>
                </a:solidFill>
              </a:rPr>
              <a:t>etc</a:t>
            </a:r>
            <a:r>
              <a:rPr lang="en-US" dirty="0">
                <a:solidFill>
                  <a:schemeClr val="tx2">
                    <a:lumMod val="75000"/>
                  </a:schemeClr>
                </a:solidFill>
              </a:rPr>
              <a:t>…</a:t>
            </a:r>
          </a:p>
          <a:p>
            <a:r>
              <a:rPr lang="en-US" sz="3300" b="1" dirty="0">
                <a:solidFill>
                  <a:schemeClr val="tx2">
                    <a:lumMod val="75000"/>
                  </a:schemeClr>
                </a:solidFill>
              </a:rPr>
              <a:t>Inter Agency </a:t>
            </a:r>
            <a:r>
              <a:rPr lang="en-US" sz="3300" b="1" dirty="0" err="1">
                <a:solidFill>
                  <a:schemeClr val="tx2">
                    <a:lumMod val="75000"/>
                  </a:schemeClr>
                </a:solidFill>
              </a:rPr>
              <a:t>ImPlementation</a:t>
            </a:r>
            <a:r>
              <a:rPr lang="en-US" sz="3300" b="1" dirty="0">
                <a:solidFill>
                  <a:schemeClr val="tx2">
                    <a:lumMod val="75000"/>
                  </a:schemeClr>
                </a:solidFill>
              </a:rPr>
              <a:t> and Advanced Concepts (IMPACT) Team</a:t>
            </a:r>
          </a:p>
          <a:p>
            <a:pPr lvl="1"/>
            <a:r>
              <a:rPr lang="en-US" dirty="0">
                <a:solidFill>
                  <a:schemeClr val="tx2">
                    <a:lumMod val="75000"/>
                  </a:schemeClr>
                </a:solidFill>
              </a:rPr>
              <a:t>Addresses satellite needs assessment working group (SNWG) requests for improved tools/services for federal agencies, dedicated user support and faster access/better management of data from airborne campaigns.</a:t>
            </a:r>
          </a:p>
          <a:p>
            <a:pPr lvl="1"/>
            <a:r>
              <a:rPr lang="en-US" dirty="0">
                <a:solidFill>
                  <a:schemeClr val="tx2">
                    <a:lumMod val="75000"/>
                  </a:schemeClr>
                </a:solidFill>
              </a:rPr>
              <a:t>Consolidates existing activities under a single project – Independent assessments, </a:t>
            </a:r>
            <a:r>
              <a:rPr lang="en-US" dirty="0" err="1">
                <a:solidFill>
                  <a:schemeClr val="tx2">
                    <a:lumMod val="75000"/>
                  </a:schemeClr>
                </a:solidFill>
              </a:rPr>
              <a:t>Data.gov</a:t>
            </a:r>
            <a:r>
              <a:rPr lang="en-US" dirty="0">
                <a:solidFill>
                  <a:schemeClr val="tx2">
                    <a:lumMod val="75000"/>
                  </a:schemeClr>
                </a:solidFill>
              </a:rPr>
              <a:t>, GCIS, USGEO, W3C, FGDC</a:t>
            </a:r>
          </a:p>
          <a:p>
            <a:endParaRPr lang="en-US" dirty="0">
              <a:solidFill>
                <a:schemeClr val="tx2">
                  <a:lumMod val="75000"/>
                </a:schemeClr>
              </a:solidFill>
            </a:endParaRPr>
          </a:p>
          <a:p>
            <a:pPr lvl="1"/>
            <a:endParaRPr lang="en-US" dirty="0"/>
          </a:p>
          <a:p>
            <a:pPr lvl="1"/>
            <a:endParaRPr lang="en-US" dirty="0"/>
          </a:p>
          <a:p>
            <a:endParaRPr lang="en-US" dirty="0"/>
          </a:p>
        </p:txBody>
      </p:sp>
      <p:sp>
        <p:nvSpPr>
          <p:cNvPr id="5" name="Slide Number Placeholder 4"/>
          <p:cNvSpPr>
            <a:spLocks noGrp="1"/>
          </p:cNvSpPr>
          <p:nvPr>
            <p:ph type="sldNum" sz="quarter" idx="12"/>
          </p:nvPr>
        </p:nvSpPr>
        <p:spPr/>
        <p:txBody>
          <a:bodyPr/>
          <a:lstStyle/>
          <a:p>
            <a:pPr defTabSz="457200">
              <a:defRPr/>
            </a:pPr>
            <a:fld id="{7A0FE22E-E07B-4D4D-A66A-A36E422BA9A7}" type="slidenum">
              <a:rPr lang="en-US">
                <a:solidFill>
                  <a:srgbClr val="171717">
                    <a:tint val="75000"/>
                  </a:srgbClr>
                </a:solidFill>
                <a:latin typeface="Franklin Gothic Book"/>
              </a:rPr>
              <a:pPr defTabSz="457200">
                <a:defRPr/>
              </a:pPr>
              <a:t>2</a:t>
            </a:fld>
            <a:endParaRPr lang="en-US">
              <a:solidFill>
                <a:srgbClr val="171717">
                  <a:tint val="75000"/>
                </a:srgbClr>
              </a:solidFill>
              <a:latin typeface="Franklin Gothic Book"/>
            </a:endParaRPr>
          </a:p>
        </p:txBody>
      </p:sp>
    </p:spTree>
    <p:extLst>
      <p:ext uri="{BB962C8B-B14F-4D97-AF65-F5344CB8AC3E}">
        <p14:creationId xmlns:p14="http://schemas.microsoft.com/office/powerpoint/2010/main" val="42720750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4" name="Google Shape;154;p31"/>
          <p:cNvSpPr/>
          <p:nvPr/>
        </p:nvSpPr>
        <p:spPr>
          <a:xfrm>
            <a:off x="5928831" y="1193225"/>
            <a:ext cx="1905000" cy="5181000"/>
          </a:xfrm>
          <a:prstGeom prst="rect">
            <a:avLst/>
          </a:prstGeom>
          <a:solidFill>
            <a:srgbClr val="CFE2F3"/>
          </a:solidFill>
          <a:ln>
            <a:noFill/>
          </a:ln>
        </p:spPr>
        <p:txBody>
          <a:bodyPr spcFirstLastPara="1" wrap="square" lIns="91425" tIns="91425" rIns="91425" bIns="91425" anchor="t" anchorCtr="0">
            <a:noAutofit/>
          </a:bodyPr>
          <a:lstStyle/>
          <a:p>
            <a:pPr algn="ctr">
              <a:buClr>
                <a:schemeClr val="dk1"/>
              </a:buClr>
              <a:buSzPts val="3000"/>
            </a:pPr>
            <a:r>
              <a:rPr lang="en" sz="3000" b="1">
                <a:solidFill>
                  <a:schemeClr val="dk1"/>
                </a:solidFill>
                <a:latin typeface="Arial"/>
                <a:ea typeface="Arial"/>
                <a:cs typeface="Arial"/>
                <a:sym typeface="Arial"/>
              </a:rPr>
              <a:t>EOSDIS</a:t>
            </a:r>
            <a:endParaRPr/>
          </a:p>
        </p:txBody>
      </p:sp>
      <p:sp>
        <p:nvSpPr>
          <p:cNvPr id="155" name="Google Shape;155;p31"/>
          <p:cNvSpPr txBox="1">
            <a:spLocks noGrp="1"/>
          </p:cNvSpPr>
          <p:nvPr>
            <p:ph type="title"/>
          </p:nvPr>
        </p:nvSpPr>
        <p:spPr>
          <a:xfrm>
            <a:off x="374468" y="323898"/>
            <a:ext cx="11094720" cy="854100"/>
          </a:xfrm>
          <a:prstGeom prst="rect">
            <a:avLst/>
          </a:prstGeom>
          <a:noFill/>
          <a:ln>
            <a:noFill/>
          </a:ln>
        </p:spPr>
        <p:txBody>
          <a:bodyPr spcFirstLastPara="1" vert="horz" wrap="square" lIns="91425" tIns="91425" rIns="91425" bIns="91425" rtlCol="0" anchor="ctr" anchorCtr="0">
            <a:noAutofit/>
          </a:bodyPr>
          <a:lstStyle/>
          <a:p>
            <a:pPr algn="ctr">
              <a:lnSpc>
                <a:spcPct val="85000"/>
              </a:lnSpc>
              <a:spcBef>
                <a:spcPts val="0"/>
              </a:spcBef>
              <a:buClr>
                <a:schemeClr val="accent2"/>
              </a:buClr>
              <a:buSzPts val="3200"/>
            </a:pPr>
            <a:r>
              <a:rPr lang="en" sz="3200" b="1" dirty="0">
                <a:solidFill>
                  <a:schemeClr val="accent2"/>
                </a:solidFill>
                <a:latin typeface="Arial"/>
                <a:ea typeface="Arial"/>
                <a:cs typeface="Arial"/>
                <a:sym typeface="Arial"/>
              </a:rPr>
              <a:t>Earth Observing System Data and Information </a:t>
            </a:r>
            <a:r>
              <a:rPr lang="en" sz="3200" b="1" dirty="0" smtClean="0">
                <a:solidFill>
                  <a:schemeClr val="accent2"/>
                </a:solidFill>
                <a:latin typeface="Arial"/>
                <a:ea typeface="Arial"/>
                <a:cs typeface="Arial"/>
                <a:sym typeface="Arial"/>
              </a:rPr>
              <a:t>System</a:t>
            </a:r>
            <a:endParaRPr sz="3600" dirty="0"/>
          </a:p>
        </p:txBody>
      </p:sp>
      <p:sp>
        <p:nvSpPr>
          <p:cNvPr id="157" name="Google Shape;157;p31"/>
          <p:cNvSpPr/>
          <p:nvPr/>
        </p:nvSpPr>
        <p:spPr>
          <a:xfrm>
            <a:off x="8123431" y="2182050"/>
            <a:ext cx="1905000" cy="468300"/>
          </a:xfrm>
          <a:prstGeom prst="roundRect">
            <a:avLst>
              <a:gd name="adj" fmla="val 16667"/>
            </a:avLst>
          </a:prstGeom>
          <a:solidFill>
            <a:srgbClr val="4B7EC0"/>
          </a:solid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algn="ctr">
              <a:buClr>
                <a:srgbClr val="FFFFFF"/>
              </a:buClr>
              <a:buSzPts val="600"/>
            </a:pPr>
            <a:r>
              <a:rPr lang="en" sz="2400">
                <a:solidFill>
                  <a:srgbClr val="FFFFFF"/>
                </a:solidFill>
                <a:latin typeface="Calibri"/>
                <a:ea typeface="Calibri"/>
                <a:cs typeface="Calibri"/>
                <a:sym typeface="Calibri"/>
              </a:rPr>
              <a:t>Applications</a:t>
            </a:r>
            <a:endParaRPr/>
          </a:p>
        </p:txBody>
      </p:sp>
      <p:sp>
        <p:nvSpPr>
          <p:cNvPr id="158" name="Google Shape;158;p31"/>
          <p:cNvSpPr/>
          <p:nvPr/>
        </p:nvSpPr>
        <p:spPr>
          <a:xfrm>
            <a:off x="2722919" y="2878138"/>
            <a:ext cx="308260" cy="0"/>
          </a:xfrm>
          <a:custGeom>
            <a:avLst/>
            <a:gdLst/>
            <a:ahLst/>
            <a:cxnLst/>
            <a:rect l="0" t="0" r="0" b="0"/>
            <a:pathLst>
              <a:path w="309033" h="120000" extrusionOk="0">
                <a:moveTo>
                  <a:pt x="0" y="0"/>
                </a:moveTo>
                <a:lnTo>
                  <a:pt x="309033" y="0"/>
                </a:lnTo>
              </a:path>
            </a:pathLst>
          </a:custGeom>
          <a:noFill/>
          <a:ln w="12700" cap="flat" cmpd="sng">
            <a:solidFill>
              <a:srgbClr val="FFFFFF"/>
            </a:solidFill>
            <a:prstDash val="solid"/>
            <a:round/>
            <a:headEnd type="triangle" w="lg" len="lg"/>
            <a:tailEnd type="triangle" w="lg" len="lg"/>
          </a:ln>
        </p:spPr>
        <p:txBody>
          <a:bodyPr spcFirstLastPara="1" wrap="square" lIns="91425" tIns="45700" rIns="91425" bIns="45700" anchor="ctr" anchorCtr="0">
            <a:noAutofit/>
          </a:bodyPr>
          <a:lstStyle/>
          <a:p>
            <a:pPr algn="ctr">
              <a:buClr>
                <a:schemeClr val="dk1"/>
              </a:buClr>
              <a:buSzPts val="1800"/>
            </a:pPr>
            <a:endParaRPr>
              <a:solidFill>
                <a:srgbClr val="000000"/>
              </a:solidFill>
              <a:latin typeface="Calibri"/>
              <a:ea typeface="Calibri"/>
              <a:cs typeface="Calibri"/>
              <a:sym typeface="Calibri"/>
            </a:endParaRPr>
          </a:p>
        </p:txBody>
      </p:sp>
      <p:sp>
        <p:nvSpPr>
          <p:cNvPr id="159" name="Google Shape;159;p31"/>
          <p:cNvSpPr/>
          <p:nvPr/>
        </p:nvSpPr>
        <p:spPr>
          <a:xfrm rot="-5400000">
            <a:off x="3263342" y="3242347"/>
            <a:ext cx="309805" cy="0"/>
          </a:xfrm>
          <a:custGeom>
            <a:avLst/>
            <a:gdLst/>
            <a:ahLst/>
            <a:cxnLst/>
            <a:rect l="0" t="0" r="0" b="0"/>
            <a:pathLst>
              <a:path w="309033" h="120000" extrusionOk="0">
                <a:moveTo>
                  <a:pt x="0" y="0"/>
                </a:moveTo>
                <a:lnTo>
                  <a:pt x="309033" y="0"/>
                </a:lnTo>
              </a:path>
            </a:pathLst>
          </a:custGeom>
          <a:noFill/>
          <a:ln w="12700" cap="flat" cmpd="sng">
            <a:solidFill>
              <a:srgbClr val="FFFFFF"/>
            </a:solidFill>
            <a:prstDash val="solid"/>
            <a:round/>
            <a:headEnd type="triangle" w="lg" len="lg"/>
            <a:tailEnd type="triangle" w="lg" len="lg"/>
          </a:ln>
        </p:spPr>
        <p:txBody>
          <a:bodyPr spcFirstLastPara="1" wrap="square" lIns="91425" tIns="45700" rIns="91425" bIns="45700" anchor="ctr" anchorCtr="0">
            <a:noAutofit/>
          </a:bodyPr>
          <a:lstStyle/>
          <a:p>
            <a:pPr algn="ctr">
              <a:buClr>
                <a:schemeClr val="dk1"/>
              </a:buClr>
              <a:buSzPts val="1800"/>
            </a:pPr>
            <a:endParaRPr>
              <a:solidFill>
                <a:srgbClr val="000000"/>
              </a:solidFill>
              <a:latin typeface="Calibri"/>
              <a:ea typeface="Calibri"/>
              <a:cs typeface="Calibri"/>
              <a:sym typeface="Calibri"/>
            </a:endParaRPr>
          </a:p>
        </p:txBody>
      </p:sp>
      <p:pic>
        <p:nvPicPr>
          <p:cNvPr id="160" name="Google Shape;160;p31"/>
          <p:cNvPicPr preferRelativeResize="0"/>
          <p:nvPr/>
        </p:nvPicPr>
        <p:blipFill rotWithShape="1">
          <a:blip r:embed="rId3">
            <a:alphaModFix/>
          </a:blip>
          <a:srcRect/>
          <a:stretch/>
        </p:blipFill>
        <p:spPr>
          <a:xfrm>
            <a:off x="1351534" y="1276302"/>
            <a:ext cx="1408200" cy="923400"/>
          </a:xfrm>
          <a:prstGeom prst="rect">
            <a:avLst/>
          </a:prstGeom>
          <a:noFill/>
          <a:ln>
            <a:noFill/>
          </a:ln>
        </p:spPr>
      </p:pic>
      <p:pic>
        <p:nvPicPr>
          <p:cNvPr id="161" name="Google Shape;161;p31"/>
          <p:cNvPicPr preferRelativeResize="0"/>
          <p:nvPr/>
        </p:nvPicPr>
        <p:blipFill rotWithShape="1">
          <a:blip r:embed="rId4">
            <a:alphaModFix/>
          </a:blip>
          <a:srcRect/>
          <a:stretch/>
        </p:blipFill>
        <p:spPr>
          <a:xfrm>
            <a:off x="1269827" y="4686300"/>
            <a:ext cx="2498400" cy="1946400"/>
          </a:xfrm>
          <a:prstGeom prst="rect">
            <a:avLst/>
          </a:prstGeom>
          <a:noFill/>
          <a:ln w="9525" cap="flat" cmpd="sng">
            <a:solidFill>
              <a:srgbClr val="FFFFFF"/>
            </a:solidFill>
            <a:prstDash val="solid"/>
            <a:miter lim="8000"/>
            <a:headEnd type="none" w="sm" len="sm"/>
            <a:tailEnd type="none" w="sm" len="sm"/>
          </a:ln>
        </p:spPr>
      </p:pic>
      <p:sp>
        <p:nvSpPr>
          <p:cNvPr id="162" name="Google Shape;162;p31"/>
          <p:cNvSpPr/>
          <p:nvPr/>
        </p:nvSpPr>
        <p:spPr>
          <a:xfrm>
            <a:off x="4254081" y="5057725"/>
            <a:ext cx="1408200" cy="1169400"/>
          </a:xfrm>
          <a:prstGeom prst="roundRect">
            <a:avLst>
              <a:gd name="adj" fmla="val 16667"/>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buClr>
                <a:schemeClr val="dk1"/>
              </a:buClr>
              <a:buSzPts val="1100"/>
            </a:pPr>
            <a:r>
              <a:rPr lang="en" sz="2400">
                <a:solidFill>
                  <a:schemeClr val="dk1"/>
                </a:solidFill>
                <a:latin typeface="Arial"/>
                <a:ea typeface="Arial"/>
                <a:cs typeface="Arial"/>
                <a:sym typeface="Arial"/>
              </a:rPr>
              <a:t>capture and clean</a:t>
            </a:r>
            <a:endParaRPr/>
          </a:p>
        </p:txBody>
      </p:sp>
      <p:cxnSp>
        <p:nvCxnSpPr>
          <p:cNvPr id="163" name="Google Shape;163;p31"/>
          <p:cNvCxnSpPr/>
          <p:nvPr/>
        </p:nvCxnSpPr>
        <p:spPr>
          <a:xfrm>
            <a:off x="4902556" y="3708400"/>
            <a:ext cx="1295400" cy="939800"/>
          </a:xfrm>
          <a:prstGeom prst="straightConnector1">
            <a:avLst/>
          </a:prstGeom>
          <a:noFill/>
          <a:ln w="28575" cap="flat" cmpd="sng">
            <a:solidFill>
              <a:schemeClr val="dk2"/>
            </a:solidFill>
            <a:prstDash val="solid"/>
            <a:round/>
            <a:headEnd type="none" w="sm" len="sm"/>
            <a:tailEnd type="triangle" w="lg" len="lg"/>
          </a:ln>
        </p:spPr>
      </p:cxnSp>
      <p:cxnSp>
        <p:nvCxnSpPr>
          <p:cNvPr id="164" name="Google Shape;164;p31"/>
          <p:cNvCxnSpPr>
            <a:endCxn id="161" idx="0"/>
          </p:cNvCxnSpPr>
          <p:nvPr/>
        </p:nvCxnSpPr>
        <p:spPr>
          <a:xfrm>
            <a:off x="1956827" y="2214900"/>
            <a:ext cx="562200" cy="2471400"/>
          </a:xfrm>
          <a:prstGeom prst="straightConnector1">
            <a:avLst/>
          </a:prstGeom>
          <a:noFill/>
          <a:ln w="28575" cap="flat" cmpd="sng">
            <a:solidFill>
              <a:schemeClr val="dk2"/>
            </a:solidFill>
            <a:prstDash val="solid"/>
            <a:round/>
            <a:headEnd type="none" w="sm" len="sm"/>
            <a:tailEnd type="triangle" w="lg" len="lg"/>
          </a:ln>
        </p:spPr>
      </p:cxnSp>
      <p:sp>
        <p:nvSpPr>
          <p:cNvPr id="165" name="Google Shape;165;p31"/>
          <p:cNvSpPr txBox="1"/>
          <p:nvPr/>
        </p:nvSpPr>
        <p:spPr>
          <a:xfrm>
            <a:off x="1552281" y="3087450"/>
            <a:ext cx="1624500" cy="933900"/>
          </a:xfrm>
          <a:prstGeom prst="rect">
            <a:avLst/>
          </a:prstGeom>
          <a:solidFill>
            <a:srgbClr val="FFFFFF"/>
          </a:solidFill>
          <a:ln>
            <a:noFill/>
          </a:ln>
        </p:spPr>
        <p:txBody>
          <a:bodyPr spcFirstLastPara="1" wrap="square" lIns="91425" tIns="91425" rIns="91425" bIns="91425" anchor="t" anchorCtr="0">
            <a:noAutofit/>
          </a:bodyPr>
          <a:lstStyle/>
          <a:p>
            <a:pPr algn="ctr">
              <a:buClr>
                <a:schemeClr val="dk1"/>
              </a:buClr>
              <a:buSzPts val="2400"/>
            </a:pPr>
            <a:r>
              <a:rPr lang="en" sz="2400">
                <a:solidFill>
                  <a:schemeClr val="dk1"/>
                </a:solidFill>
                <a:latin typeface="Arial"/>
                <a:ea typeface="Arial"/>
                <a:cs typeface="Arial"/>
                <a:sym typeface="Arial"/>
              </a:rPr>
              <a:t>data downlink</a:t>
            </a:r>
            <a:endParaRPr/>
          </a:p>
        </p:txBody>
      </p:sp>
      <p:cxnSp>
        <p:nvCxnSpPr>
          <p:cNvPr id="166" name="Google Shape;166;p31"/>
          <p:cNvCxnSpPr>
            <a:stCxn id="161" idx="3"/>
            <a:endCxn id="162" idx="1"/>
          </p:cNvCxnSpPr>
          <p:nvPr/>
        </p:nvCxnSpPr>
        <p:spPr>
          <a:xfrm rot="10800000" flipH="1">
            <a:off x="3768227" y="5642400"/>
            <a:ext cx="486000" cy="17100"/>
          </a:xfrm>
          <a:prstGeom prst="curvedConnector3">
            <a:avLst>
              <a:gd name="adj1" fmla="val 49985"/>
            </a:avLst>
          </a:prstGeom>
          <a:noFill/>
          <a:ln w="28575" cap="flat" cmpd="sng">
            <a:solidFill>
              <a:schemeClr val="dk2"/>
            </a:solidFill>
            <a:prstDash val="solid"/>
            <a:round/>
            <a:headEnd type="none" w="sm" len="sm"/>
            <a:tailEnd type="triangle" w="lg" len="lg"/>
          </a:ln>
        </p:spPr>
      </p:cxnSp>
      <p:sp>
        <p:nvSpPr>
          <p:cNvPr id="167" name="Google Shape;167;p31"/>
          <p:cNvSpPr/>
          <p:nvPr/>
        </p:nvSpPr>
        <p:spPr>
          <a:xfrm>
            <a:off x="8123431" y="2843275"/>
            <a:ext cx="1905000" cy="468300"/>
          </a:xfrm>
          <a:prstGeom prst="roundRect">
            <a:avLst>
              <a:gd name="adj" fmla="val 16667"/>
            </a:avLst>
          </a:prstGeom>
          <a:solidFill>
            <a:srgbClr val="4B7EC0"/>
          </a:solid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algn="ctr">
              <a:buClr>
                <a:srgbClr val="FFFFFF"/>
              </a:buClr>
              <a:buSzPts val="600"/>
            </a:pPr>
            <a:r>
              <a:rPr lang="en" sz="2400">
                <a:solidFill>
                  <a:srgbClr val="FFFFFF"/>
                </a:solidFill>
                <a:latin typeface="Calibri"/>
                <a:ea typeface="Calibri"/>
                <a:cs typeface="Calibri"/>
                <a:sym typeface="Calibri"/>
              </a:rPr>
              <a:t>Education</a:t>
            </a:r>
            <a:endParaRPr/>
          </a:p>
        </p:txBody>
      </p:sp>
      <p:sp>
        <p:nvSpPr>
          <p:cNvPr id="168" name="Google Shape;168;p31"/>
          <p:cNvSpPr/>
          <p:nvPr/>
        </p:nvSpPr>
        <p:spPr>
          <a:xfrm>
            <a:off x="6164331" y="5223325"/>
            <a:ext cx="1408200" cy="533400"/>
          </a:xfrm>
          <a:prstGeom prst="roundRect">
            <a:avLst>
              <a:gd name="adj" fmla="val 16667"/>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buClr>
                <a:schemeClr val="dk1"/>
              </a:buClr>
              <a:buSzPts val="2400"/>
            </a:pPr>
            <a:r>
              <a:rPr lang="en" sz="2400">
                <a:solidFill>
                  <a:schemeClr val="dk1"/>
                </a:solidFill>
                <a:latin typeface="Arial"/>
                <a:ea typeface="Arial"/>
                <a:cs typeface="Arial"/>
                <a:sym typeface="Arial"/>
              </a:rPr>
              <a:t>process</a:t>
            </a:r>
            <a:endParaRPr/>
          </a:p>
        </p:txBody>
      </p:sp>
      <p:sp>
        <p:nvSpPr>
          <p:cNvPr id="169" name="Google Shape;169;p31"/>
          <p:cNvSpPr/>
          <p:nvPr/>
        </p:nvSpPr>
        <p:spPr>
          <a:xfrm>
            <a:off x="6164331" y="4270875"/>
            <a:ext cx="1408200" cy="533400"/>
          </a:xfrm>
          <a:prstGeom prst="roundRect">
            <a:avLst>
              <a:gd name="adj" fmla="val 16667"/>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buClr>
                <a:schemeClr val="dk1"/>
              </a:buClr>
              <a:buSzPts val="2400"/>
            </a:pPr>
            <a:r>
              <a:rPr lang="en" sz="2400">
                <a:solidFill>
                  <a:schemeClr val="dk1"/>
                </a:solidFill>
                <a:latin typeface="Arial"/>
                <a:ea typeface="Arial"/>
                <a:cs typeface="Arial"/>
                <a:sym typeface="Arial"/>
              </a:rPr>
              <a:t>archive</a:t>
            </a:r>
            <a:endParaRPr/>
          </a:p>
        </p:txBody>
      </p:sp>
      <p:sp>
        <p:nvSpPr>
          <p:cNvPr id="170" name="Google Shape;170;p31"/>
          <p:cNvSpPr/>
          <p:nvPr/>
        </p:nvSpPr>
        <p:spPr>
          <a:xfrm>
            <a:off x="6164331" y="3204250"/>
            <a:ext cx="1408200" cy="533400"/>
          </a:xfrm>
          <a:prstGeom prst="roundRect">
            <a:avLst>
              <a:gd name="adj" fmla="val 16667"/>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buClr>
                <a:schemeClr val="dk1"/>
              </a:buClr>
              <a:buSzPts val="2400"/>
            </a:pPr>
            <a:r>
              <a:rPr lang="en" sz="2400">
                <a:solidFill>
                  <a:schemeClr val="dk1"/>
                </a:solidFill>
                <a:latin typeface="Arial"/>
                <a:ea typeface="Arial"/>
                <a:cs typeface="Arial"/>
                <a:sym typeface="Arial"/>
              </a:rPr>
              <a:t>subset</a:t>
            </a:r>
            <a:endParaRPr/>
          </a:p>
        </p:txBody>
      </p:sp>
      <p:sp>
        <p:nvSpPr>
          <p:cNvPr id="171" name="Google Shape;171;p31"/>
          <p:cNvSpPr/>
          <p:nvPr/>
        </p:nvSpPr>
        <p:spPr>
          <a:xfrm>
            <a:off x="6083781" y="2130425"/>
            <a:ext cx="1569300" cy="533400"/>
          </a:xfrm>
          <a:prstGeom prst="roundRect">
            <a:avLst>
              <a:gd name="adj" fmla="val 16667"/>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buClr>
                <a:schemeClr val="dk1"/>
              </a:buClr>
              <a:buSzPts val="2400"/>
            </a:pPr>
            <a:r>
              <a:rPr lang="en" sz="2400">
                <a:solidFill>
                  <a:schemeClr val="dk1"/>
                </a:solidFill>
                <a:latin typeface="Arial"/>
                <a:ea typeface="Arial"/>
                <a:cs typeface="Arial"/>
                <a:sym typeface="Arial"/>
              </a:rPr>
              <a:t>distribute</a:t>
            </a:r>
            <a:endParaRPr/>
          </a:p>
        </p:txBody>
      </p:sp>
      <p:cxnSp>
        <p:nvCxnSpPr>
          <p:cNvPr id="172" name="Google Shape;172;p31"/>
          <p:cNvCxnSpPr/>
          <p:nvPr/>
        </p:nvCxnSpPr>
        <p:spPr>
          <a:xfrm>
            <a:off x="5674393" y="5642425"/>
            <a:ext cx="471300" cy="0"/>
          </a:xfrm>
          <a:prstGeom prst="straightConnector1">
            <a:avLst/>
          </a:prstGeom>
          <a:noFill/>
          <a:ln w="28575" cap="flat" cmpd="sng">
            <a:solidFill>
              <a:schemeClr val="dk2"/>
            </a:solidFill>
            <a:prstDash val="solid"/>
            <a:round/>
            <a:headEnd type="none" w="sm" len="sm"/>
            <a:tailEnd type="triangle" w="lg" len="lg"/>
          </a:ln>
        </p:spPr>
      </p:cxnSp>
      <p:cxnSp>
        <p:nvCxnSpPr>
          <p:cNvPr id="173" name="Google Shape;173;p31"/>
          <p:cNvCxnSpPr>
            <a:stCxn id="168" idx="0"/>
            <a:endCxn id="169" idx="2"/>
          </p:cNvCxnSpPr>
          <p:nvPr/>
        </p:nvCxnSpPr>
        <p:spPr>
          <a:xfrm rot="10800000">
            <a:off x="6868431" y="4804225"/>
            <a:ext cx="0" cy="419100"/>
          </a:xfrm>
          <a:prstGeom prst="straightConnector1">
            <a:avLst/>
          </a:prstGeom>
          <a:noFill/>
          <a:ln w="28575" cap="flat" cmpd="sng">
            <a:solidFill>
              <a:schemeClr val="dk2"/>
            </a:solidFill>
            <a:prstDash val="solid"/>
            <a:round/>
            <a:headEnd type="none" w="sm" len="sm"/>
            <a:tailEnd type="triangle" w="lg" len="lg"/>
          </a:ln>
        </p:spPr>
      </p:cxnSp>
      <p:cxnSp>
        <p:nvCxnSpPr>
          <p:cNvPr id="174" name="Google Shape;174;p31"/>
          <p:cNvCxnSpPr>
            <a:stCxn id="169" idx="0"/>
            <a:endCxn id="170" idx="2"/>
          </p:cNvCxnSpPr>
          <p:nvPr/>
        </p:nvCxnSpPr>
        <p:spPr>
          <a:xfrm rot="10800000">
            <a:off x="6868431" y="3737775"/>
            <a:ext cx="0" cy="533100"/>
          </a:xfrm>
          <a:prstGeom prst="straightConnector1">
            <a:avLst/>
          </a:prstGeom>
          <a:noFill/>
          <a:ln w="28575" cap="flat" cmpd="sng">
            <a:solidFill>
              <a:schemeClr val="dk2"/>
            </a:solidFill>
            <a:prstDash val="solid"/>
            <a:round/>
            <a:headEnd type="none" w="sm" len="sm"/>
            <a:tailEnd type="triangle" w="lg" len="lg"/>
          </a:ln>
        </p:spPr>
      </p:cxnSp>
      <p:cxnSp>
        <p:nvCxnSpPr>
          <p:cNvPr id="175" name="Google Shape;175;p31"/>
          <p:cNvCxnSpPr>
            <a:stCxn id="170" idx="0"/>
          </p:cNvCxnSpPr>
          <p:nvPr/>
        </p:nvCxnSpPr>
        <p:spPr>
          <a:xfrm rot="10800000">
            <a:off x="6858831" y="2668150"/>
            <a:ext cx="9600" cy="536100"/>
          </a:xfrm>
          <a:prstGeom prst="straightConnector1">
            <a:avLst/>
          </a:prstGeom>
          <a:noFill/>
          <a:ln w="28575" cap="flat" cmpd="sng">
            <a:solidFill>
              <a:schemeClr val="dk2"/>
            </a:solidFill>
            <a:prstDash val="solid"/>
            <a:round/>
            <a:headEnd type="none" w="sm" len="sm"/>
            <a:tailEnd type="triangle" w="lg" len="lg"/>
          </a:ln>
        </p:spPr>
      </p:cxnSp>
      <p:sp>
        <p:nvSpPr>
          <p:cNvPr id="176" name="Google Shape;176;p31"/>
          <p:cNvSpPr/>
          <p:nvPr/>
        </p:nvSpPr>
        <p:spPr>
          <a:xfrm>
            <a:off x="8123431" y="1520825"/>
            <a:ext cx="1905000" cy="468300"/>
          </a:xfrm>
          <a:prstGeom prst="roundRect">
            <a:avLst>
              <a:gd name="adj" fmla="val 16667"/>
            </a:avLst>
          </a:prstGeom>
          <a:solidFill>
            <a:srgbClr val="4B7EC0"/>
          </a:solid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algn="ctr">
              <a:buClr>
                <a:srgbClr val="FFFFFF"/>
              </a:buClr>
              <a:buSzPts val="600"/>
            </a:pPr>
            <a:r>
              <a:rPr lang="en" sz="2400">
                <a:solidFill>
                  <a:srgbClr val="FFFFFF"/>
                </a:solidFill>
                <a:latin typeface="Calibri"/>
                <a:ea typeface="Calibri"/>
                <a:cs typeface="Calibri"/>
                <a:sym typeface="Calibri"/>
              </a:rPr>
              <a:t>Research</a:t>
            </a:r>
            <a:endParaRPr/>
          </a:p>
        </p:txBody>
      </p:sp>
      <p:cxnSp>
        <p:nvCxnSpPr>
          <p:cNvPr id="177" name="Google Shape;177;p31"/>
          <p:cNvCxnSpPr>
            <a:endCxn id="176" idx="1"/>
          </p:cNvCxnSpPr>
          <p:nvPr/>
        </p:nvCxnSpPr>
        <p:spPr>
          <a:xfrm rot="10800000" flipH="1">
            <a:off x="7649731" y="1754975"/>
            <a:ext cx="473700" cy="620100"/>
          </a:xfrm>
          <a:prstGeom prst="straightConnector1">
            <a:avLst/>
          </a:prstGeom>
          <a:noFill/>
          <a:ln w="28575" cap="flat" cmpd="sng">
            <a:solidFill>
              <a:schemeClr val="dk2"/>
            </a:solidFill>
            <a:prstDash val="solid"/>
            <a:round/>
            <a:headEnd type="none" w="sm" len="sm"/>
            <a:tailEnd type="triangle" w="lg" len="lg"/>
          </a:ln>
        </p:spPr>
      </p:cxnSp>
      <p:cxnSp>
        <p:nvCxnSpPr>
          <p:cNvPr id="178" name="Google Shape;178;p31"/>
          <p:cNvCxnSpPr>
            <a:stCxn id="171" idx="3"/>
            <a:endCxn id="157" idx="1"/>
          </p:cNvCxnSpPr>
          <p:nvPr/>
        </p:nvCxnSpPr>
        <p:spPr>
          <a:xfrm>
            <a:off x="7653081" y="2397125"/>
            <a:ext cx="470400" cy="19200"/>
          </a:xfrm>
          <a:prstGeom prst="straightConnector1">
            <a:avLst/>
          </a:prstGeom>
          <a:noFill/>
          <a:ln w="28575" cap="flat" cmpd="sng">
            <a:solidFill>
              <a:schemeClr val="dk2"/>
            </a:solidFill>
            <a:prstDash val="solid"/>
            <a:round/>
            <a:headEnd type="none" w="sm" len="sm"/>
            <a:tailEnd type="triangle" w="lg" len="lg"/>
          </a:ln>
        </p:spPr>
      </p:cxnSp>
      <p:cxnSp>
        <p:nvCxnSpPr>
          <p:cNvPr id="179" name="Google Shape;179;p31"/>
          <p:cNvCxnSpPr>
            <a:stCxn id="171" idx="3"/>
            <a:endCxn id="167" idx="1"/>
          </p:cNvCxnSpPr>
          <p:nvPr/>
        </p:nvCxnSpPr>
        <p:spPr>
          <a:xfrm>
            <a:off x="7653081" y="2397125"/>
            <a:ext cx="470400" cy="680400"/>
          </a:xfrm>
          <a:prstGeom prst="straightConnector1">
            <a:avLst/>
          </a:prstGeom>
          <a:noFill/>
          <a:ln w="28575" cap="flat" cmpd="sng">
            <a:solidFill>
              <a:schemeClr val="dk2"/>
            </a:solidFill>
            <a:prstDash val="solid"/>
            <a:round/>
            <a:headEnd type="none" w="sm" len="sm"/>
            <a:tailEnd type="triangle" w="lg" len="lg"/>
          </a:ln>
        </p:spPr>
      </p:cxnSp>
      <p:sp>
        <p:nvSpPr>
          <p:cNvPr id="180" name="Google Shape;180;p31"/>
          <p:cNvSpPr txBox="1"/>
          <p:nvPr/>
        </p:nvSpPr>
        <p:spPr>
          <a:xfrm>
            <a:off x="8263681" y="987425"/>
            <a:ext cx="1624500" cy="533400"/>
          </a:xfrm>
          <a:prstGeom prst="rect">
            <a:avLst/>
          </a:prstGeom>
          <a:solidFill>
            <a:srgbClr val="FFFFFF"/>
          </a:solidFill>
          <a:ln>
            <a:noFill/>
          </a:ln>
        </p:spPr>
        <p:txBody>
          <a:bodyPr spcFirstLastPara="1" wrap="square" lIns="91425" tIns="91425" rIns="91425" bIns="91425" anchor="t" anchorCtr="0">
            <a:noAutofit/>
          </a:bodyPr>
          <a:lstStyle/>
          <a:p>
            <a:pPr algn="ctr">
              <a:buClr>
                <a:schemeClr val="dk1"/>
              </a:buClr>
              <a:buSzPts val="2400"/>
            </a:pPr>
            <a:r>
              <a:rPr lang="en" sz="2400" i="1">
                <a:solidFill>
                  <a:schemeClr val="dk1"/>
                </a:solidFill>
                <a:latin typeface="Arial"/>
                <a:ea typeface="Arial"/>
                <a:cs typeface="Arial"/>
                <a:sym typeface="Arial"/>
              </a:rPr>
              <a:t>Users</a:t>
            </a:r>
            <a:endParaRPr/>
          </a:p>
        </p:txBody>
      </p:sp>
      <p:pic>
        <p:nvPicPr>
          <p:cNvPr id="181" name="Google Shape;181;p31" descr="endeavor.jpg"/>
          <p:cNvPicPr preferRelativeResize="0"/>
          <p:nvPr/>
        </p:nvPicPr>
        <p:blipFill rotWithShape="1">
          <a:blip r:embed="rId5">
            <a:alphaModFix/>
          </a:blip>
          <a:srcRect/>
          <a:stretch/>
        </p:blipFill>
        <p:spPr>
          <a:xfrm>
            <a:off x="3835756" y="1766030"/>
            <a:ext cx="1892300" cy="1234726"/>
          </a:xfrm>
          <a:prstGeom prst="rect">
            <a:avLst/>
          </a:prstGeom>
          <a:noFill/>
          <a:ln>
            <a:noFill/>
          </a:ln>
        </p:spPr>
      </p:pic>
      <p:pic>
        <p:nvPicPr>
          <p:cNvPr id="182" name="Google Shape;182;p31" descr="Icebridge-plane.png"/>
          <p:cNvPicPr preferRelativeResize="0"/>
          <p:nvPr/>
        </p:nvPicPr>
        <p:blipFill rotWithShape="1">
          <a:blip r:embed="rId6">
            <a:alphaModFix/>
          </a:blip>
          <a:srcRect/>
          <a:stretch/>
        </p:blipFill>
        <p:spPr>
          <a:xfrm>
            <a:off x="3213456" y="2984500"/>
            <a:ext cx="1810512" cy="1005840"/>
          </a:xfrm>
          <a:prstGeom prst="rect">
            <a:avLst/>
          </a:prstGeom>
          <a:noFill/>
          <a:ln>
            <a:noFill/>
          </a:ln>
        </p:spPr>
      </p:pic>
      <p:cxnSp>
        <p:nvCxnSpPr>
          <p:cNvPr id="183" name="Google Shape;183;p31"/>
          <p:cNvCxnSpPr>
            <a:endCxn id="169" idx="1"/>
          </p:cNvCxnSpPr>
          <p:nvPr/>
        </p:nvCxnSpPr>
        <p:spPr>
          <a:xfrm>
            <a:off x="5219931" y="2997075"/>
            <a:ext cx="944400" cy="1540500"/>
          </a:xfrm>
          <a:prstGeom prst="straightConnector1">
            <a:avLst/>
          </a:prstGeom>
          <a:noFill/>
          <a:ln w="28575" cap="flat" cmpd="sng">
            <a:solidFill>
              <a:schemeClr val="dk2"/>
            </a:solidFill>
            <a:prstDash val="solid"/>
            <a:round/>
            <a:headEnd type="none" w="sm" len="sm"/>
            <a:tailEnd type="triangle" w="lg" len="lg"/>
          </a:ln>
        </p:spPr>
      </p:cxnSp>
      <p:sp>
        <p:nvSpPr>
          <p:cNvPr id="2" name="Date Placeholder 1">
            <a:extLst>
              <a:ext uri="{FF2B5EF4-FFF2-40B4-BE49-F238E27FC236}">
                <a16:creationId xmlns:a16="http://schemas.microsoft.com/office/drawing/2014/main" id="{997EBBF2-6F8A-7D45-91B6-B4FAD64385DF}"/>
              </a:ext>
            </a:extLst>
          </p:cNvPr>
          <p:cNvSpPr>
            <a:spLocks noGrp="1"/>
          </p:cNvSpPr>
          <p:nvPr>
            <p:ph type="dt" sz="half" idx="10"/>
          </p:nvPr>
        </p:nvSpPr>
        <p:spPr/>
        <p:txBody>
          <a:bodyPr/>
          <a:lstStyle/>
          <a:p>
            <a:fld id="{2FF2C339-17E7-6C46-ACD5-92D0801EFA35}" type="datetime1">
              <a:rPr lang="en-US" smtClean="0"/>
              <a:t>9/10/2020</a:t>
            </a:fld>
            <a:endParaRPr lang="en-US"/>
          </a:p>
        </p:txBody>
      </p:sp>
      <p:sp>
        <p:nvSpPr>
          <p:cNvPr id="4" name="Slide Number Placeholder 3">
            <a:extLst>
              <a:ext uri="{FF2B5EF4-FFF2-40B4-BE49-F238E27FC236}">
                <a16:creationId xmlns:a16="http://schemas.microsoft.com/office/drawing/2014/main" id="{8803AD11-A2E6-E645-AD78-582E9BD6D283}"/>
              </a:ext>
            </a:extLst>
          </p:cNvPr>
          <p:cNvSpPr>
            <a:spLocks noGrp="1"/>
          </p:cNvSpPr>
          <p:nvPr>
            <p:ph type="sldNum" sz="quarter" idx="12"/>
          </p:nvPr>
        </p:nvSpPr>
        <p:spPr>
          <a:xfrm>
            <a:off x="10127864" y="6356351"/>
            <a:ext cx="1010392" cy="365125"/>
          </a:xfrm>
        </p:spPr>
        <p:txBody>
          <a:bodyPr/>
          <a:lstStyle/>
          <a:p>
            <a:fld id="{C62565AA-8C13-EB49-B46B-E752CDCE80A8}" type="slidenum">
              <a:rPr lang="en-US" smtClean="0"/>
              <a:t>3</a:t>
            </a:fld>
            <a:endParaRPr lang="en-US"/>
          </a:p>
        </p:txBody>
      </p:sp>
    </p:spTree>
    <p:extLst>
      <p:ext uri="{BB962C8B-B14F-4D97-AF65-F5344CB8AC3E}">
        <p14:creationId xmlns:p14="http://schemas.microsoft.com/office/powerpoint/2010/main" val="15879782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45" name="earth_system_diagram_big.jpg"/>
          <p:cNvGrpSpPr/>
          <p:nvPr/>
        </p:nvGrpSpPr>
        <p:grpSpPr>
          <a:xfrm>
            <a:off x="491319" y="873457"/>
            <a:ext cx="10044752" cy="6148316"/>
            <a:chOff x="0" y="0"/>
            <a:chExt cx="7466312" cy="5375143"/>
          </a:xfrm>
        </p:grpSpPr>
        <p:pic>
          <p:nvPicPr>
            <p:cNvPr id="2844" name="earth_system_diagram_big.jpg" descr="earth_system_diagram_big.jpg"/>
            <p:cNvPicPr>
              <a:picLocks noChangeAspect="1"/>
            </p:cNvPicPr>
            <p:nvPr/>
          </p:nvPicPr>
          <p:blipFill>
            <a:blip r:embed="rId3">
              <a:extLst/>
            </a:blip>
            <a:stretch>
              <a:fillRect/>
            </a:stretch>
          </p:blipFill>
          <p:spPr>
            <a:xfrm>
              <a:off x="215900" y="139700"/>
              <a:ext cx="7034513" cy="4816344"/>
            </a:xfrm>
            <a:prstGeom prst="rect">
              <a:avLst/>
            </a:prstGeom>
            <a:ln>
              <a:noFill/>
            </a:ln>
            <a:effectLst/>
          </p:spPr>
        </p:pic>
        <p:pic>
          <p:nvPicPr>
            <p:cNvPr id="2843" name="earth_system_diagram_big.jpg" descr="earth_system_diagram_big.jpg"/>
            <p:cNvPicPr>
              <a:picLocks/>
            </p:cNvPicPr>
            <p:nvPr/>
          </p:nvPicPr>
          <p:blipFill>
            <a:blip r:embed="rId4">
              <a:extLst/>
            </a:blip>
            <a:stretch>
              <a:fillRect/>
            </a:stretch>
          </p:blipFill>
          <p:spPr>
            <a:xfrm>
              <a:off x="0" y="0"/>
              <a:ext cx="7466313" cy="5375144"/>
            </a:xfrm>
            <a:prstGeom prst="rect">
              <a:avLst/>
            </a:prstGeom>
            <a:effectLst/>
          </p:spPr>
        </p:pic>
      </p:grpSp>
      <p:sp>
        <p:nvSpPr>
          <p:cNvPr id="2846" name="Google Shape;5148;p19"/>
          <p:cNvSpPr txBox="1"/>
          <p:nvPr/>
        </p:nvSpPr>
        <p:spPr>
          <a:xfrm>
            <a:off x="424799" y="1319336"/>
            <a:ext cx="3299707" cy="2633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382" tIns="34382" rIns="34382" bIns="34382">
            <a:spAutoFit/>
          </a:bodyPr>
          <a:lstStyle/>
          <a:p>
            <a:pPr>
              <a:lnSpc>
                <a:spcPct val="90000"/>
              </a:lnSpc>
              <a:defRPr sz="1600" b="1">
                <a:latin typeface="Dosis"/>
                <a:ea typeface="Dosis"/>
                <a:cs typeface="Dosis"/>
                <a:sym typeface="Dosis"/>
              </a:defRPr>
            </a:pPr>
            <a:endParaRPr sz="1400" dirty="0"/>
          </a:p>
        </p:txBody>
      </p:sp>
      <p:sp>
        <p:nvSpPr>
          <p:cNvPr id="2847" name="EOSDIS Comprises Data of the Whole Earth System"/>
          <p:cNvSpPr txBox="1">
            <a:spLocks noGrp="1"/>
          </p:cNvSpPr>
          <p:nvPr>
            <p:ph type="title" idx="4294967295"/>
          </p:nvPr>
        </p:nvSpPr>
        <p:spPr>
          <a:xfrm>
            <a:off x="1399000" y="183040"/>
            <a:ext cx="9853579" cy="1055274"/>
          </a:xfrm>
          <a:prstGeom prst="rect">
            <a:avLst/>
          </a:prstGeom>
        </p:spPr>
        <p:txBody>
          <a:bodyPr anchor="ctr">
            <a:normAutofit fontScale="90000"/>
          </a:bodyPr>
          <a:lstStyle>
            <a:lvl1pPr algn="ctr" defTabSz="456877">
              <a:defRPr sz="3420">
                <a:solidFill>
                  <a:srgbClr val="000000"/>
                </a:solidFill>
                <a:latin typeface="Dosis Medium"/>
                <a:ea typeface="Dosis Medium"/>
                <a:cs typeface="Dosis Medium"/>
                <a:sym typeface="Dosis Medium"/>
              </a:defRPr>
            </a:lvl1pPr>
          </a:lstStyle>
          <a:p>
            <a:r>
              <a:rPr lang="en-US" sz="3200" b="1" dirty="0" smtClean="0">
                <a:solidFill>
                  <a:schemeClr val="accent2"/>
                </a:solidFill>
                <a:latin typeface="Arial"/>
                <a:ea typeface="Arial"/>
                <a:cs typeface="Arial"/>
                <a:sym typeface="Arial"/>
              </a:rPr>
              <a:t>EOSDIS Comprises Data of the Whole Earth System</a:t>
            </a:r>
            <a:endParaRPr dirty="0"/>
          </a:p>
        </p:txBody>
      </p:sp>
    </p:spTree>
    <p:extLst>
      <p:ext uri="{BB962C8B-B14F-4D97-AF65-F5344CB8AC3E}">
        <p14:creationId xmlns:p14="http://schemas.microsoft.com/office/powerpoint/2010/main" val="38781201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sp>
        <p:nvSpPr>
          <p:cNvPr id="57" name="Rectangle 56"/>
          <p:cNvSpPr/>
          <p:nvPr/>
        </p:nvSpPr>
        <p:spPr>
          <a:xfrm>
            <a:off x="1524000" y="0"/>
            <a:ext cx="9144000" cy="685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grpSp>
        <p:nvGrpSpPr>
          <p:cNvPr id="2" name="Group 1"/>
          <p:cNvGrpSpPr>
            <a:grpSpLocks noChangeAspect="1"/>
          </p:cNvGrpSpPr>
          <p:nvPr/>
        </p:nvGrpSpPr>
        <p:grpSpPr>
          <a:xfrm>
            <a:off x="2220464" y="1850180"/>
            <a:ext cx="7837937" cy="4703020"/>
            <a:chOff x="1779588" y="1733550"/>
            <a:chExt cx="5640387" cy="3494088"/>
          </a:xfrm>
        </p:grpSpPr>
        <p:sp>
          <p:nvSpPr>
            <p:cNvPr id="3" name="Freeform 13"/>
            <p:cNvSpPr>
              <a:spLocks/>
            </p:cNvSpPr>
            <p:nvPr/>
          </p:nvSpPr>
          <p:spPr bwMode="auto">
            <a:xfrm>
              <a:off x="7008813" y="1733550"/>
              <a:ext cx="411162" cy="658813"/>
            </a:xfrm>
            <a:custGeom>
              <a:avLst/>
              <a:gdLst>
                <a:gd name="T0" fmla="*/ 60 w 208"/>
                <a:gd name="T1" fmla="*/ 21 h 320"/>
                <a:gd name="T2" fmla="*/ 20 w 208"/>
                <a:gd name="T3" fmla="*/ 93 h 320"/>
                <a:gd name="T4" fmla="*/ 40 w 208"/>
                <a:gd name="T5" fmla="*/ 124 h 320"/>
                <a:gd name="T6" fmla="*/ 20 w 208"/>
                <a:gd name="T7" fmla="*/ 156 h 320"/>
                <a:gd name="T8" fmla="*/ 30 w 208"/>
                <a:gd name="T9" fmla="*/ 166 h 320"/>
                <a:gd name="T10" fmla="*/ 20 w 208"/>
                <a:gd name="T11" fmla="*/ 187 h 320"/>
                <a:gd name="T12" fmla="*/ 20 w 208"/>
                <a:gd name="T13" fmla="*/ 228 h 320"/>
                <a:gd name="T14" fmla="*/ 0 w 208"/>
                <a:gd name="T15" fmla="*/ 249 h 320"/>
                <a:gd name="T16" fmla="*/ 10 w 208"/>
                <a:gd name="T17" fmla="*/ 259 h 320"/>
                <a:gd name="T18" fmla="*/ 60 w 208"/>
                <a:gd name="T19" fmla="*/ 405 h 320"/>
                <a:gd name="T20" fmla="*/ 110 w 208"/>
                <a:gd name="T21" fmla="*/ 415 h 320"/>
                <a:gd name="T22" fmla="*/ 100 w 208"/>
                <a:gd name="T23" fmla="*/ 394 h 320"/>
                <a:gd name="T24" fmla="*/ 130 w 208"/>
                <a:gd name="T25" fmla="*/ 363 h 320"/>
                <a:gd name="T26" fmla="*/ 120 w 208"/>
                <a:gd name="T27" fmla="*/ 342 h 320"/>
                <a:gd name="T28" fmla="*/ 169 w 208"/>
                <a:gd name="T29" fmla="*/ 311 h 320"/>
                <a:gd name="T30" fmla="*/ 169 w 208"/>
                <a:gd name="T31" fmla="*/ 270 h 320"/>
                <a:gd name="T32" fmla="*/ 209 w 208"/>
                <a:gd name="T33" fmla="*/ 270 h 320"/>
                <a:gd name="T34" fmla="*/ 229 w 208"/>
                <a:gd name="T35" fmla="*/ 239 h 320"/>
                <a:gd name="T36" fmla="*/ 259 w 208"/>
                <a:gd name="T37" fmla="*/ 218 h 320"/>
                <a:gd name="T38" fmla="*/ 259 w 208"/>
                <a:gd name="T39" fmla="*/ 187 h 320"/>
                <a:gd name="T40" fmla="*/ 219 w 208"/>
                <a:gd name="T41" fmla="*/ 187 h 320"/>
                <a:gd name="T42" fmla="*/ 209 w 208"/>
                <a:gd name="T43" fmla="*/ 156 h 320"/>
                <a:gd name="T44" fmla="*/ 169 w 208"/>
                <a:gd name="T45" fmla="*/ 156 h 320"/>
                <a:gd name="T46" fmla="*/ 139 w 208"/>
                <a:gd name="T47" fmla="*/ 31 h 320"/>
                <a:gd name="T48" fmla="*/ 120 w 208"/>
                <a:gd name="T49" fmla="*/ 0 h 320"/>
                <a:gd name="T50" fmla="*/ 80 w 208"/>
                <a:gd name="T51" fmla="*/ 10 h 320"/>
                <a:gd name="T52" fmla="*/ 70 w 208"/>
                <a:gd name="T53" fmla="*/ 21 h 320"/>
                <a:gd name="T54" fmla="*/ 60 w 208"/>
                <a:gd name="T55" fmla="*/ 21 h 32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08"/>
                <a:gd name="T85" fmla="*/ 0 h 320"/>
                <a:gd name="T86" fmla="*/ 208 w 208"/>
                <a:gd name="T87" fmla="*/ 320 h 32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08" h="320">
                  <a:moveTo>
                    <a:pt x="48" y="16"/>
                  </a:moveTo>
                  <a:lnTo>
                    <a:pt x="16" y="72"/>
                  </a:lnTo>
                  <a:lnTo>
                    <a:pt x="32" y="96"/>
                  </a:lnTo>
                  <a:lnTo>
                    <a:pt x="16" y="120"/>
                  </a:lnTo>
                  <a:lnTo>
                    <a:pt x="24" y="128"/>
                  </a:lnTo>
                  <a:lnTo>
                    <a:pt x="16" y="144"/>
                  </a:lnTo>
                  <a:lnTo>
                    <a:pt x="16" y="176"/>
                  </a:lnTo>
                  <a:lnTo>
                    <a:pt x="0" y="192"/>
                  </a:lnTo>
                  <a:lnTo>
                    <a:pt x="8" y="200"/>
                  </a:lnTo>
                  <a:lnTo>
                    <a:pt x="48" y="312"/>
                  </a:lnTo>
                  <a:lnTo>
                    <a:pt x="88" y="320"/>
                  </a:lnTo>
                  <a:lnTo>
                    <a:pt x="80" y="304"/>
                  </a:lnTo>
                  <a:lnTo>
                    <a:pt x="104" y="280"/>
                  </a:lnTo>
                  <a:lnTo>
                    <a:pt x="96" y="264"/>
                  </a:lnTo>
                  <a:lnTo>
                    <a:pt x="136" y="240"/>
                  </a:lnTo>
                  <a:lnTo>
                    <a:pt x="136" y="208"/>
                  </a:lnTo>
                  <a:lnTo>
                    <a:pt x="168" y="208"/>
                  </a:lnTo>
                  <a:lnTo>
                    <a:pt x="184" y="184"/>
                  </a:lnTo>
                  <a:lnTo>
                    <a:pt x="208" y="168"/>
                  </a:lnTo>
                  <a:lnTo>
                    <a:pt x="208" y="144"/>
                  </a:lnTo>
                  <a:lnTo>
                    <a:pt x="176" y="144"/>
                  </a:lnTo>
                  <a:lnTo>
                    <a:pt x="168" y="120"/>
                  </a:lnTo>
                  <a:lnTo>
                    <a:pt x="136" y="120"/>
                  </a:lnTo>
                  <a:lnTo>
                    <a:pt x="112" y="24"/>
                  </a:lnTo>
                  <a:lnTo>
                    <a:pt x="96" y="0"/>
                  </a:lnTo>
                  <a:lnTo>
                    <a:pt x="64" y="8"/>
                  </a:lnTo>
                  <a:lnTo>
                    <a:pt x="56" y="16"/>
                  </a:lnTo>
                  <a:lnTo>
                    <a:pt x="48" y="16"/>
                  </a:lnTo>
                  <a:close/>
                </a:path>
              </a:pathLst>
            </a:custGeom>
            <a:solidFill>
              <a:srgbClr val="3366CC"/>
            </a:solidFill>
            <a:ln w="12700">
              <a:solidFill>
                <a:schemeClr val="bg1"/>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71717"/>
                </a:solidFill>
                <a:effectLst/>
                <a:uLnTx/>
                <a:uFillTx/>
                <a:latin typeface="Franklin Gothic Book"/>
                <a:ea typeface="+mn-ea"/>
                <a:cs typeface="+mn-cs"/>
              </a:endParaRPr>
            </a:p>
          </p:txBody>
        </p:sp>
        <p:sp>
          <p:nvSpPr>
            <p:cNvPr id="4" name="Freeform 14"/>
            <p:cNvSpPr>
              <a:spLocks/>
            </p:cNvSpPr>
            <p:nvPr/>
          </p:nvSpPr>
          <p:spPr bwMode="auto">
            <a:xfrm>
              <a:off x="6391275" y="3052763"/>
              <a:ext cx="522287" cy="214313"/>
            </a:xfrm>
            <a:custGeom>
              <a:avLst/>
              <a:gdLst>
                <a:gd name="T0" fmla="*/ 0 w 264"/>
                <a:gd name="T1" fmla="*/ 42 h 104"/>
                <a:gd name="T2" fmla="*/ 249 w 264"/>
                <a:gd name="T3" fmla="*/ 0 h 104"/>
                <a:gd name="T4" fmla="*/ 289 w 264"/>
                <a:gd name="T5" fmla="*/ 93 h 104"/>
                <a:gd name="T6" fmla="*/ 329 w 264"/>
                <a:gd name="T7" fmla="*/ 83 h 104"/>
                <a:gd name="T8" fmla="*/ 329 w 264"/>
                <a:gd name="T9" fmla="*/ 135 h 104"/>
                <a:gd name="T10" fmla="*/ 299 w 264"/>
                <a:gd name="T11" fmla="*/ 135 h 104"/>
                <a:gd name="T12" fmla="*/ 269 w 264"/>
                <a:gd name="T13" fmla="*/ 104 h 104"/>
                <a:gd name="T14" fmla="*/ 249 w 264"/>
                <a:gd name="T15" fmla="*/ 73 h 104"/>
                <a:gd name="T16" fmla="*/ 239 w 264"/>
                <a:gd name="T17" fmla="*/ 10 h 104"/>
                <a:gd name="T18" fmla="*/ 229 w 264"/>
                <a:gd name="T19" fmla="*/ 42 h 104"/>
                <a:gd name="T20" fmla="*/ 249 w 264"/>
                <a:gd name="T21" fmla="*/ 125 h 104"/>
                <a:gd name="T22" fmla="*/ 169 w 264"/>
                <a:gd name="T23" fmla="*/ 135 h 104"/>
                <a:gd name="T24" fmla="*/ 169 w 264"/>
                <a:gd name="T25" fmla="*/ 73 h 104"/>
                <a:gd name="T26" fmla="*/ 130 w 264"/>
                <a:gd name="T27" fmla="*/ 52 h 104"/>
                <a:gd name="T28" fmla="*/ 90 w 264"/>
                <a:gd name="T29" fmla="*/ 42 h 104"/>
                <a:gd name="T30" fmla="*/ 10 w 264"/>
                <a:gd name="T31" fmla="*/ 83 h 104"/>
                <a:gd name="T32" fmla="*/ 0 w 264"/>
                <a:gd name="T33" fmla="*/ 42 h 10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64"/>
                <a:gd name="T52" fmla="*/ 0 h 104"/>
                <a:gd name="T53" fmla="*/ 264 w 264"/>
                <a:gd name="T54" fmla="*/ 104 h 10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64" h="104">
                  <a:moveTo>
                    <a:pt x="0" y="32"/>
                  </a:moveTo>
                  <a:lnTo>
                    <a:pt x="200" y="0"/>
                  </a:lnTo>
                  <a:lnTo>
                    <a:pt x="232" y="72"/>
                  </a:lnTo>
                  <a:lnTo>
                    <a:pt x="264" y="64"/>
                  </a:lnTo>
                  <a:lnTo>
                    <a:pt x="264" y="104"/>
                  </a:lnTo>
                  <a:lnTo>
                    <a:pt x="240" y="104"/>
                  </a:lnTo>
                  <a:lnTo>
                    <a:pt x="216" y="80"/>
                  </a:lnTo>
                  <a:lnTo>
                    <a:pt x="200" y="56"/>
                  </a:lnTo>
                  <a:lnTo>
                    <a:pt x="192" y="8"/>
                  </a:lnTo>
                  <a:lnTo>
                    <a:pt x="184" y="32"/>
                  </a:lnTo>
                  <a:lnTo>
                    <a:pt x="200" y="96"/>
                  </a:lnTo>
                  <a:lnTo>
                    <a:pt x="136" y="104"/>
                  </a:lnTo>
                  <a:lnTo>
                    <a:pt x="136" y="56"/>
                  </a:lnTo>
                  <a:lnTo>
                    <a:pt x="104" y="40"/>
                  </a:lnTo>
                  <a:lnTo>
                    <a:pt x="72" y="32"/>
                  </a:lnTo>
                  <a:lnTo>
                    <a:pt x="8" y="64"/>
                  </a:lnTo>
                  <a:lnTo>
                    <a:pt x="0" y="32"/>
                  </a:lnTo>
                  <a:close/>
                </a:path>
              </a:pathLst>
            </a:custGeom>
            <a:solidFill>
              <a:srgbClr val="3366CC"/>
            </a:solidFill>
            <a:ln w="12700">
              <a:solidFill>
                <a:schemeClr val="bg1"/>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71717"/>
                </a:solidFill>
                <a:effectLst/>
                <a:uLnTx/>
                <a:uFillTx/>
                <a:latin typeface="Franklin Gothic Book"/>
                <a:ea typeface="+mn-ea"/>
                <a:cs typeface="+mn-cs"/>
              </a:endParaRPr>
            </a:p>
          </p:txBody>
        </p:sp>
        <p:sp>
          <p:nvSpPr>
            <p:cNvPr id="5" name="Freeform 15"/>
            <p:cNvSpPr>
              <a:spLocks/>
            </p:cNvSpPr>
            <p:nvPr/>
          </p:nvSpPr>
          <p:spPr bwMode="auto">
            <a:xfrm>
              <a:off x="2017713" y="1782763"/>
              <a:ext cx="712787" cy="544513"/>
            </a:xfrm>
            <a:custGeom>
              <a:avLst/>
              <a:gdLst>
                <a:gd name="T0" fmla="*/ 110 w 360"/>
                <a:gd name="T1" fmla="*/ 0 h 264"/>
                <a:gd name="T2" fmla="*/ 200 w 360"/>
                <a:gd name="T3" fmla="*/ 31 h 264"/>
                <a:gd name="T4" fmla="*/ 269 w 360"/>
                <a:gd name="T5" fmla="*/ 42 h 264"/>
                <a:gd name="T6" fmla="*/ 309 w 360"/>
                <a:gd name="T7" fmla="*/ 52 h 264"/>
                <a:gd name="T8" fmla="*/ 339 w 360"/>
                <a:gd name="T9" fmla="*/ 62 h 264"/>
                <a:gd name="T10" fmla="*/ 389 w 360"/>
                <a:gd name="T11" fmla="*/ 73 h 264"/>
                <a:gd name="T12" fmla="*/ 449 w 360"/>
                <a:gd name="T13" fmla="*/ 83 h 264"/>
                <a:gd name="T14" fmla="*/ 409 w 360"/>
                <a:gd name="T15" fmla="*/ 343 h 264"/>
                <a:gd name="T16" fmla="*/ 239 w 360"/>
                <a:gd name="T17" fmla="*/ 301 h 264"/>
                <a:gd name="T18" fmla="*/ 210 w 360"/>
                <a:gd name="T19" fmla="*/ 322 h 264"/>
                <a:gd name="T20" fmla="*/ 180 w 360"/>
                <a:gd name="T21" fmla="*/ 291 h 264"/>
                <a:gd name="T22" fmla="*/ 150 w 360"/>
                <a:gd name="T23" fmla="*/ 322 h 264"/>
                <a:gd name="T24" fmla="*/ 130 w 360"/>
                <a:gd name="T25" fmla="*/ 301 h 264"/>
                <a:gd name="T26" fmla="*/ 60 w 360"/>
                <a:gd name="T27" fmla="*/ 291 h 264"/>
                <a:gd name="T28" fmla="*/ 70 w 360"/>
                <a:gd name="T29" fmla="*/ 249 h 264"/>
                <a:gd name="T30" fmla="*/ 20 w 360"/>
                <a:gd name="T31" fmla="*/ 249 h 264"/>
                <a:gd name="T32" fmla="*/ 10 w 360"/>
                <a:gd name="T33" fmla="*/ 229 h 264"/>
                <a:gd name="T34" fmla="*/ 20 w 360"/>
                <a:gd name="T35" fmla="*/ 197 h 264"/>
                <a:gd name="T36" fmla="*/ 10 w 360"/>
                <a:gd name="T37" fmla="*/ 177 h 264"/>
                <a:gd name="T38" fmla="*/ 10 w 360"/>
                <a:gd name="T39" fmla="*/ 104 h 264"/>
                <a:gd name="T40" fmla="*/ 0 w 360"/>
                <a:gd name="T41" fmla="*/ 62 h 264"/>
                <a:gd name="T42" fmla="*/ 10 w 360"/>
                <a:gd name="T43" fmla="*/ 42 h 264"/>
                <a:gd name="T44" fmla="*/ 30 w 360"/>
                <a:gd name="T45" fmla="*/ 42 h 264"/>
                <a:gd name="T46" fmla="*/ 50 w 360"/>
                <a:gd name="T47" fmla="*/ 73 h 264"/>
                <a:gd name="T48" fmla="*/ 100 w 360"/>
                <a:gd name="T49" fmla="*/ 83 h 264"/>
                <a:gd name="T50" fmla="*/ 110 w 360"/>
                <a:gd name="T51" fmla="*/ 104 h 264"/>
                <a:gd name="T52" fmla="*/ 90 w 360"/>
                <a:gd name="T53" fmla="*/ 104 h 264"/>
                <a:gd name="T54" fmla="*/ 80 w 360"/>
                <a:gd name="T55" fmla="*/ 125 h 264"/>
                <a:gd name="T56" fmla="*/ 100 w 360"/>
                <a:gd name="T57" fmla="*/ 135 h 264"/>
                <a:gd name="T58" fmla="*/ 100 w 360"/>
                <a:gd name="T59" fmla="*/ 156 h 264"/>
                <a:gd name="T60" fmla="*/ 80 w 360"/>
                <a:gd name="T61" fmla="*/ 166 h 264"/>
                <a:gd name="T62" fmla="*/ 80 w 360"/>
                <a:gd name="T63" fmla="*/ 177 h 264"/>
                <a:gd name="T64" fmla="*/ 110 w 360"/>
                <a:gd name="T65" fmla="*/ 177 h 264"/>
                <a:gd name="T66" fmla="*/ 110 w 360"/>
                <a:gd name="T67" fmla="*/ 146 h 264"/>
                <a:gd name="T68" fmla="*/ 140 w 360"/>
                <a:gd name="T69" fmla="*/ 125 h 264"/>
                <a:gd name="T70" fmla="*/ 110 w 360"/>
                <a:gd name="T71" fmla="*/ 62 h 264"/>
                <a:gd name="T72" fmla="*/ 130 w 360"/>
                <a:gd name="T73" fmla="*/ 52 h 264"/>
                <a:gd name="T74" fmla="*/ 110 w 360"/>
                <a:gd name="T75" fmla="*/ 0 h 26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60"/>
                <a:gd name="T115" fmla="*/ 0 h 264"/>
                <a:gd name="T116" fmla="*/ 360 w 360"/>
                <a:gd name="T117" fmla="*/ 264 h 26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60" h="264">
                  <a:moveTo>
                    <a:pt x="88" y="0"/>
                  </a:moveTo>
                  <a:lnTo>
                    <a:pt x="160" y="24"/>
                  </a:lnTo>
                  <a:lnTo>
                    <a:pt x="216" y="32"/>
                  </a:lnTo>
                  <a:lnTo>
                    <a:pt x="248" y="40"/>
                  </a:lnTo>
                  <a:lnTo>
                    <a:pt x="272" y="48"/>
                  </a:lnTo>
                  <a:lnTo>
                    <a:pt x="312" y="56"/>
                  </a:lnTo>
                  <a:lnTo>
                    <a:pt x="360" y="64"/>
                  </a:lnTo>
                  <a:lnTo>
                    <a:pt x="328" y="264"/>
                  </a:lnTo>
                  <a:lnTo>
                    <a:pt x="192" y="232"/>
                  </a:lnTo>
                  <a:lnTo>
                    <a:pt x="168" y="248"/>
                  </a:lnTo>
                  <a:lnTo>
                    <a:pt x="144" y="224"/>
                  </a:lnTo>
                  <a:lnTo>
                    <a:pt x="120" y="248"/>
                  </a:lnTo>
                  <a:lnTo>
                    <a:pt x="104" y="232"/>
                  </a:lnTo>
                  <a:lnTo>
                    <a:pt x="48" y="224"/>
                  </a:lnTo>
                  <a:lnTo>
                    <a:pt x="56" y="192"/>
                  </a:lnTo>
                  <a:lnTo>
                    <a:pt x="16" y="192"/>
                  </a:lnTo>
                  <a:lnTo>
                    <a:pt x="8" y="176"/>
                  </a:lnTo>
                  <a:lnTo>
                    <a:pt x="16" y="152"/>
                  </a:lnTo>
                  <a:lnTo>
                    <a:pt x="8" y="136"/>
                  </a:lnTo>
                  <a:lnTo>
                    <a:pt x="8" y="80"/>
                  </a:lnTo>
                  <a:lnTo>
                    <a:pt x="0" y="48"/>
                  </a:lnTo>
                  <a:lnTo>
                    <a:pt x="8" y="32"/>
                  </a:lnTo>
                  <a:lnTo>
                    <a:pt x="24" y="32"/>
                  </a:lnTo>
                  <a:lnTo>
                    <a:pt x="40" y="56"/>
                  </a:lnTo>
                  <a:lnTo>
                    <a:pt x="80" y="64"/>
                  </a:lnTo>
                  <a:lnTo>
                    <a:pt x="88" y="80"/>
                  </a:lnTo>
                  <a:lnTo>
                    <a:pt x="72" y="80"/>
                  </a:lnTo>
                  <a:lnTo>
                    <a:pt x="64" y="96"/>
                  </a:lnTo>
                  <a:lnTo>
                    <a:pt x="80" y="104"/>
                  </a:lnTo>
                  <a:lnTo>
                    <a:pt x="80" y="120"/>
                  </a:lnTo>
                  <a:lnTo>
                    <a:pt x="64" y="128"/>
                  </a:lnTo>
                  <a:lnTo>
                    <a:pt x="64" y="136"/>
                  </a:lnTo>
                  <a:lnTo>
                    <a:pt x="88" y="136"/>
                  </a:lnTo>
                  <a:lnTo>
                    <a:pt x="88" y="112"/>
                  </a:lnTo>
                  <a:lnTo>
                    <a:pt x="112" y="96"/>
                  </a:lnTo>
                  <a:lnTo>
                    <a:pt x="88" y="48"/>
                  </a:lnTo>
                  <a:lnTo>
                    <a:pt x="104" y="40"/>
                  </a:lnTo>
                  <a:lnTo>
                    <a:pt x="88" y="0"/>
                  </a:lnTo>
                  <a:close/>
                </a:path>
              </a:pathLst>
            </a:custGeom>
            <a:solidFill>
              <a:srgbClr val="3366CC"/>
            </a:solidFill>
            <a:ln w="12700">
              <a:solidFill>
                <a:schemeClr val="bg1"/>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71717"/>
                </a:solidFill>
                <a:effectLst/>
                <a:uLnTx/>
                <a:uFillTx/>
                <a:latin typeface="Franklin Gothic Book"/>
                <a:ea typeface="+mn-ea"/>
                <a:cs typeface="+mn-cs"/>
              </a:endParaRPr>
            </a:p>
          </p:txBody>
        </p:sp>
        <p:sp>
          <p:nvSpPr>
            <p:cNvPr id="6" name="Freeform 16"/>
            <p:cNvSpPr>
              <a:spLocks/>
            </p:cNvSpPr>
            <p:nvPr/>
          </p:nvSpPr>
          <p:spPr bwMode="auto">
            <a:xfrm>
              <a:off x="1858963" y="2178050"/>
              <a:ext cx="871537" cy="692150"/>
            </a:xfrm>
            <a:custGeom>
              <a:avLst/>
              <a:gdLst>
                <a:gd name="T0" fmla="*/ 120 w 440"/>
                <a:gd name="T1" fmla="*/ 0 h 336"/>
                <a:gd name="T2" fmla="*/ 100 w 440"/>
                <a:gd name="T3" fmla="*/ 10 h 336"/>
                <a:gd name="T4" fmla="*/ 90 w 440"/>
                <a:gd name="T5" fmla="*/ 52 h 336"/>
                <a:gd name="T6" fmla="*/ 80 w 440"/>
                <a:gd name="T7" fmla="*/ 83 h 336"/>
                <a:gd name="T8" fmla="*/ 70 w 440"/>
                <a:gd name="T9" fmla="*/ 104 h 336"/>
                <a:gd name="T10" fmla="*/ 60 w 440"/>
                <a:gd name="T11" fmla="*/ 135 h 336"/>
                <a:gd name="T12" fmla="*/ 50 w 440"/>
                <a:gd name="T13" fmla="*/ 166 h 336"/>
                <a:gd name="T14" fmla="*/ 40 w 440"/>
                <a:gd name="T15" fmla="*/ 197 h 336"/>
                <a:gd name="T16" fmla="*/ 20 w 440"/>
                <a:gd name="T17" fmla="*/ 228 h 336"/>
                <a:gd name="T18" fmla="*/ 0 w 440"/>
                <a:gd name="T19" fmla="*/ 270 h 336"/>
                <a:gd name="T20" fmla="*/ 0 w 440"/>
                <a:gd name="T21" fmla="*/ 343 h 336"/>
                <a:gd name="T22" fmla="*/ 309 w 440"/>
                <a:gd name="T23" fmla="*/ 405 h 336"/>
                <a:gd name="T24" fmla="*/ 449 w 440"/>
                <a:gd name="T25" fmla="*/ 436 h 336"/>
                <a:gd name="T26" fmla="*/ 479 w 440"/>
                <a:gd name="T27" fmla="*/ 291 h 336"/>
                <a:gd name="T28" fmla="*/ 499 w 440"/>
                <a:gd name="T29" fmla="*/ 270 h 336"/>
                <a:gd name="T30" fmla="*/ 479 w 440"/>
                <a:gd name="T31" fmla="*/ 239 h 336"/>
                <a:gd name="T32" fmla="*/ 489 w 440"/>
                <a:gd name="T33" fmla="*/ 208 h 336"/>
                <a:gd name="T34" fmla="*/ 549 w 440"/>
                <a:gd name="T35" fmla="*/ 145 h 336"/>
                <a:gd name="T36" fmla="*/ 509 w 440"/>
                <a:gd name="T37" fmla="*/ 93 h 336"/>
                <a:gd name="T38" fmla="*/ 339 w 440"/>
                <a:gd name="T39" fmla="*/ 52 h 336"/>
                <a:gd name="T40" fmla="*/ 309 w 440"/>
                <a:gd name="T41" fmla="*/ 73 h 336"/>
                <a:gd name="T42" fmla="*/ 279 w 440"/>
                <a:gd name="T43" fmla="*/ 42 h 336"/>
                <a:gd name="T44" fmla="*/ 250 w 440"/>
                <a:gd name="T45" fmla="*/ 73 h 336"/>
                <a:gd name="T46" fmla="*/ 230 w 440"/>
                <a:gd name="T47" fmla="*/ 42 h 336"/>
                <a:gd name="T48" fmla="*/ 160 w 440"/>
                <a:gd name="T49" fmla="*/ 42 h 336"/>
                <a:gd name="T50" fmla="*/ 170 w 440"/>
                <a:gd name="T51" fmla="*/ 0 h 336"/>
                <a:gd name="T52" fmla="*/ 120 w 440"/>
                <a:gd name="T53" fmla="*/ 0 h 3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40"/>
                <a:gd name="T82" fmla="*/ 0 h 336"/>
                <a:gd name="T83" fmla="*/ 440 w 440"/>
                <a:gd name="T84" fmla="*/ 336 h 3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40" h="336">
                  <a:moveTo>
                    <a:pt x="96" y="0"/>
                  </a:moveTo>
                  <a:lnTo>
                    <a:pt x="80" y="8"/>
                  </a:lnTo>
                  <a:lnTo>
                    <a:pt x="72" y="40"/>
                  </a:lnTo>
                  <a:lnTo>
                    <a:pt x="64" y="64"/>
                  </a:lnTo>
                  <a:lnTo>
                    <a:pt x="56" y="80"/>
                  </a:lnTo>
                  <a:lnTo>
                    <a:pt x="48" y="104"/>
                  </a:lnTo>
                  <a:lnTo>
                    <a:pt x="40" y="128"/>
                  </a:lnTo>
                  <a:lnTo>
                    <a:pt x="32" y="152"/>
                  </a:lnTo>
                  <a:lnTo>
                    <a:pt x="16" y="176"/>
                  </a:lnTo>
                  <a:lnTo>
                    <a:pt x="0" y="208"/>
                  </a:lnTo>
                  <a:lnTo>
                    <a:pt x="0" y="264"/>
                  </a:lnTo>
                  <a:lnTo>
                    <a:pt x="248" y="312"/>
                  </a:lnTo>
                  <a:lnTo>
                    <a:pt x="360" y="336"/>
                  </a:lnTo>
                  <a:lnTo>
                    <a:pt x="384" y="224"/>
                  </a:lnTo>
                  <a:lnTo>
                    <a:pt x="400" y="208"/>
                  </a:lnTo>
                  <a:lnTo>
                    <a:pt x="384" y="184"/>
                  </a:lnTo>
                  <a:lnTo>
                    <a:pt x="392" y="160"/>
                  </a:lnTo>
                  <a:lnTo>
                    <a:pt x="440" y="112"/>
                  </a:lnTo>
                  <a:lnTo>
                    <a:pt x="408" y="72"/>
                  </a:lnTo>
                  <a:lnTo>
                    <a:pt x="272" y="40"/>
                  </a:lnTo>
                  <a:lnTo>
                    <a:pt x="248" y="56"/>
                  </a:lnTo>
                  <a:lnTo>
                    <a:pt x="224" y="32"/>
                  </a:lnTo>
                  <a:lnTo>
                    <a:pt x="200" y="56"/>
                  </a:lnTo>
                  <a:lnTo>
                    <a:pt x="184" y="32"/>
                  </a:lnTo>
                  <a:lnTo>
                    <a:pt x="128" y="32"/>
                  </a:lnTo>
                  <a:lnTo>
                    <a:pt x="136" y="0"/>
                  </a:lnTo>
                  <a:lnTo>
                    <a:pt x="96" y="0"/>
                  </a:lnTo>
                  <a:close/>
                </a:path>
              </a:pathLst>
            </a:custGeom>
            <a:solidFill>
              <a:srgbClr val="3366CC"/>
            </a:solidFill>
            <a:ln w="12700">
              <a:solidFill>
                <a:schemeClr val="bg1"/>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71717"/>
                </a:solidFill>
                <a:effectLst/>
                <a:uLnTx/>
                <a:uFillTx/>
                <a:latin typeface="Franklin Gothic Book"/>
                <a:ea typeface="+mn-ea"/>
                <a:cs typeface="+mn-cs"/>
              </a:endParaRPr>
            </a:p>
          </p:txBody>
        </p:sp>
        <p:sp>
          <p:nvSpPr>
            <p:cNvPr id="7" name="Freeform 17"/>
            <p:cNvSpPr>
              <a:spLocks/>
            </p:cNvSpPr>
            <p:nvPr/>
          </p:nvSpPr>
          <p:spPr bwMode="auto">
            <a:xfrm>
              <a:off x="1779588" y="2722563"/>
              <a:ext cx="935037" cy="1482725"/>
            </a:xfrm>
            <a:custGeom>
              <a:avLst/>
              <a:gdLst>
                <a:gd name="T0" fmla="*/ 50 w 472"/>
                <a:gd name="T1" fmla="*/ 0 h 720"/>
                <a:gd name="T2" fmla="*/ 309 w 472"/>
                <a:gd name="T3" fmla="*/ 52 h 720"/>
                <a:gd name="T4" fmla="*/ 260 w 472"/>
                <a:gd name="T5" fmla="*/ 332 h 720"/>
                <a:gd name="T6" fmla="*/ 559 w 472"/>
                <a:gd name="T7" fmla="*/ 747 h 720"/>
                <a:gd name="T8" fmla="*/ 589 w 472"/>
                <a:gd name="T9" fmla="*/ 799 h 720"/>
                <a:gd name="T10" fmla="*/ 559 w 472"/>
                <a:gd name="T11" fmla="*/ 830 h 720"/>
                <a:gd name="T12" fmla="*/ 539 w 472"/>
                <a:gd name="T13" fmla="*/ 872 h 720"/>
                <a:gd name="T14" fmla="*/ 519 w 472"/>
                <a:gd name="T15" fmla="*/ 903 h 720"/>
                <a:gd name="T16" fmla="*/ 539 w 472"/>
                <a:gd name="T17" fmla="*/ 924 h 720"/>
                <a:gd name="T18" fmla="*/ 509 w 472"/>
                <a:gd name="T19" fmla="*/ 934 h 720"/>
                <a:gd name="T20" fmla="*/ 329 w 472"/>
                <a:gd name="T21" fmla="*/ 924 h 720"/>
                <a:gd name="T22" fmla="*/ 319 w 472"/>
                <a:gd name="T23" fmla="*/ 872 h 720"/>
                <a:gd name="T24" fmla="*/ 290 w 472"/>
                <a:gd name="T25" fmla="*/ 830 h 720"/>
                <a:gd name="T26" fmla="*/ 270 w 472"/>
                <a:gd name="T27" fmla="*/ 820 h 720"/>
                <a:gd name="T28" fmla="*/ 260 w 472"/>
                <a:gd name="T29" fmla="*/ 789 h 720"/>
                <a:gd name="T30" fmla="*/ 240 w 472"/>
                <a:gd name="T31" fmla="*/ 778 h 720"/>
                <a:gd name="T32" fmla="*/ 220 w 472"/>
                <a:gd name="T33" fmla="*/ 758 h 720"/>
                <a:gd name="T34" fmla="*/ 220 w 472"/>
                <a:gd name="T35" fmla="*/ 737 h 720"/>
                <a:gd name="T36" fmla="*/ 200 w 472"/>
                <a:gd name="T37" fmla="*/ 716 h 720"/>
                <a:gd name="T38" fmla="*/ 170 w 472"/>
                <a:gd name="T39" fmla="*/ 726 h 720"/>
                <a:gd name="T40" fmla="*/ 140 w 472"/>
                <a:gd name="T41" fmla="*/ 716 h 720"/>
                <a:gd name="T42" fmla="*/ 140 w 472"/>
                <a:gd name="T43" fmla="*/ 706 h 720"/>
                <a:gd name="T44" fmla="*/ 140 w 472"/>
                <a:gd name="T45" fmla="*/ 675 h 720"/>
                <a:gd name="T46" fmla="*/ 130 w 472"/>
                <a:gd name="T47" fmla="*/ 654 h 720"/>
                <a:gd name="T48" fmla="*/ 120 w 472"/>
                <a:gd name="T49" fmla="*/ 623 h 720"/>
                <a:gd name="T50" fmla="*/ 110 w 472"/>
                <a:gd name="T51" fmla="*/ 602 h 720"/>
                <a:gd name="T52" fmla="*/ 110 w 472"/>
                <a:gd name="T53" fmla="*/ 581 h 720"/>
                <a:gd name="T54" fmla="*/ 80 w 472"/>
                <a:gd name="T55" fmla="*/ 540 h 720"/>
                <a:gd name="T56" fmla="*/ 80 w 472"/>
                <a:gd name="T57" fmla="*/ 509 h 720"/>
                <a:gd name="T58" fmla="*/ 100 w 472"/>
                <a:gd name="T59" fmla="*/ 498 h 720"/>
                <a:gd name="T60" fmla="*/ 100 w 472"/>
                <a:gd name="T61" fmla="*/ 488 h 720"/>
                <a:gd name="T62" fmla="*/ 80 w 472"/>
                <a:gd name="T63" fmla="*/ 477 h 720"/>
                <a:gd name="T64" fmla="*/ 70 w 472"/>
                <a:gd name="T65" fmla="*/ 457 h 720"/>
                <a:gd name="T66" fmla="*/ 60 w 472"/>
                <a:gd name="T67" fmla="*/ 405 h 720"/>
                <a:gd name="T68" fmla="*/ 90 w 472"/>
                <a:gd name="T69" fmla="*/ 436 h 720"/>
                <a:gd name="T70" fmla="*/ 70 w 472"/>
                <a:gd name="T71" fmla="*/ 394 h 720"/>
                <a:gd name="T72" fmla="*/ 100 w 472"/>
                <a:gd name="T73" fmla="*/ 394 h 720"/>
                <a:gd name="T74" fmla="*/ 100 w 472"/>
                <a:gd name="T75" fmla="*/ 374 h 720"/>
                <a:gd name="T76" fmla="*/ 70 w 472"/>
                <a:gd name="T77" fmla="*/ 363 h 720"/>
                <a:gd name="T78" fmla="*/ 60 w 472"/>
                <a:gd name="T79" fmla="*/ 384 h 720"/>
                <a:gd name="T80" fmla="*/ 50 w 472"/>
                <a:gd name="T81" fmla="*/ 374 h 720"/>
                <a:gd name="T82" fmla="*/ 10 w 472"/>
                <a:gd name="T83" fmla="*/ 270 h 720"/>
                <a:gd name="T84" fmla="*/ 20 w 472"/>
                <a:gd name="T85" fmla="*/ 197 h 720"/>
                <a:gd name="T86" fmla="*/ 0 w 472"/>
                <a:gd name="T87" fmla="*/ 156 h 720"/>
                <a:gd name="T88" fmla="*/ 10 w 472"/>
                <a:gd name="T89" fmla="*/ 114 h 720"/>
                <a:gd name="T90" fmla="*/ 30 w 472"/>
                <a:gd name="T91" fmla="*/ 114 h 720"/>
                <a:gd name="T92" fmla="*/ 50 w 472"/>
                <a:gd name="T93" fmla="*/ 62 h 720"/>
                <a:gd name="T94" fmla="*/ 50 w 472"/>
                <a:gd name="T95" fmla="*/ 0 h 72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72"/>
                <a:gd name="T145" fmla="*/ 0 h 720"/>
                <a:gd name="T146" fmla="*/ 472 w 472"/>
                <a:gd name="T147" fmla="*/ 720 h 72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72" h="720">
                  <a:moveTo>
                    <a:pt x="40" y="0"/>
                  </a:moveTo>
                  <a:lnTo>
                    <a:pt x="248" y="40"/>
                  </a:lnTo>
                  <a:lnTo>
                    <a:pt x="208" y="256"/>
                  </a:lnTo>
                  <a:lnTo>
                    <a:pt x="448" y="576"/>
                  </a:lnTo>
                  <a:lnTo>
                    <a:pt x="472" y="616"/>
                  </a:lnTo>
                  <a:lnTo>
                    <a:pt x="448" y="640"/>
                  </a:lnTo>
                  <a:lnTo>
                    <a:pt x="432" y="672"/>
                  </a:lnTo>
                  <a:lnTo>
                    <a:pt x="416" y="696"/>
                  </a:lnTo>
                  <a:lnTo>
                    <a:pt x="432" y="712"/>
                  </a:lnTo>
                  <a:lnTo>
                    <a:pt x="408" y="720"/>
                  </a:lnTo>
                  <a:lnTo>
                    <a:pt x="264" y="712"/>
                  </a:lnTo>
                  <a:lnTo>
                    <a:pt x="256" y="672"/>
                  </a:lnTo>
                  <a:lnTo>
                    <a:pt x="232" y="640"/>
                  </a:lnTo>
                  <a:lnTo>
                    <a:pt x="216" y="632"/>
                  </a:lnTo>
                  <a:lnTo>
                    <a:pt x="208" y="608"/>
                  </a:lnTo>
                  <a:lnTo>
                    <a:pt x="192" y="600"/>
                  </a:lnTo>
                  <a:lnTo>
                    <a:pt x="176" y="584"/>
                  </a:lnTo>
                  <a:lnTo>
                    <a:pt x="176" y="568"/>
                  </a:lnTo>
                  <a:lnTo>
                    <a:pt x="160" y="552"/>
                  </a:lnTo>
                  <a:lnTo>
                    <a:pt x="136" y="560"/>
                  </a:lnTo>
                  <a:lnTo>
                    <a:pt x="112" y="552"/>
                  </a:lnTo>
                  <a:lnTo>
                    <a:pt x="112" y="544"/>
                  </a:lnTo>
                  <a:lnTo>
                    <a:pt x="112" y="520"/>
                  </a:lnTo>
                  <a:lnTo>
                    <a:pt x="104" y="504"/>
                  </a:lnTo>
                  <a:lnTo>
                    <a:pt x="96" y="480"/>
                  </a:lnTo>
                  <a:lnTo>
                    <a:pt x="88" y="464"/>
                  </a:lnTo>
                  <a:lnTo>
                    <a:pt x="88" y="448"/>
                  </a:lnTo>
                  <a:lnTo>
                    <a:pt x="64" y="416"/>
                  </a:lnTo>
                  <a:lnTo>
                    <a:pt x="64" y="392"/>
                  </a:lnTo>
                  <a:lnTo>
                    <a:pt x="80" y="384"/>
                  </a:lnTo>
                  <a:lnTo>
                    <a:pt x="80" y="376"/>
                  </a:lnTo>
                  <a:lnTo>
                    <a:pt x="64" y="368"/>
                  </a:lnTo>
                  <a:lnTo>
                    <a:pt x="56" y="352"/>
                  </a:lnTo>
                  <a:lnTo>
                    <a:pt x="48" y="312"/>
                  </a:lnTo>
                  <a:lnTo>
                    <a:pt x="72" y="336"/>
                  </a:lnTo>
                  <a:lnTo>
                    <a:pt x="56" y="304"/>
                  </a:lnTo>
                  <a:lnTo>
                    <a:pt x="80" y="304"/>
                  </a:lnTo>
                  <a:lnTo>
                    <a:pt x="80" y="288"/>
                  </a:lnTo>
                  <a:lnTo>
                    <a:pt x="56" y="280"/>
                  </a:lnTo>
                  <a:lnTo>
                    <a:pt x="48" y="296"/>
                  </a:lnTo>
                  <a:lnTo>
                    <a:pt x="40" y="288"/>
                  </a:lnTo>
                  <a:lnTo>
                    <a:pt x="8" y="208"/>
                  </a:lnTo>
                  <a:lnTo>
                    <a:pt x="16" y="152"/>
                  </a:lnTo>
                  <a:lnTo>
                    <a:pt x="0" y="120"/>
                  </a:lnTo>
                  <a:lnTo>
                    <a:pt x="8" y="88"/>
                  </a:lnTo>
                  <a:lnTo>
                    <a:pt x="24" y="88"/>
                  </a:lnTo>
                  <a:lnTo>
                    <a:pt x="40" y="48"/>
                  </a:lnTo>
                  <a:lnTo>
                    <a:pt x="40" y="0"/>
                  </a:lnTo>
                  <a:close/>
                </a:path>
              </a:pathLst>
            </a:custGeom>
            <a:solidFill>
              <a:srgbClr val="3366CC"/>
            </a:solidFill>
            <a:ln w="12700">
              <a:solidFill>
                <a:schemeClr val="bg1"/>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71717"/>
                </a:solidFill>
                <a:effectLst/>
                <a:uLnTx/>
                <a:uFillTx/>
                <a:latin typeface="Franklin Gothic Book"/>
                <a:ea typeface="+mn-ea"/>
                <a:cs typeface="+mn-cs"/>
              </a:endParaRPr>
            </a:p>
          </p:txBody>
        </p:sp>
        <p:sp>
          <p:nvSpPr>
            <p:cNvPr id="8" name="Freeform 18"/>
            <p:cNvSpPr>
              <a:spLocks/>
            </p:cNvSpPr>
            <p:nvPr/>
          </p:nvSpPr>
          <p:spPr bwMode="auto">
            <a:xfrm>
              <a:off x="2190750" y="2805113"/>
              <a:ext cx="696912" cy="1104900"/>
            </a:xfrm>
            <a:custGeom>
              <a:avLst/>
              <a:gdLst>
                <a:gd name="T0" fmla="*/ 50 w 352"/>
                <a:gd name="T1" fmla="*/ 0 h 536"/>
                <a:gd name="T2" fmla="*/ 0 w 352"/>
                <a:gd name="T3" fmla="*/ 280 h 536"/>
                <a:gd name="T4" fmla="*/ 299 w 352"/>
                <a:gd name="T5" fmla="*/ 696 h 536"/>
                <a:gd name="T6" fmla="*/ 319 w 352"/>
                <a:gd name="T7" fmla="*/ 675 h 536"/>
                <a:gd name="T8" fmla="*/ 309 w 352"/>
                <a:gd name="T9" fmla="*/ 592 h 536"/>
                <a:gd name="T10" fmla="*/ 349 w 352"/>
                <a:gd name="T11" fmla="*/ 603 h 536"/>
                <a:gd name="T12" fmla="*/ 389 w 352"/>
                <a:gd name="T13" fmla="*/ 353 h 536"/>
                <a:gd name="T14" fmla="*/ 419 w 352"/>
                <a:gd name="T15" fmla="*/ 177 h 536"/>
                <a:gd name="T16" fmla="*/ 419 w 352"/>
                <a:gd name="T17" fmla="*/ 125 h 536"/>
                <a:gd name="T18" fmla="*/ 439 w 352"/>
                <a:gd name="T19" fmla="*/ 73 h 536"/>
                <a:gd name="T20" fmla="*/ 239 w 352"/>
                <a:gd name="T21" fmla="*/ 42 h 536"/>
                <a:gd name="T22" fmla="*/ 50 w 352"/>
                <a:gd name="T23" fmla="*/ 0 h 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52"/>
                <a:gd name="T37" fmla="*/ 0 h 536"/>
                <a:gd name="T38" fmla="*/ 352 w 352"/>
                <a:gd name="T39" fmla="*/ 536 h 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52" h="536">
                  <a:moveTo>
                    <a:pt x="40" y="0"/>
                  </a:moveTo>
                  <a:lnTo>
                    <a:pt x="0" y="216"/>
                  </a:lnTo>
                  <a:lnTo>
                    <a:pt x="240" y="536"/>
                  </a:lnTo>
                  <a:lnTo>
                    <a:pt x="256" y="520"/>
                  </a:lnTo>
                  <a:lnTo>
                    <a:pt x="248" y="456"/>
                  </a:lnTo>
                  <a:lnTo>
                    <a:pt x="280" y="464"/>
                  </a:lnTo>
                  <a:lnTo>
                    <a:pt x="312" y="272"/>
                  </a:lnTo>
                  <a:lnTo>
                    <a:pt x="336" y="136"/>
                  </a:lnTo>
                  <a:lnTo>
                    <a:pt x="336" y="96"/>
                  </a:lnTo>
                  <a:lnTo>
                    <a:pt x="352" y="56"/>
                  </a:lnTo>
                  <a:lnTo>
                    <a:pt x="192" y="32"/>
                  </a:lnTo>
                  <a:lnTo>
                    <a:pt x="40" y="0"/>
                  </a:lnTo>
                  <a:close/>
                </a:path>
              </a:pathLst>
            </a:custGeom>
            <a:solidFill>
              <a:srgbClr val="3366CC"/>
            </a:solidFill>
            <a:ln w="12700">
              <a:solidFill>
                <a:schemeClr val="bg1"/>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71717"/>
                </a:solidFill>
                <a:effectLst/>
                <a:uLnTx/>
                <a:uFillTx/>
                <a:latin typeface="Franklin Gothic Book"/>
                <a:ea typeface="+mn-ea"/>
                <a:cs typeface="+mn-cs"/>
              </a:endParaRPr>
            </a:p>
          </p:txBody>
        </p:sp>
        <p:sp>
          <p:nvSpPr>
            <p:cNvPr id="9" name="Freeform 19"/>
            <p:cNvSpPr>
              <a:spLocks/>
            </p:cNvSpPr>
            <p:nvPr/>
          </p:nvSpPr>
          <p:spPr bwMode="auto">
            <a:xfrm>
              <a:off x="2571750" y="1898650"/>
              <a:ext cx="633412" cy="1071563"/>
            </a:xfrm>
            <a:custGeom>
              <a:avLst/>
              <a:gdLst>
                <a:gd name="T0" fmla="*/ 100 w 320"/>
                <a:gd name="T1" fmla="*/ 0 h 520"/>
                <a:gd name="T2" fmla="*/ 60 w 320"/>
                <a:gd name="T3" fmla="*/ 270 h 520"/>
                <a:gd name="T4" fmla="*/ 100 w 320"/>
                <a:gd name="T5" fmla="*/ 322 h 520"/>
                <a:gd name="T6" fmla="*/ 40 w 320"/>
                <a:gd name="T7" fmla="*/ 384 h 520"/>
                <a:gd name="T8" fmla="*/ 30 w 320"/>
                <a:gd name="T9" fmla="*/ 426 h 520"/>
                <a:gd name="T10" fmla="*/ 50 w 320"/>
                <a:gd name="T11" fmla="*/ 447 h 520"/>
                <a:gd name="T12" fmla="*/ 30 w 320"/>
                <a:gd name="T13" fmla="*/ 467 h 520"/>
                <a:gd name="T14" fmla="*/ 0 w 320"/>
                <a:gd name="T15" fmla="*/ 613 h 520"/>
                <a:gd name="T16" fmla="*/ 190 w 320"/>
                <a:gd name="T17" fmla="*/ 654 h 520"/>
                <a:gd name="T18" fmla="*/ 369 w 320"/>
                <a:gd name="T19" fmla="*/ 675 h 520"/>
                <a:gd name="T20" fmla="*/ 389 w 320"/>
                <a:gd name="T21" fmla="*/ 540 h 520"/>
                <a:gd name="T22" fmla="*/ 399 w 320"/>
                <a:gd name="T23" fmla="*/ 457 h 520"/>
                <a:gd name="T24" fmla="*/ 379 w 320"/>
                <a:gd name="T25" fmla="*/ 436 h 520"/>
                <a:gd name="T26" fmla="*/ 339 w 320"/>
                <a:gd name="T27" fmla="*/ 436 h 520"/>
                <a:gd name="T28" fmla="*/ 289 w 320"/>
                <a:gd name="T29" fmla="*/ 447 h 520"/>
                <a:gd name="T30" fmla="*/ 279 w 320"/>
                <a:gd name="T31" fmla="*/ 384 h 520"/>
                <a:gd name="T32" fmla="*/ 209 w 320"/>
                <a:gd name="T33" fmla="*/ 332 h 520"/>
                <a:gd name="T34" fmla="*/ 219 w 320"/>
                <a:gd name="T35" fmla="*/ 301 h 520"/>
                <a:gd name="T36" fmla="*/ 229 w 320"/>
                <a:gd name="T37" fmla="*/ 249 h 520"/>
                <a:gd name="T38" fmla="*/ 140 w 320"/>
                <a:gd name="T39" fmla="*/ 125 h 520"/>
                <a:gd name="T40" fmla="*/ 150 w 320"/>
                <a:gd name="T41" fmla="*/ 10 h 520"/>
                <a:gd name="T42" fmla="*/ 100 w 320"/>
                <a:gd name="T43" fmla="*/ 0 h 52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20"/>
                <a:gd name="T67" fmla="*/ 0 h 520"/>
                <a:gd name="T68" fmla="*/ 320 w 320"/>
                <a:gd name="T69" fmla="*/ 520 h 52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20" h="520">
                  <a:moveTo>
                    <a:pt x="80" y="0"/>
                  </a:moveTo>
                  <a:lnTo>
                    <a:pt x="48" y="208"/>
                  </a:lnTo>
                  <a:lnTo>
                    <a:pt x="80" y="248"/>
                  </a:lnTo>
                  <a:lnTo>
                    <a:pt x="32" y="296"/>
                  </a:lnTo>
                  <a:lnTo>
                    <a:pt x="24" y="328"/>
                  </a:lnTo>
                  <a:lnTo>
                    <a:pt x="40" y="344"/>
                  </a:lnTo>
                  <a:lnTo>
                    <a:pt x="24" y="360"/>
                  </a:lnTo>
                  <a:lnTo>
                    <a:pt x="0" y="472"/>
                  </a:lnTo>
                  <a:lnTo>
                    <a:pt x="152" y="504"/>
                  </a:lnTo>
                  <a:lnTo>
                    <a:pt x="296" y="520"/>
                  </a:lnTo>
                  <a:lnTo>
                    <a:pt x="312" y="416"/>
                  </a:lnTo>
                  <a:lnTo>
                    <a:pt x="320" y="352"/>
                  </a:lnTo>
                  <a:lnTo>
                    <a:pt x="304" y="336"/>
                  </a:lnTo>
                  <a:lnTo>
                    <a:pt x="272" y="336"/>
                  </a:lnTo>
                  <a:lnTo>
                    <a:pt x="232" y="344"/>
                  </a:lnTo>
                  <a:lnTo>
                    <a:pt x="224" y="296"/>
                  </a:lnTo>
                  <a:lnTo>
                    <a:pt x="168" y="256"/>
                  </a:lnTo>
                  <a:lnTo>
                    <a:pt x="176" y="232"/>
                  </a:lnTo>
                  <a:lnTo>
                    <a:pt x="184" y="192"/>
                  </a:lnTo>
                  <a:lnTo>
                    <a:pt x="112" y="96"/>
                  </a:lnTo>
                  <a:lnTo>
                    <a:pt x="120" y="8"/>
                  </a:lnTo>
                  <a:lnTo>
                    <a:pt x="80" y="0"/>
                  </a:lnTo>
                  <a:close/>
                </a:path>
              </a:pathLst>
            </a:custGeom>
            <a:solidFill>
              <a:srgbClr val="3366CC"/>
            </a:solidFill>
            <a:ln w="12700">
              <a:solidFill>
                <a:schemeClr val="bg1"/>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71717"/>
                </a:solidFill>
                <a:effectLst/>
                <a:uLnTx/>
                <a:uFillTx/>
                <a:latin typeface="Franklin Gothic Book"/>
                <a:ea typeface="+mn-ea"/>
                <a:cs typeface="+mn-cs"/>
              </a:endParaRPr>
            </a:p>
          </p:txBody>
        </p:sp>
        <p:sp>
          <p:nvSpPr>
            <p:cNvPr id="10" name="Freeform 20"/>
            <p:cNvSpPr>
              <a:spLocks/>
            </p:cNvSpPr>
            <p:nvPr/>
          </p:nvSpPr>
          <p:spPr bwMode="auto">
            <a:xfrm>
              <a:off x="2762250" y="2936875"/>
              <a:ext cx="585787" cy="774700"/>
            </a:xfrm>
            <a:custGeom>
              <a:avLst/>
              <a:gdLst>
                <a:gd name="T0" fmla="*/ 70 w 296"/>
                <a:gd name="T1" fmla="*/ 0 h 376"/>
                <a:gd name="T2" fmla="*/ 249 w 296"/>
                <a:gd name="T3" fmla="*/ 21 h 376"/>
                <a:gd name="T4" fmla="*/ 239 w 296"/>
                <a:gd name="T5" fmla="*/ 114 h 376"/>
                <a:gd name="T6" fmla="*/ 369 w 296"/>
                <a:gd name="T7" fmla="*/ 125 h 376"/>
                <a:gd name="T8" fmla="*/ 339 w 296"/>
                <a:gd name="T9" fmla="*/ 488 h 376"/>
                <a:gd name="T10" fmla="*/ 0 w 296"/>
                <a:gd name="T11" fmla="*/ 457 h 376"/>
                <a:gd name="T12" fmla="*/ 40 w 296"/>
                <a:gd name="T13" fmla="*/ 218 h 376"/>
                <a:gd name="T14" fmla="*/ 70 w 296"/>
                <a:gd name="T15" fmla="*/ 0 h 376"/>
                <a:gd name="T16" fmla="*/ 0 60000 65536"/>
                <a:gd name="T17" fmla="*/ 0 60000 65536"/>
                <a:gd name="T18" fmla="*/ 0 60000 65536"/>
                <a:gd name="T19" fmla="*/ 0 60000 65536"/>
                <a:gd name="T20" fmla="*/ 0 60000 65536"/>
                <a:gd name="T21" fmla="*/ 0 60000 65536"/>
                <a:gd name="T22" fmla="*/ 0 60000 65536"/>
                <a:gd name="T23" fmla="*/ 0 60000 65536"/>
                <a:gd name="T24" fmla="*/ 0 w 296"/>
                <a:gd name="T25" fmla="*/ 0 h 376"/>
                <a:gd name="T26" fmla="*/ 296 w 296"/>
                <a:gd name="T27" fmla="*/ 376 h 37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6" h="376">
                  <a:moveTo>
                    <a:pt x="56" y="0"/>
                  </a:moveTo>
                  <a:lnTo>
                    <a:pt x="200" y="16"/>
                  </a:lnTo>
                  <a:lnTo>
                    <a:pt x="192" y="88"/>
                  </a:lnTo>
                  <a:lnTo>
                    <a:pt x="296" y="96"/>
                  </a:lnTo>
                  <a:lnTo>
                    <a:pt x="272" y="376"/>
                  </a:lnTo>
                  <a:lnTo>
                    <a:pt x="0" y="352"/>
                  </a:lnTo>
                  <a:lnTo>
                    <a:pt x="32" y="168"/>
                  </a:lnTo>
                  <a:lnTo>
                    <a:pt x="56" y="0"/>
                  </a:lnTo>
                  <a:close/>
                </a:path>
              </a:pathLst>
            </a:custGeom>
            <a:solidFill>
              <a:srgbClr val="3366CC"/>
            </a:solidFill>
            <a:ln w="12700">
              <a:solidFill>
                <a:schemeClr val="bg1"/>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71717"/>
                </a:solidFill>
                <a:effectLst/>
                <a:uLnTx/>
                <a:uFillTx/>
                <a:latin typeface="Franklin Gothic Book"/>
                <a:ea typeface="+mn-ea"/>
                <a:cs typeface="+mn-cs"/>
              </a:endParaRPr>
            </a:p>
          </p:txBody>
        </p:sp>
        <p:sp>
          <p:nvSpPr>
            <p:cNvPr id="11" name="Freeform 21"/>
            <p:cNvSpPr>
              <a:spLocks/>
            </p:cNvSpPr>
            <p:nvPr/>
          </p:nvSpPr>
          <p:spPr bwMode="auto">
            <a:xfrm>
              <a:off x="2794000" y="1914525"/>
              <a:ext cx="1093787" cy="709613"/>
            </a:xfrm>
            <a:custGeom>
              <a:avLst/>
              <a:gdLst>
                <a:gd name="T0" fmla="*/ 10 w 553"/>
                <a:gd name="T1" fmla="*/ 0 h 344"/>
                <a:gd name="T2" fmla="*/ 150 w 553"/>
                <a:gd name="T3" fmla="*/ 21 h 344"/>
                <a:gd name="T4" fmla="*/ 229 w 553"/>
                <a:gd name="T5" fmla="*/ 31 h 344"/>
                <a:gd name="T6" fmla="*/ 339 w 553"/>
                <a:gd name="T7" fmla="*/ 42 h 344"/>
                <a:gd name="T8" fmla="*/ 439 w 553"/>
                <a:gd name="T9" fmla="*/ 52 h 344"/>
                <a:gd name="T10" fmla="*/ 609 w 553"/>
                <a:gd name="T11" fmla="*/ 62 h 344"/>
                <a:gd name="T12" fmla="*/ 689 w 553"/>
                <a:gd name="T13" fmla="*/ 73 h 344"/>
                <a:gd name="T14" fmla="*/ 689 w 553"/>
                <a:gd name="T15" fmla="*/ 437 h 344"/>
                <a:gd name="T16" fmla="*/ 269 w 553"/>
                <a:gd name="T17" fmla="*/ 405 h 344"/>
                <a:gd name="T18" fmla="*/ 259 w 553"/>
                <a:gd name="T19" fmla="*/ 447 h 344"/>
                <a:gd name="T20" fmla="*/ 239 w 553"/>
                <a:gd name="T21" fmla="*/ 426 h 344"/>
                <a:gd name="T22" fmla="*/ 199 w 553"/>
                <a:gd name="T23" fmla="*/ 426 h 344"/>
                <a:gd name="T24" fmla="*/ 150 w 553"/>
                <a:gd name="T25" fmla="*/ 437 h 344"/>
                <a:gd name="T26" fmla="*/ 140 w 553"/>
                <a:gd name="T27" fmla="*/ 374 h 344"/>
                <a:gd name="T28" fmla="*/ 70 w 553"/>
                <a:gd name="T29" fmla="*/ 322 h 344"/>
                <a:gd name="T30" fmla="*/ 80 w 553"/>
                <a:gd name="T31" fmla="*/ 281 h 344"/>
                <a:gd name="T32" fmla="*/ 90 w 553"/>
                <a:gd name="T33" fmla="*/ 239 h 344"/>
                <a:gd name="T34" fmla="*/ 0 w 553"/>
                <a:gd name="T35" fmla="*/ 114 h 344"/>
                <a:gd name="T36" fmla="*/ 10 w 553"/>
                <a:gd name="T37" fmla="*/ 0 h 3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53"/>
                <a:gd name="T58" fmla="*/ 0 h 344"/>
                <a:gd name="T59" fmla="*/ 553 w 553"/>
                <a:gd name="T60" fmla="*/ 344 h 3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53" h="344">
                  <a:moveTo>
                    <a:pt x="8" y="0"/>
                  </a:moveTo>
                  <a:lnTo>
                    <a:pt x="120" y="16"/>
                  </a:lnTo>
                  <a:lnTo>
                    <a:pt x="184" y="24"/>
                  </a:lnTo>
                  <a:lnTo>
                    <a:pt x="272" y="32"/>
                  </a:lnTo>
                  <a:lnTo>
                    <a:pt x="352" y="40"/>
                  </a:lnTo>
                  <a:lnTo>
                    <a:pt x="489" y="48"/>
                  </a:lnTo>
                  <a:lnTo>
                    <a:pt x="553" y="56"/>
                  </a:lnTo>
                  <a:lnTo>
                    <a:pt x="553" y="336"/>
                  </a:lnTo>
                  <a:lnTo>
                    <a:pt x="216" y="312"/>
                  </a:lnTo>
                  <a:lnTo>
                    <a:pt x="208" y="344"/>
                  </a:lnTo>
                  <a:lnTo>
                    <a:pt x="192" y="328"/>
                  </a:lnTo>
                  <a:lnTo>
                    <a:pt x="160" y="328"/>
                  </a:lnTo>
                  <a:lnTo>
                    <a:pt x="120" y="336"/>
                  </a:lnTo>
                  <a:lnTo>
                    <a:pt x="112" y="288"/>
                  </a:lnTo>
                  <a:lnTo>
                    <a:pt x="56" y="248"/>
                  </a:lnTo>
                  <a:lnTo>
                    <a:pt x="64" y="216"/>
                  </a:lnTo>
                  <a:lnTo>
                    <a:pt x="72" y="184"/>
                  </a:lnTo>
                  <a:lnTo>
                    <a:pt x="0" y="88"/>
                  </a:lnTo>
                  <a:lnTo>
                    <a:pt x="8" y="0"/>
                  </a:lnTo>
                  <a:close/>
                </a:path>
              </a:pathLst>
            </a:custGeom>
            <a:solidFill>
              <a:srgbClr val="3366CC"/>
            </a:solidFill>
            <a:ln w="12700">
              <a:solidFill>
                <a:schemeClr val="bg1"/>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71717"/>
                </a:solidFill>
                <a:effectLst/>
                <a:uLnTx/>
                <a:uFillTx/>
                <a:latin typeface="Franklin Gothic Book"/>
                <a:ea typeface="+mn-ea"/>
                <a:cs typeface="+mn-cs"/>
              </a:endParaRPr>
            </a:p>
          </p:txBody>
        </p:sp>
        <p:sp>
          <p:nvSpPr>
            <p:cNvPr id="12" name="Freeform 22"/>
            <p:cNvSpPr>
              <a:spLocks/>
            </p:cNvSpPr>
            <p:nvPr/>
          </p:nvSpPr>
          <p:spPr bwMode="auto">
            <a:xfrm>
              <a:off x="3141663" y="2541588"/>
              <a:ext cx="746125" cy="642938"/>
            </a:xfrm>
            <a:custGeom>
              <a:avLst/>
              <a:gdLst>
                <a:gd name="T0" fmla="*/ 40 w 377"/>
                <a:gd name="T1" fmla="*/ 0 h 312"/>
                <a:gd name="T2" fmla="*/ 20 w 377"/>
                <a:gd name="T3" fmla="*/ 156 h 312"/>
                <a:gd name="T4" fmla="*/ 0 w 377"/>
                <a:gd name="T5" fmla="*/ 363 h 312"/>
                <a:gd name="T6" fmla="*/ 130 w 377"/>
                <a:gd name="T7" fmla="*/ 384 h 312"/>
                <a:gd name="T8" fmla="*/ 450 w 377"/>
                <a:gd name="T9" fmla="*/ 405 h 312"/>
                <a:gd name="T10" fmla="*/ 470 w 377"/>
                <a:gd name="T11" fmla="*/ 42 h 312"/>
                <a:gd name="T12" fmla="*/ 40 w 377"/>
                <a:gd name="T13" fmla="*/ 0 h 312"/>
                <a:gd name="T14" fmla="*/ 0 60000 65536"/>
                <a:gd name="T15" fmla="*/ 0 60000 65536"/>
                <a:gd name="T16" fmla="*/ 0 60000 65536"/>
                <a:gd name="T17" fmla="*/ 0 60000 65536"/>
                <a:gd name="T18" fmla="*/ 0 60000 65536"/>
                <a:gd name="T19" fmla="*/ 0 60000 65536"/>
                <a:gd name="T20" fmla="*/ 0 60000 65536"/>
                <a:gd name="T21" fmla="*/ 0 w 377"/>
                <a:gd name="T22" fmla="*/ 0 h 312"/>
                <a:gd name="T23" fmla="*/ 377 w 377"/>
                <a:gd name="T24" fmla="*/ 312 h 3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7" h="312">
                  <a:moveTo>
                    <a:pt x="32" y="0"/>
                  </a:moveTo>
                  <a:lnTo>
                    <a:pt x="16" y="120"/>
                  </a:lnTo>
                  <a:lnTo>
                    <a:pt x="0" y="280"/>
                  </a:lnTo>
                  <a:lnTo>
                    <a:pt x="104" y="296"/>
                  </a:lnTo>
                  <a:lnTo>
                    <a:pt x="361" y="312"/>
                  </a:lnTo>
                  <a:lnTo>
                    <a:pt x="377" y="32"/>
                  </a:lnTo>
                  <a:lnTo>
                    <a:pt x="32" y="0"/>
                  </a:lnTo>
                  <a:close/>
                </a:path>
              </a:pathLst>
            </a:custGeom>
            <a:solidFill>
              <a:srgbClr val="3366CC"/>
            </a:solidFill>
            <a:ln w="12700">
              <a:solidFill>
                <a:schemeClr val="bg1"/>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71717"/>
                </a:solidFill>
                <a:effectLst/>
                <a:uLnTx/>
                <a:uFillTx/>
                <a:latin typeface="Franklin Gothic Book"/>
                <a:ea typeface="+mn-ea"/>
                <a:cs typeface="+mn-cs"/>
              </a:endParaRPr>
            </a:p>
          </p:txBody>
        </p:sp>
        <p:sp>
          <p:nvSpPr>
            <p:cNvPr id="13" name="Freeform 23"/>
            <p:cNvSpPr>
              <a:spLocks/>
            </p:cNvSpPr>
            <p:nvPr/>
          </p:nvSpPr>
          <p:spPr bwMode="auto">
            <a:xfrm>
              <a:off x="3284538" y="3135313"/>
              <a:ext cx="793750" cy="609600"/>
            </a:xfrm>
            <a:custGeom>
              <a:avLst/>
              <a:gdLst>
                <a:gd name="T0" fmla="*/ 40 w 401"/>
                <a:gd name="T1" fmla="*/ 0 h 296"/>
                <a:gd name="T2" fmla="*/ 20 w 401"/>
                <a:gd name="T3" fmla="*/ 239 h 296"/>
                <a:gd name="T4" fmla="*/ 0 w 401"/>
                <a:gd name="T5" fmla="*/ 363 h 296"/>
                <a:gd name="T6" fmla="*/ 251 w 401"/>
                <a:gd name="T7" fmla="*/ 384 h 296"/>
                <a:gd name="T8" fmla="*/ 490 w 401"/>
                <a:gd name="T9" fmla="*/ 384 h 296"/>
                <a:gd name="T10" fmla="*/ 490 w 401"/>
                <a:gd name="T11" fmla="*/ 208 h 296"/>
                <a:gd name="T12" fmla="*/ 500 w 401"/>
                <a:gd name="T13" fmla="*/ 31 h 296"/>
                <a:gd name="T14" fmla="*/ 360 w 401"/>
                <a:gd name="T15" fmla="*/ 31 h 296"/>
                <a:gd name="T16" fmla="*/ 40 w 401"/>
                <a:gd name="T17" fmla="*/ 0 h 2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1"/>
                <a:gd name="T28" fmla="*/ 0 h 296"/>
                <a:gd name="T29" fmla="*/ 401 w 401"/>
                <a:gd name="T30" fmla="*/ 296 h 2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1" h="296">
                  <a:moveTo>
                    <a:pt x="32" y="0"/>
                  </a:moveTo>
                  <a:lnTo>
                    <a:pt x="16" y="184"/>
                  </a:lnTo>
                  <a:lnTo>
                    <a:pt x="0" y="280"/>
                  </a:lnTo>
                  <a:lnTo>
                    <a:pt x="201" y="296"/>
                  </a:lnTo>
                  <a:lnTo>
                    <a:pt x="393" y="296"/>
                  </a:lnTo>
                  <a:lnTo>
                    <a:pt x="393" y="160"/>
                  </a:lnTo>
                  <a:lnTo>
                    <a:pt x="401" y="24"/>
                  </a:lnTo>
                  <a:lnTo>
                    <a:pt x="289" y="24"/>
                  </a:lnTo>
                  <a:lnTo>
                    <a:pt x="32" y="0"/>
                  </a:lnTo>
                  <a:close/>
                </a:path>
              </a:pathLst>
            </a:custGeom>
            <a:solidFill>
              <a:srgbClr val="3366CC"/>
            </a:solidFill>
            <a:ln w="12700">
              <a:solidFill>
                <a:schemeClr val="bg1"/>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71717"/>
                </a:solidFill>
                <a:effectLst/>
                <a:uLnTx/>
                <a:uFillTx/>
                <a:latin typeface="Franklin Gothic Book"/>
                <a:ea typeface="+mn-ea"/>
                <a:cs typeface="+mn-cs"/>
              </a:endParaRPr>
            </a:p>
          </p:txBody>
        </p:sp>
        <p:sp>
          <p:nvSpPr>
            <p:cNvPr id="14" name="Freeform 24"/>
            <p:cNvSpPr>
              <a:spLocks/>
            </p:cNvSpPr>
            <p:nvPr/>
          </p:nvSpPr>
          <p:spPr bwMode="auto">
            <a:xfrm>
              <a:off x="2587625" y="3644900"/>
              <a:ext cx="712787" cy="825500"/>
            </a:xfrm>
            <a:custGeom>
              <a:avLst/>
              <a:gdLst>
                <a:gd name="T0" fmla="*/ 110 w 360"/>
                <a:gd name="T1" fmla="*/ 0 h 400"/>
                <a:gd name="T2" fmla="*/ 100 w 360"/>
                <a:gd name="T3" fmla="*/ 73 h 400"/>
                <a:gd name="T4" fmla="*/ 60 w 360"/>
                <a:gd name="T5" fmla="*/ 62 h 400"/>
                <a:gd name="T6" fmla="*/ 70 w 360"/>
                <a:gd name="T7" fmla="*/ 156 h 400"/>
                <a:gd name="T8" fmla="*/ 50 w 360"/>
                <a:gd name="T9" fmla="*/ 166 h 400"/>
                <a:gd name="T10" fmla="*/ 70 w 360"/>
                <a:gd name="T11" fmla="*/ 218 h 400"/>
                <a:gd name="T12" fmla="*/ 50 w 360"/>
                <a:gd name="T13" fmla="*/ 250 h 400"/>
                <a:gd name="T14" fmla="*/ 30 w 360"/>
                <a:gd name="T15" fmla="*/ 281 h 400"/>
                <a:gd name="T16" fmla="*/ 10 w 360"/>
                <a:gd name="T17" fmla="*/ 322 h 400"/>
                <a:gd name="T18" fmla="*/ 30 w 360"/>
                <a:gd name="T19" fmla="*/ 343 h 400"/>
                <a:gd name="T20" fmla="*/ 0 w 360"/>
                <a:gd name="T21" fmla="*/ 354 h 400"/>
                <a:gd name="T22" fmla="*/ 0 w 360"/>
                <a:gd name="T23" fmla="*/ 385 h 400"/>
                <a:gd name="T24" fmla="*/ 249 w 360"/>
                <a:gd name="T25" fmla="*/ 520 h 400"/>
                <a:gd name="T26" fmla="*/ 389 w 360"/>
                <a:gd name="T27" fmla="*/ 520 h 400"/>
                <a:gd name="T28" fmla="*/ 449 w 360"/>
                <a:gd name="T29" fmla="*/ 42 h 400"/>
                <a:gd name="T30" fmla="*/ 110 w 360"/>
                <a:gd name="T31" fmla="*/ 0 h 4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60"/>
                <a:gd name="T49" fmla="*/ 0 h 400"/>
                <a:gd name="T50" fmla="*/ 360 w 360"/>
                <a:gd name="T51" fmla="*/ 400 h 4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60" h="400">
                  <a:moveTo>
                    <a:pt x="88" y="0"/>
                  </a:moveTo>
                  <a:lnTo>
                    <a:pt x="80" y="56"/>
                  </a:lnTo>
                  <a:lnTo>
                    <a:pt x="48" y="48"/>
                  </a:lnTo>
                  <a:lnTo>
                    <a:pt x="56" y="120"/>
                  </a:lnTo>
                  <a:lnTo>
                    <a:pt x="40" y="128"/>
                  </a:lnTo>
                  <a:lnTo>
                    <a:pt x="56" y="168"/>
                  </a:lnTo>
                  <a:lnTo>
                    <a:pt x="40" y="192"/>
                  </a:lnTo>
                  <a:lnTo>
                    <a:pt x="24" y="216"/>
                  </a:lnTo>
                  <a:lnTo>
                    <a:pt x="8" y="248"/>
                  </a:lnTo>
                  <a:lnTo>
                    <a:pt x="24" y="264"/>
                  </a:lnTo>
                  <a:lnTo>
                    <a:pt x="0" y="272"/>
                  </a:lnTo>
                  <a:lnTo>
                    <a:pt x="0" y="296"/>
                  </a:lnTo>
                  <a:lnTo>
                    <a:pt x="200" y="400"/>
                  </a:lnTo>
                  <a:lnTo>
                    <a:pt x="312" y="400"/>
                  </a:lnTo>
                  <a:lnTo>
                    <a:pt x="360" y="32"/>
                  </a:lnTo>
                  <a:lnTo>
                    <a:pt x="88" y="0"/>
                  </a:lnTo>
                  <a:close/>
                </a:path>
              </a:pathLst>
            </a:custGeom>
            <a:solidFill>
              <a:srgbClr val="3366CC"/>
            </a:solidFill>
            <a:ln w="12700">
              <a:solidFill>
                <a:schemeClr val="bg1"/>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71717"/>
                </a:solidFill>
                <a:effectLst/>
                <a:uLnTx/>
                <a:uFillTx/>
                <a:latin typeface="Franklin Gothic Book"/>
                <a:ea typeface="+mn-ea"/>
                <a:cs typeface="+mn-cs"/>
              </a:endParaRPr>
            </a:p>
          </p:txBody>
        </p:sp>
        <p:sp>
          <p:nvSpPr>
            <p:cNvPr id="15" name="Freeform 25"/>
            <p:cNvSpPr>
              <a:spLocks/>
            </p:cNvSpPr>
            <p:nvPr/>
          </p:nvSpPr>
          <p:spPr bwMode="auto">
            <a:xfrm>
              <a:off x="3205163" y="3711575"/>
              <a:ext cx="746125" cy="774700"/>
            </a:xfrm>
            <a:custGeom>
              <a:avLst/>
              <a:gdLst>
                <a:gd name="T0" fmla="*/ 60 w 377"/>
                <a:gd name="T1" fmla="*/ 0 h 376"/>
                <a:gd name="T2" fmla="*/ 470 w 377"/>
                <a:gd name="T3" fmla="*/ 21 h 376"/>
                <a:gd name="T4" fmla="*/ 450 w 377"/>
                <a:gd name="T5" fmla="*/ 457 h 376"/>
                <a:gd name="T6" fmla="*/ 320 w 377"/>
                <a:gd name="T7" fmla="*/ 446 h 376"/>
                <a:gd name="T8" fmla="*/ 189 w 377"/>
                <a:gd name="T9" fmla="*/ 436 h 376"/>
                <a:gd name="T10" fmla="*/ 189 w 377"/>
                <a:gd name="T11" fmla="*/ 457 h 376"/>
                <a:gd name="T12" fmla="*/ 80 w 377"/>
                <a:gd name="T13" fmla="*/ 457 h 376"/>
                <a:gd name="T14" fmla="*/ 80 w 377"/>
                <a:gd name="T15" fmla="*/ 488 h 376"/>
                <a:gd name="T16" fmla="*/ 0 w 377"/>
                <a:gd name="T17" fmla="*/ 478 h 376"/>
                <a:gd name="T18" fmla="*/ 40 w 377"/>
                <a:gd name="T19" fmla="*/ 114 h 376"/>
                <a:gd name="T20" fmla="*/ 60 w 377"/>
                <a:gd name="T21" fmla="*/ 0 h 3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7"/>
                <a:gd name="T34" fmla="*/ 0 h 376"/>
                <a:gd name="T35" fmla="*/ 377 w 377"/>
                <a:gd name="T36" fmla="*/ 376 h 37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7" h="376">
                  <a:moveTo>
                    <a:pt x="48" y="0"/>
                  </a:moveTo>
                  <a:lnTo>
                    <a:pt x="377" y="16"/>
                  </a:lnTo>
                  <a:lnTo>
                    <a:pt x="361" y="352"/>
                  </a:lnTo>
                  <a:lnTo>
                    <a:pt x="257" y="344"/>
                  </a:lnTo>
                  <a:lnTo>
                    <a:pt x="152" y="336"/>
                  </a:lnTo>
                  <a:lnTo>
                    <a:pt x="152" y="352"/>
                  </a:lnTo>
                  <a:lnTo>
                    <a:pt x="64" y="352"/>
                  </a:lnTo>
                  <a:lnTo>
                    <a:pt x="64" y="376"/>
                  </a:lnTo>
                  <a:lnTo>
                    <a:pt x="0" y="368"/>
                  </a:lnTo>
                  <a:lnTo>
                    <a:pt x="32" y="88"/>
                  </a:lnTo>
                  <a:lnTo>
                    <a:pt x="48" y="0"/>
                  </a:lnTo>
                  <a:close/>
                </a:path>
              </a:pathLst>
            </a:custGeom>
            <a:solidFill>
              <a:srgbClr val="3366CC"/>
            </a:solidFill>
            <a:ln w="12700">
              <a:solidFill>
                <a:schemeClr val="bg1"/>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71717"/>
                </a:solidFill>
                <a:effectLst/>
                <a:uLnTx/>
                <a:uFillTx/>
                <a:latin typeface="Franklin Gothic Book"/>
                <a:ea typeface="+mn-ea"/>
                <a:cs typeface="+mn-cs"/>
              </a:endParaRPr>
            </a:p>
          </p:txBody>
        </p:sp>
        <p:sp>
          <p:nvSpPr>
            <p:cNvPr id="16" name="Freeform 26"/>
            <p:cNvSpPr>
              <a:spLocks/>
            </p:cNvSpPr>
            <p:nvPr/>
          </p:nvSpPr>
          <p:spPr bwMode="auto">
            <a:xfrm>
              <a:off x="3506788" y="3760788"/>
              <a:ext cx="1522412" cy="1466850"/>
            </a:xfrm>
            <a:custGeom>
              <a:avLst/>
              <a:gdLst>
                <a:gd name="T0" fmla="*/ 281 w 769"/>
                <a:gd name="T1" fmla="*/ 0 h 712"/>
                <a:gd name="T2" fmla="*/ 490 w 769"/>
                <a:gd name="T3" fmla="*/ 10 h 712"/>
                <a:gd name="T4" fmla="*/ 490 w 769"/>
                <a:gd name="T5" fmla="*/ 176 h 712"/>
                <a:gd name="T6" fmla="*/ 600 w 769"/>
                <a:gd name="T7" fmla="*/ 218 h 712"/>
                <a:gd name="T8" fmla="*/ 630 w 769"/>
                <a:gd name="T9" fmla="*/ 208 h 712"/>
                <a:gd name="T10" fmla="*/ 700 w 769"/>
                <a:gd name="T11" fmla="*/ 239 h 712"/>
                <a:gd name="T12" fmla="*/ 740 w 769"/>
                <a:gd name="T13" fmla="*/ 239 h 712"/>
                <a:gd name="T14" fmla="*/ 829 w 769"/>
                <a:gd name="T15" fmla="*/ 208 h 712"/>
                <a:gd name="T16" fmla="*/ 869 w 769"/>
                <a:gd name="T17" fmla="*/ 239 h 712"/>
                <a:gd name="T18" fmla="*/ 909 w 769"/>
                <a:gd name="T19" fmla="*/ 249 h 712"/>
                <a:gd name="T20" fmla="*/ 909 w 769"/>
                <a:gd name="T21" fmla="*/ 384 h 712"/>
                <a:gd name="T22" fmla="*/ 959 w 769"/>
                <a:gd name="T23" fmla="*/ 467 h 712"/>
                <a:gd name="T24" fmla="*/ 949 w 769"/>
                <a:gd name="T25" fmla="*/ 592 h 712"/>
                <a:gd name="T26" fmla="*/ 899 w 769"/>
                <a:gd name="T27" fmla="*/ 633 h 712"/>
                <a:gd name="T28" fmla="*/ 889 w 769"/>
                <a:gd name="T29" fmla="*/ 592 h 712"/>
                <a:gd name="T30" fmla="*/ 869 w 769"/>
                <a:gd name="T31" fmla="*/ 613 h 712"/>
                <a:gd name="T32" fmla="*/ 879 w 769"/>
                <a:gd name="T33" fmla="*/ 644 h 712"/>
                <a:gd name="T34" fmla="*/ 789 w 769"/>
                <a:gd name="T35" fmla="*/ 706 h 712"/>
                <a:gd name="T36" fmla="*/ 769 w 769"/>
                <a:gd name="T37" fmla="*/ 716 h 712"/>
                <a:gd name="T38" fmla="*/ 720 w 769"/>
                <a:gd name="T39" fmla="*/ 748 h 712"/>
                <a:gd name="T40" fmla="*/ 720 w 769"/>
                <a:gd name="T41" fmla="*/ 768 h 712"/>
                <a:gd name="T42" fmla="*/ 700 w 769"/>
                <a:gd name="T43" fmla="*/ 768 h 712"/>
                <a:gd name="T44" fmla="*/ 720 w 769"/>
                <a:gd name="T45" fmla="*/ 799 h 712"/>
                <a:gd name="T46" fmla="*/ 690 w 769"/>
                <a:gd name="T47" fmla="*/ 831 h 712"/>
                <a:gd name="T48" fmla="*/ 700 w 769"/>
                <a:gd name="T49" fmla="*/ 882 h 712"/>
                <a:gd name="T50" fmla="*/ 720 w 769"/>
                <a:gd name="T51" fmla="*/ 893 h 712"/>
                <a:gd name="T52" fmla="*/ 720 w 769"/>
                <a:gd name="T53" fmla="*/ 924 h 712"/>
                <a:gd name="T54" fmla="*/ 680 w 769"/>
                <a:gd name="T55" fmla="*/ 924 h 712"/>
                <a:gd name="T56" fmla="*/ 640 w 769"/>
                <a:gd name="T57" fmla="*/ 914 h 712"/>
                <a:gd name="T58" fmla="*/ 620 w 769"/>
                <a:gd name="T59" fmla="*/ 914 h 712"/>
                <a:gd name="T60" fmla="*/ 550 w 769"/>
                <a:gd name="T61" fmla="*/ 893 h 712"/>
                <a:gd name="T62" fmla="*/ 510 w 769"/>
                <a:gd name="T63" fmla="*/ 779 h 712"/>
                <a:gd name="T64" fmla="*/ 460 w 769"/>
                <a:gd name="T65" fmla="*/ 737 h 712"/>
                <a:gd name="T66" fmla="*/ 410 w 769"/>
                <a:gd name="T67" fmla="*/ 644 h 712"/>
                <a:gd name="T68" fmla="*/ 390 w 769"/>
                <a:gd name="T69" fmla="*/ 633 h 712"/>
                <a:gd name="T70" fmla="*/ 370 w 769"/>
                <a:gd name="T71" fmla="*/ 602 h 712"/>
                <a:gd name="T72" fmla="*/ 340 w 769"/>
                <a:gd name="T73" fmla="*/ 602 h 712"/>
                <a:gd name="T74" fmla="*/ 311 w 769"/>
                <a:gd name="T75" fmla="*/ 602 h 712"/>
                <a:gd name="T76" fmla="*/ 281 w 769"/>
                <a:gd name="T77" fmla="*/ 602 h 712"/>
                <a:gd name="T78" fmla="*/ 261 w 769"/>
                <a:gd name="T79" fmla="*/ 654 h 712"/>
                <a:gd name="T80" fmla="*/ 231 w 769"/>
                <a:gd name="T81" fmla="*/ 664 h 712"/>
                <a:gd name="T82" fmla="*/ 171 w 769"/>
                <a:gd name="T83" fmla="*/ 623 h 712"/>
                <a:gd name="T84" fmla="*/ 141 w 769"/>
                <a:gd name="T85" fmla="*/ 581 h 712"/>
                <a:gd name="T86" fmla="*/ 131 w 769"/>
                <a:gd name="T87" fmla="*/ 529 h 712"/>
                <a:gd name="T88" fmla="*/ 101 w 769"/>
                <a:gd name="T89" fmla="*/ 488 h 712"/>
                <a:gd name="T90" fmla="*/ 40 w 769"/>
                <a:gd name="T91" fmla="*/ 436 h 712"/>
                <a:gd name="T92" fmla="*/ 0 w 769"/>
                <a:gd name="T93" fmla="*/ 384 h 712"/>
                <a:gd name="T94" fmla="*/ 0 w 769"/>
                <a:gd name="T95" fmla="*/ 363 h 712"/>
                <a:gd name="T96" fmla="*/ 141 w 769"/>
                <a:gd name="T97" fmla="*/ 363 h 712"/>
                <a:gd name="T98" fmla="*/ 261 w 769"/>
                <a:gd name="T99" fmla="*/ 374 h 712"/>
                <a:gd name="T100" fmla="*/ 281 w 769"/>
                <a:gd name="T101" fmla="*/ 0 h 71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769"/>
                <a:gd name="T154" fmla="*/ 0 h 712"/>
                <a:gd name="T155" fmla="*/ 769 w 769"/>
                <a:gd name="T156" fmla="*/ 712 h 71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769" h="712">
                  <a:moveTo>
                    <a:pt x="225" y="0"/>
                  </a:moveTo>
                  <a:lnTo>
                    <a:pt x="393" y="8"/>
                  </a:lnTo>
                  <a:lnTo>
                    <a:pt x="393" y="136"/>
                  </a:lnTo>
                  <a:lnTo>
                    <a:pt x="481" y="168"/>
                  </a:lnTo>
                  <a:lnTo>
                    <a:pt x="505" y="160"/>
                  </a:lnTo>
                  <a:lnTo>
                    <a:pt x="561" y="184"/>
                  </a:lnTo>
                  <a:lnTo>
                    <a:pt x="593" y="184"/>
                  </a:lnTo>
                  <a:lnTo>
                    <a:pt x="665" y="160"/>
                  </a:lnTo>
                  <a:lnTo>
                    <a:pt x="697" y="184"/>
                  </a:lnTo>
                  <a:lnTo>
                    <a:pt x="729" y="192"/>
                  </a:lnTo>
                  <a:lnTo>
                    <a:pt x="729" y="296"/>
                  </a:lnTo>
                  <a:lnTo>
                    <a:pt x="769" y="360"/>
                  </a:lnTo>
                  <a:lnTo>
                    <a:pt x="761" y="456"/>
                  </a:lnTo>
                  <a:lnTo>
                    <a:pt x="721" y="488"/>
                  </a:lnTo>
                  <a:lnTo>
                    <a:pt x="713" y="456"/>
                  </a:lnTo>
                  <a:lnTo>
                    <a:pt x="697" y="472"/>
                  </a:lnTo>
                  <a:lnTo>
                    <a:pt x="705" y="496"/>
                  </a:lnTo>
                  <a:lnTo>
                    <a:pt x="633" y="544"/>
                  </a:lnTo>
                  <a:lnTo>
                    <a:pt x="617" y="552"/>
                  </a:lnTo>
                  <a:lnTo>
                    <a:pt x="577" y="576"/>
                  </a:lnTo>
                  <a:lnTo>
                    <a:pt x="577" y="592"/>
                  </a:lnTo>
                  <a:lnTo>
                    <a:pt x="561" y="592"/>
                  </a:lnTo>
                  <a:lnTo>
                    <a:pt x="577" y="616"/>
                  </a:lnTo>
                  <a:lnTo>
                    <a:pt x="553" y="640"/>
                  </a:lnTo>
                  <a:lnTo>
                    <a:pt x="561" y="680"/>
                  </a:lnTo>
                  <a:lnTo>
                    <a:pt x="577" y="688"/>
                  </a:lnTo>
                  <a:lnTo>
                    <a:pt x="577" y="712"/>
                  </a:lnTo>
                  <a:lnTo>
                    <a:pt x="545" y="712"/>
                  </a:lnTo>
                  <a:lnTo>
                    <a:pt x="513" y="704"/>
                  </a:lnTo>
                  <a:lnTo>
                    <a:pt x="497" y="704"/>
                  </a:lnTo>
                  <a:lnTo>
                    <a:pt x="441" y="688"/>
                  </a:lnTo>
                  <a:lnTo>
                    <a:pt x="409" y="600"/>
                  </a:lnTo>
                  <a:lnTo>
                    <a:pt x="369" y="568"/>
                  </a:lnTo>
                  <a:lnTo>
                    <a:pt x="329" y="496"/>
                  </a:lnTo>
                  <a:lnTo>
                    <a:pt x="313" y="488"/>
                  </a:lnTo>
                  <a:lnTo>
                    <a:pt x="297" y="464"/>
                  </a:lnTo>
                  <a:lnTo>
                    <a:pt x="273" y="464"/>
                  </a:lnTo>
                  <a:lnTo>
                    <a:pt x="249" y="464"/>
                  </a:lnTo>
                  <a:lnTo>
                    <a:pt x="225" y="464"/>
                  </a:lnTo>
                  <a:lnTo>
                    <a:pt x="209" y="504"/>
                  </a:lnTo>
                  <a:lnTo>
                    <a:pt x="185" y="512"/>
                  </a:lnTo>
                  <a:lnTo>
                    <a:pt x="137" y="480"/>
                  </a:lnTo>
                  <a:lnTo>
                    <a:pt x="113" y="448"/>
                  </a:lnTo>
                  <a:lnTo>
                    <a:pt x="105" y="408"/>
                  </a:lnTo>
                  <a:lnTo>
                    <a:pt x="81" y="376"/>
                  </a:lnTo>
                  <a:lnTo>
                    <a:pt x="32" y="336"/>
                  </a:lnTo>
                  <a:lnTo>
                    <a:pt x="0" y="296"/>
                  </a:lnTo>
                  <a:lnTo>
                    <a:pt x="0" y="280"/>
                  </a:lnTo>
                  <a:lnTo>
                    <a:pt x="113" y="280"/>
                  </a:lnTo>
                  <a:lnTo>
                    <a:pt x="209" y="288"/>
                  </a:lnTo>
                  <a:lnTo>
                    <a:pt x="225" y="0"/>
                  </a:lnTo>
                  <a:close/>
                </a:path>
              </a:pathLst>
            </a:custGeom>
            <a:solidFill>
              <a:srgbClr val="3366CC"/>
            </a:solidFill>
            <a:ln w="12700">
              <a:solidFill>
                <a:schemeClr val="bg1"/>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71717"/>
                </a:solidFill>
                <a:effectLst/>
                <a:uLnTx/>
                <a:uFillTx/>
                <a:latin typeface="Franklin Gothic Book"/>
                <a:ea typeface="+mn-ea"/>
                <a:cs typeface="+mn-cs"/>
              </a:endParaRPr>
            </a:p>
          </p:txBody>
        </p:sp>
        <p:sp>
          <p:nvSpPr>
            <p:cNvPr id="17" name="Freeform 27"/>
            <p:cNvSpPr>
              <a:spLocks/>
            </p:cNvSpPr>
            <p:nvPr/>
          </p:nvSpPr>
          <p:spPr bwMode="auto">
            <a:xfrm>
              <a:off x="3887788" y="2030413"/>
              <a:ext cx="744537" cy="444500"/>
            </a:xfrm>
            <a:custGeom>
              <a:avLst/>
              <a:gdLst>
                <a:gd name="T0" fmla="*/ 0 w 376"/>
                <a:gd name="T1" fmla="*/ 0 h 216"/>
                <a:gd name="T2" fmla="*/ 389 w 376"/>
                <a:gd name="T3" fmla="*/ 10 h 216"/>
                <a:gd name="T4" fmla="*/ 419 w 376"/>
                <a:gd name="T5" fmla="*/ 93 h 216"/>
                <a:gd name="T6" fmla="*/ 449 w 376"/>
                <a:gd name="T7" fmla="*/ 156 h 216"/>
                <a:gd name="T8" fmla="*/ 469 w 376"/>
                <a:gd name="T9" fmla="*/ 259 h 216"/>
                <a:gd name="T10" fmla="*/ 459 w 376"/>
                <a:gd name="T11" fmla="*/ 280 h 216"/>
                <a:gd name="T12" fmla="*/ 309 w 376"/>
                <a:gd name="T13" fmla="*/ 280 h 216"/>
                <a:gd name="T14" fmla="*/ 0 w 376"/>
                <a:gd name="T15" fmla="*/ 270 h 216"/>
                <a:gd name="T16" fmla="*/ 0 w 376"/>
                <a:gd name="T17" fmla="*/ 0 h 2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6"/>
                <a:gd name="T28" fmla="*/ 0 h 216"/>
                <a:gd name="T29" fmla="*/ 376 w 376"/>
                <a:gd name="T30" fmla="*/ 216 h 2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6" h="216">
                  <a:moveTo>
                    <a:pt x="0" y="0"/>
                  </a:moveTo>
                  <a:lnTo>
                    <a:pt x="312" y="8"/>
                  </a:lnTo>
                  <a:lnTo>
                    <a:pt x="336" y="72"/>
                  </a:lnTo>
                  <a:lnTo>
                    <a:pt x="360" y="120"/>
                  </a:lnTo>
                  <a:lnTo>
                    <a:pt x="376" y="200"/>
                  </a:lnTo>
                  <a:lnTo>
                    <a:pt x="368" y="216"/>
                  </a:lnTo>
                  <a:lnTo>
                    <a:pt x="248" y="216"/>
                  </a:lnTo>
                  <a:lnTo>
                    <a:pt x="0" y="208"/>
                  </a:lnTo>
                  <a:lnTo>
                    <a:pt x="0" y="0"/>
                  </a:lnTo>
                  <a:close/>
                </a:path>
              </a:pathLst>
            </a:custGeom>
            <a:solidFill>
              <a:srgbClr val="3366CC"/>
            </a:solidFill>
            <a:ln w="12700">
              <a:solidFill>
                <a:schemeClr val="bg1"/>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71717"/>
                </a:solidFill>
                <a:effectLst/>
                <a:uLnTx/>
                <a:uFillTx/>
                <a:latin typeface="Franklin Gothic Book"/>
                <a:ea typeface="+mn-ea"/>
                <a:cs typeface="+mn-cs"/>
              </a:endParaRPr>
            </a:p>
          </p:txBody>
        </p:sp>
        <p:sp>
          <p:nvSpPr>
            <p:cNvPr id="18" name="Freeform 28"/>
            <p:cNvSpPr>
              <a:spLocks/>
            </p:cNvSpPr>
            <p:nvPr/>
          </p:nvSpPr>
          <p:spPr bwMode="auto">
            <a:xfrm>
              <a:off x="3871913" y="2459038"/>
              <a:ext cx="776287" cy="527050"/>
            </a:xfrm>
            <a:custGeom>
              <a:avLst/>
              <a:gdLst>
                <a:gd name="T0" fmla="*/ 10 w 392"/>
                <a:gd name="T1" fmla="*/ 0 h 256"/>
                <a:gd name="T2" fmla="*/ 10 w 392"/>
                <a:gd name="T3" fmla="*/ 135 h 256"/>
                <a:gd name="T4" fmla="*/ 0 w 392"/>
                <a:gd name="T5" fmla="*/ 280 h 256"/>
                <a:gd name="T6" fmla="*/ 349 w 392"/>
                <a:gd name="T7" fmla="*/ 290 h 256"/>
                <a:gd name="T8" fmla="*/ 389 w 392"/>
                <a:gd name="T9" fmla="*/ 311 h 256"/>
                <a:gd name="T10" fmla="*/ 419 w 392"/>
                <a:gd name="T11" fmla="*/ 280 h 256"/>
                <a:gd name="T12" fmla="*/ 489 w 392"/>
                <a:gd name="T13" fmla="*/ 332 h 256"/>
                <a:gd name="T14" fmla="*/ 479 w 392"/>
                <a:gd name="T15" fmla="*/ 280 h 256"/>
                <a:gd name="T16" fmla="*/ 479 w 392"/>
                <a:gd name="T17" fmla="*/ 228 h 256"/>
                <a:gd name="T18" fmla="*/ 489 w 392"/>
                <a:gd name="T19" fmla="*/ 83 h 256"/>
                <a:gd name="T20" fmla="*/ 459 w 392"/>
                <a:gd name="T21" fmla="*/ 52 h 256"/>
                <a:gd name="T22" fmla="*/ 469 w 392"/>
                <a:gd name="T23" fmla="*/ 10 h 256"/>
                <a:gd name="T24" fmla="*/ 240 w 392"/>
                <a:gd name="T25" fmla="*/ 10 h 256"/>
                <a:gd name="T26" fmla="*/ 10 w 392"/>
                <a:gd name="T27" fmla="*/ 0 h 2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92"/>
                <a:gd name="T43" fmla="*/ 0 h 256"/>
                <a:gd name="T44" fmla="*/ 392 w 392"/>
                <a:gd name="T45" fmla="*/ 256 h 2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92" h="256">
                  <a:moveTo>
                    <a:pt x="8" y="0"/>
                  </a:moveTo>
                  <a:lnTo>
                    <a:pt x="8" y="104"/>
                  </a:lnTo>
                  <a:lnTo>
                    <a:pt x="0" y="216"/>
                  </a:lnTo>
                  <a:lnTo>
                    <a:pt x="280" y="224"/>
                  </a:lnTo>
                  <a:lnTo>
                    <a:pt x="312" y="240"/>
                  </a:lnTo>
                  <a:lnTo>
                    <a:pt x="336" y="216"/>
                  </a:lnTo>
                  <a:lnTo>
                    <a:pt x="392" y="256"/>
                  </a:lnTo>
                  <a:lnTo>
                    <a:pt x="384" y="216"/>
                  </a:lnTo>
                  <a:lnTo>
                    <a:pt x="384" y="176"/>
                  </a:lnTo>
                  <a:lnTo>
                    <a:pt x="392" y="64"/>
                  </a:lnTo>
                  <a:lnTo>
                    <a:pt x="368" y="40"/>
                  </a:lnTo>
                  <a:lnTo>
                    <a:pt x="376" y="8"/>
                  </a:lnTo>
                  <a:lnTo>
                    <a:pt x="192" y="8"/>
                  </a:lnTo>
                  <a:lnTo>
                    <a:pt x="8" y="0"/>
                  </a:lnTo>
                  <a:close/>
                </a:path>
              </a:pathLst>
            </a:custGeom>
            <a:solidFill>
              <a:srgbClr val="3366CC"/>
            </a:solidFill>
            <a:ln w="12700">
              <a:solidFill>
                <a:schemeClr val="bg1"/>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71717"/>
                </a:solidFill>
                <a:effectLst/>
                <a:uLnTx/>
                <a:uFillTx/>
                <a:latin typeface="Franklin Gothic Book"/>
                <a:ea typeface="+mn-ea"/>
                <a:cs typeface="+mn-cs"/>
              </a:endParaRPr>
            </a:p>
          </p:txBody>
        </p:sp>
        <p:sp>
          <p:nvSpPr>
            <p:cNvPr id="19" name="Freeform 29"/>
            <p:cNvSpPr>
              <a:spLocks/>
            </p:cNvSpPr>
            <p:nvPr/>
          </p:nvSpPr>
          <p:spPr bwMode="auto">
            <a:xfrm>
              <a:off x="3856038" y="2903538"/>
              <a:ext cx="919162" cy="428625"/>
            </a:xfrm>
            <a:custGeom>
              <a:avLst/>
              <a:gdLst>
                <a:gd name="T0" fmla="*/ 10 w 464"/>
                <a:gd name="T1" fmla="*/ 0 h 208"/>
                <a:gd name="T2" fmla="*/ 0 w 464"/>
                <a:gd name="T3" fmla="*/ 177 h 208"/>
                <a:gd name="T4" fmla="*/ 130 w 464"/>
                <a:gd name="T5" fmla="*/ 177 h 208"/>
                <a:gd name="T6" fmla="*/ 130 w 464"/>
                <a:gd name="T7" fmla="*/ 270 h 208"/>
                <a:gd name="T8" fmla="*/ 309 w 464"/>
                <a:gd name="T9" fmla="*/ 270 h 208"/>
                <a:gd name="T10" fmla="*/ 469 w 464"/>
                <a:gd name="T11" fmla="*/ 260 h 208"/>
                <a:gd name="T12" fmla="*/ 579 w 464"/>
                <a:gd name="T13" fmla="*/ 270 h 208"/>
                <a:gd name="T14" fmla="*/ 549 w 464"/>
                <a:gd name="T15" fmla="*/ 187 h 208"/>
                <a:gd name="T16" fmla="*/ 519 w 464"/>
                <a:gd name="T17" fmla="*/ 114 h 208"/>
                <a:gd name="T18" fmla="*/ 499 w 464"/>
                <a:gd name="T19" fmla="*/ 42 h 208"/>
                <a:gd name="T20" fmla="*/ 429 w 464"/>
                <a:gd name="T21" fmla="*/ 0 h 208"/>
                <a:gd name="T22" fmla="*/ 399 w 464"/>
                <a:gd name="T23" fmla="*/ 21 h 208"/>
                <a:gd name="T24" fmla="*/ 359 w 464"/>
                <a:gd name="T25" fmla="*/ 10 h 208"/>
                <a:gd name="T26" fmla="*/ 200 w 464"/>
                <a:gd name="T27" fmla="*/ 0 h 208"/>
                <a:gd name="T28" fmla="*/ 10 w 464"/>
                <a:gd name="T29" fmla="*/ 0 h 2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64"/>
                <a:gd name="T46" fmla="*/ 0 h 208"/>
                <a:gd name="T47" fmla="*/ 464 w 464"/>
                <a:gd name="T48" fmla="*/ 208 h 2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64" h="208">
                  <a:moveTo>
                    <a:pt x="8" y="0"/>
                  </a:moveTo>
                  <a:lnTo>
                    <a:pt x="0" y="136"/>
                  </a:lnTo>
                  <a:lnTo>
                    <a:pt x="104" y="136"/>
                  </a:lnTo>
                  <a:lnTo>
                    <a:pt x="104" y="208"/>
                  </a:lnTo>
                  <a:lnTo>
                    <a:pt x="248" y="208"/>
                  </a:lnTo>
                  <a:lnTo>
                    <a:pt x="376" y="200"/>
                  </a:lnTo>
                  <a:lnTo>
                    <a:pt x="464" y="208"/>
                  </a:lnTo>
                  <a:lnTo>
                    <a:pt x="440" y="144"/>
                  </a:lnTo>
                  <a:lnTo>
                    <a:pt x="416" y="88"/>
                  </a:lnTo>
                  <a:lnTo>
                    <a:pt x="400" y="32"/>
                  </a:lnTo>
                  <a:lnTo>
                    <a:pt x="344" y="0"/>
                  </a:lnTo>
                  <a:lnTo>
                    <a:pt x="320" y="16"/>
                  </a:lnTo>
                  <a:lnTo>
                    <a:pt x="288" y="8"/>
                  </a:lnTo>
                  <a:lnTo>
                    <a:pt x="160" y="0"/>
                  </a:lnTo>
                  <a:lnTo>
                    <a:pt x="8" y="0"/>
                  </a:lnTo>
                  <a:close/>
                </a:path>
              </a:pathLst>
            </a:custGeom>
            <a:solidFill>
              <a:srgbClr val="3366CC"/>
            </a:solidFill>
            <a:ln w="12700">
              <a:solidFill>
                <a:schemeClr val="bg1"/>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71717"/>
                </a:solidFill>
                <a:effectLst/>
                <a:uLnTx/>
                <a:uFillTx/>
                <a:latin typeface="Franklin Gothic Book"/>
                <a:ea typeface="+mn-ea"/>
                <a:cs typeface="+mn-cs"/>
              </a:endParaRPr>
            </a:p>
          </p:txBody>
        </p:sp>
        <p:sp>
          <p:nvSpPr>
            <p:cNvPr id="20" name="Freeform 30"/>
            <p:cNvSpPr>
              <a:spLocks/>
            </p:cNvSpPr>
            <p:nvPr/>
          </p:nvSpPr>
          <p:spPr bwMode="auto">
            <a:xfrm>
              <a:off x="4062413" y="3316288"/>
              <a:ext cx="808037" cy="428625"/>
            </a:xfrm>
            <a:custGeom>
              <a:avLst/>
              <a:gdLst>
                <a:gd name="T0" fmla="*/ 0 w 408"/>
                <a:gd name="T1" fmla="*/ 10 h 208"/>
                <a:gd name="T2" fmla="*/ 0 w 408"/>
                <a:gd name="T3" fmla="*/ 166 h 208"/>
                <a:gd name="T4" fmla="*/ 0 w 408"/>
                <a:gd name="T5" fmla="*/ 270 h 208"/>
                <a:gd name="T6" fmla="*/ 509 w 408"/>
                <a:gd name="T7" fmla="*/ 270 h 208"/>
                <a:gd name="T8" fmla="*/ 499 w 408"/>
                <a:gd name="T9" fmla="*/ 135 h 208"/>
                <a:gd name="T10" fmla="*/ 499 w 408"/>
                <a:gd name="T11" fmla="*/ 83 h 208"/>
                <a:gd name="T12" fmla="*/ 459 w 408"/>
                <a:gd name="T13" fmla="*/ 52 h 208"/>
                <a:gd name="T14" fmla="*/ 469 w 408"/>
                <a:gd name="T15" fmla="*/ 21 h 208"/>
                <a:gd name="T16" fmla="*/ 449 w 408"/>
                <a:gd name="T17" fmla="*/ 0 h 208"/>
                <a:gd name="T18" fmla="*/ 220 w 408"/>
                <a:gd name="T19" fmla="*/ 10 h 208"/>
                <a:gd name="T20" fmla="*/ 0 w 408"/>
                <a:gd name="T21" fmla="*/ 10 h 2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08"/>
                <a:gd name="T34" fmla="*/ 0 h 208"/>
                <a:gd name="T35" fmla="*/ 408 w 408"/>
                <a:gd name="T36" fmla="*/ 208 h 20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08" h="208">
                  <a:moveTo>
                    <a:pt x="0" y="8"/>
                  </a:moveTo>
                  <a:lnTo>
                    <a:pt x="0" y="128"/>
                  </a:lnTo>
                  <a:lnTo>
                    <a:pt x="0" y="208"/>
                  </a:lnTo>
                  <a:lnTo>
                    <a:pt x="408" y="208"/>
                  </a:lnTo>
                  <a:lnTo>
                    <a:pt x="400" y="104"/>
                  </a:lnTo>
                  <a:lnTo>
                    <a:pt x="400" y="64"/>
                  </a:lnTo>
                  <a:lnTo>
                    <a:pt x="368" y="40"/>
                  </a:lnTo>
                  <a:lnTo>
                    <a:pt x="376" y="16"/>
                  </a:lnTo>
                  <a:lnTo>
                    <a:pt x="360" y="0"/>
                  </a:lnTo>
                  <a:lnTo>
                    <a:pt x="176" y="8"/>
                  </a:lnTo>
                  <a:lnTo>
                    <a:pt x="0" y="8"/>
                  </a:lnTo>
                  <a:close/>
                </a:path>
              </a:pathLst>
            </a:custGeom>
            <a:solidFill>
              <a:srgbClr val="3366CC"/>
            </a:solidFill>
            <a:ln w="12700">
              <a:solidFill>
                <a:schemeClr val="bg1"/>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71717"/>
                </a:solidFill>
                <a:effectLst/>
                <a:uLnTx/>
                <a:uFillTx/>
                <a:latin typeface="Franklin Gothic Book"/>
                <a:ea typeface="+mn-ea"/>
                <a:cs typeface="+mn-cs"/>
              </a:endParaRPr>
            </a:p>
          </p:txBody>
        </p:sp>
        <p:sp>
          <p:nvSpPr>
            <p:cNvPr id="21" name="Freeform 31"/>
            <p:cNvSpPr>
              <a:spLocks/>
            </p:cNvSpPr>
            <p:nvPr/>
          </p:nvSpPr>
          <p:spPr bwMode="auto">
            <a:xfrm>
              <a:off x="3951288" y="3744913"/>
              <a:ext cx="935037" cy="477838"/>
            </a:xfrm>
            <a:custGeom>
              <a:avLst/>
              <a:gdLst>
                <a:gd name="T0" fmla="*/ 0 w 472"/>
                <a:gd name="T1" fmla="*/ 0 h 232"/>
                <a:gd name="T2" fmla="*/ 0 w 472"/>
                <a:gd name="T3" fmla="*/ 52 h 232"/>
                <a:gd name="T4" fmla="*/ 210 w 472"/>
                <a:gd name="T5" fmla="*/ 62 h 232"/>
                <a:gd name="T6" fmla="*/ 210 w 472"/>
                <a:gd name="T7" fmla="*/ 228 h 232"/>
                <a:gd name="T8" fmla="*/ 319 w 472"/>
                <a:gd name="T9" fmla="*/ 280 h 232"/>
                <a:gd name="T10" fmla="*/ 349 w 472"/>
                <a:gd name="T11" fmla="*/ 259 h 232"/>
                <a:gd name="T12" fmla="*/ 419 w 472"/>
                <a:gd name="T13" fmla="*/ 301 h 232"/>
                <a:gd name="T14" fmla="*/ 459 w 472"/>
                <a:gd name="T15" fmla="*/ 291 h 232"/>
                <a:gd name="T16" fmla="*/ 549 w 472"/>
                <a:gd name="T17" fmla="*/ 259 h 232"/>
                <a:gd name="T18" fmla="*/ 589 w 472"/>
                <a:gd name="T19" fmla="*/ 291 h 232"/>
                <a:gd name="T20" fmla="*/ 589 w 472"/>
                <a:gd name="T21" fmla="*/ 114 h 232"/>
                <a:gd name="T22" fmla="*/ 579 w 472"/>
                <a:gd name="T23" fmla="*/ 0 h 232"/>
                <a:gd name="T24" fmla="*/ 0 w 472"/>
                <a:gd name="T25" fmla="*/ 0 h 2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72"/>
                <a:gd name="T40" fmla="*/ 0 h 232"/>
                <a:gd name="T41" fmla="*/ 472 w 472"/>
                <a:gd name="T42" fmla="*/ 232 h 2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72" h="232">
                  <a:moveTo>
                    <a:pt x="0" y="0"/>
                  </a:moveTo>
                  <a:lnTo>
                    <a:pt x="0" y="40"/>
                  </a:lnTo>
                  <a:lnTo>
                    <a:pt x="168" y="48"/>
                  </a:lnTo>
                  <a:lnTo>
                    <a:pt x="168" y="176"/>
                  </a:lnTo>
                  <a:lnTo>
                    <a:pt x="256" y="216"/>
                  </a:lnTo>
                  <a:lnTo>
                    <a:pt x="280" y="200"/>
                  </a:lnTo>
                  <a:lnTo>
                    <a:pt x="336" y="232"/>
                  </a:lnTo>
                  <a:lnTo>
                    <a:pt x="368" y="224"/>
                  </a:lnTo>
                  <a:lnTo>
                    <a:pt x="440" y="200"/>
                  </a:lnTo>
                  <a:lnTo>
                    <a:pt x="472" y="224"/>
                  </a:lnTo>
                  <a:lnTo>
                    <a:pt x="472" y="88"/>
                  </a:lnTo>
                  <a:lnTo>
                    <a:pt x="464" y="0"/>
                  </a:lnTo>
                  <a:lnTo>
                    <a:pt x="0" y="0"/>
                  </a:lnTo>
                  <a:close/>
                </a:path>
              </a:pathLst>
            </a:custGeom>
            <a:solidFill>
              <a:srgbClr val="3366CC"/>
            </a:solidFill>
            <a:ln w="12700">
              <a:solidFill>
                <a:schemeClr val="bg1"/>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71717"/>
                </a:solidFill>
                <a:effectLst/>
                <a:uLnTx/>
                <a:uFillTx/>
                <a:latin typeface="Franklin Gothic Book"/>
                <a:ea typeface="+mn-ea"/>
                <a:cs typeface="+mn-cs"/>
              </a:endParaRPr>
            </a:p>
          </p:txBody>
        </p:sp>
        <p:sp>
          <p:nvSpPr>
            <p:cNvPr id="22" name="Freeform 32"/>
            <p:cNvSpPr>
              <a:spLocks/>
            </p:cNvSpPr>
            <p:nvPr/>
          </p:nvSpPr>
          <p:spPr bwMode="auto">
            <a:xfrm>
              <a:off x="4870450" y="3760788"/>
              <a:ext cx="538162" cy="527050"/>
            </a:xfrm>
            <a:custGeom>
              <a:avLst/>
              <a:gdLst>
                <a:gd name="T0" fmla="*/ 0 w 272"/>
                <a:gd name="T1" fmla="*/ 31 h 256"/>
                <a:gd name="T2" fmla="*/ 140 w 272"/>
                <a:gd name="T3" fmla="*/ 10 h 256"/>
                <a:gd name="T4" fmla="*/ 299 w 272"/>
                <a:gd name="T5" fmla="*/ 0 h 256"/>
                <a:gd name="T6" fmla="*/ 289 w 272"/>
                <a:gd name="T7" fmla="*/ 42 h 256"/>
                <a:gd name="T8" fmla="*/ 329 w 272"/>
                <a:gd name="T9" fmla="*/ 31 h 256"/>
                <a:gd name="T10" fmla="*/ 339 w 272"/>
                <a:gd name="T11" fmla="*/ 62 h 256"/>
                <a:gd name="T12" fmla="*/ 299 w 272"/>
                <a:gd name="T13" fmla="*/ 93 h 256"/>
                <a:gd name="T14" fmla="*/ 309 w 272"/>
                <a:gd name="T15" fmla="*/ 135 h 256"/>
                <a:gd name="T16" fmla="*/ 269 w 272"/>
                <a:gd name="T17" fmla="*/ 207 h 256"/>
                <a:gd name="T18" fmla="*/ 239 w 272"/>
                <a:gd name="T19" fmla="*/ 259 h 256"/>
                <a:gd name="T20" fmla="*/ 259 w 272"/>
                <a:gd name="T21" fmla="*/ 322 h 256"/>
                <a:gd name="T22" fmla="*/ 50 w 272"/>
                <a:gd name="T23" fmla="*/ 332 h 256"/>
                <a:gd name="T24" fmla="*/ 50 w 272"/>
                <a:gd name="T25" fmla="*/ 290 h 256"/>
                <a:gd name="T26" fmla="*/ 10 w 272"/>
                <a:gd name="T27" fmla="*/ 280 h 256"/>
                <a:gd name="T28" fmla="*/ 10 w 272"/>
                <a:gd name="T29" fmla="*/ 93 h 256"/>
                <a:gd name="T30" fmla="*/ 0 w 272"/>
                <a:gd name="T31" fmla="*/ 31 h 2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72"/>
                <a:gd name="T49" fmla="*/ 0 h 256"/>
                <a:gd name="T50" fmla="*/ 272 w 272"/>
                <a:gd name="T51" fmla="*/ 256 h 25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72" h="256">
                  <a:moveTo>
                    <a:pt x="0" y="24"/>
                  </a:moveTo>
                  <a:lnTo>
                    <a:pt x="112" y="8"/>
                  </a:lnTo>
                  <a:lnTo>
                    <a:pt x="240" y="0"/>
                  </a:lnTo>
                  <a:lnTo>
                    <a:pt x="232" y="32"/>
                  </a:lnTo>
                  <a:lnTo>
                    <a:pt x="264" y="24"/>
                  </a:lnTo>
                  <a:lnTo>
                    <a:pt x="272" y="48"/>
                  </a:lnTo>
                  <a:lnTo>
                    <a:pt x="240" y="72"/>
                  </a:lnTo>
                  <a:lnTo>
                    <a:pt x="248" y="104"/>
                  </a:lnTo>
                  <a:lnTo>
                    <a:pt x="216" y="160"/>
                  </a:lnTo>
                  <a:lnTo>
                    <a:pt x="192" y="200"/>
                  </a:lnTo>
                  <a:lnTo>
                    <a:pt x="208" y="248"/>
                  </a:lnTo>
                  <a:lnTo>
                    <a:pt x="40" y="256"/>
                  </a:lnTo>
                  <a:lnTo>
                    <a:pt x="40" y="224"/>
                  </a:lnTo>
                  <a:lnTo>
                    <a:pt x="8" y="216"/>
                  </a:lnTo>
                  <a:lnTo>
                    <a:pt x="8" y="72"/>
                  </a:lnTo>
                  <a:lnTo>
                    <a:pt x="0" y="24"/>
                  </a:lnTo>
                  <a:close/>
                </a:path>
              </a:pathLst>
            </a:custGeom>
            <a:solidFill>
              <a:srgbClr val="3366CC"/>
            </a:solidFill>
            <a:ln w="12700">
              <a:solidFill>
                <a:schemeClr val="bg1"/>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71717"/>
                </a:solidFill>
                <a:effectLst/>
                <a:uLnTx/>
                <a:uFillTx/>
                <a:latin typeface="Franklin Gothic Book"/>
                <a:ea typeface="+mn-ea"/>
                <a:cs typeface="+mn-cs"/>
              </a:endParaRPr>
            </a:p>
          </p:txBody>
        </p:sp>
        <p:sp>
          <p:nvSpPr>
            <p:cNvPr id="23" name="Freeform 33"/>
            <p:cNvSpPr>
              <a:spLocks/>
            </p:cNvSpPr>
            <p:nvPr/>
          </p:nvSpPr>
          <p:spPr bwMode="auto">
            <a:xfrm>
              <a:off x="4949825" y="4256088"/>
              <a:ext cx="649287" cy="542925"/>
            </a:xfrm>
            <a:custGeom>
              <a:avLst/>
              <a:gdLst>
                <a:gd name="T0" fmla="*/ 0 w 328"/>
                <a:gd name="T1" fmla="*/ 10 h 264"/>
                <a:gd name="T2" fmla="*/ 209 w 328"/>
                <a:gd name="T3" fmla="*/ 0 h 264"/>
                <a:gd name="T4" fmla="*/ 239 w 328"/>
                <a:gd name="T5" fmla="*/ 73 h 264"/>
                <a:gd name="T6" fmla="*/ 209 w 328"/>
                <a:gd name="T7" fmla="*/ 155 h 264"/>
                <a:gd name="T8" fmla="*/ 200 w 328"/>
                <a:gd name="T9" fmla="*/ 197 h 264"/>
                <a:gd name="T10" fmla="*/ 339 w 328"/>
                <a:gd name="T11" fmla="*/ 176 h 264"/>
                <a:gd name="T12" fmla="*/ 349 w 328"/>
                <a:gd name="T13" fmla="*/ 238 h 264"/>
                <a:gd name="T14" fmla="*/ 309 w 328"/>
                <a:gd name="T15" fmla="*/ 228 h 264"/>
                <a:gd name="T16" fmla="*/ 289 w 328"/>
                <a:gd name="T17" fmla="*/ 249 h 264"/>
                <a:gd name="T18" fmla="*/ 309 w 328"/>
                <a:gd name="T19" fmla="*/ 269 h 264"/>
                <a:gd name="T20" fmla="*/ 349 w 328"/>
                <a:gd name="T21" fmla="*/ 249 h 264"/>
                <a:gd name="T22" fmla="*/ 349 w 328"/>
                <a:gd name="T23" fmla="*/ 280 h 264"/>
                <a:gd name="T24" fmla="*/ 369 w 328"/>
                <a:gd name="T25" fmla="*/ 249 h 264"/>
                <a:gd name="T26" fmla="*/ 389 w 328"/>
                <a:gd name="T27" fmla="*/ 249 h 264"/>
                <a:gd name="T28" fmla="*/ 369 w 328"/>
                <a:gd name="T29" fmla="*/ 301 h 264"/>
                <a:gd name="T30" fmla="*/ 399 w 328"/>
                <a:gd name="T31" fmla="*/ 311 h 264"/>
                <a:gd name="T32" fmla="*/ 409 w 328"/>
                <a:gd name="T33" fmla="*/ 332 h 264"/>
                <a:gd name="T34" fmla="*/ 399 w 328"/>
                <a:gd name="T35" fmla="*/ 342 h 264"/>
                <a:gd name="T36" fmla="*/ 379 w 328"/>
                <a:gd name="T37" fmla="*/ 321 h 264"/>
                <a:gd name="T38" fmla="*/ 339 w 328"/>
                <a:gd name="T39" fmla="*/ 311 h 264"/>
                <a:gd name="T40" fmla="*/ 339 w 328"/>
                <a:gd name="T41" fmla="*/ 342 h 264"/>
                <a:gd name="T42" fmla="*/ 319 w 328"/>
                <a:gd name="T43" fmla="*/ 342 h 264"/>
                <a:gd name="T44" fmla="*/ 309 w 328"/>
                <a:gd name="T45" fmla="*/ 321 h 264"/>
                <a:gd name="T46" fmla="*/ 299 w 328"/>
                <a:gd name="T47" fmla="*/ 332 h 264"/>
                <a:gd name="T48" fmla="*/ 239 w 328"/>
                <a:gd name="T49" fmla="*/ 332 h 264"/>
                <a:gd name="T50" fmla="*/ 239 w 328"/>
                <a:gd name="T51" fmla="*/ 321 h 264"/>
                <a:gd name="T52" fmla="*/ 219 w 328"/>
                <a:gd name="T53" fmla="*/ 301 h 264"/>
                <a:gd name="T54" fmla="*/ 170 w 328"/>
                <a:gd name="T55" fmla="*/ 301 h 264"/>
                <a:gd name="T56" fmla="*/ 209 w 328"/>
                <a:gd name="T57" fmla="*/ 321 h 264"/>
                <a:gd name="T58" fmla="*/ 160 w 328"/>
                <a:gd name="T59" fmla="*/ 332 h 264"/>
                <a:gd name="T60" fmla="*/ 70 w 328"/>
                <a:gd name="T61" fmla="*/ 311 h 264"/>
                <a:gd name="T62" fmla="*/ 40 w 328"/>
                <a:gd name="T63" fmla="*/ 321 h 264"/>
                <a:gd name="T64" fmla="*/ 50 w 328"/>
                <a:gd name="T65" fmla="*/ 207 h 264"/>
                <a:gd name="T66" fmla="*/ 0 w 328"/>
                <a:gd name="T67" fmla="*/ 114 h 264"/>
                <a:gd name="T68" fmla="*/ 0 w 328"/>
                <a:gd name="T69" fmla="*/ 10 h 2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28"/>
                <a:gd name="T106" fmla="*/ 0 h 264"/>
                <a:gd name="T107" fmla="*/ 328 w 328"/>
                <a:gd name="T108" fmla="*/ 264 h 26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28" h="264">
                  <a:moveTo>
                    <a:pt x="0" y="8"/>
                  </a:moveTo>
                  <a:lnTo>
                    <a:pt x="168" y="0"/>
                  </a:lnTo>
                  <a:lnTo>
                    <a:pt x="192" y="56"/>
                  </a:lnTo>
                  <a:lnTo>
                    <a:pt x="168" y="120"/>
                  </a:lnTo>
                  <a:lnTo>
                    <a:pt x="160" y="152"/>
                  </a:lnTo>
                  <a:lnTo>
                    <a:pt x="272" y="136"/>
                  </a:lnTo>
                  <a:lnTo>
                    <a:pt x="280" y="184"/>
                  </a:lnTo>
                  <a:lnTo>
                    <a:pt x="248" y="176"/>
                  </a:lnTo>
                  <a:lnTo>
                    <a:pt x="232" y="192"/>
                  </a:lnTo>
                  <a:lnTo>
                    <a:pt x="248" y="208"/>
                  </a:lnTo>
                  <a:lnTo>
                    <a:pt x="280" y="192"/>
                  </a:lnTo>
                  <a:lnTo>
                    <a:pt x="280" y="216"/>
                  </a:lnTo>
                  <a:lnTo>
                    <a:pt x="296" y="192"/>
                  </a:lnTo>
                  <a:lnTo>
                    <a:pt x="312" y="192"/>
                  </a:lnTo>
                  <a:lnTo>
                    <a:pt x="296" y="232"/>
                  </a:lnTo>
                  <a:lnTo>
                    <a:pt x="320" y="240"/>
                  </a:lnTo>
                  <a:lnTo>
                    <a:pt x="328" y="256"/>
                  </a:lnTo>
                  <a:lnTo>
                    <a:pt x="320" y="264"/>
                  </a:lnTo>
                  <a:lnTo>
                    <a:pt x="304" y="248"/>
                  </a:lnTo>
                  <a:lnTo>
                    <a:pt x="272" y="240"/>
                  </a:lnTo>
                  <a:lnTo>
                    <a:pt x="272" y="264"/>
                  </a:lnTo>
                  <a:lnTo>
                    <a:pt x="256" y="264"/>
                  </a:lnTo>
                  <a:lnTo>
                    <a:pt x="248" y="248"/>
                  </a:lnTo>
                  <a:lnTo>
                    <a:pt x="240" y="256"/>
                  </a:lnTo>
                  <a:lnTo>
                    <a:pt x="192" y="256"/>
                  </a:lnTo>
                  <a:lnTo>
                    <a:pt x="192" y="248"/>
                  </a:lnTo>
                  <a:lnTo>
                    <a:pt x="176" y="232"/>
                  </a:lnTo>
                  <a:lnTo>
                    <a:pt x="136" y="232"/>
                  </a:lnTo>
                  <a:lnTo>
                    <a:pt x="168" y="248"/>
                  </a:lnTo>
                  <a:lnTo>
                    <a:pt x="128" y="256"/>
                  </a:lnTo>
                  <a:lnTo>
                    <a:pt x="56" y="240"/>
                  </a:lnTo>
                  <a:lnTo>
                    <a:pt x="32" y="248"/>
                  </a:lnTo>
                  <a:lnTo>
                    <a:pt x="40" y="160"/>
                  </a:lnTo>
                  <a:lnTo>
                    <a:pt x="0" y="88"/>
                  </a:lnTo>
                  <a:lnTo>
                    <a:pt x="0" y="8"/>
                  </a:lnTo>
                  <a:close/>
                </a:path>
              </a:pathLst>
            </a:custGeom>
            <a:solidFill>
              <a:srgbClr val="3366CC"/>
            </a:solidFill>
            <a:ln w="12700">
              <a:solidFill>
                <a:schemeClr val="bg1"/>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71717"/>
                </a:solidFill>
                <a:effectLst/>
                <a:uLnTx/>
                <a:uFillTx/>
                <a:latin typeface="Franklin Gothic Book"/>
                <a:ea typeface="+mn-ea"/>
                <a:cs typeface="+mn-cs"/>
              </a:endParaRPr>
            </a:p>
          </p:txBody>
        </p:sp>
        <p:sp>
          <p:nvSpPr>
            <p:cNvPr id="24" name="Freeform 34"/>
            <p:cNvSpPr>
              <a:spLocks/>
            </p:cNvSpPr>
            <p:nvPr/>
          </p:nvSpPr>
          <p:spPr bwMode="auto">
            <a:xfrm>
              <a:off x="4505325" y="1981200"/>
              <a:ext cx="728662" cy="839788"/>
            </a:xfrm>
            <a:custGeom>
              <a:avLst/>
              <a:gdLst>
                <a:gd name="T0" fmla="*/ 0 w 368"/>
                <a:gd name="T1" fmla="*/ 41 h 408"/>
                <a:gd name="T2" fmla="*/ 120 w 368"/>
                <a:gd name="T3" fmla="*/ 41 h 408"/>
                <a:gd name="T4" fmla="*/ 120 w 368"/>
                <a:gd name="T5" fmla="*/ 0 h 408"/>
                <a:gd name="T6" fmla="*/ 150 w 368"/>
                <a:gd name="T7" fmla="*/ 10 h 408"/>
                <a:gd name="T8" fmla="*/ 150 w 368"/>
                <a:gd name="T9" fmla="*/ 41 h 408"/>
                <a:gd name="T10" fmla="*/ 210 w 368"/>
                <a:gd name="T11" fmla="*/ 73 h 408"/>
                <a:gd name="T12" fmla="*/ 230 w 368"/>
                <a:gd name="T13" fmla="*/ 62 h 408"/>
                <a:gd name="T14" fmla="*/ 259 w 368"/>
                <a:gd name="T15" fmla="*/ 62 h 408"/>
                <a:gd name="T16" fmla="*/ 289 w 368"/>
                <a:gd name="T17" fmla="*/ 93 h 408"/>
                <a:gd name="T18" fmla="*/ 299 w 368"/>
                <a:gd name="T19" fmla="*/ 83 h 408"/>
                <a:gd name="T20" fmla="*/ 349 w 368"/>
                <a:gd name="T21" fmla="*/ 93 h 408"/>
                <a:gd name="T22" fmla="*/ 369 w 368"/>
                <a:gd name="T23" fmla="*/ 73 h 408"/>
                <a:gd name="T24" fmla="*/ 399 w 368"/>
                <a:gd name="T25" fmla="*/ 83 h 408"/>
                <a:gd name="T26" fmla="*/ 459 w 368"/>
                <a:gd name="T27" fmla="*/ 83 h 408"/>
                <a:gd name="T28" fmla="*/ 369 w 368"/>
                <a:gd name="T29" fmla="*/ 156 h 408"/>
                <a:gd name="T30" fmla="*/ 319 w 368"/>
                <a:gd name="T31" fmla="*/ 207 h 408"/>
                <a:gd name="T32" fmla="*/ 329 w 368"/>
                <a:gd name="T33" fmla="*/ 290 h 408"/>
                <a:gd name="T34" fmla="*/ 299 w 368"/>
                <a:gd name="T35" fmla="*/ 332 h 408"/>
                <a:gd name="T36" fmla="*/ 309 w 368"/>
                <a:gd name="T37" fmla="*/ 353 h 408"/>
                <a:gd name="T38" fmla="*/ 309 w 368"/>
                <a:gd name="T39" fmla="*/ 415 h 408"/>
                <a:gd name="T40" fmla="*/ 339 w 368"/>
                <a:gd name="T41" fmla="*/ 415 h 408"/>
                <a:gd name="T42" fmla="*/ 389 w 368"/>
                <a:gd name="T43" fmla="*/ 456 h 408"/>
                <a:gd name="T44" fmla="*/ 409 w 368"/>
                <a:gd name="T45" fmla="*/ 519 h 408"/>
                <a:gd name="T46" fmla="*/ 80 w 368"/>
                <a:gd name="T47" fmla="*/ 529 h 408"/>
                <a:gd name="T48" fmla="*/ 90 w 368"/>
                <a:gd name="T49" fmla="*/ 384 h 408"/>
                <a:gd name="T50" fmla="*/ 60 w 368"/>
                <a:gd name="T51" fmla="*/ 353 h 408"/>
                <a:gd name="T52" fmla="*/ 70 w 368"/>
                <a:gd name="T53" fmla="*/ 311 h 408"/>
                <a:gd name="T54" fmla="*/ 80 w 368"/>
                <a:gd name="T55" fmla="*/ 290 h 408"/>
                <a:gd name="T56" fmla="*/ 60 w 368"/>
                <a:gd name="T57" fmla="*/ 187 h 408"/>
                <a:gd name="T58" fmla="*/ 30 w 368"/>
                <a:gd name="T59" fmla="*/ 124 h 408"/>
                <a:gd name="T60" fmla="*/ 0 w 368"/>
                <a:gd name="T61" fmla="*/ 41 h 40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68"/>
                <a:gd name="T94" fmla="*/ 0 h 408"/>
                <a:gd name="T95" fmla="*/ 368 w 368"/>
                <a:gd name="T96" fmla="*/ 408 h 40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68" h="408">
                  <a:moveTo>
                    <a:pt x="0" y="32"/>
                  </a:moveTo>
                  <a:lnTo>
                    <a:pt x="96" y="32"/>
                  </a:lnTo>
                  <a:lnTo>
                    <a:pt x="96" y="0"/>
                  </a:lnTo>
                  <a:lnTo>
                    <a:pt x="120" y="8"/>
                  </a:lnTo>
                  <a:lnTo>
                    <a:pt x="120" y="32"/>
                  </a:lnTo>
                  <a:lnTo>
                    <a:pt x="168" y="56"/>
                  </a:lnTo>
                  <a:lnTo>
                    <a:pt x="184" y="48"/>
                  </a:lnTo>
                  <a:lnTo>
                    <a:pt x="208" y="48"/>
                  </a:lnTo>
                  <a:lnTo>
                    <a:pt x="232" y="72"/>
                  </a:lnTo>
                  <a:lnTo>
                    <a:pt x="240" y="64"/>
                  </a:lnTo>
                  <a:lnTo>
                    <a:pt x="280" y="72"/>
                  </a:lnTo>
                  <a:lnTo>
                    <a:pt x="296" y="56"/>
                  </a:lnTo>
                  <a:lnTo>
                    <a:pt x="320" y="64"/>
                  </a:lnTo>
                  <a:lnTo>
                    <a:pt x="368" y="64"/>
                  </a:lnTo>
                  <a:lnTo>
                    <a:pt x="296" y="120"/>
                  </a:lnTo>
                  <a:lnTo>
                    <a:pt x="256" y="160"/>
                  </a:lnTo>
                  <a:lnTo>
                    <a:pt x="264" y="224"/>
                  </a:lnTo>
                  <a:lnTo>
                    <a:pt x="240" y="256"/>
                  </a:lnTo>
                  <a:lnTo>
                    <a:pt x="248" y="272"/>
                  </a:lnTo>
                  <a:lnTo>
                    <a:pt x="248" y="320"/>
                  </a:lnTo>
                  <a:lnTo>
                    <a:pt x="272" y="320"/>
                  </a:lnTo>
                  <a:lnTo>
                    <a:pt x="312" y="352"/>
                  </a:lnTo>
                  <a:lnTo>
                    <a:pt x="328" y="400"/>
                  </a:lnTo>
                  <a:lnTo>
                    <a:pt x="64" y="408"/>
                  </a:lnTo>
                  <a:lnTo>
                    <a:pt x="72" y="296"/>
                  </a:lnTo>
                  <a:lnTo>
                    <a:pt x="48" y="272"/>
                  </a:lnTo>
                  <a:lnTo>
                    <a:pt x="56" y="240"/>
                  </a:lnTo>
                  <a:lnTo>
                    <a:pt x="64" y="224"/>
                  </a:lnTo>
                  <a:lnTo>
                    <a:pt x="48" y="144"/>
                  </a:lnTo>
                  <a:lnTo>
                    <a:pt x="24" y="96"/>
                  </a:lnTo>
                  <a:lnTo>
                    <a:pt x="0" y="32"/>
                  </a:lnTo>
                  <a:close/>
                </a:path>
              </a:pathLst>
            </a:custGeom>
            <a:solidFill>
              <a:srgbClr val="3366CC"/>
            </a:solidFill>
            <a:ln w="12700">
              <a:solidFill>
                <a:schemeClr val="bg1"/>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71717"/>
                </a:solidFill>
                <a:effectLst/>
                <a:uLnTx/>
                <a:uFillTx/>
                <a:latin typeface="Franklin Gothic Book"/>
                <a:ea typeface="+mn-ea"/>
                <a:cs typeface="+mn-cs"/>
              </a:endParaRPr>
            </a:p>
          </p:txBody>
        </p:sp>
        <p:sp>
          <p:nvSpPr>
            <p:cNvPr id="25" name="Freeform 35"/>
            <p:cNvSpPr>
              <a:spLocks/>
            </p:cNvSpPr>
            <p:nvPr/>
          </p:nvSpPr>
          <p:spPr bwMode="auto">
            <a:xfrm>
              <a:off x="4981575" y="2260600"/>
              <a:ext cx="538162" cy="676275"/>
            </a:xfrm>
            <a:custGeom>
              <a:avLst/>
              <a:gdLst>
                <a:gd name="T0" fmla="*/ 20 w 272"/>
                <a:gd name="T1" fmla="*/ 31 h 328"/>
                <a:gd name="T2" fmla="*/ 50 w 272"/>
                <a:gd name="T3" fmla="*/ 31 h 328"/>
                <a:gd name="T4" fmla="*/ 70 w 272"/>
                <a:gd name="T5" fmla="*/ 31 h 328"/>
                <a:gd name="T6" fmla="*/ 90 w 272"/>
                <a:gd name="T7" fmla="*/ 0 h 328"/>
                <a:gd name="T8" fmla="*/ 100 w 272"/>
                <a:gd name="T9" fmla="*/ 31 h 328"/>
                <a:gd name="T10" fmla="*/ 140 w 272"/>
                <a:gd name="T11" fmla="*/ 31 h 328"/>
                <a:gd name="T12" fmla="*/ 160 w 272"/>
                <a:gd name="T13" fmla="*/ 62 h 328"/>
                <a:gd name="T14" fmla="*/ 189 w 272"/>
                <a:gd name="T15" fmla="*/ 52 h 328"/>
                <a:gd name="T16" fmla="*/ 219 w 272"/>
                <a:gd name="T17" fmla="*/ 73 h 328"/>
                <a:gd name="T18" fmla="*/ 269 w 272"/>
                <a:gd name="T19" fmla="*/ 83 h 328"/>
                <a:gd name="T20" fmla="*/ 279 w 272"/>
                <a:gd name="T21" fmla="*/ 114 h 328"/>
                <a:gd name="T22" fmla="*/ 299 w 272"/>
                <a:gd name="T23" fmla="*/ 114 h 328"/>
                <a:gd name="T24" fmla="*/ 299 w 272"/>
                <a:gd name="T25" fmla="*/ 135 h 328"/>
                <a:gd name="T26" fmla="*/ 299 w 272"/>
                <a:gd name="T27" fmla="*/ 156 h 328"/>
                <a:gd name="T28" fmla="*/ 289 w 272"/>
                <a:gd name="T29" fmla="*/ 187 h 328"/>
                <a:gd name="T30" fmla="*/ 299 w 272"/>
                <a:gd name="T31" fmla="*/ 197 h 328"/>
                <a:gd name="T32" fmla="*/ 329 w 272"/>
                <a:gd name="T33" fmla="*/ 166 h 328"/>
                <a:gd name="T34" fmla="*/ 329 w 272"/>
                <a:gd name="T35" fmla="*/ 145 h 328"/>
                <a:gd name="T36" fmla="*/ 339 w 272"/>
                <a:gd name="T37" fmla="*/ 145 h 328"/>
                <a:gd name="T38" fmla="*/ 339 w 272"/>
                <a:gd name="T39" fmla="*/ 166 h 328"/>
                <a:gd name="T40" fmla="*/ 319 w 272"/>
                <a:gd name="T41" fmla="*/ 187 h 328"/>
                <a:gd name="T42" fmla="*/ 309 w 272"/>
                <a:gd name="T43" fmla="*/ 239 h 328"/>
                <a:gd name="T44" fmla="*/ 309 w 272"/>
                <a:gd name="T45" fmla="*/ 332 h 328"/>
                <a:gd name="T46" fmla="*/ 329 w 272"/>
                <a:gd name="T47" fmla="*/ 343 h 328"/>
                <a:gd name="T48" fmla="*/ 319 w 272"/>
                <a:gd name="T49" fmla="*/ 395 h 328"/>
                <a:gd name="T50" fmla="*/ 160 w 272"/>
                <a:gd name="T51" fmla="*/ 426 h 328"/>
                <a:gd name="T52" fmla="*/ 120 w 272"/>
                <a:gd name="T53" fmla="*/ 405 h 328"/>
                <a:gd name="T54" fmla="*/ 120 w 272"/>
                <a:gd name="T55" fmla="*/ 364 h 328"/>
                <a:gd name="T56" fmla="*/ 100 w 272"/>
                <a:gd name="T57" fmla="*/ 332 h 328"/>
                <a:gd name="T58" fmla="*/ 90 w 272"/>
                <a:gd name="T59" fmla="*/ 281 h 328"/>
                <a:gd name="T60" fmla="*/ 40 w 272"/>
                <a:gd name="T61" fmla="*/ 239 h 328"/>
                <a:gd name="T62" fmla="*/ 10 w 272"/>
                <a:gd name="T63" fmla="*/ 239 h 328"/>
                <a:gd name="T64" fmla="*/ 10 w 272"/>
                <a:gd name="T65" fmla="*/ 177 h 328"/>
                <a:gd name="T66" fmla="*/ 0 w 272"/>
                <a:gd name="T67" fmla="*/ 156 h 328"/>
                <a:gd name="T68" fmla="*/ 30 w 272"/>
                <a:gd name="T69" fmla="*/ 114 h 328"/>
                <a:gd name="T70" fmla="*/ 20 w 272"/>
                <a:gd name="T71" fmla="*/ 31 h 32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72"/>
                <a:gd name="T109" fmla="*/ 0 h 328"/>
                <a:gd name="T110" fmla="*/ 272 w 272"/>
                <a:gd name="T111" fmla="*/ 328 h 32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72" h="328">
                  <a:moveTo>
                    <a:pt x="16" y="24"/>
                  </a:moveTo>
                  <a:lnTo>
                    <a:pt x="40" y="24"/>
                  </a:lnTo>
                  <a:lnTo>
                    <a:pt x="56" y="24"/>
                  </a:lnTo>
                  <a:lnTo>
                    <a:pt x="72" y="0"/>
                  </a:lnTo>
                  <a:lnTo>
                    <a:pt x="80" y="24"/>
                  </a:lnTo>
                  <a:lnTo>
                    <a:pt x="112" y="24"/>
                  </a:lnTo>
                  <a:lnTo>
                    <a:pt x="128" y="48"/>
                  </a:lnTo>
                  <a:lnTo>
                    <a:pt x="152" y="40"/>
                  </a:lnTo>
                  <a:lnTo>
                    <a:pt x="176" y="56"/>
                  </a:lnTo>
                  <a:lnTo>
                    <a:pt x="216" y="64"/>
                  </a:lnTo>
                  <a:lnTo>
                    <a:pt x="224" y="88"/>
                  </a:lnTo>
                  <a:lnTo>
                    <a:pt x="240" y="88"/>
                  </a:lnTo>
                  <a:lnTo>
                    <a:pt x="240" y="104"/>
                  </a:lnTo>
                  <a:lnTo>
                    <a:pt x="240" y="120"/>
                  </a:lnTo>
                  <a:lnTo>
                    <a:pt x="232" y="144"/>
                  </a:lnTo>
                  <a:lnTo>
                    <a:pt x="240" y="152"/>
                  </a:lnTo>
                  <a:lnTo>
                    <a:pt x="264" y="128"/>
                  </a:lnTo>
                  <a:lnTo>
                    <a:pt x="264" y="112"/>
                  </a:lnTo>
                  <a:lnTo>
                    <a:pt x="272" y="112"/>
                  </a:lnTo>
                  <a:lnTo>
                    <a:pt x="272" y="128"/>
                  </a:lnTo>
                  <a:lnTo>
                    <a:pt x="256" y="144"/>
                  </a:lnTo>
                  <a:lnTo>
                    <a:pt x="248" y="184"/>
                  </a:lnTo>
                  <a:lnTo>
                    <a:pt x="248" y="256"/>
                  </a:lnTo>
                  <a:lnTo>
                    <a:pt x="264" y="264"/>
                  </a:lnTo>
                  <a:lnTo>
                    <a:pt x="256" y="304"/>
                  </a:lnTo>
                  <a:lnTo>
                    <a:pt x="128" y="328"/>
                  </a:lnTo>
                  <a:lnTo>
                    <a:pt x="96" y="312"/>
                  </a:lnTo>
                  <a:lnTo>
                    <a:pt x="96" y="280"/>
                  </a:lnTo>
                  <a:lnTo>
                    <a:pt x="80" y="256"/>
                  </a:lnTo>
                  <a:lnTo>
                    <a:pt x="72" y="216"/>
                  </a:lnTo>
                  <a:lnTo>
                    <a:pt x="32" y="184"/>
                  </a:lnTo>
                  <a:lnTo>
                    <a:pt x="8" y="184"/>
                  </a:lnTo>
                  <a:lnTo>
                    <a:pt x="8" y="136"/>
                  </a:lnTo>
                  <a:lnTo>
                    <a:pt x="0" y="120"/>
                  </a:lnTo>
                  <a:lnTo>
                    <a:pt x="24" y="88"/>
                  </a:lnTo>
                  <a:lnTo>
                    <a:pt x="16" y="24"/>
                  </a:lnTo>
                  <a:close/>
                </a:path>
              </a:pathLst>
            </a:custGeom>
            <a:solidFill>
              <a:srgbClr val="3366CC"/>
            </a:solidFill>
            <a:ln w="12700">
              <a:solidFill>
                <a:schemeClr val="bg1"/>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71717"/>
                </a:solidFill>
                <a:effectLst/>
                <a:uLnTx/>
                <a:uFillTx/>
                <a:latin typeface="Franklin Gothic Book"/>
                <a:ea typeface="+mn-ea"/>
                <a:cs typeface="+mn-cs"/>
              </a:endParaRPr>
            </a:p>
          </p:txBody>
        </p:sp>
        <p:sp>
          <p:nvSpPr>
            <p:cNvPr id="26" name="Freeform 36"/>
            <p:cNvSpPr>
              <a:spLocks/>
            </p:cNvSpPr>
            <p:nvPr/>
          </p:nvSpPr>
          <p:spPr bwMode="auto">
            <a:xfrm>
              <a:off x="4632325" y="2805113"/>
              <a:ext cx="633412" cy="428625"/>
            </a:xfrm>
            <a:custGeom>
              <a:avLst/>
              <a:gdLst>
                <a:gd name="T0" fmla="*/ 0 w 320"/>
                <a:gd name="T1" fmla="*/ 10 h 208"/>
                <a:gd name="T2" fmla="*/ 0 w 320"/>
                <a:gd name="T3" fmla="*/ 62 h 208"/>
                <a:gd name="T4" fmla="*/ 10 w 320"/>
                <a:gd name="T5" fmla="*/ 104 h 208"/>
                <a:gd name="T6" fmla="*/ 40 w 320"/>
                <a:gd name="T7" fmla="*/ 208 h 208"/>
                <a:gd name="T8" fmla="*/ 60 w 320"/>
                <a:gd name="T9" fmla="*/ 270 h 208"/>
                <a:gd name="T10" fmla="*/ 299 w 320"/>
                <a:gd name="T11" fmla="*/ 260 h 208"/>
                <a:gd name="T12" fmla="*/ 339 w 320"/>
                <a:gd name="T13" fmla="*/ 270 h 208"/>
                <a:gd name="T14" fmla="*/ 359 w 320"/>
                <a:gd name="T15" fmla="*/ 218 h 208"/>
                <a:gd name="T16" fmla="*/ 359 w 320"/>
                <a:gd name="T17" fmla="*/ 177 h 208"/>
                <a:gd name="T18" fmla="*/ 399 w 320"/>
                <a:gd name="T19" fmla="*/ 166 h 208"/>
                <a:gd name="T20" fmla="*/ 399 w 320"/>
                <a:gd name="T21" fmla="*/ 114 h 208"/>
                <a:gd name="T22" fmla="*/ 379 w 320"/>
                <a:gd name="T23" fmla="*/ 83 h 208"/>
                <a:gd name="T24" fmla="*/ 339 w 320"/>
                <a:gd name="T25" fmla="*/ 62 h 208"/>
                <a:gd name="T26" fmla="*/ 339 w 320"/>
                <a:gd name="T27" fmla="*/ 21 h 208"/>
                <a:gd name="T28" fmla="*/ 329 w 320"/>
                <a:gd name="T29" fmla="*/ 0 h 208"/>
                <a:gd name="T30" fmla="*/ 239 w 320"/>
                <a:gd name="T31" fmla="*/ 0 h 208"/>
                <a:gd name="T32" fmla="*/ 150 w 320"/>
                <a:gd name="T33" fmla="*/ 0 h 208"/>
                <a:gd name="T34" fmla="*/ 0 w 320"/>
                <a:gd name="T35" fmla="*/ 10 h 20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20"/>
                <a:gd name="T55" fmla="*/ 0 h 208"/>
                <a:gd name="T56" fmla="*/ 320 w 320"/>
                <a:gd name="T57" fmla="*/ 208 h 20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20" h="208">
                  <a:moveTo>
                    <a:pt x="0" y="8"/>
                  </a:moveTo>
                  <a:lnTo>
                    <a:pt x="0" y="48"/>
                  </a:lnTo>
                  <a:lnTo>
                    <a:pt x="8" y="80"/>
                  </a:lnTo>
                  <a:lnTo>
                    <a:pt x="32" y="160"/>
                  </a:lnTo>
                  <a:lnTo>
                    <a:pt x="48" y="208"/>
                  </a:lnTo>
                  <a:lnTo>
                    <a:pt x="240" y="200"/>
                  </a:lnTo>
                  <a:lnTo>
                    <a:pt x="272" y="208"/>
                  </a:lnTo>
                  <a:lnTo>
                    <a:pt x="288" y="168"/>
                  </a:lnTo>
                  <a:lnTo>
                    <a:pt x="288" y="136"/>
                  </a:lnTo>
                  <a:lnTo>
                    <a:pt x="320" y="128"/>
                  </a:lnTo>
                  <a:lnTo>
                    <a:pt x="320" y="88"/>
                  </a:lnTo>
                  <a:lnTo>
                    <a:pt x="304" y="64"/>
                  </a:lnTo>
                  <a:lnTo>
                    <a:pt x="272" y="48"/>
                  </a:lnTo>
                  <a:lnTo>
                    <a:pt x="272" y="16"/>
                  </a:lnTo>
                  <a:lnTo>
                    <a:pt x="264" y="0"/>
                  </a:lnTo>
                  <a:lnTo>
                    <a:pt x="192" y="0"/>
                  </a:lnTo>
                  <a:lnTo>
                    <a:pt x="120" y="0"/>
                  </a:lnTo>
                  <a:lnTo>
                    <a:pt x="0" y="8"/>
                  </a:lnTo>
                  <a:close/>
                </a:path>
              </a:pathLst>
            </a:custGeom>
            <a:solidFill>
              <a:srgbClr val="3366CC"/>
            </a:solidFill>
            <a:ln w="12700">
              <a:solidFill>
                <a:schemeClr val="bg1"/>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71717"/>
                </a:solidFill>
                <a:effectLst/>
                <a:uLnTx/>
                <a:uFillTx/>
                <a:latin typeface="Franklin Gothic Book"/>
                <a:ea typeface="+mn-ea"/>
                <a:cs typeface="+mn-cs"/>
              </a:endParaRPr>
            </a:p>
          </p:txBody>
        </p:sp>
        <p:sp>
          <p:nvSpPr>
            <p:cNvPr id="27" name="Freeform 37"/>
            <p:cNvSpPr>
              <a:spLocks/>
            </p:cNvSpPr>
            <p:nvPr/>
          </p:nvSpPr>
          <p:spPr bwMode="auto">
            <a:xfrm>
              <a:off x="5186363" y="2178050"/>
              <a:ext cx="601662" cy="263525"/>
            </a:xfrm>
            <a:custGeom>
              <a:avLst/>
              <a:gdLst>
                <a:gd name="T0" fmla="*/ 0 w 304"/>
                <a:gd name="T1" fmla="*/ 93 h 128"/>
                <a:gd name="T2" fmla="*/ 90 w 304"/>
                <a:gd name="T3" fmla="*/ 0 h 128"/>
                <a:gd name="T4" fmla="*/ 70 w 304"/>
                <a:gd name="T5" fmla="*/ 31 h 128"/>
                <a:gd name="T6" fmla="*/ 80 w 304"/>
                <a:gd name="T7" fmla="*/ 42 h 128"/>
                <a:gd name="T8" fmla="*/ 110 w 304"/>
                <a:gd name="T9" fmla="*/ 31 h 128"/>
                <a:gd name="T10" fmla="*/ 170 w 304"/>
                <a:gd name="T11" fmla="*/ 52 h 128"/>
                <a:gd name="T12" fmla="*/ 190 w 304"/>
                <a:gd name="T13" fmla="*/ 31 h 128"/>
                <a:gd name="T14" fmla="*/ 269 w 304"/>
                <a:gd name="T15" fmla="*/ 21 h 128"/>
                <a:gd name="T16" fmla="*/ 279 w 304"/>
                <a:gd name="T17" fmla="*/ 52 h 128"/>
                <a:gd name="T18" fmla="*/ 309 w 304"/>
                <a:gd name="T19" fmla="*/ 42 h 128"/>
                <a:gd name="T20" fmla="*/ 369 w 304"/>
                <a:gd name="T21" fmla="*/ 62 h 128"/>
                <a:gd name="T22" fmla="*/ 379 w 304"/>
                <a:gd name="T23" fmla="*/ 83 h 128"/>
                <a:gd name="T24" fmla="*/ 309 w 304"/>
                <a:gd name="T25" fmla="*/ 104 h 128"/>
                <a:gd name="T26" fmla="*/ 289 w 304"/>
                <a:gd name="T27" fmla="*/ 93 h 128"/>
                <a:gd name="T28" fmla="*/ 259 w 304"/>
                <a:gd name="T29" fmla="*/ 93 h 128"/>
                <a:gd name="T30" fmla="*/ 219 w 304"/>
                <a:gd name="T31" fmla="*/ 114 h 128"/>
                <a:gd name="T32" fmla="*/ 209 w 304"/>
                <a:gd name="T33" fmla="*/ 114 h 128"/>
                <a:gd name="T34" fmla="*/ 190 w 304"/>
                <a:gd name="T35" fmla="*/ 104 h 128"/>
                <a:gd name="T36" fmla="*/ 170 w 304"/>
                <a:gd name="T37" fmla="*/ 166 h 128"/>
                <a:gd name="T38" fmla="*/ 150 w 304"/>
                <a:gd name="T39" fmla="*/ 166 h 128"/>
                <a:gd name="T40" fmla="*/ 140 w 304"/>
                <a:gd name="T41" fmla="*/ 135 h 128"/>
                <a:gd name="T42" fmla="*/ 90 w 304"/>
                <a:gd name="T43" fmla="*/ 124 h 128"/>
                <a:gd name="T44" fmla="*/ 60 w 304"/>
                <a:gd name="T45" fmla="*/ 114 h 128"/>
                <a:gd name="T46" fmla="*/ 20 w 304"/>
                <a:gd name="T47" fmla="*/ 114 h 128"/>
                <a:gd name="T48" fmla="*/ 0 w 304"/>
                <a:gd name="T49" fmla="*/ 93 h 1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04"/>
                <a:gd name="T76" fmla="*/ 0 h 128"/>
                <a:gd name="T77" fmla="*/ 304 w 304"/>
                <a:gd name="T78" fmla="*/ 128 h 1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04" h="128">
                  <a:moveTo>
                    <a:pt x="0" y="72"/>
                  </a:moveTo>
                  <a:lnTo>
                    <a:pt x="72" y="0"/>
                  </a:lnTo>
                  <a:lnTo>
                    <a:pt x="56" y="24"/>
                  </a:lnTo>
                  <a:lnTo>
                    <a:pt x="64" y="32"/>
                  </a:lnTo>
                  <a:lnTo>
                    <a:pt x="88" y="24"/>
                  </a:lnTo>
                  <a:lnTo>
                    <a:pt x="136" y="40"/>
                  </a:lnTo>
                  <a:lnTo>
                    <a:pt x="152" y="24"/>
                  </a:lnTo>
                  <a:lnTo>
                    <a:pt x="216" y="16"/>
                  </a:lnTo>
                  <a:lnTo>
                    <a:pt x="224" y="40"/>
                  </a:lnTo>
                  <a:lnTo>
                    <a:pt x="248" y="32"/>
                  </a:lnTo>
                  <a:lnTo>
                    <a:pt x="296" y="48"/>
                  </a:lnTo>
                  <a:lnTo>
                    <a:pt x="304" y="64"/>
                  </a:lnTo>
                  <a:lnTo>
                    <a:pt x="248" y="80"/>
                  </a:lnTo>
                  <a:lnTo>
                    <a:pt x="232" y="72"/>
                  </a:lnTo>
                  <a:lnTo>
                    <a:pt x="208" y="72"/>
                  </a:lnTo>
                  <a:lnTo>
                    <a:pt x="176" y="88"/>
                  </a:lnTo>
                  <a:lnTo>
                    <a:pt x="168" y="88"/>
                  </a:lnTo>
                  <a:lnTo>
                    <a:pt x="152" y="80"/>
                  </a:lnTo>
                  <a:lnTo>
                    <a:pt x="136" y="128"/>
                  </a:lnTo>
                  <a:lnTo>
                    <a:pt x="120" y="128"/>
                  </a:lnTo>
                  <a:lnTo>
                    <a:pt x="112" y="104"/>
                  </a:lnTo>
                  <a:lnTo>
                    <a:pt x="72" y="96"/>
                  </a:lnTo>
                  <a:lnTo>
                    <a:pt x="48" y="88"/>
                  </a:lnTo>
                  <a:lnTo>
                    <a:pt x="16" y="88"/>
                  </a:lnTo>
                  <a:lnTo>
                    <a:pt x="0" y="72"/>
                  </a:lnTo>
                  <a:close/>
                </a:path>
              </a:pathLst>
            </a:custGeom>
            <a:solidFill>
              <a:srgbClr val="3366CC"/>
            </a:solidFill>
            <a:ln w="12700">
              <a:solidFill>
                <a:schemeClr val="bg1"/>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71717"/>
                </a:solidFill>
                <a:effectLst/>
                <a:uLnTx/>
                <a:uFillTx/>
                <a:latin typeface="Franklin Gothic Book"/>
                <a:ea typeface="+mn-ea"/>
                <a:cs typeface="+mn-cs"/>
              </a:endParaRPr>
            </a:p>
          </p:txBody>
        </p:sp>
        <p:sp>
          <p:nvSpPr>
            <p:cNvPr id="28" name="Freeform 38"/>
            <p:cNvSpPr>
              <a:spLocks/>
            </p:cNvSpPr>
            <p:nvPr/>
          </p:nvSpPr>
          <p:spPr bwMode="auto">
            <a:xfrm>
              <a:off x="5599113" y="2360613"/>
              <a:ext cx="427037" cy="592138"/>
            </a:xfrm>
            <a:custGeom>
              <a:avLst/>
              <a:gdLst>
                <a:gd name="T0" fmla="*/ 70 w 216"/>
                <a:gd name="T1" fmla="*/ 21 h 288"/>
                <a:gd name="T2" fmla="*/ 80 w 216"/>
                <a:gd name="T3" fmla="*/ 41 h 288"/>
                <a:gd name="T4" fmla="*/ 60 w 216"/>
                <a:gd name="T5" fmla="*/ 52 h 288"/>
                <a:gd name="T6" fmla="*/ 60 w 216"/>
                <a:gd name="T7" fmla="*/ 114 h 288"/>
                <a:gd name="T8" fmla="*/ 50 w 216"/>
                <a:gd name="T9" fmla="*/ 73 h 288"/>
                <a:gd name="T10" fmla="*/ 10 w 216"/>
                <a:gd name="T11" fmla="*/ 114 h 288"/>
                <a:gd name="T12" fmla="*/ 0 w 216"/>
                <a:gd name="T13" fmla="*/ 218 h 288"/>
                <a:gd name="T14" fmla="*/ 30 w 216"/>
                <a:gd name="T15" fmla="*/ 269 h 288"/>
                <a:gd name="T16" fmla="*/ 30 w 216"/>
                <a:gd name="T17" fmla="*/ 300 h 288"/>
                <a:gd name="T18" fmla="*/ 30 w 216"/>
                <a:gd name="T19" fmla="*/ 321 h 288"/>
                <a:gd name="T20" fmla="*/ 30 w 216"/>
                <a:gd name="T21" fmla="*/ 342 h 288"/>
                <a:gd name="T22" fmla="*/ 20 w 216"/>
                <a:gd name="T23" fmla="*/ 373 h 288"/>
                <a:gd name="T24" fmla="*/ 130 w 216"/>
                <a:gd name="T25" fmla="*/ 373 h 288"/>
                <a:gd name="T26" fmla="*/ 269 w 216"/>
                <a:gd name="T27" fmla="*/ 352 h 288"/>
                <a:gd name="T28" fmla="*/ 239 w 216"/>
                <a:gd name="T29" fmla="*/ 352 h 288"/>
                <a:gd name="T30" fmla="*/ 229 w 216"/>
                <a:gd name="T31" fmla="*/ 332 h 288"/>
                <a:gd name="T32" fmla="*/ 249 w 216"/>
                <a:gd name="T33" fmla="*/ 311 h 288"/>
                <a:gd name="T34" fmla="*/ 249 w 216"/>
                <a:gd name="T35" fmla="*/ 290 h 288"/>
                <a:gd name="T36" fmla="*/ 239 w 216"/>
                <a:gd name="T37" fmla="*/ 269 h 288"/>
                <a:gd name="T38" fmla="*/ 249 w 216"/>
                <a:gd name="T39" fmla="*/ 259 h 288"/>
                <a:gd name="T40" fmla="*/ 269 w 216"/>
                <a:gd name="T41" fmla="*/ 259 h 288"/>
                <a:gd name="T42" fmla="*/ 269 w 216"/>
                <a:gd name="T43" fmla="*/ 207 h 288"/>
                <a:gd name="T44" fmla="*/ 259 w 216"/>
                <a:gd name="T45" fmla="*/ 176 h 288"/>
                <a:gd name="T46" fmla="*/ 249 w 216"/>
                <a:gd name="T47" fmla="*/ 155 h 288"/>
                <a:gd name="T48" fmla="*/ 239 w 216"/>
                <a:gd name="T49" fmla="*/ 145 h 288"/>
                <a:gd name="T50" fmla="*/ 219 w 216"/>
                <a:gd name="T51" fmla="*/ 145 h 288"/>
                <a:gd name="T52" fmla="*/ 199 w 216"/>
                <a:gd name="T53" fmla="*/ 145 h 288"/>
                <a:gd name="T54" fmla="*/ 189 w 216"/>
                <a:gd name="T55" fmla="*/ 166 h 288"/>
                <a:gd name="T56" fmla="*/ 179 w 216"/>
                <a:gd name="T57" fmla="*/ 176 h 288"/>
                <a:gd name="T58" fmla="*/ 169 w 216"/>
                <a:gd name="T59" fmla="*/ 176 h 288"/>
                <a:gd name="T60" fmla="*/ 159 w 216"/>
                <a:gd name="T61" fmla="*/ 176 h 288"/>
                <a:gd name="T62" fmla="*/ 159 w 216"/>
                <a:gd name="T63" fmla="*/ 166 h 288"/>
                <a:gd name="T64" fmla="*/ 159 w 216"/>
                <a:gd name="T65" fmla="*/ 155 h 288"/>
                <a:gd name="T66" fmla="*/ 169 w 216"/>
                <a:gd name="T67" fmla="*/ 145 h 288"/>
                <a:gd name="T68" fmla="*/ 169 w 216"/>
                <a:gd name="T69" fmla="*/ 145 h 288"/>
                <a:gd name="T70" fmla="*/ 179 w 216"/>
                <a:gd name="T71" fmla="*/ 145 h 288"/>
                <a:gd name="T72" fmla="*/ 179 w 216"/>
                <a:gd name="T73" fmla="*/ 124 h 288"/>
                <a:gd name="T74" fmla="*/ 199 w 216"/>
                <a:gd name="T75" fmla="*/ 114 h 288"/>
                <a:gd name="T76" fmla="*/ 179 w 216"/>
                <a:gd name="T77" fmla="*/ 62 h 288"/>
                <a:gd name="T78" fmla="*/ 179 w 216"/>
                <a:gd name="T79" fmla="*/ 41 h 288"/>
                <a:gd name="T80" fmla="*/ 149 w 216"/>
                <a:gd name="T81" fmla="*/ 31 h 288"/>
                <a:gd name="T82" fmla="*/ 100 w 216"/>
                <a:gd name="T83" fmla="*/ 0 h 288"/>
                <a:gd name="T84" fmla="*/ 70 w 216"/>
                <a:gd name="T85" fmla="*/ 21 h 28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16"/>
                <a:gd name="T130" fmla="*/ 0 h 288"/>
                <a:gd name="T131" fmla="*/ 216 w 216"/>
                <a:gd name="T132" fmla="*/ 288 h 28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16" h="288">
                  <a:moveTo>
                    <a:pt x="56" y="16"/>
                  </a:moveTo>
                  <a:lnTo>
                    <a:pt x="64" y="32"/>
                  </a:lnTo>
                  <a:lnTo>
                    <a:pt x="48" y="40"/>
                  </a:lnTo>
                  <a:lnTo>
                    <a:pt x="48" y="88"/>
                  </a:lnTo>
                  <a:lnTo>
                    <a:pt x="40" y="56"/>
                  </a:lnTo>
                  <a:lnTo>
                    <a:pt x="8" y="88"/>
                  </a:lnTo>
                  <a:lnTo>
                    <a:pt x="0" y="168"/>
                  </a:lnTo>
                  <a:lnTo>
                    <a:pt x="24" y="208"/>
                  </a:lnTo>
                  <a:lnTo>
                    <a:pt x="24" y="232"/>
                  </a:lnTo>
                  <a:lnTo>
                    <a:pt x="24" y="248"/>
                  </a:lnTo>
                  <a:lnTo>
                    <a:pt x="24" y="264"/>
                  </a:lnTo>
                  <a:lnTo>
                    <a:pt x="16" y="288"/>
                  </a:lnTo>
                  <a:lnTo>
                    <a:pt x="104" y="288"/>
                  </a:lnTo>
                  <a:lnTo>
                    <a:pt x="216" y="272"/>
                  </a:lnTo>
                  <a:lnTo>
                    <a:pt x="192" y="272"/>
                  </a:lnTo>
                  <a:lnTo>
                    <a:pt x="184" y="256"/>
                  </a:lnTo>
                  <a:lnTo>
                    <a:pt x="200" y="240"/>
                  </a:lnTo>
                  <a:lnTo>
                    <a:pt x="200" y="224"/>
                  </a:lnTo>
                  <a:lnTo>
                    <a:pt x="192" y="208"/>
                  </a:lnTo>
                  <a:lnTo>
                    <a:pt x="200" y="200"/>
                  </a:lnTo>
                  <a:lnTo>
                    <a:pt x="216" y="200"/>
                  </a:lnTo>
                  <a:lnTo>
                    <a:pt x="216" y="160"/>
                  </a:lnTo>
                  <a:lnTo>
                    <a:pt x="208" y="136"/>
                  </a:lnTo>
                  <a:lnTo>
                    <a:pt x="200" y="120"/>
                  </a:lnTo>
                  <a:lnTo>
                    <a:pt x="192" y="112"/>
                  </a:lnTo>
                  <a:lnTo>
                    <a:pt x="176" y="112"/>
                  </a:lnTo>
                  <a:lnTo>
                    <a:pt x="160" y="112"/>
                  </a:lnTo>
                  <a:lnTo>
                    <a:pt x="152" y="128"/>
                  </a:lnTo>
                  <a:lnTo>
                    <a:pt x="144" y="136"/>
                  </a:lnTo>
                  <a:lnTo>
                    <a:pt x="136" y="136"/>
                  </a:lnTo>
                  <a:lnTo>
                    <a:pt x="128" y="136"/>
                  </a:lnTo>
                  <a:lnTo>
                    <a:pt x="128" y="128"/>
                  </a:lnTo>
                  <a:lnTo>
                    <a:pt x="128" y="120"/>
                  </a:lnTo>
                  <a:lnTo>
                    <a:pt x="136" y="112"/>
                  </a:lnTo>
                  <a:lnTo>
                    <a:pt x="144" y="112"/>
                  </a:lnTo>
                  <a:lnTo>
                    <a:pt x="144" y="96"/>
                  </a:lnTo>
                  <a:lnTo>
                    <a:pt x="160" y="88"/>
                  </a:lnTo>
                  <a:lnTo>
                    <a:pt x="144" y="48"/>
                  </a:lnTo>
                  <a:lnTo>
                    <a:pt x="144" y="32"/>
                  </a:lnTo>
                  <a:lnTo>
                    <a:pt x="120" y="24"/>
                  </a:lnTo>
                  <a:lnTo>
                    <a:pt x="80" y="0"/>
                  </a:lnTo>
                  <a:lnTo>
                    <a:pt x="56" y="16"/>
                  </a:lnTo>
                  <a:close/>
                </a:path>
              </a:pathLst>
            </a:custGeom>
            <a:solidFill>
              <a:srgbClr val="3366CC"/>
            </a:solidFill>
            <a:ln w="12700">
              <a:solidFill>
                <a:schemeClr val="bg1"/>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71717"/>
                </a:solidFill>
                <a:effectLst/>
                <a:uLnTx/>
                <a:uFillTx/>
                <a:latin typeface="Franklin Gothic Book"/>
                <a:ea typeface="+mn-ea"/>
                <a:cs typeface="+mn-cs"/>
              </a:endParaRPr>
            </a:p>
          </p:txBody>
        </p:sp>
        <p:sp>
          <p:nvSpPr>
            <p:cNvPr id="29" name="Freeform 39"/>
            <p:cNvSpPr>
              <a:spLocks/>
            </p:cNvSpPr>
            <p:nvPr/>
          </p:nvSpPr>
          <p:spPr bwMode="auto">
            <a:xfrm>
              <a:off x="5138738" y="2887663"/>
              <a:ext cx="460375" cy="790575"/>
            </a:xfrm>
            <a:custGeom>
              <a:avLst/>
              <a:gdLst>
                <a:gd name="T0" fmla="*/ 50 w 232"/>
                <a:gd name="T1" fmla="*/ 31 h 384"/>
                <a:gd name="T2" fmla="*/ 220 w 232"/>
                <a:gd name="T3" fmla="*/ 0 h 384"/>
                <a:gd name="T4" fmla="*/ 250 w 232"/>
                <a:gd name="T5" fmla="*/ 62 h 384"/>
                <a:gd name="T6" fmla="*/ 280 w 232"/>
                <a:gd name="T7" fmla="*/ 322 h 384"/>
                <a:gd name="T8" fmla="*/ 290 w 232"/>
                <a:gd name="T9" fmla="*/ 353 h 384"/>
                <a:gd name="T10" fmla="*/ 260 w 232"/>
                <a:gd name="T11" fmla="*/ 415 h 384"/>
                <a:gd name="T12" fmla="*/ 260 w 232"/>
                <a:gd name="T13" fmla="*/ 467 h 384"/>
                <a:gd name="T14" fmla="*/ 230 w 232"/>
                <a:gd name="T15" fmla="*/ 457 h 384"/>
                <a:gd name="T16" fmla="*/ 240 w 232"/>
                <a:gd name="T17" fmla="*/ 498 h 384"/>
                <a:gd name="T18" fmla="*/ 200 w 232"/>
                <a:gd name="T19" fmla="*/ 488 h 384"/>
                <a:gd name="T20" fmla="*/ 190 w 232"/>
                <a:gd name="T21" fmla="*/ 488 h 384"/>
                <a:gd name="T22" fmla="*/ 160 w 232"/>
                <a:gd name="T23" fmla="*/ 488 h 384"/>
                <a:gd name="T24" fmla="*/ 150 w 232"/>
                <a:gd name="T25" fmla="*/ 425 h 384"/>
                <a:gd name="T26" fmla="*/ 110 w 232"/>
                <a:gd name="T27" fmla="*/ 405 h 384"/>
                <a:gd name="T28" fmla="*/ 110 w 232"/>
                <a:gd name="T29" fmla="*/ 342 h 384"/>
                <a:gd name="T30" fmla="*/ 80 w 232"/>
                <a:gd name="T31" fmla="*/ 353 h 384"/>
                <a:gd name="T32" fmla="*/ 60 w 232"/>
                <a:gd name="T33" fmla="*/ 301 h 384"/>
                <a:gd name="T34" fmla="*/ 0 w 232"/>
                <a:gd name="T35" fmla="*/ 249 h 384"/>
                <a:gd name="T36" fmla="*/ 40 w 232"/>
                <a:gd name="T37" fmla="*/ 166 h 384"/>
                <a:gd name="T38" fmla="*/ 30 w 232"/>
                <a:gd name="T39" fmla="*/ 125 h 384"/>
                <a:gd name="T40" fmla="*/ 80 w 232"/>
                <a:gd name="T41" fmla="*/ 114 h 384"/>
                <a:gd name="T42" fmla="*/ 80 w 232"/>
                <a:gd name="T43" fmla="*/ 62 h 384"/>
                <a:gd name="T44" fmla="*/ 50 w 232"/>
                <a:gd name="T45" fmla="*/ 31 h 38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32"/>
                <a:gd name="T70" fmla="*/ 0 h 384"/>
                <a:gd name="T71" fmla="*/ 232 w 232"/>
                <a:gd name="T72" fmla="*/ 384 h 38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32" h="384">
                  <a:moveTo>
                    <a:pt x="40" y="24"/>
                  </a:moveTo>
                  <a:lnTo>
                    <a:pt x="176" y="0"/>
                  </a:lnTo>
                  <a:lnTo>
                    <a:pt x="200" y="48"/>
                  </a:lnTo>
                  <a:lnTo>
                    <a:pt x="224" y="248"/>
                  </a:lnTo>
                  <a:lnTo>
                    <a:pt x="232" y="272"/>
                  </a:lnTo>
                  <a:lnTo>
                    <a:pt x="208" y="320"/>
                  </a:lnTo>
                  <a:lnTo>
                    <a:pt x="208" y="360"/>
                  </a:lnTo>
                  <a:lnTo>
                    <a:pt x="184" y="352"/>
                  </a:lnTo>
                  <a:lnTo>
                    <a:pt x="192" y="384"/>
                  </a:lnTo>
                  <a:lnTo>
                    <a:pt x="160" y="376"/>
                  </a:lnTo>
                  <a:lnTo>
                    <a:pt x="152" y="376"/>
                  </a:lnTo>
                  <a:lnTo>
                    <a:pt x="128" y="376"/>
                  </a:lnTo>
                  <a:lnTo>
                    <a:pt x="120" y="328"/>
                  </a:lnTo>
                  <a:lnTo>
                    <a:pt x="88" y="312"/>
                  </a:lnTo>
                  <a:lnTo>
                    <a:pt x="88" y="264"/>
                  </a:lnTo>
                  <a:lnTo>
                    <a:pt x="64" y="272"/>
                  </a:lnTo>
                  <a:lnTo>
                    <a:pt x="48" y="232"/>
                  </a:lnTo>
                  <a:lnTo>
                    <a:pt x="0" y="192"/>
                  </a:lnTo>
                  <a:lnTo>
                    <a:pt x="32" y="128"/>
                  </a:lnTo>
                  <a:lnTo>
                    <a:pt x="24" y="96"/>
                  </a:lnTo>
                  <a:lnTo>
                    <a:pt x="64" y="88"/>
                  </a:lnTo>
                  <a:lnTo>
                    <a:pt x="64" y="48"/>
                  </a:lnTo>
                  <a:lnTo>
                    <a:pt x="40" y="24"/>
                  </a:lnTo>
                  <a:close/>
                </a:path>
              </a:pathLst>
            </a:custGeom>
            <a:solidFill>
              <a:srgbClr val="3366CC"/>
            </a:solidFill>
            <a:ln w="12700">
              <a:solidFill>
                <a:schemeClr val="bg1"/>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71717"/>
                </a:solidFill>
                <a:effectLst/>
                <a:uLnTx/>
                <a:uFillTx/>
                <a:latin typeface="Franklin Gothic Book"/>
                <a:ea typeface="+mn-ea"/>
                <a:cs typeface="+mn-cs"/>
              </a:endParaRPr>
            </a:p>
          </p:txBody>
        </p:sp>
        <p:sp>
          <p:nvSpPr>
            <p:cNvPr id="30" name="Freeform 40"/>
            <p:cNvSpPr>
              <a:spLocks/>
            </p:cNvSpPr>
            <p:nvPr/>
          </p:nvSpPr>
          <p:spPr bwMode="auto">
            <a:xfrm>
              <a:off x="4727575" y="3216275"/>
              <a:ext cx="728662" cy="611188"/>
            </a:xfrm>
            <a:custGeom>
              <a:avLst/>
              <a:gdLst>
                <a:gd name="T0" fmla="*/ 0 w 368"/>
                <a:gd name="T1" fmla="*/ 10 h 296"/>
                <a:gd name="T2" fmla="*/ 200 w 368"/>
                <a:gd name="T3" fmla="*/ 0 h 296"/>
                <a:gd name="T4" fmla="*/ 249 w 368"/>
                <a:gd name="T5" fmla="*/ 0 h 296"/>
                <a:gd name="T6" fmla="*/ 279 w 368"/>
                <a:gd name="T7" fmla="*/ 10 h 296"/>
                <a:gd name="T8" fmla="*/ 259 w 368"/>
                <a:gd name="T9" fmla="*/ 42 h 296"/>
                <a:gd name="T10" fmla="*/ 319 w 368"/>
                <a:gd name="T11" fmla="*/ 94 h 296"/>
                <a:gd name="T12" fmla="*/ 339 w 368"/>
                <a:gd name="T13" fmla="*/ 146 h 296"/>
                <a:gd name="T14" fmla="*/ 369 w 368"/>
                <a:gd name="T15" fmla="*/ 135 h 296"/>
                <a:gd name="T16" fmla="*/ 369 w 368"/>
                <a:gd name="T17" fmla="*/ 198 h 296"/>
                <a:gd name="T18" fmla="*/ 409 w 368"/>
                <a:gd name="T19" fmla="*/ 219 h 296"/>
                <a:gd name="T20" fmla="*/ 419 w 368"/>
                <a:gd name="T21" fmla="*/ 281 h 296"/>
                <a:gd name="T22" fmla="*/ 449 w 368"/>
                <a:gd name="T23" fmla="*/ 281 h 296"/>
                <a:gd name="T24" fmla="*/ 459 w 368"/>
                <a:gd name="T25" fmla="*/ 302 h 296"/>
                <a:gd name="T26" fmla="*/ 429 w 368"/>
                <a:gd name="T27" fmla="*/ 343 h 296"/>
                <a:gd name="T28" fmla="*/ 419 w 368"/>
                <a:gd name="T29" fmla="*/ 375 h 296"/>
                <a:gd name="T30" fmla="*/ 379 w 368"/>
                <a:gd name="T31" fmla="*/ 385 h 296"/>
                <a:gd name="T32" fmla="*/ 389 w 368"/>
                <a:gd name="T33" fmla="*/ 343 h 296"/>
                <a:gd name="T34" fmla="*/ 220 w 368"/>
                <a:gd name="T35" fmla="*/ 364 h 296"/>
                <a:gd name="T36" fmla="*/ 90 w 368"/>
                <a:gd name="T37" fmla="*/ 375 h 296"/>
                <a:gd name="T38" fmla="*/ 90 w 368"/>
                <a:gd name="T39" fmla="*/ 333 h 296"/>
                <a:gd name="T40" fmla="*/ 80 w 368"/>
                <a:gd name="T41" fmla="*/ 208 h 296"/>
                <a:gd name="T42" fmla="*/ 80 w 368"/>
                <a:gd name="T43" fmla="*/ 146 h 296"/>
                <a:gd name="T44" fmla="*/ 30 w 368"/>
                <a:gd name="T45" fmla="*/ 114 h 296"/>
                <a:gd name="T46" fmla="*/ 50 w 368"/>
                <a:gd name="T47" fmla="*/ 83 h 296"/>
                <a:gd name="T48" fmla="*/ 30 w 368"/>
                <a:gd name="T49" fmla="*/ 62 h 296"/>
                <a:gd name="T50" fmla="*/ 0 w 368"/>
                <a:gd name="T51" fmla="*/ 10 h 2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68"/>
                <a:gd name="T79" fmla="*/ 0 h 296"/>
                <a:gd name="T80" fmla="*/ 368 w 368"/>
                <a:gd name="T81" fmla="*/ 296 h 29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68" h="296">
                  <a:moveTo>
                    <a:pt x="0" y="8"/>
                  </a:moveTo>
                  <a:lnTo>
                    <a:pt x="160" y="0"/>
                  </a:lnTo>
                  <a:lnTo>
                    <a:pt x="200" y="0"/>
                  </a:lnTo>
                  <a:lnTo>
                    <a:pt x="224" y="8"/>
                  </a:lnTo>
                  <a:lnTo>
                    <a:pt x="208" y="32"/>
                  </a:lnTo>
                  <a:lnTo>
                    <a:pt x="256" y="72"/>
                  </a:lnTo>
                  <a:lnTo>
                    <a:pt x="272" y="112"/>
                  </a:lnTo>
                  <a:lnTo>
                    <a:pt x="296" y="104"/>
                  </a:lnTo>
                  <a:lnTo>
                    <a:pt x="296" y="152"/>
                  </a:lnTo>
                  <a:lnTo>
                    <a:pt x="328" y="168"/>
                  </a:lnTo>
                  <a:lnTo>
                    <a:pt x="336" y="216"/>
                  </a:lnTo>
                  <a:lnTo>
                    <a:pt x="360" y="216"/>
                  </a:lnTo>
                  <a:lnTo>
                    <a:pt x="368" y="232"/>
                  </a:lnTo>
                  <a:lnTo>
                    <a:pt x="344" y="264"/>
                  </a:lnTo>
                  <a:lnTo>
                    <a:pt x="336" y="288"/>
                  </a:lnTo>
                  <a:lnTo>
                    <a:pt x="304" y="296"/>
                  </a:lnTo>
                  <a:lnTo>
                    <a:pt x="312" y="264"/>
                  </a:lnTo>
                  <a:lnTo>
                    <a:pt x="176" y="280"/>
                  </a:lnTo>
                  <a:lnTo>
                    <a:pt x="72" y="288"/>
                  </a:lnTo>
                  <a:lnTo>
                    <a:pt x="72" y="256"/>
                  </a:lnTo>
                  <a:lnTo>
                    <a:pt x="64" y="160"/>
                  </a:lnTo>
                  <a:lnTo>
                    <a:pt x="64" y="112"/>
                  </a:lnTo>
                  <a:lnTo>
                    <a:pt x="24" y="88"/>
                  </a:lnTo>
                  <a:lnTo>
                    <a:pt x="40" y="64"/>
                  </a:lnTo>
                  <a:lnTo>
                    <a:pt x="24" y="48"/>
                  </a:lnTo>
                  <a:lnTo>
                    <a:pt x="0" y="8"/>
                  </a:lnTo>
                  <a:close/>
                </a:path>
              </a:pathLst>
            </a:custGeom>
            <a:solidFill>
              <a:srgbClr val="3366CC"/>
            </a:solidFill>
            <a:ln w="12700">
              <a:solidFill>
                <a:schemeClr val="bg1"/>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71717"/>
                </a:solidFill>
                <a:effectLst/>
                <a:uLnTx/>
                <a:uFillTx/>
                <a:latin typeface="Franklin Gothic Book"/>
                <a:ea typeface="+mn-ea"/>
                <a:cs typeface="+mn-cs"/>
              </a:endParaRPr>
            </a:p>
          </p:txBody>
        </p:sp>
        <p:sp>
          <p:nvSpPr>
            <p:cNvPr id="31" name="Freeform 41"/>
            <p:cNvSpPr>
              <a:spLocks/>
            </p:cNvSpPr>
            <p:nvPr/>
          </p:nvSpPr>
          <p:spPr bwMode="auto">
            <a:xfrm>
              <a:off x="5535613" y="2952750"/>
              <a:ext cx="347662" cy="611188"/>
            </a:xfrm>
            <a:custGeom>
              <a:avLst/>
              <a:gdLst>
                <a:gd name="T0" fmla="*/ 0 w 176"/>
                <a:gd name="T1" fmla="*/ 21 h 296"/>
                <a:gd name="T2" fmla="*/ 20 w 176"/>
                <a:gd name="T3" fmla="*/ 42 h 296"/>
                <a:gd name="T4" fmla="*/ 50 w 176"/>
                <a:gd name="T5" fmla="*/ 31 h 296"/>
                <a:gd name="T6" fmla="*/ 60 w 176"/>
                <a:gd name="T7" fmla="*/ 31 h 296"/>
                <a:gd name="T8" fmla="*/ 60 w 176"/>
                <a:gd name="T9" fmla="*/ 0 h 296"/>
                <a:gd name="T10" fmla="*/ 169 w 176"/>
                <a:gd name="T11" fmla="*/ 0 h 296"/>
                <a:gd name="T12" fmla="*/ 219 w 176"/>
                <a:gd name="T13" fmla="*/ 271 h 296"/>
                <a:gd name="T14" fmla="*/ 219 w 176"/>
                <a:gd name="T15" fmla="*/ 260 h 296"/>
                <a:gd name="T16" fmla="*/ 179 w 176"/>
                <a:gd name="T17" fmla="*/ 281 h 296"/>
                <a:gd name="T18" fmla="*/ 149 w 176"/>
                <a:gd name="T19" fmla="*/ 354 h 296"/>
                <a:gd name="T20" fmla="*/ 119 w 176"/>
                <a:gd name="T21" fmla="*/ 343 h 296"/>
                <a:gd name="T22" fmla="*/ 70 w 176"/>
                <a:gd name="T23" fmla="*/ 375 h 296"/>
                <a:gd name="T24" fmla="*/ 10 w 176"/>
                <a:gd name="T25" fmla="*/ 385 h 296"/>
                <a:gd name="T26" fmla="*/ 40 w 176"/>
                <a:gd name="T27" fmla="*/ 312 h 296"/>
                <a:gd name="T28" fmla="*/ 30 w 176"/>
                <a:gd name="T29" fmla="*/ 271 h 296"/>
                <a:gd name="T30" fmla="*/ 0 w 176"/>
                <a:gd name="T31" fmla="*/ 21 h 2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6"/>
                <a:gd name="T49" fmla="*/ 0 h 296"/>
                <a:gd name="T50" fmla="*/ 176 w 176"/>
                <a:gd name="T51" fmla="*/ 296 h 29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6" h="296">
                  <a:moveTo>
                    <a:pt x="0" y="16"/>
                  </a:moveTo>
                  <a:lnTo>
                    <a:pt x="16" y="32"/>
                  </a:lnTo>
                  <a:lnTo>
                    <a:pt x="40" y="24"/>
                  </a:lnTo>
                  <a:lnTo>
                    <a:pt x="48" y="24"/>
                  </a:lnTo>
                  <a:lnTo>
                    <a:pt x="48" y="0"/>
                  </a:lnTo>
                  <a:lnTo>
                    <a:pt x="136" y="0"/>
                  </a:lnTo>
                  <a:lnTo>
                    <a:pt x="176" y="208"/>
                  </a:lnTo>
                  <a:lnTo>
                    <a:pt x="176" y="200"/>
                  </a:lnTo>
                  <a:lnTo>
                    <a:pt x="144" y="216"/>
                  </a:lnTo>
                  <a:lnTo>
                    <a:pt x="120" y="272"/>
                  </a:lnTo>
                  <a:lnTo>
                    <a:pt x="96" y="264"/>
                  </a:lnTo>
                  <a:lnTo>
                    <a:pt x="56" y="288"/>
                  </a:lnTo>
                  <a:lnTo>
                    <a:pt x="8" y="296"/>
                  </a:lnTo>
                  <a:lnTo>
                    <a:pt x="32" y="240"/>
                  </a:lnTo>
                  <a:lnTo>
                    <a:pt x="24" y="208"/>
                  </a:lnTo>
                  <a:lnTo>
                    <a:pt x="0" y="16"/>
                  </a:lnTo>
                  <a:close/>
                </a:path>
              </a:pathLst>
            </a:custGeom>
            <a:solidFill>
              <a:srgbClr val="3366CC"/>
            </a:solidFill>
            <a:ln w="12700">
              <a:solidFill>
                <a:schemeClr val="bg1"/>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71717"/>
                </a:solidFill>
                <a:effectLst/>
                <a:uLnTx/>
                <a:uFillTx/>
                <a:latin typeface="Franklin Gothic Book"/>
                <a:ea typeface="+mn-ea"/>
                <a:cs typeface="+mn-cs"/>
              </a:endParaRPr>
            </a:p>
          </p:txBody>
        </p:sp>
        <p:sp>
          <p:nvSpPr>
            <p:cNvPr id="32" name="Freeform 42"/>
            <p:cNvSpPr>
              <a:spLocks/>
            </p:cNvSpPr>
            <p:nvPr/>
          </p:nvSpPr>
          <p:spPr bwMode="auto">
            <a:xfrm>
              <a:off x="5803900" y="2820988"/>
              <a:ext cx="460375" cy="544513"/>
            </a:xfrm>
            <a:custGeom>
              <a:avLst/>
              <a:gdLst>
                <a:gd name="T0" fmla="*/ 0 w 232"/>
                <a:gd name="T1" fmla="*/ 83 h 264"/>
                <a:gd name="T2" fmla="*/ 130 w 232"/>
                <a:gd name="T3" fmla="*/ 62 h 264"/>
                <a:gd name="T4" fmla="*/ 160 w 232"/>
                <a:gd name="T5" fmla="*/ 73 h 264"/>
                <a:gd name="T6" fmla="*/ 220 w 232"/>
                <a:gd name="T7" fmla="*/ 42 h 264"/>
                <a:gd name="T8" fmla="*/ 230 w 232"/>
                <a:gd name="T9" fmla="*/ 10 h 264"/>
                <a:gd name="T10" fmla="*/ 270 w 232"/>
                <a:gd name="T11" fmla="*/ 0 h 264"/>
                <a:gd name="T12" fmla="*/ 290 w 232"/>
                <a:gd name="T13" fmla="*/ 135 h 264"/>
                <a:gd name="T14" fmla="*/ 280 w 232"/>
                <a:gd name="T15" fmla="*/ 146 h 264"/>
                <a:gd name="T16" fmla="*/ 280 w 232"/>
                <a:gd name="T17" fmla="*/ 239 h 264"/>
                <a:gd name="T18" fmla="*/ 250 w 232"/>
                <a:gd name="T19" fmla="*/ 249 h 264"/>
                <a:gd name="T20" fmla="*/ 230 w 232"/>
                <a:gd name="T21" fmla="*/ 291 h 264"/>
                <a:gd name="T22" fmla="*/ 210 w 232"/>
                <a:gd name="T23" fmla="*/ 291 h 264"/>
                <a:gd name="T24" fmla="*/ 200 w 232"/>
                <a:gd name="T25" fmla="*/ 343 h 264"/>
                <a:gd name="T26" fmla="*/ 170 w 232"/>
                <a:gd name="T27" fmla="*/ 322 h 264"/>
                <a:gd name="T28" fmla="*/ 110 w 232"/>
                <a:gd name="T29" fmla="*/ 343 h 264"/>
                <a:gd name="T30" fmla="*/ 80 w 232"/>
                <a:gd name="T31" fmla="*/ 312 h 264"/>
                <a:gd name="T32" fmla="*/ 40 w 232"/>
                <a:gd name="T33" fmla="*/ 312 h 264"/>
                <a:gd name="T34" fmla="*/ 30 w 232"/>
                <a:gd name="T35" fmla="*/ 218 h 264"/>
                <a:gd name="T36" fmla="*/ 0 w 232"/>
                <a:gd name="T37" fmla="*/ 83 h 2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2"/>
                <a:gd name="T58" fmla="*/ 0 h 264"/>
                <a:gd name="T59" fmla="*/ 232 w 232"/>
                <a:gd name="T60" fmla="*/ 264 h 2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2" h="264">
                  <a:moveTo>
                    <a:pt x="0" y="64"/>
                  </a:moveTo>
                  <a:lnTo>
                    <a:pt x="104" y="48"/>
                  </a:lnTo>
                  <a:lnTo>
                    <a:pt x="128" y="56"/>
                  </a:lnTo>
                  <a:lnTo>
                    <a:pt x="176" y="32"/>
                  </a:lnTo>
                  <a:lnTo>
                    <a:pt x="184" y="8"/>
                  </a:lnTo>
                  <a:lnTo>
                    <a:pt x="216" y="0"/>
                  </a:lnTo>
                  <a:lnTo>
                    <a:pt x="232" y="104"/>
                  </a:lnTo>
                  <a:lnTo>
                    <a:pt x="224" y="112"/>
                  </a:lnTo>
                  <a:lnTo>
                    <a:pt x="224" y="184"/>
                  </a:lnTo>
                  <a:lnTo>
                    <a:pt x="200" y="192"/>
                  </a:lnTo>
                  <a:lnTo>
                    <a:pt x="184" y="224"/>
                  </a:lnTo>
                  <a:lnTo>
                    <a:pt x="168" y="224"/>
                  </a:lnTo>
                  <a:lnTo>
                    <a:pt x="160" y="264"/>
                  </a:lnTo>
                  <a:lnTo>
                    <a:pt x="136" y="248"/>
                  </a:lnTo>
                  <a:lnTo>
                    <a:pt x="88" y="264"/>
                  </a:lnTo>
                  <a:lnTo>
                    <a:pt x="64" y="240"/>
                  </a:lnTo>
                  <a:lnTo>
                    <a:pt x="32" y="240"/>
                  </a:lnTo>
                  <a:lnTo>
                    <a:pt x="24" y="168"/>
                  </a:lnTo>
                  <a:lnTo>
                    <a:pt x="0" y="64"/>
                  </a:lnTo>
                  <a:close/>
                </a:path>
              </a:pathLst>
            </a:custGeom>
            <a:solidFill>
              <a:srgbClr val="3366CC"/>
            </a:solidFill>
            <a:ln w="12700">
              <a:solidFill>
                <a:schemeClr val="bg1"/>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71717"/>
                </a:solidFill>
                <a:effectLst/>
                <a:uLnTx/>
                <a:uFillTx/>
                <a:latin typeface="Franklin Gothic Book"/>
                <a:ea typeface="+mn-ea"/>
                <a:cs typeface="+mn-cs"/>
              </a:endParaRPr>
            </a:p>
          </p:txBody>
        </p:sp>
        <p:sp>
          <p:nvSpPr>
            <p:cNvPr id="33" name="Freeform 43"/>
            <p:cNvSpPr>
              <a:spLocks/>
            </p:cNvSpPr>
            <p:nvPr/>
          </p:nvSpPr>
          <p:spPr bwMode="auto">
            <a:xfrm>
              <a:off x="5392738" y="3316288"/>
              <a:ext cx="808037" cy="460375"/>
            </a:xfrm>
            <a:custGeom>
              <a:avLst/>
              <a:gdLst>
                <a:gd name="T0" fmla="*/ 0 w 408"/>
                <a:gd name="T1" fmla="*/ 290 h 224"/>
                <a:gd name="T2" fmla="*/ 130 w 408"/>
                <a:gd name="T3" fmla="*/ 280 h 224"/>
                <a:gd name="T4" fmla="*/ 130 w 408"/>
                <a:gd name="T5" fmla="*/ 259 h 224"/>
                <a:gd name="T6" fmla="*/ 429 w 408"/>
                <a:gd name="T7" fmla="*/ 218 h 224"/>
                <a:gd name="T8" fmla="*/ 429 w 408"/>
                <a:gd name="T9" fmla="*/ 197 h 224"/>
                <a:gd name="T10" fmla="*/ 479 w 408"/>
                <a:gd name="T11" fmla="*/ 186 h 224"/>
                <a:gd name="T12" fmla="*/ 479 w 408"/>
                <a:gd name="T13" fmla="*/ 155 h 224"/>
                <a:gd name="T14" fmla="*/ 499 w 408"/>
                <a:gd name="T15" fmla="*/ 155 h 224"/>
                <a:gd name="T16" fmla="*/ 509 w 408"/>
                <a:gd name="T17" fmla="*/ 114 h 224"/>
                <a:gd name="T18" fmla="*/ 469 w 408"/>
                <a:gd name="T19" fmla="*/ 83 h 224"/>
                <a:gd name="T20" fmla="*/ 459 w 408"/>
                <a:gd name="T21" fmla="*/ 31 h 224"/>
                <a:gd name="T22" fmla="*/ 429 w 408"/>
                <a:gd name="T23" fmla="*/ 10 h 224"/>
                <a:gd name="T24" fmla="*/ 369 w 408"/>
                <a:gd name="T25" fmla="*/ 21 h 224"/>
                <a:gd name="T26" fmla="*/ 329 w 408"/>
                <a:gd name="T27" fmla="*/ 0 h 224"/>
                <a:gd name="T28" fmla="*/ 299 w 408"/>
                <a:gd name="T29" fmla="*/ 0 h 224"/>
                <a:gd name="T30" fmla="*/ 309 w 408"/>
                <a:gd name="T31" fmla="*/ 31 h 224"/>
                <a:gd name="T32" fmla="*/ 269 w 408"/>
                <a:gd name="T33" fmla="*/ 52 h 224"/>
                <a:gd name="T34" fmla="*/ 240 w 408"/>
                <a:gd name="T35" fmla="*/ 124 h 224"/>
                <a:gd name="T36" fmla="*/ 200 w 408"/>
                <a:gd name="T37" fmla="*/ 114 h 224"/>
                <a:gd name="T38" fmla="*/ 160 w 408"/>
                <a:gd name="T39" fmla="*/ 135 h 224"/>
                <a:gd name="T40" fmla="*/ 100 w 408"/>
                <a:gd name="T41" fmla="*/ 145 h 224"/>
                <a:gd name="T42" fmla="*/ 100 w 408"/>
                <a:gd name="T43" fmla="*/ 186 h 224"/>
                <a:gd name="T44" fmla="*/ 70 w 408"/>
                <a:gd name="T45" fmla="*/ 186 h 224"/>
                <a:gd name="T46" fmla="*/ 70 w 408"/>
                <a:gd name="T47" fmla="*/ 228 h 224"/>
                <a:gd name="T48" fmla="*/ 40 w 408"/>
                <a:gd name="T49" fmla="*/ 207 h 224"/>
                <a:gd name="T50" fmla="*/ 30 w 408"/>
                <a:gd name="T51" fmla="*/ 218 h 224"/>
                <a:gd name="T52" fmla="*/ 40 w 408"/>
                <a:gd name="T53" fmla="*/ 238 h 224"/>
                <a:gd name="T54" fmla="*/ 10 w 408"/>
                <a:gd name="T55" fmla="*/ 280 h 224"/>
                <a:gd name="T56" fmla="*/ 0 w 408"/>
                <a:gd name="T57" fmla="*/ 290 h 22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08"/>
                <a:gd name="T88" fmla="*/ 0 h 224"/>
                <a:gd name="T89" fmla="*/ 408 w 408"/>
                <a:gd name="T90" fmla="*/ 224 h 22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08" h="224">
                  <a:moveTo>
                    <a:pt x="0" y="224"/>
                  </a:moveTo>
                  <a:lnTo>
                    <a:pt x="104" y="216"/>
                  </a:lnTo>
                  <a:lnTo>
                    <a:pt x="104" y="200"/>
                  </a:lnTo>
                  <a:lnTo>
                    <a:pt x="344" y="168"/>
                  </a:lnTo>
                  <a:lnTo>
                    <a:pt x="344" y="152"/>
                  </a:lnTo>
                  <a:lnTo>
                    <a:pt x="384" y="144"/>
                  </a:lnTo>
                  <a:lnTo>
                    <a:pt x="384" y="120"/>
                  </a:lnTo>
                  <a:lnTo>
                    <a:pt x="400" y="120"/>
                  </a:lnTo>
                  <a:lnTo>
                    <a:pt x="408" y="88"/>
                  </a:lnTo>
                  <a:lnTo>
                    <a:pt x="376" y="64"/>
                  </a:lnTo>
                  <a:lnTo>
                    <a:pt x="368" y="24"/>
                  </a:lnTo>
                  <a:lnTo>
                    <a:pt x="344" y="8"/>
                  </a:lnTo>
                  <a:lnTo>
                    <a:pt x="296" y="16"/>
                  </a:lnTo>
                  <a:lnTo>
                    <a:pt x="264" y="0"/>
                  </a:lnTo>
                  <a:lnTo>
                    <a:pt x="240" y="0"/>
                  </a:lnTo>
                  <a:lnTo>
                    <a:pt x="248" y="24"/>
                  </a:lnTo>
                  <a:lnTo>
                    <a:pt x="216" y="40"/>
                  </a:lnTo>
                  <a:lnTo>
                    <a:pt x="192" y="96"/>
                  </a:lnTo>
                  <a:lnTo>
                    <a:pt x="160" y="88"/>
                  </a:lnTo>
                  <a:lnTo>
                    <a:pt x="128" y="104"/>
                  </a:lnTo>
                  <a:lnTo>
                    <a:pt x="80" y="112"/>
                  </a:lnTo>
                  <a:lnTo>
                    <a:pt x="80" y="144"/>
                  </a:lnTo>
                  <a:lnTo>
                    <a:pt x="56" y="144"/>
                  </a:lnTo>
                  <a:lnTo>
                    <a:pt x="56" y="176"/>
                  </a:lnTo>
                  <a:lnTo>
                    <a:pt x="32" y="160"/>
                  </a:lnTo>
                  <a:lnTo>
                    <a:pt x="24" y="168"/>
                  </a:lnTo>
                  <a:lnTo>
                    <a:pt x="32" y="184"/>
                  </a:lnTo>
                  <a:lnTo>
                    <a:pt x="8" y="216"/>
                  </a:lnTo>
                  <a:lnTo>
                    <a:pt x="0" y="224"/>
                  </a:lnTo>
                  <a:close/>
                </a:path>
              </a:pathLst>
            </a:custGeom>
            <a:solidFill>
              <a:srgbClr val="3366CC"/>
            </a:solidFill>
            <a:ln w="12700">
              <a:solidFill>
                <a:schemeClr val="bg1"/>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71717"/>
                </a:solidFill>
                <a:effectLst/>
                <a:uLnTx/>
                <a:uFillTx/>
                <a:latin typeface="Franklin Gothic Book"/>
                <a:ea typeface="+mn-ea"/>
                <a:cs typeface="+mn-cs"/>
              </a:endParaRPr>
            </a:p>
          </p:txBody>
        </p:sp>
        <p:sp>
          <p:nvSpPr>
            <p:cNvPr id="34" name="Freeform 44"/>
            <p:cNvSpPr>
              <a:spLocks/>
            </p:cNvSpPr>
            <p:nvPr/>
          </p:nvSpPr>
          <p:spPr bwMode="auto">
            <a:xfrm>
              <a:off x="5345113" y="3613150"/>
              <a:ext cx="935037" cy="361950"/>
            </a:xfrm>
            <a:custGeom>
              <a:avLst/>
              <a:gdLst>
                <a:gd name="T0" fmla="*/ 40 w 472"/>
                <a:gd name="T1" fmla="*/ 104 h 176"/>
                <a:gd name="T2" fmla="*/ 40 w 472"/>
                <a:gd name="T3" fmla="*/ 114 h 176"/>
                <a:gd name="T4" fmla="*/ 30 w 472"/>
                <a:gd name="T5" fmla="*/ 135 h 176"/>
                <a:gd name="T6" fmla="*/ 40 w 472"/>
                <a:gd name="T7" fmla="*/ 155 h 176"/>
                <a:gd name="T8" fmla="*/ 0 w 472"/>
                <a:gd name="T9" fmla="*/ 187 h 176"/>
                <a:gd name="T10" fmla="*/ 10 w 472"/>
                <a:gd name="T11" fmla="*/ 228 h 176"/>
                <a:gd name="T12" fmla="*/ 160 w 472"/>
                <a:gd name="T13" fmla="*/ 218 h 176"/>
                <a:gd name="T14" fmla="*/ 339 w 472"/>
                <a:gd name="T15" fmla="*/ 187 h 176"/>
                <a:gd name="T16" fmla="*/ 439 w 472"/>
                <a:gd name="T17" fmla="*/ 176 h 176"/>
                <a:gd name="T18" fmla="*/ 449 w 472"/>
                <a:gd name="T19" fmla="*/ 114 h 176"/>
                <a:gd name="T20" fmla="*/ 489 w 472"/>
                <a:gd name="T21" fmla="*/ 114 h 176"/>
                <a:gd name="T22" fmla="*/ 589 w 472"/>
                <a:gd name="T23" fmla="*/ 0 h 176"/>
                <a:gd name="T24" fmla="*/ 459 w 472"/>
                <a:gd name="T25" fmla="*/ 31 h 176"/>
                <a:gd name="T26" fmla="*/ 150 w 472"/>
                <a:gd name="T27" fmla="*/ 73 h 176"/>
                <a:gd name="T28" fmla="*/ 160 w 472"/>
                <a:gd name="T29" fmla="*/ 93 h 176"/>
                <a:gd name="T30" fmla="*/ 40 w 472"/>
                <a:gd name="T31" fmla="*/ 104 h 17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72"/>
                <a:gd name="T49" fmla="*/ 0 h 176"/>
                <a:gd name="T50" fmla="*/ 472 w 472"/>
                <a:gd name="T51" fmla="*/ 176 h 17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72" h="176">
                  <a:moveTo>
                    <a:pt x="32" y="80"/>
                  </a:moveTo>
                  <a:lnTo>
                    <a:pt x="32" y="88"/>
                  </a:lnTo>
                  <a:lnTo>
                    <a:pt x="24" y="104"/>
                  </a:lnTo>
                  <a:lnTo>
                    <a:pt x="32" y="120"/>
                  </a:lnTo>
                  <a:lnTo>
                    <a:pt x="0" y="144"/>
                  </a:lnTo>
                  <a:lnTo>
                    <a:pt x="8" y="176"/>
                  </a:lnTo>
                  <a:lnTo>
                    <a:pt x="128" y="168"/>
                  </a:lnTo>
                  <a:lnTo>
                    <a:pt x="272" y="144"/>
                  </a:lnTo>
                  <a:lnTo>
                    <a:pt x="352" y="136"/>
                  </a:lnTo>
                  <a:lnTo>
                    <a:pt x="360" y="88"/>
                  </a:lnTo>
                  <a:lnTo>
                    <a:pt x="392" y="88"/>
                  </a:lnTo>
                  <a:lnTo>
                    <a:pt x="472" y="0"/>
                  </a:lnTo>
                  <a:lnTo>
                    <a:pt x="368" y="24"/>
                  </a:lnTo>
                  <a:lnTo>
                    <a:pt x="120" y="56"/>
                  </a:lnTo>
                  <a:lnTo>
                    <a:pt x="128" y="72"/>
                  </a:lnTo>
                  <a:lnTo>
                    <a:pt x="32" y="80"/>
                  </a:lnTo>
                  <a:close/>
                </a:path>
              </a:pathLst>
            </a:custGeom>
            <a:solidFill>
              <a:srgbClr val="3366CC"/>
            </a:solidFill>
            <a:ln w="12700">
              <a:solidFill>
                <a:schemeClr val="bg1"/>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71717"/>
                </a:solidFill>
                <a:effectLst/>
                <a:uLnTx/>
                <a:uFillTx/>
                <a:latin typeface="Franklin Gothic Book"/>
                <a:ea typeface="+mn-ea"/>
                <a:cs typeface="+mn-cs"/>
              </a:endParaRPr>
            </a:p>
          </p:txBody>
        </p:sp>
        <p:sp>
          <p:nvSpPr>
            <p:cNvPr id="35" name="Freeform 45"/>
            <p:cNvSpPr>
              <a:spLocks/>
            </p:cNvSpPr>
            <p:nvPr/>
          </p:nvSpPr>
          <p:spPr bwMode="auto">
            <a:xfrm>
              <a:off x="5249863" y="3941763"/>
              <a:ext cx="381000" cy="692150"/>
            </a:xfrm>
            <a:custGeom>
              <a:avLst/>
              <a:gdLst>
                <a:gd name="T0" fmla="*/ 70 w 192"/>
                <a:gd name="T1" fmla="*/ 21 h 336"/>
                <a:gd name="T2" fmla="*/ 30 w 192"/>
                <a:gd name="T3" fmla="*/ 93 h 336"/>
                <a:gd name="T4" fmla="*/ 0 w 192"/>
                <a:gd name="T5" fmla="*/ 135 h 336"/>
                <a:gd name="T6" fmla="*/ 10 w 192"/>
                <a:gd name="T7" fmla="*/ 197 h 336"/>
                <a:gd name="T8" fmla="*/ 50 w 192"/>
                <a:gd name="T9" fmla="*/ 270 h 336"/>
                <a:gd name="T10" fmla="*/ 20 w 192"/>
                <a:gd name="T11" fmla="*/ 353 h 336"/>
                <a:gd name="T12" fmla="*/ 10 w 192"/>
                <a:gd name="T13" fmla="*/ 394 h 336"/>
                <a:gd name="T14" fmla="*/ 150 w 192"/>
                <a:gd name="T15" fmla="*/ 374 h 336"/>
                <a:gd name="T16" fmla="*/ 160 w 192"/>
                <a:gd name="T17" fmla="*/ 426 h 336"/>
                <a:gd name="T18" fmla="*/ 180 w 192"/>
                <a:gd name="T19" fmla="*/ 436 h 336"/>
                <a:gd name="T20" fmla="*/ 190 w 192"/>
                <a:gd name="T21" fmla="*/ 405 h 336"/>
                <a:gd name="T22" fmla="*/ 240 w 192"/>
                <a:gd name="T23" fmla="*/ 405 h 336"/>
                <a:gd name="T24" fmla="*/ 230 w 192"/>
                <a:gd name="T25" fmla="*/ 311 h 336"/>
                <a:gd name="T26" fmla="*/ 230 w 192"/>
                <a:gd name="T27" fmla="*/ 0 h 336"/>
                <a:gd name="T28" fmla="*/ 70 w 192"/>
                <a:gd name="T29" fmla="*/ 21 h 3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2"/>
                <a:gd name="T46" fmla="*/ 0 h 336"/>
                <a:gd name="T47" fmla="*/ 192 w 192"/>
                <a:gd name="T48" fmla="*/ 336 h 3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2" h="336">
                  <a:moveTo>
                    <a:pt x="56" y="16"/>
                  </a:moveTo>
                  <a:lnTo>
                    <a:pt x="24" y="72"/>
                  </a:lnTo>
                  <a:lnTo>
                    <a:pt x="0" y="104"/>
                  </a:lnTo>
                  <a:lnTo>
                    <a:pt x="8" y="152"/>
                  </a:lnTo>
                  <a:lnTo>
                    <a:pt x="40" y="208"/>
                  </a:lnTo>
                  <a:lnTo>
                    <a:pt x="16" y="272"/>
                  </a:lnTo>
                  <a:lnTo>
                    <a:pt x="8" y="304"/>
                  </a:lnTo>
                  <a:lnTo>
                    <a:pt x="120" y="288"/>
                  </a:lnTo>
                  <a:lnTo>
                    <a:pt x="128" y="328"/>
                  </a:lnTo>
                  <a:lnTo>
                    <a:pt x="144" y="336"/>
                  </a:lnTo>
                  <a:lnTo>
                    <a:pt x="152" y="312"/>
                  </a:lnTo>
                  <a:lnTo>
                    <a:pt x="192" y="312"/>
                  </a:lnTo>
                  <a:lnTo>
                    <a:pt x="184" y="240"/>
                  </a:lnTo>
                  <a:lnTo>
                    <a:pt x="184" y="0"/>
                  </a:lnTo>
                  <a:lnTo>
                    <a:pt x="56" y="16"/>
                  </a:lnTo>
                  <a:close/>
                </a:path>
              </a:pathLst>
            </a:custGeom>
            <a:solidFill>
              <a:srgbClr val="3366CC"/>
            </a:solidFill>
            <a:ln w="12700">
              <a:solidFill>
                <a:schemeClr val="bg1"/>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71717"/>
                </a:solidFill>
                <a:effectLst/>
                <a:uLnTx/>
                <a:uFillTx/>
                <a:latin typeface="Franklin Gothic Book"/>
                <a:ea typeface="+mn-ea"/>
                <a:cs typeface="+mn-cs"/>
              </a:endParaRPr>
            </a:p>
          </p:txBody>
        </p:sp>
        <p:sp>
          <p:nvSpPr>
            <p:cNvPr id="36" name="Freeform 46"/>
            <p:cNvSpPr>
              <a:spLocks/>
            </p:cNvSpPr>
            <p:nvPr/>
          </p:nvSpPr>
          <p:spPr bwMode="auto">
            <a:xfrm>
              <a:off x="5614988" y="3910013"/>
              <a:ext cx="427037" cy="692150"/>
            </a:xfrm>
            <a:custGeom>
              <a:avLst/>
              <a:gdLst>
                <a:gd name="T0" fmla="*/ 0 w 216"/>
                <a:gd name="T1" fmla="*/ 21 h 336"/>
                <a:gd name="T2" fmla="*/ 169 w 216"/>
                <a:gd name="T3" fmla="*/ 0 h 336"/>
                <a:gd name="T4" fmla="*/ 229 w 216"/>
                <a:gd name="T5" fmla="*/ 208 h 336"/>
                <a:gd name="T6" fmla="*/ 269 w 216"/>
                <a:gd name="T7" fmla="*/ 239 h 336"/>
                <a:gd name="T8" fmla="*/ 239 w 216"/>
                <a:gd name="T9" fmla="*/ 301 h 336"/>
                <a:gd name="T10" fmla="*/ 269 w 216"/>
                <a:gd name="T11" fmla="*/ 353 h 336"/>
                <a:gd name="T12" fmla="*/ 90 w 216"/>
                <a:gd name="T13" fmla="*/ 374 h 336"/>
                <a:gd name="T14" fmla="*/ 100 w 216"/>
                <a:gd name="T15" fmla="*/ 426 h 336"/>
                <a:gd name="T16" fmla="*/ 70 w 216"/>
                <a:gd name="T17" fmla="*/ 436 h 336"/>
                <a:gd name="T18" fmla="*/ 50 w 216"/>
                <a:gd name="T19" fmla="*/ 374 h 336"/>
                <a:gd name="T20" fmla="*/ 40 w 216"/>
                <a:gd name="T21" fmla="*/ 426 h 336"/>
                <a:gd name="T22" fmla="*/ 10 w 216"/>
                <a:gd name="T23" fmla="*/ 426 h 336"/>
                <a:gd name="T24" fmla="*/ 10 w 216"/>
                <a:gd name="T25" fmla="*/ 374 h 336"/>
                <a:gd name="T26" fmla="*/ 0 w 216"/>
                <a:gd name="T27" fmla="*/ 332 h 336"/>
                <a:gd name="T28" fmla="*/ 0 w 216"/>
                <a:gd name="T29" fmla="*/ 21 h 3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6"/>
                <a:gd name="T46" fmla="*/ 0 h 336"/>
                <a:gd name="T47" fmla="*/ 216 w 216"/>
                <a:gd name="T48" fmla="*/ 336 h 3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6" h="336">
                  <a:moveTo>
                    <a:pt x="0" y="16"/>
                  </a:moveTo>
                  <a:lnTo>
                    <a:pt x="136" y="0"/>
                  </a:lnTo>
                  <a:lnTo>
                    <a:pt x="184" y="160"/>
                  </a:lnTo>
                  <a:lnTo>
                    <a:pt x="216" y="184"/>
                  </a:lnTo>
                  <a:lnTo>
                    <a:pt x="192" y="232"/>
                  </a:lnTo>
                  <a:lnTo>
                    <a:pt x="216" y="272"/>
                  </a:lnTo>
                  <a:lnTo>
                    <a:pt x="72" y="288"/>
                  </a:lnTo>
                  <a:lnTo>
                    <a:pt x="80" y="328"/>
                  </a:lnTo>
                  <a:lnTo>
                    <a:pt x="56" y="336"/>
                  </a:lnTo>
                  <a:lnTo>
                    <a:pt x="40" y="288"/>
                  </a:lnTo>
                  <a:lnTo>
                    <a:pt x="32" y="328"/>
                  </a:lnTo>
                  <a:lnTo>
                    <a:pt x="8" y="328"/>
                  </a:lnTo>
                  <a:lnTo>
                    <a:pt x="8" y="288"/>
                  </a:lnTo>
                  <a:lnTo>
                    <a:pt x="0" y="256"/>
                  </a:lnTo>
                  <a:lnTo>
                    <a:pt x="0" y="16"/>
                  </a:lnTo>
                  <a:close/>
                </a:path>
              </a:pathLst>
            </a:custGeom>
            <a:solidFill>
              <a:srgbClr val="3366CC"/>
            </a:solidFill>
            <a:ln w="12700">
              <a:solidFill>
                <a:schemeClr val="bg1"/>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71717"/>
                </a:solidFill>
                <a:effectLst/>
                <a:uLnTx/>
                <a:uFillTx/>
                <a:latin typeface="Franklin Gothic Book"/>
                <a:ea typeface="+mn-ea"/>
                <a:cs typeface="+mn-cs"/>
              </a:endParaRPr>
            </a:p>
          </p:txBody>
        </p:sp>
        <p:sp>
          <p:nvSpPr>
            <p:cNvPr id="37" name="Freeform 47"/>
            <p:cNvSpPr>
              <a:spLocks/>
            </p:cNvSpPr>
            <p:nvPr/>
          </p:nvSpPr>
          <p:spPr bwMode="auto">
            <a:xfrm>
              <a:off x="5883275" y="3876675"/>
              <a:ext cx="601662" cy="642938"/>
            </a:xfrm>
            <a:custGeom>
              <a:avLst/>
              <a:gdLst>
                <a:gd name="T0" fmla="*/ 0 w 304"/>
                <a:gd name="T1" fmla="*/ 21 h 312"/>
                <a:gd name="T2" fmla="*/ 10 w 304"/>
                <a:gd name="T3" fmla="*/ 21 h 312"/>
                <a:gd name="T4" fmla="*/ 100 w 304"/>
                <a:gd name="T5" fmla="*/ 10 h 312"/>
                <a:gd name="T6" fmla="*/ 170 w 304"/>
                <a:gd name="T7" fmla="*/ 0 h 312"/>
                <a:gd name="T8" fmla="*/ 160 w 304"/>
                <a:gd name="T9" fmla="*/ 21 h 312"/>
                <a:gd name="T10" fmla="*/ 190 w 304"/>
                <a:gd name="T11" fmla="*/ 21 h 312"/>
                <a:gd name="T12" fmla="*/ 319 w 304"/>
                <a:gd name="T13" fmla="*/ 145 h 312"/>
                <a:gd name="T14" fmla="*/ 369 w 304"/>
                <a:gd name="T15" fmla="*/ 228 h 312"/>
                <a:gd name="T16" fmla="*/ 379 w 304"/>
                <a:gd name="T17" fmla="*/ 280 h 312"/>
                <a:gd name="T18" fmla="*/ 359 w 304"/>
                <a:gd name="T19" fmla="*/ 291 h 312"/>
                <a:gd name="T20" fmla="*/ 369 w 304"/>
                <a:gd name="T21" fmla="*/ 353 h 312"/>
                <a:gd name="T22" fmla="*/ 329 w 304"/>
                <a:gd name="T23" fmla="*/ 353 h 312"/>
                <a:gd name="T24" fmla="*/ 329 w 304"/>
                <a:gd name="T25" fmla="*/ 395 h 312"/>
                <a:gd name="T26" fmla="*/ 299 w 304"/>
                <a:gd name="T27" fmla="*/ 374 h 312"/>
                <a:gd name="T28" fmla="*/ 110 w 304"/>
                <a:gd name="T29" fmla="*/ 405 h 312"/>
                <a:gd name="T30" fmla="*/ 70 w 304"/>
                <a:gd name="T31" fmla="*/ 322 h 312"/>
                <a:gd name="T32" fmla="*/ 100 w 304"/>
                <a:gd name="T33" fmla="*/ 260 h 312"/>
                <a:gd name="T34" fmla="*/ 60 w 304"/>
                <a:gd name="T35" fmla="*/ 228 h 312"/>
                <a:gd name="T36" fmla="*/ 0 w 304"/>
                <a:gd name="T37" fmla="*/ 21 h 3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04"/>
                <a:gd name="T58" fmla="*/ 0 h 312"/>
                <a:gd name="T59" fmla="*/ 304 w 304"/>
                <a:gd name="T60" fmla="*/ 312 h 3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04" h="312">
                  <a:moveTo>
                    <a:pt x="0" y="16"/>
                  </a:moveTo>
                  <a:lnTo>
                    <a:pt x="8" y="16"/>
                  </a:lnTo>
                  <a:lnTo>
                    <a:pt x="80" y="8"/>
                  </a:lnTo>
                  <a:lnTo>
                    <a:pt x="136" y="0"/>
                  </a:lnTo>
                  <a:lnTo>
                    <a:pt x="128" y="16"/>
                  </a:lnTo>
                  <a:lnTo>
                    <a:pt x="152" y="16"/>
                  </a:lnTo>
                  <a:lnTo>
                    <a:pt x="256" y="112"/>
                  </a:lnTo>
                  <a:lnTo>
                    <a:pt x="296" y="176"/>
                  </a:lnTo>
                  <a:lnTo>
                    <a:pt x="304" y="216"/>
                  </a:lnTo>
                  <a:lnTo>
                    <a:pt x="288" y="224"/>
                  </a:lnTo>
                  <a:lnTo>
                    <a:pt x="296" y="272"/>
                  </a:lnTo>
                  <a:lnTo>
                    <a:pt x="264" y="272"/>
                  </a:lnTo>
                  <a:lnTo>
                    <a:pt x="264" y="304"/>
                  </a:lnTo>
                  <a:lnTo>
                    <a:pt x="240" y="288"/>
                  </a:lnTo>
                  <a:lnTo>
                    <a:pt x="88" y="312"/>
                  </a:lnTo>
                  <a:lnTo>
                    <a:pt x="56" y="248"/>
                  </a:lnTo>
                  <a:lnTo>
                    <a:pt x="80" y="200"/>
                  </a:lnTo>
                  <a:lnTo>
                    <a:pt x="48" y="176"/>
                  </a:lnTo>
                  <a:lnTo>
                    <a:pt x="0" y="16"/>
                  </a:lnTo>
                  <a:close/>
                </a:path>
              </a:pathLst>
            </a:custGeom>
            <a:solidFill>
              <a:srgbClr val="3366CC"/>
            </a:solidFill>
            <a:ln w="12700">
              <a:solidFill>
                <a:schemeClr val="bg1"/>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71717"/>
                </a:solidFill>
                <a:effectLst/>
                <a:uLnTx/>
                <a:uFillTx/>
                <a:latin typeface="Franklin Gothic Book"/>
                <a:ea typeface="+mn-ea"/>
                <a:cs typeface="+mn-cs"/>
              </a:endParaRPr>
            </a:p>
          </p:txBody>
        </p:sp>
        <p:sp>
          <p:nvSpPr>
            <p:cNvPr id="38" name="Freeform 48"/>
            <p:cNvSpPr>
              <a:spLocks/>
            </p:cNvSpPr>
            <p:nvPr/>
          </p:nvSpPr>
          <p:spPr bwMode="auto">
            <a:xfrm>
              <a:off x="6137275" y="3794125"/>
              <a:ext cx="538162" cy="444500"/>
            </a:xfrm>
            <a:custGeom>
              <a:avLst/>
              <a:gdLst>
                <a:gd name="T0" fmla="*/ 10 w 272"/>
                <a:gd name="T1" fmla="*/ 52 h 216"/>
                <a:gd name="T2" fmla="*/ 40 w 272"/>
                <a:gd name="T3" fmla="*/ 21 h 216"/>
                <a:gd name="T4" fmla="*/ 140 w 272"/>
                <a:gd name="T5" fmla="*/ 0 h 216"/>
                <a:gd name="T6" fmla="*/ 179 w 272"/>
                <a:gd name="T7" fmla="*/ 10 h 216"/>
                <a:gd name="T8" fmla="*/ 239 w 272"/>
                <a:gd name="T9" fmla="*/ 0 h 216"/>
                <a:gd name="T10" fmla="*/ 299 w 272"/>
                <a:gd name="T11" fmla="*/ 41 h 216"/>
                <a:gd name="T12" fmla="*/ 339 w 272"/>
                <a:gd name="T13" fmla="*/ 73 h 216"/>
                <a:gd name="T14" fmla="*/ 319 w 272"/>
                <a:gd name="T15" fmla="*/ 156 h 216"/>
                <a:gd name="T16" fmla="*/ 279 w 272"/>
                <a:gd name="T17" fmla="*/ 197 h 216"/>
                <a:gd name="T18" fmla="*/ 229 w 272"/>
                <a:gd name="T19" fmla="*/ 218 h 216"/>
                <a:gd name="T20" fmla="*/ 239 w 272"/>
                <a:gd name="T21" fmla="*/ 249 h 216"/>
                <a:gd name="T22" fmla="*/ 209 w 272"/>
                <a:gd name="T23" fmla="*/ 280 h 216"/>
                <a:gd name="T24" fmla="*/ 160 w 272"/>
                <a:gd name="T25" fmla="*/ 197 h 216"/>
                <a:gd name="T26" fmla="*/ 20 w 272"/>
                <a:gd name="T27" fmla="*/ 73 h 216"/>
                <a:gd name="T28" fmla="*/ 0 w 272"/>
                <a:gd name="T29" fmla="*/ 73 h 216"/>
                <a:gd name="T30" fmla="*/ 10 w 272"/>
                <a:gd name="T31" fmla="*/ 52 h 21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72"/>
                <a:gd name="T49" fmla="*/ 0 h 216"/>
                <a:gd name="T50" fmla="*/ 272 w 272"/>
                <a:gd name="T51" fmla="*/ 216 h 21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72" h="216">
                  <a:moveTo>
                    <a:pt x="8" y="40"/>
                  </a:moveTo>
                  <a:lnTo>
                    <a:pt x="32" y="16"/>
                  </a:lnTo>
                  <a:lnTo>
                    <a:pt x="112" y="0"/>
                  </a:lnTo>
                  <a:lnTo>
                    <a:pt x="144" y="8"/>
                  </a:lnTo>
                  <a:lnTo>
                    <a:pt x="192" y="0"/>
                  </a:lnTo>
                  <a:lnTo>
                    <a:pt x="240" y="32"/>
                  </a:lnTo>
                  <a:lnTo>
                    <a:pt x="272" y="56"/>
                  </a:lnTo>
                  <a:lnTo>
                    <a:pt x="256" y="120"/>
                  </a:lnTo>
                  <a:lnTo>
                    <a:pt x="224" y="152"/>
                  </a:lnTo>
                  <a:lnTo>
                    <a:pt x="184" y="168"/>
                  </a:lnTo>
                  <a:lnTo>
                    <a:pt x="192" y="192"/>
                  </a:lnTo>
                  <a:lnTo>
                    <a:pt x="168" y="216"/>
                  </a:lnTo>
                  <a:lnTo>
                    <a:pt x="128" y="152"/>
                  </a:lnTo>
                  <a:lnTo>
                    <a:pt x="16" y="56"/>
                  </a:lnTo>
                  <a:lnTo>
                    <a:pt x="0" y="56"/>
                  </a:lnTo>
                  <a:lnTo>
                    <a:pt x="8" y="40"/>
                  </a:lnTo>
                  <a:close/>
                </a:path>
              </a:pathLst>
            </a:custGeom>
            <a:solidFill>
              <a:srgbClr val="3366CC"/>
            </a:solidFill>
            <a:ln w="12700">
              <a:solidFill>
                <a:schemeClr val="bg1"/>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71717"/>
                </a:solidFill>
                <a:effectLst/>
                <a:uLnTx/>
                <a:uFillTx/>
                <a:latin typeface="Franklin Gothic Book"/>
                <a:ea typeface="+mn-ea"/>
                <a:cs typeface="+mn-cs"/>
              </a:endParaRPr>
            </a:p>
          </p:txBody>
        </p:sp>
        <p:sp>
          <p:nvSpPr>
            <p:cNvPr id="39" name="Freeform 49"/>
            <p:cNvSpPr>
              <a:spLocks/>
            </p:cNvSpPr>
            <p:nvPr/>
          </p:nvSpPr>
          <p:spPr bwMode="auto">
            <a:xfrm>
              <a:off x="5756275" y="4437063"/>
              <a:ext cx="1014412" cy="708025"/>
            </a:xfrm>
            <a:custGeom>
              <a:avLst/>
              <a:gdLst>
                <a:gd name="T0" fmla="*/ 0 w 512"/>
                <a:gd name="T1" fmla="*/ 41 h 344"/>
                <a:gd name="T2" fmla="*/ 170 w 512"/>
                <a:gd name="T3" fmla="*/ 21 h 344"/>
                <a:gd name="T4" fmla="*/ 190 w 512"/>
                <a:gd name="T5" fmla="*/ 52 h 344"/>
                <a:gd name="T6" fmla="*/ 379 w 512"/>
                <a:gd name="T7" fmla="*/ 21 h 344"/>
                <a:gd name="T8" fmla="*/ 409 w 512"/>
                <a:gd name="T9" fmla="*/ 41 h 344"/>
                <a:gd name="T10" fmla="*/ 409 w 512"/>
                <a:gd name="T11" fmla="*/ 0 h 344"/>
                <a:gd name="T12" fmla="*/ 409 w 512"/>
                <a:gd name="T13" fmla="*/ 0 h 344"/>
                <a:gd name="T14" fmla="*/ 449 w 512"/>
                <a:gd name="T15" fmla="*/ 0 h 344"/>
                <a:gd name="T16" fmla="*/ 489 w 512"/>
                <a:gd name="T17" fmla="*/ 73 h 344"/>
                <a:gd name="T18" fmla="*/ 549 w 512"/>
                <a:gd name="T19" fmla="*/ 166 h 344"/>
                <a:gd name="T20" fmla="*/ 579 w 512"/>
                <a:gd name="T21" fmla="*/ 249 h 344"/>
                <a:gd name="T22" fmla="*/ 629 w 512"/>
                <a:gd name="T23" fmla="*/ 301 h 344"/>
                <a:gd name="T24" fmla="*/ 639 w 512"/>
                <a:gd name="T25" fmla="*/ 384 h 344"/>
                <a:gd name="T26" fmla="*/ 619 w 512"/>
                <a:gd name="T27" fmla="*/ 436 h 344"/>
                <a:gd name="T28" fmla="*/ 559 w 512"/>
                <a:gd name="T29" fmla="*/ 446 h 344"/>
                <a:gd name="T30" fmla="*/ 549 w 512"/>
                <a:gd name="T31" fmla="*/ 425 h 344"/>
                <a:gd name="T32" fmla="*/ 499 w 512"/>
                <a:gd name="T33" fmla="*/ 394 h 344"/>
                <a:gd name="T34" fmla="*/ 479 w 512"/>
                <a:gd name="T35" fmla="*/ 363 h 344"/>
                <a:gd name="T36" fmla="*/ 469 w 512"/>
                <a:gd name="T37" fmla="*/ 353 h 344"/>
                <a:gd name="T38" fmla="*/ 459 w 512"/>
                <a:gd name="T39" fmla="*/ 322 h 344"/>
                <a:gd name="T40" fmla="*/ 449 w 512"/>
                <a:gd name="T41" fmla="*/ 332 h 344"/>
                <a:gd name="T42" fmla="*/ 409 w 512"/>
                <a:gd name="T43" fmla="*/ 290 h 344"/>
                <a:gd name="T44" fmla="*/ 419 w 512"/>
                <a:gd name="T45" fmla="*/ 259 h 344"/>
                <a:gd name="T46" fmla="*/ 409 w 512"/>
                <a:gd name="T47" fmla="*/ 239 h 344"/>
                <a:gd name="T48" fmla="*/ 399 w 512"/>
                <a:gd name="T49" fmla="*/ 249 h 344"/>
                <a:gd name="T50" fmla="*/ 399 w 512"/>
                <a:gd name="T51" fmla="*/ 270 h 344"/>
                <a:gd name="T52" fmla="*/ 389 w 512"/>
                <a:gd name="T53" fmla="*/ 239 h 344"/>
                <a:gd name="T54" fmla="*/ 389 w 512"/>
                <a:gd name="T55" fmla="*/ 176 h 344"/>
                <a:gd name="T56" fmla="*/ 369 w 512"/>
                <a:gd name="T57" fmla="*/ 135 h 344"/>
                <a:gd name="T58" fmla="*/ 310 w 512"/>
                <a:gd name="T59" fmla="*/ 104 h 344"/>
                <a:gd name="T60" fmla="*/ 280 w 512"/>
                <a:gd name="T61" fmla="*/ 73 h 344"/>
                <a:gd name="T62" fmla="*/ 250 w 512"/>
                <a:gd name="T63" fmla="*/ 73 h 344"/>
                <a:gd name="T64" fmla="*/ 230 w 512"/>
                <a:gd name="T65" fmla="*/ 93 h 344"/>
                <a:gd name="T66" fmla="*/ 180 w 512"/>
                <a:gd name="T67" fmla="*/ 104 h 344"/>
                <a:gd name="T68" fmla="*/ 150 w 512"/>
                <a:gd name="T69" fmla="*/ 93 h 344"/>
                <a:gd name="T70" fmla="*/ 140 w 512"/>
                <a:gd name="T71" fmla="*/ 73 h 344"/>
                <a:gd name="T72" fmla="*/ 40 w 512"/>
                <a:gd name="T73" fmla="*/ 93 h 344"/>
                <a:gd name="T74" fmla="*/ 20 w 512"/>
                <a:gd name="T75" fmla="*/ 73 h 344"/>
                <a:gd name="T76" fmla="*/ 0 w 512"/>
                <a:gd name="T77" fmla="*/ 93 h 344"/>
                <a:gd name="T78" fmla="*/ 0 w 512"/>
                <a:gd name="T79" fmla="*/ 41 h 34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12"/>
                <a:gd name="T121" fmla="*/ 0 h 344"/>
                <a:gd name="T122" fmla="*/ 512 w 512"/>
                <a:gd name="T123" fmla="*/ 344 h 34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12" h="344">
                  <a:moveTo>
                    <a:pt x="0" y="32"/>
                  </a:moveTo>
                  <a:lnTo>
                    <a:pt x="136" y="16"/>
                  </a:lnTo>
                  <a:lnTo>
                    <a:pt x="152" y="40"/>
                  </a:lnTo>
                  <a:lnTo>
                    <a:pt x="304" y="16"/>
                  </a:lnTo>
                  <a:lnTo>
                    <a:pt x="328" y="32"/>
                  </a:lnTo>
                  <a:lnTo>
                    <a:pt x="328" y="0"/>
                  </a:lnTo>
                  <a:lnTo>
                    <a:pt x="360" y="0"/>
                  </a:lnTo>
                  <a:lnTo>
                    <a:pt x="392" y="56"/>
                  </a:lnTo>
                  <a:lnTo>
                    <a:pt x="440" y="128"/>
                  </a:lnTo>
                  <a:lnTo>
                    <a:pt x="464" y="192"/>
                  </a:lnTo>
                  <a:lnTo>
                    <a:pt x="504" y="232"/>
                  </a:lnTo>
                  <a:lnTo>
                    <a:pt x="512" y="296"/>
                  </a:lnTo>
                  <a:lnTo>
                    <a:pt x="496" y="336"/>
                  </a:lnTo>
                  <a:lnTo>
                    <a:pt x="448" y="344"/>
                  </a:lnTo>
                  <a:lnTo>
                    <a:pt x="440" y="328"/>
                  </a:lnTo>
                  <a:lnTo>
                    <a:pt x="400" y="304"/>
                  </a:lnTo>
                  <a:lnTo>
                    <a:pt x="384" y="280"/>
                  </a:lnTo>
                  <a:lnTo>
                    <a:pt x="376" y="272"/>
                  </a:lnTo>
                  <a:lnTo>
                    <a:pt x="368" y="248"/>
                  </a:lnTo>
                  <a:lnTo>
                    <a:pt x="360" y="256"/>
                  </a:lnTo>
                  <a:lnTo>
                    <a:pt x="328" y="224"/>
                  </a:lnTo>
                  <a:lnTo>
                    <a:pt x="336" y="200"/>
                  </a:lnTo>
                  <a:lnTo>
                    <a:pt x="328" y="184"/>
                  </a:lnTo>
                  <a:lnTo>
                    <a:pt x="320" y="192"/>
                  </a:lnTo>
                  <a:lnTo>
                    <a:pt x="320" y="208"/>
                  </a:lnTo>
                  <a:lnTo>
                    <a:pt x="312" y="184"/>
                  </a:lnTo>
                  <a:lnTo>
                    <a:pt x="312" y="136"/>
                  </a:lnTo>
                  <a:lnTo>
                    <a:pt x="296" y="104"/>
                  </a:lnTo>
                  <a:lnTo>
                    <a:pt x="248" y="80"/>
                  </a:lnTo>
                  <a:lnTo>
                    <a:pt x="224" y="56"/>
                  </a:lnTo>
                  <a:lnTo>
                    <a:pt x="200" y="56"/>
                  </a:lnTo>
                  <a:lnTo>
                    <a:pt x="184" y="72"/>
                  </a:lnTo>
                  <a:lnTo>
                    <a:pt x="144" y="80"/>
                  </a:lnTo>
                  <a:lnTo>
                    <a:pt x="120" y="72"/>
                  </a:lnTo>
                  <a:lnTo>
                    <a:pt x="112" y="56"/>
                  </a:lnTo>
                  <a:lnTo>
                    <a:pt x="32" y="72"/>
                  </a:lnTo>
                  <a:lnTo>
                    <a:pt x="16" y="56"/>
                  </a:lnTo>
                  <a:lnTo>
                    <a:pt x="0" y="72"/>
                  </a:lnTo>
                  <a:lnTo>
                    <a:pt x="0" y="32"/>
                  </a:lnTo>
                  <a:close/>
                </a:path>
              </a:pathLst>
            </a:custGeom>
            <a:solidFill>
              <a:srgbClr val="3366CC"/>
            </a:solidFill>
            <a:ln w="12700">
              <a:solidFill>
                <a:schemeClr val="bg1"/>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71717"/>
                </a:solidFill>
                <a:effectLst/>
                <a:uLnTx/>
                <a:uFillTx/>
                <a:latin typeface="Franklin Gothic Book"/>
                <a:ea typeface="+mn-ea"/>
                <a:cs typeface="+mn-cs"/>
              </a:endParaRPr>
            </a:p>
          </p:txBody>
        </p:sp>
        <p:sp>
          <p:nvSpPr>
            <p:cNvPr id="40" name="Freeform 50"/>
            <p:cNvSpPr>
              <a:spLocks/>
            </p:cNvSpPr>
            <p:nvPr/>
          </p:nvSpPr>
          <p:spPr bwMode="auto">
            <a:xfrm>
              <a:off x="6026150" y="3481388"/>
              <a:ext cx="935037" cy="428625"/>
            </a:xfrm>
            <a:custGeom>
              <a:avLst/>
              <a:gdLst>
                <a:gd name="T0" fmla="*/ 20 w 472"/>
                <a:gd name="T1" fmla="*/ 197 h 208"/>
                <a:gd name="T2" fmla="*/ 0 w 472"/>
                <a:gd name="T3" fmla="*/ 260 h 208"/>
                <a:gd name="T4" fmla="*/ 80 w 472"/>
                <a:gd name="T5" fmla="*/ 249 h 208"/>
                <a:gd name="T6" fmla="*/ 110 w 472"/>
                <a:gd name="T7" fmla="*/ 228 h 208"/>
                <a:gd name="T8" fmla="*/ 210 w 472"/>
                <a:gd name="T9" fmla="*/ 197 h 208"/>
                <a:gd name="T10" fmla="*/ 240 w 472"/>
                <a:gd name="T11" fmla="*/ 208 h 208"/>
                <a:gd name="T12" fmla="*/ 309 w 472"/>
                <a:gd name="T13" fmla="*/ 197 h 208"/>
                <a:gd name="T14" fmla="*/ 309 w 472"/>
                <a:gd name="T15" fmla="*/ 208 h 208"/>
                <a:gd name="T16" fmla="*/ 409 w 472"/>
                <a:gd name="T17" fmla="*/ 270 h 208"/>
                <a:gd name="T18" fmla="*/ 469 w 472"/>
                <a:gd name="T19" fmla="*/ 249 h 208"/>
                <a:gd name="T20" fmla="*/ 509 w 472"/>
                <a:gd name="T21" fmla="*/ 177 h 208"/>
                <a:gd name="T22" fmla="*/ 569 w 472"/>
                <a:gd name="T23" fmla="*/ 156 h 208"/>
                <a:gd name="T24" fmla="*/ 589 w 472"/>
                <a:gd name="T25" fmla="*/ 104 h 208"/>
                <a:gd name="T26" fmla="*/ 589 w 472"/>
                <a:gd name="T27" fmla="*/ 31 h 208"/>
                <a:gd name="T28" fmla="*/ 589 w 472"/>
                <a:gd name="T29" fmla="*/ 93 h 208"/>
                <a:gd name="T30" fmla="*/ 549 w 472"/>
                <a:gd name="T31" fmla="*/ 135 h 208"/>
                <a:gd name="T32" fmla="*/ 539 w 472"/>
                <a:gd name="T33" fmla="*/ 135 h 208"/>
                <a:gd name="T34" fmla="*/ 499 w 472"/>
                <a:gd name="T35" fmla="*/ 145 h 208"/>
                <a:gd name="T36" fmla="*/ 499 w 472"/>
                <a:gd name="T37" fmla="*/ 135 h 208"/>
                <a:gd name="T38" fmla="*/ 539 w 472"/>
                <a:gd name="T39" fmla="*/ 114 h 208"/>
                <a:gd name="T40" fmla="*/ 499 w 472"/>
                <a:gd name="T41" fmla="*/ 114 h 208"/>
                <a:gd name="T42" fmla="*/ 549 w 472"/>
                <a:gd name="T43" fmla="*/ 93 h 208"/>
                <a:gd name="T44" fmla="*/ 559 w 472"/>
                <a:gd name="T45" fmla="*/ 104 h 208"/>
                <a:gd name="T46" fmla="*/ 569 w 472"/>
                <a:gd name="T47" fmla="*/ 52 h 208"/>
                <a:gd name="T48" fmla="*/ 559 w 472"/>
                <a:gd name="T49" fmla="*/ 42 h 208"/>
                <a:gd name="T50" fmla="*/ 509 w 472"/>
                <a:gd name="T51" fmla="*/ 62 h 208"/>
                <a:gd name="T52" fmla="*/ 509 w 472"/>
                <a:gd name="T53" fmla="*/ 31 h 208"/>
                <a:gd name="T54" fmla="*/ 529 w 472"/>
                <a:gd name="T55" fmla="*/ 42 h 208"/>
                <a:gd name="T56" fmla="*/ 559 w 472"/>
                <a:gd name="T57" fmla="*/ 10 h 208"/>
                <a:gd name="T58" fmla="*/ 539 w 472"/>
                <a:gd name="T59" fmla="*/ 0 h 208"/>
                <a:gd name="T60" fmla="*/ 369 w 472"/>
                <a:gd name="T61" fmla="*/ 42 h 208"/>
                <a:gd name="T62" fmla="*/ 150 w 472"/>
                <a:gd name="T63" fmla="*/ 93 h 208"/>
                <a:gd name="T64" fmla="*/ 50 w 472"/>
                <a:gd name="T65" fmla="*/ 197 h 208"/>
                <a:gd name="T66" fmla="*/ 20 w 472"/>
                <a:gd name="T67" fmla="*/ 197 h 20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72"/>
                <a:gd name="T103" fmla="*/ 0 h 208"/>
                <a:gd name="T104" fmla="*/ 472 w 472"/>
                <a:gd name="T105" fmla="*/ 208 h 20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72" h="208">
                  <a:moveTo>
                    <a:pt x="16" y="152"/>
                  </a:moveTo>
                  <a:lnTo>
                    <a:pt x="0" y="200"/>
                  </a:lnTo>
                  <a:lnTo>
                    <a:pt x="64" y="192"/>
                  </a:lnTo>
                  <a:lnTo>
                    <a:pt x="88" y="176"/>
                  </a:lnTo>
                  <a:lnTo>
                    <a:pt x="168" y="152"/>
                  </a:lnTo>
                  <a:lnTo>
                    <a:pt x="192" y="160"/>
                  </a:lnTo>
                  <a:lnTo>
                    <a:pt x="248" y="152"/>
                  </a:lnTo>
                  <a:lnTo>
                    <a:pt x="248" y="160"/>
                  </a:lnTo>
                  <a:lnTo>
                    <a:pt x="328" y="208"/>
                  </a:lnTo>
                  <a:lnTo>
                    <a:pt x="376" y="192"/>
                  </a:lnTo>
                  <a:lnTo>
                    <a:pt x="408" y="136"/>
                  </a:lnTo>
                  <a:lnTo>
                    <a:pt x="456" y="120"/>
                  </a:lnTo>
                  <a:lnTo>
                    <a:pt x="472" y="80"/>
                  </a:lnTo>
                  <a:lnTo>
                    <a:pt x="472" y="24"/>
                  </a:lnTo>
                  <a:lnTo>
                    <a:pt x="472" y="72"/>
                  </a:lnTo>
                  <a:lnTo>
                    <a:pt x="440" y="104"/>
                  </a:lnTo>
                  <a:lnTo>
                    <a:pt x="432" y="104"/>
                  </a:lnTo>
                  <a:lnTo>
                    <a:pt x="400" y="112"/>
                  </a:lnTo>
                  <a:lnTo>
                    <a:pt x="400" y="104"/>
                  </a:lnTo>
                  <a:lnTo>
                    <a:pt x="432" y="88"/>
                  </a:lnTo>
                  <a:lnTo>
                    <a:pt x="400" y="88"/>
                  </a:lnTo>
                  <a:lnTo>
                    <a:pt x="440" y="72"/>
                  </a:lnTo>
                  <a:lnTo>
                    <a:pt x="448" y="80"/>
                  </a:lnTo>
                  <a:lnTo>
                    <a:pt x="456" y="40"/>
                  </a:lnTo>
                  <a:lnTo>
                    <a:pt x="448" y="32"/>
                  </a:lnTo>
                  <a:lnTo>
                    <a:pt x="408" y="48"/>
                  </a:lnTo>
                  <a:lnTo>
                    <a:pt x="408" y="24"/>
                  </a:lnTo>
                  <a:lnTo>
                    <a:pt x="424" y="32"/>
                  </a:lnTo>
                  <a:lnTo>
                    <a:pt x="448" y="8"/>
                  </a:lnTo>
                  <a:lnTo>
                    <a:pt x="432" y="0"/>
                  </a:lnTo>
                  <a:lnTo>
                    <a:pt x="296" y="32"/>
                  </a:lnTo>
                  <a:lnTo>
                    <a:pt x="120" y="72"/>
                  </a:lnTo>
                  <a:lnTo>
                    <a:pt x="40" y="152"/>
                  </a:lnTo>
                  <a:lnTo>
                    <a:pt x="16" y="152"/>
                  </a:lnTo>
                  <a:close/>
                </a:path>
              </a:pathLst>
            </a:custGeom>
            <a:solidFill>
              <a:srgbClr val="3366CC"/>
            </a:solidFill>
            <a:ln w="12700">
              <a:solidFill>
                <a:schemeClr val="bg1"/>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71717"/>
                </a:solidFill>
                <a:effectLst/>
                <a:uLnTx/>
                <a:uFillTx/>
                <a:latin typeface="Franklin Gothic Book"/>
                <a:ea typeface="+mn-ea"/>
                <a:cs typeface="+mn-cs"/>
              </a:endParaRPr>
            </a:p>
          </p:txBody>
        </p:sp>
        <p:sp>
          <p:nvSpPr>
            <p:cNvPr id="41" name="Freeform 51"/>
            <p:cNvSpPr>
              <a:spLocks/>
            </p:cNvSpPr>
            <p:nvPr/>
          </p:nvSpPr>
          <p:spPr bwMode="auto">
            <a:xfrm>
              <a:off x="6073775" y="3135313"/>
              <a:ext cx="808037" cy="527050"/>
            </a:xfrm>
            <a:custGeom>
              <a:avLst/>
              <a:gdLst>
                <a:gd name="T0" fmla="*/ 80 w 408"/>
                <a:gd name="T1" fmla="*/ 228 h 256"/>
                <a:gd name="T2" fmla="*/ 70 w 408"/>
                <a:gd name="T3" fmla="*/ 270 h 256"/>
                <a:gd name="T4" fmla="*/ 50 w 408"/>
                <a:gd name="T5" fmla="*/ 270 h 256"/>
                <a:gd name="T6" fmla="*/ 50 w 408"/>
                <a:gd name="T7" fmla="*/ 301 h 256"/>
                <a:gd name="T8" fmla="*/ 0 w 408"/>
                <a:gd name="T9" fmla="*/ 311 h 256"/>
                <a:gd name="T10" fmla="*/ 0 w 408"/>
                <a:gd name="T11" fmla="*/ 332 h 256"/>
                <a:gd name="T12" fmla="*/ 120 w 408"/>
                <a:gd name="T13" fmla="*/ 311 h 256"/>
                <a:gd name="T14" fmla="*/ 339 w 408"/>
                <a:gd name="T15" fmla="*/ 259 h 256"/>
                <a:gd name="T16" fmla="*/ 509 w 408"/>
                <a:gd name="T17" fmla="*/ 218 h 256"/>
                <a:gd name="T18" fmla="*/ 509 w 408"/>
                <a:gd name="T19" fmla="*/ 187 h 256"/>
                <a:gd name="T20" fmla="*/ 499 w 408"/>
                <a:gd name="T21" fmla="*/ 176 h 256"/>
                <a:gd name="T22" fmla="*/ 479 w 408"/>
                <a:gd name="T23" fmla="*/ 187 h 256"/>
                <a:gd name="T24" fmla="*/ 469 w 408"/>
                <a:gd name="T25" fmla="*/ 145 h 256"/>
                <a:gd name="T26" fmla="*/ 479 w 408"/>
                <a:gd name="T27" fmla="*/ 104 h 256"/>
                <a:gd name="T28" fmla="*/ 419 w 408"/>
                <a:gd name="T29" fmla="*/ 73 h 256"/>
                <a:gd name="T30" fmla="*/ 369 w 408"/>
                <a:gd name="T31" fmla="*/ 83 h 256"/>
                <a:gd name="T32" fmla="*/ 369 w 408"/>
                <a:gd name="T33" fmla="*/ 21 h 256"/>
                <a:gd name="T34" fmla="*/ 329 w 408"/>
                <a:gd name="T35" fmla="*/ 0 h 256"/>
                <a:gd name="T36" fmla="*/ 289 w 408"/>
                <a:gd name="T37" fmla="*/ 10 h 256"/>
                <a:gd name="T38" fmla="*/ 269 w 408"/>
                <a:gd name="T39" fmla="*/ 73 h 256"/>
                <a:gd name="T40" fmla="*/ 230 w 408"/>
                <a:gd name="T41" fmla="*/ 93 h 256"/>
                <a:gd name="T42" fmla="*/ 210 w 408"/>
                <a:gd name="T43" fmla="*/ 187 h 256"/>
                <a:gd name="T44" fmla="*/ 150 w 408"/>
                <a:gd name="T45" fmla="*/ 228 h 256"/>
                <a:gd name="T46" fmla="*/ 100 w 408"/>
                <a:gd name="T47" fmla="*/ 249 h 256"/>
                <a:gd name="T48" fmla="*/ 80 w 408"/>
                <a:gd name="T49" fmla="*/ 228 h 2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08"/>
                <a:gd name="T76" fmla="*/ 0 h 256"/>
                <a:gd name="T77" fmla="*/ 408 w 408"/>
                <a:gd name="T78" fmla="*/ 256 h 25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08" h="256">
                  <a:moveTo>
                    <a:pt x="64" y="176"/>
                  </a:moveTo>
                  <a:lnTo>
                    <a:pt x="56" y="208"/>
                  </a:lnTo>
                  <a:lnTo>
                    <a:pt x="40" y="208"/>
                  </a:lnTo>
                  <a:lnTo>
                    <a:pt x="40" y="232"/>
                  </a:lnTo>
                  <a:lnTo>
                    <a:pt x="0" y="240"/>
                  </a:lnTo>
                  <a:lnTo>
                    <a:pt x="0" y="256"/>
                  </a:lnTo>
                  <a:lnTo>
                    <a:pt x="96" y="240"/>
                  </a:lnTo>
                  <a:lnTo>
                    <a:pt x="272" y="200"/>
                  </a:lnTo>
                  <a:lnTo>
                    <a:pt x="408" y="168"/>
                  </a:lnTo>
                  <a:lnTo>
                    <a:pt x="408" y="144"/>
                  </a:lnTo>
                  <a:lnTo>
                    <a:pt x="400" y="136"/>
                  </a:lnTo>
                  <a:lnTo>
                    <a:pt x="384" y="144"/>
                  </a:lnTo>
                  <a:lnTo>
                    <a:pt x="376" y="112"/>
                  </a:lnTo>
                  <a:lnTo>
                    <a:pt x="384" y="80"/>
                  </a:lnTo>
                  <a:lnTo>
                    <a:pt x="336" y="56"/>
                  </a:lnTo>
                  <a:lnTo>
                    <a:pt x="296" y="64"/>
                  </a:lnTo>
                  <a:lnTo>
                    <a:pt x="296" y="16"/>
                  </a:lnTo>
                  <a:lnTo>
                    <a:pt x="264" y="0"/>
                  </a:lnTo>
                  <a:lnTo>
                    <a:pt x="232" y="8"/>
                  </a:lnTo>
                  <a:lnTo>
                    <a:pt x="216" y="56"/>
                  </a:lnTo>
                  <a:lnTo>
                    <a:pt x="184" y="72"/>
                  </a:lnTo>
                  <a:lnTo>
                    <a:pt x="168" y="144"/>
                  </a:lnTo>
                  <a:lnTo>
                    <a:pt x="120" y="176"/>
                  </a:lnTo>
                  <a:lnTo>
                    <a:pt x="80" y="192"/>
                  </a:lnTo>
                  <a:lnTo>
                    <a:pt x="64" y="176"/>
                  </a:lnTo>
                  <a:close/>
                </a:path>
              </a:pathLst>
            </a:custGeom>
            <a:solidFill>
              <a:srgbClr val="3366CC"/>
            </a:solidFill>
            <a:ln w="12700">
              <a:solidFill>
                <a:schemeClr val="bg1"/>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71717"/>
                </a:solidFill>
                <a:effectLst/>
                <a:uLnTx/>
                <a:uFillTx/>
                <a:latin typeface="Franklin Gothic Book"/>
                <a:ea typeface="+mn-ea"/>
                <a:cs typeface="+mn-cs"/>
              </a:endParaRPr>
            </a:p>
          </p:txBody>
        </p:sp>
        <p:sp>
          <p:nvSpPr>
            <p:cNvPr id="42" name="Freeform 52"/>
            <p:cNvSpPr>
              <a:spLocks/>
            </p:cNvSpPr>
            <p:nvPr/>
          </p:nvSpPr>
          <p:spPr bwMode="auto">
            <a:xfrm>
              <a:off x="6121400" y="3019425"/>
              <a:ext cx="474662" cy="511175"/>
            </a:xfrm>
            <a:custGeom>
              <a:avLst/>
              <a:gdLst>
                <a:gd name="T0" fmla="*/ 30 w 240"/>
                <a:gd name="T1" fmla="*/ 166 h 248"/>
                <a:gd name="T2" fmla="*/ 10 w 240"/>
                <a:gd name="T3" fmla="*/ 166 h 248"/>
                <a:gd name="T4" fmla="*/ 0 w 240"/>
                <a:gd name="T5" fmla="*/ 218 h 248"/>
                <a:gd name="T6" fmla="*/ 10 w 240"/>
                <a:gd name="T7" fmla="*/ 270 h 248"/>
                <a:gd name="T8" fmla="*/ 50 w 240"/>
                <a:gd name="T9" fmla="*/ 301 h 248"/>
                <a:gd name="T10" fmla="*/ 60 w 240"/>
                <a:gd name="T11" fmla="*/ 322 h 248"/>
                <a:gd name="T12" fmla="*/ 120 w 240"/>
                <a:gd name="T13" fmla="*/ 301 h 248"/>
                <a:gd name="T14" fmla="*/ 179 w 240"/>
                <a:gd name="T15" fmla="*/ 260 h 248"/>
                <a:gd name="T16" fmla="*/ 199 w 240"/>
                <a:gd name="T17" fmla="*/ 166 h 248"/>
                <a:gd name="T18" fmla="*/ 239 w 240"/>
                <a:gd name="T19" fmla="*/ 145 h 248"/>
                <a:gd name="T20" fmla="*/ 259 w 240"/>
                <a:gd name="T21" fmla="*/ 83 h 248"/>
                <a:gd name="T22" fmla="*/ 299 w 240"/>
                <a:gd name="T23" fmla="*/ 73 h 248"/>
                <a:gd name="T24" fmla="*/ 249 w 240"/>
                <a:gd name="T25" fmla="*/ 62 h 248"/>
                <a:gd name="T26" fmla="*/ 179 w 240"/>
                <a:gd name="T27" fmla="*/ 104 h 248"/>
                <a:gd name="T28" fmla="*/ 169 w 240"/>
                <a:gd name="T29" fmla="*/ 62 h 248"/>
                <a:gd name="T30" fmla="*/ 110 w 240"/>
                <a:gd name="T31" fmla="*/ 73 h 248"/>
                <a:gd name="T32" fmla="*/ 90 w 240"/>
                <a:gd name="T33" fmla="*/ 0 h 248"/>
                <a:gd name="T34" fmla="*/ 70 w 240"/>
                <a:gd name="T35" fmla="*/ 21 h 248"/>
                <a:gd name="T36" fmla="*/ 80 w 240"/>
                <a:gd name="T37" fmla="*/ 114 h 248"/>
                <a:gd name="T38" fmla="*/ 50 w 240"/>
                <a:gd name="T39" fmla="*/ 125 h 248"/>
                <a:gd name="T40" fmla="*/ 30 w 240"/>
                <a:gd name="T41" fmla="*/ 166 h 2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0"/>
                <a:gd name="T64" fmla="*/ 0 h 248"/>
                <a:gd name="T65" fmla="*/ 240 w 240"/>
                <a:gd name="T66" fmla="*/ 248 h 24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0" h="248">
                  <a:moveTo>
                    <a:pt x="24" y="128"/>
                  </a:moveTo>
                  <a:lnTo>
                    <a:pt x="8" y="128"/>
                  </a:lnTo>
                  <a:lnTo>
                    <a:pt x="0" y="168"/>
                  </a:lnTo>
                  <a:lnTo>
                    <a:pt x="8" y="208"/>
                  </a:lnTo>
                  <a:lnTo>
                    <a:pt x="40" y="232"/>
                  </a:lnTo>
                  <a:lnTo>
                    <a:pt x="48" y="248"/>
                  </a:lnTo>
                  <a:lnTo>
                    <a:pt x="96" y="232"/>
                  </a:lnTo>
                  <a:lnTo>
                    <a:pt x="144" y="200"/>
                  </a:lnTo>
                  <a:lnTo>
                    <a:pt x="160" y="128"/>
                  </a:lnTo>
                  <a:lnTo>
                    <a:pt x="192" y="112"/>
                  </a:lnTo>
                  <a:lnTo>
                    <a:pt x="208" y="64"/>
                  </a:lnTo>
                  <a:lnTo>
                    <a:pt x="240" y="56"/>
                  </a:lnTo>
                  <a:lnTo>
                    <a:pt x="200" y="48"/>
                  </a:lnTo>
                  <a:lnTo>
                    <a:pt x="144" y="80"/>
                  </a:lnTo>
                  <a:lnTo>
                    <a:pt x="136" y="48"/>
                  </a:lnTo>
                  <a:lnTo>
                    <a:pt x="88" y="56"/>
                  </a:lnTo>
                  <a:lnTo>
                    <a:pt x="72" y="0"/>
                  </a:lnTo>
                  <a:lnTo>
                    <a:pt x="56" y="16"/>
                  </a:lnTo>
                  <a:lnTo>
                    <a:pt x="64" y="88"/>
                  </a:lnTo>
                  <a:lnTo>
                    <a:pt x="40" y="96"/>
                  </a:lnTo>
                  <a:lnTo>
                    <a:pt x="24" y="128"/>
                  </a:lnTo>
                  <a:close/>
                </a:path>
              </a:pathLst>
            </a:custGeom>
            <a:solidFill>
              <a:srgbClr val="3366CC"/>
            </a:solidFill>
            <a:ln w="12700">
              <a:solidFill>
                <a:schemeClr val="bg1"/>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71717"/>
                </a:solidFill>
                <a:effectLst/>
                <a:uLnTx/>
                <a:uFillTx/>
                <a:latin typeface="Franklin Gothic Book"/>
                <a:ea typeface="+mn-ea"/>
                <a:cs typeface="+mn-cs"/>
              </a:endParaRPr>
            </a:p>
          </p:txBody>
        </p:sp>
        <p:sp>
          <p:nvSpPr>
            <p:cNvPr id="43" name="Freeform 53"/>
            <p:cNvSpPr>
              <a:spLocks/>
            </p:cNvSpPr>
            <p:nvPr/>
          </p:nvSpPr>
          <p:spPr bwMode="auto">
            <a:xfrm>
              <a:off x="6786563" y="3035300"/>
              <a:ext cx="127000" cy="165100"/>
            </a:xfrm>
            <a:custGeom>
              <a:avLst/>
              <a:gdLst>
                <a:gd name="T0" fmla="*/ 0 w 64"/>
                <a:gd name="T1" fmla="*/ 10 h 80"/>
                <a:gd name="T2" fmla="*/ 20 w 64"/>
                <a:gd name="T3" fmla="*/ 0 h 80"/>
                <a:gd name="T4" fmla="*/ 60 w 64"/>
                <a:gd name="T5" fmla="*/ 21 h 80"/>
                <a:gd name="T6" fmla="*/ 60 w 64"/>
                <a:gd name="T7" fmla="*/ 42 h 80"/>
                <a:gd name="T8" fmla="*/ 80 w 64"/>
                <a:gd name="T9" fmla="*/ 62 h 80"/>
                <a:gd name="T10" fmla="*/ 80 w 64"/>
                <a:gd name="T11" fmla="*/ 94 h 80"/>
                <a:gd name="T12" fmla="*/ 40 w 64"/>
                <a:gd name="T13" fmla="*/ 104 h 80"/>
                <a:gd name="T14" fmla="*/ 0 w 64"/>
                <a:gd name="T15" fmla="*/ 10 h 80"/>
                <a:gd name="T16" fmla="*/ 0 60000 65536"/>
                <a:gd name="T17" fmla="*/ 0 60000 65536"/>
                <a:gd name="T18" fmla="*/ 0 60000 65536"/>
                <a:gd name="T19" fmla="*/ 0 60000 65536"/>
                <a:gd name="T20" fmla="*/ 0 60000 65536"/>
                <a:gd name="T21" fmla="*/ 0 60000 65536"/>
                <a:gd name="T22" fmla="*/ 0 60000 65536"/>
                <a:gd name="T23" fmla="*/ 0 60000 65536"/>
                <a:gd name="T24" fmla="*/ 0 w 64"/>
                <a:gd name="T25" fmla="*/ 0 h 80"/>
                <a:gd name="T26" fmla="*/ 64 w 64"/>
                <a:gd name="T27" fmla="*/ 80 h 8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4" h="80">
                  <a:moveTo>
                    <a:pt x="0" y="8"/>
                  </a:moveTo>
                  <a:lnTo>
                    <a:pt x="16" y="0"/>
                  </a:lnTo>
                  <a:lnTo>
                    <a:pt x="48" y="16"/>
                  </a:lnTo>
                  <a:lnTo>
                    <a:pt x="48" y="32"/>
                  </a:lnTo>
                  <a:lnTo>
                    <a:pt x="64" y="48"/>
                  </a:lnTo>
                  <a:lnTo>
                    <a:pt x="64" y="72"/>
                  </a:lnTo>
                  <a:lnTo>
                    <a:pt x="32" y="80"/>
                  </a:lnTo>
                  <a:lnTo>
                    <a:pt x="0" y="8"/>
                  </a:lnTo>
                  <a:close/>
                </a:path>
              </a:pathLst>
            </a:custGeom>
            <a:solidFill>
              <a:srgbClr val="3366CC"/>
            </a:solidFill>
            <a:ln w="12700">
              <a:solidFill>
                <a:schemeClr val="bg1"/>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71717"/>
                </a:solidFill>
                <a:effectLst/>
                <a:uLnTx/>
                <a:uFillTx/>
                <a:latin typeface="Franklin Gothic Book"/>
                <a:ea typeface="+mn-ea"/>
                <a:cs typeface="+mn-cs"/>
              </a:endParaRPr>
            </a:p>
          </p:txBody>
        </p:sp>
        <p:sp>
          <p:nvSpPr>
            <p:cNvPr id="44" name="Freeform 54"/>
            <p:cNvSpPr>
              <a:spLocks/>
            </p:cNvSpPr>
            <p:nvPr/>
          </p:nvSpPr>
          <p:spPr bwMode="auto">
            <a:xfrm>
              <a:off x="6232525" y="2706688"/>
              <a:ext cx="633412" cy="428625"/>
            </a:xfrm>
            <a:custGeom>
              <a:avLst/>
              <a:gdLst>
                <a:gd name="T0" fmla="*/ 40 w 320"/>
                <a:gd name="T1" fmla="*/ 42 h 208"/>
                <a:gd name="T2" fmla="*/ 0 w 320"/>
                <a:gd name="T3" fmla="*/ 73 h 208"/>
                <a:gd name="T4" fmla="*/ 20 w 320"/>
                <a:gd name="T5" fmla="*/ 208 h 208"/>
                <a:gd name="T6" fmla="*/ 40 w 320"/>
                <a:gd name="T7" fmla="*/ 270 h 208"/>
                <a:gd name="T8" fmla="*/ 100 w 320"/>
                <a:gd name="T9" fmla="*/ 260 h 208"/>
                <a:gd name="T10" fmla="*/ 349 w 320"/>
                <a:gd name="T11" fmla="*/ 218 h 208"/>
                <a:gd name="T12" fmla="*/ 369 w 320"/>
                <a:gd name="T13" fmla="*/ 208 h 208"/>
                <a:gd name="T14" fmla="*/ 399 w 320"/>
                <a:gd name="T15" fmla="*/ 145 h 208"/>
                <a:gd name="T16" fmla="*/ 359 w 320"/>
                <a:gd name="T17" fmla="*/ 114 h 208"/>
                <a:gd name="T18" fmla="*/ 379 w 320"/>
                <a:gd name="T19" fmla="*/ 31 h 208"/>
                <a:gd name="T20" fmla="*/ 349 w 320"/>
                <a:gd name="T21" fmla="*/ 21 h 208"/>
                <a:gd name="T22" fmla="*/ 349 w 320"/>
                <a:gd name="T23" fmla="*/ 10 h 208"/>
                <a:gd name="T24" fmla="*/ 339 w 320"/>
                <a:gd name="T25" fmla="*/ 0 h 208"/>
                <a:gd name="T26" fmla="*/ 50 w 320"/>
                <a:gd name="T27" fmla="*/ 52 h 208"/>
                <a:gd name="T28" fmla="*/ 40 w 320"/>
                <a:gd name="T29" fmla="*/ 42 h 2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0"/>
                <a:gd name="T46" fmla="*/ 0 h 208"/>
                <a:gd name="T47" fmla="*/ 320 w 320"/>
                <a:gd name="T48" fmla="*/ 208 h 2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0" h="208">
                  <a:moveTo>
                    <a:pt x="32" y="32"/>
                  </a:moveTo>
                  <a:lnTo>
                    <a:pt x="0" y="56"/>
                  </a:lnTo>
                  <a:lnTo>
                    <a:pt x="16" y="160"/>
                  </a:lnTo>
                  <a:lnTo>
                    <a:pt x="32" y="208"/>
                  </a:lnTo>
                  <a:lnTo>
                    <a:pt x="80" y="200"/>
                  </a:lnTo>
                  <a:lnTo>
                    <a:pt x="280" y="168"/>
                  </a:lnTo>
                  <a:lnTo>
                    <a:pt x="296" y="160"/>
                  </a:lnTo>
                  <a:lnTo>
                    <a:pt x="320" y="112"/>
                  </a:lnTo>
                  <a:lnTo>
                    <a:pt x="288" y="88"/>
                  </a:lnTo>
                  <a:lnTo>
                    <a:pt x="304" y="24"/>
                  </a:lnTo>
                  <a:lnTo>
                    <a:pt x="280" y="16"/>
                  </a:lnTo>
                  <a:lnTo>
                    <a:pt x="280" y="8"/>
                  </a:lnTo>
                  <a:lnTo>
                    <a:pt x="272" y="0"/>
                  </a:lnTo>
                  <a:lnTo>
                    <a:pt x="40" y="40"/>
                  </a:lnTo>
                  <a:lnTo>
                    <a:pt x="32" y="32"/>
                  </a:lnTo>
                  <a:close/>
                </a:path>
              </a:pathLst>
            </a:custGeom>
            <a:solidFill>
              <a:srgbClr val="3366CC"/>
            </a:solidFill>
            <a:ln w="12700">
              <a:solidFill>
                <a:schemeClr val="bg1"/>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71717"/>
                </a:solidFill>
                <a:effectLst/>
                <a:uLnTx/>
                <a:uFillTx/>
                <a:latin typeface="Franklin Gothic Book"/>
                <a:ea typeface="+mn-ea"/>
                <a:cs typeface="+mn-cs"/>
              </a:endParaRPr>
            </a:p>
          </p:txBody>
        </p:sp>
        <p:sp>
          <p:nvSpPr>
            <p:cNvPr id="45" name="Freeform 55"/>
            <p:cNvSpPr>
              <a:spLocks/>
            </p:cNvSpPr>
            <p:nvPr/>
          </p:nvSpPr>
          <p:spPr bwMode="auto">
            <a:xfrm>
              <a:off x="6802438" y="2755900"/>
              <a:ext cx="158750" cy="346075"/>
            </a:xfrm>
            <a:custGeom>
              <a:avLst/>
              <a:gdLst>
                <a:gd name="T0" fmla="*/ 20 w 80"/>
                <a:gd name="T1" fmla="*/ 0 h 168"/>
                <a:gd name="T2" fmla="*/ 40 w 80"/>
                <a:gd name="T3" fmla="*/ 0 h 168"/>
                <a:gd name="T4" fmla="*/ 90 w 80"/>
                <a:gd name="T5" fmla="*/ 31 h 168"/>
                <a:gd name="T6" fmla="*/ 80 w 80"/>
                <a:gd name="T7" fmla="*/ 52 h 168"/>
                <a:gd name="T8" fmla="*/ 100 w 80"/>
                <a:gd name="T9" fmla="*/ 73 h 168"/>
                <a:gd name="T10" fmla="*/ 100 w 80"/>
                <a:gd name="T11" fmla="*/ 176 h 168"/>
                <a:gd name="T12" fmla="*/ 90 w 80"/>
                <a:gd name="T13" fmla="*/ 218 h 168"/>
                <a:gd name="T14" fmla="*/ 70 w 80"/>
                <a:gd name="T15" fmla="*/ 197 h 168"/>
                <a:gd name="T16" fmla="*/ 40 w 80"/>
                <a:gd name="T17" fmla="*/ 197 h 168"/>
                <a:gd name="T18" fmla="*/ 10 w 80"/>
                <a:gd name="T19" fmla="*/ 176 h 168"/>
                <a:gd name="T20" fmla="*/ 40 w 80"/>
                <a:gd name="T21" fmla="*/ 114 h 168"/>
                <a:gd name="T22" fmla="*/ 0 w 80"/>
                <a:gd name="T23" fmla="*/ 83 h 168"/>
                <a:gd name="T24" fmla="*/ 20 w 80"/>
                <a:gd name="T25" fmla="*/ 0 h 1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0"/>
                <a:gd name="T40" fmla="*/ 0 h 168"/>
                <a:gd name="T41" fmla="*/ 80 w 80"/>
                <a:gd name="T42" fmla="*/ 168 h 1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0" h="168">
                  <a:moveTo>
                    <a:pt x="16" y="0"/>
                  </a:moveTo>
                  <a:lnTo>
                    <a:pt x="32" y="0"/>
                  </a:lnTo>
                  <a:lnTo>
                    <a:pt x="72" y="24"/>
                  </a:lnTo>
                  <a:lnTo>
                    <a:pt x="64" y="40"/>
                  </a:lnTo>
                  <a:lnTo>
                    <a:pt x="80" y="56"/>
                  </a:lnTo>
                  <a:lnTo>
                    <a:pt x="80" y="136"/>
                  </a:lnTo>
                  <a:lnTo>
                    <a:pt x="72" y="168"/>
                  </a:lnTo>
                  <a:lnTo>
                    <a:pt x="56" y="152"/>
                  </a:lnTo>
                  <a:lnTo>
                    <a:pt x="32" y="152"/>
                  </a:lnTo>
                  <a:lnTo>
                    <a:pt x="8" y="136"/>
                  </a:lnTo>
                  <a:lnTo>
                    <a:pt x="32" y="88"/>
                  </a:lnTo>
                  <a:lnTo>
                    <a:pt x="0" y="64"/>
                  </a:lnTo>
                  <a:lnTo>
                    <a:pt x="16" y="0"/>
                  </a:lnTo>
                  <a:close/>
                </a:path>
              </a:pathLst>
            </a:custGeom>
            <a:solidFill>
              <a:srgbClr val="3366CC"/>
            </a:solidFill>
            <a:ln w="12700">
              <a:solidFill>
                <a:schemeClr val="bg1"/>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71717"/>
                </a:solidFill>
                <a:effectLst/>
                <a:uLnTx/>
                <a:uFillTx/>
                <a:latin typeface="Franklin Gothic Book"/>
                <a:ea typeface="+mn-ea"/>
                <a:cs typeface="+mn-cs"/>
              </a:endParaRPr>
            </a:p>
          </p:txBody>
        </p:sp>
        <p:sp>
          <p:nvSpPr>
            <p:cNvPr id="46" name="Freeform 56"/>
            <p:cNvSpPr>
              <a:spLocks/>
            </p:cNvSpPr>
            <p:nvPr/>
          </p:nvSpPr>
          <p:spPr bwMode="auto">
            <a:xfrm>
              <a:off x="6280150" y="2211388"/>
              <a:ext cx="696912" cy="593725"/>
            </a:xfrm>
            <a:custGeom>
              <a:avLst/>
              <a:gdLst>
                <a:gd name="T0" fmla="*/ 40 w 352"/>
                <a:gd name="T1" fmla="*/ 249 h 288"/>
                <a:gd name="T2" fmla="*/ 80 w 352"/>
                <a:gd name="T3" fmla="*/ 229 h 288"/>
                <a:gd name="T4" fmla="*/ 130 w 352"/>
                <a:gd name="T5" fmla="*/ 229 h 288"/>
                <a:gd name="T6" fmla="*/ 150 w 352"/>
                <a:gd name="T7" fmla="*/ 208 h 288"/>
                <a:gd name="T8" fmla="*/ 170 w 352"/>
                <a:gd name="T9" fmla="*/ 208 h 288"/>
                <a:gd name="T10" fmla="*/ 180 w 352"/>
                <a:gd name="T11" fmla="*/ 187 h 288"/>
                <a:gd name="T12" fmla="*/ 200 w 352"/>
                <a:gd name="T13" fmla="*/ 177 h 288"/>
                <a:gd name="T14" fmla="*/ 190 w 352"/>
                <a:gd name="T15" fmla="*/ 135 h 288"/>
                <a:gd name="T16" fmla="*/ 180 w 352"/>
                <a:gd name="T17" fmla="*/ 125 h 288"/>
                <a:gd name="T18" fmla="*/ 200 w 352"/>
                <a:gd name="T19" fmla="*/ 94 h 288"/>
                <a:gd name="T20" fmla="*/ 220 w 352"/>
                <a:gd name="T21" fmla="*/ 94 h 288"/>
                <a:gd name="T22" fmla="*/ 269 w 352"/>
                <a:gd name="T23" fmla="*/ 31 h 288"/>
                <a:gd name="T24" fmla="*/ 349 w 352"/>
                <a:gd name="T25" fmla="*/ 0 h 288"/>
                <a:gd name="T26" fmla="*/ 359 w 352"/>
                <a:gd name="T27" fmla="*/ 62 h 288"/>
                <a:gd name="T28" fmla="*/ 359 w 352"/>
                <a:gd name="T29" fmla="*/ 62 h 288"/>
                <a:gd name="T30" fmla="*/ 379 w 352"/>
                <a:gd name="T31" fmla="*/ 83 h 288"/>
                <a:gd name="T32" fmla="*/ 379 w 352"/>
                <a:gd name="T33" fmla="*/ 145 h 288"/>
                <a:gd name="T34" fmla="*/ 399 w 352"/>
                <a:gd name="T35" fmla="*/ 197 h 288"/>
                <a:gd name="T36" fmla="*/ 409 w 352"/>
                <a:gd name="T37" fmla="*/ 270 h 288"/>
                <a:gd name="T38" fmla="*/ 409 w 352"/>
                <a:gd name="T39" fmla="*/ 332 h 288"/>
                <a:gd name="T40" fmla="*/ 439 w 352"/>
                <a:gd name="T41" fmla="*/ 343 h 288"/>
                <a:gd name="T42" fmla="*/ 419 w 352"/>
                <a:gd name="T43" fmla="*/ 374 h 288"/>
                <a:gd name="T44" fmla="*/ 369 w 352"/>
                <a:gd name="T45" fmla="*/ 343 h 288"/>
                <a:gd name="T46" fmla="*/ 339 w 352"/>
                <a:gd name="T47" fmla="*/ 343 h 288"/>
                <a:gd name="T48" fmla="*/ 319 w 352"/>
                <a:gd name="T49" fmla="*/ 332 h 288"/>
                <a:gd name="T50" fmla="*/ 319 w 352"/>
                <a:gd name="T51" fmla="*/ 322 h 288"/>
                <a:gd name="T52" fmla="*/ 299 w 352"/>
                <a:gd name="T53" fmla="*/ 312 h 288"/>
                <a:gd name="T54" fmla="*/ 20 w 352"/>
                <a:gd name="T55" fmla="*/ 364 h 288"/>
                <a:gd name="T56" fmla="*/ 0 w 352"/>
                <a:gd name="T57" fmla="*/ 353 h 288"/>
                <a:gd name="T58" fmla="*/ 50 w 352"/>
                <a:gd name="T59" fmla="*/ 280 h 288"/>
                <a:gd name="T60" fmla="*/ 40 w 352"/>
                <a:gd name="T61" fmla="*/ 249 h 28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52"/>
                <a:gd name="T94" fmla="*/ 0 h 288"/>
                <a:gd name="T95" fmla="*/ 352 w 352"/>
                <a:gd name="T96" fmla="*/ 288 h 28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52" h="288">
                  <a:moveTo>
                    <a:pt x="32" y="192"/>
                  </a:moveTo>
                  <a:lnTo>
                    <a:pt x="64" y="176"/>
                  </a:lnTo>
                  <a:lnTo>
                    <a:pt x="104" y="176"/>
                  </a:lnTo>
                  <a:lnTo>
                    <a:pt x="120" y="160"/>
                  </a:lnTo>
                  <a:lnTo>
                    <a:pt x="136" y="160"/>
                  </a:lnTo>
                  <a:lnTo>
                    <a:pt x="144" y="144"/>
                  </a:lnTo>
                  <a:lnTo>
                    <a:pt x="160" y="136"/>
                  </a:lnTo>
                  <a:lnTo>
                    <a:pt x="152" y="104"/>
                  </a:lnTo>
                  <a:lnTo>
                    <a:pt x="144" y="96"/>
                  </a:lnTo>
                  <a:lnTo>
                    <a:pt x="160" y="72"/>
                  </a:lnTo>
                  <a:lnTo>
                    <a:pt x="176" y="72"/>
                  </a:lnTo>
                  <a:lnTo>
                    <a:pt x="216" y="24"/>
                  </a:lnTo>
                  <a:lnTo>
                    <a:pt x="280" y="0"/>
                  </a:lnTo>
                  <a:lnTo>
                    <a:pt x="288" y="48"/>
                  </a:lnTo>
                  <a:lnTo>
                    <a:pt x="304" y="64"/>
                  </a:lnTo>
                  <a:lnTo>
                    <a:pt x="304" y="112"/>
                  </a:lnTo>
                  <a:lnTo>
                    <a:pt x="320" y="152"/>
                  </a:lnTo>
                  <a:lnTo>
                    <a:pt x="328" y="208"/>
                  </a:lnTo>
                  <a:lnTo>
                    <a:pt x="328" y="256"/>
                  </a:lnTo>
                  <a:lnTo>
                    <a:pt x="352" y="264"/>
                  </a:lnTo>
                  <a:lnTo>
                    <a:pt x="336" y="288"/>
                  </a:lnTo>
                  <a:lnTo>
                    <a:pt x="296" y="264"/>
                  </a:lnTo>
                  <a:lnTo>
                    <a:pt x="272" y="264"/>
                  </a:lnTo>
                  <a:lnTo>
                    <a:pt x="256" y="256"/>
                  </a:lnTo>
                  <a:lnTo>
                    <a:pt x="256" y="248"/>
                  </a:lnTo>
                  <a:lnTo>
                    <a:pt x="240" y="240"/>
                  </a:lnTo>
                  <a:lnTo>
                    <a:pt x="16" y="280"/>
                  </a:lnTo>
                  <a:lnTo>
                    <a:pt x="0" y="272"/>
                  </a:lnTo>
                  <a:lnTo>
                    <a:pt x="40" y="216"/>
                  </a:lnTo>
                  <a:lnTo>
                    <a:pt x="32" y="192"/>
                  </a:lnTo>
                  <a:close/>
                </a:path>
              </a:pathLst>
            </a:custGeom>
            <a:solidFill>
              <a:srgbClr val="3366CC"/>
            </a:solidFill>
            <a:ln w="12700">
              <a:solidFill>
                <a:schemeClr val="bg1"/>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71717"/>
                </a:solidFill>
                <a:effectLst/>
                <a:uLnTx/>
                <a:uFillTx/>
                <a:latin typeface="Franklin Gothic Book"/>
                <a:ea typeface="+mn-ea"/>
                <a:cs typeface="+mn-cs"/>
              </a:endParaRPr>
            </a:p>
          </p:txBody>
        </p:sp>
        <p:sp>
          <p:nvSpPr>
            <p:cNvPr id="47" name="Freeform 57"/>
            <p:cNvSpPr>
              <a:spLocks/>
            </p:cNvSpPr>
            <p:nvPr/>
          </p:nvSpPr>
          <p:spPr bwMode="auto">
            <a:xfrm>
              <a:off x="6818313" y="2178050"/>
              <a:ext cx="190500" cy="363538"/>
            </a:xfrm>
            <a:custGeom>
              <a:avLst/>
              <a:gdLst>
                <a:gd name="T0" fmla="*/ 0 w 96"/>
                <a:gd name="T1" fmla="*/ 31 h 176"/>
                <a:gd name="T2" fmla="*/ 90 w 96"/>
                <a:gd name="T3" fmla="*/ 0 h 176"/>
                <a:gd name="T4" fmla="*/ 120 w 96"/>
                <a:gd name="T5" fmla="*/ 62 h 176"/>
                <a:gd name="T6" fmla="*/ 100 w 96"/>
                <a:gd name="T7" fmla="*/ 83 h 176"/>
                <a:gd name="T8" fmla="*/ 110 w 96"/>
                <a:gd name="T9" fmla="*/ 219 h 176"/>
                <a:gd name="T10" fmla="*/ 60 w 96"/>
                <a:gd name="T11" fmla="*/ 229 h 176"/>
                <a:gd name="T12" fmla="*/ 40 w 96"/>
                <a:gd name="T13" fmla="*/ 177 h 176"/>
                <a:gd name="T14" fmla="*/ 40 w 96"/>
                <a:gd name="T15" fmla="*/ 104 h 176"/>
                <a:gd name="T16" fmla="*/ 20 w 96"/>
                <a:gd name="T17" fmla="*/ 83 h 176"/>
                <a:gd name="T18" fmla="*/ 0 w 96"/>
                <a:gd name="T19" fmla="*/ 31 h 1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6"/>
                <a:gd name="T31" fmla="*/ 0 h 176"/>
                <a:gd name="T32" fmla="*/ 96 w 96"/>
                <a:gd name="T33" fmla="*/ 176 h 1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6" h="176">
                  <a:moveTo>
                    <a:pt x="0" y="24"/>
                  </a:moveTo>
                  <a:lnTo>
                    <a:pt x="72" y="0"/>
                  </a:lnTo>
                  <a:lnTo>
                    <a:pt x="96" y="48"/>
                  </a:lnTo>
                  <a:lnTo>
                    <a:pt x="80" y="64"/>
                  </a:lnTo>
                  <a:lnTo>
                    <a:pt x="88" y="168"/>
                  </a:lnTo>
                  <a:lnTo>
                    <a:pt x="48" y="176"/>
                  </a:lnTo>
                  <a:lnTo>
                    <a:pt x="32" y="136"/>
                  </a:lnTo>
                  <a:lnTo>
                    <a:pt x="32" y="80"/>
                  </a:lnTo>
                  <a:lnTo>
                    <a:pt x="16" y="64"/>
                  </a:lnTo>
                  <a:lnTo>
                    <a:pt x="0" y="24"/>
                  </a:lnTo>
                  <a:close/>
                </a:path>
              </a:pathLst>
            </a:custGeom>
            <a:solidFill>
              <a:srgbClr val="3366CC"/>
            </a:solidFill>
            <a:ln w="12700">
              <a:solidFill>
                <a:schemeClr val="bg1"/>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71717"/>
                </a:solidFill>
                <a:effectLst/>
                <a:uLnTx/>
                <a:uFillTx/>
                <a:latin typeface="Franklin Gothic Book"/>
                <a:ea typeface="+mn-ea"/>
                <a:cs typeface="+mn-cs"/>
              </a:endParaRPr>
            </a:p>
          </p:txBody>
        </p:sp>
        <p:sp>
          <p:nvSpPr>
            <p:cNvPr id="48" name="Freeform 58"/>
            <p:cNvSpPr>
              <a:spLocks/>
            </p:cNvSpPr>
            <p:nvPr/>
          </p:nvSpPr>
          <p:spPr bwMode="auto">
            <a:xfrm>
              <a:off x="6913563" y="2459038"/>
              <a:ext cx="395287" cy="180975"/>
            </a:xfrm>
            <a:custGeom>
              <a:avLst/>
              <a:gdLst>
                <a:gd name="T0" fmla="*/ 0 w 200"/>
                <a:gd name="T1" fmla="*/ 52 h 88"/>
                <a:gd name="T2" fmla="*/ 129 w 200"/>
                <a:gd name="T3" fmla="*/ 21 h 88"/>
                <a:gd name="T4" fmla="*/ 139 w 200"/>
                <a:gd name="T5" fmla="*/ 21 h 88"/>
                <a:gd name="T6" fmla="*/ 159 w 200"/>
                <a:gd name="T7" fmla="*/ 0 h 88"/>
                <a:gd name="T8" fmla="*/ 169 w 200"/>
                <a:gd name="T9" fmla="*/ 10 h 88"/>
                <a:gd name="T10" fmla="*/ 149 w 200"/>
                <a:gd name="T11" fmla="*/ 41 h 88"/>
                <a:gd name="T12" fmla="*/ 179 w 200"/>
                <a:gd name="T13" fmla="*/ 41 h 88"/>
                <a:gd name="T14" fmla="*/ 199 w 200"/>
                <a:gd name="T15" fmla="*/ 62 h 88"/>
                <a:gd name="T16" fmla="*/ 209 w 200"/>
                <a:gd name="T17" fmla="*/ 73 h 88"/>
                <a:gd name="T18" fmla="*/ 229 w 200"/>
                <a:gd name="T19" fmla="*/ 62 h 88"/>
                <a:gd name="T20" fmla="*/ 229 w 200"/>
                <a:gd name="T21" fmla="*/ 52 h 88"/>
                <a:gd name="T22" fmla="*/ 199 w 200"/>
                <a:gd name="T23" fmla="*/ 31 h 88"/>
                <a:gd name="T24" fmla="*/ 219 w 200"/>
                <a:gd name="T25" fmla="*/ 31 h 88"/>
                <a:gd name="T26" fmla="*/ 249 w 200"/>
                <a:gd name="T27" fmla="*/ 73 h 88"/>
                <a:gd name="T28" fmla="*/ 219 w 200"/>
                <a:gd name="T29" fmla="*/ 93 h 88"/>
                <a:gd name="T30" fmla="*/ 189 w 200"/>
                <a:gd name="T31" fmla="*/ 83 h 88"/>
                <a:gd name="T32" fmla="*/ 169 w 200"/>
                <a:gd name="T33" fmla="*/ 114 h 88"/>
                <a:gd name="T34" fmla="*/ 139 w 200"/>
                <a:gd name="T35" fmla="*/ 83 h 88"/>
                <a:gd name="T36" fmla="*/ 10 w 200"/>
                <a:gd name="T37" fmla="*/ 114 h 88"/>
                <a:gd name="T38" fmla="*/ 0 w 200"/>
                <a:gd name="T39" fmla="*/ 52 h 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00"/>
                <a:gd name="T61" fmla="*/ 0 h 88"/>
                <a:gd name="T62" fmla="*/ 200 w 200"/>
                <a:gd name="T63" fmla="*/ 88 h 8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00" h="88">
                  <a:moveTo>
                    <a:pt x="0" y="40"/>
                  </a:moveTo>
                  <a:lnTo>
                    <a:pt x="104" y="16"/>
                  </a:lnTo>
                  <a:lnTo>
                    <a:pt x="112" y="16"/>
                  </a:lnTo>
                  <a:lnTo>
                    <a:pt x="128" y="0"/>
                  </a:lnTo>
                  <a:lnTo>
                    <a:pt x="136" y="8"/>
                  </a:lnTo>
                  <a:lnTo>
                    <a:pt x="120" y="32"/>
                  </a:lnTo>
                  <a:lnTo>
                    <a:pt x="144" y="32"/>
                  </a:lnTo>
                  <a:lnTo>
                    <a:pt x="160" y="48"/>
                  </a:lnTo>
                  <a:lnTo>
                    <a:pt x="168" y="56"/>
                  </a:lnTo>
                  <a:lnTo>
                    <a:pt x="184" y="48"/>
                  </a:lnTo>
                  <a:lnTo>
                    <a:pt x="184" y="40"/>
                  </a:lnTo>
                  <a:lnTo>
                    <a:pt x="160" y="24"/>
                  </a:lnTo>
                  <a:lnTo>
                    <a:pt x="176" y="24"/>
                  </a:lnTo>
                  <a:lnTo>
                    <a:pt x="200" y="56"/>
                  </a:lnTo>
                  <a:lnTo>
                    <a:pt x="176" y="72"/>
                  </a:lnTo>
                  <a:lnTo>
                    <a:pt x="152" y="64"/>
                  </a:lnTo>
                  <a:lnTo>
                    <a:pt x="136" y="88"/>
                  </a:lnTo>
                  <a:lnTo>
                    <a:pt x="112" y="64"/>
                  </a:lnTo>
                  <a:lnTo>
                    <a:pt x="8" y="88"/>
                  </a:lnTo>
                  <a:lnTo>
                    <a:pt x="0" y="40"/>
                  </a:lnTo>
                  <a:close/>
                </a:path>
              </a:pathLst>
            </a:custGeom>
            <a:solidFill>
              <a:srgbClr val="3366CC"/>
            </a:solidFill>
            <a:ln w="12700">
              <a:solidFill>
                <a:schemeClr val="bg1"/>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71717"/>
                </a:solidFill>
                <a:effectLst/>
                <a:uLnTx/>
                <a:uFillTx/>
                <a:latin typeface="Franklin Gothic Book"/>
                <a:ea typeface="+mn-ea"/>
                <a:cs typeface="+mn-cs"/>
              </a:endParaRPr>
            </a:p>
          </p:txBody>
        </p:sp>
        <p:sp>
          <p:nvSpPr>
            <p:cNvPr id="49" name="Freeform 59"/>
            <p:cNvSpPr>
              <a:spLocks/>
            </p:cNvSpPr>
            <p:nvPr/>
          </p:nvSpPr>
          <p:spPr bwMode="auto">
            <a:xfrm>
              <a:off x="6929438" y="2606675"/>
              <a:ext cx="204787" cy="165100"/>
            </a:xfrm>
            <a:custGeom>
              <a:avLst/>
              <a:gdLst>
                <a:gd name="T0" fmla="*/ 0 w 104"/>
                <a:gd name="T1" fmla="*/ 21 h 80"/>
                <a:gd name="T2" fmla="*/ 99 w 104"/>
                <a:gd name="T3" fmla="*/ 0 h 80"/>
                <a:gd name="T4" fmla="*/ 129 w 104"/>
                <a:gd name="T5" fmla="*/ 42 h 80"/>
                <a:gd name="T6" fmla="*/ 109 w 104"/>
                <a:gd name="T7" fmla="*/ 62 h 80"/>
                <a:gd name="T8" fmla="*/ 79 w 104"/>
                <a:gd name="T9" fmla="*/ 52 h 80"/>
                <a:gd name="T10" fmla="*/ 30 w 104"/>
                <a:gd name="T11" fmla="*/ 104 h 80"/>
                <a:gd name="T12" fmla="*/ 0 w 104"/>
                <a:gd name="T13" fmla="*/ 73 h 80"/>
                <a:gd name="T14" fmla="*/ 0 w 104"/>
                <a:gd name="T15" fmla="*/ 21 h 80"/>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0"/>
                <a:gd name="T26" fmla="*/ 104 w 104"/>
                <a:gd name="T27" fmla="*/ 80 h 8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0">
                  <a:moveTo>
                    <a:pt x="0" y="16"/>
                  </a:moveTo>
                  <a:lnTo>
                    <a:pt x="80" y="0"/>
                  </a:lnTo>
                  <a:lnTo>
                    <a:pt x="104" y="32"/>
                  </a:lnTo>
                  <a:lnTo>
                    <a:pt x="88" y="48"/>
                  </a:lnTo>
                  <a:lnTo>
                    <a:pt x="64" y="40"/>
                  </a:lnTo>
                  <a:lnTo>
                    <a:pt x="24" y="80"/>
                  </a:lnTo>
                  <a:lnTo>
                    <a:pt x="0" y="56"/>
                  </a:lnTo>
                  <a:lnTo>
                    <a:pt x="0" y="16"/>
                  </a:lnTo>
                  <a:close/>
                </a:path>
              </a:pathLst>
            </a:custGeom>
            <a:solidFill>
              <a:srgbClr val="3366CC"/>
            </a:solidFill>
            <a:ln w="12700">
              <a:solidFill>
                <a:schemeClr val="bg1"/>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71717"/>
                </a:solidFill>
                <a:effectLst/>
                <a:uLnTx/>
                <a:uFillTx/>
                <a:latin typeface="Franklin Gothic Book"/>
                <a:ea typeface="+mn-ea"/>
                <a:cs typeface="+mn-cs"/>
              </a:endParaRPr>
            </a:p>
          </p:txBody>
        </p:sp>
        <p:sp>
          <p:nvSpPr>
            <p:cNvPr id="50" name="Freeform 60"/>
            <p:cNvSpPr>
              <a:spLocks/>
            </p:cNvSpPr>
            <p:nvPr/>
          </p:nvSpPr>
          <p:spPr bwMode="auto">
            <a:xfrm>
              <a:off x="6961188" y="2706688"/>
              <a:ext cx="204787" cy="131763"/>
            </a:xfrm>
            <a:custGeom>
              <a:avLst/>
              <a:gdLst>
                <a:gd name="T0" fmla="*/ 0 w 104"/>
                <a:gd name="T1" fmla="*/ 62 h 64"/>
                <a:gd name="T2" fmla="*/ 50 w 104"/>
                <a:gd name="T3" fmla="*/ 42 h 64"/>
                <a:gd name="T4" fmla="*/ 99 w 104"/>
                <a:gd name="T5" fmla="*/ 0 h 64"/>
                <a:gd name="T6" fmla="*/ 109 w 104"/>
                <a:gd name="T7" fmla="*/ 10 h 64"/>
                <a:gd name="T8" fmla="*/ 129 w 104"/>
                <a:gd name="T9" fmla="*/ 10 h 64"/>
                <a:gd name="T10" fmla="*/ 79 w 104"/>
                <a:gd name="T11" fmla="*/ 52 h 64"/>
                <a:gd name="T12" fmla="*/ 20 w 104"/>
                <a:gd name="T13" fmla="*/ 83 h 64"/>
                <a:gd name="T14" fmla="*/ 0 w 104"/>
                <a:gd name="T15" fmla="*/ 62 h 64"/>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64"/>
                <a:gd name="T26" fmla="*/ 104 w 104"/>
                <a:gd name="T27" fmla="*/ 64 h 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64">
                  <a:moveTo>
                    <a:pt x="0" y="48"/>
                  </a:moveTo>
                  <a:lnTo>
                    <a:pt x="40" y="32"/>
                  </a:lnTo>
                  <a:lnTo>
                    <a:pt x="80" y="0"/>
                  </a:lnTo>
                  <a:lnTo>
                    <a:pt x="88" y="8"/>
                  </a:lnTo>
                  <a:lnTo>
                    <a:pt x="104" y="8"/>
                  </a:lnTo>
                  <a:lnTo>
                    <a:pt x="64" y="40"/>
                  </a:lnTo>
                  <a:lnTo>
                    <a:pt x="16" y="64"/>
                  </a:lnTo>
                  <a:lnTo>
                    <a:pt x="0" y="48"/>
                  </a:lnTo>
                  <a:close/>
                </a:path>
              </a:pathLst>
            </a:custGeom>
            <a:solidFill>
              <a:srgbClr val="3366CC"/>
            </a:solidFill>
            <a:ln w="12700">
              <a:solidFill>
                <a:schemeClr val="bg1"/>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71717"/>
                </a:solidFill>
                <a:effectLst/>
                <a:uLnTx/>
                <a:uFillTx/>
                <a:latin typeface="Franklin Gothic Book"/>
                <a:ea typeface="+mn-ea"/>
                <a:cs typeface="+mn-cs"/>
              </a:endParaRPr>
            </a:p>
          </p:txBody>
        </p:sp>
        <p:sp>
          <p:nvSpPr>
            <p:cNvPr id="51" name="Freeform 61"/>
            <p:cNvSpPr>
              <a:spLocks/>
            </p:cNvSpPr>
            <p:nvPr/>
          </p:nvSpPr>
          <p:spPr bwMode="auto">
            <a:xfrm>
              <a:off x="6961188" y="2112963"/>
              <a:ext cx="220662" cy="411163"/>
            </a:xfrm>
            <a:custGeom>
              <a:avLst/>
              <a:gdLst>
                <a:gd name="T0" fmla="*/ 30 w 112"/>
                <a:gd name="T1" fmla="*/ 0 h 200"/>
                <a:gd name="T2" fmla="*/ 0 w 112"/>
                <a:gd name="T3" fmla="*/ 52 h 200"/>
                <a:gd name="T4" fmla="*/ 30 w 112"/>
                <a:gd name="T5" fmla="*/ 104 h 200"/>
                <a:gd name="T6" fmla="*/ 10 w 112"/>
                <a:gd name="T7" fmla="*/ 124 h 200"/>
                <a:gd name="T8" fmla="*/ 20 w 112"/>
                <a:gd name="T9" fmla="*/ 259 h 200"/>
                <a:gd name="T10" fmla="*/ 99 w 112"/>
                <a:gd name="T11" fmla="*/ 238 h 200"/>
                <a:gd name="T12" fmla="*/ 119 w 112"/>
                <a:gd name="T13" fmla="*/ 238 h 200"/>
                <a:gd name="T14" fmla="*/ 129 w 112"/>
                <a:gd name="T15" fmla="*/ 218 h 200"/>
                <a:gd name="T16" fmla="*/ 129 w 112"/>
                <a:gd name="T17" fmla="*/ 197 h 200"/>
                <a:gd name="T18" fmla="*/ 139 w 112"/>
                <a:gd name="T19" fmla="*/ 176 h 200"/>
                <a:gd name="T20" fmla="*/ 89 w 112"/>
                <a:gd name="T21" fmla="*/ 166 h 200"/>
                <a:gd name="T22" fmla="*/ 40 w 112"/>
                <a:gd name="T23" fmla="*/ 10 h 200"/>
                <a:gd name="T24" fmla="*/ 30 w 112"/>
                <a:gd name="T25" fmla="*/ 0 h 2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2"/>
                <a:gd name="T40" fmla="*/ 0 h 200"/>
                <a:gd name="T41" fmla="*/ 112 w 112"/>
                <a:gd name="T42" fmla="*/ 200 h 2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2" h="200">
                  <a:moveTo>
                    <a:pt x="24" y="0"/>
                  </a:moveTo>
                  <a:lnTo>
                    <a:pt x="0" y="40"/>
                  </a:lnTo>
                  <a:lnTo>
                    <a:pt x="24" y="80"/>
                  </a:lnTo>
                  <a:lnTo>
                    <a:pt x="8" y="96"/>
                  </a:lnTo>
                  <a:lnTo>
                    <a:pt x="16" y="200"/>
                  </a:lnTo>
                  <a:lnTo>
                    <a:pt x="80" y="184"/>
                  </a:lnTo>
                  <a:lnTo>
                    <a:pt x="96" y="184"/>
                  </a:lnTo>
                  <a:lnTo>
                    <a:pt x="104" y="168"/>
                  </a:lnTo>
                  <a:lnTo>
                    <a:pt x="104" y="152"/>
                  </a:lnTo>
                  <a:lnTo>
                    <a:pt x="112" y="136"/>
                  </a:lnTo>
                  <a:lnTo>
                    <a:pt x="72" y="128"/>
                  </a:lnTo>
                  <a:lnTo>
                    <a:pt x="32" y="8"/>
                  </a:lnTo>
                  <a:lnTo>
                    <a:pt x="24" y="0"/>
                  </a:lnTo>
                  <a:close/>
                </a:path>
              </a:pathLst>
            </a:custGeom>
            <a:solidFill>
              <a:srgbClr val="3366CC"/>
            </a:solidFill>
            <a:ln w="12700">
              <a:solidFill>
                <a:schemeClr val="bg1"/>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71717"/>
                </a:solidFill>
                <a:effectLst/>
                <a:uLnTx/>
                <a:uFillTx/>
                <a:latin typeface="Franklin Gothic Book"/>
                <a:ea typeface="+mn-ea"/>
                <a:cs typeface="+mn-cs"/>
              </a:endParaRPr>
            </a:p>
          </p:txBody>
        </p:sp>
        <p:sp>
          <p:nvSpPr>
            <p:cNvPr id="52" name="Freeform 62"/>
            <p:cNvSpPr>
              <a:spLocks/>
            </p:cNvSpPr>
            <p:nvPr/>
          </p:nvSpPr>
          <p:spPr bwMode="auto">
            <a:xfrm>
              <a:off x="7086600" y="2590800"/>
              <a:ext cx="95250" cy="82550"/>
            </a:xfrm>
            <a:custGeom>
              <a:avLst/>
              <a:gdLst>
                <a:gd name="T0" fmla="*/ 0 w 48"/>
                <a:gd name="T1" fmla="*/ 10 h 40"/>
                <a:gd name="T2" fmla="*/ 30 w 48"/>
                <a:gd name="T3" fmla="*/ 0 h 40"/>
                <a:gd name="T4" fmla="*/ 60 w 48"/>
                <a:gd name="T5" fmla="*/ 31 h 40"/>
                <a:gd name="T6" fmla="*/ 60 w 48"/>
                <a:gd name="T7" fmla="*/ 31 h 40"/>
                <a:gd name="T8" fmla="*/ 40 w 48"/>
                <a:gd name="T9" fmla="*/ 31 h 40"/>
                <a:gd name="T10" fmla="*/ 30 w 48"/>
                <a:gd name="T11" fmla="*/ 52 h 40"/>
                <a:gd name="T12" fmla="*/ 0 w 48"/>
                <a:gd name="T13" fmla="*/ 10 h 40"/>
                <a:gd name="T14" fmla="*/ 0 60000 65536"/>
                <a:gd name="T15" fmla="*/ 0 60000 65536"/>
                <a:gd name="T16" fmla="*/ 0 60000 65536"/>
                <a:gd name="T17" fmla="*/ 0 60000 65536"/>
                <a:gd name="T18" fmla="*/ 0 60000 65536"/>
                <a:gd name="T19" fmla="*/ 0 60000 65536"/>
                <a:gd name="T20" fmla="*/ 0 60000 65536"/>
                <a:gd name="T21" fmla="*/ 0 w 48"/>
                <a:gd name="T22" fmla="*/ 0 h 40"/>
                <a:gd name="T23" fmla="*/ 48 w 48"/>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40">
                  <a:moveTo>
                    <a:pt x="0" y="8"/>
                  </a:moveTo>
                  <a:lnTo>
                    <a:pt x="24" y="0"/>
                  </a:lnTo>
                  <a:lnTo>
                    <a:pt x="48" y="24"/>
                  </a:lnTo>
                  <a:lnTo>
                    <a:pt x="32" y="24"/>
                  </a:lnTo>
                  <a:lnTo>
                    <a:pt x="24" y="40"/>
                  </a:lnTo>
                  <a:lnTo>
                    <a:pt x="0" y="8"/>
                  </a:lnTo>
                  <a:close/>
                </a:path>
              </a:pathLst>
            </a:custGeom>
            <a:solidFill>
              <a:srgbClr val="3366CC"/>
            </a:solidFill>
            <a:ln w="12700">
              <a:solidFill>
                <a:schemeClr val="bg1"/>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71717"/>
                </a:solidFill>
                <a:effectLst/>
                <a:uLnTx/>
                <a:uFillTx/>
                <a:latin typeface="Franklin Gothic Book"/>
                <a:ea typeface="+mn-ea"/>
                <a:cs typeface="+mn-cs"/>
              </a:endParaRPr>
            </a:p>
          </p:txBody>
        </p:sp>
        <p:sp>
          <p:nvSpPr>
            <p:cNvPr id="53" name="Freeform 63"/>
            <p:cNvSpPr>
              <a:spLocks/>
            </p:cNvSpPr>
            <p:nvPr/>
          </p:nvSpPr>
          <p:spPr bwMode="auto">
            <a:xfrm>
              <a:off x="6865938" y="3267075"/>
              <a:ext cx="47625" cy="98425"/>
            </a:xfrm>
            <a:custGeom>
              <a:avLst/>
              <a:gdLst>
                <a:gd name="T0" fmla="*/ 0 w 24"/>
                <a:gd name="T1" fmla="*/ 0 h 48"/>
                <a:gd name="T2" fmla="*/ 30 w 24"/>
                <a:gd name="T3" fmla="*/ 0 h 48"/>
                <a:gd name="T4" fmla="*/ 10 w 24"/>
                <a:gd name="T5" fmla="*/ 62 h 48"/>
                <a:gd name="T6" fmla="*/ 0 w 24"/>
                <a:gd name="T7" fmla="*/ 62 h 48"/>
                <a:gd name="T8" fmla="*/ 0 w 24"/>
                <a:gd name="T9" fmla="*/ 0 h 48"/>
                <a:gd name="T10" fmla="*/ 0 60000 65536"/>
                <a:gd name="T11" fmla="*/ 0 60000 65536"/>
                <a:gd name="T12" fmla="*/ 0 60000 65536"/>
                <a:gd name="T13" fmla="*/ 0 60000 65536"/>
                <a:gd name="T14" fmla="*/ 0 60000 65536"/>
                <a:gd name="T15" fmla="*/ 0 w 24"/>
                <a:gd name="T16" fmla="*/ 0 h 48"/>
                <a:gd name="T17" fmla="*/ 24 w 24"/>
                <a:gd name="T18" fmla="*/ 48 h 48"/>
              </a:gdLst>
              <a:ahLst/>
              <a:cxnLst>
                <a:cxn ang="T10">
                  <a:pos x="T0" y="T1"/>
                </a:cxn>
                <a:cxn ang="T11">
                  <a:pos x="T2" y="T3"/>
                </a:cxn>
                <a:cxn ang="T12">
                  <a:pos x="T4" y="T5"/>
                </a:cxn>
                <a:cxn ang="T13">
                  <a:pos x="T6" y="T7"/>
                </a:cxn>
                <a:cxn ang="T14">
                  <a:pos x="T8" y="T9"/>
                </a:cxn>
              </a:cxnLst>
              <a:rect l="T15" t="T16" r="T17" b="T18"/>
              <a:pathLst>
                <a:path w="24" h="48">
                  <a:moveTo>
                    <a:pt x="0" y="0"/>
                  </a:moveTo>
                  <a:lnTo>
                    <a:pt x="24" y="0"/>
                  </a:lnTo>
                  <a:lnTo>
                    <a:pt x="8" y="48"/>
                  </a:lnTo>
                  <a:lnTo>
                    <a:pt x="0" y="48"/>
                  </a:lnTo>
                  <a:lnTo>
                    <a:pt x="0" y="0"/>
                  </a:lnTo>
                  <a:close/>
                </a:path>
              </a:pathLst>
            </a:custGeom>
            <a:solidFill>
              <a:srgbClr val="3366CC"/>
            </a:solidFill>
            <a:ln w="12700">
              <a:solidFill>
                <a:schemeClr val="bg1"/>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71717"/>
                </a:solidFill>
                <a:effectLst/>
                <a:uLnTx/>
                <a:uFillTx/>
                <a:latin typeface="Franklin Gothic Book"/>
                <a:ea typeface="+mn-ea"/>
                <a:cs typeface="+mn-cs"/>
              </a:endParaRPr>
            </a:p>
          </p:txBody>
        </p:sp>
      </p:grpSp>
      <p:sp>
        <p:nvSpPr>
          <p:cNvPr id="54" name="Freeform 127"/>
          <p:cNvSpPr>
            <a:spLocks/>
          </p:cNvSpPr>
          <p:nvPr/>
        </p:nvSpPr>
        <p:spPr bwMode="auto">
          <a:xfrm>
            <a:off x="1676400" y="859580"/>
            <a:ext cx="1524000" cy="1143000"/>
          </a:xfrm>
          <a:custGeom>
            <a:avLst/>
            <a:gdLst>
              <a:gd name="T0" fmla="*/ 168 w 1056"/>
              <a:gd name="T1" fmla="*/ 152 h 1032"/>
              <a:gd name="T2" fmla="*/ 384 w 1056"/>
              <a:gd name="T3" fmla="*/ 0 h 1032"/>
              <a:gd name="T4" fmla="*/ 488 w 1056"/>
              <a:gd name="T5" fmla="*/ 24 h 1032"/>
              <a:gd name="T6" fmla="*/ 536 w 1056"/>
              <a:gd name="T7" fmla="*/ 72 h 1032"/>
              <a:gd name="T8" fmla="*/ 736 w 1056"/>
              <a:gd name="T9" fmla="*/ 96 h 1032"/>
              <a:gd name="T10" fmla="*/ 736 w 1056"/>
              <a:gd name="T11" fmla="*/ 600 h 1032"/>
              <a:gd name="T12" fmla="*/ 800 w 1056"/>
              <a:gd name="T13" fmla="*/ 616 h 1032"/>
              <a:gd name="T14" fmla="*/ 832 w 1056"/>
              <a:gd name="T15" fmla="*/ 680 h 1032"/>
              <a:gd name="T16" fmla="*/ 880 w 1056"/>
              <a:gd name="T17" fmla="*/ 656 h 1032"/>
              <a:gd name="T18" fmla="*/ 976 w 1056"/>
              <a:gd name="T19" fmla="*/ 800 h 1032"/>
              <a:gd name="T20" fmla="*/ 1056 w 1056"/>
              <a:gd name="T21" fmla="*/ 864 h 1032"/>
              <a:gd name="T22" fmla="*/ 1056 w 1056"/>
              <a:gd name="T23" fmla="*/ 912 h 1032"/>
              <a:gd name="T24" fmla="*/ 952 w 1056"/>
              <a:gd name="T25" fmla="*/ 920 h 1032"/>
              <a:gd name="T26" fmla="*/ 904 w 1056"/>
              <a:gd name="T27" fmla="*/ 752 h 1032"/>
              <a:gd name="T28" fmla="*/ 576 w 1056"/>
              <a:gd name="T29" fmla="*/ 584 h 1032"/>
              <a:gd name="T30" fmla="*/ 584 w 1056"/>
              <a:gd name="T31" fmla="*/ 640 h 1032"/>
              <a:gd name="T32" fmla="*/ 512 w 1056"/>
              <a:gd name="T33" fmla="*/ 704 h 1032"/>
              <a:gd name="T34" fmla="*/ 496 w 1056"/>
              <a:gd name="T35" fmla="*/ 680 h 1032"/>
              <a:gd name="T36" fmla="*/ 480 w 1056"/>
              <a:gd name="T37" fmla="*/ 680 h 1032"/>
              <a:gd name="T38" fmla="*/ 416 w 1056"/>
              <a:gd name="T39" fmla="*/ 824 h 1032"/>
              <a:gd name="T40" fmla="*/ 240 w 1056"/>
              <a:gd name="T41" fmla="*/ 960 h 1032"/>
              <a:gd name="T42" fmla="*/ 56 w 1056"/>
              <a:gd name="T43" fmla="*/ 1032 h 1032"/>
              <a:gd name="T44" fmla="*/ 0 w 1056"/>
              <a:gd name="T45" fmla="*/ 1016 h 1032"/>
              <a:gd name="T46" fmla="*/ 208 w 1056"/>
              <a:gd name="T47" fmla="*/ 904 h 1032"/>
              <a:gd name="T48" fmla="*/ 240 w 1056"/>
              <a:gd name="T49" fmla="*/ 904 h 1032"/>
              <a:gd name="T50" fmla="*/ 312 w 1056"/>
              <a:gd name="T51" fmla="*/ 808 h 1032"/>
              <a:gd name="T52" fmla="*/ 344 w 1056"/>
              <a:gd name="T53" fmla="*/ 808 h 1032"/>
              <a:gd name="T54" fmla="*/ 400 w 1056"/>
              <a:gd name="T55" fmla="*/ 736 h 1032"/>
              <a:gd name="T56" fmla="*/ 384 w 1056"/>
              <a:gd name="T57" fmla="*/ 704 h 1032"/>
              <a:gd name="T58" fmla="*/ 272 w 1056"/>
              <a:gd name="T59" fmla="*/ 720 h 1032"/>
              <a:gd name="T60" fmla="*/ 192 w 1056"/>
              <a:gd name="T61" fmla="*/ 544 h 1032"/>
              <a:gd name="T62" fmla="*/ 240 w 1056"/>
              <a:gd name="T63" fmla="*/ 464 h 1032"/>
              <a:gd name="T64" fmla="*/ 304 w 1056"/>
              <a:gd name="T65" fmla="*/ 440 h 1032"/>
              <a:gd name="T66" fmla="*/ 280 w 1056"/>
              <a:gd name="T67" fmla="*/ 368 h 1032"/>
              <a:gd name="T68" fmla="*/ 208 w 1056"/>
              <a:gd name="T69" fmla="*/ 400 h 1032"/>
              <a:gd name="T70" fmla="*/ 152 w 1056"/>
              <a:gd name="T71" fmla="*/ 296 h 1032"/>
              <a:gd name="T72" fmla="*/ 216 w 1056"/>
              <a:gd name="T73" fmla="*/ 272 h 1032"/>
              <a:gd name="T74" fmla="*/ 272 w 1056"/>
              <a:gd name="T75" fmla="*/ 304 h 1032"/>
              <a:gd name="T76" fmla="*/ 296 w 1056"/>
              <a:gd name="T77" fmla="*/ 288 h 1032"/>
              <a:gd name="T78" fmla="*/ 248 w 1056"/>
              <a:gd name="T79" fmla="*/ 200 h 1032"/>
              <a:gd name="T80" fmla="*/ 168 w 1056"/>
              <a:gd name="T81" fmla="*/ 192 h 1032"/>
              <a:gd name="T82" fmla="*/ 168 w 1056"/>
              <a:gd name="T83" fmla="*/ 152 h 103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056"/>
              <a:gd name="T127" fmla="*/ 0 h 1032"/>
              <a:gd name="T128" fmla="*/ 1056 w 1056"/>
              <a:gd name="T129" fmla="*/ 1032 h 103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056" h="1032">
                <a:moveTo>
                  <a:pt x="168" y="152"/>
                </a:moveTo>
                <a:lnTo>
                  <a:pt x="384" y="0"/>
                </a:lnTo>
                <a:lnTo>
                  <a:pt x="488" y="24"/>
                </a:lnTo>
                <a:lnTo>
                  <a:pt x="536" y="72"/>
                </a:lnTo>
                <a:lnTo>
                  <a:pt x="736" y="96"/>
                </a:lnTo>
                <a:lnTo>
                  <a:pt x="736" y="600"/>
                </a:lnTo>
                <a:lnTo>
                  <a:pt x="800" y="616"/>
                </a:lnTo>
                <a:lnTo>
                  <a:pt x="832" y="680"/>
                </a:lnTo>
                <a:lnTo>
                  <a:pt x="880" y="656"/>
                </a:lnTo>
                <a:lnTo>
                  <a:pt x="976" y="800"/>
                </a:lnTo>
                <a:lnTo>
                  <a:pt x="1056" y="864"/>
                </a:lnTo>
                <a:lnTo>
                  <a:pt x="1056" y="912"/>
                </a:lnTo>
                <a:lnTo>
                  <a:pt x="952" y="920"/>
                </a:lnTo>
                <a:lnTo>
                  <a:pt x="904" y="752"/>
                </a:lnTo>
                <a:lnTo>
                  <a:pt x="576" y="584"/>
                </a:lnTo>
                <a:lnTo>
                  <a:pt x="584" y="640"/>
                </a:lnTo>
                <a:lnTo>
                  <a:pt x="512" y="704"/>
                </a:lnTo>
                <a:lnTo>
                  <a:pt x="496" y="680"/>
                </a:lnTo>
                <a:lnTo>
                  <a:pt x="480" y="680"/>
                </a:lnTo>
                <a:lnTo>
                  <a:pt x="416" y="824"/>
                </a:lnTo>
                <a:lnTo>
                  <a:pt x="240" y="960"/>
                </a:lnTo>
                <a:lnTo>
                  <a:pt x="56" y="1032"/>
                </a:lnTo>
                <a:lnTo>
                  <a:pt x="0" y="1016"/>
                </a:lnTo>
                <a:lnTo>
                  <a:pt x="208" y="904"/>
                </a:lnTo>
                <a:lnTo>
                  <a:pt x="240" y="904"/>
                </a:lnTo>
                <a:lnTo>
                  <a:pt x="312" y="808"/>
                </a:lnTo>
                <a:lnTo>
                  <a:pt x="344" y="808"/>
                </a:lnTo>
                <a:lnTo>
                  <a:pt x="400" y="736"/>
                </a:lnTo>
                <a:lnTo>
                  <a:pt x="384" y="704"/>
                </a:lnTo>
                <a:lnTo>
                  <a:pt x="272" y="720"/>
                </a:lnTo>
                <a:lnTo>
                  <a:pt x="192" y="544"/>
                </a:lnTo>
                <a:lnTo>
                  <a:pt x="240" y="464"/>
                </a:lnTo>
                <a:lnTo>
                  <a:pt x="304" y="440"/>
                </a:lnTo>
                <a:lnTo>
                  <a:pt x="280" y="368"/>
                </a:lnTo>
                <a:lnTo>
                  <a:pt x="208" y="400"/>
                </a:lnTo>
                <a:lnTo>
                  <a:pt x="152" y="296"/>
                </a:lnTo>
                <a:lnTo>
                  <a:pt x="216" y="272"/>
                </a:lnTo>
                <a:lnTo>
                  <a:pt x="272" y="304"/>
                </a:lnTo>
                <a:lnTo>
                  <a:pt x="296" y="288"/>
                </a:lnTo>
                <a:lnTo>
                  <a:pt x="248" y="200"/>
                </a:lnTo>
                <a:lnTo>
                  <a:pt x="168" y="192"/>
                </a:lnTo>
                <a:lnTo>
                  <a:pt x="168" y="152"/>
                </a:lnTo>
                <a:close/>
              </a:path>
            </a:pathLst>
          </a:custGeom>
          <a:solidFill>
            <a:srgbClr val="3366CC"/>
          </a:solidFill>
          <a:ln w="12700">
            <a:solidFill>
              <a:schemeClr val="bg1"/>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71717"/>
              </a:solidFill>
              <a:effectLst/>
              <a:uLnTx/>
              <a:uFillTx/>
              <a:latin typeface="Franklin Gothic Book"/>
              <a:ea typeface="+mn-ea"/>
              <a:cs typeface="+mn-cs"/>
            </a:endParaRPr>
          </a:p>
        </p:txBody>
      </p:sp>
      <p:pic>
        <p:nvPicPr>
          <p:cNvPr id="58" name="Picture 7"/>
          <p:cNvPicPr>
            <a:picLocks noChangeAspect="1" noChangeArrowheads="1"/>
          </p:cNvPicPr>
          <p:nvPr/>
        </p:nvPicPr>
        <p:blipFill>
          <a:blip r:embed="rId3" cstate="print"/>
          <a:srcRect/>
          <a:stretch>
            <a:fillRect/>
          </a:stretch>
        </p:blipFill>
        <p:spPr bwMode="auto">
          <a:xfrm>
            <a:off x="8737601" y="3935413"/>
            <a:ext cx="409575" cy="374650"/>
          </a:xfrm>
          <a:prstGeom prst="rect">
            <a:avLst/>
          </a:prstGeom>
          <a:noFill/>
          <a:ln w="9525">
            <a:noFill/>
            <a:miter lim="800000"/>
            <a:headEnd/>
            <a:tailEnd/>
          </a:ln>
        </p:spPr>
      </p:pic>
      <p:pic>
        <p:nvPicPr>
          <p:cNvPr id="59" name="Picture 7"/>
          <p:cNvPicPr>
            <a:picLocks noChangeAspect="1" noChangeArrowheads="1"/>
          </p:cNvPicPr>
          <p:nvPr/>
        </p:nvPicPr>
        <p:blipFill>
          <a:blip r:embed="rId3" cstate="print"/>
          <a:srcRect/>
          <a:stretch>
            <a:fillRect/>
          </a:stretch>
        </p:blipFill>
        <p:spPr bwMode="auto">
          <a:xfrm>
            <a:off x="8621713" y="3549650"/>
            <a:ext cx="411162" cy="374650"/>
          </a:xfrm>
          <a:prstGeom prst="rect">
            <a:avLst/>
          </a:prstGeom>
          <a:noFill/>
          <a:ln w="9525">
            <a:noFill/>
            <a:miter lim="800000"/>
            <a:headEnd/>
            <a:tailEnd/>
          </a:ln>
        </p:spPr>
      </p:pic>
      <p:pic>
        <p:nvPicPr>
          <p:cNvPr id="60" name="Picture 7"/>
          <p:cNvPicPr>
            <a:picLocks noChangeAspect="1" noChangeArrowheads="1"/>
          </p:cNvPicPr>
          <p:nvPr/>
        </p:nvPicPr>
        <p:blipFill>
          <a:blip r:embed="rId3" cstate="print"/>
          <a:srcRect/>
          <a:stretch>
            <a:fillRect/>
          </a:stretch>
        </p:blipFill>
        <p:spPr bwMode="auto">
          <a:xfrm>
            <a:off x="8778876" y="3622675"/>
            <a:ext cx="409575" cy="374650"/>
          </a:xfrm>
          <a:prstGeom prst="rect">
            <a:avLst/>
          </a:prstGeom>
          <a:noFill/>
          <a:ln w="9525">
            <a:noFill/>
            <a:miter lim="800000"/>
            <a:headEnd/>
            <a:tailEnd/>
          </a:ln>
        </p:spPr>
      </p:pic>
      <p:pic>
        <p:nvPicPr>
          <p:cNvPr id="61" name="Picture 7"/>
          <p:cNvPicPr>
            <a:picLocks noChangeAspect="1" noChangeArrowheads="1"/>
          </p:cNvPicPr>
          <p:nvPr/>
        </p:nvPicPr>
        <p:blipFill>
          <a:blip r:embed="rId3" cstate="print"/>
          <a:srcRect/>
          <a:stretch>
            <a:fillRect/>
          </a:stretch>
        </p:blipFill>
        <p:spPr bwMode="auto">
          <a:xfrm>
            <a:off x="8955088" y="3706813"/>
            <a:ext cx="411162" cy="374650"/>
          </a:xfrm>
          <a:prstGeom prst="rect">
            <a:avLst/>
          </a:prstGeom>
          <a:noFill/>
          <a:ln w="9525">
            <a:noFill/>
            <a:miter lim="800000"/>
            <a:headEnd/>
            <a:tailEnd/>
          </a:ln>
        </p:spPr>
      </p:pic>
      <p:pic>
        <p:nvPicPr>
          <p:cNvPr id="62" name="Picture 7"/>
          <p:cNvPicPr>
            <a:picLocks noChangeAspect="1" noChangeArrowheads="1"/>
          </p:cNvPicPr>
          <p:nvPr/>
        </p:nvPicPr>
        <p:blipFill>
          <a:blip r:embed="rId3" cstate="print"/>
          <a:srcRect/>
          <a:stretch>
            <a:fillRect/>
          </a:stretch>
        </p:blipFill>
        <p:spPr bwMode="auto">
          <a:xfrm>
            <a:off x="9101138" y="3841750"/>
            <a:ext cx="411162" cy="374650"/>
          </a:xfrm>
          <a:prstGeom prst="rect">
            <a:avLst/>
          </a:prstGeom>
          <a:noFill/>
          <a:ln w="9525">
            <a:noFill/>
            <a:miter lim="800000"/>
            <a:headEnd/>
            <a:tailEnd/>
          </a:ln>
        </p:spPr>
      </p:pic>
      <p:pic>
        <p:nvPicPr>
          <p:cNvPr id="64" name="Picture 7"/>
          <p:cNvPicPr>
            <a:picLocks noChangeAspect="1" noChangeArrowheads="1"/>
          </p:cNvPicPr>
          <p:nvPr/>
        </p:nvPicPr>
        <p:blipFill>
          <a:blip r:embed="rId3" cstate="print"/>
          <a:srcRect/>
          <a:stretch>
            <a:fillRect/>
          </a:stretch>
        </p:blipFill>
        <p:spPr bwMode="auto">
          <a:xfrm>
            <a:off x="2286001" y="1093787"/>
            <a:ext cx="409575" cy="374650"/>
          </a:xfrm>
          <a:prstGeom prst="rect">
            <a:avLst/>
          </a:prstGeom>
          <a:noFill/>
          <a:ln w="9525">
            <a:noFill/>
            <a:miter lim="800000"/>
            <a:headEnd/>
            <a:tailEnd/>
          </a:ln>
        </p:spPr>
      </p:pic>
      <p:pic>
        <p:nvPicPr>
          <p:cNvPr id="65" name="Picture 8"/>
          <p:cNvPicPr>
            <a:picLocks noChangeAspect="1" noChangeArrowheads="1"/>
          </p:cNvPicPr>
          <p:nvPr/>
        </p:nvPicPr>
        <p:blipFill>
          <a:blip r:embed="rId4" cstate="print"/>
          <a:srcRect/>
          <a:stretch>
            <a:fillRect/>
          </a:stretch>
        </p:blipFill>
        <p:spPr bwMode="auto">
          <a:xfrm>
            <a:off x="2473325" y="1100138"/>
            <a:ext cx="1744662" cy="728663"/>
          </a:xfrm>
          <a:prstGeom prst="rect">
            <a:avLst/>
          </a:prstGeom>
          <a:noFill/>
          <a:ln w="9525">
            <a:noFill/>
            <a:miter lim="800000"/>
            <a:headEnd/>
            <a:tailEnd/>
          </a:ln>
        </p:spPr>
      </p:pic>
      <p:sp>
        <p:nvSpPr>
          <p:cNvPr id="66" name="TextBox 31"/>
          <p:cNvSpPr txBox="1">
            <a:spLocks noChangeArrowheads="1"/>
          </p:cNvSpPr>
          <p:nvPr/>
        </p:nvSpPr>
        <p:spPr bwMode="auto">
          <a:xfrm>
            <a:off x="3295087" y="1109663"/>
            <a:ext cx="904415" cy="674031"/>
          </a:xfrm>
          <a:prstGeom prst="rect">
            <a:avLst/>
          </a:prstGeom>
          <a:noFill/>
          <a:ln w="9525">
            <a:noFill/>
            <a:miter lim="800000"/>
            <a:headEnd/>
            <a:tailEnd/>
          </a:ln>
        </p:spPr>
        <p:txBody>
          <a:bodyPr wrap="non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Franklin Gothic Book"/>
                <a:ea typeface="+mn-ea"/>
                <a:cs typeface="+mn-cs"/>
              </a:rPr>
              <a:t>ASF SDC</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0" i="1" u="none" strike="noStrike" kern="0" cap="none" spc="0" normalizeH="0" baseline="0" noProof="0" dirty="0">
                <a:ln>
                  <a:noFill/>
                </a:ln>
                <a:solidFill>
                  <a:sysClr val="windowText" lastClr="000000"/>
                </a:solidFill>
                <a:effectLst/>
                <a:uLnTx/>
                <a:uFillTx/>
                <a:latin typeface="Franklin Gothic Book"/>
                <a:ea typeface="+mn-ea"/>
                <a:cs typeface="+mn-cs"/>
              </a:rPr>
              <a:t>SAR Products,</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0" i="1" u="none" strike="noStrike" kern="0" cap="none" spc="0" normalizeH="0" baseline="0" noProof="0" dirty="0">
                <a:ln>
                  <a:noFill/>
                </a:ln>
                <a:solidFill>
                  <a:sysClr val="windowText" lastClr="000000"/>
                </a:solidFill>
                <a:effectLst/>
                <a:uLnTx/>
                <a:uFillTx/>
                <a:latin typeface="Franklin Gothic Book"/>
                <a:ea typeface="+mn-ea"/>
                <a:cs typeface="+mn-cs"/>
              </a:rPr>
              <a:t>Sea Ice,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0" i="1" u="none" strike="noStrike" kern="0" cap="none" spc="0" normalizeH="0" baseline="0" noProof="0" dirty="0">
                <a:ln>
                  <a:noFill/>
                </a:ln>
                <a:solidFill>
                  <a:sysClr val="windowText" lastClr="000000"/>
                </a:solidFill>
                <a:effectLst/>
                <a:uLnTx/>
                <a:uFillTx/>
                <a:latin typeface="Franklin Gothic Book"/>
                <a:ea typeface="+mn-ea"/>
                <a:cs typeface="+mn-cs"/>
              </a:rPr>
              <a:t>Polar Processes,</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0" i="1" u="none" strike="noStrike" kern="0" cap="none" spc="0" normalizeH="0" baseline="0" noProof="0" dirty="0">
                <a:ln>
                  <a:noFill/>
                </a:ln>
                <a:solidFill>
                  <a:sysClr val="windowText" lastClr="000000"/>
                </a:solidFill>
                <a:effectLst/>
                <a:uLnTx/>
                <a:uFillTx/>
                <a:latin typeface="Franklin Gothic Book"/>
                <a:ea typeface="+mn-ea"/>
                <a:cs typeface="+mn-cs"/>
              </a:rPr>
              <a:t>Geophysics</a:t>
            </a:r>
          </a:p>
        </p:txBody>
      </p:sp>
      <p:pic>
        <p:nvPicPr>
          <p:cNvPr id="67" name="Picture 7"/>
          <p:cNvPicPr>
            <a:picLocks noChangeAspect="1" noChangeArrowheads="1"/>
          </p:cNvPicPr>
          <p:nvPr/>
        </p:nvPicPr>
        <p:blipFill>
          <a:blip r:embed="rId3" cstate="print"/>
          <a:srcRect/>
          <a:stretch>
            <a:fillRect/>
          </a:stretch>
        </p:blipFill>
        <p:spPr bwMode="auto">
          <a:xfrm>
            <a:off x="4772026" y="3968750"/>
            <a:ext cx="409575" cy="374650"/>
          </a:xfrm>
          <a:prstGeom prst="rect">
            <a:avLst/>
          </a:prstGeom>
          <a:noFill/>
          <a:ln w="9525">
            <a:noFill/>
            <a:miter lim="800000"/>
            <a:headEnd/>
            <a:tailEnd/>
          </a:ln>
        </p:spPr>
      </p:pic>
      <p:pic>
        <p:nvPicPr>
          <p:cNvPr id="68" name="Picture 7"/>
          <p:cNvPicPr>
            <a:picLocks noChangeAspect="1" noChangeArrowheads="1"/>
          </p:cNvPicPr>
          <p:nvPr/>
        </p:nvPicPr>
        <p:blipFill>
          <a:blip r:embed="rId3" cstate="print"/>
          <a:srcRect/>
          <a:stretch>
            <a:fillRect/>
          </a:stretch>
        </p:blipFill>
        <p:spPr bwMode="auto">
          <a:xfrm>
            <a:off x="2676526" y="4578350"/>
            <a:ext cx="409575" cy="374650"/>
          </a:xfrm>
          <a:prstGeom prst="rect">
            <a:avLst/>
          </a:prstGeom>
          <a:noFill/>
          <a:ln w="9525">
            <a:noFill/>
            <a:miter lim="800000"/>
            <a:headEnd/>
            <a:tailEnd/>
          </a:ln>
        </p:spPr>
      </p:pic>
      <p:pic>
        <p:nvPicPr>
          <p:cNvPr id="69" name="Picture 7"/>
          <p:cNvPicPr>
            <a:picLocks noChangeAspect="1" noChangeArrowheads="1"/>
          </p:cNvPicPr>
          <p:nvPr/>
        </p:nvPicPr>
        <p:blipFill>
          <a:blip r:embed="rId3" cstate="print"/>
          <a:srcRect/>
          <a:stretch>
            <a:fillRect/>
          </a:stretch>
        </p:blipFill>
        <p:spPr bwMode="auto">
          <a:xfrm>
            <a:off x="5821363" y="3092450"/>
            <a:ext cx="411162" cy="374650"/>
          </a:xfrm>
          <a:prstGeom prst="rect">
            <a:avLst/>
          </a:prstGeom>
          <a:noFill/>
          <a:ln w="9525">
            <a:noFill/>
            <a:miter lim="800000"/>
            <a:headEnd/>
            <a:tailEnd/>
          </a:ln>
        </p:spPr>
      </p:pic>
      <p:pic>
        <p:nvPicPr>
          <p:cNvPr id="70" name="Picture 9"/>
          <p:cNvPicPr>
            <a:picLocks noChangeAspect="1" noChangeArrowheads="1"/>
          </p:cNvPicPr>
          <p:nvPr/>
        </p:nvPicPr>
        <p:blipFill>
          <a:blip r:embed="rId5" cstate="print"/>
          <a:srcRect/>
          <a:stretch>
            <a:fillRect/>
          </a:stretch>
        </p:blipFill>
        <p:spPr bwMode="auto">
          <a:xfrm>
            <a:off x="1847850" y="3506789"/>
            <a:ext cx="1193800" cy="1209675"/>
          </a:xfrm>
          <a:prstGeom prst="rect">
            <a:avLst/>
          </a:prstGeom>
          <a:noFill/>
          <a:ln w="9525">
            <a:noFill/>
            <a:miter lim="800000"/>
            <a:headEnd/>
            <a:tailEnd/>
          </a:ln>
        </p:spPr>
      </p:pic>
      <p:pic>
        <p:nvPicPr>
          <p:cNvPr id="71" name="Picture 10"/>
          <p:cNvPicPr>
            <a:picLocks noChangeAspect="1" noChangeArrowheads="1"/>
          </p:cNvPicPr>
          <p:nvPr/>
        </p:nvPicPr>
        <p:blipFill>
          <a:blip r:embed="rId6" cstate="print"/>
          <a:srcRect/>
          <a:stretch>
            <a:fillRect/>
          </a:stretch>
        </p:blipFill>
        <p:spPr bwMode="auto">
          <a:xfrm>
            <a:off x="3879851" y="2868613"/>
            <a:ext cx="1147763" cy="1249362"/>
          </a:xfrm>
          <a:prstGeom prst="rect">
            <a:avLst/>
          </a:prstGeom>
          <a:noFill/>
          <a:ln w="9525">
            <a:noFill/>
            <a:miter lim="800000"/>
            <a:headEnd/>
            <a:tailEnd/>
          </a:ln>
        </p:spPr>
      </p:pic>
      <p:pic>
        <p:nvPicPr>
          <p:cNvPr id="72" name="Picture 11"/>
          <p:cNvPicPr>
            <a:picLocks noChangeAspect="1" noChangeArrowheads="1"/>
          </p:cNvPicPr>
          <p:nvPr/>
        </p:nvPicPr>
        <p:blipFill>
          <a:blip r:embed="rId7" cstate="print"/>
          <a:srcRect/>
          <a:stretch>
            <a:fillRect/>
          </a:stretch>
        </p:blipFill>
        <p:spPr bwMode="auto">
          <a:xfrm>
            <a:off x="5972175" y="2062163"/>
            <a:ext cx="1092200" cy="1168400"/>
          </a:xfrm>
          <a:prstGeom prst="rect">
            <a:avLst/>
          </a:prstGeom>
          <a:noFill/>
          <a:ln w="9525">
            <a:noFill/>
            <a:miter lim="800000"/>
            <a:headEnd/>
            <a:tailEnd/>
          </a:ln>
        </p:spPr>
      </p:pic>
      <p:sp>
        <p:nvSpPr>
          <p:cNvPr id="73" name="TextBox 31"/>
          <p:cNvSpPr txBox="1">
            <a:spLocks noChangeArrowheads="1"/>
          </p:cNvSpPr>
          <p:nvPr/>
        </p:nvSpPr>
        <p:spPr bwMode="auto">
          <a:xfrm>
            <a:off x="3295087" y="1109663"/>
            <a:ext cx="904415" cy="674031"/>
          </a:xfrm>
          <a:prstGeom prst="rect">
            <a:avLst/>
          </a:prstGeom>
          <a:noFill/>
          <a:ln w="9525">
            <a:noFill/>
            <a:miter lim="800000"/>
            <a:headEnd/>
            <a:tailEnd/>
          </a:ln>
        </p:spPr>
        <p:txBody>
          <a:bodyPr wrap="non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71717"/>
                </a:solidFill>
                <a:effectLst/>
                <a:uLnTx/>
                <a:uFillTx/>
                <a:latin typeface="Franklin Gothic Book"/>
                <a:ea typeface="+mn-ea"/>
                <a:cs typeface="+mn-cs"/>
              </a:rPr>
              <a:t>ASF SDC</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171717"/>
                </a:solidFill>
                <a:effectLst/>
                <a:uLnTx/>
                <a:uFillTx/>
                <a:latin typeface="Franklin Gothic Book"/>
                <a:ea typeface="+mn-ea"/>
                <a:cs typeface="+mn-cs"/>
              </a:rPr>
              <a:t>SAR Products,</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171717"/>
                </a:solidFill>
                <a:effectLst/>
                <a:uLnTx/>
                <a:uFillTx/>
                <a:latin typeface="Franklin Gothic Book"/>
                <a:ea typeface="+mn-ea"/>
                <a:cs typeface="+mn-cs"/>
              </a:rPr>
              <a:t>Sea Ice,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171717"/>
                </a:solidFill>
                <a:effectLst/>
                <a:uLnTx/>
                <a:uFillTx/>
                <a:latin typeface="Franklin Gothic Book"/>
                <a:ea typeface="+mn-ea"/>
                <a:cs typeface="+mn-cs"/>
              </a:rPr>
              <a:t>Polar Processes,</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171717"/>
                </a:solidFill>
                <a:effectLst/>
                <a:uLnTx/>
                <a:uFillTx/>
                <a:latin typeface="Franklin Gothic Book"/>
                <a:ea typeface="+mn-ea"/>
                <a:cs typeface="+mn-cs"/>
              </a:rPr>
              <a:t>Geophysics</a:t>
            </a:r>
          </a:p>
        </p:txBody>
      </p:sp>
      <p:sp>
        <p:nvSpPr>
          <p:cNvPr id="74" name="TextBox 32"/>
          <p:cNvSpPr txBox="1">
            <a:spLocks noChangeArrowheads="1"/>
          </p:cNvSpPr>
          <p:nvPr/>
        </p:nvSpPr>
        <p:spPr bwMode="auto">
          <a:xfrm>
            <a:off x="1861991" y="3536951"/>
            <a:ext cx="1146468" cy="674031"/>
          </a:xfrm>
          <a:prstGeom prst="rect">
            <a:avLst/>
          </a:prstGeom>
          <a:noFill/>
          <a:ln w="9525">
            <a:noFill/>
            <a:miter lim="800000"/>
            <a:headEnd/>
            <a:tailEnd/>
          </a:ln>
        </p:spPr>
        <p:txBody>
          <a:bodyPr wrap="non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1" i="0" u="none" strike="noStrike" kern="1200" cap="none" spc="0" normalizeH="0" baseline="0" noProof="0">
                <a:ln>
                  <a:noFill/>
                </a:ln>
                <a:solidFill>
                  <a:srgbClr val="171717"/>
                </a:solidFill>
                <a:effectLst/>
                <a:uLnTx/>
                <a:uFillTx/>
                <a:latin typeface="Franklin Gothic Book"/>
                <a:ea typeface="+mn-ea"/>
                <a:cs typeface="+mn-cs"/>
              </a:rPr>
              <a:t>PO.DAAC</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0" i="1" u="none" strike="noStrike" kern="1200" cap="none" spc="0" normalizeH="0" baseline="0" noProof="0">
                <a:ln>
                  <a:noFill/>
                </a:ln>
                <a:solidFill>
                  <a:srgbClr val="171717"/>
                </a:solidFill>
                <a:effectLst/>
                <a:uLnTx/>
                <a:uFillTx/>
                <a:latin typeface="Franklin Gothic Book"/>
                <a:ea typeface="+mn-ea"/>
                <a:cs typeface="+mn-cs"/>
              </a:rPr>
              <a:t>Gravity, Sea Surface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0" i="1" u="none" strike="noStrike" kern="1200" cap="none" spc="0" normalizeH="0" baseline="0" noProof="0">
                <a:ln>
                  <a:noFill/>
                </a:ln>
                <a:solidFill>
                  <a:srgbClr val="171717"/>
                </a:solidFill>
                <a:effectLst/>
                <a:uLnTx/>
                <a:uFillTx/>
                <a:latin typeface="Franklin Gothic Book"/>
                <a:ea typeface="+mn-ea"/>
                <a:cs typeface="+mn-cs"/>
              </a:rPr>
              <a:t>Temperature, Ocean</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0" i="1" u="none" strike="noStrike" kern="1200" cap="none" spc="0" normalizeH="0" baseline="0" noProof="0">
                <a:ln>
                  <a:noFill/>
                </a:ln>
                <a:solidFill>
                  <a:srgbClr val="171717"/>
                </a:solidFill>
                <a:effectLst/>
                <a:uLnTx/>
                <a:uFillTx/>
                <a:latin typeface="Franklin Gothic Book"/>
                <a:ea typeface="+mn-ea"/>
                <a:cs typeface="+mn-cs"/>
              </a:rPr>
              <a:t>Winds, Topography,</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0" i="1" u="none" strike="noStrike" kern="1200" cap="none" spc="0" normalizeH="0" baseline="0" noProof="0">
                <a:ln>
                  <a:noFill/>
                </a:ln>
                <a:solidFill>
                  <a:srgbClr val="171717"/>
                </a:solidFill>
                <a:effectLst/>
                <a:uLnTx/>
                <a:uFillTx/>
                <a:latin typeface="Franklin Gothic Book"/>
                <a:ea typeface="+mn-ea"/>
                <a:cs typeface="+mn-cs"/>
              </a:rPr>
              <a:t>Circulation &amp; Currents</a:t>
            </a:r>
          </a:p>
        </p:txBody>
      </p:sp>
      <p:sp>
        <p:nvSpPr>
          <p:cNvPr id="75" name="TextBox 33"/>
          <p:cNvSpPr txBox="1">
            <a:spLocks noChangeArrowheads="1"/>
          </p:cNvSpPr>
          <p:nvPr/>
        </p:nvSpPr>
        <p:spPr bwMode="auto">
          <a:xfrm>
            <a:off x="4016769" y="2898776"/>
            <a:ext cx="870751" cy="674031"/>
          </a:xfrm>
          <a:prstGeom prst="rect">
            <a:avLst/>
          </a:prstGeom>
          <a:noFill/>
          <a:ln w="9525">
            <a:noFill/>
            <a:miter lim="800000"/>
            <a:headEnd/>
            <a:tailEnd/>
          </a:ln>
        </p:spPr>
        <p:txBody>
          <a:bodyPr wrap="non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71717"/>
                </a:solidFill>
                <a:effectLst/>
                <a:uLnTx/>
                <a:uFillTx/>
                <a:latin typeface="Franklin Gothic Book"/>
                <a:ea typeface="+mn-ea"/>
                <a:cs typeface="+mn-cs"/>
              </a:rPr>
              <a:t>NSIDC DAAC</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171717"/>
                </a:solidFill>
                <a:effectLst/>
                <a:uLnTx/>
                <a:uFillTx/>
                <a:latin typeface="Franklin Gothic Book"/>
                <a:ea typeface="+mn-ea"/>
                <a:cs typeface="+mn-cs"/>
              </a:rPr>
              <a:t>Snow and Ice,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171717"/>
                </a:solidFill>
                <a:effectLst/>
                <a:uLnTx/>
                <a:uFillTx/>
                <a:latin typeface="Franklin Gothic Book"/>
                <a:ea typeface="+mn-ea"/>
                <a:cs typeface="+mn-cs"/>
              </a:rPr>
              <a:t>Cryosphere,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171717"/>
                </a:solidFill>
                <a:effectLst/>
                <a:uLnTx/>
                <a:uFillTx/>
                <a:latin typeface="Franklin Gothic Book"/>
                <a:ea typeface="+mn-ea"/>
                <a:cs typeface="+mn-cs"/>
              </a:rPr>
              <a:t>Climate Inter-</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171717"/>
                </a:solidFill>
                <a:effectLst/>
                <a:uLnTx/>
                <a:uFillTx/>
                <a:latin typeface="Franklin Gothic Book"/>
                <a:ea typeface="+mn-ea"/>
                <a:cs typeface="+mn-cs"/>
              </a:rPr>
              <a:t>actions, Sea Ice</a:t>
            </a:r>
          </a:p>
        </p:txBody>
      </p:sp>
      <p:sp>
        <p:nvSpPr>
          <p:cNvPr id="76" name="TextBox 34"/>
          <p:cNvSpPr txBox="1">
            <a:spLocks noChangeArrowheads="1"/>
          </p:cNvSpPr>
          <p:nvPr/>
        </p:nvSpPr>
        <p:spPr bwMode="auto">
          <a:xfrm>
            <a:off x="6020446" y="2092326"/>
            <a:ext cx="982961" cy="674031"/>
          </a:xfrm>
          <a:prstGeom prst="rect">
            <a:avLst/>
          </a:prstGeom>
          <a:noFill/>
          <a:ln w="9525">
            <a:noFill/>
            <a:miter lim="800000"/>
            <a:headEnd/>
            <a:tailEnd/>
          </a:ln>
        </p:spPr>
        <p:txBody>
          <a:bodyPr wrap="non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71717"/>
                </a:solidFill>
                <a:effectLst/>
                <a:uLnTx/>
                <a:uFillTx/>
                <a:latin typeface="Franklin Gothic Book"/>
                <a:ea typeface="+mn-ea"/>
                <a:cs typeface="+mn-cs"/>
              </a:rPr>
              <a:t>LP DAAC</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171717"/>
                </a:solidFill>
                <a:effectLst/>
                <a:uLnTx/>
                <a:uFillTx/>
                <a:latin typeface="Franklin Gothic Book"/>
                <a:ea typeface="+mn-ea"/>
                <a:cs typeface="+mn-cs"/>
              </a:rPr>
              <a:t>Surface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171717"/>
                </a:solidFill>
                <a:effectLst/>
                <a:uLnTx/>
                <a:uFillTx/>
                <a:latin typeface="Franklin Gothic Book"/>
                <a:ea typeface="+mn-ea"/>
                <a:cs typeface="+mn-cs"/>
              </a:rPr>
              <a:t>Reflectance,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171717"/>
                </a:solidFill>
                <a:effectLst/>
                <a:uLnTx/>
                <a:uFillTx/>
                <a:latin typeface="Franklin Gothic Book"/>
                <a:ea typeface="+mn-ea"/>
                <a:cs typeface="+mn-cs"/>
              </a:rPr>
              <a:t>Land Cover,</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171717"/>
                </a:solidFill>
                <a:effectLst/>
                <a:uLnTx/>
                <a:uFillTx/>
                <a:latin typeface="Franklin Gothic Book"/>
                <a:ea typeface="+mn-ea"/>
                <a:cs typeface="+mn-cs"/>
              </a:rPr>
              <a:t>Vegetation Indices</a:t>
            </a:r>
          </a:p>
        </p:txBody>
      </p:sp>
      <p:pic>
        <p:nvPicPr>
          <p:cNvPr id="77" name="Picture 7"/>
          <p:cNvPicPr>
            <a:picLocks noChangeAspect="1" noChangeArrowheads="1"/>
          </p:cNvPicPr>
          <p:nvPr/>
        </p:nvPicPr>
        <p:blipFill>
          <a:blip r:embed="rId8" cstate="print"/>
          <a:srcRect/>
          <a:stretch>
            <a:fillRect/>
          </a:stretch>
        </p:blipFill>
        <p:spPr bwMode="auto">
          <a:xfrm>
            <a:off x="7769226" y="4498976"/>
            <a:ext cx="409575" cy="376237"/>
          </a:xfrm>
          <a:prstGeom prst="rect">
            <a:avLst/>
          </a:prstGeom>
          <a:noFill/>
          <a:ln w="9525">
            <a:noFill/>
            <a:miter lim="800000"/>
            <a:headEnd/>
            <a:tailEnd/>
          </a:ln>
        </p:spPr>
      </p:pic>
      <p:pic>
        <p:nvPicPr>
          <p:cNvPr id="78" name="Picture 7"/>
          <p:cNvPicPr>
            <a:picLocks noChangeAspect="1" noChangeArrowheads="1"/>
          </p:cNvPicPr>
          <p:nvPr/>
        </p:nvPicPr>
        <p:blipFill>
          <a:blip r:embed="rId3" cstate="print"/>
          <a:srcRect/>
          <a:stretch>
            <a:fillRect/>
          </a:stretch>
        </p:blipFill>
        <p:spPr bwMode="auto">
          <a:xfrm>
            <a:off x="7591426" y="4852987"/>
            <a:ext cx="409575" cy="374650"/>
          </a:xfrm>
          <a:prstGeom prst="rect">
            <a:avLst/>
          </a:prstGeom>
          <a:noFill/>
          <a:ln w="9525">
            <a:noFill/>
            <a:miter lim="800000"/>
            <a:headEnd/>
            <a:tailEnd/>
          </a:ln>
        </p:spPr>
      </p:pic>
      <p:pic>
        <p:nvPicPr>
          <p:cNvPr id="79" name="Picture 16"/>
          <p:cNvPicPr>
            <a:picLocks noChangeAspect="1" noChangeArrowheads="1"/>
          </p:cNvPicPr>
          <p:nvPr/>
        </p:nvPicPr>
        <p:blipFill>
          <a:blip r:embed="rId9" cstate="print"/>
          <a:srcRect/>
          <a:stretch>
            <a:fillRect/>
          </a:stretch>
        </p:blipFill>
        <p:spPr bwMode="auto">
          <a:xfrm>
            <a:off x="7585076" y="3587751"/>
            <a:ext cx="1355725" cy="536575"/>
          </a:xfrm>
          <a:prstGeom prst="rect">
            <a:avLst/>
          </a:prstGeom>
          <a:noFill/>
          <a:ln w="9525">
            <a:noFill/>
            <a:miter lim="800000"/>
            <a:headEnd/>
            <a:tailEnd/>
          </a:ln>
        </p:spPr>
      </p:pic>
      <p:pic>
        <p:nvPicPr>
          <p:cNvPr id="80" name="Picture 17"/>
          <p:cNvPicPr>
            <a:picLocks noChangeAspect="1" noChangeArrowheads="1"/>
          </p:cNvPicPr>
          <p:nvPr/>
        </p:nvPicPr>
        <p:blipFill>
          <a:blip r:embed="rId10" cstate="print"/>
          <a:srcRect/>
          <a:stretch>
            <a:fillRect/>
          </a:stretch>
        </p:blipFill>
        <p:spPr bwMode="auto">
          <a:xfrm>
            <a:off x="7932738" y="4648200"/>
            <a:ext cx="1046162" cy="1676400"/>
          </a:xfrm>
          <a:prstGeom prst="rect">
            <a:avLst/>
          </a:prstGeom>
          <a:noFill/>
          <a:ln w="9525">
            <a:noFill/>
            <a:miter lim="800000"/>
            <a:headEnd/>
            <a:tailEnd/>
          </a:ln>
        </p:spPr>
      </p:pic>
      <p:pic>
        <p:nvPicPr>
          <p:cNvPr id="81" name="Picture 18"/>
          <p:cNvPicPr>
            <a:picLocks noChangeAspect="1" noChangeArrowheads="1"/>
          </p:cNvPicPr>
          <p:nvPr/>
        </p:nvPicPr>
        <p:blipFill>
          <a:blip r:embed="rId11" cstate="print"/>
          <a:srcRect/>
          <a:stretch>
            <a:fillRect/>
          </a:stretch>
        </p:blipFill>
        <p:spPr bwMode="auto">
          <a:xfrm>
            <a:off x="6026150" y="4886325"/>
            <a:ext cx="1849438" cy="882650"/>
          </a:xfrm>
          <a:prstGeom prst="rect">
            <a:avLst/>
          </a:prstGeom>
          <a:noFill/>
          <a:ln w="9525">
            <a:noFill/>
            <a:miter lim="800000"/>
            <a:headEnd/>
            <a:tailEnd/>
          </a:ln>
        </p:spPr>
      </p:pic>
      <p:pic>
        <p:nvPicPr>
          <p:cNvPr id="82" name="Picture 19"/>
          <p:cNvPicPr>
            <a:picLocks noChangeAspect="1" noChangeArrowheads="1"/>
          </p:cNvPicPr>
          <p:nvPr/>
        </p:nvPicPr>
        <p:blipFill>
          <a:blip r:embed="rId12" cstate="print"/>
          <a:srcRect/>
          <a:stretch>
            <a:fillRect/>
          </a:stretch>
        </p:blipFill>
        <p:spPr bwMode="auto">
          <a:xfrm>
            <a:off x="8253413" y="4043363"/>
            <a:ext cx="1028700" cy="1179512"/>
          </a:xfrm>
          <a:prstGeom prst="rect">
            <a:avLst/>
          </a:prstGeom>
          <a:noFill/>
          <a:ln w="9525">
            <a:noFill/>
            <a:miter lim="800000"/>
            <a:headEnd/>
            <a:tailEnd/>
          </a:ln>
        </p:spPr>
      </p:pic>
      <p:sp>
        <p:nvSpPr>
          <p:cNvPr id="83" name="TextBox 41"/>
          <p:cNvSpPr txBox="1">
            <a:spLocks noChangeArrowheads="1"/>
          </p:cNvSpPr>
          <p:nvPr/>
        </p:nvSpPr>
        <p:spPr bwMode="auto">
          <a:xfrm>
            <a:off x="6122134" y="4941887"/>
            <a:ext cx="1128835" cy="784830"/>
          </a:xfrm>
          <a:prstGeom prst="rect">
            <a:avLst/>
          </a:prstGeom>
          <a:noFill/>
          <a:ln w="9525">
            <a:noFill/>
            <a:miter lim="800000"/>
            <a:headEnd/>
            <a:tailEnd/>
          </a:ln>
        </p:spPr>
        <p:txBody>
          <a:bodyPr wrap="non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71717"/>
                </a:solidFill>
                <a:effectLst/>
                <a:uLnTx/>
                <a:uFillTx/>
                <a:latin typeface="Franklin Gothic Book"/>
                <a:ea typeface="+mn-ea"/>
                <a:cs typeface="+mn-cs"/>
              </a:rPr>
              <a:t>GHRC DAAC</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171717"/>
                </a:solidFill>
                <a:effectLst/>
                <a:uLnTx/>
                <a:uFillTx/>
                <a:latin typeface="Franklin Gothic Book"/>
                <a:ea typeface="+mn-ea"/>
                <a:cs typeface="+mn-cs"/>
              </a:rPr>
              <a:t>Hydrologic Cycle,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171717"/>
                </a:solidFill>
                <a:effectLst/>
                <a:uLnTx/>
                <a:uFillTx/>
                <a:latin typeface="Franklin Gothic Book"/>
                <a:ea typeface="+mn-ea"/>
                <a:cs typeface="+mn-cs"/>
              </a:rPr>
              <a:t>Severe Weather Inter-</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171717"/>
                </a:solidFill>
                <a:effectLst/>
                <a:uLnTx/>
                <a:uFillTx/>
                <a:latin typeface="Franklin Gothic Book"/>
                <a:ea typeface="+mn-ea"/>
                <a:cs typeface="+mn-cs"/>
              </a:rPr>
              <a:t>actions, Lightning,</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171717"/>
                </a:solidFill>
                <a:effectLst/>
                <a:uLnTx/>
                <a:uFillTx/>
                <a:latin typeface="Franklin Gothic Book"/>
                <a:ea typeface="+mn-ea"/>
                <a:cs typeface="+mn-cs"/>
              </a:rPr>
              <a:t>Atmospheric</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171717"/>
                </a:solidFill>
                <a:effectLst/>
                <a:uLnTx/>
                <a:uFillTx/>
                <a:latin typeface="Franklin Gothic Book"/>
                <a:ea typeface="+mn-ea"/>
                <a:cs typeface="+mn-cs"/>
              </a:rPr>
              <a:t>Convection</a:t>
            </a:r>
          </a:p>
        </p:txBody>
      </p:sp>
      <p:sp>
        <p:nvSpPr>
          <p:cNvPr id="84" name="TextBox 42"/>
          <p:cNvSpPr txBox="1">
            <a:spLocks noChangeArrowheads="1"/>
          </p:cNvSpPr>
          <p:nvPr/>
        </p:nvSpPr>
        <p:spPr bwMode="auto">
          <a:xfrm>
            <a:off x="8041821" y="5511800"/>
            <a:ext cx="881973" cy="784830"/>
          </a:xfrm>
          <a:prstGeom prst="rect">
            <a:avLst/>
          </a:prstGeom>
          <a:noFill/>
          <a:ln w="9525">
            <a:noFill/>
            <a:miter lim="800000"/>
            <a:headEnd/>
            <a:tailEnd/>
          </a:ln>
        </p:spPr>
        <p:txBody>
          <a:bodyPr wrap="non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1" i="0" u="none" strike="noStrike" kern="1200" cap="none" spc="0" normalizeH="0" baseline="0" noProof="0">
                <a:ln>
                  <a:noFill/>
                </a:ln>
                <a:solidFill>
                  <a:srgbClr val="171717"/>
                </a:solidFill>
                <a:effectLst/>
                <a:uLnTx/>
                <a:uFillTx/>
                <a:latin typeface="Franklin Gothic Book"/>
                <a:ea typeface="+mn-ea"/>
                <a:cs typeface="+mn-cs"/>
              </a:rPr>
              <a:t>ORNL DAAC</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0" i="1" u="none" strike="noStrike" kern="1200" cap="none" spc="0" normalizeH="0" baseline="0" noProof="0">
                <a:ln>
                  <a:noFill/>
                </a:ln>
                <a:solidFill>
                  <a:srgbClr val="171717"/>
                </a:solidFill>
                <a:effectLst/>
                <a:uLnTx/>
                <a:uFillTx/>
                <a:latin typeface="Franklin Gothic Book"/>
                <a:ea typeface="+mn-ea"/>
                <a:cs typeface="+mn-cs"/>
              </a:rPr>
              <a:t>Biogeochemical</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0" i="1" u="none" strike="noStrike" kern="1200" cap="none" spc="0" normalizeH="0" baseline="0" noProof="0">
                <a:ln>
                  <a:noFill/>
                </a:ln>
                <a:solidFill>
                  <a:srgbClr val="171717"/>
                </a:solidFill>
                <a:effectLst/>
                <a:uLnTx/>
                <a:uFillTx/>
                <a:latin typeface="Franklin Gothic Book"/>
                <a:ea typeface="+mn-ea"/>
                <a:cs typeface="+mn-cs"/>
              </a:rPr>
              <a:t>Dynamics,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0" i="1" u="none" strike="noStrike" kern="1200" cap="none" spc="0" normalizeH="0" baseline="0" noProof="0">
                <a:ln>
                  <a:noFill/>
                </a:ln>
                <a:solidFill>
                  <a:srgbClr val="171717"/>
                </a:solidFill>
                <a:effectLst/>
                <a:uLnTx/>
                <a:uFillTx/>
                <a:latin typeface="Franklin Gothic Book"/>
                <a:ea typeface="+mn-ea"/>
                <a:cs typeface="+mn-cs"/>
              </a:rPr>
              <a:t>Ecological Data,</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0" i="1" u="none" strike="noStrike" kern="1200" cap="none" spc="0" normalizeH="0" baseline="0" noProof="0">
                <a:ln>
                  <a:noFill/>
                </a:ln>
                <a:solidFill>
                  <a:srgbClr val="171717"/>
                </a:solidFill>
                <a:effectLst/>
                <a:uLnTx/>
                <a:uFillTx/>
                <a:latin typeface="Franklin Gothic Book"/>
                <a:ea typeface="+mn-ea"/>
                <a:cs typeface="+mn-cs"/>
              </a:rPr>
              <a:t>Environmental</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0" i="1" u="none" strike="noStrike" kern="1200" cap="none" spc="0" normalizeH="0" baseline="0" noProof="0">
                <a:ln>
                  <a:noFill/>
                </a:ln>
                <a:solidFill>
                  <a:srgbClr val="171717"/>
                </a:solidFill>
                <a:effectLst/>
                <a:uLnTx/>
                <a:uFillTx/>
                <a:latin typeface="Franklin Gothic Book"/>
                <a:ea typeface="+mn-ea"/>
                <a:cs typeface="+mn-cs"/>
              </a:rPr>
              <a:t>Processes</a:t>
            </a:r>
          </a:p>
        </p:txBody>
      </p:sp>
      <p:sp>
        <p:nvSpPr>
          <p:cNvPr id="85" name="TextBox 37"/>
          <p:cNvSpPr txBox="1">
            <a:spLocks noChangeArrowheads="1"/>
          </p:cNvSpPr>
          <p:nvPr/>
        </p:nvSpPr>
        <p:spPr bwMode="auto">
          <a:xfrm>
            <a:off x="7598138" y="3636963"/>
            <a:ext cx="877163" cy="452432"/>
          </a:xfrm>
          <a:prstGeom prst="rect">
            <a:avLst/>
          </a:prstGeom>
          <a:noFill/>
          <a:ln w="9525">
            <a:noFill/>
            <a:miter lim="800000"/>
            <a:headEnd/>
            <a:tailEnd/>
          </a:ln>
        </p:spPr>
        <p:txBody>
          <a:bodyPr wrap="non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71717"/>
                </a:solidFill>
                <a:effectLst/>
                <a:uLnTx/>
                <a:uFillTx/>
                <a:latin typeface="Franklin Gothic Book"/>
                <a:ea typeface="+mn-ea"/>
                <a:cs typeface="+mn-cs"/>
              </a:rPr>
              <a:t>CDDIS</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171717"/>
                </a:solidFill>
                <a:effectLst/>
                <a:uLnTx/>
                <a:uFillTx/>
                <a:latin typeface="Franklin Gothic Book"/>
                <a:ea typeface="+mn-ea"/>
                <a:cs typeface="+mn-cs"/>
              </a:rPr>
              <a:t>Space Geodesy,</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171717"/>
                </a:solidFill>
                <a:effectLst/>
                <a:uLnTx/>
                <a:uFillTx/>
                <a:latin typeface="Franklin Gothic Book"/>
                <a:ea typeface="+mn-ea"/>
                <a:cs typeface="+mn-cs"/>
              </a:rPr>
              <a:t>Solid Earth</a:t>
            </a:r>
          </a:p>
        </p:txBody>
      </p:sp>
      <p:sp>
        <p:nvSpPr>
          <p:cNvPr id="86" name="TextBox 40"/>
          <p:cNvSpPr txBox="1">
            <a:spLocks noChangeArrowheads="1"/>
          </p:cNvSpPr>
          <p:nvPr/>
        </p:nvSpPr>
        <p:spPr bwMode="auto">
          <a:xfrm>
            <a:off x="8285901" y="4495801"/>
            <a:ext cx="963725" cy="674031"/>
          </a:xfrm>
          <a:prstGeom prst="rect">
            <a:avLst/>
          </a:prstGeom>
          <a:noFill/>
          <a:ln w="9525">
            <a:noFill/>
            <a:miter lim="800000"/>
            <a:headEnd/>
            <a:tailEnd/>
          </a:ln>
        </p:spPr>
        <p:txBody>
          <a:bodyPr wrap="non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1" i="0" u="none" strike="noStrike" kern="1200" cap="none" spc="0" normalizeH="0" baseline="0" noProof="0" dirty="0" err="1">
                <a:ln>
                  <a:noFill/>
                </a:ln>
                <a:solidFill>
                  <a:srgbClr val="171717"/>
                </a:solidFill>
                <a:effectLst/>
                <a:uLnTx/>
                <a:uFillTx/>
                <a:latin typeface="Franklin Gothic Book"/>
                <a:ea typeface="+mn-ea"/>
                <a:cs typeface="+mn-cs"/>
              </a:rPr>
              <a:t>LaRC</a:t>
            </a:r>
            <a:r>
              <a:rPr kumimoji="0" lang="en-US" sz="1000" b="1" i="0" u="none" strike="noStrike" kern="1200" cap="none" spc="0" normalizeH="0" baseline="0" noProof="0" dirty="0">
                <a:ln>
                  <a:noFill/>
                </a:ln>
                <a:solidFill>
                  <a:srgbClr val="171717"/>
                </a:solidFill>
                <a:effectLst/>
                <a:uLnTx/>
                <a:uFillTx/>
                <a:latin typeface="Franklin Gothic Book"/>
                <a:ea typeface="+mn-ea"/>
                <a:cs typeface="+mn-cs"/>
              </a:rPr>
              <a:t> ASDC</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171717"/>
                </a:solidFill>
                <a:effectLst/>
                <a:uLnTx/>
                <a:uFillTx/>
                <a:latin typeface="Franklin Gothic Book"/>
                <a:ea typeface="+mn-ea"/>
                <a:cs typeface="+mn-cs"/>
              </a:rPr>
              <a:t>Radiation Budget,</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171717"/>
                </a:solidFill>
                <a:effectLst/>
                <a:uLnTx/>
                <a:uFillTx/>
                <a:latin typeface="Franklin Gothic Book"/>
                <a:ea typeface="+mn-ea"/>
                <a:cs typeface="+mn-cs"/>
              </a:rPr>
              <a:t>Clouds, Aerosols,</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0" i="1" u="none" strike="noStrike" kern="1200" cap="none" spc="0" normalizeH="0" baseline="0" noProof="0" dirty="0" err="1">
                <a:ln>
                  <a:noFill/>
                </a:ln>
                <a:solidFill>
                  <a:srgbClr val="171717"/>
                </a:solidFill>
                <a:effectLst/>
                <a:uLnTx/>
                <a:uFillTx/>
                <a:latin typeface="Franklin Gothic Book"/>
                <a:ea typeface="+mn-ea"/>
                <a:cs typeface="+mn-cs"/>
              </a:rPr>
              <a:t>Tropospheric</a:t>
            </a:r>
            <a:endParaRPr kumimoji="0" lang="en-US" sz="800" b="0" i="1" u="none" strike="noStrike" kern="1200" cap="none" spc="0" normalizeH="0" baseline="0" noProof="0" dirty="0">
              <a:ln>
                <a:noFill/>
              </a:ln>
              <a:solidFill>
                <a:srgbClr val="171717"/>
              </a:solidFill>
              <a:effectLst/>
              <a:uLnTx/>
              <a:uFillTx/>
              <a:latin typeface="Franklin Gothic Book"/>
              <a:ea typeface="+mn-ea"/>
              <a:cs typeface="+mn-cs"/>
            </a:endParaRP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171717"/>
                </a:solidFill>
                <a:effectLst/>
                <a:uLnTx/>
                <a:uFillTx/>
                <a:latin typeface="Franklin Gothic Book"/>
                <a:ea typeface="+mn-ea"/>
                <a:cs typeface="+mn-cs"/>
              </a:rPr>
              <a:t>Chemistry</a:t>
            </a:r>
          </a:p>
        </p:txBody>
      </p:sp>
      <p:pic>
        <p:nvPicPr>
          <p:cNvPr id="87" name="Picture 13"/>
          <p:cNvPicPr>
            <a:picLocks noChangeAspect="1" noChangeArrowheads="1"/>
          </p:cNvPicPr>
          <p:nvPr/>
        </p:nvPicPr>
        <p:blipFill>
          <a:blip r:embed="rId13" cstate="print"/>
          <a:srcRect/>
          <a:stretch>
            <a:fillRect/>
          </a:stretch>
        </p:blipFill>
        <p:spPr bwMode="auto">
          <a:xfrm>
            <a:off x="9053513" y="3589339"/>
            <a:ext cx="1339850" cy="701675"/>
          </a:xfrm>
          <a:prstGeom prst="rect">
            <a:avLst/>
          </a:prstGeom>
          <a:noFill/>
          <a:ln w="9525">
            <a:noFill/>
            <a:miter lim="800000"/>
            <a:headEnd/>
            <a:tailEnd/>
          </a:ln>
        </p:spPr>
      </p:pic>
      <p:pic>
        <p:nvPicPr>
          <p:cNvPr id="88" name="Picture 14"/>
          <p:cNvPicPr>
            <a:picLocks noChangeAspect="1" noChangeArrowheads="1"/>
          </p:cNvPicPr>
          <p:nvPr/>
        </p:nvPicPr>
        <p:blipFill>
          <a:blip r:embed="rId14" cstate="print"/>
          <a:srcRect/>
          <a:stretch>
            <a:fillRect/>
          </a:stretch>
        </p:blipFill>
        <p:spPr bwMode="auto">
          <a:xfrm>
            <a:off x="9224964" y="3971925"/>
            <a:ext cx="1076325" cy="1239838"/>
          </a:xfrm>
          <a:prstGeom prst="rect">
            <a:avLst/>
          </a:prstGeom>
          <a:noFill/>
          <a:ln w="9525">
            <a:noFill/>
            <a:miter lim="800000"/>
            <a:headEnd/>
            <a:tailEnd/>
          </a:ln>
        </p:spPr>
      </p:pic>
      <p:pic>
        <p:nvPicPr>
          <p:cNvPr id="89" name="Picture 15"/>
          <p:cNvPicPr>
            <a:picLocks noChangeAspect="1" noChangeArrowheads="1"/>
          </p:cNvPicPr>
          <p:nvPr/>
        </p:nvPicPr>
        <p:blipFill>
          <a:blip r:embed="rId15" cstate="print"/>
          <a:srcRect/>
          <a:stretch>
            <a:fillRect/>
          </a:stretch>
        </p:blipFill>
        <p:spPr bwMode="auto">
          <a:xfrm>
            <a:off x="7461251" y="2641600"/>
            <a:ext cx="1395413" cy="1030288"/>
          </a:xfrm>
          <a:prstGeom prst="rect">
            <a:avLst/>
          </a:prstGeom>
          <a:noFill/>
          <a:ln w="9525">
            <a:noFill/>
            <a:miter lim="800000"/>
            <a:headEnd/>
            <a:tailEnd/>
          </a:ln>
        </p:spPr>
      </p:pic>
      <p:sp>
        <p:nvSpPr>
          <p:cNvPr id="90" name="TextBox 36"/>
          <p:cNvSpPr txBox="1">
            <a:spLocks noChangeArrowheads="1"/>
          </p:cNvSpPr>
          <p:nvPr/>
        </p:nvSpPr>
        <p:spPr bwMode="auto">
          <a:xfrm>
            <a:off x="7520709" y="2651125"/>
            <a:ext cx="1295547" cy="784830"/>
          </a:xfrm>
          <a:prstGeom prst="rect">
            <a:avLst/>
          </a:prstGeom>
          <a:noFill/>
          <a:ln w="9525">
            <a:noFill/>
            <a:miter lim="800000"/>
            <a:headEnd/>
            <a:tailEnd/>
          </a:ln>
        </p:spPr>
        <p:txBody>
          <a:bodyPr wrap="non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71717"/>
                </a:solidFill>
                <a:effectLst/>
                <a:uLnTx/>
                <a:uFillTx/>
                <a:latin typeface="Franklin Gothic Book"/>
                <a:ea typeface="+mn-ea"/>
                <a:cs typeface="+mn-cs"/>
              </a:rPr>
              <a:t>GES DISC</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171717"/>
                </a:solidFill>
                <a:effectLst/>
                <a:uLnTx/>
                <a:uFillTx/>
                <a:latin typeface="Franklin Gothic Book"/>
                <a:ea typeface="+mn-ea"/>
                <a:cs typeface="+mn-cs"/>
              </a:rPr>
              <a:t>Global Precipitation,</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171717"/>
                </a:solidFill>
                <a:effectLst/>
                <a:uLnTx/>
                <a:uFillTx/>
                <a:latin typeface="Franklin Gothic Book"/>
                <a:ea typeface="+mn-ea"/>
                <a:cs typeface="+mn-cs"/>
              </a:rPr>
              <a:t>Solar Irradiance,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171717"/>
                </a:solidFill>
                <a:effectLst/>
                <a:uLnTx/>
                <a:uFillTx/>
                <a:latin typeface="Franklin Gothic Book"/>
                <a:ea typeface="+mn-ea"/>
                <a:cs typeface="+mn-cs"/>
              </a:rPr>
              <a:t>Atmospheric Composition</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171717"/>
                </a:solidFill>
                <a:effectLst/>
                <a:uLnTx/>
                <a:uFillTx/>
                <a:latin typeface="Franklin Gothic Book"/>
                <a:ea typeface="+mn-ea"/>
                <a:cs typeface="+mn-cs"/>
              </a:rPr>
              <a:t>and Dynamics,</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171717"/>
                </a:solidFill>
                <a:effectLst/>
                <a:uLnTx/>
                <a:uFillTx/>
                <a:latin typeface="Franklin Gothic Book"/>
                <a:ea typeface="+mn-ea"/>
                <a:cs typeface="+mn-cs"/>
              </a:rPr>
              <a:t>Global Modeling</a:t>
            </a:r>
          </a:p>
        </p:txBody>
      </p:sp>
      <p:sp>
        <p:nvSpPr>
          <p:cNvPr id="91" name="TextBox 38"/>
          <p:cNvSpPr txBox="1">
            <a:spLocks noChangeArrowheads="1"/>
          </p:cNvSpPr>
          <p:nvPr/>
        </p:nvSpPr>
        <p:spPr bwMode="auto">
          <a:xfrm>
            <a:off x="9534349" y="3636964"/>
            <a:ext cx="824264" cy="563231"/>
          </a:xfrm>
          <a:prstGeom prst="rect">
            <a:avLst/>
          </a:prstGeom>
          <a:noFill/>
          <a:ln w="9525">
            <a:noFill/>
            <a:miter lim="800000"/>
            <a:headEnd/>
            <a:tailEnd/>
          </a:ln>
        </p:spPr>
        <p:txBody>
          <a:bodyPr wrap="non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1" i="0" u="none" strike="noStrike" kern="1200" cap="none" spc="0" normalizeH="0" baseline="0" noProof="0">
                <a:ln>
                  <a:noFill/>
                </a:ln>
                <a:solidFill>
                  <a:srgbClr val="171717"/>
                </a:solidFill>
                <a:effectLst/>
                <a:uLnTx/>
                <a:uFillTx/>
                <a:latin typeface="Franklin Gothic Book"/>
                <a:ea typeface="+mn-ea"/>
                <a:cs typeface="+mn-cs"/>
              </a:rPr>
              <a:t>OBPG</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0" i="1" u="none" strike="noStrike" kern="1200" cap="none" spc="0" normalizeH="0" baseline="0" noProof="0">
                <a:ln>
                  <a:noFill/>
                </a:ln>
                <a:solidFill>
                  <a:srgbClr val="171717"/>
                </a:solidFill>
                <a:effectLst/>
                <a:uLnTx/>
                <a:uFillTx/>
                <a:latin typeface="Franklin Gothic Book"/>
                <a:ea typeface="+mn-ea"/>
                <a:cs typeface="+mn-cs"/>
              </a:rPr>
              <a:t>Ocean Biology,</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0" i="1" u="none" strike="noStrike" kern="1200" cap="none" spc="0" normalizeH="0" baseline="0" noProof="0">
                <a:ln>
                  <a:noFill/>
                </a:ln>
                <a:solidFill>
                  <a:srgbClr val="171717"/>
                </a:solidFill>
                <a:effectLst/>
                <a:uLnTx/>
                <a:uFillTx/>
                <a:latin typeface="Franklin Gothic Book"/>
                <a:ea typeface="+mn-ea"/>
                <a:cs typeface="+mn-cs"/>
              </a:rPr>
              <a:t>Sea Surface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0" i="1" u="none" strike="noStrike" kern="1200" cap="none" spc="0" normalizeH="0" baseline="0" noProof="0">
                <a:ln>
                  <a:noFill/>
                </a:ln>
                <a:solidFill>
                  <a:srgbClr val="171717"/>
                </a:solidFill>
                <a:effectLst/>
                <a:uLnTx/>
                <a:uFillTx/>
                <a:latin typeface="Franklin Gothic Book"/>
                <a:ea typeface="+mn-ea"/>
                <a:cs typeface="+mn-cs"/>
              </a:rPr>
              <a:t>Temperature</a:t>
            </a:r>
          </a:p>
        </p:txBody>
      </p:sp>
      <p:sp>
        <p:nvSpPr>
          <p:cNvPr id="92" name="TextBox 39"/>
          <p:cNvSpPr txBox="1">
            <a:spLocks noChangeArrowheads="1"/>
          </p:cNvSpPr>
          <p:nvPr/>
        </p:nvSpPr>
        <p:spPr bwMode="auto">
          <a:xfrm>
            <a:off x="9363321" y="4491039"/>
            <a:ext cx="901209" cy="701731"/>
          </a:xfrm>
          <a:prstGeom prst="rect">
            <a:avLst/>
          </a:prstGeom>
          <a:noFill/>
          <a:ln w="9525">
            <a:noFill/>
            <a:miter lim="800000"/>
            <a:headEnd/>
            <a:tailEnd/>
          </a:ln>
        </p:spPr>
        <p:txBody>
          <a:bodyPr wrap="non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1" i="0" u="none" strike="noStrike" kern="1200" cap="none" spc="0" normalizeH="0" baseline="0" noProof="0">
                <a:ln>
                  <a:noFill/>
                </a:ln>
                <a:solidFill>
                  <a:srgbClr val="171717"/>
                </a:solidFill>
                <a:effectLst/>
                <a:uLnTx/>
                <a:uFillTx/>
                <a:latin typeface="Franklin Gothic Book"/>
                <a:ea typeface="+mn-ea"/>
                <a:cs typeface="+mn-cs"/>
              </a:rPr>
              <a:t>MODAPS/</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1" i="0" u="none" strike="noStrike" kern="1200" cap="none" spc="0" normalizeH="0" baseline="0" noProof="0">
                <a:ln>
                  <a:noFill/>
                </a:ln>
                <a:solidFill>
                  <a:srgbClr val="171717"/>
                </a:solidFill>
                <a:effectLst/>
                <a:uLnTx/>
                <a:uFillTx/>
                <a:latin typeface="Franklin Gothic Book"/>
                <a:ea typeface="+mn-ea"/>
                <a:cs typeface="+mn-cs"/>
              </a:rPr>
              <a:t>LAADS</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0" i="1" u="none" strike="noStrike" kern="1200" cap="none" spc="0" normalizeH="0" baseline="0" noProof="0">
                <a:ln>
                  <a:noFill/>
                </a:ln>
                <a:solidFill>
                  <a:srgbClr val="171717"/>
                </a:solidFill>
                <a:effectLst/>
                <a:uLnTx/>
                <a:uFillTx/>
                <a:latin typeface="Franklin Gothic Book"/>
                <a:ea typeface="+mn-ea"/>
                <a:cs typeface="+mn-cs"/>
              </a:rPr>
              <a:t>MODIS Level-1</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0" i="1" u="none" strike="noStrike" kern="1200" cap="none" spc="0" normalizeH="0" baseline="0" noProof="0">
                <a:ln>
                  <a:noFill/>
                </a:ln>
                <a:solidFill>
                  <a:srgbClr val="171717"/>
                </a:solidFill>
                <a:effectLst/>
                <a:uLnTx/>
                <a:uFillTx/>
                <a:latin typeface="Franklin Gothic Book"/>
                <a:ea typeface="+mn-ea"/>
                <a:cs typeface="+mn-cs"/>
              </a:rPr>
              <a:t>and Atmosphere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0" i="1" u="none" strike="noStrike" kern="1200" cap="none" spc="0" normalizeH="0" baseline="0" noProof="0">
                <a:ln>
                  <a:noFill/>
                </a:ln>
                <a:solidFill>
                  <a:srgbClr val="171717"/>
                </a:solidFill>
                <a:effectLst/>
                <a:uLnTx/>
                <a:uFillTx/>
                <a:latin typeface="Franklin Gothic Book"/>
                <a:ea typeface="+mn-ea"/>
                <a:cs typeface="+mn-cs"/>
              </a:rPr>
              <a:t>Data Products</a:t>
            </a:r>
          </a:p>
        </p:txBody>
      </p:sp>
      <p:pic>
        <p:nvPicPr>
          <p:cNvPr id="93" name="Picture 7"/>
          <p:cNvPicPr>
            <a:picLocks noChangeAspect="1" noChangeArrowheads="1"/>
          </p:cNvPicPr>
          <p:nvPr/>
        </p:nvPicPr>
        <p:blipFill>
          <a:blip r:embed="rId3" cstate="print"/>
          <a:srcRect/>
          <a:stretch>
            <a:fillRect/>
          </a:stretch>
        </p:blipFill>
        <p:spPr bwMode="auto">
          <a:xfrm>
            <a:off x="9191626" y="3054350"/>
            <a:ext cx="409575" cy="374650"/>
          </a:xfrm>
          <a:prstGeom prst="rect">
            <a:avLst/>
          </a:prstGeom>
          <a:noFill/>
          <a:ln w="9525">
            <a:noFill/>
            <a:miter lim="800000"/>
            <a:headEnd/>
            <a:tailEnd/>
          </a:ln>
        </p:spPr>
      </p:pic>
      <p:pic>
        <p:nvPicPr>
          <p:cNvPr id="94" name="Picture 12"/>
          <p:cNvPicPr>
            <a:picLocks noChangeAspect="1" noChangeArrowheads="1"/>
          </p:cNvPicPr>
          <p:nvPr/>
        </p:nvPicPr>
        <p:blipFill>
          <a:blip r:embed="rId16" cstate="print"/>
          <a:srcRect/>
          <a:stretch>
            <a:fillRect/>
          </a:stretch>
        </p:blipFill>
        <p:spPr bwMode="auto">
          <a:xfrm>
            <a:off x="8316912" y="1816100"/>
            <a:ext cx="1119188" cy="1371600"/>
          </a:xfrm>
          <a:prstGeom prst="rect">
            <a:avLst/>
          </a:prstGeom>
          <a:noFill/>
          <a:ln w="9525">
            <a:noFill/>
            <a:miter lim="800000"/>
            <a:headEnd/>
            <a:tailEnd/>
          </a:ln>
        </p:spPr>
      </p:pic>
      <p:sp>
        <p:nvSpPr>
          <p:cNvPr id="95" name="TextBox 35"/>
          <p:cNvSpPr txBox="1">
            <a:spLocks noChangeArrowheads="1"/>
          </p:cNvSpPr>
          <p:nvPr/>
        </p:nvSpPr>
        <p:spPr bwMode="auto">
          <a:xfrm>
            <a:off x="8353643" y="1825625"/>
            <a:ext cx="1071126" cy="784830"/>
          </a:xfrm>
          <a:prstGeom prst="rect">
            <a:avLst/>
          </a:prstGeom>
          <a:noFill/>
          <a:ln w="9525">
            <a:noFill/>
            <a:miter lim="800000"/>
            <a:headEnd/>
            <a:tailEnd/>
          </a:ln>
        </p:spPr>
        <p:txBody>
          <a:bodyPr wrap="non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1" i="0" u="none" strike="noStrike" kern="1200" cap="none" spc="0" normalizeH="0" baseline="0" noProof="0">
                <a:ln>
                  <a:noFill/>
                </a:ln>
                <a:solidFill>
                  <a:srgbClr val="171717"/>
                </a:solidFill>
                <a:effectLst/>
                <a:uLnTx/>
                <a:uFillTx/>
                <a:latin typeface="Franklin Gothic Book"/>
                <a:ea typeface="+mn-ea"/>
                <a:cs typeface="+mn-cs"/>
              </a:rPr>
              <a:t>SEDAC</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0" i="1" u="none" strike="noStrike" kern="1200" cap="none" spc="0" normalizeH="0" baseline="0" noProof="0">
                <a:ln>
                  <a:noFill/>
                </a:ln>
                <a:solidFill>
                  <a:srgbClr val="171717"/>
                </a:solidFill>
                <a:effectLst/>
                <a:uLnTx/>
                <a:uFillTx/>
                <a:latin typeface="Franklin Gothic Book"/>
                <a:ea typeface="+mn-ea"/>
                <a:cs typeface="+mn-cs"/>
              </a:rPr>
              <a:t>Human Interactions,</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0" i="1" u="none" strike="noStrike" kern="1200" cap="none" spc="0" normalizeH="0" baseline="0" noProof="0">
                <a:ln>
                  <a:noFill/>
                </a:ln>
                <a:solidFill>
                  <a:srgbClr val="171717"/>
                </a:solidFill>
                <a:effectLst/>
                <a:uLnTx/>
                <a:uFillTx/>
                <a:latin typeface="Franklin Gothic Book"/>
                <a:ea typeface="+mn-ea"/>
                <a:cs typeface="+mn-cs"/>
              </a:rPr>
              <a:t>Land Use,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0" i="1" u="none" strike="noStrike" kern="1200" cap="none" spc="0" normalizeH="0" baseline="0" noProof="0">
                <a:ln>
                  <a:noFill/>
                </a:ln>
                <a:solidFill>
                  <a:srgbClr val="171717"/>
                </a:solidFill>
                <a:effectLst/>
                <a:uLnTx/>
                <a:uFillTx/>
                <a:latin typeface="Franklin Gothic Book"/>
                <a:ea typeface="+mn-ea"/>
                <a:cs typeface="+mn-cs"/>
              </a:rPr>
              <a:t>Environmental</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0" i="1" u="none" strike="noStrike" kern="1200" cap="none" spc="0" normalizeH="0" baseline="0" noProof="0">
                <a:ln>
                  <a:noFill/>
                </a:ln>
                <a:solidFill>
                  <a:srgbClr val="171717"/>
                </a:solidFill>
                <a:effectLst/>
                <a:uLnTx/>
                <a:uFillTx/>
                <a:latin typeface="Franklin Gothic Book"/>
                <a:ea typeface="+mn-ea"/>
                <a:cs typeface="+mn-cs"/>
              </a:rPr>
              <a:t>Sustainability,</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0" i="1" u="none" strike="noStrike" kern="1200" cap="none" spc="0" normalizeH="0" baseline="0" noProof="0">
                <a:ln>
                  <a:noFill/>
                </a:ln>
                <a:solidFill>
                  <a:srgbClr val="171717"/>
                </a:solidFill>
                <a:effectLst/>
                <a:uLnTx/>
                <a:uFillTx/>
                <a:latin typeface="Franklin Gothic Book"/>
                <a:ea typeface="+mn-ea"/>
                <a:cs typeface="+mn-cs"/>
              </a:rPr>
              <a:t>Geospatial Data</a:t>
            </a:r>
          </a:p>
        </p:txBody>
      </p:sp>
      <p:sp>
        <p:nvSpPr>
          <p:cNvPr id="96" name="Title 3"/>
          <p:cNvSpPr txBox="1">
            <a:spLocks/>
          </p:cNvSpPr>
          <p:nvPr/>
        </p:nvSpPr>
        <p:spPr>
          <a:xfrm>
            <a:off x="1981200" y="533401"/>
            <a:ext cx="8229600" cy="790575"/>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Helvetica" charset="0"/>
                <a:ea typeface="+mn-ea"/>
                <a:cs typeface="Helvetica" charset="0"/>
              </a:rPr>
              <a:t>Discipline-oriented Data Centers</a:t>
            </a:r>
          </a:p>
        </p:txBody>
      </p:sp>
      <p:sp>
        <p:nvSpPr>
          <p:cNvPr id="97" name="TextBox 96"/>
          <p:cNvSpPr txBox="1"/>
          <p:nvPr/>
        </p:nvSpPr>
        <p:spPr>
          <a:xfrm>
            <a:off x="1780736" y="381001"/>
            <a:ext cx="272863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Franklin Gothic Book"/>
                <a:ea typeface="+mn-ea"/>
                <a:cs typeface="+mn-cs"/>
              </a:rPr>
              <a:t>National Aeronautics and Space Administration</a:t>
            </a:r>
          </a:p>
        </p:txBody>
      </p:sp>
      <p:sp>
        <p:nvSpPr>
          <p:cNvPr id="98" name="TextBox 97"/>
          <p:cNvSpPr txBox="1"/>
          <p:nvPr/>
        </p:nvSpPr>
        <p:spPr>
          <a:xfrm>
            <a:off x="1795506" y="6248401"/>
            <a:ext cx="94769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Franklin Gothic Book"/>
                <a:ea typeface="+mn-ea"/>
                <a:cs typeface="+mn-cs"/>
              </a:rPr>
              <a:t>www.nasa.gov</a:t>
            </a:r>
          </a:p>
        </p:txBody>
      </p:sp>
      <p:pic>
        <p:nvPicPr>
          <p:cNvPr id="99" name="Picture 9" descr="nasa_3D"/>
          <p:cNvPicPr>
            <a:picLocks noChangeAspect="1" noChangeArrowheads="1"/>
          </p:cNvPicPr>
          <p:nvPr/>
        </p:nvPicPr>
        <p:blipFill>
          <a:blip r:embed="rId17" cstate="print"/>
          <a:srcRect/>
          <a:stretch>
            <a:fillRect/>
          </a:stretch>
        </p:blipFill>
        <p:spPr bwMode="auto">
          <a:xfrm>
            <a:off x="9601200" y="66676"/>
            <a:ext cx="1066800" cy="847725"/>
          </a:xfrm>
          <a:prstGeom prst="rect">
            <a:avLst/>
          </a:prstGeom>
          <a:noFill/>
          <a:ln w="9525">
            <a:noFill/>
            <a:miter lim="800000"/>
            <a:headEnd/>
            <a:tailEnd/>
          </a:ln>
        </p:spPr>
      </p:pic>
      <p:sp>
        <p:nvSpPr>
          <p:cNvPr id="56" name="Slide Number Placeholder 55"/>
          <p:cNvSpPr>
            <a:spLocks noGrp="1"/>
          </p:cNvSpPr>
          <p:nvPr>
            <p:ph type="sldNum" sz="quarter" idx="4294967295"/>
          </p:nvPr>
        </p:nvSpPr>
        <p:spPr>
          <a:xfrm>
            <a:off x="10891838" y="6356350"/>
            <a:ext cx="1300162"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87A0DC-7ADC-4DA1-BD0D-C3E9E3CD573E}" type="slidenum">
              <a:rPr kumimoji="0" lang="en-US" sz="1200" b="0" i="0" u="none" strike="noStrike" kern="1200" cap="none" spc="0" normalizeH="0" baseline="0" noProof="0" smtClean="0">
                <a:ln>
                  <a:noFill/>
                </a:ln>
                <a:solidFill>
                  <a:srgbClr val="171717">
                    <a:tint val="75000"/>
                  </a:srgbClr>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rgbClr val="171717">
                  <a:tint val="75000"/>
                </a:srgbClr>
              </a:solidFill>
              <a:effectLst/>
              <a:uLnTx/>
              <a:uFillTx/>
              <a:latin typeface="Franklin Gothic Book"/>
              <a:ea typeface="+mn-ea"/>
              <a:cs typeface="+mn-cs"/>
            </a:endParaRPr>
          </a:p>
        </p:txBody>
      </p:sp>
    </p:spTree>
    <p:extLst>
      <p:ext uri="{BB962C8B-B14F-4D97-AF65-F5344CB8AC3E}">
        <p14:creationId xmlns:p14="http://schemas.microsoft.com/office/powerpoint/2010/main" val="3232500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5B3F30E3-9817-4940-8F56-FE6AAD161FEB}"/>
              </a:ext>
            </a:extLst>
          </p:cNvPr>
          <p:cNvSpPr/>
          <p:nvPr/>
        </p:nvSpPr>
        <p:spPr>
          <a:xfrm>
            <a:off x="1524000" y="0"/>
            <a:ext cx="9144000" cy="685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rgbClr val="FFFFFF"/>
              </a:solidFill>
            </a:endParaRPr>
          </a:p>
        </p:txBody>
      </p:sp>
      <p:grpSp>
        <p:nvGrpSpPr>
          <p:cNvPr id="6146" name="Group 1">
            <a:extLst>
              <a:ext uri="{FF2B5EF4-FFF2-40B4-BE49-F238E27FC236}">
                <a16:creationId xmlns:a16="http://schemas.microsoft.com/office/drawing/2014/main" id="{4DDFE723-B67D-0749-98A3-302FF31BE34E}"/>
              </a:ext>
            </a:extLst>
          </p:cNvPr>
          <p:cNvGrpSpPr>
            <a:grpSpLocks noChangeAspect="1"/>
          </p:cNvGrpSpPr>
          <p:nvPr/>
        </p:nvGrpSpPr>
        <p:grpSpPr bwMode="auto">
          <a:xfrm>
            <a:off x="2136776" y="1290639"/>
            <a:ext cx="7916863" cy="4903787"/>
            <a:chOff x="1779588" y="1733550"/>
            <a:chExt cx="5640387" cy="3494088"/>
          </a:xfrm>
        </p:grpSpPr>
        <p:sp>
          <p:nvSpPr>
            <p:cNvPr id="6188" name="Freeform 13">
              <a:extLst>
                <a:ext uri="{FF2B5EF4-FFF2-40B4-BE49-F238E27FC236}">
                  <a16:creationId xmlns:a16="http://schemas.microsoft.com/office/drawing/2014/main" id="{C2A70CB2-EC52-7C4B-BD2F-05EA4323A2FC}"/>
                </a:ext>
              </a:extLst>
            </p:cNvPr>
            <p:cNvSpPr>
              <a:spLocks/>
            </p:cNvSpPr>
            <p:nvPr/>
          </p:nvSpPr>
          <p:spPr bwMode="auto">
            <a:xfrm>
              <a:off x="7008813" y="1733550"/>
              <a:ext cx="411162" cy="658813"/>
            </a:xfrm>
            <a:custGeom>
              <a:avLst/>
              <a:gdLst>
                <a:gd name="T0" fmla="*/ 2147483646 w 208"/>
                <a:gd name="T1" fmla="*/ 2147483646 h 320"/>
                <a:gd name="T2" fmla="*/ 2147483646 w 208"/>
                <a:gd name="T3" fmla="*/ 2147483646 h 320"/>
                <a:gd name="T4" fmla="*/ 2147483646 w 208"/>
                <a:gd name="T5" fmla="*/ 2147483646 h 320"/>
                <a:gd name="T6" fmla="*/ 2147483646 w 208"/>
                <a:gd name="T7" fmla="*/ 2147483646 h 320"/>
                <a:gd name="T8" fmla="*/ 2147483646 w 208"/>
                <a:gd name="T9" fmla="*/ 2147483646 h 320"/>
                <a:gd name="T10" fmla="*/ 2147483646 w 208"/>
                <a:gd name="T11" fmla="*/ 2147483646 h 320"/>
                <a:gd name="T12" fmla="*/ 2147483646 w 208"/>
                <a:gd name="T13" fmla="*/ 2147483646 h 320"/>
                <a:gd name="T14" fmla="*/ 0 w 208"/>
                <a:gd name="T15" fmla="*/ 2147483646 h 320"/>
                <a:gd name="T16" fmla="*/ 2147483646 w 208"/>
                <a:gd name="T17" fmla="*/ 2147483646 h 320"/>
                <a:gd name="T18" fmla="*/ 2147483646 w 208"/>
                <a:gd name="T19" fmla="*/ 2147483646 h 320"/>
                <a:gd name="T20" fmla="*/ 2147483646 w 208"/>
                <a:gd name="T21" fmla="*/ 2147483646 h 320"/>
                <a:gd name="T22" fmla="*/ 2147483646 w 208"/>
                <a:gd name="T23" fmla="*/ 2147483646 h 320"/>
                <a:gd name="T24" fmla="*/ 2147483646 w 208"/>
                <a:gd name="T25" fmla="*/ 2147483646 h 320"/>
                <a:gd name="T26" fmla="*/ 2147483646 w 208"/>
                <a:gd name="T27" fmla="*/ 2147483646 h 320"/>
                <a:gd name="T28" fmla="*/ 2147483646 w 208"/>
                <a:gd name="T29" fmla="*/ 2147483646 h 320"/>
                <a:gd name="T30" fmla="*/ 2147483646 w 208"/>
                <a:gd name="T31" fmla="*/ 2147483646 h 320"/>
                <a:gd name="T32" fmla="*/ 2147483646 w 208"/>
                <a:gd name="T33" fmla="*/ 2147483646 h 320"/>
                <a:gd name="T34" fmla="*/ 2147483646 w 208"/>
                <a:gd name="T35" fmla="*/ 2147483646 h 320"/>
                <a:gd name="T36" fmla="*/ 2147483646 w 208"/>
                <a:gd name="T37" fmla="*/ 2147483646 h 320"/>
                <a:gd name="T38" fmla="*/ 2147483646 w 208"/>
                <a:gd name="T39" fmla="*/ 2147483646 h 320"/>
                <a:gd name="T40" fmla="*/ 2147483646 w 208"/>
                <a:gd name="T41" fmla="*/ 2147483646 h 320"/>
                <a:gd name="T42" fmla="*/ 2147483646 w 208"/>
                <a:gd name="T43" fmla="*/ 2147483646 h 320"/>
                <a:gd name="T44" fmla="*/ 2147483646 w 208"/>
                <a:gd name="T45" fmla="*/ 2147483646 h 320"/>
                <a:gd name="T46" fmla="*/ 2147483646 w 208"/>
                <a:gd name="T47" fmla="*/ 2147483646 h 320"/>
                <a:gd name="T48" fmla="*/ 2147483646 w 208"/>
                <a:gd name="T49" fmla="*/ 0 h 320"/>
                <a:gd name="T50" fmla="*/ 2147483646 w 208"/>
                <a:gd name="T51" fmla="*/ 2147483646 h 320"/>
                <a:gd name="T52" fmla="*/ 2147483646 w 208"/>
                <a:gd name="T53" fmla="*/ 2147483646 h 320"/>
                <a:gd name="T54" fmla="*/ 2147483646 w 208"/>
                <a:gd name="T55" fmla="*/ 2147483646 h 32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08"/>
                <a:gd name="T85" fmla="*/ 0 h 320"/>
                <a:gd name="T86" fmla="*/ 208 w 208"/>
                <a:gd name="T87" fmla="*/ 320 h 32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08" h="320">
                  <a:moveTo>
                    <a:pt x="48" y="16"/>
                  </a:moveTo>
                  <a:lnTo>
                    <a:pt x="16" y="72"/>
                  </a:lnTo>
                  <a:lnTo>
                    <a:pt x="32" y="96"/>
                  </a:lnTo>
                  <a:lnTo>
                    <a:pt x="16" y="120"/>
                  </a:lnTo>
                  <a:lnTo>
                    <a:pt x="24" y="128"/>
                  </a:lnTo>
                  <a:lnTo>
                    <a:pt x="16" y="144"/>
                  </a:lnTo>
                  <a:lnTo>
                    <a:pt x="16" y="176"/>
                  </a:lnTo>
                  <a:lnTo>
                    <a:pt x="0" y="192"/>
                  </a:lnTo>
                  <a:lnTo>
                    <a:pt x="8" y="200"/>
                  </a:lnTo>
                  <a:lnTo>
                    <a:pt x="48" y="312"/>
                  </a:lnTo>
                  <a:lnTo>
                    <a:pt x="88" y="320"/>
                  </a:lnTo>
                  <a:lnTo>
                    <a:pt x="80" y="304"/>
                  </a:lnTo>
                  <a:lnTo>
                    <a:pt x="104" y="280"/>
                  </a:lnTo>
                  <a:lnTo>
                    <a:pt x="96" y="264"/>
                  </a:lnTo>
                  <a:lnTo>
                    <a:pt x="136" y="240"/>
                  </a:lnTo>
                  <a:lnTo>
                    <a:pt x="136" y="208"/>
                  </a:lnTo>
                  <a:lnTo>
                    <a:pt x="168" y="208"/>
                  </a:lnTo>
                  <a:lnTo>
                    <a:pt x="184" y="184"/>
                  </a:lnTo>
                  <a:lnTo>
                    <a:pt x="208" y="168"/>
                  </a:lnTo>
                  <a:lnTo>
                    <a:pt x="208" y="144"/>
                  </a:lnTo>
                  <a:lnTo>
                    <a:pt x="176" y="144"/>
                  </a:lnTo>
                  <a:lnTo>
                    <a:pt x="168" y="120"/>
                  </a:lnTo>
                  <a:lnTo>
                    <a:pt x="136" y="120"/>
                  </a:lnTo>
                  <a:lnTo>
                    <a:pt x="112" y="24"/>
                  </a:lnTo>
                  <a:lnTo>
                    <a:pt x="96" y="0"/>
                  </a:lnTo>
                  <a:lnTo>
                    <a:pt x="64" y="8"/>
                  </a:lnTo>
                  <a:lnTo>
                    <a:pt x="56" y="16"/>
                  </a:lnTo>
                  <a:lnTo>
                    <a:pt x="48" y="16"/>
                  </a:lnTo>
                  <a:close/>
                </a:path>
              </a:pathLst>
            </a:custGeom>
            <a:solidFill>
              <a:srgbClr val="3366CC"/>
            </a:solidFill>
            <a:ln w="12700">
              <a:solidFill>
                <a:schemeClr val="bg1"/>
              </a:solidFill>
              <a:prstDash val="solid"/>
              <a:round/>
              <a:headEnd/>
              <a:tailEnd/>
            </a:ln>
          </p:spPr>
          <p:txBody>
            <a:bodyPr/>
            <a:lstStyle/>
            <a:p>
              <a:endParaRPr lang="en-US"/>
            </a:p>
          </p:txBody>
        </p:sp>
        <p:sp>
          <p:nvSpPr>
            <p:cNvPr id="6189" name="Freeform 14">
              <a:extLst>
                <a:ext uri="{FF2B5EF4-FFF2-40B4-BE49-F238E27FC236}">
                  <a16:creationId xmlns:a16="http://schemas.microsoft.com/office/drawing/2014/main" id="{EA731E68-A75C-C649-87D9-F0B5886048BA}"/>
                </a:ext>
              </a:extLst>
            </p:cNvPr>
            <p:cNvSpPr>
              <a:spLocks/>
            </p:cNvSpPr>
            <p:nvPr/>
          </p:nvSpPr>
          <p:spPr bwMode="auto">
            <a:xfrm>
              <a:off x="6391275" y="3052763"/>
              <a:ext cx="522287" cy="214313"/>
            </a:xfrm>
            <a:custGeom>
              <a:avLst/>
              <a:gdLst>
                <a:gd name="T0" fmla="*/ 0 w 264"/>
                <a:gd name="T1" fmla="*/ 2147483646 h 104"/>
                <a:gd name="T2" fmla="*/ 2147483646 w 264"/>
                <a:gd name="T3" fmla="*/ 0 h 104"/>
                <a:gd name="T4" fmla="*/ 2147483646 w 264"/>
                <a:gd name="T5" fmla="*/ 2147483646 h 104"/>
                <a:gd name="T6" fmla="*/ 2147483646 w 264"/>
                <a:gd name="T7" fmla="*/ 2147483646 h 104"/>
                <a:gd name="T8" fmla="*/ 2147483646 w 264"/>
                <a:gd name="T9" fmla="*/ 2147483646 h 104"/>
                <a:gd name="T10" fmla="*/ 2147483646 w 264"/>
                <a:gd name="T11" fmla="*/ 2147483646 h 104"/>
                <a:gd name="T12" fmla="*/ 2147483646 w 264"/>
                <a:gd name="T13" fmla="*/ 2147483646 h 104"/>
                <a:gd name="T14" fmla="*/ 2147483646 w 264"/>
                <a:gd name="T15" fmla="*/ 2147483646 h 104"/>
                <a:gd name="T16" fmla="*/ 2147483646 w 264"/>
                <a:gd name="T17" fmla="*/ 2147483646 h 104"/>
                <a:gd name="T18" fmla="*/ 2147483646 w 264"/>
                <a:gd name="T19" fmla="*/ 2147483646 h 104"/>
                <a:gd name="T20" fmla="*/ 2147483646 w 264"/>
                <a:gd name="T21" fmla="*/ 2147483646 h 104"/>
                <a:gd name="T22" fmla="*/ 2147483646 w 264"/>
                <a:gd name="T23" fmla="*/ 2147483646 h 104"/>
                <a:gd name="T24" fmla="*/ 2147483646 w 264"/>
                <a:gd name="T25" fmla="*/ 2147483646 h 104"/>
                <a:gd name="T26" fmla="*/ 2147483646 w 264"/>
                <a:gd name="T27" fmla="*/ 2147483646 h 104"/>
                <a:gd name="T28" fmla="*/ 2147483646 w 264"/>
                <a:gd name="T29" fmla="*/ 2147483646 h 104"/>
                <a:gd name="T30" fmla="*/ 2147483646 w 264"/>
                <a:gd name="T31" fmla="*/ 2147483646 h 104"/>
                <a:gd name="T32" fmla="*/ 0 w 264"/>
                <a:gd name="T33" fmla="*/ 2147483646 h 10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64"/>
                <a:gd name="T52" fmla="*/ 0 h 104"/>
                <a:gd name="T53" fmla="*/ 264 w 264"/>
                <a:gd name="T54" fmla="*/ 104 h 10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64" h="104">
                  <a:moveTo>
                    <a:pt x="0" y="32"/>
                  </a:moveTo>
                  <a:lnTo>
                    <a:pt x="200" y="0"/>
                  </a:lnTo>
                  <a:lnTo>
                    <a:pt x="232" y="72"/>
                  </a:lnTo>
                  <a:lnTo>
                    <a:pt x="264" y="64"/>
                  </a:lnTo>
                  <a:lnTo>
                    <a:pt x="264" y="104"/>
                  </a:lnTo>
                  <a:lnTo>
                    <a:pt x="240" y="104"/>
                  </a:lnTo>
                  <a:lnTo>
                    <a:pt x="216" y="80"/>
                  </a:lnTo>
                  <a:lnTo>
                    <a:pt x="200" y="56"/>
                  </a:lnTo>
                  <a:lnTo>
                    <a:pt x="192" y="8"/>
                  </a:lnTo>
                  <a:lnTo>
                    <a:pt x="184" y="32"/>
                  </a:lnTo>
                  <a:lnTo>
                    <a:pt x="200" y="96"/>
                  </a:lnTo>
                  <a:lnTo>
                    <a:pt x="136" y="104"/>
                  </a:lnTo>
                  <a:lnTo>
                    <a:pt x="136" y="56"/>
                  </a:lnTo>
                  <a:lnTo>
                    <a:pt x="104" y="40"/>
                  </a:lnTo>
                  <a:lnTo>
                    <a:pt x="72" y="32"/>
                  </a:lnTo>
                  <a:lnTo>
                    <a:pt x="8" y="64"/>
                  </a:lnTo>
                  <a:lnTo>
                    <a:pt x="0" y="32"/>
                  </a:lnTo>
                  <a:close/>
                </a:path>
              </a:pathLst>
            </a:custGeom>
            <a:solidFill>
              <a:srgbClr val="FFCC66"/>
            </a:solidFill>
            <a:ln w="12700">
              <a:solidFill>
                <a:schemeClr val="bg1"/>
              </a:solidFill>
              <a:prstDash val="solid"/>
              <a:round/>
              <a:headEnd/>
              <a:tailEnd/>
            </a:ln>
          </p:spPr>
          <p:txBody>
            <a:bodyPr/>
            <a:lstStyle/>
            <a:p>
              <a:endParaRPr lang="en-US"/>
            </a:p>
          </p:txBody>
        </p:sp>
        <p:sp>
          <p:nvSpPr>
            <p:cNvPr id="6190" name="Freeform 15">
              <a:extLst>
                <a:ext uri="{FF2B5EF4-FFF2-40B4-BE49-F238E27FC236}">
                  <a16:creationId xmlns:a16="http://schemas.microsoft.com/office/drawing/2014/main" id="{2063D7B3-12EC-B245-9209-CDD28CEB86A3}"/>
                </a:ext>
              </a:extLst>
            </p:cNvPr>
            <p:cNvSpPr>
              <a:spLocks/>
            </p:cNvSpPr>
            <p:nvPr/>
          </p:nvSpPr>
          <p:spPr bwMode="auto">
            <a:xfrm>
              <a:off x="2017713" y="1782763"/>
              <a:ext cx="712787" cy="544513"/>
            </a:xfrm>
            <a:custGeom>
              <a:avLst/>
              <a:gdLst>
                <a:gd name="T0" fmla="*/ 2147483646 w 360"/>
                <a:gd name="T1" fmla="*/ 0 h 264"/>
                <a:gd name="T2" fmla="*/ 2147483646 w 360"/>
                <a:gd name="T3" fmla="*/ 2147483646 h 264"/>
                <a:gd name="T4" fmla="*/ 2147483646 w 360"/>
                <a:gd name="T5" fmla="*/ 2147483646 h 264"/>
                <a:gd name="T6" fmla="*/ 2147483646 w 360"/>
                <a:gd name="T7" fmla="*/ 2147483646 h 264"/>
                <a:gd name="T8" fmla="*/ 2147483646 w 360"/>
                <a:gd name="T9" fmla="*/ 2147483646 h 264"/>
                <a:gd name="T10" fmla="*/ 2147483646 w 360"/>
                <a:gd name="T11" fmla="*/ 2147483646 h 264"/>
                <a:gd name="T12" fmla="*/ 2147483646 w 360"/>
                <a:gd name="T13" fmla="*/ 2147483646 h 264"/>
                <a:gd name="T14" fmla="*/ 2147483646 w 360"/>
                <a:gd name="T15" fmla="*/ 2147483646 h 264"/>
                <a:gd name="T16" fmla="*/ 2147483646 w 360"/>
                <a:gd name="T17" fmla="*/ 2147483646 h 264"/>
                <a:gd name="T18" fmla="*/ 2147483646 w 360"/>
                <a:gd name="T19" fmla="*/ 2147483646 h 264"/>
                <a:gd name="T20" fmla="*/ 2147483646 w 360"/>
                <a:gd name="T21" fmla="*/ 2147483646 h 264"/>
                <a:gd name="T22" fmla="*/ 2147483646 w 360"/>
                <a:gd name="T23" fmla="*/ 2147483646 h 264"/>
                <a:gd name="T24" fmla="*/ 2147483646 w 360"/>
                <a:gd name="T25" fmla="*/ 2147483646 h 264"/>
                <a:gd name="T26" fmla="*/ 2147483646 w 360"/>
                <a:gd name="T27" fmla="*/ 2147483646 h 264"/>
                <a:gd name="T28" fmla="*/ 2147483646 w 360"/>
                <a:gd name="T29" fmla="*/ 2147483646 h 264"/>
                <a:gd name="T30" fmla="*/ 2147483646 w 360"/>
                <a:gd name="T31" fmla="*/ 2147483646 h 264"/>
                <a:gd name="T32" fmla="*/ 2147483646 w 360"/>
                <a:gd name="T33" fmla="*/ 2147483646 h 264"/>
                <a:gd name="T34" fmla="*/ 2147483646 w 360"/>
                <a:gd name="T35" fmla="*/ 2147483646 h 264"/>
                <a:gd name="T36" fmla="*/ 2147483646 w 360"/>
                <a:gd name="T37" fmla="*/ 2147483646 h 264"/>
                <a:gd name="T38" fmla="*/ 2147483646 w 360"/>
                <a:gd name="T39" fmla="*/ 2147483646 h 264"/>
                <a:gd name="T40" fmla="*/ 0 w 360"/>
                <a:gd name="T41" fmla="*/ 2147483646 h 264"/>
                <a:gd name="T42" fmla="*/ 2147483646 w 360"/>
                <a:gd name="T43" fmla="*/ 2147483646 h 264"/>
                <a:gd name="T44" fmla="*/ 2147483646 w 360"/>
                <a:gd name="T45" fmla="*/ 2147483646 h 264"/>
                <a:gd name="T46" fmla="*/ 2147483646 w 360"/>
                <a:gd name="T47" fmla="*/ 2147483646 h 264"/>
                <a:gd name="T48" fmla="*/ 2147483646 w 360"/>
                <a:gd name="T49" fmla="*/ 2147483646 h 264"/>
                <a:gd name="T50" fmla="*/ 2147483646 w 360"/>
                <a:gd name="T51" fmla="*/ 2147483646 h 264"/>
                <a:gd name="T52" fmla="*/ 2147483646 w 360"/>
                <a:gd name="T53" fmla="*/ 2147483646 h 264"/>
                <a:gd name="T54" fmla="*/ 2147483646 w 360"/>
                <a:gd name="T55" fmla="*/ 2147483646 h 264"/>
                <a:gd name="T56" fmla="*/ 2147483646 w 360"/>
                <a:gd name="T57" fmla="*/ 2147483646 h 264"/>
                <a:gd name="T58" fmla="*/ 2147483646 w 360"/>
                <a:gd name="T59" fmla="*/ 2147483646 h 264"/>
                <a:gd name="T60" fmla="*/ 2147483646 w 360"/>
                <a:gd name="T61" fmla="*/ 2147483646 h 264"/>
                <a:gd name="T62" fmla="*/ 2147483646 w 360"/>
                <a:gd name="T63" fmla="*/ 2147483646 h 264"/>
                <a:gd name="T64" fmla="*/ 2147483646 w 360"/>
                <a:gd name="T65" fmla="*/ 2147483646 h 264"/>
                <a:gd name="T66" fmla="*/ 2147483646 w 360"/>
                <a:gd name="T67" fmla="*/ 2147483646 h 264"/>
                <a:gd name="T68" fmla="*/ 2147483646 w 360"/>
                <a:gd name="T69" fmla="*/ 2147483646 h 264"/>
                <a:gd name="T70" fmla="*/ 2147483646 w 360"/>
                <a:gd name="T71" fmla="*/ 2147483646 h 264"/>
                <a:gd name="T72" fmla="*/ 2147483646 w 360"/>
                <a:gd name="T73" fmla="*/ 2147483646 h 264"/>
                <a:gd name="T74" fmla="*/ 2147483646 w 360"/>
                <a:gd name="T75" fmla="*/ 0 h 26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60"/>
                <a:gd name="T115" fmla="*/ 0 h 264"/>
                <a:gd name="T116" fmla="*/ 360 w 360"/>
                <a:gd name="T117" fmla="*/ 264 h 26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60" h="264">
                  <a:moveTo>
                    <a:pt x="88" y="0"/>
                  </a:moveTo>
                  <a:lnTo>
                    <a:pt x="160" y="24"/>
                  </a:lnTo>
                  <a:lnTo>
                    <a:pt x="216" y="32"/>
                  </a:lnTo>
                  <a:lnTo>
                    <a:pt x="248" y="40"/>
                  </a:lnTo>
                  <a:lnTo>
                    <a:pt x="272" y="48"/>
                  </a:lnTo>
                  <a:lnTo>
                    <a:pt x="312" y="56"/>
                  </a:lnTo>
                  <a:lnTo>
                    <a:pt x="360" y="64"/>
                  </a:lnTo>
                  <a:lnTo>
                    <a:pt x="328" y="264"/>
                  </a:lnTo>
                  <a:lnTo>
                    <a:pt x="192" y="232"/>
                  </a:lnTo>
                  <a:lnTo>
                    <a:pt x="168" y="248"/>
                  </a:lnTo>
                  <a:lnTo>
                    <a:pt x="144" y="224"/>
                  </a:lnTo>
                  <a:lnTo>
                    <a:pt x="120" y="248"/>
                  </a:lnTo>
                  <a:lnTo>
                    <a:pt x="104" y="232"/>
                  </a:lnTo>
                  <a:lnTo>
                    <a:pt x="48" y="224"/>
                  </a:lnTo>
                  <a:lnTo>
                    <a:pt x="56" y="192"/>
                  </a:lnTo>
                  <a:lnTo>
                    <a:pt x="16" y="192"/>
                  </a:lnTo>
                  <a:lnTo>
                    <a:pt x="8" y="176"/>
                  </a:lnTo>
                  <a:lnTo>
                    <a:pt x="16" y="152"/>
                  </a:lnTo>
                  <a:lnTo>
                    <a:pt x="8" y="136"/>
                  </a:lnTo>
                  <a:lnTo>
                    <a:pt x="8" y="80"/>
                  </a:lnTo>
                  <a:lnTo>
                    <a:pt x="0" y="48"/>
                  </a:lnTo>
                  <a:lnTo>
                    <a:pt x="8" y="32"/>
                  </a:lnTo>
                  <a:lnTo>
                    <a:pt x="24" y="32"/>
                  </a:lnTo>
                  <a:lnTo>
                    <a:pt x="40" y="56"/>
                  </a:lnTo>
                  <a:lnTo>
                    <a:pt x="80" y="64"/>
                  </a:lnTo>
                  <a:lnTo>
                    <a:pt x="88" y="80"/>
                  </a:lnTo>
                  <a:lnTo>
                    <a:pt x="72" y="80"/>
                  </a:lnTo>
                  <a:lnTo>
                    <a:pt x="64" y="96"/>
                  </a:lnTo>
                  <a:lnTo>
                    <a:pt x="80" y="104"/>
                  </a:lnTo>
                  <a:lnTo>
                    <a:pt x="80" y="120"/>
                  </a:lnTo>
                  <a:lnTo>
                    <a:pt x="64" y="128"/>
                  </a:lnTo>
                  <a:lnTo>
                    <a:pt x="64" y="136"/>
                  </a:lnTo>
                  <a:lnTo>
                    <a:pt x="88" y="136"/>
                  </a:lnTo>
                  <a:lnTo>
                    <a:pt x="88" y="112"/>
                  </a:lnTo>
                  <a:lnTo>
                    <a:pt x="112" y="96"/>
                  </a:lnTo>
                  <a:lnTo>
                    <a:pt x="88" y="48"/>
                  </a:lnTo>
                  <a:lnTo>
                    <a:pt x="104" y="40"/>
                  </a:lnTo>
                  <a:lnTo>
                    <a:pt x="88" y="0"/>
                  </a:lnTo>
                  <a:close/>
                </a:path>
              </a:pathLst>
            </a:custGeom>
            <a:solidFill>
              <a:srgbClr val="3366CC"/>
            </a:solidFill>
            <a:ln w="12700">
              <a:solidFill>
                <a:schemeClr val="bg1"/>
              </a:solidFill>
              <a:prstDash val="solid"/>
              <a:round/>
              <a:headEnd/>
              <a:tailEnd/>
            </a:ln>
          </p:spPr>
          <p:txBody>
            <a:bodyPr/>
            <a:lstStyle/>
            <a:p>
              <a:endParaRPr lang="en-US"/>
            </a:p>
          </p:txBody>
        </p:sp>
        <p:sp>
          <p:nvSpPr>
            <p:cNvPr id="6191" name="Freeform 16">
              <a:extLst>
                <a:ext uri="{FF2B5EF4-FFF2-40B4-BE49-F238E27FC236}">
                  <a16:creationId xmlns:a16="http://schemas.microsoft.com/office/drawing/2014/main" id="{84A85133-34FA-5B4A-AF39-5558F1B6CCCD}"/>
                </a:ext>
              </a:extLst>
            </p:cNvPr>
            <p:cNvSpPr>
              <a:spLocks/>
            </p:cNvSpPr>
            <p:nvPr/>
          </p:nvSpPr>
          <p:spPr bwMode="auto">
            <a:xfrm>
              <a:off x="1858963" y="2178050"/>
              <a:ext cx="871537" cy="692150"/>
            </a:xfrm>
            <a:custGeom>
              <a:avLst/>
              <a:gdLst>
                <a:gd name="T0" fmla="*/ 2147483646 w 440"/>
                <a:gd name="T1" fmla="*/ 0 h 336"/>
                <a:gd name="T2" fmla="*/ 2147483646 w 440"/>
                <a:gd name="T3" fmla="*/ 2147483646 h 336"/>
                <a:gd name="T4" fmla="*/ 2147483646 w 440"/>
                <a:gd name="T5" fmla="*/ 2147483646 h 336"/>
                <a:gd name="T6" fmla="*/ 2147483646 w 440"/>
                <a:gd name="T7" fmla="*/ 2147483646 h 336"/>
                <a:gd name="T8" fmla="*/ 2147483646 w 440"/>
                <a:gd name="T9" fmla="*/ 2147483646 h 336"/>
                <a:gd name="T10" fmla="*/ 2147483646 w 440"/>
                <a:gd name="T11" fmla="*/ 2147483646 h 336"/>
                <a:gd name="T12" fmla="*/ 2147483646 w 440"/>
                <a:gd name="T13" fmla="*/ 2147483646 h 336"/>
                <a:gd name="T14" fmla="*/ 2147483646 w 440"/>
                <a:gd name="T15" fmla="*/ 2147483646 h 336"/>
                <a:gd name="T16" fmla="*/ 2147483646 w 440"/>
                <a:gd name="T17" fmla="*/ 2147483646 h 336"/>
                <a:gd name="T18" fmla="*/ 0 w 440"/>
                <a:gd name="T19" fmla="*/ 2147483646 h 336"/>
                <a:gd name="T20" fmla="*/ 0 w 440"/>
                <a:gd name="T21" fmla="*/ 2147483646 h 336"/>
                <a:gd name="T22" fmla="*/ 2147483646 w 440"/>
                <a:gd name="T23" fmla="*/ 2147483646 h 336"/>
                <a:gd name="T24" fmla="*/ 2147483646 w 440"/>
                <a:gd name="T25" fmla="*/ 2147483646 h 336"/>
                <a:gd name="T26" fmla="*/ 2147483646 w 440"/>
                <a:gd name="T27" fmla="*/ 2147483646 h 336"/>
                <a:gd name="T28" fmla="*/ 2147483646 w 440"/>
                <a:gd name="T29" fmla="*/ 2147483646 h 336"/>
                <a:gd name="T30" fmla="*/ 2147483646 w 440"/>
                <a:gd name="T31" fmla="*/ 2147483646 h 336"/>
                <a:gd name="T32" fmla="*/ 2147483646 w 440"/>
                <a:gd name="T33" fmla="*/ 2147483646 h 336"/>
                <a:gd name="T34" fmla="*/ 2147483646 w 440"/>
                <a:gd name="T35" fmla="*/ 2147483646 h 336"/>
                <a:gd name="T36" fmla="*/ 2147483646 w 440"/>
                <a:gd name="T37" fmla="*/ 2147483646 h 336"/>
                <a:gd name="T38" fmla="*/ 2147483646 w 440"/>
                <a:gd name="T39" fmla="*/ 2147483646 h 336"/>
                <a:gd name="T40" fmla="*/ 2147483646 w 440"/>
                <a:gd name="T41" fmla="*/ 2147483646 h 336"/>
                <a:gd name="T42" fmla="*/ 2147483646 w 440"/>
                <a:gd name="T43" fmla="*/ 2147483646 h 336"/>
                <a:gd name="T44" fmla="*/ 2147483646 w 440"/>
                <a:gd name="T45" fmla="*/ 2147483646 h 336"/>
                <a:gd name="T46" fmla="*/ 2147483646 w 440"/>
                <a:gd name="T47" fmla="*/ 2147483646 h 336"/>
                <a:gd name="T48" fmla="*/ 2147483646 w 440"/>
                <a:gd name="T49" fmla="*/ 2147483646 h 336"/>
                <a:gd name="T50" fmla="*/ 2147483646 w 440"/>
                <a:gd name="T51" fmla="*/ 0 h 336"/>
                <a:gd name="T52" fmla="*/ 2147483646 w 440"/>
                <a:gd name="T53" fmla="*/ 0 h 3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40"/>
                <a:gd name="T82" fmla="*/ 0 h 336"/>
                <a:gd name="T83" fmla="*/ 440 w 440"/>
                <a:gd name="T84" fmla="*/ 336 h 3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40" h="336">
                  <a:moveTo>
                    <a:pt x="96" y="0"/>
                  </a:moveTo>
                  <a:lnTo>
                    <a:pt x="80" y="8"/>
                  </a:lnTo>
                  <a:lnTo>
                    <a:pt x="72" y="40"/>
                  </a:lnTo>
                  <a:lnTo>
                    <a:pt x="64" y="64"/>
                  </a:lnTo>
                  <a:lnTo>
                    <a:pt x="56" y="80"/>
                  </a:lnTo>
                  <a:lnTo>
                    <a:pt x="48" y="104"/>
                  </a:lnTo>
                  <a:lnTo>
                    <a:pt x="40" y="128"/>
                  </a:lnTo>
                  <a:lnTo>
                    <a:pt x="32" y="152"/>
                  </a:lnTo>
                  <a:lnTo>
                    <a:pt x="16" y="176"/>
                  </a:lnTo>
                  <a:lnTo>
                    <a:pt x="0" y="208"/>
                  </a:lnTo>
                  <a:lnTo>
                    <a:pt x="0" y="264"/>
                  </a:lnTo>
                  <a:lnTo>
                    <a:pt x="248" y="312"/>
                  </a:lnTo>
                  <a:lnTo>
                    <a:pt x="360" y="336"/>
                  </a:lnTo>
                  <a:lnTo>
                    <a:pt x="384" y="224"/>
                  </a:lnTo>
                  <a:lnTo>
                    <a:pt x="400" y="208"/>
                  </a:lnTo>
                  <a:lnTo>
                    <a:pt x="384" y="184"/>
                  </a:lnTo>
                  <a:lnTo>
                    <a:pt x="392" y="160"/>
                  </a:lnTo>
                  <a:lnTo>
                    <a:pt x="440" y="112"/>
                  </a:lnTo>
                  <a:lnTo>
                    <a:pt x="408" y="72"/>
                  </a:lnTo>
                  <a:lnTo>
                    <a:pt x="272" y="40"/>
                  </a:lnTo>
                  <a:lnTo>
                    <a:pt x="248" y="56"/>
                  </a:lnTo>
                  <a:lnTo>
                    <a:pt x="224" y="32"/>
                  </a:lnTo>
                  <a:lnTo>
                    <a:pt x="200" y="56"/>
                  </a:lnTo>
                  <a:lnTo>
                    <a:pt x="184" y="32"/>
                  </a:lnTo>
                  <a:lnTo>
                    <a:pt x="128" y="32"/>
                  </a:lnTo>
                  <a:lnTo>
                    <a:pt x="136" y="0"/>
                  </a:lnTo>
                  <a:lnTo>
                    <a:pt x="96" y="0"/>
                  </a:lnTo>
                  <a:close/>
                </a:path>
              </a:pathLst>
            </a:custGeom>
            <a:solidFill>
              <a:srgbClr val="3366CC"/>
            </a:solidFill>
            <a:ln w="12700">
              <a:solidFill>
                <a:schemeClr val="bg1"/>
              </a:solidFill>
              <a:prstDash val="solid"/>
              <a:round/>
              <a:headEnd/>
              <a:tailEnd/>
            </a:ln>
          </p:spPr>
          <p:txBody>
            <a:bodyPr/>
            <a:lstStyle/>
            <a:p>
              <a:endParaRPr lang="en-US"/>
            </a:p>
          </p:txBody>
        </p:sp>
        <p:sp>
          <p:nvSpPr>
            <p:cNvPr id="6192" name="Freeform 17">
              <a:extLst>
                <a:ext uri="{FF2B5EF4-FFF2-40B4-BE49-F238E27FC236}">
                  <a16:creationId xmlns:a16="http://schemas.microsoft.com/office/drawing/2014/main" id="{23A04524-B582-934D-8D24-4B3C5ACC2517}"/>
                </a:ext>
              </a:extLst>
            </p:cNvPr>
            <p:cNvSpPr>
              <a:spLocks/>
            </p:cNvSpPr>
            <p:nvPr/>
          </p:nvSpPr>
          <p:spPr bwMode="auto">
            <a:xfrm>
              <a:off x="1779588" y="2722563"/>
              <a:ext cx="935037" cy="1482725"/>
            </a:xfrm>
            <a:custGeom>
              <a:avLst/>
              <a:gdLst>
                <a:gd name="T0" fmla="*/ 2147483646 w 472"/>
                <a:gd name="T1" fmla="*/ 0 h 720"/>
                <a:gd name="T2" fmla="*/ 2147483646 w 472"/>
                <a:gd name="T3" fmla="*/ 2147483646 h 720"/>
                <a:gd name="T4" fmla="*/ 2147483646 w 472"/>
                <a:gd name="T5" fmla="*/ 2147483646 h 720"/>
                <a:gd name="T6" fmla="*/ 2147483646 w 472"/>
                <a:gd name="T7" fmla="*/ 2147483646 h 720"/>
                <a:gd name="T8" fmla="*/ 2147483646 w 472"/>
                <a:gd name="T9" fmla="*/ 2147483646 h 720"/>
                <a:gd name="T10" fmla="*/ 2147483646 w 472"/>
                <a:gd name="T11" fmla="*/ 2147483646 h 720"/>
                <a:gd name="T12" fmla="*/ 2147483646 w 472"/>
                <a:gd name="T13" fmla="*/ 2147483646 h 720"/>
                <a:gd name="T14" fmla="*/ 2147483646 w 472"/>
                <a:gd name="T15" fmla="*/ 2147483646 h 720"/>
                <a:gd name="T16" fmla="*/ 2147483646 w 472"/>
                <a:gd name="T17" fmla="*/ 2147483646 h 720"/>
                <a:gd name="T18" fmla="*/ 2147483646 w 472"/>
                <a:gd name="T19" fmla="*/ 2147483646 h 720"/>
                <a:gd name="T20" fmla="*/ 2147483646 w 472"/>
                <a:gd name="T21" fmla="*/ 2147483646 h 720"/>
                <a:gd name="T22" fmla="*/ 2147483646 w 472"/>
                <a:gd name="T23" fmla="*/ 2147483646 h 720"/>
                <a:gd name="T24" fmla="*/ 2147483646 w 472"/>
                <a:gd name="T25" fmla="*/ 2147483646 h 720"/>
                <a:gd name="T26" fmla="*/ 2147483646 w 472"/>
                <a:gd name="T27" fmla="*/ 2147483646 h 720"/>
                <a:gd name="T28" fmla="*/ 2147483646 w 472"/>
                <a:gd name="T29" fmla="*/ 2147483646 h 720"/>
                <a:gd name="T30" fmla="*/ 2147483646 w 472"/>
                <a:gd name="T31" fmla="*/ 2147483646 h 720"/>
                <a:gd name="T32" fmla="*/ 2147483646 w 472"/>
                <a:gd name="T33" fmla="*/ 2147483646 h 720"/>
                <a:gd name="T34" fmla="*/ 2147483646 w 472"/>
                <a:gd name="T35" fmla="*/ 2147483646 h 720"/>
                <a:gd name="T36" fmla="*/ 2147483646 w 472"/>
                <a:gd name="T37" fmla="*/ 2147483646 h 720"/>
                <a:gd name="T38" fmla="*/ 2147483646 w 472"/>
                <a:gd name="T39" fmla="*/ 2147483646 h 720"/>
                <a:gd name="T40" fmla="*/ 2147483646 w 472"/>
                <a:gd name="T41" fmla="*/ 2147483646 h 720"/>
                <a:gd name="T42" fmla="*/ 2147483646 w 472"/>
                <a:gd name="T43" fmla="*/ 2147483646 h 720"/>
                <a:gd name="T44" fmla="*/ 2147483646 w 472"/>
                <a:gd name="T45" fmla="*/ 2147483646 h 720"/>
                <a:gd name="T46" fmla="*/ 2147483646 w 472"/>
                <a:gd name="T47" fmla="*/ 2147483646 h 720"/>
                <a:gd name="T48" fmla="*/ 2147483646 w 472"/>
                <a:gd name="T49" fmla="*/ 2147483646 h 720"/>
                <a:gd name="T50" fmla="*/ 2147483646 w 472"/>
                <a:gd name="T51" fmla="*/ 2147483646 h 720"/>
                <a:gd name="T52" fmla="*/ 2147483646 w 472"/>
                <a:gd name="T53" fmla="*/ 2147483646 h 720"/>
                <a:gd name="T54" fmla="*/ 2147483646 w 472"/>
                <a:gd name="T55" fmla="*/ 2147483646 h 720"/>
                <a:gd name="T56" fmla="*/ 2147483646 w 472"/>
                <a:gd name="T57" fmla="*/ 2147483646 h 720"/>
                <a:gd name="T58" fmla="*/ 2147483646 w 472"/>
                <a:gd name="T59" fmla="*/ 2147483646 h 720"/>
                <a:gd name="T60" fmla="*/ 2147483646 w 472"/>
                <a:gd name="T61" fmla="*/ 2147483646 h 720"/>
                <a:gd name="T62" fmla="*/ 2147483646 w 472"/>
                <a:gd name="T63" fmla="*/ 2147483646 h 720"/>
                <a:gd name="T64" fmla="*/ 2147483646 w 472"/>
                <a:gd name="T65" fmla="*/ 2147483646 h 720"/>
                <a:gd name="T66" fmla="*/ 2147483646 w 472"/>
                <a:gd name="T67" fmla="*/ 2147483646 h 720"/>
                <a:gd name="T68" fmla="*/ 2147483646 w 472"/>
                <a:gd name="T69" fmla="*/ 2147483646 h 720"/>
                <a:gd name="T70" fmla="*/ 2147483646 w 472"/>
                <a:gd name="T71" fmla="*/ 2147483646 h 720"/>
                <a:gd name="T72" fmla="*/ 2147483646 w 472"/>
                <a:gd name="T73" fmla="*/ 2147483646 h 720"/>
                <a:gd name="T74" fmla="*/ 2147483646 w 472"/>
                <a:gd name="T75" fmla="*/ 2147483646 h 720"/>
                <a:gd name="T76" fmla="*/ 2147483646 w 472"/>
                <a:gd name="T77" fmla="*/ 2147483646 h 720"/>
                <a:gd name="T78" fmla="*/ 2147483646 w 472"/>
                <a:gd name="T79" fmla="*/ 2147483646 h 720"/>
                <a:gd name="T80" fmla="*/ 2147483646 w 472"/>
                <a:gd name="T81" fmla="*/ 2147483646 h 720"/>
                <a:gd name="T82" fmla="*/ 2147483646 w 472"/>
                <a:gd name="T83" fmla="*/ 2147483646 h 720"/>
                <a:gd name="T84" fmla="*/ 2147483646 w 472"/>
                <a:gd name="T85" fmla="*/ 2147483646 h 720"/>
                <a:gd name="T86" fmla="*/ 0 w 472"/>
                <a:gd name="T87" fmla="*/ 2147483646 h 720"/>
                <a:gd name="T88" fmla="*/ 2147483646 w 472"/>
                <a:gd name="T89" fmla="*/ 2147483646 h 720"/>
                <a:gd name="T90" fmla="*/ 2147483646 w 472"/>
                <a:gd name="T91" fmla="*/ 2147483646 h 720"/>
                <a:gd name="T92" fmla="*/ 2147483646 w 472"/>
                <a:gd name="T93" fmla="*/ 2147483646 h 720"/>
                <a:gd name="T94" fmla="*/ 2147483646 w 472"/>
                <a:gd name="T95" fmla="*/ 0 h 72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72"/>
                <a:gd name="T145" fmla="*/ 0 h 720"/>
                <a:gd name="T146" fmla="*/ 472 w 472"/>
                <a:gd name="T147" fmla="*/ 720 h 72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72" h="720">
                  <a:moveTo>
                    <a:pt x="40" y="0"/>
                  </a:moveTo>
                  <a:lnTo>
                    <a:pt x="248" y="40"/>
                  </a:lnTo>
                  <a:lnTo>
                    <a:pt x="208" y="256"/>
                  </a:lnTo>
                  <a:lnTo>
                    <a:pt x="448" y="576"/>
                  </a:lnTo>
                  <a:lnTo>
                    <a:pt x="472" y="616"/>
                  </a:lnTo>
                  <a:lnTo>
                    <a:pt x="448" y="640"/>
                  </a:lnTo>
                  <a:lnTo>
                    <a:pt x="432" y="672"/>
                  </a:lnTo>
                  <a:lnTo>
                    <a:pt x="416" y="696"/>
                  </a:lnTo>
                  <a:lnTo>
                    <a:pt x="432" y="712"/>
                  </a:lnTo>
                  <a:lnTo>
                    <a:pt x="408" y="720"/>
                  </a:lnTo>
                  <a:lnTo>
                    <a:pt x="264" y="712"/>
                  </a:lnTo>
                  <a:lnTo>
                    <a:pt x="256" y="672"/>
                  </a:lnTo>
                  <a:lnTo>
                    <a:pt x="232" y="640"/>
                  </a:lnTo>
                  <a:lnTo>
                    <a:pt x="216" y="632"/>
                  </a:lnTo>
                  <a:lnTo>
                    <a:pt x="208" y="608"/>
                  </a:lnTo>
                  <a:lnTo>
                    <a:pt x="192" y="600"/>
                  </a:lnTo>
                  <a:lnTo>
                    <a:pt x="176" y="584"/>
                  </a:lnTo>
                  <a:lnTo>
                    <a:pt x="176" y="568"/>
                  </a:lnTo>
                  <a:lnTo>
                    <a:pt x="160" y="552"/>
                  </a:lnTo>
                  <a:lnTo>
                    <a:pt x="136" y="560"/>
                  </a:lnTo>
                  <a:lnTo>
                    <a:pt x="112" y="552"/>
                  </a:lnTo>
                  <a:lnTo>
                    <a:pt x="112" y="544"/>
                  </a:lnTo>
                  <a:lnTo>
                    <a:pt x="112" y="520"/>
                  </a:lnTo>
                  <a:lnTo>
                    <a:pt x="104" y="504"/>
                  </a:lnTo>
                  <a:lnTo>
                    <a:pt x="96" y="480"/>
                  </a:lnTo>
                  <a:lnTo>
                    <a:pt x="88" y="464"/>
                  </a:lnTo>
                  <a:lnTo>
                    <a:pt x="88" y="448"/>
                  </a:lnTo>
                  <a:lnTo>
                    <a:pt x="64" y="416"/>
                  </a:lnTo>
                  <a:lnTo>
                    <a:pt x="64" y="392"/>
                  </a:lnTo>
                  <a:lnTo>
                    <a:pt x="80" y="384"/>
                  </a:lnTo>
                  <a:lnTo>
                    <a:pt x="80" y="376"/>
                  </a:lnTo>
                  <a:lnTo>
                    <a:pt x="64" y="368"/>
                  </a:lnTo>
                  <a:lnTo>
                    <a:pt x="56" y="352"/>
                  </a:lnTo>
                  <a:lnTo>
                    <a:pt x="48" y="312"/>
                  </a:lnTo>
                  <a:lnTo>
                    <a:pt x="72" y="336"/>
                  </a:lnTo>
                  <a:lnTo>
                    <a:pt x="56" y="304"/>
                  </a:lnTo>
                  <a:lnTo>
                    <a:pt x="80" y="304"/>
                  </a:lnTo>
                  <a:lnTo>
                    <a:pt x="80" y="288"/>
                  </a:lnTo>
                  <a:lnTo>
                    <a:pt x="56" y="280"/>
                  </a:lnTo>
                  <a:lnTo>
                    <a:pt x="48" y="296"/>
                  </a:lnTo>
                  <a:lnTo>
                    <a:pt x="40" y="288"/>
                  </a:lnTo>
                  <a:lnTo>
                    <a:pt x="8" y="208"/>
                  </a:lnTo>
                  <a:lnTo>
                    <a:pt x="16" y="152"/>
                  </a:lnTo>
                  <a:lnTo>
                    <a:pt x="0" y="120"/>
                  </a:lnTo>
                  <a:lnTo>
                    <a:pt x="8" y="88"/>
                  </a:lnTo>
                  <a:lnTo>
                    <a:pt x="24" y="88"/>
                  </a:lnTo>
                  <a:lnTo>
                    <a:pt x="40" y="48"/>
                  </a:lnTo>
                  <a:lnTo>
                    <a:pt x="40" y="0"/>
                  </a:lnTo>
                  <a:close/>
                </a:path>
              </a:pathLst>
            </a:custGeom>
            <a:solidFill>
              <a:srgbClr val="FFCC66"/>
            </a:solidFill>
            <a:ln w="12700">
              <a:solidFill>
                <a:schemeClr val="bg1"/>
              </a:solidFill>
              <a:prstDash val="solid"/>
              <a:round/>
              <a:headEnd/>
              <a:tailEnd/>
            </a:ln>
          </p:spPr>
          <p:txBody>
            <a:bodyPr/>
            <a:lstStyle/>
            <a:p>
              <a:endParaRPr lang="en-US"/>
            </a:p>
          </p:txBody>
        </p:sp>
        <p:sp>
          <p:nvSpPr>
            <p:cNvPr id="6193" name="Freeform 18">
              <a:extLst>
                <a:ext uri="{FF2B5EF4-FFF2-40B4-BE49-F238E27FC236}">
                  <a16:creationId xmlns:a16="http://schemas.microsoft.com/office/drawing/2014/main" id="{3D655A4F-C4AD-3240-AEDD-68B6F5A2B66F}"/>
                </a:ext>
              </a:extLst>
            </p:cNvPr>
            <p:cNvSpPr>
              <a:spLocks/>
            </p:cNvSpPr>
            <p:nvPr/>
          </p:nvSpPr>
          <p:spPr bwMode="auto">
            <a:xfrm>
              <a:off x="2190750" y="2805113"/>
              <a:ext cx="696912" cy="1104900"/>
            </a:xfrm>
            <a:custGeom>
              <a:avLst/>
              <a:gdLst>
                <a:gd name="T0" fmla="*/ 2147483646 w 352"/>
                <a:gd name="T1" fmla="*/ 0 h 536"/>
                <a:gd name="T2" fmla="*/ 0 w 352"/>
                <a:gd name="T3" fmla="*/ 2147483646 h 536"/>
                <a:gd name="T4" fmla="*/ 2147483646 w 352"/>
                <a:gd name="T5" fmla="*/ 2147483646 h 536"/>
                <a:gd name="T6" fmla="*/ 2147483646 w 352"/>
                <a:gd name="T7" fmla="*/ 2147483646 h 536"/>
                <a:gd name="T8" fmla="*/ 2147483646 w 352"/>
                <a:gd name="T9" fmla="*/ 2147483646 h 536"/>
                <a:gd name="T10" fmla="*/ 2147483646 w 352"/>
                <a:gd name="T11" fmla="*/ 2147483646 h 536"/>
                <a:gd name="T12" fmla="*/ 2147483646 w 352"/>
                <a:gd name="T13" fmla="*/ 2147483646 h 536"/>
                <a:gd name="T14" fmla="*/ 2147483646 w 352"/>
                <a:gd name="T15" fmla="*/ 2147483646 h 536"/>
                <a:gd name="T16" fmla="*/ 2147483646 w 352"/>
                <a:gd name="T17" fmla="*/ 2147483646 h 536"/>
                <a:gd name="T18" fmla="*/ 2147483646 w 352"/>
                <a:gd name="T19" fmla="*/ 2147483646 h 536"/>
                <a:gd name="T20" fmla="*/ 2147483646 w 352"/>
                <a:gd name="T21" fmla="*/ 2147483646 h 536"/>
                <a:gd name="T22" fmla="*/ 2147483646 w 352"/>
                <a:gd name="T23" fmla="*/ 0 h 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52"/>
                <a:gd name="T37" fmla="*/ 0 h 536"/>
                <a:gd name="T38" fmla="*/ 352 w 352"/>
                <a:gd name="T39" fmla="*/ 536 h 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52" h="536">
                  <a:moveTo>
                    <a:pt x="40" y="0"/>
                  </a:moveTo>
                  <a:lnTo>
                    <a:pt x="0" y="216"/>
                  </a:lnTo>
                  <a:lnTo>
                    <a:pt x="240" y="536"/>
                  </a:lnTo>
                  <a:lnTo>
                    <a:pt x="256" y="520"/>
                  </a:lnTo>
                  <a:lnTo>
                    <a:pt x="248" y="456"/>
                  </a:lnTo>
                  <a:lnTo>
                    <a:pt x="280" y="464"/>
                  </a:lnTo>
                  <a:lnTo>
                    <a:pt x="312" y="272"/>
                  </a:lnTo>
                  <a:lnTo>
                    <a:pt x="336" y="136"/>
                  </a:lnTo>
                  <a:lnTo>
                    <a:pt x="336" y="96"/>
                  </a:lnTo>
                  <a:lnTo>
                    <a:pt x="352" y="56"/>
                  </a:lnTo>
                  <a:lnTo>
                    <a:pt x="192" y="32"/>
                  </a:lnTo>
                  <a:lnTo>
                    <a:pt x="40" y="0"/>
                  </a:lnTo>
                  <a:close/>
                </a:path>
              </a:pathLst>
            </a:custGeom>
            <a:solidFill>
              <a:srgbClr val="3366CC"/>
            </a:solidFill>
            <a:ln w="12700">
              <a:solidFill>
                <a:schemeClr val="bg1"/>
              </a:solidFill>
              <a:prstDash val="solid"/>
              <a:round/>
              <a:headEnd/>
              <a:tailEnd/>
            </a:ln>
          </p:spPr>
          <p:txBody>
            <a:bodyPr/>
            <a:lstStyle/>
            <a:p>
              <a:endParaRPr lang="en-US"/>
            </a:p>
          </p:txBody>
        </p:sp>
        <p:sp>
          <p:nvSpPr>
            <p:cNvPr id="6194" name="Freeform 19">
              <a:extLst>
                <a:ext uri="{FF2B5EF4-FFF2-40B4-BE49-F238E27FC236}">
                  <a16:creationId xmlns:a16="http://schemas.microsoft.com/office/drawing/2014/main" id="{8B9CDCE8-92B4-FE48-9CFC-012DF759BB8C}"/>
                </a:ext>
              </a:extLst>
            </p:cNvPr>
            <p:cNvSpPr>
              <a:spLocks/>
            </p:cNvSpPr>
            <p:nvPr/>
          </p:nvSpPr>
          <p:spPr bwMode="auto">
            <a:xfrm>
              <a:off x="2571750" y="1898650"/>
              <a:ext cx="633412" cy="1071563"/>
            </a:xfrm>
            <a:custGeom>
              <a:avLst/>
              <a:gdLst>
                <a:gd name="T0" fmla="*/ 2147483646 w 320"/>
                <a:gd name="T1" fmla="*/ 0 h 520"/>
                <a:gd name="T2" fmla="*/ 2147483646 w 320"/>
                <a:gd name="T3" fmla="*/ 2147483646 h 520"/>
                <a:gd name="T4" fmla="*/ 2147483646 w 320"/>
                <a:gd name="T5" fmla="*/ 2147483646 h 520"/>
                <a:gd name="T6" fmla="*/ 2147483646 w 320"/>
                <a:gd name="T7" fmla="*/ 2147483646 h 520"/>
                <a:gd name="T8" fmla="*/ 2147483646 w 320"/>
                <a:gd name="T9" fmla="*/ 2147483646 h 520"/>
                <a:gd name="T10" fmla="*/ 2147483646 w 320"/>
                <a:gd name="T11" fmla="*/ 2147483646 h 520"/>
                <a:gd name="T12" fmla="*/ 2147483646 w 320"/>
                <a:gd name="T13" fmla="*/ 2147483646 h 520"/>
                <a:gd name="T14" fmla="*/ 0 w 320"/>
                <a:gd name="T15" fmla="*/ 2147483646 h 520"/>
                <a:gd name="T16" fmla="*/ 2147483646 w 320"/>
                <a:gd name="T17" fmla="*/ 2147483646 h 520"/>
                <a:gd name="T18" fmla="*/ 2147483646 w 320"/>
                <a:gd name="T19" fmla="*/ 2147483646 h 520"/>
                <a:gd name="T20" fmla="*/ 2147483646 w 320"/>
                <a:gd name="T21" fmla="*/ 2147483646 h 520"/>
                <a:gd name="T22" fmla="*/ 2147483646 w 320"/>
                <a:gd name="T23" fmla="*/ 2147483646 h 520"/>
                <a:gd name="T24" fmla="*/ 2147483646 w 320"/>
                <a:gd name="T25" fmla="*/ 2147483646 h 520"/>
                <a:gd name="T26" fmla="*/ 2147483646 w 320"/>
                <a:gd name="T27" fmla="*/ 2147483646 h 520"/>
                <a:gd name="T28" fmla="*/ 2147483646 w 320"/>
                <a:gd name="T29" fmla="*/ 2147483646 h 520"/>
                <a:gd name="T30" fmla="*/ 2147483646 w 320"/>
                <a:gd name="T31" fmla="*/ 2147483646 h 520"/>
                <a:gd name="T32" fmla="*/ 2147483646 w 320"/>
                <a:gd name="T33" fmla="*/ 2147483646 h 520"/>
                <a:gd name="T34" fmla="*/ 2147483646 w 320"/>
                <a:gd name="T35" fmla="*/ 2147483646 h 520"/>
                <a:gd name="T36" fmla="*/ 2147483646 w 320"/>
                <a:gd name="T37" fmla="*/ 2147483646 h 520"/>
                <a:gd name="T38" fmla="*/ 2147483646 w 320"/>
                <a:gd name="T39" fmla="*/ 2147483646 h 520"/>
                <a:gd name="T40" fmla="*/ 2147483646 w 320"/>
                <a:gd name="T41" fmla="*/ 2147483646 h 520"/>
                <a:gd name="T42" fmla="*/ 2147483646 w 320"/>
                <a:gd name="T43" fmla="*/ 0 h 52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20"/>
                <a:gd name="T67" fmla="*/ 0 h 520"/>
                <a:gd name="T68" fmla="*/ 320 w 320"/>
                <a:gd name="T69" fmla="*/ 520 h 52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20" h="520">
                  <a:moveTo>
                    <a:pt x="80" y="0"/>
                  </a:moveTo>
                  <a:lnTo>
                    <a:pt x="48" y="208"/>
                  </a:lnTo>
                  <a:lnTo>
                    <a:pt x="80" y="248"/>
                  </a:lnTo>
                  <a:lnTo>
                    <a:pt x="32" y="296"/>
                  </a:lnTo>
                  <a:lnTo>
                    <a:pt x="24" y="328"/>
                  </a:lnTo>
                  <a:lnTo>
                    <a:pt x="40" y="344"/>
                  </a:lnTo>
                  <a:lnTo>
                    <a:pt x="24" y="360"/>
                  </a:lnTo>
                  <a:lnTo>
                    <a:pt x="0" y="472"/>
                  </a:lnTo>
                  <a:lnTo>
                    <a:pt x="152" y="504"/>
                  </a:lnTo>
                  <a:lnTo>
                    <a:pt x="296" y="520"/>
                  </a:lnTo>
                  <a:lnTo>
                    <a:pt x="312" y="416"/>
                  </a:lnTo>
                  <a:lnTo>
                    <a:pt x="320" y="352"/>
                  </a:lnTo>
                  <a:lnTo>
                    <a:pt x="304" y="336"/>
                  </a:lnTo>
                  <a:lnTo>
                    <a:pt x="272" y="336"/>
                  </a:lnTo>
                  <a:lnTo>
                    <a:pt x="232" y="344"/>
                  </a:lnTo>
                  <a:lnTo>
                    <a:pt x="224" y="296"/>
                  </a:lnTo>
                  <a:lnTo>
                    <a:pt x="168" y="256"/>
                  </a:lnTo>
                  <a:lnTo>
                    <a:pt x="176" y="232"/>
                  </a:lnTo>
                  <a:lnTo>
                    <a:pt x="184" y="192"/>
                  </a:lnTo>
                  <a:lnTo>
                    <a:pt x="112" y="96"/>
                  </a:lnTo>
                  <a:lnTo>
                    <a:pt x="120" y="8"/>
                  </a:lnTo>
                  <a:lnTo>
                    <a:pt x="80" y="0"/>
                  </a:lnTo>
                  <a:close/>
                </a:path>
              </a:pathLst>
            </a:custGeom>
            <a:solidFill>
              <a:srgbClr val="3366CC"/>
            </a:solidFill>
            <a:ln w="12700">
              <a:solidFill>
                <a:schemeClr val="bg1"/>
              </a:solidFill>
              <a:prstDash val="solid"/>
              <a:round/>
              <a:headEnd/>
              <a:tailEnd/>
            </a:ln>
          </p:spPr>
          <p:txBody>
            <a:bodyPr/>
            <a:lstStyle/>
            <a:p>
              <a:endParaRPr lang="en-US"/>
            </a:p>
          </p:txBody>
        </p:sp>
        <p:sp>
          <p:nvSpPr>
            <p:cNvPr id="6195" name="Freeform 20">
              <a:extLst>
                <a:ext uri="{FF2B5EF4-FFF2-40B4-BE49-F238E27FC236}">
                  <a16:creationId xmlns:a16="http://schemas.microsoft.com/office/drawing/2014/main" id="{E158203A-7C93-D843-A57C-46ED9AC5CF16}"/>
                </a:ext>
              </a:extLst>
            </p:cNvPr>
            <p:cNvSpPr>
              <a:spLocks/>
            </p:cNvSpPr>
            <p:nvPr/>
          </p:nvSpPr>
          <p:spPr bwMode="auto">
            <a:xfrm>
              <a:off x="2762250" y="2936875"/>
              <a:ext cx="585787" cy="774700"/>
            </a:xfrm>
            <a:custGeom>
              <a:avLst/>
              <a:gdLst>
                <a:gd name="T0" fmla="*/ 2147483646 w 296"/>
                <a:gd name="T1" fmla="*/ 0 h 376"/>
                <a:gd name="T2" fmla="*/ 2147483646 w 296"/>
                <a:gd name="T3" fmla="*/ 2147483646 h 376"/>
                <a:gd name="T4" fmla="*/ 2147483646 w 296"/>
                <a:gd name="T5" fmla="*/ 2147483646 h 376"/>
                <a:gd name="T6" fmla="*/ 2147483646 w 296"/>
                <a:gd name="T7" fmla="*/ 2147483646 h 376"/>
                <a:gd name="T8" fmla="*/ 2147483646 w 296"/>
                <a:gd name="T9" fmla="*/ 2147483646 h 376"/>
                <a:gd name="T10" fmla="*/ 0 w 296"/>
                <a:gd name="T11" fmla="*/ 2147483646 h 376"/>
                <a:gd name="T12" fmla="*/ 2147483646 w 296"/>
                <a:gd name="T13" fmla="*/ 2147483646 h 376"/>
                <a:gd name="T14" fmla="*/ 2147483646 w 296"/>
                <a:gd name="T15" fmla="*/ 0 h 376"/>
                <a:gd name="T16" fmla="*/ 0 60000 65536"/>
                <a:gd name="T17" fmla="*/ 0 60000 65536"/>
                <a:gd name="T18" fmla="*/ 0 60000 65536"/>
                <a:gd name="T19" fmla="*/ 0 60000 65536"/>
                <a:gd name="T20" fmla="*/ 0 60000 65536"/>
                <a:gd name="T21" fmla="*/ 0 60000 65536"/>
                <a:gd name="T22" fmla="*/ 0 60000 65536"/>
                <a:gd name="T23" fmla="*/ 0 60000 65536"/>
                <a:gd name="T24" fmla="*/ 0 w 296"/>
                <a:gd name="T25" fmla="*/ 0 h 376"/>
                <a:gd name="T26" fmla="*/ 296 w 296"/>
                <a:gd name="T27" fmla="*/ 376 h 37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6" h="376">
                  <a:moveTo>
                    <a:pt x="56" y="0"/>
                  </a:moveTo>
                  <a:lnTo>
                    <a:pt x="200" y="16"/>
                  </a:lnTo>
                  <a:lnTo>
                    <a:pt x="192" y="88"/>
                  </a:lnTo>
                  <a:lnTo>
                    <a:pt x="296" y="96"/>
                  </a:lnTo>
                  <a:lnTo>
                    <a:pt x="272" y="376"/>
                  </a:lnTo>
                  <a:lnTo>
                    <a:pt x="0" y="352"/>
                  </a:lnTo>
                  <a:lnTo>
                    <a:pt x="32" y="168"/>
                  </a:lnTo>
                  <a:lnTo>
                    <a:pt x="56" y="0"/>
                  </a:lnTo>
                  <a:close/>
                </a:path>
              </a:pathLst>
            </a:custGeom>
            <a:solidFill>
              <a:srgbClr val="3366CC"/>
            </a:solidFill>
            <a:ln w="12700">
              <a:solidFill>
                <a:schemeClr val="bg1"/>
              </a:solidFill>
              <a:prstDash val="solid"/>
              <a:round/>
              <a:headEnd/>
              <a:tailEnd/>
            </a:ln>
          </p:spPr>
          <p:txBody>
            <a:bodyPr/>
            <a:lstStyle/>
            <a:p>
              <a:endParaRPr lang="en-US"/>
            </a:p>
          </p:txBody>
        </p:sp>
        <p:sp>
          <p:nvSpPr>
            <p:cNvPr id="6196" name="Freeform 21">
              <a:extLst>
                <a:ext uri="{FF2B5EF4-FFF2-40B4-BE49-F238E27FC236}">
                  <a16:creationId xmlns:a16="http://schemas.microsoft.com/office/drawing/2014/main" id="{53BCDBC0-589A-3C4B-9AF5-B8207730921E}"/>
                </a:ext>
              </a:extLst>
            </p:cNvPr>
            <p:cNvSpPr>
              <a:spLocks/>
            </p:cNvSpPr>
            <p:nvPr/>
          </p:nvSpPr>
          <p:spPr bwMode="auto">
            <a:xfrm>
              <a:off x="2794000" y="1914525"/>
              <a:ext cx="1093787" cy="709613"/>
            </a:xfrm>
            <a:custGeom>
              <a:avLst/>
              <a:gdLst>
                <a:gd name="T0" fmla="*/ 2147483646 w 553"/>
                <a:gd name="T1" fmla="*/ 0 h 344"/>
                <a:gd name="T2" fmla="*/ 2147483646 w 553"/>
                <a:gd name="T3" fmla="*/ 2147483646 h 344"/>
                <a:gd name="T4" fmla="*/ 2147483646 w 553"/>
                <a:gd name="T5" fmla="*/ 2147483646 h 344"/>
                <a:gd name="T6" fmla="*/ 2147483646 w 553"/>
                <a:gd name="T7" fmla="*/ 2147483646 h 344"/>
                <a:gd name="T8" fmla="*/ 2147483646 w 553"/>
                <a:gd name="T9" fmla="*/ 2147483646 h 344"/>
                <a:gd name="T10" fmla="*/ 2147483646 w 553"/>
                <a:gd name="T11" fmla="*/ 2147483646 h 344"/>
                <a:gd name="T12" fmla="*/ 2147483646 w 553"/>
                <a:gd name="T13" fmla="*/ 2147483646 h 344"/>
                <a:gd name="T14" fmla="*/ 2147483646 w 553"/>
                <a:gd name="T15" fmla="*/ 2147483646 h 344"/>
                <a:gd name="T16" fmla="*/ 2147483646 w 553"/>
                <a:gd name="T17" fmla="*/ 2147483646 h 344"/>
                <a:gd name="T18" fmla="*/ 2147483646 w 553"/>
                <a:gd name="T19" fmla="*/ 2147483646 h 344"/>
                <a:gd name="T20" fmla="*/ 2147483646 w 553"/>
                <a:gd name="T21" fmla="*/ 2147483646 h 344"/>
                <a:gd name="T22" fmla="*/ 2147483646 w 553"/>
                <a:gd name="T23" fmla="*/ 2147483646 h 344"/>
                <a:gd name="T24" fmla="*/ 2147483646 w 553"/>
                <a:gd name="T25" fmla="*/ 2147483646 h 344"/>
                <a:gd name="T26" fmla="*/ 2147483646 w 553"/>
                <a:gd name="T27" fmla="*/ 2147483646 h 344"/>
                <a:gd name="T28" fmla="*/ 2147483646 w 553"/>
                <a:gd name="T29" fmla="*/ 2147483646 h 344"/>
                <a:gd name="T30" fmla="*/ 2147483646 w 553"/>
                <a:gd name="T31" fmla="*/ 2147483646 h 344"/>
                <a:gd name="T32" fmla="*/ 2147483646 w 553"/>
                <a:gd name="T33" fmla="*/ 2147483646 h 344"/>
                <a:gd name="T34" fmla="*/ 0 w 553"/>
                <a:gd name="T35" fmla="*/ 2147483646 h 344"/>
                <a:gd name="T36" fmla="*/ 2147483646 w 553"/>
                <a:gd name="T37" fmla="*/ 0 h 3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53"/>
                <a:gd name="T58" fmla="*/ 0 h 344"/>
                <a:gd name="T59" fmla="*/ 553 w 553"/>
                <a:gd name="T60" fmla="*/ 344 h 3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53" h="344">
                  <a:moveTo>
                    <a:pt x="8" y="0"/>
                  </a:moveTo>
                  <a:lnTo>
                    <a:pt x="120" y="16"/>
                  </a:lnTo>
                  <a:lnTo>
                    <a:pt x="184" y="24"/>
                  </a:lnTo>
                  <a:lnTo>
                    <a:pt x="272" y="32"/>
                  </a:lnTo>
                  <a:lnTo>
                    <a:pt x="352" y="40"/>
                  </a:lnTo>
                  <a:lnTo>
                    <a:pt x="489" y="48"/>
                  </a:lnTo>
                  <a:lnTo>
                    <a:pt x="553" y="56"/>
                  </a:lnTo>
                  <a:lnTo>
                    <a:pt x="553" y="336"/>
                  </a:lnTo>
                  <a:lnTo>
                    <a:pt x="216" y="312"/>
                  </a:lnTo>
                  <a:lnTo>
                    <a:pt x="208" y="344"/>
                  </a:lnTo>
                  <a:lnTo>
                    <a:pt x="192" y="328"/>
                  </a:lnTo>
                  <a:lnTo>
                    <a:pt x="160" y="328"/>
                  </a:lnTo>
                  <a:lnTo>
                    <a:pt x="120" y="336"/>
                  </a:lnTo>
                  <a:lnTo>
                    <a:pt x="112" y="288"/>
                  </a:lnTo>
                  <a:lnTo>
                    <a:pt x="56" y="248"/>
                  </a:lnTo>
                  <a:lnTo>
                    <a:pt x="64" y="216"/>
                  </a:lnTo>
                  <a:lnTo>
                    <a:pt x="72" y="184"/>
                  </a:lnTo>
                  <a:lnTo>
                    <a:pt x="0" y="88"/>
                  </a:lnTo>
                  <a:lnTo>
                    <a:pt x="8" y="0"/>
                  </a:lnTo>
                  <a:close/>
                </a:path>
              </a:pathLst>
            </a:custGeom>
            <a:solidFill>
              <a:srgbClr val="3366CC"/>
            </a:solidFill>
            <a:ln w="12700">
              <a:solidFill>
                <a:schemeClr val="bg1"/>
              </a:solidFill>
              <a:prstDash val="solid"/>
              <a:round/>
              <a:headEnd/>
              <a:tailEnd/>
            </a:ln>
          </p:spPr>
          <p:txBody>
            <a:bodyPr/>
            <a:lstStyle/>
            <a:p>
              <a:endParaRPr lang="en-US"/>
            </a:p>
          </p:txBody>
        </p:sp>
        <p:sp>
          <p:nvSpPr>
            <p:cNvPr id="6197" name="Freeform 22">
              <a:extLst>
                <a:ext uri="{FF2B5EF4-FFF2-40B4-BE49-F238E27FC236}">
                  <a16:creationId xmlns:a16="http://schemas.microsoft.com/office/drawing/2014/main" id="{104AC3B5-E094-AC40-8B8A-D2C96C62E16C}"/>
                </a:ext>
              </a:extLst>
            </p:cNvPr>
            <p:cNvSpPr>
              <a:spLocks/>
            </p:cNvSpPr>
            <p:nvPr/>
          </p:nvSpPr>
          <p:spPr bwMode="auto">
            <a:xfrm>
              <a:off x="3141663" y="2541588"/>
              <a:ext cx="746125" cy="642938"/>
            </a:xfrm>
            <a:custGeom>
              <a:avLst/>
              <a:gdLst>
                <a:gd name="T0" fmla="*/ 2147483646 w 377"/>
                <a:gd name="T1" fmla="*/ 0 h 312"/>
                <a:gd name="T2" fmla="*/ 2147483646 w 377"/>
                <a:gd name="T3" fmla="*/ 2147483646 h 312"/>
                <a:gd name="T4" fmla="*/ 0 w 377"/>
                <a:gd name="T5" fmla="*/ 2147483646 h 312"/>
                <a:gd name="T6" fmla="*/ 2147483646 w 377"/>
                <a:gd name="T7" fmla="*/ 2147483646 h 312"/>
                <a:gd name="T8" fmla="*/ 2147483646 w 377"/>
                <a:gd name="T9" fmla="*/ 2147483646 h 312"/>
                <a:gd name="T10" fmla="*/ 2147483646 w 377"/>
                <a:gd name="T11" fmla="*/ 2147483646 h 312"/>
                <a:gd name="T12" fmla="*/ 2147483646 w 377"/>
                <a:gd name="T13" fmla="*/ 0 h 312"/>
                <a:gd name="T14" fmla="*/ 0 60000 65536"/>
                <a:gd name="T15" fmla="*/ 0 60000 65536"/>
                <a:gd name="T16" fmla="*/ 0 60000 65536"/>
                <a:gd name="T17" fmla="*/ 0 60000 65536"/>
                <a:gd name="T18" fmla="*/ 0 60000 65536"/>
                <a:gd name="T19" fmla="*/ 0 60000 65536"/>
                <a:gd name="T20" fmla="*/ 0 60000 65536"/>
                <a:gd name="T21" fmla="*/ 0 w 377"/>
                <a:gd name="T22" fmla="*/ 0 h 312"/>
                <a:gd name="T23" fmla="*/ 377 w 377"/>
                <a:gd name="T24" fmla="*/ 312 h 3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7" h="312">
                  <a:moveTo>
                    <a:pt x="32" y="0"/>
                  </a:moveTo>
                  <a:lnTo>
                    <a:pt x="16" y="120"/>
                  </a:lnTo>
                  <a:lnTo>
                    <a:pt x="0" y="280"/>
                  </a:lnTo>
                  <a:lnTo>
                    <a:pt x="104" y="296"/>
                  </a:lnTo>
                  <a:lnTo>
                    <a:pt x="361" y="312"/>
                  </a:lnTo>
                  <a:lnTo>
                    <a:pt x="377" y="32"/>
                  </a:lnTo>
                  <a:lnTo>
                    <a:pt x="32" y="0"/>
                  </a:lnTo>
                  <a:close/>
                </a:path>
              </a:pathLst>
            </a:custGeom>
            <a:solidFill>
              <a:srgbClr val="3366CC"/>
            </a:solidFill>
            <a:ln w="12700">
              <a:solidFill>
                <a:schemeClr val="bg1"/>
              </a:solidFill>
              <a:prstDash val="solid"/>
              <a:round/>
              <a:headEnd/>
              <a:tailEnd/>
            </a:ln>
          </p:spPr>
          <p:txBody>
            <a:bodyPr/>
            <a:lstStyle/>
            <a:p>
              <a:endParaRPr lang="en-US"/>
            </a:p>
          </p:txBody>
        </p:sp>
        <p:sp>
          <p:nvSpPr>
            <p:cNvPr id="6198" name="Freeform 23">
              <a:extLst>
                <a:ext uri="{FF2B5EF4-FFF2-40B4-BE49-F238E27FC236}">
                  <a16:creationId xmlns:a16="http://schemas.microsoft.com/office/drawing/2014/main" id="{B56D90EF-5297-F543-BCD4-761CCEE12A2F}"/>
                </a:ext>
              </a:extLst>
            </p:cNvPr>
            <p:cNvSpPr>
              <a:spLocks/>
            </p:cNvSpPr>
            <p:nvPr/>
          </p:nvSpPr>
          <p:spPr bwMode="auto">
            <a:xfrm>
              <a:off x="3284538" y="3135313"/>
              <a:ext cx="793750" cy="609600"/>
            </a:xfrm>
            <a:custGeom>
              <a:avLst/>
              <a:gdLst>
                <a:gd name="T0" fmla="*/ 2147483646 w 401"/>
                <a:gd name="T1" fmla="*/ 0 h 296"/>
                <a:gd name="T2" fmla="*/ 2147483646 w 401"/>
                <a:gd name="T3" fmla="*/ 2147483646 h 296"/>
                <a:gd name="T4" fmla="*/ 0 w 401"/>
                <a:gd name="T5" fmla="*/ 2147483646 h 296"/>
                <a:gd name="T6" fmla="*/ 2147483646 w 401"/>
                <a:gd name="T7" fmla="*/ 2147483646 h 296"/>
                <a:gd name="T8" fmla="*/ 2147483646 w 401"/>
                <a:gd name="T9" fmla="*/ 2147483646 h 296"/>
                <a:gd name="T10" fmla="*/ 2147483646 w 401"/>
                <a:gd name="T11" fmla="*/ 2147483646 h 296"/>
                <a:gd name="T12" fmla="*/ 2147483646 w 401"/>
                <a:gd name="T13" fmla="*/ 2147483646 h 296"/>
                <a:gd name="T14" fmla="*/ 2147483646 w 401"/>
                <a:gd name="T15" fmla="*/ 2147483646 h 296"/>
                <a:gd name="T16" fmla="*/ 2147483646 w 401"/>
                <a:gd name="T17" fmla="*/ 0 h 2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1"/>
                <a:gd name="T28" fmla="*/ 0 h 296"/>
                <a:gd name="T29" fmla="*/ 401 w 401"/>
                <a:gd name="T30" fmla="*/ 296 h 2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1" h="296">
                  <a:moveTo>
                    <a:pt x="32" y="0"/>
                  </a:moveTo>
                  <a:lnTo>
                    <a:pt x="16" y="184"/>
                  </a:lnTo>
                  <a:lnTo>
                    <a:pt x="0" y="280"/>
                  </a:lnTo>
                  <a:lnTo>
                    <a:pt x="201" y="296"/>
                  </a:lnTo>
                  <a:lnTo>
                    <a:pt x="393" y="296"/>
                  </a:lnTo>
                  <a:lnTo>
                    <a:pt x="393" y="160"/>
                  </a:lnTo>
                  <a:lnTo>
                    <a:pt x="401" y="24"/>
                  </a:lnTo>
                  <a:lnTo>
                    <a:pt x="289" y="24"/>
                  </a:lnTo>
                  <a:lnTo>
                    <a:pt x="32" y="0"/>
                  </a:lnTo>
                  <a:close/>
                </a:path>
              </a:pathLst>
            </a:custGeom>
            <a:solidFill>
              <a:srgbClr val="FFCC66"/>
            </a:solidFill>
            <a:ln w="12700">
              <a:solidFill>
                <a:schemeClr val="bg1"/>
              </a:solidFill>
              <a:prstDash val="solid"/>
              <a:round/>
              <a:headEnd/>
              <a:tailEnd/>
            </a:ln>
          </p:spPr>
          <p:txBody>
            <a:bodyPr/>
            <a:lstStyle/>
            <a:p>
              <a:endParaRPr lang="en-US"/>
            </a:p>
          </p:txBody>
        </p:sp>
        <p:sp>
          <p:nvSpPr>
            <p:cNvPr id="6199" name="Freeform 24">
              <a:extLst>
                <a:ext uri="{FF2B5EF4-FFF2-40B4-BE49-F238E27FC236}">
                  <a16:creationId xmlns:a16="http://schemas.microsoft.com/office/drawing/2014/main" id="{676B93E8-DECA-3C41-A9B3-AED78100FEF9}"/>
                </a:ext>
              </a:extLst>
            </p:cNvPr>
            <p:cNvSpPr>
              <a:spLocks/>
            </p:cNvSpPr>
            <p:nvPr/>
          </p:nvSpPr>
          <p:spPr bwMode="auto">
            <a:xfrm>
              <a:off x="2587625" y="3644900"/>
              <a:ext cx="712787" cy="825500"/>
            </a:xfrm>
            <a:custGeom>
              <a:avLst/>
              <a:gdLst>
                <a:gd name="T0" fmla="*/ 2147483646 w 360"/>
                <a:gd name="T1" fmla="*/ 0 h 400"/>
                <a:gd name="T2" fmla="*/ 2147483646 w 360"/>
                <a:gd name="T3" fmla="*/ 2147483646 h 400"/>
                <a:gd name="T4" fmla="*/ 2147483646 w 360"/>
                <a:gd name="T5" fmla="*/ 2147483646 h 400"/>
                <a:gd name="T6" fmla="*/ 2147483646 w 360"/>
                <a:gd name="T7" fmla="*/ 2147483646 h 400"/>
                <a:gd name="T8" fmla="*/ 2147483646 w 360"/>
                <a:gd name="T9" fmla="*/ 2147483646 h 400"/>
                <a:gd name="T10" fmla="*/ 2147483646 w 360"/>
                <a:gd name="T11" fmla="*/ 2147483646 h 400"/>
                <a:gd name="T12" fmla="*/ 2147483646 w 360"/>
                <a:gd name="T13" fmla="*/ 2147483646 h 400"/>
                <a:gd name="T14" fmla="*/ 2147483646 w 360"/>
                <a:gd name="T15" fmla="*/ 2147483646 h 400"/>
                <a:gd name="T16" fmla="*/ 2147483646 w 360"/>
                <a:gd name="T17" fmla="*/ 2147483646 h 400"/>
                <a:gd name="T18" fmla="*/ 2147483646 w 360"/>
                <a:gd name="T19" fmla="*/ 2147483646 h 400"/>
                <a:gd name="T20" fmla="*/ 0 w 360"/>
                <a:gd name="T21" fmla="*/ 2147483646 h 400"/>
                <a:gd name="T22" fmla="*/ 0 w 360"/>
                <a:gd name="T23" fmla="*/ 2147483646 h 400"/>
                <a:gd name="T24" fmla="*/ 2147483646 w 360"/>
                <a:gd name="T25" fmla="*/ 2147483646 h 400"/>
                <a:gd name="T26" fmla="*/ 2147483646 w 360"/>
                <a:gd name="T27" fmla="*/ 2147483646 h 400"/>
                <a:gd name="T28" fmla="*/ 2147483646 w 360"/>
                <a:gd name="T29" fmla="*/ 2147483646 h 400"/>
                <a:gd name="T30" fmla="*/ 2147483646 w 360"/>
                <a:gd name="T31" fmla="*/ 0 h 4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60"/>
                <a:gd name="T49" fmla="*/ 0 h 400"/>
                <a:gd name="T50" fmla="*/ 360 w 360"/>
                <a:gd name="T51" fmla="*/ 400 h 4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60" h="400">
                  <a:moveTo>
                    <a:pt x="88" y="0"/>
                  </a:moveTo>
                  <a:lnTo>
                    <a:pt x="80" y="56"/>
                  </a:lnTo>
                  <a:lnTo>
                    <a:pt x="48" y="48"/>
                  </a:lnTo>
                  <a:lnTo>
                    <a:pt x="56" y="120"/>
                  </a:lnTo>
                  <a:lnTo>
                    <a:pt x="40" y="128"/>
                  </a:lnTo>
                  <a:lnTo>
                    <a:pt x="56" y="168"/>
                  </a:lnTo>
                  <a:lnTo>
                    <a:pt x="40" y="192"/>
                  </a:lnTo>
                  <a:lnTo>
                    <a:pt x="24" y="216"/>
                  </a:lnTo>
                  <a:lnTo>
                    <a:pt x="8" y="248"/>
                  </a:lnTo>
                  <a:lnTo>
                    <a:pt x="24" y="264"/>
                  </a:lnTo>
                  <a:lnTo>
                    <a:pt x="0" y="272"/>
                  </a:lnTo>
                  <a:lnTo>
                    <a:pt x="0" y="296"/>
                  </a:lnTo>
                  <a:lnTo>
                    <a:pt x="200" y="400"/>
                  </a:lnTo>
                  <a:lnTo>
                    <a:pt x="312" y="400"/>
                  </a:lnTo>
                  <a:lnTo>
                    <a:pt x="360" y="32"/>
                  </a:lnTo>
                  <a:lnTo>
                    <a:pt x="88" y="0"/>
                  </a:lnTo>
                  <a:close/>
                </a:path>
              </a:pathLst>
            </a:custGeom>
            <a:solidFill>
              <a:srgbClr val="3366CC"/>
            </a:solidFill>
            <a:ln w="12700">
              <a:solidFill>
                <a:schemeClr val="bg1"/>
              </a:solidFill>
              <a:prstDash val="solid"/>
              <a:round/>
              <a:headEnd/>
              <a:tailEnd/>
            </a:ln>
          </p:spPr>
          <p:txBody>
            <a:bodyPr/>
            <a:lstStyle/>
            <a:p>
              <a:endParaRPr lang="en-US"/>
            </a:p>
          </p:txBody>
        </p:sp>
        <p:sp>
          <p:nvSpPr>
            <p:cNvPr id="6200" name="Freeform 25">
              <a:extLst>
                <a:ext uri="{FF2B5EF4-FFF2-40B4-BE49-F238E27FC236}">
                  <a16:creationId xmlns:a16="http://schemas.microsoft.com/office/drawing/2014/main" id="{0DD5C9B3-9692-AE4F-8707-E7EEFF0FF8B5}"/>
                </a:ext>
              </a:extLst>
            </p:cNvPr>
            <p:cNvSpPr>
              <a:spLocks/>
            </p:cNvSpPr>
            <p:nvPr/>
          </p:nvSpPr>
          <p:spPr bwMode="auto">
            <a:xfrm>
              <a:off x="3205163" y="3711575"/>
              <a:ext cx="746125" cy="774700"/>
            </a:xfrm>
            <a:custGeom>
              <a:avLst/>
              <a:gdLst>
                <a:gd name="T0" fmla="*/ 2147483646 w 377"/>
                <a:gd name="T1" fmla="*/ 0 h 376"/>
                <a:gd name="T2" fmla="*/ 2147483646 w 377"/>
                <a:gd name="T3" fmla="*/ 2147483646 h 376"/>
                <a:gd name="T4" fmla="*/ 2147483646 w 377"/>
                <a:gd name="T5" fmla="*/ 2147483646 h 376"/>
                <a:gd name="T6" fmla="*/ 2147483646 w 377"/>
                <a:gd name="T7" fmla="*/ 2147483646 h 376"/>
                <a:gd name="T8" fmla="*/ 2147483646 w 377"/>
                <a:gd name="T9" fmla="*/ 2147483646 h 376"/>
                <a:gd name="T10" fmla="*/ 2147483646 w 377"/>
                <a:gd name="T11" fmla="*/ 2147483646 h 376"/>
                <a:gd name="T12" fmla="*/ 2147483646 w 377"/>
                <a:gd name="T13" fmla="*/ 2147483646 h 376"/>
                <a:gd name="T14" fmla="*/ 2147483646 w 377"/>
                <a:gd name="T15" fmla="*/ 2147483646 h 376"/>
                <a:gd name="T16" fmla="*/ 0 w 377"/>
                <a:gd name="T17" fmla="*/ 2147483646 h 376"/>
                <a:gd name="T18" fmla="*/ 2147483646 w 377"/>
                <a:gd name="T19" fmla="*/ 2147483646 h 376"/>
                <a:gd name="T20" fmla="*/ 2147483646 w 377"/>
                <a:gd name="T21" fmla="*/ 0 h 3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7"/>
                <a:gd name="T34" fmla="*/ 0 h 376"/>
                <a:gd name="T35" fmla="*/ 377 w 377"/>
                <a:gd name="T36" fmla="*/ 376 h 37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7" h="376">
                  <a:moveTo>
                    <a:pt x="48" y="0"/>
                  </a:moveTo>
                  <a:lnTo>
                    <a:pt x="377" y="16"/>
                  </a:lnTo>
                  <a:lnTo>
                    <a:pt x="361" y="352"/>
                  </a:lnTo>
                  <a:lnTo>
                    <a:pt x="257" y="344"/>
                  </a:lnTo>
                  <a:lnTo>
                    <a:pt x="152" y="336"/>
                  </a:lnTo>
                  <a:lnTo>
                    <a:pt x="152" y="352"/>
                  </a:lnTo>
                  <a:lnTo>
                    <a:pt x="64" y="352"/>
                  </a:lnTo>
                  <a:lnTo>
                    <a:pt x="64" y="376"/>
                  </a:lnTo>
                  <a:lnTo>
                    <a:pt x="0" y="368"/>
                  </a:lnTo>
                  <a:lnTo>
                    <a:pt x="32" y="88"/>
                  </a:lnTo>
                  <a:lnTo>
                    <a:pt x="48" y="0"/>
                  </a:lnTo>
                  <a:close/>
                </a:path>
              </a:pathLst>
            </a:custGeom>
            <a:solidFill>
              <a:srgbClr val="3366CC"/>
            </a:solidFill>
            <a:ln w="12700">
              <a:solidFill>
                <a:schemeClr val="bg1"/>
              </a:solidFill>
              <a:prstDash val="solid"/>
              <a:round/>
              <a:headEnd/>
              <a:tailEnd/>
            </a:ln>
          </p:spPr>
          <p:txBody>
            <a:bodyPr/>
            <a:lstStyle/>
            <a:p>
              <a:endParaRPr lang="en-US"/>
            </a:p>
          </p:txBody>
        </p:sp>
        <p:sp>
          <p:nvSpPr>
            <p:cNvPr id="6201" name="Freeform 26">
              <a:extLst>
                <a:ext uri="{FF2B5EF4-FFF2-40B4-BE49-F238E27FC236}">
                  <a16:creationId xmlns:a16="http://schemas.microsoft.com/office/drawing/2014/main" id="{41DD2D5A-AB44-F840-92DF-196DB9670AFA}"/>
                </a:ext>
              </a:extLst>
            </p:cNvPr>
            <p:cNvSpPr>
              <a:spLocks/>
            </p:cNvSpPr>
            <p:nvPr/>
          </p:nvSpPr>
          <p:spPr bwMode="auto">
            <a:xfrm>
              <a:off x="3506788" y="3760788"/>
              <a:ext cx="1522412" cy="1466850"/>
            </a:xfrm>
            <a:custGeom>
              <a:avLst/>
              <a:gdLst>
                <a:gd name="T0" fmla="*/ 2147483646 w 769"/>
                <a:gd name="T1" fmla="*/ 0 h 712"/>
                <a:gd name="T2" fmla="*/ 2147483646 w 769"/>
                <a:gd name="T3" fmla="*/ 2147483646 h 712"/>
                <a:gd name="T4" fmla="*/ 2147483646 w 769"/>
                <a:gd name="T5" fmla="*/ 2147483646 h 712"/>
                <a:gd name="T6" fmla="*/ 2147483646 w 769"/>
                <a:gd name="T7" fmla="*/ 2147483646 h 712"/>
                <a:gd name="T8" fmla="*/ 2147483646 w 769"/>
                <a:gd name="T9" fmla="*/ 2147483646 h 712"/>
                <a:gd name="T10" fmla="*/ 2147483646 w 769"/>
                <a:gd name="T11" fmla="*/ 2147483646 h 712"/>
                <a:gd name="T12" fmla="*/ 2147483646 w 769"/>
                <a:gd name="T13" fmla="*/ 2147483646 h 712"/>
                <a:gd name="T14" fmla="*/ 2147483646 w 769"/>
                <a:gd name="T15" fmla="*/ 2147483646 h 712"/>
                <a:gd name="T16" fmla="*/ 2147483646 w 769"/>
                <a:gd name="T17" fmla="*/ 2147483646 h 712"/>
                <a:gd name="T18" fmla="*/ 2147483646 w 769"/>
                <a:gd name="T19" fmla="*/ 2147483646 h 712"/>
                <a:gd name="T20" fmla="*/ 2147483646 w 769"/>
                <a:gd name="T21" fmla="*/ 2147483646 h 712"/>
                <a:gd name="T22" fmla="*/ 2147483646 w 769"/>
                <a:gd name="T23" fmla="*/ 2147483646 h 712"/>
                <a:gd name="T24" fmla="*/ 2147483646 w 769"/>
                <a:gd name="T25" fmla="*/ 2147483646 h 712"/>
                <a:gd name="T26" fmla="*/ 2147483646 w 769"/>
                <a:gd name="T27" fmla="*/ 2147483646 h 712"/>
                <a:gd name="T28" fmla="*/ 2147483646 w 769"/>
                <a:gd name="T29" fmla="*/ 2147483646 h 712"/>
                <a:gd name="T30" fmla="*/ 2147483646 w 769"/>
                <a:gd name="T31" fmla="*/ 2147483646 h 712"/>
                <a:gd name="T32" fmla="*/ 2147483646 w 769"/>
                <a:gd name="T33" fmla="*/ 2147483646 h 712"/>
                <a:gd name="T34" fmla="*/ 2147483646 w 769"/>
                <a:gd name="T35" fmla="*/ 2147483646 h 712"/>
                <a:gd name="T36" fmla="*/ 2147483646 w 769"/>
                <a:gd name="T37" fmla="*/ 2147483646 h 712"/>
                <a:gd name="T38" fmla="*/ 2147483646 w 769"/>
                <a:gd name="T39" fmla="*/ 2147483646 h 712"/>
                <a:gd name="T40" fmla="*/ 2147483646 w 769"/>
                <a:gd name="T41" fmla="*/ 2147483646 h 712"/>
                <a:gd name="T42" fmla="*/ 2147483646 w 769"/>
                <a:gd name="T43" fmla="*/ 2147483646 h 712"/>
                <a:gd name="T44" fmla="*/ 2147483646 w 769"/>
                <a:gd name="T45" fmla="*/ 2147483646 h 712"/>
                <a:gd name="T46" fmla="*/ 2147483646 w 769"/>
                <a:gd name="T47" fmla="*/ 2147483646 h 712"/>
                <a:gd name="T48" fmla="*/ 2147483646 w 769"/>
                <a:gd name="T49" fmla="*/ 2147483646 h 712"/>
                <a:gd name="T50" fmla="*/ 2147483646 w 769"/>
                <a:gd name="T51" fmla="*/ 2147483646 h 712"/>
                <a:gd name="T52" fmla="*/ 2147483646 w 769"/>
                <a:gd name="T53" fmla="*/ 2147483646 h 712"/>
                <a:gd name="T54" fmla="*/ 2147483646 w 769"/>
                <a:gd name="T55" fmla="*/ 2147483646 h 712"/>
                <a:gd name="T56" fmla="*/ 2147483646 w 769"/>
                <a:gd name="T57" fmla="*/ 2147483646 h 712"/>
                <a:gd name="T58" fmla="*/ 2147483646 w 769"/>
                <a:gd name="T59" fmla="*/ 2147483646 h 712"/>
                <a:gd name="T60" fmla="*/ 2147483646 w 769"/>
                <a:gd name="T61" fmla="*/ 2147483646 h 712"/>
                <a:gd name="T62" fmla="*/ 2147483646 w 769"/>
                <a:gd name="T63" fmla="*/ 2147483646 h 712"/>
                <a:gd name="T64" fmla="*/ 2147483646 w 769"/>
                <a:gd name="T65" fmla="*/ 2147483646 h 712"/>
                <a:gd name="T66" fmla="*/ 2147483646 w 769"/>
                <a:gd name="T67" fmla="*/ 2147483646 h 712"/>
                <a:gd name="T68" fmla="*/ 2147483646 w 769"/>
                <a:gd name="T69" fmla="*/ 2147483646 h 712"/>
                <a:gd name="T70" fmla="*/ 2147483646 w 769"/>
                <a:gd name="T71" fmla="*/ 2147483646 h 712"/>
                <a:gd name="T72" fmla="*/ 2147483646 w 769"/>
                <a:gd name="T73" fmla="*/ 2147483646 h 712"/>
                <a:gd name="T74" fmla="*/ 2147483646 w 769"/>
                <a:gd name="T75" fmla="*/ 2147483646 h 712"/>
                <a:gd name="T76" fmla="*/ 2147483646 w 769"/>
                <a:gd name="T77" fmla="*/ 2147483646 h 712"/>
                <a:gd name="T78" fmla="*/ 2147483646 w 769"/>
                <a:gd name="T79" fmla="*/ 2147483646 h 712"/>
                <a:gd name="T80" fmla="*/ 2147483646 w 769"/>
                <a:gd name="T81" fmla="*/ 2147483646 h 712"/>
                <a:gd name="T82" fmla="*/ 2147483646 w 769"/>
                <a:gd name="T83" fmla="*/ 2147483646 h 712"/>
                <a:gd name="T84" fmla="*/ 2147483646 w 769"/>
                <a:gd name="T85" fmla="*/ 2147483646 h 712"/>
                <a:gd name="T86" fmla="*/ 2147483646 w 769"/>
                <a:gd name="T87" fmla="*/ 2147483646 h 712"/>
                <a:gd name="T88" fmla="*/ 2147483646 w 769"/>
                <a:gd name="T89" fmla="*/ 2147483646 h 712"/>
                <a:gd name="T90" fmla="*/ 2147483646 w 769"/>
                <a:gd name="T91" fmla="*/ 2147483646 h 712"/>
                <a:gd name="T92" fmla="*/ 0 w 769"/>
                <a:gd name="T93" fmla="*/ 2147483646 h 712"/>
                <a:gd name="T94" fmla="*/ 0 w 769"/>
                <a:gd name="T95" fmla="*/ 2147483646 h 712"/>
                <a:gd name="T96" fmla="*/ 2147483646 w 769"/>
                <a:gd name="T97" fmla="*/ 2147483646 h 712"/>
                <a:gd name="T98" fmla="*/ 2147483646 w 769"/>
                <a:gd name="T99" fmla="*/ 2147483646 h 712"/>
                <a:gd name="T100" fmla="*/ 2147483646 w 769"/>
                <a:gd name="T101" fmla="*/ 0 h 71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769"/>
                <a:gd name="T154" fmla="*/ 0 h 712"/>
                <a:gd name="T155" fmla="*/ 769 w 769"/>
                <a:gd name="T156" fmla="*/ 712 h 71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769" h="712">
                  <a:moveTo>
                    <a:pt x="225" y="0"/>
                  </a:moveTo>
                  <a:lnTo>
                    <a:pt x="393" y="8"/>
                  </a:lnTo>
                  <a:lnTo>
                    <a:pt x="393" y="136"/>
                  </a:lnTo>
                  <a:lnTo>
                    <a:pt x="481" y="168"/>
                  </a:lnTo>
                  <a:lnTo>
                    <a:pt x="505" y="160"/>
                  </a:lnTo>
                  <a:lnTo>
                    <a:pt x="561" y="184"/>
                  </a:lnTo>
                  <a:lnTo>
                    <a:pt x="593" y="184"/>
                  </a:lnTo>
                  <a:lnTo>
                    <a:pt x="665" y="160"/>
                  </a:lnTo>
                  <a:lnTo>
                    <a:pt x="697" y="184"/>
                  </a:lnTo>
                  <a:lnTo>
                    <a:pt x="729" y="192"/>
                  </a:lnTo>
                  <a:lnTo>
                    <a:pt x="729" y="296"/>
                  </a:lnTo>
                  <a:lnTo>
                    <a:pt x="769" y="360"/>
                  </a:lnTo>
                  <a:lnTo>
                    <a:pt x="761" y="456"/>
                  </a:lnTo>
                  <a:lnTo>
                    <a:pt x="721" y="488"/>
                  </a:lnTo>
                  <a:lnTo>
                    <a:pt x="713" y="456"/>
                  </a:lnTo>
                  <a:lnTo>
                    <a:pt x="697" y="472"/>
                  </a:lnTo>
                  <a:lnTo>
                    <a:pt x="705" y="496"/>
                  </a:lnTo>
                  <a:lnTo>
                    <a:pt x="633" y="544"/>
                  </a:lnTo>
                  <a:lnTo>
                    <a:pt x="617" y="552"/>
                  </a:lnTo>
                  <a:lnTo>
                    <a:pt x="577" y="576"/>
                  </a:lnTo>
                  <a:lnTo>
                    <a:pt x="577" y="592"/>
                  </a:lnTo>
                  <a:lnTo>
                    <a:pt x="561" y="592"/>
                  </a:lnTo>
                  <a:lnTo>
                    <a:pt x="577" y="616"/>
                  </a:lnTo>
                  <a:lnTo>
                    <a:pt x="553" y="640"/>
                  </a:lnTo>
                  <a:lnTo>
                    <a:pt x="561" y="680"/>
                  </a:lnTo>
                  <a:lnTo>
                    <a:pt x="577" y="688"/>
                  </a:lnTo>
                  <a:lnTo>
                    <a:pt x="577" y="712"/>
                  </a:lnTo>
                  <a:lnTo>
                    <a:pt x="545" y="712"/>
                  </a:lnTo>
                  <a:lnTo>
                    <a:pt x="513" y="704"/>
                  </a:lnTo>
                  <a:lnTo>
                    <a:pt x="497" y="704"/>
                  </a:lnTo>
                  <a:lnTo>
                    <a:pt x="441" y="688"/>
                  </a:lnTo>
                  <a:lnTo>
                    <a:pt x="409" y="600"/>
                  </a:lnTo>
                  <a:lnTo>
                    <a:pt x="369" y="568"/>
                  </a:lnTo>
                  <a:lnTo>
                    <a:pt x="329" y="496"/>
                  </a:lnTo>
                  <a:lnTo>
                    <a:pt x="313" y="488"/>
                  </a:lnTo>
                  <a:lnTo>
                    <a:pt x="297" y="464"/>
                  </a:lnTo>
                  <a:lnTo>
                    <a:pt x="273" y="464"/>
                  </a:lnTo>
                  <a:lnTo>
                    <a:pt x="249" y="464"/>
                  </a:lnTo>
                  <a:lnTo>
                    <a:pt x="225" y="464"/>
                  </a:lnTo>
                  <a:lnTo>
                    <a:pt x="209" y="504"/>
                  </a:lnTo>
                  <a:lnTo>
                    <a:pt x="185" y="512"/>
                  </a:lnTo>
                  <a:lnTo>
                    <a:pt x="137" y="480"/>
                  </a:lnTo>
                  <a:lnTo>
                    <a:pt x="113" y="448"/>
                  </a:lnTo>
                  <a:lnTo>
                    <a:pt x="105" y="408"/>
                  </a:lnTo>
                  <a:lnTo>
                    <a:pt x="81" y="376"/>
                  </a:lnTo>
                  <a:lnTo>
                    <a:pt x="32" y="336"/>
                  </a:lnTo>
                  <a:lnTo>
                    <a:pt x="0" y="296"/>
                  </a:lnTo>
                  <a:lnTo>
                    <a:pt x="0" y="280"/>
                  </a:lnTo>
                  <a:lnTo>
                    <a:pt x="113" y="280"/>
                  </a:lnTo>
                  <a:lnTo>
                    <a:pt x="209" y="288"/>
                  </a:lnTo>
                  <a:lnTo>
                    <a:pt x="225" y="0"/>
                  </a:lnTo>
                  <a:close/>
                </a:path>
              </a:pathLst>
            </a:custGeom>
            <a:solidFill>
              <a:srgbClr val="3366CC"/>
            </a:solidFill>
            <a:ln w="12700">
              <a:solidFill>
                <a:schemeClr val="bg1"/>
              </a:solidFill>
              <a:prstDash val="solid"/>
              <a:round/>
              <a:headEnd/>
              <a:tailEnd/>
            </a:ln>
          </p:spPr>
          <p:txBody>
            <a:bodyPr/>
            <a:lstStyle/>
            <a:p>
              <a:endParaRPr lang="en-US"/>
            </a:p>
          </p:txBody>
        </p:sp>
        <p:sp>
          <p:nvSpPr>
            <p:cNvPr id="6202" name="Freeform 27">
              <a:extLst>
                <a:ext uri="{FF2B5EF4-FFF2-40B4-BE49-F238E27FC236}">
                  <a16:creationId xmlns:a16="http://schemas.microsoft.com/office/drawing/2014/main" id="{6347BB4B-ADC5-9F4A-81D4-C4CC1301FACB}"/>
                </a:ext>
              </a:extLst>
            </p:cNvPr>
            <p:cNvSpPr>
              <a:spLocks/>
            </p:cNvSpPr>
            <p:nvPr/>
          </p:nvSpPr>
          <p:spPr bwMode="auto">
            <a:xfrm>
              <a:off x="3887788" y="2030413"/>
              <a:ext cx="744537" cy="444500"/>
            </a:xfrm>
            <a:custGeom>
              <a:avLst/>
              <a:gdLst>
                <a:gd name="T0" fmla="*/ 0 w 376"/>
                <a:gd name="T1" fmla="*/ 0 h 216"/>
                <a:gd name="T2" fmla="*/ 2147483646 w 376"/>
                <a:gd name="T3" fmla="*/ 2147483646 h 216"/>
                <a:gd name="T4" fmla="*/ 2147483646 w 376"/>
                <a:gd name="T5" fmla="*/ 2147483646 h 216"/>
                <a:gd name="T6" fmla="*/ 2147483646 w 376"/>
                <a:gd name="T7" fmla="*/ 2147483646 h 216"/>
                <a:gd name="T8" fmla="*/ 2147483646 w 376"/>
                <a:gd name="T9" fmla="*/ 2147483646 h 216"/>
                <a:gd name="T10" fmla="*/ 2147483646 w 376"/>
                <a:gd name="T11" fmla="*/ 2147483646 h 216"/>
                <a:gd name="T12" fmla="*/ 2147483646 w 376"/>
                <a:gd name="T13" fmla="*/ 2147483646 h 216"/>
                <a:gd name="T14" fmla="*/ 0 w 376"/>
                <a:gd name="T15" fmla="*/ 2147483646 h 216"/>
                <a:gd name="T16" fmla="*/ 0 w 376"/>
                <a:gd name="T17" fmla="*/ 0 h 2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6"/>
                <a:gd name="T28" fmla="*/ 0 h 216"/>
                <a:gd name="T29" fmla="*/ 376 w 376"/>
                <a:gd name="T30" fmla="*/ 216 h 2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6" h="216">
                  <a:moveTo>
                    <a:pt x="0" y="0"/>
                  </a:moveTo>
                  <a:lnTo>
                    <a:pt x="312" y="8"/>
                  </a:lnTo>
                  <a:lnTo>
                    <a:pt x="336" y="72"/>
                  </a:lnTo>
                  <a:lnTo>
                    <a:pt x="360" y="120"/>
                  </a:lnTo>
                  <a:lnTo>
                    <a:pt x="376" y="200"/>
                  </a:lnTo>
                  <a:lnTo>
                    <a:pt x="368" y="216"/>
                  </a:lnTo>
                  <a:lnTo>
                    <a:pt x="248" y="216"/>
                  </a:lnTo>
                  <a:lnTo>
                    <a:pt x="0" y="208"/>
                  </a:lnTo>
                  <a:lnTo>
                    <a:pt x="0" y="0"/>
                  </a:lnTo>
                  <a:close/>
                </a:path>
              </a:pathLst>
            </a:custGeom>
            <a:solidFill>
              <a:srgbClr val="3366CC"/>
            </a:solidFill>
            <a:ln w="12700">
              <a:solidFill>
                <a:schemeClr val="bg1"/>
              </a:solidFill>
              <a:prstDash val="solid"/>
              <a:round/>
              <a:headEnd/>
              <a:tailEnd/>
            </a:ln>
          </p:spPr>
          <p:txBody>
            <a:bodyPr/>
            <a:lstStyle/>
            <a:p>
              <a:endParaRPr lang="en-US"/>
            </a:p>
          </p:txBody>
        </p:sp>
        <p:sp>
          <p:nvSpPr>
            <p:cNvPr id="6203" name="Freeform 28">
              <a:extLst>
                <a:ext uri="{FF2B5EF4-FFF2-40B4-BE49-F238E27FC236}">
                  <a16:creationId xmlns:a16="http://schemas.microsoft.com/office/drawing/2014/main" id="{9340921A-CF13-C843-B278-F829315D29DD}"/>
                </a:ext>
              </a:extLst>
            </p:cNvPr>
            <p:cNvSpPr>
              <a:spLocks/>
            </p:cNvSpPr>
            <p:nvPr/>
          </p:nvSpPr>
          <p:spPr bwMode="auto">
            <a:xfrm>
              <a:off x="3871913" y="2459038"/>
              <a:ext cx="776287" cy="527050"/>
            </a:xfrm>
            <a:custGeom>
              <a:avLst/>
              <a:gdLst>
                <a:gd name="T0" fmla="*/ 2147483646 w 392"/>
                <a:gd name="T1" fmla="*/ 0 h 256"/>
                <a:gd name="T2" fmla="*/ 2147483646 w 392"/>
                <a:gd name="T3" fmla="*/ 2147483646 h 256"/>
                <a:gd name="T4" fmla="*/ 0 w 392"/>
                <a:gd name="T5" fmla="*/ 2147483646 h 256"/>
                <a:gd name="T6" fmla="*/ 2147483646 w 392"/>
                <a:gd name="T7" fmla="*/ 2147483646 h 256"/>
                <a:gd name="T8" fmla="*/ 2147483646 w 392"/>
                <a:gd name="T9" fmla="*/ 2147483646 h 256"/>
                <a:gd name="T10" fmla="*/ 2147483646 w 392"/>
                <a:gd name="T11" fmla="*/ 2147483646 h 256"/>
                <a:gd name="T12" fmla="*/ 2147483646 w 392"/>
                <a:gd name="T13" fmla="*/ 2147483646 h 256"/>
                <a:gd name="T14" fmla="*/ 2147483646 w 392"/>
                <a:gd name="T15" fmla="*/ 2147483646 h 256"/>
                <a:gd name="T16" fmla="*/ 2147483646 w 392"/>
                <a:gd name="T17" fmla="*/ 2147483646 h 256"/>
                <a:gd name="T18" fmla="*/ 2147483646 w 392"/>
                <a:gd name="T19" fmla="*/ 2147483646 h 256"/>
                <a:gd name="T20" fmla="*/ 2147483646 w 392"/>
                <a:gd name="T21" fmla="*/ 2147483646 h 256"/>
                <a:gd name="T22" fmla="*/ 2147483646 w 392"/>
                <a:gd name="T23" fmla="*/ 2147483646 h 256"/>
                <a:gd name="T24" fmla="*/ 2147483646 w 392"/>
                <a:gd name="T25" fmla="*/ 2147483646 h 256"/>
                <a:gd name="T26" fmla="*/ 2147483646 w 392"/>
                <a:gd name="T27" fmla="*/ 0 h 2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92"/>
                <a:gd name="T43" fmla="*/ 0 h 256"/>
                <a:gd name="T44" fmla="*/ 392 w 392"/>
                <a:gd name="T45" fmla="*/ 256 h 2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92" h="256">
                  <a:moveTo>
                    <a:pt x="8" y="0"/>
                  </a:moveTo>
                  <a:lnTo>
                    <a:pt x="8" y="104"/>
                  </a:lnTo>
                  <a:lnTo>
                    <a:pt x="0" y="216"/>
                  </a:lnTo>
                  <a:lnTo>
                    <a:pt x="280" y="224"/>
                  </a:lnTo>
                  <a:lnTo>
                    <a:pt x="312" y="240"/>
                  </a:lnTo>
                  <a:lnTo>
                    <a:pt x="336" y="216"/>
                  </a:lnTo>
                  <a:lnTo>
                    <a:pt x="392" y="256"/>
                  </a:lnTo>
                  <a:lnTo>
                    <a:pt x="384" y="216"/>
                  </a:lnTo>
                  <a:lnTo>
                    <a:pt x="384" y="176"/>
                  </a:lnTo>
                  <a:lnTo>
                    <a:pt x="392" y="64"/>
                  </a:lnTo>
                  <a:lnTo>
                    <a:pt x="368" y="40"/>
                  </a:lnTo>
                  <a:lnTo>
                    <a:pt x="376" y="8"/>
                  </a:lnTo>
                  <a:lnTo>
                    <a:pt x="192" y="8"/>
                  </a:lnTo>
                  <a:lnTo>
                    <a:pt x="8" y="0"/>
                  </a:lnTo>
                  <a:close/>
                </a:path>
              </a:pathLst>
            </a:custGeom>
            <a:solidFill>
              <a:srgbClr val="3366CC"/>
            </a:solidFill>
            <a:ln w="12700">
              <a:solidFill>
                <a:schemeClr val="bg1"/>
              </a:solidFill>
              <a:prstDash val="solid"/>
              <a:round/>
              <a:headEnd/>
              <a:tailEnd/>
            </a:ln>
          </p:spPr>
          <p:txBody>
            <a:bodyPr/>
            <a:lstStyle/>
            <a:p>
              <a:endParaRPr lang="en-US"/>
            </a:p>
          </p:txBody>
        </p:sp>
        <p:sp>
          <p:nvSpPr>
            <p:cNvPr id="6204" name="Freeform 29">
              <a:extLst>
                <a:ext uri="{FF2B5EF4-FFF2-40B4-BE49-F238E27FC236}">
                  <a16:creationId xmlns:a16="http://schemas.microsoft.com/office/drawing/2014/main" id="{B2D949FE-7243-E945-839C-E07D03256037}"/>
                </a:ext>
              </a:extLst>
            </p:cNvPr>
            <p:cNvSpPr>
              <a:spLocks/>
            </p:cNvSpPr>
            <p:nvPr/>
          </p:nvSpPr>
          <p:spPr bwMode="auto">
            <a:xfrm>
              <a:off x="3856038" y="2903538"/>
              <a:ext cx="919162" cy="428625"/>
            </a:xfrm>
            <a:custGeom>
              <a:avLst/>
              <a:gdLst>
                <a:gd name="T0" fmla="*/ 2147483646 w 464"/>
                <a:gd name="T1" fmla="*/ 0 h 208"/>
                <a:gd name="T2" fmla="*/ 0 w 464"/>
                <a:gd name="T3" fmla="*/ 2147483646 h 208"/>
                <a:gd name="T4" fmla="*/ 2147483646 w 464"/>
                <a:gd name="T5" fmla="*/ 2147483646 h 208"/>
                <a:gd name="T6" fmla="*/ 2147483646 w 464"/>
                <a:gd name="T7" fmla="*/ 2147483646 h 208"/>
                <a:gd name="T8" fmla="*/ 2147483646 w 464"/>
                <a:gd name="T9" fmla="*/ 2147483646 h 208"/>
                <a:gd name="T10" fmla="*/ 2147483646 w 464"/>
                <a:gd name="T11" fmla="*/ 2147483646 h 208"/>
                <a:gd name="T12" fmla="*/ 2147483646 w 464"/>
                <a:gd name="T13" fmla="*/ 2147483646 h 208"/>
                <a:gd name="T14" fmla="*/ 2147483646 w 464"/>
                <a:gd name="T15" fmla="*/ 2147483646 h 208"/>
                <a:gd name="T16" fmla="*/ 2147483646 w 464"/>
                <a:gd name="T17" fmla="*/ 2147483646 h 208"/>
                <a:gd name="T18" fmla="*/ 2147483646 w 464"/>
                <a:gd name="T19" fmla="*/ 2147483646 h 208"/>
                <a:gd name="T20" fmla="*/ 2147483646 w 464"/>
                <a:gd name="T21" fmla="*/ 0 h 208"/>
                <a:gd name="T22" fmla="*/ 2147483646 w 464"/>
                <a:gd name="T23" fmla="*/ 2147483646 h 208"/>
                <a:gd name="T24" fmla="*/ 2147483646 w 464"/>
                <a:gd name="T25" fmla="*/ 2147483646 h 208"/>
                <a:gd name="T26" fmla="*/ 2147483646 w 464"/>
                <a:gd name="T27" fmla="*/ 0 h 208"/>
                <a:gd name="T28" fmla="*/ 2147483646 w 464"/>
                <a:gd name="T29" fmla="*/ 0 h 2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64"/>
                <a:gd name="T46" fmla="*/ 0 h 208"/>
                <a:gd name="T47" fmla="*/ 464 w 464"/>
                <a:gd name="T48" fmla="*/ 208 h 2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64" h="208">
                  <a:moveTo>
                    <a:pt x="8" y="0"/>
                  </a:moveTo>
                  <a:lnTo>
                    <a:pt x="0" y="136"/>
                  </a:lnTo>
                  <a:lnTo>
                    <a:pt x="104" y="136"/>
                  </a:lnTo>
                  <a:lnTo>
                    <a:pt x="104" y="208"/>
                  </a:lnTo>
                  <a:lnTo>
                    <a:pt x="248" y="208"/>
                  </a:lnTo>
                  <a:lnTo>
                    <a:pt x="376" y="200"/>
                  </a:lnTo>
                  <a:lnTo>
                    <a:pt x="464" y="208"/>
                  </a:lnTo>
                  <a:lnTo>
                    <a:pt x="440" y="144"/>
                  </a:lnTo>
                  <a:lnTo>
                    <a:pt x="416" y="88"/>
                  </a:lnTo>
                  <a:lnTo>
                    <a:pt x="400" y="32"/>
                  </a:lnTo>
                  <a:lnTo>
                    <a:pt x="344" y="0"/>
                  </a:lnTo>
                  <a:lnTo>
                    <a:pt x="320" y="16"/>
                  </a:lnTo>
                  <a:lnTo>
                    <a:pt x="288" y="8"/>
                  </a:lnTo>
                  <a:lnTo>
                    <a:pt x="160" y="0"/>
                  </a:lnTo>
                  <a:lnTo>
                    <a:pt x="8" y="0"/>
                  </a:lnTo>
                  <a:close/>
                </a:path>
              </a:pathLst>
            </a:custGeom>
            <a:solidFill>
              <a:srgbClr val="3366CC"/>
            </a:solidFill>
            <a:ln w="12700">
              <a:solidFill>
                <a:schemeClr val="bg1"/>
              </a:solidFill>
              <a:prstDash val="solid"/>
              <a:round/>
              <a:headEnd/>
              <a:tailEnd/>
            </a:ln>
          </p:spPr>
          <p:txBody>
            <a:bodyPr/>
            <a:lstStyle/>
            <a:p>
              <a:endParaRPr lang="en-US"/>
            </a:p>
          </p:txBody>
        </p:sp>
        <p:sp>
          <p:nvSpPr>
            <p:cNvPr id="6205" name="Freeform 30">
              <a:extLst>
                <a:ext uri="{FF2B5EF4-FFF2-40B4-BE49-F238E27FC236}">
                  <a16:creationId xmlns:a16="http://schemas.microsoft.com/office/drawing/2014/main" id="{8F26AA3D-3931-9448-AC60-F33FB00D5E0D}"/>
                </a:ext>
              </a:extLst>
            </p:cNvPr>
            <p:cNvSpPr>
              <a:spLocks/>
            </p:cNvSpPr>
            <p:nvPr/>
          </p:nvSpPr>
          <p:spPr bwMode="auto">
            <a:xfrm>
              <a:off x="4062413" y="3316288"/>
              <a:ext cx="808037" cy="428625"/>
            </a:xfrm>
            <a:custGeom>
              <a:avLst/>
              <a:gdLst>
                <a:gd name="T0" fmla="*/ 0 w 408"/>
                <a:gd name="T1" fmla="*/ 2147483646 h 208"/>
                <a:gd name="T2" fmla="*/ 0 w 408"/>
                <a:gd name="T3" fmla="*/ 2147483646 h 208"/>
                <a:gd name="T4" fmla="*/ 0 w 408"/>
                <a:gd name="T5" fmla="*/ 2147483646 h 208"/>
                <a:gd name="T6" fmla="*/ 2147483646 w 408"/>
                <a:gd name="T7" fmla="*/ 2147483646 h 208"/>
                <a:gd name="T8" fmla="*/ 2147483646 w 408"/>
                <a:gd name="T9" fmla="*/ 2147483646 h 208"/>
                <a:gd name="T10" fmla="*/ 2147483646 w 408"/>
                <a:gd name="T11" fmla="*/ 2147483646 h 208"/>
                <a:gd name="T12" fmla="*/ 2147483646 w 408"/>
                <a:gd name="T13" fmla="*/ 2147483646 h 208"/>
                <a:gd name="T14" fmla="*/ 2147483646 w 408"/>
                <a:gd name="T15" fmla="*/ 2147483646 h 208"/>
                <a:gd name="T16" fmla="*/ 2147483646 w 408"/>
                <a:gd name="T17" fmla="*/ 0 h 208"/>
                <a:gd name="T18" fmla="*/ 2147483646 w 408"/>
                <a:gd name="T19" fmla="*/ 2147483646 h 208"/>
                <a:gd name="T20" fmla="*/ 0 w 408"/>
                <a:gd name="T21" fmla="*/ 2147483646 h 2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08"/>
                <a:gd name="T34" fmla="*/ 0 h 208"/>
                <a:gd name="T35" fmla="*/ 408 w 408"/>
                <a:gd name="T36" fmla="*/ 208 h 20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08" h="208">
                  <a:moveTo>
                    <a:pt x="0" y="8"/>
                  </a:moveTo>
                  <a:lnTo>
                    <a:pt x="0" y="128"/>
                  </a:lnTo>
                  <a:lnTo>
                    <a:pt x="0" y="208"/>
                  </a:lnTo>
                  <a:lnTo>
                    <a:pt x="408" y="208"/>
                  </a:lnTo>
                  <a:lnTo>
                    <a:pt x="400" y="104"/>
                  </a:lnTo>
                  <a:lnTo>
                    <a:pt x="400" y="64"/>
                  </a:lnTo>
                  <a:lnTo>
                    <a:pt x="368" y="40"/>
                  </a:lnTo>
                  <a:lnTo>
                    <a:pt x="376" y="16"/>
                  </a:lnTo>
                  <a:lnTo>
                    <a:pt x="360" y="0"/>
                  </a:lnTo>
                  <a:lnTo>
                    <a:pt x="176" y="8"/>
                  </a:lnTo>
                  <a:lnTo>
                    <a:pt x="0" y="8"/>
                  </a:lnTo>
                  <a:close/>
                </a:path>
              </a:pathLst>
            </a:custGeom>
            <a:solidFill>
              <a:srgbClr val="3366CC"/>
            </a:solidFill>
            <a:ln w="12700">
              <a:solidFill>
                <a:schemeClr val="bg1"/>
              </a:solidFill>
              <a:prstDash val="solid"/>
              <a:round/>
              <a:headEnd/>
              <a:tailEnd/>
            </a:ln>
          </p:spPr>
          <p:txBody>
            <a:bodyPr/>
            <a:lstStyle/>
            <a:p>
              <a:endParaRPr lang="en-US"/>
            </a:p>
          </p:txBody>
        </p:sp>
        <p:sp>
          <p:nvSpPr>
            <p:cNvPr id="6206" name="Freeform 31">
              <a:extLst>
                <a:ext uri="{FF2B5EF4-FFF2-40B4-BE49-F238E27FC236}">
                  <a16:creationId xmlns:a16="http://schemas.microsoft.com/office/drawing/2014/main" id="{FAA77440-938E-D54E-8541-182DA0BE01E8}"/>
                </a:ext>
              </a:extLst>
            </p:cNvPr>
            <p:cNvSpPr>
              <a:spLocks/>
            </p:cNvSpPr>
            <p:nvPr/>
          </p:nvSpPr>
          <p:spPr bwMode="auto">
            <a:xfrm>
              <a:off x="3951288" y="3744913"/>
              <a:ext cx="935037" cy="477838"/>
            </a:xfrm>
            <a:custGeom>
              <a:avLst/>
              <a:gdLst>
                <a:gd name="T0" fmla="*/ 0 w 472"/>
                <a:gd name="T1" fmla="*/ 0 h 232"/>
                <a:gd name="T2" fmla="*/ 0 w 472"/>
                <a:gd name="T3" fmla="*/ 2147483646 h 232"/>
                <a:gd name="T4" fmla="*/ 2147483646 w 472"/>
                <a:gd name="T5" fmla="*/ 2147483646 h 232"/>
                <a:gd name="T6" fmla="*/ 2147483646 w 472"/>
                <a:gd name="T7" fmla="*/ 2147483646 h 232"/>
                <a:gd name="T8" fmla="*/ 2147483646 w 472"/>
                <a:gd name="T9" fmla="*/ 2147483646 h 232"/>
                <a:gd name="T10" fmla="*/ 2147483646 w 472"/>
                <a:gd name="T11" fmla="*/ 2147483646 h 232"/>
                <a:gd name="T12" fmla="*/ 2147483646 w 472"/>
                <a:gd name="T13" fmla="*/ 2147483646 h 232"/>
                <a:gd name="T14" fmla="*/ 2147483646 w 472"/>
                <a:gd name="T15" fmla="*/ 2147483646 h 232"/>
                <a:gd name="T16" fmla="*/ 2147483646 w 472"/>
                <a:gd name="T17" fmla="*/ 2147483646 h 232"/>
                <a:gd name="T18" fmla="*/ 2147483646 w 472"/>
                <a:gd name="T19" fmla="*/ 2147483646 h 232"/>
                <a:gd name="T20" fmla="*/ 2147483646 w 472"/>
                <a:gd name="T21" fmla="*/ 2147483646 h 232"/>
                <a:gd name="T22" fmla="*/ 2147483646 w 472"/>
                <a:gd name="T23" fmla="*/ 0 h 232"/>
                <a:gd name="T24" fmla="*/ 0 w 472"/>
                <a:gd name="T25" fmla="*/ 0 h 2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72"/>
                <a:gd name="T40" fmla="*/ 0 h 232"/>
                <a:gd name="T41" fmla="*/ 472 w 472"/>
                <a:gd name="T42" fmla="*/ 232 h 2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72" h="232">
                  <a:moveTo>
                    <a:pt x="0" y="0"/>
                  </a:moveTo>
                  <a:lnTo>
                    <a:pt x="0" y="40"/>
                  </a:lnTo>
                  <a:lnTo>
                    <a:pt x="168" y="48"/>
                  </a:lnTo>
                  <a:lnTo>
                    <a:pt x="168" y="176"/>
                  </a:lnTo>
                  <a:lnTo>
                    <a:pt x="256" y="216"/>
                  </a:lnTo>
                  <a:lnTo>
                    <a:pt x="280" y="200"/>
                  </a:lnTo>
                  <a:lnTo>
                    <a:pt x="336" y="232"/>
                  </a:lnTo>
                  <a:lnTo>
                    <a:pt x="368" y="224"/>
                  </a:lnTo>
                  <a:lnTo>
                    <a:pt x="440" y="200"/>
                  </a:lnTo>
                  <a:lnTo>
                    <a:pt x="472" y="224"/>
                  </a:lnTo>
                  <a:lnTo>
                    <a:pt x="472" y="88"/>
                  </a:lnTo>
                  <a:lnTo>
                    <a:pt x="464" y="0"/>
                  </a:lnTo>
                  <a:lnTo>
                    <a:pt x="0" y="0"/>
                  </a:lnTo>
                  <a:close/>
                </a:path>
              </a:pathLst>
            </a:custGeom>
            <a:solidFill>
              <a:srgbClr val="3366CC"/>
            </a:solidFill>
            <a:ln w="12700">
              <a:solidFill>
                <a:schemeClr val="bg1"/>
              </a:solidFill>
              <a:prstDash val="solid"/>
              <a:round/>
              <a:headEnd/>
              <a:tailEnd/>
            </a:ln>
          </p:spPr>
          <p:txBody>
            <a:bodyPr/>
            <a:lstStyle/>
            <a:p>
              <a:endParaRPr lang="en-US"/>
            </a:p>
          </p:txBody>
        </p:sp>
        <p:sp>
          <p:nvSpPr>
            <p:cNvPr id="6207" name="Freeform 32">
              <a:extLst>
                <a:ext uri="{FF2B5EF4-FFF2-40B4-BE49-F238E27FC236}">
                  <a16:creationId xmlns:a16="http://schemas.microsoft.com/office/drawing/2014/main" id="{DD56FE6E-EBAD-CF49-AFC2-A3332327F867}"/>
                </a:ext>
              </a:extLst>
            </p:cNvPr>
            <p:cNvSpPr>
              <a:spLocks/>
            </p:cNvSpPr>
            <p:nvPr/>
          </p:nvSpPr>
          <p:spPr bwMode="auto">
            <a:xfrm>
              <a:off x="4870450" y="3760788"/>
              <a:ext cx="538162" cy="527050"/>
            </a:xfrm>
            <a:custGeom>
              <a:avLst/>
              <a:gdLst>
                <a:gd name="T0" fmla="*/ 0 w 272"/>
                <a:gd name="T1" fmla="*/ 2147483646 h 256"/>
                <a:gd name="T2" fmla="*/ 2147483646 w 272"/>
                <a:gd name="T3" fmla="*/ 2147483646 h 256"/>
                <a:gd name="T4" fmla="*/ 2147483646 w 272"/>
                <a:gd name="T5" fmla="*/ 0 h 256"/>
                <a:gd name="T6" fmla="*/ 2147483646 w 272"/>
                <a:gd name="T7" fmla="*/ 2147483646 h 256"/>
                <a:gd name="T8" fmla="*/ 2147483646 w 272"/>
                <a:gd name="T9" fmla="*/ 2147483646 h 256"/>
                <a:gd name="T10" fmla="*/ 2147483646 w 272"/>
                <a:gd name="T11" fmla="*/ 2147483646 h 256"/>
                <a:gd name="T12" fmla="*/ 2147483646 w 272"/>
                <a:gd name="T13" fmla="*/ 2147483646 h 256"/>
                <a:gd name="T14" fmla="*/ 2147483646 w 272"/>
                <a:gd name="T15" fmla="*/ 2147483646 h 256"/>
                <a:gd name="T16" fmla="*/ 2147483646 w 272"/>
                <a:gd name="T17" fmla="*/ 2147483646 h 256"/>
                <a:gd name="T18" fmla="*/ 2147483646 w 272"/>
                <a:gd name="T19" fmla="*/ 2147483646 h 256"/>
                <a:gd name="T20" fmla="*/ 2147483646 w 272"/>
                <a:gd name="T21" fmla="*/ 2147483646 h 256"/>
                <a:gd name="T22" fmla="*/ 2147483646 w 272"/>
                <a:gd name="T23" fmla="*/ 2147483646 h 256"/>
                <a:gd name="T24" fmla="*/ 2147483646 w 272"/>
                <a:gd name="T25" fmla="*/ 2147483646 h 256"/>
                <a:gd name="T26" fmla="*/ 2147483646 w 272"/>
                <a:gd name="T27" fmla="*/ 2147483646 h 256"/>
                <a:gd name="T28" fmla="*/ 2147483646 w 272"/>
                <a:gd name="T29" fmla="*/ 2147483646 h 256"/>
                <a:gd name="T30" fmla="*/ 0 w 272"/>
                <a:gd name="T31" fmla="*/ 2147483646 h 2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72"/>
                <a:gd name="T49" fmla="*/ 0 h 256"/>
                <a:gd name="T50" fmla="*/ 272 w 272"/>
                <a:gd name="T51" fmla="*/ 256 h 25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72" h="256">
                  <a:moveTo>
                    <a:pt x="0" y="24"/>
                  </a:moveTo>
                  <a:lnTo>
                    <a:pt x="112" y="8"/>
                  </a:lnTo>
                  <a:lnTo>
                    <a:pt x="240" y="0"/>
                  </a:lnTo>
                  <a:lnTo>
                    <a:pt x="232" y="32"/>
                  </a:lnTo>
                  <a:lnTo>
                    <a:pt x="264" y="24"/>
                  </a:lnTo>
                  <a:lnTo>
                    <a:pt x="272" y="48"/>
                  </a:lnTo>
                  <a:lnTo>
                    <a:pt x="240" y="72"/>
                  </a:lnTo>
                  <a:lnTo>
                    <a:pt x="248" y="104"/>
                  </a:lnTo>
                  <a:lnTo>
                    <a:pt x="216" y="160"/>
                  </a:lnTo>
                  <a:lnTo>
                    <a:pt x="192" y="200"/>
                  </a:lnTo>
                  <a:lnTo>
                    <a:pt x="208" y="248"/>
                  </a:lnTo>
                  <a:lnTo>
                    <a:pt x="40" y="256"/>
                  </a:lnTo>
                  <a:lnTo>
                    <a:pt x="40" y="224"/>
                  </a:lnTo>
                  <a:lnTo>
                    <a:pt x="8" y="216"/>
                  </a:lnTo>
                  <a:lnTo>
                    <a:pt x="8" y="72"/>
                  </a:lnTo>
                  <a:lnTo>
                    <a:pt x="0" y="24"/>
                  </a:lnTo>
                  <a:close/>
                </a:path>
              </a:pathLst>
            </a:custGeom>
            <a:solidFill>
              <a:srgbClr val="3366CC"/>
            </a:solidFill>
            <a:ln w="12700">
              <a:solidFill>
                <a:schemeClr val="bg1"/>
              </a:solidFill>
              <a:prstDash val="solid"/>
              <a:round/>
              <a:headEnd/>
              <a:tailEnd/>
            </a:ln>
          </p:spPr>
          <p:txBody>
            <a:bodyPr/>
            <a:lstStyle/>
            <a:p>
              <a:endParaRPr lang="en-US"/>
            </a:p>
          </p:txBody>
        </p:sp>
        <p:sp>
          <p:nvSpPr>
            <p:cNvPr id="6208" name="Freeform 33">
              <a:extLst>
                <a:ext uri="{FF2B5EF4-FFF2-40B4-BE49-F238E27FC236}">
                  <a16:creationId xmlns:a16="http://schemas.microsoft.com/office/drawing/2014/main" id="{6842C62E-2298-AD49-A5A8-5F468CDB98C3}"/>
                </a:ext>
              </a:extLst>
            </p:cNvPr>
            <p:cNvSpPr>
              <a:spLocks/>
            </p:cNvSpPr>
            <p:nvPr/>
          </p:nvSpPr>
          <p:spPr bwMode="auto">
            <a:xfrm>
              <a:off x="4949825" y="4256088"/>
              <a:ext cx="649287" cy="542925"/>
            </a:xfrm>
            <a:custGeom>
              <a:avLst/>
              <a:gdLst>
                <a:gd name="T0" fmla="*/ 0 w 328"/>
                <a:gd name="T1" fmla="*/ 2147483646 h 264"/>
                <a:gd name="T2" fmla="*/ 2147483646 w 328"/>
                <a:gd name="T3" fmla="*/ 0 h 264"/>
                <a:gd name="T4" fmla="*/ 2147483646 w 328"/>
                <a:gd name="T5" fmla="*/ 2147483646 h 264"/>
                <a:gd name="T6" fmla="*/ 2147483646 w 328"/>
                <a:gd name="T7" fmla="*/ 2147483646 h 264"/>
                <a:gd name="T8" fmla="*/ 2147483646 w 328"/>
                <a:gd name="T9" fmla="*/ 2147483646 h 264"/>
                <a:gd name="T10" fmla="*/ 2147483646 w 328"/>
                <a:gd name="T11" fmla="*/ 2147483646 h 264"/>
                <a:gd name="T12" fmla="*/ 2147483646 w 328"/>
                <a:gd name="T13" fmla="*/ 2147483646 h 264"/>
                <a:gd name="T14" fmla="*/ 2147483646 w 328"/>
                <a:gd name="T15" fmla="*/ 2147483646 h 264"/>
                <a:gd name="T16" fmla="*/ 2147483646 w 328"/>
                <a:gd name="T17" fmla="*/ 2147483646 h 264"/>
                <a:gd name="T18" fmla="*/ 2147483646 w 328"/>
                <a:gd name="T19" fmla="*/ 2147483646 h 264"/>
                <a:gd name="T20" fmla="*/ 2147483646 w 328"/>
                <a:gd name="T21" fmla="*/ 2147483646 h 264"/>
                <a:gd name="T22" fmla="*/ 2147483646 w 328"/>
                <a:gd name="T23" fmla="*/ 2147483646 h 264"/>
                <a:gd name="T24" fmla="*/ 2147483646 w 328"/>
                <a:gd name="T25" fmla="*/ 2147483646 h 264"/>
                <a:gd name="T26" fmla="*/ 2147483646 w 328"/>
                <a:gd name="T27" fmla="*/ 2147483646 h 264"/>
                <a:gd name="T28" fmla="*/ 2147483646 w 328"/>
                <a:gd name="T29" fmla="*/ 2147483646 h 264"/>
                <a:gd name="T30" fmla="*/ 2147483646 w 328"/>
                <a:gd name="T31" fmla="*/ 2147483646 h 264"/>
                <a:gd name="T32" fmla="*/ 2147483646 w 328"/>
                <a:gd name="T33" fmla="*/ 2147483646 h 264"/>
                <a:gd name="T34" fmla="*/ 2147483646 w 328"/>
                <a:gd name="T35" fmla="*/ 2147483646 h 264"/>
                <a:gd name="T36" fmla="*/ 2147483646 w 328"/>
                <a:gd name="T37" fmla="*/ 2147483646 h 264"/>
                <a:gd name="T38" fmla="*/ 2147483646 w 328"/>
                <a:gd name="T39" fmla="*/ 2147483646 h 264"/>
                <a:gd name="T40" fmla="*/ 2147483646 w 328"/>
                <a:gd name="T41" fmla="*/ 2147483646 h 264"/>
                <a:gd name="T42" fmla="*/ 2147483646 w 328"/>
                <a:gd name="T43" fmla="*/ 2147483646 h 264"/>
                <a:gd name="T44" fmla="*/ 2147483646 w 328"/>
                <a:gd name="T45" fmla="*/ 2147483646 h 264"/>
                <a:gd name="T46" fmla="*/ 2147483646 w 328"/>
                <a:gd name="T47" fmla="*/ 2147483646 h 264"/>
                <a:gd name="T48" fmla="*/ 2147483646 w 328"/>
                <a:gd name="T49" fmla="*/ 2147483646 h 264"/>
                <a:gd name="T50" fmla="*/ 2147483646 w 328"/>
                <a:gd name="T51" fmla="*/ 2147483646 h 264"/>
                <a:gd name="T52" fmla="*/ 2147483646 w 328"/>
                <a:gd name="T53" fmla="*/ 2147483646 h 264"/>
                <a:gd name="T54" fmla="*/ 2147483646 w 328"/>
                <a:gd name="T55" fmla="*/ 2147483646 h 264"/>
                <a:gd name="T56" fmla="*/ 2147483646 w 328"/>
                <a:gd name="T57" fmla="*/ 2147483646 h 264"/>
                <a:gd name="T58" fmla="*/ 2147483646 w 328"/>
                <a:gd name="T59" fmla="*/ 2147483646 h 264"/>
                <a:gd name="T60" fmla="*/ 2147483646 w 328"/>
                <a:gd name="T61" fmla="*/ 2147483646 h 264"/>
                <a:gd name="T62" fmla="*/ 2147483646 w 328"/>
                <a:gd name="T63" fmla="*/ 2147483646 h 264"/>
                <a:gd name="T64" fmla="*/ 2147483646 w 328"/>
                <a:gd name="T65" fmla="*/ 2147483646 h 264"/>
                <a:gd name="T66" fmla="*/ 0 w 328"/>
                <a:gd name="T67" fmla="*/ 2147483646 h 264"/>
                <a:gd name="T68" fmla="*/ 0 w 328"/>
                <a:gd name="T69" fmla="*/ 2147483646 h 2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28"/>
                <a:gd name="T106" fmla="*/ 0 h 264"/>
                <a:gd name="T107" fmla="*/ 328 w 328"/>
                <a:gd name="T108" fmla="*/ 264 h 26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28" h="264">
                  <a:moveTo>
                    <a:pt x="0" y="8"/>
                  </a:moveTo>
                  <a:lnTo>
                    <a:pt x="168" y="0"/>
                  </a:lnTo>
                  <a:lnTo>
                    <a:pt x="192" y="56"/>
                  </a:lnTo>
                  <a:lnTo>
                    <a:pt x="168" y="120"/>
                  </a:lnTo>
                  <a:lnTo>
                    <a:pt x="160" y="152"/>
                  </a:lnTo>
                  <a:lnTo>
                    <a:pt x="272" y="136"/>
                  </a:lnTo>
                  <a:lnTo>
                    <a:pt x="280" y="184"/>
                  </a:lnTo>
                  <a:lnTo>
                    <a:pt x="248" y="176"/>
                  </a:lnTo>
                  <a:lnTo>
                    <a:pt x="232" y="192"/>
                  </a:lnTo>
                  <a:lnTo>
                    <a:pt x="248" y="208"/>
                  </a:lnTo>
                  <a:lnTo>
                    <a:pt x="280" y="192"/>
                  </a:lnTo>
                  <a:lnTo>
                    <a:pt x="280" y="216"/>
                  </a:lnTo>
                  <a:lnTo>
                    <a:pt x="296" y="192"/>
                  </a:lnTo>
                  <a:lnTo>
                    <a:pt x="312" y="192"/>
                  </a:lnTo>
                  <a:lnTo>
                    <a:pt x="296" y="232"/>
                  </a:lnTo>
                  <a:lnTo>
                    <a:pt x="320" y="240"/>
                  </a:lnTo>
                  <a:lnTo>
                    <a:pt x="328" y="256"/>
                  </a:lnTo>
                  <a:lnTo>
                    <a:pt x="320" y="264"/>
                  </a:lnTo>
                  <a:lnTo>
                    <a:pt x="304" y="248"/>
                  </a:lnTo>
                  <a:lnTo>
                    <a:pt x="272" y="240"/>
                  </a:lnTo>
                  <a:lnTo>
                    <a:pt x="272" y="264"/>
                  </a:lnTo>
                  <a:lnTo>
                    <a:pt x="256" y="264"/>
                  </a:lnTo>
                  <a:lnTo>
                    <a:pt x="248" y="248"/>
                  </a:lnTo>
                  <a:lnTo>
                    <a:pt x="240" y="256"/>
                  </a:lnTo>
                  <a:lnTo>
                    <a:pt x="192" y="256"/>
                  </a:lnTo>
                  <a:lnTo>
                    <a:pt x="192" y="248"/>
                  </a:lnTo>
                  <a:lnTo>
                    <a:pt x="176" y="232"/>
                  </a:lnTo>
                  <a:lnTo>
                    <a:pt x="136" y="232"/>
                  </a:lnTo>
                  <a:lnTo>
                    <a:pt x="168" y="248"/>
                  </a:lnTo>
                  <a:lnTo>
                    <a:pt x="128" y="256"/>
                  </a:lnTo>
                  <a:lnTo>
                    <a:pt x="56" y="240"/>
                  </a:lnTo>
                  <a:lnTo>
                    <a:pt x="32" y="248"/>
                  </a:lnTo>
                  <a:lnTo>
                    <a:pt x="40" y="160"/>
                  </a:lnTo>
                  <a:lnTo>
                    <a:pt x="0" y="88"/>
                  </a:lnTo>
                  <a:lnTo>
                    <a:pt x="0" y="8"/>
                  </a:lnTo>
                  <a:close/>
                </a:path>
              </a:pathLst>
            </a:custGeom>
            <a:solidFill>
              <a:srgbClr val="3366CC"/>
            </a:solidFill>
            <a:ln w="12700">
              <a:solidFill>
                <a:schemeClr val="bg1"/>
              </a:solidFill>
              <a:prstDash val="solid"/>
              <a:round/>
              <a:headEnd/>
              <a:tailEnd/>
            </a:ln>
          </p:spPr>
          <p:txBody>
            <a:bodyPr/>
            <a:lstStyle/>
            <a:p>
              <a:endParaRPr lang="en-US"/>
            </a:p>
          </p:txBody>
        </p:sp>
        <p:sp>
          <p:nvSpPr>
            <p:cNvPr id="6209" name="Freeform 34">
              <a:extLst>
                <a:ext uri="{FF2B5EF4-FFF2-40B4-BE49-F238E27FC236}">
                  <a16:creationId xmlns:a16="http://schemas.microsoft.com/office/drawing/2014/main" id="{3E6C43CD-FC26-8446-96D3-CAFB3437FBB5}"/>
                </a:ext>
              </a:extLst>
            </p:cNvPr>
            <p:cNvSpPr>
              <a:spLocks/>
            </p:cNvSpPr>
            <p:nvPr/>
          </p:nvSpPr>
          <p:spPr bwMode="auto">
            <a:xfrm>
              <a:off x="4505325" y="1981200"/>
              <a:ext cx="728662" cy="839788"/>
            </a:xfrm>
            <a:custGeom>
              <a:avLst/>
              <a:gdLst>
                <a:gd name="T0" fmla="*/ 0 w 368"/>
                <a:gd name="T1" fmla="*/ 2147483646 h 408"/>
                <a:gd name="T2" fmla="*/ 2147483646 w 368"/>
                <a:gd name="T3" fmla="*/ 2147483646 h 408"/>
                <a:gd name="T4" fmla="*/ 2147483646 w 368"/>
                <a:gd name="T5" fmla="*/ 0 h 408"/>
                <a:gd name="T6" fmla="*/ 2147483646 w 368"/>
                <a:gd name="T7" fmla="*/ 2147483646 h 408"/>
                <a:gd name="T8" fmla="*/ 2147483646 w 368"/>
                <a:gd name="T9" fmla="*/ 2147483646 h 408"/>
                <a:gd name="T10" fmla="*/ 2147483646 w 368"/>
                <a:gd name="T11" fmla="*/ 2147483646 h 408"/>
                <a:gd name="T12" fmla="*/ 2147483646 w 368"/>
                <a:gd name="T13" fmla="*/ 2147483646 h 408"/>
                <a:gd name="T14" fmla="*/ 2147483646 w 368"/>
                <a:gd name="T15" fmla="*/ 2147483646 h 408"/>
                <a:gd name="T16" fmla="*/ 2147483646 w 368"/>
                <a:gd name="T17" fmla="*/ 2147483646 h 408"/>
                <a:gd name="T18" fmla="*/ 2147483646 w 368"/>
                <a:gd name="T19" fmla="*/ 2147483646 h 408"/>
                <a:gd name="T20" fmla="*/ 2147483646 w 368"/>
                <a:gd name="T21" fmla="*/ 2147483646 h 408"/>
                <a:gd name="T22" fmla="*/ 2147483646 w 368"/>
                <a:gd name="T23" fmla="*/ 2147483646 h 408"/>
                <a:gd name="T24" fmla="*/ 2147483646 w 368"/>
                <a:gd name="T25" fmla="*/ 2147483646 h 408"/>
                <a:gd name="T26" fmla="*/ 2147483646 w 368"/>
                <a:gd name="T27" fmla="*/ 2147483646 h 408"/>
                <a:gd name="T28" fmla="*/ 2147483646 w 368"/>
                <a:gd name="T29" fmla="*/ 2147483646 h 408"/>
                <a:gd name="T30" fmla="*/ 2147483646 w 368"/>
                <a:gd name="T31" fmla="*/ 2147483646 h 408"/>
                <a:gd name="T32" fmla="*/ 2147483646 w 368"/>
                <a:gd name="T33" fmla="*/ 2147483646 h 408"/>
                <a:gd name="T34" fmla="*/ 2147483646 w 368"/>
                <a:gd name="T35" fmla="*/ 2147483646 h 408"/>
                <a:gd name="T36" fmla="*/ 2147483646 w 368"/>
                <a:gd name="T37" fmla="*/ 2147483646 h 408"/>
                <a:gd name="T38" fmla="*/ 2147483646 w 368"/>
                <a:gd name="T39" fmla="*/ 2147483646 h 408"/>
                <a:gd name="T40" fmla="*/ 2147483646 w 368"/>
                <a:gd name="T41" fmla="*/ 2147483646 h 408"/>
                <a:gd name="T42" fmla="*/ 2147483646 w 368"/>
                <a:gd name="T43" fmla="*/ 2147483646 h 408"/>
                <a:gd name="T44" fmla="*/ 2147483646 w 368"/>
                <a:gd name="T45" fmla="*/ 2147483646 h 408"/>
                <a:gd name="T46" fmla="*/ 2147483646 w 368"/>
                <a:gd name="T47" fmla="*/ 2147483646 h 408"/>
                <a:gd name="T48" fmla="*/ 2147483646 w 368"/>
                <a:gd name="T49" fmla="*/ 2147483646 h 408"/>
                <a:gd name="T50" fmla="*/ 2147483646 w 368"/>
                <a:gd name="T51" fmla="*/ 2147483646 h 408"/>
                <a:gd name="T52" fmla="*/ 2147483646 w 368"/>
                <a:gd name="T53" fmla="*/ 2147483646 h 408"/>
                <a:gd name="T54" fmla="*/ 2147483646 w 368"/>
                <a:gd name="T55" fmla="*/ 2147483646 h 408"/>
                <a:gd name="T56" fmla="*/ 2147483646 w 368"/>
                <a:gd name="T57" fmla="*/ 2147483646 h 408"/>
                <a:gd name="T58" fmla="*/ 2147483646 w 368"/>
                <a:gd name="T59" fmla="*/ 2147483646 h 408"/>
                <a:gd name="T60" fmla="*/ 0 w 368"/>
                <a:gd name="T61" fmla="*/ 2147483646 h 40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68"/>
                <a:gd name="T94" fmla="*/ 0 h 408"/>
                <a:gd name="T95" fmla="*/ 368 w 368"/>
                <a:gd name="T96" fmla="*/ 408 h 40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68" h="408">
                  <a:moveTo>
                    <a:pt x="0" y="32"/>
                  </a:moveTo>
                  <a:lnTo>
                    <a:pt x="96" y="32"/>
                  </a:lnTo>
                  <a:lnTo>
                    <a:pt x="96" y="0"/>
                  </a:lnTo>
                  <a:lnTo>
                    <a:pt x="120" y="8"/>
                  </a:lnTo>
                  <a:lnTo>
                    <a:pt x="120" y="32"/>
                  </a:lnTo>
                  <a:lnTo>
                    <a:pt x="168" y="56"/>
                  </a:lnTo>
                  <a:lnTo>
                    <a:pt x="184" y="48"/>
                  </a:lnTo>
                  <a:lnTo>
                    <a:pt x="208" y="48"/>
                  </a:lnTo>
                  <a:lnTo>
                    <a:pt x="232" y="72"/>
                  </a:lnTo>
                  <a:lnTo>
                    <a:pt x="240" y="64"/>
                  </a:lnTo>
                  <a:lnTo>
                    <a:pt x="280" y="72"/>
                  </a:lnTo>
                  <a:lnTo>
                    <a:pt x="296" y="56"/>
                  </a:lnTo>
                  <a:lnTo>
                    <a:pt x="320" y="64"/>
                  </a:lnTo>
                  <a:lnTo>
                    <a:pt x="368" y="64"/>
                  </a:lnTo>
                  <a:lnTo>
                    <a:pt x="296" y="120"/>
                  </a:lnTo>
                  <a:lnTo>
                    <a:pt x="256" y="160"/>
                  </a:lnTo>
                  <a:lnTo>
                    <a:pt x="264" y="224"/>
                  </a:lnTo>
                  <a:lnTo>
                    <a:pt x="240" y="256"/>
                  </a:lnTo>
                  <a:lnTo>
                    <a:pt x="248" y="272"/>
                  </a:lnTo>
                  <a:lnTo>
                    <a:pt x="248" y="320"/>
                  </a:lnTo>
                  <a:lnTo>
                    <a:pt x="272" y="320"/>
                  </a:lnTo>
                  <a:lnTo>
                    <a:pt x="312" y="352"/>
                  </a:lnTo>
                  <a:lnTo>
                    <a:pt x="328" y="400"/>
                  </a:lnTo>
                  <a:lnTo>
                    <a:pt x="64" y="408"/>
                  </a:lnTo>
                  <a:lnTo>
                    <a:pt x="72" y="296"/>
                  </a:lnTo>
                  <a:lnTo>
                    <a:pt x="48" y="272"/>
                  </a:lnTo>
                  <a:lnTo>
                    <a:pt x="56" y="240"/>
                  </a:lnTo>
                  <a:lnTo>
                    <a:pt x="64" y="224"/>
                  </a:lnTo>
                  <a:lnTo>
                    <a:pt x="48" y="144"/>
                  </a:lnTo>
                  <a:lnTo>
                    <a:pt x="24" y="96"/>
                  </a:lnTo>
                  <a:lnTo>
                    <a:pt x="0" y="32"/>
                  </a:lnTo>
                  <a:close/>
                </a:path>
              </a:pathLst>
            </a:custGeom>
            <a:solidFill>
              <a:srgbClr val="3366CC"/>
            </a:solidFill>
            <a:ln w="12700">
              <a:solidFill>
                <a:schemeClr val="bg1"/>
              </a:solidFill>
              <a:prstDash val="solid"/>
              <a:round/>
              <a:headEnd/>
              <a:tailEnd/>
            </a:ln>
          </p:spPr>
          <p:txBody>
            <a:bodyPr/>
            <a:lstStyle/>
            <a:p>
              <a:endParaRPr lang="en-US"/>
            </a:p>
          </p:txBody>
        </p:sp>
        <p:sp>
          <p:nvSpPr>
            <p:cNvPr id="6210" name="Freeform 35">
              <a:extLst>
                <a:ext uri="{FF2B5EF4-FFF2-40B4-BE49-F238E27FC236}">
                  <a16:creationId xmlns:a16="http://schemas.microsoft.com/office/drawing/2014/main" id="{D40DF76D-044F-8C48-9251-06714323E72C}"/>
                </a:ext>
              </a:extLst>
            </p:cNvPr>
            <p:cNvSpPr>
              <a:spLocks/>
            </p:cNvSpPr>
            <p:nvPr/>
          </p:nvSpPr>
          <p:spPr bwMode="auto">
            <a:xfrm>
              <a:off x="4981575" y="2260600"/>
              <a:ext cx="538162" cy="676275"/>
            </a:xfrm>
            <a:custGeom>
              <a:avLst/>
              <a:gdLst>
                <a:gd name="T0" fmla="*/ 2147483646 w 272"/>
                <a:gd name="T1" fmla="*/ 2147483646 h 328"/>
                <a:gd name="T2" fmla="*/ 2147483646 w 272"/>
                <a:gd name="T3" fmla="*/ 2147483646 h 328"/>
                <a:gd name="T4" fmla="*/ 2147483646 w 272"/>
                <a:gd name="T5" fmla="*/ 2147483646 h 328"/>
                <a:gd name="T6" fmla="*/ 2147483646 w 272"/>
                <a:gd name="T7" fmla="*/ 0 h 328"/>
                <a:gd name="T8" fmla="*/ 2147483646 w 272"/>
                <a:gd name="T9" fmla="*/ 2147483646 h 328"/>
                <a:gd name="T10" fmla="*/ 2147483646 w 272"/>
                <a:gd name="T11" fmla="*/ 2147483646 h 328"/>
                <a:gd name="T12" fmla="*/ 2147483646 w 272"/>
                <a:gd name="T13" fmla="*/ 2147483646 h 328"/>
                <a:gd name="T14" fmla="*/ 2147483646 w 272"/>
                <a:gd name="T15" fmla="*/ 2147483646 h 328"/>
                <a:gd name="T16" fmla="*/ 2147483646 w 272"/>
                <a:gd name="T17" fmla="*/ 2147483646 h 328"/>
                <a:gd name="T18" fmla="*/ 2147483646 w 272"/>
                <a:gd name="T19" fmla="*/ 2147483646 h 328"/>
                <a:gd name="T20" fmla="*/ 2147483646 w 272"/>
                <a:gd name="T21" fmla="*/ 2147483646 h 328"/>
                <a:gd name="T22" fmla="*/ 2147483646 w 272"/>
                <a:gd name="T23" fmla="*/ 2147483646 h 328"/>
                <a:gd name="T24" fmla="*/ 2147483646 w 272"/>
                <a:gd name="T25" fmla="*/ 2147483646 h 328"/>
                <a:gd name="T26" fmla="*/ 2147483646 w 272"/>
                <a:gd name="T27" fmla="*/ 2147483646 h 328"/>
                <a:gd name="T28" fmla="*/ 2147483646 w 272"/>
                <a:gd name="T29" fmla="*/ 2147483646 h 328"/>
                <a:gd name="T30" fmla="*/ 2147483646 w 272"/>
                <a:gd name="T31" fmla="*/ 2147483646 h 328"/>
                <a:gd name="T32" fmla="*/ 2147483646 w 272"/>
                <a:gd name="T33" fmla="*/ 2147483646 h 328"/>
                <a:gd name="T34" fmla="*/ 2147483646 w 272"/>
                <a:gd name="T35" fmla="*/ 2147483646 h 328"/>
                <a:gd name="T36" fmla="*/ 2147483646 w 272"/>
                <a:gd name="T37" fmla="*/ 2147483646 h 328"/>
                <a:gd name="T38" fmla="*/ 2147483646 w 272"/>
                <a:gd name="T39" fmla="*/ 2147483646 h 328"/>
                <a:gd name="T40" fmla="*/ 2147483646 w 272"/>
                <a:gd name="T41" fmla="*/ 2147483646 h 328"/>
                <a:gd name="T42" fmla="*/ 2147483646 w 272"/>
                <a:gd name="T43" fmla="*/ 2147483646 h 328"/>
                <a:gd name="T44" fmla="*/ 2147483646 w 272"/>
                <a:gd name="T45" fmla="*/ 2147483646 h 328"/>
                <a:gd name="T46" fmla="*/ 2147483646 w 272"/>
                <a:gd name="T47" fmla="*/ 2147483646 h 328"/>
                <a:gd name="T48" fmla="*/ 2147483646 w 272"/>
                <a:gd name="T49" fmla="*/ 2147483646 h 328"/>
                <a:gd name="T50" fmla="*/ 2147483646 w 272"/>
                <a:gd name="T51" fmla="*/ 2147483646 h 328"/>
                <a:gd name="T52" fmla="*/ 2147483646 w 272"/>
                <a:gd name="T53" fmla="*/ 2147483646 h 328"/>
                <a:gd name="T54" fmla="*/ 2147483646 w 272"/>
                <a:gd name="T55" fmla="*/ 2147483646 h 328"/>
                <a:gd name="T56" fmla="*/ 2147483646 w 272"/>
                <a:gd name="T57" fmla="*/ 2147483646 h 328"/>
                <a:gd name="T58" fmla="*/ 2147483646 w 272"/>
                <a:gd name="T59" fmla="*/ 2147483646 h 328"/>
                <a:gd name="T60" fmla="*/ 2147483646 w 272"/>
                <a:gd name="T61" fmla="*/ 2147483646 h 328"/>
                <a:gd name="T62" fmla="*/ 2147483646 w 272"/>
                <a:gd name="T63" fmla="*/ 2147483646 h 328"/>
                <a:gd name="T64" fmla="*/ 2147483646 w 272"/>
                <a:gd name="T65" fmla="*/ 2147483646 h 328"/>
                <a:gd name="T66" fmla="*/ 0 w 272"/>
                <a:gd name="T67" fmla="*/ 2147483646 h 328"/>
                <a:gd name="T68" fmla="*/ 2147483646 w 272"/>
                <a:gd name="T69" fmla="*/ 2147483646 h 328"/>
                <a:gd name="T70" fmla="*/ 2147483646 w 272"/>
                <a:gd name="T71" fmla="*/ 2147483646 h 32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72"/>
                <a:gd name="T109" fmla="*/ 0 h 328"/>
                <a:gd name="T110" fmla="*/ 272 w 272"/>
                <a:gd name="T111" fmla="*/ 328 h 32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72" h="328">
                  <a:moveTo>
                    <a:pt x="16" y="24"/>
                  </a:moveTo>
                  <a:lnTo>
                    <a:pt x="40" y="24"/>
                  </a:lnTo>
                  <a:lnTo>
                    <a:pt x="56" y="24"/>
                  </a:lnTo>
                  <a:lnTo>
                    <a:pt x="72" y="0"/>
                  </a:lnTo>
                  <a:lnTo>
                    <a:pt x="80" y="24"/>
                  </a:lnTo>
                  <a:lnTo>
                    <a:pt x="112" y="24"/>
                  </a:lnTo>
                  <a:lnTo>
                    <a:pt x="128" y="48"/>
                  </a:lnTo>
                  <a:lnTo>
                    <a:pt x="152" y="40"/>
                  </a:lnTo>
                  <a:lnTo>
                    <a:pt x="176" y="56"/>
                  </a:lnTo>
                  <a:lnTo>
                    <a:pt x="216" y="64"/>
                  </a:lnTo>
                  <a:lnTo>
                    <a:pt x="224" y="88"/>
                  </a:lnTo>
                  <a:lnTo>
                    <a:pt x="240" y="88"/>
                  </a:lnTo>
                  <a:lnTo>
                    <a:pt x="240" y="104"/>
                  </a:lnTo>
                  <a:lnTo>
                    <a:pt x="240" y="120"/>
                  </a:lnTo>
                  <a:lnTo>
                    <a:pt x="232" y="144"/>
                  </a:lnTo>
                  <a:lnTo>
                    <a:pt x="240" y="152"/>
                  </a:lnTo>
                  <a:lnTo>
                    <a:pt x="264" y="128"/>
                  </a:lnTo>
                  <a:lnTo>
                    <a:pt x="264" y="112"/>
                  </a:lnTo>
                  <a:lnTo>
                    <a:pt x="272" y="112"/>
                  </a:lnTo>
                  <a:lnTo>
                    <a:pt x="272" y="128"/>
                  </a:lnTo>
                  <a:lnTo>
                    <a:pt x="256" y="144"/>
                  </a:lnTo>
                  <a:lnTo>
                    <a:pt x="248" y="184"/>
                  </a:lnTo>
                  <a:lnTo>
                    <a:pt x="248" y="256"/>
                  </a:lnTo>
                  <a:lnTo>
                    <a:pt x="264" y="264"/>
                  </a:lnTo>
                  <a:lnTo>
                    <a:pt x="256" y="304"/>
                  </a:lnTo>
                  <a:lnTo>
                    <a:pt x="128" y="328"/>
                  </a:lnTo>
                  <a:lnTo>
                    <a:pt x="96" y="312"/>
                  </a:lnTo>
                  <a:lnTo>
                    <a:pt x="96" y="280"/>
                  </a:lnTo>
                  <a:lnTo>
                    <a:pt x="80" y="256"/>
                  </a:lnTo>
                  <a:lnTo>
                    <a:pt x="72" y="216"/>
                  </a:lnTo>
                  <a:lnTo>
                    <a:pt x="32" y="184"/>
                  </a:lnTo>
                  <a:lnTo>
                    <a:pt x="8" y="184"/>
                  </a:lnTo>
                  <a:lnTo>
                    <a:pt x="8" y="136"/>
                  </a:lnTo>
                  <a:lnTo>
                    <a:pt x="0" y="120"/>
                  </a:lnTo>
                  <a:lnTo>
                    <a:pt x="24" y="88"/>
                  </a:lnTo>
                  <a:lnTo>
                    <a:pt x="16" y="24"/>
                  </a:lnTo>
                  <a:close/>
                </a:path>
              </a:pathLst>
            </a:custGeom>
            <a:solidFill>
              <a:srgbClr val="FFC000"/>
            </a:solidFill>
            <a:ln w="12700">
              <a:solidFill>
                <a:schemeClr val="bg1"/>
              </a:solidFill>
              <a:prstDash val="solid"/>
              <a:round/>
              <a:headEnd/>
              <a:tailEnd/>
            </a:ln>
          </p:spPr>
          <p:txBody>
            <a:bodyPr/>
            <a:lstStyle/>
            <a:p>
              <a:endParaRPr lang="en-US"/>
            </a:p>
          </p:txBody>
        </p:sp>
        <p:sp>
          <p:nvSpPr>
            <p:cNvPr id="6211" name="Freeform 36">
              <a:extLst>
                <a:ext uri="{FF2B5EF4-FFF2-40B4-BE49-F238E27FC236}">
                  <a16:creationId xmlns:a16="http://schemas.microsoft.com/office/drawing/2014/main" id="{36D74A69-235A-B24E-A0B9-829B4FA6D377}"/>
                </a:ext>
              </a:extLst>
            </p:cNvPr>
            <p:cNvSpPr>
              <a:spLocks/>
            </p:cNvSpPr>
            <p:nvPr/>
          </p:nvSpPr>
          <p:spPr bwMode="auto">
            <a:xfrm>
              <a:off x="4632325" y="2805113"/>
              <a:ext cx="633412" cy="428625"/>
            </a:xfrm>
            <a:custGeom>
              <a:avLst/>
              <a:gdLst>
                <a:gd name="T0" fmla="*/ 0 w 320"/>
                <a:gd name="T1" fmla="*/ 2147483646 h 208"/>
                <a:gd name="T2" fmla="*/ 0 w 320"/>
                <a:gd name="T3" fmla="*/ 2147483646 h 208"/>
                <a:gd name="T4" fmla="*/ 2147483646 w 320"/>
                <a:gd name="T5" fmla="*/ 2147483646 h 208"/>
                <a:gd name="T6" fmla="*/ 2147483646 w 320"/>
                <a:gd name="T7" fmla="*/ 2147483646 h 208"/>
                <a:gd name="T8" fmla="*/ 2147483646 w 320"/>
                <a:gd name="T9" fmla="*/ 2147483646 h 208"/>
                <a:gd name="T10" fmla="*/ 2147483646 w 320"/>
                <a:gd name="T11" fmla="*/ 2147483646 h 208"/>
                <a:gd name="T12" fmla="*/ 2147483646 w 320"/>
                <a:gd name="T13" fmla="*/ 2147483646 h 208"/>
                <a:gd name="T14" fmla="*/ 2147483646 w 320"/>
                <a:gd name="T15" fmla="*/ 2147483646 h 208"/>
                <a:gd name="T16" fmla="*/ 2147483646 w 320"/>
                <a:gd name="T17" fmla="*/ 2147483646 h 208"/>
                <a:gd name="T18" fmla="*/ 2147483646 w 320"/>
                <a:gd name="T19" fmla="*/ 2147483646 h 208"/>
                <a:gd name="T20" fmla="*/ 2147483646 w 320"/>
                <a:gd name="T21" fmla="*/ 2147483646 h 208"/>
                <a:gd name="T22" fmla="*/ 2147483646 w 320"/>
                <a:gd name="T23" fmla="*/ 2147483646 h 208"/>
                <a:gd name="T24" fmla="*/ 2147483646 w 320"/>
                <a:gd name="T25" fmla="*/ 2147483646 h 208"/>
                <a:gd name="T26" fmla="*/ 2147483646 w 320"/>
                <a:gd name="T27" fmla="*/ 2147483646 h 208"/>
                <a:gd name="T28" fmla="*/ 2147483646 w 320"/>
                <a:gd name="T29" fmla="*/ 0 h 208"/>
                <a:gd name="T30" fmla="*/ 2147483646 w 320"/>
                <a:gd name="T31" fmla="*/ 0 h 208"/>
                <a:gd name="T32" fmla="*/ 2147483646 w 320"/>
                <a:gd name="T33" fmla="*/ 0 h 208"/>
                <a:gd name="T34" fmla="*/ 0 w 320"/>
                <a:gd name="T35" fmla="*/ 2147483646 h 20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20"/>
                <a:gd name="T55" fmla="*/ 0 h 208"/>
                <a:gd name="T56" fmla="*/ 320 w 320"/>
                <a:gd name="T57" fmla="*/ 208 h 20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20" h="208">
                  <a:moveTo>
                    <a:pt x="0" y="8"/>
                  </a:moveTo>
                  <a:lnTo>
                    <a:pt x="0" y="48"/>
                  </a:lnTo>
                  <a:lnTo>
                    <a:pt x="8" y="80"/>
                  </a:lnTo>
                  <a:lnTo>
                    <a:pt x="32" y="160"/>
                  </a:lnTo>
                  <a:lnTo>
                    <a:pt x="48" y="208"/>
                  </a:lnTo>
                  <a:lnTo>
                    <a:pt x="240" y="200"/>
                  </a:lnTo>
                  <a:lnTo>
                    <a:pt x="272" y="208"/>
                  </a:lnTo>
                  <a:lnTo>
                    <a:pt x="288" y="168"/>
                  </a:lnTo>
                  <a:lnTo>
                    <a:pt x="288" y="136"/>
                  </a:lnTo>
                  <a:lnTo>
                    <a:pt x="320" y="128"/>
                  </a:lnTo>
                  <a:lnTo>
                    <a:pt x="320" y="88"/>
                  </a:lnTo>
                  <a:lnTo>
                    <a:pt x="304" y="64"/>
                  </a:lnTo>
                  <a:lnTo>
                    <a:pt x="272" y="48"/>
                  </a:lnTo>
                  <a:lnTo>
                    <a:pt x="272" y="16"/>
                  </a:lnTo>
                  <a:lnTo>
                    <a:pt x="264" y="0"/>
                  </a:lnTo>
                  <a:lnTo>
                    <a:pt x="192" y="0"/>
                  </a:lnTo>
                  <a:lnTo>
                    <a:pt x="120" y="0"/>
                  </a:lnTo>
                  <a:lnTo>
                    <a:pt x="0" y="8"/>
                  </a:lnTo>
                  <a:close/>
                </a:path>
              </a:pathLst>
            </a:custGeom>
            <a:solidFill>
              <a:srgbClr val="3366CC"/>
            </a:solidFill>
            <a:ln w="12700">
              <a:solidFill>
                <a:schemeClr val="bg1"/>
              </a:solidFill>
              <a:prstDash val="solid"/>
              <a:round/>
              <a:headEnd/>
              <a:tailEnd/>
            </a:ln>
          </p:spPr>
          <p:txBody>
            <a:bodyPr/>
            <a:lstStyle/>
            <a:p>
              <a:endParaRPr lang="en-US"/>
            </a:p>
          </p:txBody>
        </p:sp>
        <p:sp>
          <p:nvSpPr>
            <p:cNvPr id="6212" name="Freeform 37">
              <a:extLst>
                <a:ext uri="{FF2B5EF4-FFF2-40B4-BE49-F238E27FC236}">
                  <a16:creationId xmlns:a16="http://schemas.microsoft.com/office/drawing/2014/main" id="{D977218D-8F0C-6748-99F5-F56EF8158333}"/>
                </a:ext>
              </a:extLst>
            </p:cNvPr>
            <p:cNvSpPr>
              <a:spLocks/>
            </p:cNvSpPr>
            <p:nvPr/>
          </p:nvSpPr>
          <p:spPr bwMode="auto">
            <a:xfrm>
              <a:off x="5186363" y="2178050"/>
              <a:ext cx="601662" cy="263525"/>
            </a:xfrm>
            <a:custGeom>
              <a:avLst/>
              <a:gdLst>
                <a:gd name="T0" fmla="*/ 0 w 304"/>
                <a:gd name="T1" fmla="*/ 2147483646 h 128"/>
                <a:gd name="T2" fmla="*/ 2147483646 w 304"/>
                <a:gd name="T3" fmla="*/ 0 h 128"/>
                <a:gd name="T4" fmla="*/ 2147483646 w 304"/>
                <a:gd name="T5" fmla="*/ 2147483646 h 128"/>
                <a:gd name="T6" fmla="*/ 2147483646 w 304"/>
                <a:gd name="T7" fmla="*/ 2147483646 h 128"/>
                <a:gd name="T8" fmla="*/ 2147483646 w 304"/>
                <a:gd name="T9" fmla="*/ 2147483646 h 128"/>
                <a:gd name="T10" fmla="*/ 2147483646 w 304"/>
                <a:gd name="T11" fmla="*/ 2147483646 h 128"/>
                <a:gd name="T12" fmla="*/ 2147483646 w 304"/>
                <a:gd name="T13" fmla="*/ 2147483646 h 128"/>
                <a:gd name="T14" fmla="*/ 2147483646 w 304"/>
                <a:gd name="T15" fmla="*/ 2147483646 h 128"/>
                <a:gd name="T16" fmla="*/ 2147483646 w 304"/>
                <a:gd name="T17" fmla="*/ 2147483646 h 128"/>
                <a:gd name="T18" fmla="*/ 2147483646 w 304"/>
                <a:gd name="T19" fmla="*/ 2147483646 h 128"/>
                <a:gd name="T20" fmla="*/ 2147483646 w 304"/>
                <a:gd name="T21" fmla="*/ 2147483646 h 128"/>
                <a:gd name="T22" fmla="*/ 2147483646 w 304"/>
                <a:gd name="T23" fmla="*/ 2147483646 h 128"/>
                <a:gd name="T24" fmla="*/ 2147483646 w 304"/>
                <a:gd name="T25" fmla="*/ 2147483646 h 128"/>
                <a:gd name="T26" fmla="*/ 2147483646 w 304"/>
                <a:gd name="T27" fmla="*/ 2147483646 h 128"/>
                <a:gd name="T28" fmla="*/ 2147483646 w 304"/>
                <a:gd name="T29" fmla="*/ 2147483646 h 128"/>
                <a:gd name="T30" fmla="*/ 2147483646 w 304"/>
                <a:gd name="T31" fmla="*/ 2147483646 h 128"/>
                <a:gd name="T32" fmla="*/ 2147483646 w 304"/>
                <a:gd name="T33" fmla="*/ 2147483646 h 128"/>
                <a:gd name="T34" fmla="*/ 2147483646 w 304"/>
                <a:gd name="T35" fmla="*/ 2147483646 h 128"/>
                <a:gd name="T36" fmla="*/ 2147483646 w 304"/>
                <a:gd name="T37" fmla="*/ 2147483646 h 128"/>
                <a:gd name="T38" fmla="*/ 2147483646 w 304"/>
                <a:gd name="T39" fmla="*/ 2147483646 h 128"/>
                <a:gd name="T40" fmla="*/ 2147483646 w 304"/>
                <a:gd name="T41" fmla="*/ 2147483646 h 128"/>
                <a:gd name="T42" fmla="*/ 2147483646 w 304"/>
                <a:gd name="T43" fmla="*/ 2147483646 h 128"/>
                <a:gd name="T44" fmla="*/ 2147483646 w 304"/>
                <a:gd name="T45" fmla="*/ 2147483646 h 128"/>
                <a:gd name="T46" fmla="*/ 2147483646 w 304"/>
                <a:gd name="T47" fmla="*/ 2147483646 h 128"/>
                <a:gd name="T48" fmla="*/ 0 w 304"/>
                <a:gd name="T49" fmla="*/ 2147483646 h 1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04"/>
                <a:gd name="T76" fmla="*/ 0 h 128"/>
                <a:gd name="T77" fmla="*/ 304 w 304"/>
                <a:gd name="T78" fmla="*/ 128 h 1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04" h="128">
                  <a:moveTo>
                    <a:pt x="0" y="72"/>
                  </a:moveTo>
                  <a:lnTo>
                    <a:pt x="72" y="0"/>
                  </a:lnTo>
                  <a:lnTo>
                    <a:pt x="56" y="24"/>
                  </a:lnTo>
                  <a:lnTo>
                    <a:pt x="64" y="32"/>
                  </a:lnTo>
                  <a:lnTo>
                    <a:pt x="88" y="24"/>
                  </a:lnTo>
                  <a:lnTo>
                    <a:pt x="136" y="40"/>
                  </a:lnTo>
                  <a:lnTo>
                    <a:pt x="152" y="24"/>
                  </a:lnTo>
                  <a:lnTo>
                    <a:pt x="216" y="16"/>
                  </a:lnTo>
                  <a:lnTo>
                    <a:pt x="224" y="40"/>
                  </a:lnTo>
                  <a:lnTo>
                    <a:pt x="248" y="32"/>
                  </a:lnTo>
                  <a:lnTo>
                    <a:pt x="296" y="48"/>
                  </a:lnTo>
                  <a:lnTo>
                    <a:pt x="304" y="64"/>
                  </a:lnTo>
                  <a:lnTo>
                    <a:pt x="248" y="80"/>
                  </a:lnTo>
                  <a:lnTo>
                    <a:pt x="232" y="72"/>
                  </a:lnTo>
                  <a:lnTo>
                    <a:pt x="208" y="72"/>
                  </a:lnTo>
                  <a:lnTo>
                    <a:pt x="176" y="88"/>
                  </a:lnTo>
                  <a:lnTo>
                    <a:pt x="168" y="88"/>
                  </a:lnTo>
                  <a:lnTo>
                    <a:pt x="152" y="80"/>
                  </a:lnTo>
                  <a:lnTo>
                    <a:pt x="136" y="128"/>
                  </a:lnTo>
                  <a:lnTo>
                    <a:pt x="120" y="128"/>
                  </a:lnTo>
                  <a:lnTo>
                    <a:pt x="112" y="104"/>
                  </a:lnTo>
                  <a:lnTo>
                    <a:pt x="72" y="96"/>
                  </a:lnTo>
                  <a:lnTo>
                    <a:pt x="48" y="88"/>
                  </a:lnTo>
                  <a:lnTo>
                    <a:pt x="16" y="88"/>
                  </a:lnTo>
                  <a:lnTo>
                    <a:pt x="0" y="72"/>
                  </a:lnTo>
                  <a:close/>
                </a:path>
              </a:pathLst>
            </a:custGeom>
            <a:solidFill>
              <a:srgbClr val="3366CC"/>
            </a:solidFill>
            <a:ln w="12700">
              <a:solidFill>
                <a:schemeClr val="bg1"/>
              </a:solidFill>
              <a:prstDash val="solid"/>
              <a:round/>
              <a:headEnd/>
              <a:tailEnd/>
            </a:ln>
          </p:spPr>
          <p:txBody>
            <a:bodyPr/>
            <a:lstStyle/>
            <a:p>
              <a:endParaRPr lang="en-US"/>
            </a:p>
          </p:txBody>
        </p:sp>
        <p:sp>
          <p:nvSpPr>
            <p:cNvPr id="6213" name="Freeform 38">
              <a:extLst>
                <a:ext uri="{FF2B5EF4-FFF2-40B4-BE49-F238E27FC236}">
                  <a16:creationId xmlns:a16="http://schemas.microsoft.com/office/drawing/2014/main" id="{DC79A260-74D2-F540-B793-F8183489EB59}"/>
                </a:ext>
              </a:extLst>
            </p:cNvPr>
            <p:cNvSpPr>
              <a:spLocks/>
            </p:cNvSpPr>
            <p:nvPr/>
          </p:nvSpPr>
          <p:spPr bwMode="auto">
            <a:xfrm>
              <a:off x="5599113" y="2360613"/>
              <a:ext cx="427037" cy="592138"/>
            </a:xfrm>
            <a:custGeom>
              <a:avLst/>
              <a:gdLst>
                <a:gd name="T0" fmla="*/ 2147483646 w 216"/>
                <a:gd name="T1" fmla="*/ 2147483646 h 288"/>
                <a:gd name="T2" fmla="*/ 2147483646 w 216"/>
                <a:gd name="T3" fmla="*/ 2147483646 h 288"/>
                <a:gd name="T4" fmla="*/ 2147483646 w 216"/>
                <a:gd name="T5" fmla="*/ 2147483646 h 288"/>
                <a:gd name="T6" fmla="*/ 2147483646 w 216"/>
                <a:gd name="T7" fmla="*/ 2147483646 h 288"/>
                <a:gd name="T8" fmla="*/ 2147483646 w 216"/>
                <a:gd name="T9" fmla="*/ 2147483646 h 288"/>
                <a:gd name="T10" fmla="*/ 2147483646 w 216"/>
                <a:gd name="T11" fmla="*/ 2147483646 h 288"/>
                <a:gd name="T12" fmla="*/ 0 w 216"/>
                <a:gd name="T13" fmla="*/ 2147483646 h 288"/>
                <a:gd name="T14" fmla="*/ 2147483646 w 216"/>
                <a:gd name="T15" fmla="*/ 2147483646 h 288"/>
                <a:gd name="T16" fmla="*/ 2147483646 w 216"/>
                <a:gd name="T17" fmla="*/ 2147483646 h 288"/>
                <a:gd name="T18" fmla="*/ 2147483646 w 216"/>
                <a:gd name="T19" fmla="*/ 2147483646 h 288"/>
                <a:gd name="T20" fmla="*/ 2147483646 w 216"/>
                <a:gd name="T21" fmla="*/ 2147483646 h 288"/>
                <a:gd name="T22" fmla="*/ 2147483646 w 216"/>
                <a:gd name="T23" fmla="*/ 2147483646 h 288"/>
                <a:gd name="T24" fmla="*/ 2147483646 w 216"/>
                <a:gd name="T25" fmla="*/ 2147483646 h 288"/>
                <a:gd name="T26" fmla="*/ 2147483646 w 216"/>
                <a:gd name="T27" fmla="*/ 2147483646 h 288"/>
                <a:gd name="T28" fmla="*/ 2147483646 w 216"/>
                <a:gd name="T29" fmla="*/ 2147483646 h 288"/>
                <a:gd name="T30" fmla="*/ 2147483646 w 216"/>
                <a:gd name="T31" fmla="*/ 2147483646 h 288"/>
                <a:gd name="T32" fmla="*/ 2147483646 w 216"/>
                <a:gd name="T33" fmla="*/ 2147483646 h 288"/>
                <a:gd name="T34" fmla="*/ 2147483646 w 216"/>
                <a:gd name="T35" fmla="*/ 2147483646 h 288"/>
                <a:gd name="T36" fmla="*/ 2147483646 w 216"/>
                <a:gd name="T37" fmla="*/ 2147483646 h 288"/>
                <a:gd name="T38" fmla="*/ 2147483646 w 216"/>
                <a:gd name="T39" fmla="*/ 2147483646 h 288"/>
                <a:gd name="T40" fmla="*/ 2147483646 w 216"/>
                <a:gd name="T41" fmla="*/ 2147483646 h 288"/>
                <a:gd name="T42" fmla="*/ 2147483646 w 216"/>
                <a:gd name="T43" fmla="*/ 2147483646 h 288"/>
                <a:gd name="T44" fmla="*/ 2147483646 w 216"/>
                <a:gd name="T45" fmla="*/ 2147483646 h 288"/>
                <a:gd name="T46" fmla="*/ 2147483646 w 216"/>
                <a:gd name="T47" fmla="*/ 2147483646 h 288"/>
                <a:gd name="T48" fmla="*/ 2147483646 w 216"/>
                <a:gd name="T49" fmla="*/ 2147483646 h 288"/>
                <a:gd name="T50" fmla="*/ 2147483646 w 216"/>
                <a:gd name="T51" fmla="*/ 2147483646 h 288"/>
                <a:gd name="T52" fmla="*/ 2147483646 w 216"/>
                <a:gd name="T53" fmla="*/ 2147483646 h 288"/>
                <a:gd name="T54" fmla="*/ 2147483646 w 216"/>
                <a:gd name="T55" fmla="*/ 2147483646 h 288"/>
                <a:gd name="T56" fmla="*/ 2147483646 w 216"/>
                <a:gd name="T57" fmla="*/ 2147483646 h 288"/>
                <a:gd name="T58" fmla="*/ 2147483646 w 216"/>
                <a:gd name="T59" fmla="*/ 2147483646 h 288"/>
                <a:gd name="T60" fmla="*/ 2147483646 w 216"/>
                <a:gd name="T61" fmla="*/ 2147483646 h 288"/>
                <a:gd name="T62" fmla="*/ 2147483646 w 216"/>
                <a:gd name="T63" fmla="*/ 2147483646 h 288"/>
                <a:gd name="T64" fmla="*/ 2147483646 w 216"/>
                <a:gd name="T65" fmla="*/ 2147483646 h 288"/>
                <a:gd name="T66" fmla="*/ 2147483646 w 216"/>
                <a:gd name="T67" fmla="*/ 2147483646 h 288"/>
                <a:gd name="T68" fmla="*/ 2147483646 w 216"/>
                <a:gd name="T69" fmla="*/ 2147483646 h 288"/>
                <a:gd name="T70" fmla="*/ 2147483646 w 216"/>
                <a:gd name="T71" fmla="*/ 2147483646 h 288"/>
                <a:gd name="T72" fmla="*/ 2147483646 w 216"/>
                <a:gd name="T73" fmla="*/ 2147483646 h 288"/>
                <a:gd name="T74" fmla="*/ 2147483646 w 216"/>
                <a:gd name="T75" fmla="*/ 2147483646 h 288"/>
                <a:gd name="T76" fmla="*/ 2147483646 w 216"/>
                <a:gd name="T77" fmla="*/ 2147483646 h 288"/>
                <a:gd name="T78" fmla="*/ 2147483646 w 216"/>
                <a:gd name="T79" fmla="*/ 2147483646 h 288"/>
                <a:gd name="T80" fmla="*/ 2147483646 w 216"/>
                <a:gd name="T81" fmla="*/ 2147483646 h 288"/>
                <a:gd name="T82" fmla="*/ 2147483646 w 216"/>
                <a:gd name="T83" fmla="*/ 0 h 288"/>
                <a:gd name="T84" fmla="*/ 2147483646 w 216"/>
                <a:gd name="T85" fmla="*/ 2147483646 h 28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16"/>
                <a:gd name="T130" fmla="*/ 0 h 288"/>
                <a:gd name="T131" fmla="*/ 216 w 216"/>
                <a:gd name="T132" fmla="*/ 288 h 28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16" h="288">
                  <a:moveTo>
                    <a:pt x="56" y="16"/>
                  </a:moveTo>
                  <a:lnTo>
                    <a:pt x="64" y="32"/>
                  </a:lnTo>
                  <a:lnTo>
                    <a:pt x="48" y="40"/>
                  </a:lnTo>
                  <a:lnTo>
                    <a:pt x="48" y="88"/>
                  </a:lnTo>
                  <a:lnTo>
                    <a:pt x="40" y="56"/>
                  </a:lnTo>
                  <a:lnTo>
                    <a:pt x="8" y="88"/>
                  </a:lnTo>
                  <a:lnTo>
                    <a:pt x="0" y="168"/>
                  </a:lnTo>
                  <a:lnTo>
                    <a:pt x="24" y="208"/>
                  </a:lnTo>
                  <a:lnTo>
                    <a:pt x="24" y="232"/>
                  </a:lnTo>
                  <a:lnTo>
                    <a:pt x="24" y="248"/>
                  </a:lnTo>
                  <a:lnTo>
                    <a:pt x="24" y="264"/>
                  </a:lnTo>
                  <a:lnTo>
                    <a:pt x="16" y="288"/>
                  </a:lnTo>
                  <a:lnTo>
                    <a:pt x="104" y="288"/>
                  </a:lnTo>
                  <a:lnTo>
                    <a:pt x="216" y="272"/>
                  </a:lnTo>
                  <a:lnTo>
                    <a:pt x="192" y="272"/>
                  </a:lnTo>
                  <a:lnTo>
                    <a:pt x="184" y="256"/>
                  </a:lnTo>
                  <a:lnTo>
                    <a:pt x="200" y="240"/>
                  </a:lnTo>
                  <a:lnTo>
                    <a:pt x="200" y="224"/>
                  </a:lnTo>
                  <a:lnTo>
                    <a:pt x="192" y="208"/>
                  </a:lnTo>
                  <a:lnTo>
                    <a:pt x="200" y="200"/>
                  </a:lnTo>
                  <a:lnTo>
                    <a:pt x="216" y="200"/>
                  </a:lnTo>
                  <a:lnTo>
                    <a:pt x="216" y="160"/>
                  </a:lnTo>
                  <a:lnTo>
                    <a:pt x="208" y="136"/>
                  </a:lnTo>
                  <a:lnTo>
                    <a:pt x="200" y="120"/>
                  </a:lnTo>
                  <a:lnTo>
                    <a:pt x="192" y="112"/>
                  </a:lnTo>
                  <a:lnTo>
                    <a:pt x="176" y="112"/>
                  </a:lnTo>
                  <a:lnTo>
                    <a:pt x="160" y="112"/>
                  </a:lnTo>
                  <a:lnTo>
                    <a:pt x="152" y="128"/>
                  </a:lnTo>
                  <a:lnTo>
                    <a:pt x="144" y="136"/>
                  </a:lnTo>
                  <a:lnTo>
                    <a:pt x="136" y="136"/>
                  </a:lnTo>
                  <a:lnTo>
                    <a:pt x="128" y="136"/>
                  </a:lnTo>
                  <a:lnTo>
                    <a:pt x="128" y="128"/>
                  </a:lnTo>
                  <a:lnTo>
                    <a:pt x="128" y="120"/>
                  </a:lnTo>
                  <a:lnTo>
                    <a:pt x="136" y="112"/>
                  </a:lnTo>
                  <a:lnTo>
                    <a:pt x="144" y="112"/>
                  </a:lnTo>
                  <a:lnTo>
                    <a:pt x="144" y="96"/>
                  </a:lnTo>
                  <a:lnTo>
                    <a:pt x="160" y="88"/>
                  </a:lnTo>
                  <a:lnTo>
                    <a:pt x="144" y="48"/>
                  </a:lnTo>
                  <a:lnTo>
                    <a:pt x="144" y="32"/>
                  </a:lnTo>
                  <a:lnTo>
                    <a:pt x="120" y="24"/>
                  </a:lnTo>
                  <a:lnTo>
                    <a:pt x="80" y="0"/>
                  </a:lnTo>
                  <a:lnTo>
                    <a:pt x="56" y="16"/>
                  </a:lnTo>
                  <a:close/>
                </a:path>
              </a:pathLst>
            </a:custGeom>
            <a:solidFill>
              <a:srgbClr val="3366CC"/>
            </a:solidFill>
            <a:ln w="12700">
              <a:solidFill>
                <a:schemeClr val="bg1"/>
              </a:solidFill>
              <a:prstDash val="solid"/>
              <a:round/>
              <a:headEnd/>
              <a:tailEnd/>
            </a:ln>
          </p:spPr>
          <p:txBody>
            <a:bodyPr/>
            <a:lstStyle/>
            <a:p>
              <a:endParaRPr lang="en-US"/>
            </a:p>
          </p:txBody>
        </p:sp>
        <p:sp>
          <p:nvSpPr>
            <p:cNvPr id="6214" name="Freeform 39">
              <a:extLst>
                <a:ext uri="{FF2B5EF4-FFF2-40B4-BE49-F238E27FC236}">
                  <a16:creationId xmlns:a16="http://schemas.microsoft.com/office/drawing/2014/main" id="{B523C7CB-FA91-3A4E-8A95-1F9F33975419}"/>
                </a:ext>
              </a:extLst>
            </p:cNvPr>
            <p:cNvSpPr>
              <a:spLocks/>
            </p:cNvSpPr>
            <p:nvPr/>
          </p:nvSpPr>
          <p:spPr bwMode="auto">
            <a:xfrm>
              <a:off x="5138738" y="2887663"/>
              <a:ext cx="460375" cy="790575"/>
            </a:xfrm>
            <a:custGeom>
              <a:avLst/>
              <a:gdLst>
                <a:gd name="T0" fmla="*/ 2147483646 w 232"/>
                <a:gd name="T1" fmla="*/ 2147483646 h 384"/>
                <a:gd name="T2" fmla="*/ 2147483646 w 232"/>
                <a:gd name="T3" fmla="*/ 0 h 384"/>
                <a:gd name="T4" fmla="*/ 2147483646 w 232"/>
                <a:gd name="T5" fmla="*/ 2147483646 h 384"/>
                <a:gd name="T6" fmla="*/ 2147483646 w 232"/>
                <a:gd name="T7" fmla="*/ 2147483646 h 384"/>
                <a:gd name="T8" fmla="*/ 2147483646 w 232"/>
                <a:gd name="T9" fmla="*/ 2147483646 h 384"/>
                <a:gd name="T10" fmla="*/ 2147483646 w 232"/>
                <a:gd name="T11" fmla="*/ 2147483646 h 384"/>
                <a:gd name="T12" fmla="*/ 2147483646 w 232"/>
                <a:gd name="T13" fmla="*/ 2147483646 h 384"/>
                <a:gd name="T14" fmla="*/ 2147483646 w 232"/>
                <a:gd name="T15" fmla="*/ 2147483646 h 384"/>
                <a:gd name="T16" fmla="*/ 2147483646 w 232"/>
                <a:gd name="T17" fmla="*/ 2147483646 h 384"/>
                <a:gd name="T18" fmla="*/ 2147483646 w 232"/>
                <a:gd name="T19" fmla="*/ 2147483646 h 384"/>
                <a:gd name="T20" fmla="*/ 2147483646 w 232"/>
                <a:gd name="T21" fmla="*/ 2147483646 h 384"/>
                <a:gd name="T22" fmla="*/ 2147483646 w 232"/>
                <a:gd name="T23" fmla="*/ 2147483646 h 384"/>
                <a:gd name="T24" fmla="*/ 2147483646 w 232"/>
                <a:gd name="T25" fmla="*/ 2147483646 h 384"/>
                <a:gd name="T26" fmla="*/ 2147483646 w 232"/>
                <a:gd name="T27" fmla="*/ 2147483646 h 384"/>
                <a:gd name="T28" fmla="*/ 2147483646 w 232"/>
                <a:gd name="T29" fmla="*/ 2147483646 h 384"/>
                <a:gd name="T30" fmla="*/ 2147483646 w 232"/>
                <a:gd name="T31" fmla="*/ 2147483646 h 384"/>
                <a:gd name="T32" fmla="*/ 2147483646 w 232"/>
                <a:gd name="T33" fmla="*/ 2147483646 h 384"/>
                <a:gd name="T34" fmla="*/ 0 w 232"/>
                <a:gd name="T35" fmla="*/ 2147483646 h 384"/>
                <a:gd name="T36" fmla="*/ 2147483646 w 232"/>
                <a:gd name="T37" fmla="*/ 2147483646 h 384"/>
                <a:gd name="T38" fmla="*/ 2147483646 w 232"/>
                <a:gd name="T39" fmla="*/ 2147483646 h 384"/>
                <a:gd name="T40" fmla="*/ 2147483646 w 232"/>
                <a:gd name="T41" fmla="*/ 2147483646 h 384"/>
                <a:gd name="T42" fmla="*/ 2147483646 w 232"/>
                <a:gd name="T43" fmla="*/ 2147483646 h 384"/>
                <a:gd name="T44" fmla="*/ 2147483646 w 232"/>
                <a:gd name="T45" fmla="*/ 2147483646 h 38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32"/>
                <a:gd name="T70" fmla="*/ 0 h 384"/>
                <a:gd name="T71" fmla="*/ 232 w 232"/>
                <a:gd name="T72" fmla="*/ 384 h 38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32" h="384">
                  <a:moveTo>
                    <a:pt x="40" y="24"/>
                  </a:moveTo>
                  <a:lnTo>
                    <a:pt x="176" y="0"/>
                  </a:lnTo>
                  <a:lnTo>
                    <a:pt x="200" y="48"/>
                  </a:lnTo>
                  <a:lnTo>
                    <a:pt x="224" y="248"/>
                  </a:lnTo>
                  <a:lnTo>
                    <a:pt x="232" y="272"/>
                  </a:lnTo>
                  <a:lnTo>
                    <a:pt x="208" y="320"/>
                  </a:lnTo>
                  <a:lnTo>
                    <a:pt x="208" y="360"/>
                  </a:lnTo>
                  <a:lnTo>
                    <a:pt x="184" y="352"/>
                  </a:lnTo>
                  <a:lnTo>
                    <a:pt x="192" y="384"/>
                  </a:lnTo>
                  <a:lnTo>
                    <a:pt x="160" y="376"/>
                  </a:lnTo>
                  <a:lnTo>
                    <a:pt x="152" y="376"/>
                  </a:lnTo>
                  <a:lnTo>
                    <a:pt x="128" y="376"/>
                  </a:lnTo>
                  <a:lnTo>
                    <a:pt x="120" y="328"/>
                  </a:lnTo>
                  <a:lnTo>
                    <a:pt x="88" y="312"/>
                  </a:lnTo>
                  <a:lnTo>
                    <a:pt x="88" y="264"/>
                  </a:lnTo>
                  <a:lnTo>
                    <a:pt x="64" y="272"/>
                  </a:lnTo>
                  <a:lnTo>
                    <a:pt x="48" y="232"/>
                  </a:lnTo>
                  <a:lnTo>
                    <a:pt x="0" y="192"/>
                  </a:lnTo>
                  <a:lnTo>
                    <a:pt x="32" y="128"/>
                  </a:lnTo>
                  <a:lnTo>
                    <a:pt x="24" y="96"/>
                  </a:lnTo>
                  <a:lnTo>
                    <a:pt x="64" y="88"/>
                  </a:lnTo>
                  <a:lnTo>
                    <a:pt x="64" y="48"/>
                  </a:lnTo>
                  <a:lnTo>
                    <a:pt x="40" y="24"/>
                  </a:lnTo>
                  <a:close/>
                </a:path>
              </a:pathLst>
            </a:custGeom>
            <a:solidFill>
              <a:srgbClr val="3366CC"/>
            </a:solidFill>
            <a:ln w="12700">
              <a:solidFill>
                <a:schemeClr val="bg1"/>
              </a:solidFill>
              <a:prstDash val="solid"/>
              <a:round/>
              <a:headEnd/>
              <a:tailEnd/>
            </a:ln>
          </p:spPr>
          <p:txBody>
            <a:bodyPr/>
            <a:lstStyle/>
            <a:p>
              <a:endParaRPr lang="en-US"/>
            </a:p>
          </p:txBody>
        </p:sp>
        <p:sp>
          <p:nvSpPr>
            <p:cNvPr id="6215" name="Freeform 40">
              <a:extLst>
                <a:ext uri="{FF2B5EF4-FFF2-40B4-BE49-F238E27FC236}">
                  <a16:creationId xmlns:a16="http://schemas.microsoft.com/office/drawing/2014/main" id="{2E8246C4-F06D-674F-BE2B-2999CAF95DB8}"/>
                </a:ext>
              </a:extLst>
            </p:cNvPr>
            <p:cNvSpPr>
              <a:spLocks/>
            </p:cNvSpPr>
            <p:nvPr/>
          </p:nvSpPr>
          <p:spPr bwMode="auto">
            <a:xfrm>
              <a:off x="4727575" y="3216275"/>
              <a:ext cx="728662" cy="611188"/>
            </a:xfrm>
            <a:custGeom>
              <a:avLst/>
              <a:gdLst>
                <a:gd name="T0" fmla="*/ 0 w 368"/>
                <a:gd name="T1" fmla="*/ 2147483646 h 296"/>
                <a:gd name="T2" fmla="*/ 2147483646 w 368"/>
                <a:gd name="T3" fmla="*/ 0 h 296"/>
                <a:gd name="T4" fmla="*/ 2147483646 w 368"/>
                <a:gd name="T5" fmla="*/ 0 h 296"/>
                <a:gd name="T6" fmla="*/ 2147483646 w 368"/>
                <a:gd name="T7" fmla="*/ 2147483646 h 296"/>
                <a:gd name="T8" fmla="*/ 2147483646 w 368"/>
                <a:gd name="T9" fmla="*/ 2147483646 h 296"/>
                <a:gd name="T10" fmla="*/ 2147483646 w 368"/>
                <a:gd name="T11" fmla="*/ 2147483646 h 296"/>
                <a:gd name="T12" fmla="*/ 2147483646 w 368"/>
                <a:gd name="T13" fmla="*/ 2147483646 h 296"/>
                <a:gd name="T14" fmla="*/ 2147483646 w 368"/>
                <a:gd name="T15" fmla="*/ 2147483646 h 296"/>
                <a:gd name="T16" fmla="*/ 2147483646 w 368"/>
                <a:gd name="T17" fmla="*/ 2147483646 h 296"/>
                <a:gd name="T18" fmla="*/ 2147483646 w 368"/>
                <a:gd name="T19" fmla="*/ 2147483646 h 296"/>
                <a:gd name="T20" fmla="*/ 2147483646 w 368"/>
                <a:gd name="T21" fmla="*/ 2147483646 h 296"/>
                <a:gd name="T22" fmla="*/ 2147483646 w 368"/>
                <a:gd name="T23" fmla="*/ 2147483646 h 296"/>
                <a:gd name="T24" fmla="*/ 2147483646 w 368"/>
                <a:gd name="T25" fmla="*/ 2147483646 h 296"/>
                <a:gd name="T26" fmla="*/ 2147483646 w 368"/>
                <a:gd name="T27" fmla="*/ 2147483646 h 296"/>
                <a:gd name="T28" fmla="*/ 2147483646 w 368"/>
                <a:gd name="T29" fmla="*/ 2147483646 h 296"/>
                <a:gd name="T30" fmla="*/ 2147483646 w 368"/>
                <a:gd name="T31" fmla="*/ 2147483646 h 296"/>
                <a:gd name="T32" fmla="*/ 2147483646 w 368"/>
                <a:gd name="T33" fmla="*/ 2147483646 h 296"/>
                <a:gd name="T34" fmla="*/ 2147483646 w 368"/>
                <a:gd name="T35" fmla="*/ 2147483646 h 296"/>
                <a:gd name="T36" fmla="*/ 2147483646 w 368"/>
                <a:gd name="T37" fmla="*/ 2147483646 h 296"/>
                <a:gd name="T38" fmla="*/ 2147483646 w 368"/>
                <a:gd name="T39" fmla="*/ 2147483646 h 296"/>
                <a:gd name="T40" fmla="*/ 2147483646 w 368"/>
                <a:gd name="T41" fmla="*/ 2147483646 h 296"/>
                <a:gd name="T42" fmla="*/ 2147483646 w 368"/>
                <a:gd name="T43" fmla="*/ 2147483646 h 296"/>
                <a:gd name="T44" fmla="*/ 2147483646 w 368"/>
                <a:gd name="T45" fmla="*/ 2147483646 h 296"/>
                <a:gd name="T46" fmla="*/ 2147483646 w 368"/>
                <a:gd name="T47" fmla="*/ 2147483646 h 296"/>
                <a:gd name="T48" fmla="*/ 2147483646 w 368"/>
                <a:gd name="T49" fmla="*/ 2147483646 h 296"/>
                <a:gd name="T50" fmla="*/ 0 w 368"/>
                <a:gd name="T51" fmla="*/ 2147483646 h 2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68"/>
                <a:gd name="T79" fmla="*/ 0 h 296"/>
                <a:gd name="T80" fmla="*/ 368 w 368"/>
                <a:gd name="T81" fmla="*/ 296 h 29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68" h="296">
                  <a:moveTo>
                    <a:pt x="0" y="8"/>
                  </a:moveTo>
                  <a:lnTo>
                    <a:pt x="160" y="0"/>
                  </a:lnTo>
                  <a:lnTo>
                    <a:pt x="200" y="0"/>
                  </a:lnTo>
                  <a:lnTo>
                    <a:pt x="224" y="8"/>
                  </a:lnTo>
                  <a:lnTo>
                    <a:pt x="208" y="32"/>
                  </a:lnTo>
                  <a:lnTo>
                    <a:pt x="256" y="72"/>
                  </a:lnTo>
                  <a:lnTo>
                    <a:pt x="272" y="112"/>
                  </a:lnTo>
                  <a:lnTo>
                    <a:pt x="296" y="104"/>
                  </a:lnTo>
                  <a:lnTo>
                    <a:pt x="296" y="152"/>
                  </a:lnTo>
                  <a:lnTo>
                    <a:pt x="328" y="168"/>
                  </a:lnTo>
                  <a:lnTo>
                    <a:pt x="336" y="216"/>
                  </a:lnTo>
                  <a:lnTo>
                    <a:pt x="360" y="216"/>
                  </a:lnTo>
                  <a:lnTo>
                    <a:pt x="368" y="232"/>
                  </a:lnTo>
                  <a:lnTo>
                    <a:pt x="344" y="264"/>
                  </a:lnTo>
                  <a:lnTo>
                    <a:pt x="336" y="288"/>
                  </a:lnTo>
                  <a:lnTo>
                    <a:pt x="304" y="296"/>
                  </a:lnTo>
                  <a:lnTo>
                    <a:pt x="312" y="264"/>
                  </a:lnTo>
                  <a:lnTo>
                    <a:pt x="176" y="280"/>
                  </a:lnTo>
                  <a:lnTo>
                    <a:pt x="72" y="288"/>
                  </a:lnTo>
                  <a:lnTo>
                    <a:pt x="72" y="256"/>
                  </a:lnTo>
                  <a:lnTo>
                    <a:pt x="64" y="160"/>
                  </a:lnTo>
                  <a:lnTo>
                    <a:pt x="64" y="112"/>
                  </a:lnTo>
                  <a:lnTo>
                    <a:pt x="24" y="88"/>
                  </a:lnTo>
                  <a:lnTo>
                    <a:pt x="40" y="64"/>
                  </a:lnTo>
                  <a:lnTo>
                    <a:pt x="24" y="48"/>
                  </a:lnTo>
                  <a:lnTo>
                    <a:pt x="0" y="8"/>
                  </a:lnTo>
                  <a:close/>
                </a:path>
              </a:pathLst>
            </a:custGeom>
            <a:solidFill>
              <a:srgbClr val="3366CC"/>
            </a:solidFill>
            <a:ln w="12700">
              <a:solidFill>
                <a:schemeClr val="bg1"/>
              </a:solidFill>
              <a:prstDash val="solid"/>
              <a:round/>
              <a:headEnd/>
              <a:tailEnd/>
            </a:ln>
          </p:spPr>
          <p:txBody>
            <a:bodyPr/>
            <a:lstStyle/>
            <a:p>
              <a:endParaRPr lang="en-US"/>
            </a:p>
          </p:txBody>
        </p:sp>
        <p:sp>
          <p:nvSpPr>
            <p:cNvPr id="6216" name="Freeform 41">
              <a:extLst>
                <a:ext uri="{FF2B5EF4-FFF2-40B4-BE49-F238E27FC236}">
                  <a16:creationId xmlns:a16="http://schemas.microsoft.com/office/drawing/2014/main" id="{AD677C28-35C3-FB46-B735-1D44107E37F4}"/>
                </a:ext>
              </a:extLst>
            </p:cNvPr>
            <p:cNvSpPr>
              <a:spLocks/>
            </p:cNvSpPr>
            <p:nvPr/>
          </p:nvSpPr>
          <p:spPr bwMode="auto">
            <a:xfrm>
              <a:off x="5535613" y="2952750"/>
              <a:ext cx="347662" cy="611188"/>
            </a:xfrm>
            <a:custGeom>
              <a:avLst/>
              <a:gdLst>
                <a:gd name="T0" fmla="*/ 0 w 176"/>
                <a:gd name="T1" fmla="*/ 2147483646 h 296"/>
                <a:gd name="T2" fmla="*/ 2147483646 w 176"/>
                <a:gd name="T3" fmla="*/ 2147483646 h 296"/>
                <a:gd name="T4" fmla="*/ 2147483646 w 176"/>
                <a:gd name="T5" fmla="*/ 2147483646 h 296"/>
                <a:gd name="T6" fmla="*/ 2147483646 w 176"/>
                <a:gd name="T7" fmla="*/ 2147483646 h 296"/>
                <a:gd name="T8" fmla="*/ 2147483646 w 176"/>
                <a:gd name="T9" fmla="*/ 0 h 296"/>
                <a:gd name="T10" fmla="*/ 2147483646 w 176"/>
                <a:gd name="T11" fmla="*/ 0 h 296"/>
                <a:gd name="T12" fmla="*/ 2147483646 w 176"/>
                <a:gd name="T13" fmla="*/ 2147483646 h 296"/>
                <a:gd name="T14" fmla="*/ 2147483646 w 176"/>
                <a:gd name="T15" fmla="*/ 2147483646 h 296"/>
                <a:gd name="T16" fmla="*/ 2147483646 w 176"/>
                <a:gd name="T17" fmla="*/ 2147483646 h 296"/>
                <a:gd name="T18" fmla="*/ 2147483646 w 176"/>
                <a:gd name="T19" fmla="*/ 2147483646 h 296"/>
                <a:gd name="T20" fmla="*/ 2147483646 w 176"/>
                <a:gd name="T21" fmla="*/ 2147483646 h 296"/>
                <a:gd name="T22" fmla="*/ 2147483646 w 176"/>
                <a:gd name="T23" fmla="*/ 2147483646 h 296"/>
                <a:gd name="T24" fmla="*/ 2147483646 w 176"/>
                <a:gd name="T25" fmla="*/ 2147483646 h 296"/>
                <a:gd name="T26" fmla="*/ 2147483646 w 176"/>
                <a:gd name="T27" fmla="*/ 2147483646 h 296"/>
                <a:gd name="T28" fmla="*/ 2147483646 w 176"/>
                <a:gd name="T29" fmla="*/ 2147483646 h 296"/>
                <a:gd name="T30" fmla="*/ 0 w 176"/>
                <a:gd name="T31" fmla="*/ 2147483646 h 2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6"/>
                <a:gd name="T49" fmla="*/ 0 h 296"/>
                <a:gd name="T50" fmla="*/ 176 w 176"/>
                <a:gd name="T51" fmla="*/ 296 h 29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6" h="296">
                  <a:moveTo>
                    <a:pt x="0" y="16"/>
                  </a:moveTo>
                  <a:lnTo>
                    <a:pt x="16" y="32"/>
                  </a:lnTo>
                  <a:lnTo>
                    <a:pt x="40" y="24"/>
                  </a:lnTo>
                  <a:lnTo>
                    <a:pt x="48" y="24"/>
                  </a:lnTo>
                  <a:lnTo>
                    <a:pt x="48" y="0"/>
                  </a:lnTo>
                  <a:lnTo>
                    <a:pt x="136" y="0"/>
                  </a:lnTo>
                  <a:lnTo>
                    <a:pt x="176" y="208"/>
                  </a:lnTo>
                  <a:lnTo>
                    <a:pt x="176" y="200"/>
                  </a:lnTo>
                  <a:lnTo>
                    <a:pt x="144" y="216"/>
                  </a:lnTo>
                  <a:lnTo>
                    <a:pt x="120" y="272"/>
                  </a:lnTo>
                  <a:lnTo>
                    <a:pt x="96" y="264"/>
                  </a:lnTo>
                  <a:lnTo>
                    <a:pt x="56" y="288"/>
                  </a:lnTo>
                  <a:lnTo>
                    <a:pt x="8" y="296"/>
                  </a:lnTo>
                  <a:lnTo>
                    <a:pt x="32" y="240"/>
                  </a:lnTo>
                  <a:lnTo>
                    <a:pt x="24" y="208"/>
                  </a:lnTo>
                  <a:lnTo>
                    <a:pt x="0" y="16"/>
                  </a:lnTo>
                  <a:close/>
                </a:path>
              </a:pathLst>
            </a:custGeom>
            <a:solidFill>
              <a:srgbClr val="3366CC"/>
            </a:solidFill>
            <a:ln w="12700">
              <a:solidFill>
                <a:schemeClr val="bg1"/>
              </a:solidFill>
              <a:prstDash val="solid"/>
              <a:round/>
              <a:headEnd/>
              <a:tailEnd/>
            </a:ln>
          </p:spPr>
          <p:txBody>
            <a:bodyPr/>
            <a:lstStyle/>
            <a:p>
              <a:endParaRPr lang="en-US"/>
            </a:p>
          </p:txBody>
        </p:sp>
        <p:sp>
          <p:nvSpPr>
            <p:cNvPr id="6217" name="Freeform 42">
              <a:extLst>
                <a:ext uri="{FF2B5EF4-FFF2-40B4-BE49-F238E27FC236}">
                  <a16:creationId xmlns:a16="http://schemas.microsoft.com/office/drawing/2014/main" id="{977F74F6-2A81-484A-9DCE-F7D382EFAF03}"/>
                </a:ext>
              </a:extLst>
            </p:cNvPr>
            <p:cNvSpPr>
              <a:spLocks/>
            </p:cNvSpPr>
            <p:nvPr/>
          </p:nvSpPr>
          <p:spPr bwMode="auto">
            <a:xfrm>
              <a:off x="5803900" y="2820988"/>
              <a:ext cx="460375" cy="544513"/>
            </a:xfrm>
            <a:custGeom>
              <a:avLst/>
              <a:gdLst>
                <a:gd name="T0" fmla="*/ 0 w 232"/>
                <a:gd name="T1" fmla="*/ 2147483646 h 264"/>
                <a:gd name="T2" fmla="*/ 2147483646 w 232"/>
                <a:gd name="T3" fmla="*/ 2147483646 h 264"/>
                <a:gd name="T4" fmla="*/ 2147483646 w 232"/>
                <a:gd name="T5" fmla="*/ 2147483646 h 264"/>
                <a:gd name="T6" fmla="*/ 2147483646 w 232"/>
                <a:gd name="T7" fmla="*/ 2147483646 h 264"/>
                <a:gd name="T8" fmla="*/ 2147483646 w 232"/>
                <a:gd name="T9" fmla="*/ 2147483646 h 264"/>
                <a:gd name="T10" fmla="*/ 2147483646 w 232"/>
                <a:gd name="T11" fmla="*/ 0 h 264"/>
                <a:gd name="T12" fmla="*/ 2147483646 w 232"/>
                <a:gd name="T13" fmla="*/ 2147483646 h 264"/>
                <a:gd name="T14" fmla="*/ 2147483646 w 232"/>
                <a:gd name="T15" fmla="*/ 2147483646 h 264"/>
                <a:gd name="T16" fmla="*/ 2147483646 w 232"/>
                <a:gd name="T17" fmla="*/ 2147483646 h 264"/>
                <a:gd name="T18" fmla="*/ 2147483646 w 232"/>
                <a:gd name="T19" fmla="*/ 2147483646 h 264"/>
                <a:gd name="T20" fmla="*/ 2147483646 w 232"/>
                <a:gd name="T21" fmla="*/ 2147483646 h 264"/>
                <a:gd name="T22" fmla="*/ 2147483646 w 232"/>
                <a:gd name="T23" fmla="*/ 2147483646 h 264"/>
                <a:gd name="T24" fmla="*/ 2147483646 w 232"/>
                <a:gd name="T25" fmla="*/ 2147483646 h 264"/>
                <a:gd name="T26" fmla="*/ 2147483646 w 232"/>
                <a:gd name="T27" fmla="*/ 2147483646 h 264"/>
                <a:gd name="T28" fmla="*/ 2147483646 w 232"/>
                <a:gd name="T29" fmla="*/ 2147483646 h 264"/>
                <a:gd name="T30" fmla="*/ 2147483646 w 232"/>
                <a:gd name="T31" fmla="*/ 2147483646 h 264"/>
                <a:gd name="T32" fmla="*/ 2147483646 w 232"/>
                <a:gd name="T33" fmla="*/ 2147483646 h 264"/>
                <a:gd name="T34" fmla="*/ 2147483646 w 232"/>
                <a:gd name="T35" fmla="*/ 2147483646 h 264"/>
                <a:gd name="T36" fmla="*/ 0 w 232"/>
                <a:gd name="T37" fmla="*/ 2147483646 h 2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2"/>
                <a:gd name="T58" fmla="*/ 0 h 264"/>
                <a:gd name="T59" fmla="*/ 232 w 232"/>
                <a:gd name="T60" fmla="*/ 264 h 2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2" h="264">
                  <a:moveTo>
                    <a:pt x="0" y="64"/>
                  </a:moveTo>
                  <a:lnTo>
                    <a:pt x="104" y="48"/>
                  </a:lnTo>
                  <a:lnTo>
                    <a:pt x="128" y="56"/>
                  </a:lnTo>
                  <a:lnTo>
                    <a:pt x="176" y="32"/>
                  </a:lnTo>
                  <a:lnTo>
                    <a:pt x="184" y="8"/>
                  </a:lnTo>
                  <a:lnTo>
                    <a:pt x="216" y="0"/>
                  </a:lnTo>
                  <a:lnTo>
                    <a:pt x="232" y="104"/>
                  </a:lnTo>
                  <a:lnTo>
                    <a:pt x="224" y="112"/>
                  </a:lnTo>
                  <a:lnTo>
                    <a:pt x="224" y="184"/>
                  </a:lnTo>
                  <a:lnTo>
                    <a:pt x="200" y="192"/>
                  </a:lnTo>
                  <a:lnTo>
                    <a:pt x="184" y="224"/>
                  </a:lnTo>
                  <a:lnTo>
                    <a:pt x="168" y="224"/>
                  </a:lnTo>
                  <a:lnTo>
                    <a:pt x="160" y="264"/>
                  </a:lnTo>
                  <a:lnTo>
                    <a:pt x="136" y="248"/>
                  </a:lnTo>
                  <a:lnTo>
                    <a:pt x="88" y="264"/>
                  </a:lnTo>
                  <a:lnTo>
                    <a:pt x="64" y="240"/>
                  </a:lnTo>
                  <a:lnTo>
                    <a:pt x="32" y="240"/>
                  </a:lnTo>
                  <a:lnTo>
                    <a:pt x="24" y="168"/>
                  </a:lnTo>
                  <a:lnTo>
                    <a:pt x="0" y="64"/>
                  </a:lnTo>
                  <a:close/>
                </a:path>
              </a:pathLst>
            </a:custGeom>
            <a:solidFill>
              <a:srgbClr val="3366CC"/>
            </a:solidFill>
            <a:ln w="12700">
              <a:solidFill>
                <a:schemeClr val="bg1"/>
              </a:solidFill>
              <a:prstDash val="solid"/>
              <a:round/>
              <a:headEnd/>
              <a:tailEnd/>
            </a:ln>
          </p:spPr>
          <p:txBody>
            <a:bodyPr/>
            <a:lstStyle/>
            <a:p>
              <a:endParaRPr lang="en-US"/>
            </a:p>
          </p:txBody>
        </p:sp>
        <p:sp>
          <p:nvSpPr>
            <p:cNvPr id="6218" name="Freeform 43">
              <a:extLst>
                <a:ext uri="{FF2B5EF4-FFF2-40B4-BE49-F238E27FC236}">
                  <a16:creationId xmlns:a16="http://schemas.microsoft.com/office/drawing/2014/main" id="{B20313AB-A5F4-3440-BE3A-5D485C7B59F2}"/>
                </a:ext>
              </a:extLst>
            </p:cNvPr>
            <p:cNvSpPr>
              <a:spLocks/>
            </p:cNvSpPr>
            <p:nvPr/>
          </p:nvSpPr>
          <p:spPr bwMode="auto">
            <a:xfrm>
              <a:off x="5392738" y="3316288"/>
              <a:ext cx="808037" cy="460375"/>
            </a:xfrm>
            <a:custGeom>
              <a:avLst/>
              <a:gdLst>
                <a:gd name="T0" fmla="*/ 0 w 408"/>
                <a:gd name="T1" fmla="*/ 2147483646 h 224"/>
                <a:gd name="T2" fmla="*/ 2147483646 w 408"/>
                <a:gd name="T3" fmla="*/ 2147483646 h 224"/>
                <a:gd name="T4" fmla="*/ 2147483646 w 408"/>
                <a:gd name="T5" fmla="*/ 2147483646 h 224"/>
                <a:gd name="T6" fmla="*/ 2147483646 w 408"/>
                <a:gd name="T7" fmla="*/ 2147483646 h 224"/>
                <a:gd name="T8" fmla="*/ 2147483646 w 408"/>
                <a:gd name="T9" fmla="*/ 2147483646 h 224"/>
                <a:gd name="T10" fmla="*/ 2147483646 w 408"/>
                <a:gd name="T11" fmla="*/ 2147483646 h 224"/>
                <a:gd name="T12" fmla="*/ 2147483646 w 408"/>
                <a:gd name="T13" fmla="*/ 2147483646 h 224"/>
                <a:gd name="T14" fmla="*/ 2147483646 w 408"/>
                <a:gd name="T15" fmla="*/ 2147483646 h 224"/>
                <a:gd name="T16" fmla="*/ 2147483646 w 408"/>
                <a:gd name="T17" fmla="*/ 2147483646 h 224"/>
                <a:gd name="T18" fmla="*/ 2147483646 w 408"/>
                <a:gd name="T19" fmla="*/ 2147483646 h 224"/>
                <a:gd name="T20" fmla="*/ 2147483646 w 408"/>
                <a:gd name="T21" fmla="*/ 2147483646 h 224"/>
                <a:gd name="T22" fmla="*/ 2147483646 w 408"/>
                <a:gd name="T23" fmla="*/ 2147483646 h 224"/>
                <a:gd name="T24" fmla="*/ 2147483646 w 408"/>
                <a:gd name="T25" fmla="*/ 2147483646 h 224"/>
                <a:gd name="T26" fmla="*/ 2147483646 w 408"/>
                <a:gd name="T27" fmla="*/ 0 h 224"/>
                <a:gd name="T28" fmla="*/ 2147483646 w 408"/>
                <a:gd name="T29" fmla="*/ 0 h 224"/>
                <a:gd name="T30" fmla="*/ 2147483646 w 408"/>
                <a:gd name="T31" fmla="*/ 2147483646 h 224"/>
                <a:gd name="T32" fmla="*/ 2147483646 w 408"/>
                <a:gd name="T33" fmla="*/ 2147483646 h 224"/>
                <a:gd name="T34" fmla="*/ 2147483646 w 408"/>
                <a:gd name="T35" fmla="*/ 2147483646 h 224"/>
                <a:gd name="T36" fmla="*/ 2147483646 w 408"/>
                <a:gd name="T37" fmla="*/ 2147483646 h 224"/>
                <a:gd name="T38" fmla="*/ 2147483646 w 408"/>
                <a:gd name="T39" fmla="*/ 2147483646 h 224"/>
                <a:gd name="T40" fmla="*/ 2147483646 w 408"/>
                <a:gd name="T41" fmla="*/ 2147483646 h 224"/>
                <a:gd name="T42" fmla="*/ 2147483646 w 408"/>
                <a:gd name="T43" fmla="*/ 2147483646 h 224"/>
                <a:gd name="T44" fmla="*/ 2147483646 w 408"/>
                <a:gd name="T45" fmla="*/ 2147483646 h 224"/>
                <a:gd name="T46" fmla="*/ 2147483646 w 408"/>
                <a:gd name="T47" fmla="*/ 2147483646 h 224"/>
                <a:gd name="T48" fmla="*/ 2147483646 w 408"/>
                <a:gd name="T49" fmla="*/ 2147483646 h 224"/>
                <a:gd name="T50" fmla="*/ 2147483646 w 408"/>
                <a:gd name="T51" fmla="*/ 2147483646 h 224"/>
                <a:gd name="T52" fmla="*/ 2147483646 w 408"/>
                <a:gd name="T53" fmla="*/ 2147483646 h 224"/>
                <a:gd name="T54" fmla="*/ 2147483646 w 408"/>
                <a:gd name="T55" fmla="*/ 2147483646 h 224"/>
                <a:gd name="T56" fmla="*/ 0 w 408"/>
                <a:gd name="T57" fmla="*/ 2147483646 h 22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08"/>
                <a:gd name="T88" fmla="*/ 0 h 224"/>
                <a:gd name="T89" fmla="*/ 408 w 408"/>
                <a:gd name="T90" fmla="*/ 224 h 22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08" h="224">
                  <a:moveTo>
                    <a:pt x="0" y="224"/>
                  </a:moveTo>
                  <a:lnTo>
                    <a:pt x="104" y="216"/>
                  </a:lnTo>
                  <a:lnTo>
                    <a:pt x="104" y="200"/>
                  </a:lnTo>
                  <a:lnTo>
                    <a:pt x="344" y="168"/>
                  </a:lnTo>
                  <a:lnTo>
                    <a:pt x="344" y="152"/>
                  </a:lnTo>
                  <a:lnTo>
                    <a:pt x="384" y="144"/>
                  </a:lnTo>
                  <a:lnTo>
                    <a:pt x="384" y="120"/>
                  </a:lnTo>
                  <a:lnTo>
                    <a:pt x="400" y="120"/>
                  </a:lnTo>
                  <a:lnTo>
                    <a:pt x="408" y="88"/>
                  </a:lnTo>
                  <a:lnTo>
                    <a:pt x="376" y="64"/>
                  </a:lnTo>
                  <a:lnTo>
                    <a:pt x="368" y="24"/>
                  </a:lnTo>
                  <a:lnTo>
                    <a:pt x="344" y="8"/>
                  </a:lnTo>
                  <a:lnTo>
                    <a:pt x="296" y="16"/>
                  </a:lnTo>
                  <a:lnTo>
                    <a:pt x="264" y="0"/>
                  </a:lnTo>
                  <a:lnTo>
                    <a:pt x="240" y="0"/>
                  </a:lnTo>
                  <a:lnTo>
                    <a:pt x="248" y="24"/>
                  </a:lnTo>
                  <a:lnTo>
                    <a:pt x="216" y="40"/>
                  </a:lnTo>
                  <a:lnTo>
                    <a:pt x="192" y="96"/>
                  </a:lnTo>
                  <a:lnTo>
                    <a:pt x="160" y="88"/>
                  </a:lnTo>
                  <a:lnTo>
                    <a:pt x="128" y="104"/>
                  </a:lnTo>
                  <a:lnTo>
                    <a:pt x="80" y="112"/>
                  </a:lnTo>
                  <a:lnTo>
                    <a:pt x="80" y="144"/>
                  </a:lnTo>
                  <a:lnTo>
                    <a:pt x="56" y="144"/>
                  </a:lnTo>
                  <a:lnTo>
                    <a:pt x="56" y="176"/>
                  </a:lnTo>
                  <a:lnTo>
                    <a:pt x="32" y="160"/>
                  </a:lnTo>
                  <a:lnTo>
                    <a:pt x="24" y="168"/>
                  </a:lnTo>
                  <a:lnTo>
                    <a:pt x="32" y="184"/>
                  </a:lnTo>
                  <a:lnTo>
                    <a:pt x="8" y="216"/>
                  </a:lnTo>
                  <a:lnTo>
                    <a:pt x="0" y="224"/>
                  </a:lnTo>
                  <a:close/>
                </a:path>
              </a:pathLst>
            </a:custGeom>
            <a:solidFill>
              <a:srgbClr val="3366CC"/>
            </a:solidFill>
            <a:ln w="12700">
              <a:solidFill>
                <a:schemeClr val="bg1"/>
              </a:solidFill>
              <a:prstDash val="solid"/>
              <a:round/>
              <a:headEnd/>
              <a:tailEnd/>
            </a:ln>
          </p:spPr>
          <p:txBody>
            <a:bodyPr/>
            <a:lstStyle/>
            <a:p>
              <a:endParaRPr lang="en-US"/>
            </a:p>
          </p:txBody>
        </p:sp>
        <p:sp>
          <p:nvSpPr>
            <p:cNvPr id="6219" name="Freeform 44">
              <a:extLst>
                <a:ext uri="{FF2B5EF4-FFF2-40B4-BE49-F238E27FC236}">
                  <a16:creationId xmlns:a16="http://schemas.microsoft.com/office/drawing/2014/main" id="{E1F90601-EB22-9D45-8749-713143A2017A}"/>
                </a:ext>
              </a:extLst>
            </p:cNvPr>
            <p:cNvSpPr>
              <a:spLocks/>
            </p:cNvSpPr>
            <p:nvPr/>
          </p:nvSpPr>
          <p:spPr bwMode="auto">
            <a:xfrm>
              <a:off x="5345113" y="3613150"/>
              <a:ext cx="935037" cy="361950"/>
            </a:xfrm>
            <a:custGeom>
              <a:avLst/>
              <a:gdLst>
                <a:gd name="T0" fmla="*/ 2147483646 w 472"/>
                <a:gd name="T1" fmla="*/ 2147483646 h 176"/>
                <a:gd name="T2" fmla="*/ 2147483646 w 472"/>
                <a:gd name="T3" fmla="*/ 2147483646 h 176"/>
                <a:gd name="T4" fmla="*/ 2147483646 w 472"/>
                <a:gd name="T5" fmla="*/ 2147483646 h 176"/>
                <a:gd name="T6" fmla="*/ 2147483646 w 472"/>
                <a:gd name="T7" fmla="*/ 2147483646 h 176"/>
                <a:gd name="T8" fmla="*/ 0 w 472"/>
                <a:gd name="T9" fmla="*/ 2147483646 h 176"/>
                <a:gd name="T10" fmla="*/ 2147483646 w 472"/>
                <a:gd name="T11" fmla="*/ 2147483646 h 176"/>
                <a:gd name="T12" fmla="*/ 2147483646 w 472"/>
                <a:gd name="T13" fmla="*/ 2147483646 h 176"/>
                <a:gd name="T14" fmla="*/ 2147483646 w 472"/>
                <a:gd name="T15" fmla="*/ 2147483646 h 176"/>
                <a:gd name="T16" fmla="*/ 2147483646 w 472"/>
                <a:gd name="T17" fmla="*/ 2147483646 h 176"/>
                <a:gd name="T18" fmla="*/ 2147483646 w 472"/>
                <a:gd name="T19" fmla="*/ 2147483646 h 176"/>
                <a:gd name="T20" fmla="*/ 2147483646 w 472"/>
                <a:gd name="T21" fmla="*/ 2147483646 h 176"/>
                <a:gd name="T22" fmla="*/ 2147483646 w 472"/>
                <a:gd name="T23" fmla="*/ 0 h 176"/>
                <a:gd name="T24" fmla="*/ 2147483646 w 472"/>
                <a:gd name="T25" fmla="*/ 2147483646 h 176"/>
                <a:gd name="T26" fmla="*/ 2147483646 w 472"/>
                <a:gd name="T27" fmla="*/ 2147483646 h 176"/>
                <a:gd name="T28" fmla="*/ 2147483646 w 472"/>
                <a:gd name="T29" fmla="*/ 2147483646 h 176"/>
                <a:gd name="T30" fmla="*/ 2147483646 w 472"/>
                <a:gd name="T31" fmla="*/ 2147483646 h 17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72"/>
                <a:gd name="T49" fmla="*/ 0 h 176"/>
                <a:gd name="T50" fmla="*/ 472 w 472"/>
                <a:gd name="T51" fmla="*/ 176 h 17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72" h="176">
                  <a:moveTo>
                    <a:pt x="32" y="80"/>
                  </a:moveTo>
                  <a:lnTo>
                    <a:pt x="32" y="88"/>
                  </a:lnTo>
                  <a:lnTo>
                    <a:pt x="24" y="104"/>
                  </a:lnTo>
                  <a:lnTo>
                    <a:pt x="32" y="120"/>
                  </a:lnTo>
                  <a:lnTo>
                    <a:pt x="0" y="144"/>
                  </a:lnTo>
                  <a:lnTo>
                    <a:pt x="8" y="176"/>
                  </a:lnTo>
                  <a:lnTo>
                    <a:pt x="128" y="168"/>
                  </a:lnTo>
                  <a:lnTo>
                    <a:pt x="272" y="144"/>
                  </a:lnTo>
                  <a:lnTo>
                    <a:pt x="352" y="136"/>
                  </a:lnTo>
                  <a:lnTo>
                    <a:pt x="360" y="88"/>
                  </a:lnTo>
                  <a:lnTo>
                    <a:pt x="392" y="88"/>
                  </a:lnTo>
                  <a:lnTo>
                    <a:pt x="472" y="0"/>
                  </a:lnTo>
                  <a:lnTo>
                    <a:pt x="368" y="24"/>
                  </a:lnTo>
                  <a:lnTo>
                    <a:pt x="120" y="56"/>
                  </a:lnTo>
                  <a:lnTo>
                    <a:pt x="128" y="72"/>
                  </a:lnTo>
                  <a:lnTo>
                    <a:pt x="32" y="80"/>
                  </a:lnTo>
                  <a:close/>
                </a:path>
              </a:pathLst>
            </a:custGeom>
            <a:solidFill>
              <a:srgbClr val="3366CC"/>
            </a:solidFill>
            <a:ln w="12700">
              <a:solidFill>
                <a:schemeClr val="bg1"/>
              </a:solidFill>
              <a:prstDash val="solid"/>
              <a:round/>
              <a:headEnd/>
              <a:tailEnd/>
            </a:ln>
          </p:spPr>
          <p:txBody>
            <a:bodyPr/>
            <a:lstStyle/>
            <a:p>
              <a:endParaRPr lang="en-US"/>
            </a:p>
          </p:txBody>
        </p:sp>
        <p:sp>
          <p:nvSpPr>
            <p:cNvPr id="6220" name="Freeform 45">
              <a:extLst>
                <a:ext uri="{FF2B5EF4-FFF2-40B4-BE49-F238E27FC236}">
                  <a16:creationId xmlns:a16="http://schemas.microsoft.com/office/drawing/2014/main" id="{EC0E4884-60FD-7942-BA10-42627B4CBF24}"/>
                </a:ext>
              </a:extLst>
            </p:cNvPr>
            <p:cNvSpPr>
              <a:spLocks/>
            </p:cNvSpPr>
            <p:nvPr/>
          </p:nvSpPr>
          <p:spPr bwMode="auto">
            <a:xfrm>
              <a:off x="5249863" y="3941763"/>
              <a:ext cx="381000" cy="692150"/>
            </a:xfrm>
            <a:custGeom>
              <a:avLst/>
              <a:gdLst>
                <a:gd name="T0" fmla="*/ 2147483646 w 192"/>
                <a:gd name="T1" fmla="*/ 2147483646 h 336"/>
                <a:gd name="T2" fmla="*/ 2147483646 w 192"/>
                <a:gd name="T3" fmla="*/ 2147483646 h 336"/>
                <a:gd name="T4" fmla="*/ 0 w 192"/>
                <a:gd name="T5" fmla="*/ 2147483646 h 336"/>
                <a:gd name="T6" fmla="*/ 2147483646 w 192"/>
                <a:gd name="T7" fmla="*/ 2147483646 h 336"/>
                <a:gd name="T8" fmla="*/ 2147483646 w 192"/>
                <a:gd name="T9" fmla="*/ 2147483646 h 336"/>
                <a:gd name="T10" fmla="*/ 2147483646 w 192"/>
                <a:gd name="T11" fmla="*/ 2147483646 h 336"/>
                <a:gd name="T12" fmla="*/ 2147483646 w 192"/>
                <a:gd name="T13" fmla="*/ 2147483646 h 336"/>
                <a:gd name="T14" fmla="*/ 2147483646 w 192"/>
                <a:gd name="T15" fmla="*/ 2147483646 h 336"/>
                <a:gd name="T16" fmla="*/ 2147483646 w 192"/>
                <a:gd name="T17" fmla="*/ 2147483646 h 336"/>
                <a:gd name="T18" fmla="*/ 2147483646 w 192"/>
                <a:gd name="T19" fmla="*/ 2147483646 h 336"/>
                <a:gd name="T20" fmla="*/ 2147483646 w 192"/>
                <a:gd name="T21" fmla="*/ 2147483646 h 336"/>
                <a:gd name="T22" fmla="*/ 2147483646 w 192"/>
                <a:gd name="T23" fmla="*/ 2147483646 h 336"/>
                <a:gd name="T24" fmla="*/ 2147483646 w 192"/>
                <a:gd name="T25" fmla="*/ 2147483646 h 336"/>
                <a:gd name="T26" fmla="*/ 2147483646 w 192"/>
                <a:gd name="T27" fmla="*/ 0 h 336"/>
                <a:gd name="T28" fmla="*/ 2147483646 w 192"/>
                <a:gd name="T29" fmla="*/ 2147483646 h 3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2"/>
                <a:gd name="T46" fmla="*/ 0 h 336"/>
                <a:gd name="T47" fmla="*/ 192 w 192"/>
                <a:gd name="T48" fmla="*/ 336 h 3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2" h="336">
                  <a:moveTo>
                    <a:pt x="56" y="16"/>
                  </a:moveTo>
                  <a:lnTo>
                    <a:pt x="24" y="72"/>
                  </a:lnTo>
                  <a:lnTo>
                    <a:pt x="0" y="104"/>
                  </a:lnTo>
                  <a:lnTo>
                    <a:pt x="8" y="152"/>
                  </a:lnTo>
                  <a:lnTo>
                    <a:pt x="40" y="208"/>
                  </a:lnTo>
                  <a:lnTo>
                    <a:pt x="16" y="272"/>
                  </a:lnTo>
                  <a:lnTo>
                    <a:pt x="8" y="304"/>
                  </a:lnTo>
                  <a:lnTo>
                    <a:pt x="120" y="288"/>
                  </a:lnTo>
                  <a:lnTo>
                    <a:pt x="128" y="328"/>
                  </a:lnTo>
                  <a:lnTo>
                    <a:pt x="144" y="336"/>
                  </a:lnTo>
                  <a:lnTo>
                    <a:pt x="152" y="312"/>
                  </a:lnTo>
                  <a:lnTo>
                    <a:pt x="192" y="312"/>
                  </a:lnTo>
                  <a:lnTo>
                    <a:pt x="184" y="240"/>
                  </a:lnTo>
                  <a:lnTo>
                    <a:pt x="184" y="0"/>
                  </a:lnTo>
                  <a:lnTo>
                    <a:pt x="56" y="16"/>
                  </a:lnTo>
                  <a:close/>
                </a:path>
              </a:pathLst>
            </a:custGeom>
            <a:solidFill>
              <a:srgbClr val="3366CC"/>
            </a:solidFill>
            <a:ln w="12700">
              <a:solidFill>
                <a:schemeClr val="bg1"/>
              </a:solidFill>
              <a:prstDash val="solid"/>
              <a:round/>
              <a:headEnd/>
              <a:tailEnd/>
            </a:ln>
          </p:spPr>
          <p:txBody>
            <a:bodyPr/>
            <a:lstStyle/>
            <a:p>
              <a:endParaRPr lang="en-US"/>
            </a:p>
          </p:txBody>
        </p:sp>
        <p:sp>
          <p:nvSpPr>
            <p:cNvPr id="6221" name="Freeform 46">
              <a:extLst>
                <a:ext uri="{FF2B5EF4-FFF2-40B4-BE49-F238E27FC236}">
                  <a16:creationId xmlns:a16="http://schemas.microsoft.com/office/drawing/2014/main" id="{25EA175F-0876-F24C-8528-602536E5900B}"/>
                </a:ext>
              </a:extLst>
            </p:cNvPr>
            <p:cNvSpPr>
              <a:spLocks/>
            </p:cNvSpPr>
            <p:nvPr/>
          </p:nvSpPr>
          <p:spPr bwMode="auto">
            <a:xfrm>
              <a:off x="5614988" y="3910013"/>
              <a:ext cx="427037" cy="692150"/>
            </a:xfrm>
            <a:custGeom>
              <a:avLst/>
              <a:gdLst>
                <a:gd name="T0" fmla="*/ 0 w 216"/>
                <a:gd name="T1" fmla="*/ 2147483646 h 336"/>
                <a:gd name="T2" fmla="*/ 2147483646 w 216"/>
                <a:gd name="T3" fmla="*/ 0 h 336"/>
                <a:gd name="T4" fmla="*/ 2147483646 w 216"/>
                <a:gd name="T5" fmla="*/ 2147483646 h 336"/>
                <a:gd name="T6" fmla="*/ 2147483646 w 216"/>
                <a:gd name="T7" fmla="*/ 2147483646 h 336"/>
                <a:gd name="T8" fmla="*/ 2147483646 w 216"/>
                <a:gd name="T9" fmla="*/ 2147483646 h 336"/>
                <a:gd name="T10" fmla="*/ 2147483646 w 216"/>
                <a:gd name="T11" fmla="*/ 2147483646 h 336"/>
                <a:gd name="T12" fmla="*/ 2147483646 w 216"/>
                <a:gd name="T13" fmla="*/ 2147483646 h 336"/>
                <a:gd name="T14" fmla="*/ 2147483646 w 216"/>
                <a:gd name="T15" fmla="*/ 2147483646 h 336"/>
                <a:gd name="T16" fmla="*/ 2147483646 w 216"/>
                <a:gd name="T17" fmla="*/ 2147483646 h 336"/>
                <a:gd name="T18" fmla="*/ 2147483646 w 216"/>
                <a:gd name="T19" fmla="*/ 2147483646 h 336"/>
                <a:gd name="T20" fmla="*/ 2147483646 w 216"/>
                <a:gd name="T21" fmla="*/ 2147483646 h 336"/>
                <a:gd name="T22" fmla="*/ 2147483646 w 216"/>
                <a:gd name="T23" fmla="*/ 2147483646 h 336"/>
                <a:gd name="T24" fmla="*/ 2147483646 w 216"/>
                <a:gd name="T25" fmla="*/ 2147483646 h 336"/>
                <a:gd name="T26" fmla="*/ 0 w 216"/>
                <a:gd name="T27" fmla="*/ 2147483646 h 336"/>
                <a:gd name="T28" fmla="*/ 0 w 216"/>
                <a:gd name="T29" fmla="*/ 2147483646 h 3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6"/>
                <a:gd name="T46" fmla="*/ 0 h 336"/>
                <a:gd name="T47" fmla="*/ 216 w 216"/>
                <a:gd name="T48" fmla="*/ 336 h 3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6" h="336">
                  <a:moveTo>
                    <a:pt x="0" y="16"/>
                  </a:moveTo>
                  <a:lnTo>
                    <a:pt x="136" y="0"/>
                  </a:lnTo>
                  <a:lnTo>
                    <a:pt x="184" y="160"/>
                  </a:lnTo>
                  <a:lnTo>
                    <a:pt x="216" y="184"/>
                  </a:lnTo>
                  <a:lnTo>
                    <a:pt x="192" y="232"/>
                  </a:lnTo>
                  <a:lnTo>
                    <a:pt x="216" y="272"/>
                  </a:lnTo>
                  <a:lnTo>
                    <a:pt x="72" y="288"/>
                  </a:lnTo>
                  <a:lnTo>
                    <a:pt x="80" y="328"/>
                  </a:lnTo>
                  <a:lnTo>
                    <a:pt x="56" y="336"/>
                  </a:lnTo>
                  <a:lnTo>
                    <a:pt x="40" y="288"/>
                  </a:lnTo>
                  <a:lnTo>
                    <a:pt x="32" y="328"/>
                  </a:lnTo>
                  <a:lnTo>
                    <a:pt x="8" y="328"/>
                  </a:lnTo>
                  <a:lnTo>
                    <a:pt x="8" y="288"/>
                  </a:lnTo>
                  <a:lnTo>
                    <a:pt x="0" y="256"/>
                  </a:lnTo>
                  <a:lnTo>
                    <a:pt x="0" y="16"/>
                  </a:lnTo>
                  <a:close/>
                </a:path>
              </a:pathLst>
            </a:custGeom>
            <a:solidFill>
              <a:srgbClr val="FFCC66"/>
            </a:solidFill>
            <a:ln w="12700">
              <a:solidFill>
                <a:schemeClr val="bg1"/>
              </a:solidFill>
              <a:prstDash val="solid"/>
              <a:round/>
              <a:headEnd/>
              <a:tailEnd/>
            </a:ln>
          </p:spPr>
          <p:txBody>
            <a:bodyPr/>
            <a:lstStyle/>
            <a:p>
              <a:endParaRPr lang="en-US"/>
            </a:p>
          </p:txBody>
        </p:sp>
        <p:sp>
          <p:nvSpPr>
            <p:cNvPr id="6222" name="Freeform 47">
              <a:extLst>
                <a:ext uri="{FF2B5EF4-FFF2-40B4-BE49-F238E27FC236}">
                  <a16:creationId xmlns:a16="http://schemas.microsoft.com/office/drawing/2014/main" id="{99887CEE-8001-8D4B-A27C-C2EB6F4511FA}"/>
                </a:ext>
              </a:extLst>
            </p:cNvPr>
            <p:cNvSpPr>
              <a:spLocks/>
            </p:cNvSpPr>
            <p:nvPr/>
          </p:nvSpPr>
          <p:spPr bwMode="auto">
            <a:xfrm>
              <a:off x="5883275" y="3876675"/>
              <a:ext cx="601662" cy="642938"/>
            </a:xfrm>
            <a:custGeom>
              <a:avLst/>
              <a:gdLst>
                <a:gd name="T0" fmla="*/ 0 w 304"/>
                <a:gd name="T1" fmla="*/ 2147483646 h 312"/>
                <a:gd name="T2" fmla="*/ 2147483646 w 304"/>
                <a:gd name="T3" fmla="*/ 2147483646 h 312"/>
                <a:gd name="T4" fmla="*/ 2147483646 w 304"/>
                <a:gd name="T5" fmla="*/ 2147483646 h 312"/>
                <a:gd name="T6" fmla="*/ 2147483646 w 304"/>
                <a:gd name="T7" fmla="*/ 0 h 312"/>
                <a:gd name="T8" fmla="*/ 2147483646 w 304"/>
                <a:gd name="T9" fmla="*/ 2147483646 h 312"/>
                <a:gd name="T10" fmla="*/ 2147483646 w 304"/>
                <a:gd name="T11" fmla="*/ 2147483646 h 312"/>
                <a:gd name="T12" fmla="*/ 2147483646 w 304"/>
                <a:gd name="T13" fmla="*/ 2147483646 h 312"/>
                <a:gd name="T14" fmla="*/ 2147483646 w 304"/>
                <a:gd name="T15" fmla="*/ 2147483646 h 312"/>
                <a:gd name="T16" fmla="*/ 2147483646 w 304"/>
                <a:gd name="T17" fmla="*/ 2147483646 h 312"/>
                <a:gd name="T18" fmla="*/ 2147483646 w 304"/>
                <a:gd name="T19" fmla="*/ 2147483646 h 312"/>
                <a:gd name="T20" fmla="*/ 2147483646 w 304"/>
                <a:gd name="T21" fmla="*/ 2147483646 h 312"/>
                <a:gd name="T22" fmla="*/ 2147483646 w 304"/>
                <a:gd name="T23" fmla="*/ 2147483646 h 312"/>
                <a:gd name="T24" fmla="*/ 2147483646 w 304"/>
                <a:gd name="T25" fmla="*/ 2147483646 h 312"/>
                <a:gd name="T26" fmla="*/ 2147483646 w 304"/>
                <a:gd name="T27" fmla="*/ 2147483646 h 312"/>
                <a:gd name="T28" fmla="*/ 2147483646 w 304"/>
                <a:gd name="T29" fmla="*/ 2147483646 h 312"/>
                <a:gd name="T30" fmla="*/ 2147483646 w 304"/>
                <a:gd name="T31" fmla="*/ 2147483646 h 312"/>
                <a:gd name="T32" fmla="*/ 2147483646 w 304"/>
                <a:gd name="T33" fmla="*/ 2147483646 h 312"/>
                <a:gd name="T34" fmla="*/ 2147483646 w 304"/>
                <a:gd name="T35" fmla="*/ 2147483646 h 312"/>
                <a:gd name="T36" fmla="*/ 0 w 304"/>
                <a:gd name="T37" fmla="*/ 2147483646 h 3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04"/>
                <a:gd name="T58" fmla="*/ 0 h 312"/>
                <a:gd name="T59" fmla="*/ 304 w 304"/>
                <a:gd name="T60" fmla="*/ 312 h 3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04" h="312">
                  <a:moveTo>
                    <a:pt x="0" y="16"/>
                  </a:moveTo>
                  <a:lnTo>
                    <a:pt x="8" y="16"/>
                  </a:lnTo>
                  <a:lnTo>
                    <a:pt x="80" y="8"/>
                  </a:lnTo>
                  <a:lnTo>
                    <a:pt x="136" y="0"/>
                  </a:lnTo>
                  <a:lnTo>
                    <a:pt x="128" y="16"/>
                  </a:lnTo>
                  <a:lnTo>
                    <a:pt x="152" y="16"/>
                  </a:lnTo>
                  <a:lnTo>
                    <a:pt x="256" y="112"/>
                  </a:lnTo>
                  <a:lnTo>
                    <a:pt x="296" y="176"/>
                  </a:lnTo>
                  <a:lnTo>
                    <a:pt x="304" y="216"/>
                  </a:lnTo>
                  <a:lnTo>
                    <a:pt x="288" y="224"/>
                  </a:lnTo>
                  <a:lnTo>
                    <a:pt x="296" y="272"/>
                  </a:lnTo>
                  <a:lnTo>
                    <a:pt x="264" y="272"/>
                  </a:lnTo>
                  <a:lnTo>
                    <a:pt x="264" y="304"/>
                  </a:lnTo>
                  <a:lnTo>
                    <a:pt x="240" y="288"/>
                  </a:lnTo>
                  <a:lnTo>
                    <a:pt x="88" y="312"/>
                  </a:lnTo>
                  <a:lnTo>
                    <a:pt x="56" y="248"/>
                  </a:lnTo>
                  <a:lnTo>
                    <a:pt x="80" y="200"/>
                  </a:lnTo>
                  <a:lnTo>
                    <a:pt x="48" y="176"/>
                  </a:lnTo>
                  <a:lnTo>
                    <a:pt x="0" y="16"/>
                  </a:lnTo>
                  <a:close/>
                </a:path>
              </a:pathLst>
            </a:custGeom>
            <a:solidFill>
              <a:srgbClr val="3366CC"/>
            </a:solidFill>
            <a:ln w="12700">
              <a:solidFill>
                <a:schemeClr val="bg1"/>
              </a:solidFill>
              <a:prstDash val="solid"/>
              <a:round/>
              <a:headEnd/>
              <a:tailEnd/>
            </a:ln>
          </p:spPr>
          <p:txBody>
            <a:bodyPr/>
            <a:lstStyle/>
            <a:p>
              <a:endParaRPr lang="en-US"/>
            </a:p>
          </p:txBody>
        </p:sp>
        <p:sp>
          <p:nvSpPr>
            <p:cNvPr id="6223" name="Freeform 48">
              <a:extLst>
                <a:ext uri="{FF2B5EF4-FFF2-40B4-BE49-F238E27FC236}">
                  <a16:creationId xmlns:a16="http://schemas.microsoft.com/office/drawing/2014/main" id="{890B2BF6-C777-1040-B469-F09B5779958D}"/>
                </a:ext>
              </a:extLst>
            </p:cNvPr>
            <p:cNvSpPr>
              <a:spLocks/>
            </p:cNvSpPr>
            <p:nvPr/>
          </p:nvSpPr>
          <p:spPr bwMode="auto">
            <a:xfrm>
              <a:off x="6137275" y="3794125"/>
              <a:ext cx="538162" cy="444500"/>
            </a:xfrm>
            <a:custGeom>
              <a:avLst/>
              <a:gdLst>
                <a:gd name="T0" fmla="*/ 2147483646 w 272"/>
                <a:gd name="T1" fmla="*/ 2147483646 h 216"/>
                <a:gd name="T2" fmla="*/ 2147483646 w 272"/>
                <a:gd name="T3" fmla="*/ 2147483646 h 216"/>
                <a:gd name="T4" fmla="*/ 2147483646 w 272"/>
                <a:gd name="T5" fmla="*/ 0 h 216"/>
                <a:gd name="T6" fmla="*/ 2147483646 w 272"/>
                <a:gd name="T7" fmla="*/ 2147483646 h 216"/>
                <a:gd name="T8" fmla="*/ 2147483646 w 272"/>
                <a:gd name="T9" fmla="*/ 0 h 216"/>
                <a:gd name="T10" fmla="*/ 2147483646 w 272"/>
                <a:gd name="T11" fmla="*/ 2147483646 h 216"/>
                <a:gd name="T12" fmla="*/ 2147483646 w 272"/>
                <a:gd name="T13" fmla="*/ 2147483646 h 216"/>
                <a:gd name="T14" fmla="*/ 2147483646 w 272"/>
                <a:gd name="T15" fmla="*/ 2147483646 h 216"/>
                <a:gd name="T16" fmla="*/ 2147483646 w 272"/>
                <a:gd name="T17" fmla="*/ 2147483646 h 216"/>
                <a:gd name="T18" fmla="*/ 2147483646 w 272"/>
                <a:gd name="T19" fmla="*/ 2147483646 h 216"/>
                <a:gd name="T20" fmla="*/ 2147483646 w 272"/>
                <a:gd name="T21" fmla="*/ 2147483646 h 216"/>
                <a:gd name="T22" fmla="*/ 2147483646 w 272"/>
                <a:gd name="T23" fmla="*/ 2147483646 h 216"/>
                <a:gd name="T24" fmla="*/ 2147483646 w 272"/>
                <a:gd name="T25" fmla="*/ 2147483646 h 216"/>
                <a:gd name="T26" fmla="*/ 2147483646 w 272"/>
                <a:gd name="T27" fmla="*/ 2147483646 h 216"/>
                <a:gd name="T28" fmla="*/ 0 w 272"/>
                <a:gd name="T29" fmla="*/ 2147483646 h 216"/>
                <a:gd name="T30" fmla="*/ 2147483646 w 272"/>
                <a:gd name="T31" fmla="*/ 2147483646 h 21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72"/>
                <a:gd name="T49" fmla="*/ 0 h 216"/>
                <a:gd name="T50" fmla="*/ 272 w 272"/>
                <a:gd name="T51" fmla="*/ 216 h 21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72" h="216">
                  <a:moveTo>
                    <a:pt x="8" y="40"/>
                  </a:moveTo>
                  <a:lnTo>
                    <a:pt x="32" y="16"/>
                  </a:lnTo>
                  <a:lnTo>
                    <a:pt x="112" y="0"/>
                  </a:lnTo>
                  <a:lnTo>
                    <a:pt x="144" y="8"/>
                  </a:lnTo>
                  <a:lnTo>
                    <a:pt x="192" y="0"/>
                  </a:lnTo>
                  <a:lnTo>
                    <a:pt x="240" y="32"/>
                  </a:lnTo>
                  <a:lnTo>
                    <a:pt x="272" y="56"/>
                  </a:lnTo>
                  <a:lnTo>
                    <a:pt x="256" y="120"/>
                  </a:lnTo>
                  <a:lnTo>
                    <a:pt x="224" y="152"/>
                  </a:lnTo>
                  <a:lnTo>
                    <a:pt x="184" y="168"/>
                  </a:lnTo>
                  <a:lnTo>
                    <a:pt x="192" y="192"/>
                  </a:lnTo>
                  <a:lnTo>
                    <a:pt x="168" y="216"/>
                  </a:lnTo>
                  <a:lnTo>
                    <a:pt x="128" y="152"/>
                  </a:lnTo>
                  <a:lnTo>
                    <a:pt x="16" y="56"/>
                  </a:lnTo>
                  <a:lnTo>
                    <a:pt x="0" y="56"/>
                  </a:lnTo>
                  <a:lnTo>
                    <a:pt x="8" y="40"/>
                  </a:lnTo>
                  <a:close/>
                </a:path>
              </a:pathLst>
            </a:custGeom>
            <a:solidFill>
              <a:srgbClr val="3366CC"/>
            </a:solidFill>
            <a:ln w="12700">
              <a:solidFill>
                <a:schemeClr val="bg1"/>
              </a:solidFill>
              <a:prstDash val="solid"/>
              <a:round/>
              <a:headEnd/>
              <a:tailEnd/>
            </a:ln>
          </p:spPr>
          <p:txBody>
            <a:bodyPr/>
            <a:lstStyle/>
            <a:p>
              <a:endParaRPr lang="en-US"/>
            </a:p>
          </p:txBody>
        </p:sp>
        <p:sp>
          <p:nvSpPr>
            <p:cNvPr id="6224" name="Freeform 49">
              <a:extLst>
                <a:ext uri="{FF2B5EF4-FFF2-40B4-BE49-F238E27FC236}">
                  <a16:creationId xmlns:a16="http://schemas.microsoft.com/office/drawing/2014/main" id="{6C06B63F-8236-BC48-9A71-D27017F76BCC}"/>
                </a:ext>
              </a:extLst>
            </p:cNvPr>
            <p:cNvSpPr>
              <a:spLocks/>
            </p:cNvSpPr>
            <p:nvPr/>
          </p:nvSpPr>
          <p:spPr bwMode="auto">
            <a:xfrm>
              <a:off x="5756275" y="4437063"/>
              <a:ext cx="1014412" cy="708025"/>
            </a:xfrm>
            <a:custGeom>
              <a:avLst/>
              <a:gdLst>
                <a:gd name="T0" fmla="*/ 0 w 512"/>
                <a:gd name="T1" fmla="*/ 2147483646 h 344"/>
                <a:gd name="T2" fmla="*/ 2147483646 w 512"/>
                <a:gd name="T3" fmla="*/ 2147483646 h 344"/>
                <a:gd name="T4" fmla="*/ 2147483646 w 512"/>
                <a:gd name="T5" fmla="*/ 2147483646 h 344"/>
                <a:gd name="T6" fmla="*/ 2147483646 w 512"/>
                <a:gd name="T7" fmla="*/ 2147483646 h 344"/>
                <a:gd name="T8" fmla="*/ 2147483646 w 512"/>
                <a:gd name="T9" fmla="*/ 2147483646 h 344"/>
                <a:gd name="T10" fmla="*/ 2147483646 w 512"/>
                <a:gd name="T11" fmla="*/ 0 h 344"/>
                <a:gd name="T12" fmla="*/ 2147483646 w 512"/>
                <a:gd name="T13" fmla="*/ 0 h 344"/>
                <a:gd name="T14" fmla="*/ 2147483646 w 512"/>
                <a:gd name="T15" fmla="*/ 0 h 344"/>
                <a:gd name="T16" fmla="*/ 2147483646 w 512"/>
                <a:gd name="T17" fmla="*/ 2147483646 h 344"/>
                <a:gd name="T18" fmla="*/ 2147483646 w 512"/>
                <a:gd name="T19" fmla="*/ 2147483646 h 344"/>
                <a:gd name="T20" fmla="*/ 2147483646 w 512"/>
                <a:gd name="T21" fmla="*/ 2147483646 h 344"/>
                <a:gd name="T22" fmla="*/ 2147483646 w 512"/>
                <a:gd name="T23" fmla="*/ 2147483646 h 344"/>
                <a:gd name="T24" fmla="*/ 2147483646 w 512"/>
                <a:gd name="T25" fmla="*/ 2147483646 h 344"/>
                <a:gd name="T26" fmla="*/ 2147483646 w 512"/>
                <a:gd name="T27" fmla="*/ 2147483646 h 344"/>
                <a:gd name="T28" fmla="*/ 2147483646 w 512"/>
                <a:gd name="T29" fmla="*/ 2147483646 h 344"/>
                <a:gd name="T30" fmla="*/ 2147483646 w 512"/>
                <a:gd name="T31" fmla="*/ 2147483646 h 344"/>
                <a:gd name="T32" fmla="*/ 2147483646 w 512"/>
                <a:gd name="T33" fmla="*/ 2147483646 h 344"/>
                <a:gd name="T34" fmla="*/ 2147483646 w 512"/>
                <a:gd name="T35" fmla="*/ 2147483646 h 344"/>
                <a:gd name="T36" fmla="*/ 2147483646 w 512"/>
                <a:gd name="T37" fmla="*/ 2147483646 h 344"/>
                <a:gd name="T38" fmla="*/ 2147483646 w 512"/>
                <a:gd name="T39" fmla="*/ 2147483646 h 344"/>
                <a:gd name="T40" fmla="*/ 2147483646 w 512"/>
                <a:gd name="T41" fmla="*/ 2147483646 h 344"/>
                <a:gd name="T42" fmla="*/ 2147483646 w 512"/>
                <a:gd name="T43" fmla="*/ 2147483646 h 344"/>
                <a:gd name="T44" fmla="*/ 2147483646 w 512"/>
                <a:gd name="T45" fmla="*/ 2147483646 h 344"/>
                <a:gd name="T46" fmla="*/ 2147483646 w 512"/>
                <a:gd name="T47" fmla="*/ 2147483646 h 344"/>
                <a:gd name="T48" fmla="*/ 2147483646 w 512"/>
                <a:gd name="T49" fmla="*/ 2147483646 h 344"/>
                <a:gd name="T50" fmla="*/ 2147483646 w 512"/>
                <a:gd name="T51" fmla="*/ 2147483646 h 344"/>
                <a:gd name="T52" fmla="*/ 2147483646 w 512"/>
                <a:gd name="T53" fmla="*/ 2147483646 h 344"/>
                <a:gd name="T54" fmla="*/ 2147483646 w 512"/>
                <a:gd name="T55" fmla="*/ 2147483646 h 344"/>
                <a:gd name="T56" fmla="*/ 2147483646 w 512"/>
                <a:gd name="T57" fmla="*/ 2147483646 h 344"/>
                <a:gd name="T58" fmla="*/ 2147483646 w 512"/>
                <a:gd name="T59" fmla="*/ 2147483646 h 344"/>
                <a:gd name="T60" fmla="*/ 2147483646 w 512"/>
                <a:gd name="T61" fmla="*/ 2147483646 h 344"/>
                <a:gd name="T62" fmla="*/ 2147483646 w 512"/>
                <a:gd name="T63" fmla="*/ 2147483646 h 344"/>
                <a:gd name="T64" fmla="*/ 2147483646 w 512"/>
                <a:gd name="T65" fmla="*/ 2147483646 h 344"/>
                <a:gd name="T66" fmla="*/ 2147483646 w 512"/>
                <a:gd name="T67" fmla="*/ 2147483646 h 344"/>
                <a:gd name="T68" fmla="*/ 2147483646 w 512"/>
                <a:gd name="T69" fmla="*/ 2147483646 h 344"/>
                <a:gd name="T70" fmla="*/ 2147483646 w 512"/>
                <a:gd name="T71" fmla="*/ 2147483646 h 344"/>
                <a:gd name="T72" fmla="*/ 2147483646 w 512"/>
                <a:gd name="T73" fmla="*/ 2147483646 h 344"/>
                <a:gd name="T74" fmla="*/ 2147483646 w 512"/>
                <a:gd name="T75" fmla="*/ 2147483646 h 344"/>
                <a:gd name="T76" fmla="*/ 0 w 512"/>
                <a:gd name="T77" fmla="*/ 2147483646 h 344"/>
                <a:gd name="T78" fmla="*/ 0 w 512"/>
                <a:gd name="T79" fmla="*/ 2147483646 h 34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12"/>
                <a:gd name="T121" fmla="*/ 0 h 344"/>
                <a:gd name="T122" fmla="*/ 512 w 512"/>
                <a:gd name="T123" fmla="*/ 344 h 34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12" h="344">
                  <a:moveTo>
                    <a:pt x="0" y="32"/>
                  </a:moveTo>
                  <a:lnTo>
                    <a:pt x="136" y="16"/>
                  </a:lnTo>
                  <a:lnTo>
                    <a:pt x="152" y="40"/>
                  </a:lnTo>
                  <a:lnTo>
                    <a:pt x="304" y="16"/>
                  </a:lnTo>
                  <a:lnTo>
                    <a:pt x="328" y="32"/>
                  </a:lnTo>
                  <a:lnTo>
                    <a:pt x="328" y="0"/>
                  </a:lnTo>
                  <a:lnTo>
                    <a:pt x="360" y="0"/>
                  </a:lnTo>
                  <a:lnTo>
                    <a:pt x="392" y="56"/>
                  </a:lnTo>
                  <a:lnTo>
                    <a:pt x="440" y="128"/>
                  </a:lnTo>
                  <a:lnTo>
                    <a:pt x="464" y="192"/>
                  </a:lnTo>
                  <a:lnTo>
                    <a:pt x="504" y="232"/>
                  </a:lnTo>
                  <a:lnTo>
                    <a:pt x="512" y="296"/>
                  </a:lnTo>
                  <a:lnTo>
                    <a:pt x="496" y="336"/>
                  </a:lnTo>
                  <a:lnTo>
                    <a:pt x="448" y="344"/>
                  </a:lnTo>
                  <a:lnTo>
                    <a:pt x="440" y="328"/>
                  </a:lnTo>
                  <a:lnTo>
                    <a:pt x="400" y="304"/>
                  </a:lnTo>
                  <a:lnTo>
                    <a:pt x="384" y="280"/>
                  </a:lnTo>
                  <a:lnTo>
                    <a:pt x="376" y="272"/>
                  </a:lnTo>
                  <a:lnTo>
                    <a:pt x="368" y="248"/>
                  </a:lnTo>
                  <a:lnTo>
                    <a:pt x="360" y="256"/>
                  </a:lnTo>
                  <a:lnTo>
                    <a:pt x="328" y="224"/>
                  </a:lnTo>
                  <a:lnTo>
                    <a:pt x="336" y="200"/>
                  </a:lnTo>
                  <a:lnTo>
                    <a:pt x="328" y="184"/>
                  </a:lnTo>
                  <a:lnTo>
                    <a:pt x="320" y="192"/>
                  </a:lnTo>
                  <a:lnTo>
                    <a:pt x="320" y="208"/>
                  </a:lnTo>
                  <a:lnTo>
                    <a:pt x="312" y="184"/>
                  </a:lnTo>
                  <a:lnTo>
                    <a:pt x="312" y="136"/>
                  </a:lnTo>
                  <a:lnTo>
                    <a:pt x="296" y="104"/>
                  </a:lnTo>
                  <a:lnTo>
                    <a:pt x="248" y="80"/>
                  </a:lnTo>
                  <a:lnTo>
                    <a:pt x="224" y="56"/>
                  </a:lnTo>
                  <a:lnTo>
                    <a:pt x="200" y="56"/>
                  </a:lnTo>
                  <a:lnTo>
                    <a:pt x="184" y="72"/>
                  </a:lnTo>
                  <a:lnTo>
                    <a:pt x="144" y="80"/>
                  </a:lnTo>
                  <a:lnTo>
                    <a:pt x="120" y="72"/>
                  </a:lnTo>
                  <a:lnTo>
                    <a:pt x="112" y="56"/>
                  </a:lnTo>
                  <a:lnTo>
                    <a:pt x="32" y="72"/>
                  </a:lnTo>
                  <a:lnTo>
                    <a:pt x="16" y="56"/>
                  </a:lnTo>
                  <a:lnTo>
                    <a:pt x="0" y="72"/>
                  </a:lnTo>
                  <a:lnTo>
                    <a:pt x="0" y="32"/>
                  </a:lnTo>
                  <a:close/>
                </a:path>
              </a:pathLst>
            </a:custGeom>
            <a:solidFill>
              <a:srgbClr val="3366CC"/>
            </a:solidFill>
            <a:ln w="12700">
              <a:solidFill>
                <a:schemeClr val="bg1"/>
              </a:solidFill>
              <a:prstDash val="solid"/>
              <a:round/>
              <a:headEnd/>
              <a:tailEnd/>
            </a:ln>
          </p:spPr>
          <p:txBody>
            <a:bodyPr/>
            <a:lstStyle/>
            <a:p>
              <a:endParaRPr lang="en-US"/>
            </a:p>
          </p:txBody>
        </p:sp>
        <p:sp>
          <p:nvSpPr>
            <p:cNvPr id="6225" name="Freeform 50">
              <a:extLst>
                <a:ext uri="{FF2B5EF4-FFF2-40B4-BE49-F238E27FC236}">
                  <a16:creationId xmlns:a16="http://schemas.microsoft.com/office/drawing/2014/main" id="{29AE7C39-D1C4-734E-B1B9-C773D590C611}"/>
                </a:ext>
              </a:extLst>
            </p:cNvPr>
            <p:cNvSpPr>
              <a:spLocks/>
            </p:cNvSpPr>
            <p:nvPr/>
          </p:nvSpPr>
          <p:spPr bwMode="auto">
            <a:xfrm>
              <a:off x="6026150" y="3481388"/>
              <a:ext cx="935037" cy="428625"/>
            </a:xfrm>
            <a:custGeom>
              <a:avLst/>
              <a:gdLst>
                <a:gd name="T0" fmla="*/ 2147483646 w 472"/>
                <a:gd name="T1" fmla="*/ 2147483646 h 208"/>
                <a:gd name="T2" fmla="*/ 0 w 472"/>
                <a:gd name="T3" fmla="*/ 2147483646 h 208"/>
                <a:gd name="T4" fmla="*/ 2147483646 w 472"/>
                <a:gd name="T5" fmla="*/ 2147483646 h 208"/>
                <a:gd name="T6" fmla="*/ 2147483646 w 472"/>
                <a:gd name="T7" fmla="*/ 2147483646 h 208"/>
                <a:gd name="T8" fmla="*/ 2147483646 w 472"/>
                <a:gd name="T9" fmla="*/ 2147483646 h 208"/>
                <a:gd name="T10" fmla="*/ 2147483646 w 472"/>
                <a:gd name="T11" fmla="*/ 2147483646 h 208"/>
                <a:gd name="T12" fmla="*/ 2147483646 w 472"/>
                <a:gd name="T13" fmla="*/ 2147483646 h 208"/>
                <a:gd name="T14" fmla="*/ 2147483646 w 472"/>
                <a:gd name="T15" fmla="*/ 2147483646 h 208"/>
                <a:gd name="T16" fmla="*/ 2147483646 w 472"/>
                <a:gd name="T17" fmla="*/ 2147483646 h 208"/>
                <a:gd name="T18" fmla="*/ 2147483646 w 472"/>
                <a:gd name="T19" fmla="*/ 2147483646 h 208"/>
                <a:gd name="T20" fmla="*/ 2147483646 w 472"/>
                <a:gd name="T21" fmla="*/ 2147483646 h 208"/>
                <a:gd name="T22" fmla="*/ 2147483646 w 472"/>
                <a:gd name="T23" fmla="*/ 2147483646 h 208"/>
                <a:gd name="T24" fmla="*/ 2147483646 w 472"/>
                <a:gd name="T25" fmla="*/ 2147483646 h 208"/>
                <a:gd name="T26" fmla="*/ 2147483646 w 472"/>
                <a:gd name="T27" fmla="*/ 2147483646 h 208"/>
                <a:gd name="T28" fmla="*/ 2147483646 w 472"/>
                <a:gd name="T29" fmla="*/ 2147483646 h 208"/>
                <a:gd name="T30" fmla="*/ 2147483646 w 472"/>
                <a:gd name="T31" fmla="*/ 2147483646 h 208"/>
                <a:gd name="T32" fmla="*/ 2147483646 w 472"/>
                <a:gd name="T33" fmla="*/ 2147483646 h 208"/>
                <a:gd name="T34" fmla="*/ 2147483646 w 472"/>
                <a:gd name="T35" fmla="*/ 2147483646 h 208"/>
                <a:gd name="T36" fmla="*/ 2147483646 w 472"/>
                <a:gd name="T37" fmla="*/ 2147483646 h 208"/>
                <a:gd name="T38" fmla="*/ 2147483646 w 472"/>
                <a:gd name="T39" fmla="*/ 2147483646 h 208"/>
                <a:gd name="T40" fmla="*/ 2147483646 w 472"/>
                <a:gd name="T41" fmla="*/ 2147483646 h 208"/>
                <a:gd name="T42" fmla="*/ 2147483646 w 472"/>
                <a:gd name="T43" fmla="*/ 2147483646 h 208"/>
                <a:gd name="T44" fmla="*/ 2147483646 w 472"/>
                <a:gd name="T45" fmla="*/ 2147483646 h 208"/>
                <a:gd name="T46" fmla="*/ 2147483646 w 472"/>
                <a:gd name="T47" fmla="*/ 2147483646 h 208"/>
                <a:gd name="T48" fmla="*/ 2147483646 w 472"/>
                <a:gd name="T49" fmla="*/ 2147483646 h 208"/>
                <a:gd name="T50" fmla="*/ 2147483646 w 472"/>
                <a:gd name="T51" fmla="*/ 2147483646 h 208"/>
                <a:gd name="T52" fmla="*/ 2147483646 w 472"/>
                <a:gd name="T53" fmla="*/ 2147483646 h 208"/>
                <a:gd name="T54" fmla="*/ 2147483646 w 472"/>
                <a:gd name="T55" fmla="*/ 2147483646 h 208"/>
                <a:gd name="T56" fmla="*/ 2147483646 w 472"/>
                <a:gd name="T57" fmla="*/ 2147483646 h 208"/>
                <a:gd name="T58" fmla="*/ 2147483646 w 472"/>
                <a:gd name="T59" fmla="*/ 0 h 208"/>
                <a:gd name="T60" fmla="*/ 2147483646 w 472"/>
                <a:gd name="T61" fmla="*/ 2147483646 h 208"/>
                <a:gd name="T62" fmla="*/ 2147483646 w 472"/>
                <a:gd name="T63" fmla="*/ 2147483646 h 208"/>
                <a:gd name="T64" fmla="*/ 2147483646 w 472"/>
                <a:gd name="T65" fmla="*/ 2147483646 h 208"/>
                <a:gd name="T66" fmla="*/ 2147483646 w 472"/>
                <a:gd name="T67" fmla="*/ 2147483646 h 20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72"/>
                <a:gd name="T103" fmla="*/ 0 h 208"/>
                <a:gd name="T104" fmla="*/ 472 w 472"/>
                <a:gd name="T105" fmla="*/ 208 h 20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72" h="208">
                  <a:moveTo>
                    <a:pt x="16" y="152"/>
                  </a:moveTo>
                  <a:lnTo>
                    <a:pt x="0" y="200"/>
                  </a:lnTo>
                  <a:lnTo>
                    <a:pt x="64" y="192"/>
                  </a:lnTo>
                  <a:lnTo>
                    <a:pt x="88" y="176"/>
                  </a:lnTo>
                  <a:lnTo>
                    <a:pt x="168" y="152"/>
                  </a:lnTo>
                  <a:lnTo>
                    <a:pt x="192" y="160"/>
                  </a:lnTo>
                  <a:lnTo>
                    <a:pt x="248" y="152"/>
                  </a:lnTo>
                  <a:lnTo>
                    <a:pt x="248" y="160"/>
                  </a:lnTo>
                  <a:lnTo>
                    <a:pt x="328" y="208"/>
                  </a:lnTo>
                  <a:lnTo>
                    <a:pt x="376" y="192"/>
                  </a:lnTo>
                  <a:lnTo>
                    <a:pt x="408" y="136"/>
                  </a:lnTo>
                  <a:lnTo>
                    <a:pt x="456" y="120"/>
                  </a:lnTo>
                  <a:lnTo>
                    <a:pt x="472" y="80"/>
                  </a:lnTo>
                  <a:lnTo>
                    <a:pt x="472" y="24"/>
                  </a:lnTo>
                  <a:lnTo>
                    <a:pt x="472" y="72"/>
                  </a:lnTo>
                  <a:lnTo>
                    <a:pt x="440" y="104"/>
                  </a:lnTo>
                  <a:lnTo>
                    <a:pt x="432" y="104"/>
                  </a:lnTo>
                  <a:lnTo>
                    <a:pt x="400" y="112"/>
                  </a:lnTo>
                  <a:lnTo>
                    <a:pt x="400" y="104"/>
                  </a:lnTo>
                  <a:lnTo>
                    <a:pt x="432" y="88"/>
                  </a:lnTo>
                  <a:lnTo>
                    <a:pt x="400" y="88"/>
                  </a:lnTo>
                  <a:lnTo>
                    <a:pt x="440" y="72"/>
                  </a:lnTo>
                  <a:lnTo>
                    <a:pt x="448" y="80"/>
                  </a:lnTo>
                  <a:lnTo>
                    <a:pt x="456" y="40"/>
                  </a:lnTo>
                  <a:lnTo>
                    <a:pt x="448" y="32"/>
                  </a:lnTo>
                  <a:lnTo>
                    <a:pt x="408" y="48"/>
                  </a:lnTo>
                  <a:lnTo>
                    <a:pt x="408" y="24"/>
                  </a:lnTo>
                  <a:lnTo>
                    <a:pt x="424" y="32"/>
                  </a:lnTo>
                  <a:lnTo>
                    <a:pt x="448" y="8"/>
                  </a:lnTo>
                  <a:lnTo>
                    <a:pt x="432" y="0"/>
                  </a:lnTo>
                  <a:lnTo>
                    <a:pt x="296" y="32"/>
                  </a:lnTo>
                  <a:lnTo>
                    <a:pt x="120" y="72"/>
                  </a:lnTo>
                  <a:lnTo>
                    <a:pt x="40" y="152"/>
                  </a:lnTo>
                  <a:lnTo>
                    <a:pt x="16" y="152"/>
                  </a:lnTo>
                  <a:close/>
                </a:path>
              </a:pathLst>
            </a:custGeom>
            <a:solidFill>
              <a:srgbClr val="3366CC"/>
            </a:solidFill>
            <a:ln w="12700">
              <a:solidFill>
                <a:schemeClr val="bg1"/>
              </a:solidFill>
              <a:prstDash val="solid"/>
              <a:round/>
              <a:headEnd/>
              <a:tailEnd/>
            </a:ln>
          </p:spPr>
          <p:txBody>
            <a:bodyPr/>
            <a:lstStyle/>
            <a:p>
              <a:endParaRPr lang="en-US"/>
            </a:p>
          </p:txBody>
        </p:sp>
        <p:sp>
          <p:nvSpPr>
            <p:cNvPr id="6226" name="Freeform 51">
              <a:extLst>
                <a:ext uri="{FF2B5EF4-FFF2-40B4-BE49-F238E27FC236}">
                  <a16:creationId xmlns:a16="http://schemas.microsoft.com/office/drawing/2014/main" id="{E44F3391-0328-EB4B-80E6-377B35744E1B}"/>
                </a:ext>
              </a:extLst>
            </p:cNvPr>
            <p:cNvSpPr>
              <a:spLocks/>
            </p:cNvSpPr>
            <p:nvPr/>
          </p:nvSpPr>
          <p:spPr bwMode="auto">
            <a:xfrm>
              <a:off x="6073775" y="3135313"/>
              <a:ext cx="808037" cy="527050"/>
            </a:xfrm>
            <a:custGeom>
              <a:avLst/>
              <a:gdLst>
                <a:gd name="T0" fmla="*/ 2147483646 w 408"/>
                <a:gd name="T1" fmla="*/ 2147483646 h 256"/>
                <a:gd name="T2" fmla="*/ 2147483646 w 408"/>
                <a:gd name="T3" fmla="*/ 2147483646 h 256"/>
                <a:gd name="T4" fmla="*/ 2147483646 w 408"/>
                <a:gd name="T5" fmla="*/ 2147483646 h 256"/>
                <a:gd name="T6" fmla="*/ 2147483646 w 408"/>
                <a:gd name="T7" fmla="*/ 2147483646 h 256"/>
                <a:gd name="T8" fmla="*/ 0 w 408"/>
                <a:gd name="T9" fmla="*/ 2147483646 h 256"/>
                <a:gd name="T10" fmla="*/ 0 w 408"/>
                <a:gd name="T11" fmla="*/ 2147483646 h 256"/>
                <a:gd name="T12" fmla="*/ 2147483646 w 408"/>
                <a:gd name="T13" fmla="*/ 2147483646 h 256"/>
                <a:gd name="T14" fmla="*/ 2147483646 w 408"/>
                <a:gd name="T15" fmla="*/ 2147483646 h 256"/>
                <a:gd name="T16" fmla="*/ 2147483646 w 408"/>
                <a:gd name="T17" fmla="*/ 2147483646 h 256"/>
                <a:gd name="T18" fmla="*/ 2147483646 w 408"/>
                <a:gd name="T19" fmla="*/ 2147483646 h 256"/>
                <a:gd name="T20" fmla="*/ 2147483646 w 408"/>
                <a:gd name="T21" fmla="*/ 2147483646 h 256"/>
                <a:gd name="T22" fmla="*/ 2147483646 w 408"/>
                <a:gd name="T23" fmla="*/ 2147483646 h 256"/>
                <a:gd name="T24" fmla="*/ 2147483646 w 408"/>
                <a:gd name="T25" fmla="*/ 2147483646 h 256"/>
                <a:gd name="T26" fmla="*/ 2147483646 w 408"/>
                <a:gd name="T27" fmla="*/ 2147483646 h 256"/>
                <a:gd name="T28" fmla="*/ 2147483646 w 408"/>
                <a:gd name="T29" fmla="*/ 2147483646 h 256"/>
                <a:gd name="T30" fmla="*/ 2147483646 w 408"/>
                <a:gd name="T31" fmla="*/ 2147483646 h 256"/>
                <a:gd name="T32" fmla="*/ 2147483646 w 408"/>
                <a:gd name="T33" fmla="*/ 2147483646 h 256"/>
                <a:gd name="T34" fmla="*/ 2147483646 w 408"/>
                <a:gd name="T35" fmla="*/ 0 h 256"/>
                <a:gd name="T36" fmla="*/ 2147483646 w 408"/>
                <a:gd name="T37" fmla="*/ 2147483646 h 256"/>
                <a:gd name="T38" fmla="*/ 2147483646 w 408"/>
                <a:gd name="T39" fmla="*/ 2147483646 h 256"/>
                <a:gd name="T40" fmla="*/ 2147483646 w 408"/>
                <a:gd name="T41" fmla="*/ 2147483646 h 256"/>
                <a:gd name="T42" fmla="*/ 2147483646 w 408"/>
                <a:gd name="T43" fmla="*/ 2147483646 h 256"/>
                <a:gd name="T44" fmla="*/ 2147483646 w 408"/>
                <a:gd name="T45" fmla="*/ 2147483646 h 256"/>
                <a:gd name="T46" fmla="*/ 2147483646 w 408"/>
                <a:gd name="T47" fmla="*/ 2147483646 h 256"/>
                <a:gd name="T48" fmla="*/ 2147483646 w 408"/>
                <a:gd name="T49" fmla="*/ 2147483646 h 2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08"/>
                <a:gd name="T76" fmla="*/ 0 h 256"/>
                <a:gd name="T77" fmla="*/ 408 w 408"/>
                <a:gd name="T78" fmla="*/ 256 h 25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08" h="256">
                  <a:moveTo>
                    <a:pt x="64" y="176"/>
                  </a:moveTo>
                  <a:lnTo>
                    <a:pt x="56" y="208"/>
                  </a:lnTo>
                  <a:lnTo>
                    <a:pt x="40" y="208"/>
                  </a:lnTo>
                  <a:lnTo>
                    <a:pt x="40" y="232"/>
                  </a:lnTo>
                  <a:lnTo>
                    <a:pt x="0" y="240"/>
                  </a:lnTo>
                  <a:lnTo>
                    <a:pt x="0" y="256"/>
                  </a:lnTo>
                  <a:lnTo>
                    <a:pt x="96" y="240"/>
                  </a:lnTo>
                  <a:lnTo>
                    <a:pt x="272" y="200"/>
                  </a:lnTo>
                  <a:lnTo>
                    <a:pt x="408" y="168"/>
                  </a:lnTo>
                  <a:lnTo>
                    <a:pt x="408" y="144"/>
                  </a:lnTo>
                  <a:lnTo>
                    <a:pt x="400" y="136"/>
                  </a:lnTo>
                  <a:lnTo>
                    <a:pt x="384" y="144"/>
                  </a:lnTo>
                  <a:lnTo>
                    <a:pt x="376" y="112"/>
                  </a:lnTo>
                  <a:lnTo>
                    <a:pt x="384" y="80"/>
                  </a:lnTo>
                  <a:lnTo>
                    <a:pt x="336" y="56"/>
                  </a:lnTo>
                  <a:lnTo>
                    <a:pt x="296" y="64"/>
                  </a:lnTo>
                  <a:lnTo>
                    <a:pt x="296" y="16"/>
                  </a:lnTo>
                  <a:lnTo>
                    <a:pt x="264" y="0"/>
                  </a:lnTo>
                  <a:lnTo>
                    <a:pt x="232" y="8"/>
                  </a:lnTo>
                  <a:lnTo>
                    <a:pt x="216" y="56"/>
                  </a:lnTo>
                  <a:lnTo>
                    <a:pt x="184" y="72"/>
                  </a:lnTo>
                  <a:lnTo>
                    <a:pt x="168" y="144"/>
                  </a:lnTo>
                  <a:lnTo>
                    <a:pt x="120" y="176"/>
                  </a:lnTo>
                  <a:lnTo>
                    <a:pt x="80" y="192"/>
                  </a:lnTo>
                  <a:lnTo>
                    <a:pt x="64" y="176"/>
                  </a:lnTo>
                  <a:close/>
                </a:path>
              </a:pathLst>
            </a:custGeom>
            <a:solidFill>
              <a:srgbClr val="3366CC"/>
            </a:solidFill>
            <a:ln w="12700">
              <a:solidFill>
                <a:schemeClr val="bg1"/>
              </a:solidFill>
              <a:prstDash val="solid"/>
              <a:round/>
              <a:headEnd/>
              <a:tailEnd/>
            </a:ln>
          </p:spPr>
          <p:txBody>
            <a:bodyPr/>
            <a:lstStyle/>
            <a:p>
              <a:endParaRPr lang="en-US"/>
            </a:p>
          </p:txBody>
        </p:sp>
        <p:sp>
          <p:nvSpPr>
            <p:cNvPr id="6227" name="Freeform 52">
              <a:extLst>
                <a:ext uri="{FF2B5EF4-FFF2-40B4-BE49-F238E27FC236}">
                  <a16:creationId xmlns:a16="http://schemas.microsoft.com/office/drawing/2014/main" id="{C002705E-B7BB-D147-A00B-17C625A2AC09}"/>
                </a:ext>
              </a:extLst>
            </p:cNvPr>
            <p:cNvSpPr>
              <a:spLocks/>
            </p:cNvSpPr>
            <p:nvPr/>
          </p:nvSpPr>
          <p:spPr bwMode="auto">
            <a:xfrm>
              <a:off x="6121400" y="3019425"/>
              <a:ext cx="474662" cy="511175"/>
            </a:xfrm>
            <a:custGeom>
              <a:avLst/>
              <a:gdLst>
                <a:gd name="T0" fmla="*/ 2147483646 w 240"/>
                <a:gd name="T1" fmla="*/ 2147483646 h 248"/>
                <a:gd name="T2" fmla="*/ 2147483646 w 240"/>
                <a:gd name="T3" fmla="*/ 2147483646 h 248"/>
                <a:gd name="T4" fmla="*/ 0 w 240"/>
                <a:gd name="T5" fmla="*/ 2147483646 h 248"/>
                <a:gd name="T6" fmla="*/ 2147483646 w 240"/>
                <a:gd name="T7" fmla="*/ 2147483646 h 248"/>
                <a:gd name="T8" fmla="*/ 2147483646 w 240"/>
                <a:gd name="T9" fmla="*/ 2147483646 h 248"/>
                <a:gd name="T10" fmla="*/ 2147483646 w 240"/>
                <a:gd name="T11" fmla="*/ 2147483646 h 248"/>
                <a:gd name="T12" fmla="*/ 2147483646 w 240"/>
                <a:gd name="T13" fmla="*/ 2147483646 h 248"/>
                <a:gd name="T14" fmla="*/ 2147483646 w 240"/>
                <a:gd name="T15" fmla="*/ 2147483646 h 248"/>
                <a:gd name="T16" fmla="*/ 2147483646 w 240"/>
                <a:gd name="T17" fmla="*/ 2147483646 h 248"/>
                <a:gd name="T18" fmla="*/ 2147483646 w 240"/>
                <a:gd name="T19" fmla="*/ 2147483646 h 248"/>
                <a:gd name="T20" fmla="*/ 2147483646 w 240"/>
                <a:gd name="T21" fmla="*/ 2147483646 h 248"/>
                <a:gd name="T22" fmla="*/ 2147483646 w 240"/>
                <a:gd name="T23" fmla="*/ 2147483646 h 248"/>
                <a:gd name="T24" fmla="*/ 2147483646 w 240"/>
                <a:gd name="T25" fmla="*/ 2147483646 h 248"/>
                <a:gd name="T26" fmla="*/ 2147483646 w 240"/>
                <a:gd name="T27" fmla="*/ 2147483646 h 248"/>
                <a:gd name="T28" fmla="*/ 2147483646 w 240"/>
                <a:gd name="T29" fmla="*/ 2147483646 h 248"/>
                <a:gd name="T30" fmla="*/ 2147483646 w 240"/>
                <a:gd name="T31" fmla="*/ 2147483646 h 248"/>
                <a:gd name="T32" fmla="*/ 2147483646 w 240"/>
                <a:gd name="T33" fmla="*/ 0 h 248"/>
                <a:gd name="T34" fmla="*/ 2147483646 w 240"/>
                <a:gd name="T35" fmla="*/ 2147483646 h 248"/>
                <a:gd name="T36" fmla="*/ 2147483646 w 240"/>
                <a:gd name="T37" fmla="*/ 2147483646 h 248"/>
                <a:gd name="T38" fmla="*/ 2147483646 w 240"/>
                <a:gd name="T39" fmla="*/ 2147483646 h 248"/>
                <a:gd name="T40" fmla="*/ 2147483646 w 240"/>
                <a:gd name="T41" fmla="*/ 2147483646 h 2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0"/>
                <a:gd name="T64" fmla="*/ 0 h 248"/>
                <a:gd name="T65" fmla="*/ 240 w 240"/>
                <a:gd name="T66" fmla="*/ 248 h 24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0" h="248">
                  <a:moveTo>
                    <a:pt x="24" y="128"/>
                  </a:moveTo>
                  <a:lnTo>
                    <a:pt x="8" y="128"/>
                  </a:lnTo>
                  <a:lnTo>
                    <a:pt x="0" y="168"/>
                  </a:lnTo>
                  <a:lnTo>
                    <a:pt x="8" y="208"/>
                  </a:lnTo>
                  <a:lnTo>
                    <a:pt x="40" y="232"/>
                  </a:lnTo>
                  <a:lnTo>
                    <a:pt x="48" y="248"/>
                  </a:lnTo>
                  <a:lnTo>
                    <a:pt x="96" y="232"/>
                  </a:lnTo>
                  <a:lnTo>
                    <a:pt x="144" y="200"/>
                  </a:lnTo>
                  <a:lnTo>
                    <a:pt x="160" y="128"/>
                  </a:lnTo>
                  <a:lnTo>
                    <a:pt x="192" y="112"/>
                  </a:lnTo>
                  <a:lnTo>
                    <a:pt x="208" y="64"/>
                  </a:lnTo>
                  <a:lnTo>
                    <a:pt x="240" y="56"/>
                  </a:lnTo>
                  <a:lnTo>
                    <a:pt x="200" y="48"/>
                  </a:lnTo>
                  <a:lnTo>
                    <a:pt x="144" y="80"/>
                  </a:lnTo>
                  <a:lnTo>
                    <a:pt x="136" y="48"/>
                  </a:lnTo>
                  <a:lnTo>
                    <a:pt x="88" y="56"/>
                  </a:lnTo>
                  <a:lnTo>
                    <a:pt x="72" y="0"/>
                  </a:lnTo>
                  <a:lnTo>
                    <a:pt x="56" y="16"/>
                  </a:lnTo>
                  <a:lnTo>
                    <a:pt x="64" y="88"/>
                  </a:lnTo>
                  <a:lnTo>
                    <a:pt x="40" y="96"/>
                  </a:lnTo>
                  <a:lnTo>
                    <a:pt x="24" y="128"/>
                  </a:lnTo>
                  <a:close/>
                </a:path>
              </a:pathLst>
            </a:custGeom>
            <a:solidFill>
              <a:srgbClr val="3366CC"/>
            </a:solidFill>
            <a:ln w="12700">
              <a:solidFill>
                <a:schemeClr val="bg1"/>
              </a:solidFill>
              <a:prstDash val="solid"/>
              <a:round/>
              <a:headEnd/>
              <a:tailEnd/>
            </a:ln>
          </p:spPr>
          <p:txBody>
            <a:bodyPr/>
            <a:lstStyle/>
            <a:p>
              <a:endParaRPr lang="en-US"/>
            </a:p>
          </p:txBody>
        </p:sp>
        <p:sp>
          <p:nvSpPr>
            <p:cNvPr id="6228" name="Freeform 53">
              <a:extLst>
                <a:ext uri="{FF2B5EF4-FFF2-40B4-BE49-F238E27FC236}">
                  <a16:creationId xmlns:a16="http://schemas.microsoft.com/office/drawing/2014/main" id="{555E1766-6D2D-B343-B218-A753FB6FBFE7}"/>
                </a:ext>
              </a:extLst>
            </p:cNvPr>
            <p:cNvSpPr>
              <a:spLocks/>
            </p:cNvSpPr>
            <p:nvPr/>
          </p:nvSpPr>
          <p:spPr bwMode="auto">
            <a:xfrm>
              <a:off x="6786563" y="3035300"/>
              <a:ext cx="127000" cy="165100"/>
            </a:xfrm>
            <a:custGeom>
              <a:avLst/>
              <a:gdLst>
                <a:gd name="T0" fmla="*/ 0 w 64"/>
                <a:gd name="T1" fmla="*/ 2147483646 h 80"/>
                <a:gd name="T2" fmla="*/ 2147483646 w 64"/>
                <a:gd name="T3" fmla="*/ 0 h 80"/>
                <a:gd name="T4" fmla="*/ 2147483646 w 64"/>
                <a:gd name="T5" fmla="*/ 2147483646 h 80"/>
                <a:gd name="T6" fmla="*/ 2147483646 w 64"/>
                <a:gd name="T7" fmla="*/ 2147483646 h 80"/>
                <a:gd name="T8" fmla="*/ 2147483646 w 64"/>
                <a:gd name="T9" fmla="*/ 2147483646 h 80"/>
                <a:gd name="T10" fmla="*/ 2147483646 w 64"/>
                <a:gd name="T11" fmla="*/ 2147483646 h 80"/>
                <a:gd name="T12" fmla="*/ 2147483646 w 64"/>
                <a:gd name="T13" fmla="*/ 2147483646 h 80"/>
                <a:gd name="T14" fmla="*/ 0 w 64"/>
                <a:gd name="T15" fmla="*/ 2147483646 h 80"/>
                <a:gd name="T16" fmla="*/ 0 60000 65536"/>
                <a:gd name="T17" fmla="*/ 0 60000 65536"/>
                <a:gd name="T18" fmla="*/ 0 60000 65536"/>
                <a:gd name="T19" fmla="*/ 0 60000 65536"/>
                <a:gd name="T20" fmla="*/ 0 60000 65536"/>
                <a:gd name="T21" fmla="*/ 0 60000 65536"/>
                <a:gd name="T22" fmla="*/ 0 60000 65536"/>
                <a:gd name="T23" fmla="*/ 0 60000 65536"/>
                <a:gd name="T24" fmla="*/ 0 w 64"/>
                <a:gd name="T25" fmla="*/ 0 h 80"/>
                <a:gd name="T26" fmla="*/ 64 w 64"/>
                <a:gd name="T27" fmla="*/ 80 h 8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4" h="80">
                  <a:moveTo>
                    <a:pt x="0" y="8"/>
                  </a:moveTo>
                  <a:lnTo>
                    <a:pt x="16" y="0"/>
                  </a:lnTo>
                  <a:lnTo>
                    <a:pt x="48" y="16"/>
                  </a:lnTo>
                  <a:lnTo>
                    <a:pt x="48" y="32"/>
                  </a:lnTo>
                  <a:lnTo>
                    <a:pt x="64" y="48"/>
                  </a:lnTo>
                  <a:lnTo>
                    <a:pt x="64" y="72"/>
                  </a:lnTo>
                  <a:lnTo>
                    <a:pt x="32" y="80"/>
                  </a:lnTo>
                  <a:lnTo>
                    <a:pt x="0" y="8"/>
                  </a:lnTo>
                  <a:close/>
                </a:path>
              </a:pathLst>
            </a:custGeom>
            <a:solidFill>
              <a:srgbClr val="3366CC"/>
            </a:solidFill>
            <a:ln w="12700">
              <a:solidFill>
                <a:schemeClr val="bg1"/>
              </a:solidFill>
              <a:prstDash val="solid"/>
              <a:round/>
              <a:headEnd/>
              <a:tailEnd/>
            </a:ln>
          </p:spPr>
          <p:txBody>
            <a:bodyPr/>
            <a:lstStyle/>
            <a:p>
              <a:endParaRPr lang="en-US"/>
            </a:p>
          </p:txBody>
        </p:sp>
        <p:sp>
          <p:nvSpPr>
            <p:cNvPr id="6229" name="Freeform 54">
              <a:extLst>
                <a:ext uri="{FF2B5EF4-FFF2-40B4-BE49-F238E27FC236}">
                  <a16:creationId xmlns:a16="http://schemas.microsoft.com/office/drawing/2014/main" id="{8A43054D-6B7D-7B4A-9C05-49260DE36A0D}"/>
                </a:ext>
              </a:extLst>
            </p:cNvPr>
            <p:cNvSpPr>
              <a:spLocks/>
            </p:cNvSpPr>
            <p:nvPr/>
          </p:nvSpPr>
          <p:spPr bwMode="auto">
            <a:xfrm>
              <a:off x="6232525" y="2706688"/>
              <a:ext cx="633412" cy="428625"/>
            </a:xfrm>
            <a:custGeom>
              <a:avLst/>
              <a:gdLst>
                <a:gd name="T0" fmla="*/ 2147483646 w 320"/>
                <a:gd name="T1" fmla="*/ 2147483646 h 208"/>
                <a:gd name="T2" fmla="*/ 0 w 320"/>
                <a:gd name="T3" fmla="*/ 2147483646 h 208"/>
                <a:gd name="T4" fmla="*/ 2147483646 w 320"/>
                <a:gd name="T5" fmla="*/ 2147483646 h 208"/>
                <a:gd name="T6" fmla="*/ 2147483646 w 320"/>
                <a:gd name="T7" fmla="*/ 2147483646 h 208"/>
                <a:gd name="T8" fmla="*/ 2147483646 w 320"/>
                <a:gd name="T9" fmla="*/ 2147483646 h 208"/>
                <a:gd name="T10" fmla="*/ 2147483646 w 320"/>
                <a:gd name="T11" fmla="*/ 2147483646 h 208"/>
                <a:gd name="T12" fmla="*/ 2147483646 w 320"/>
                <a:gd name="T13" fmla="*/ 2147483646 h 208"/>
                <a:gd name="T14" fmla="*/ 2147483646 w 320"/>
                <a:gd name="T15" fmla="*/ 2147483646 h 208"/>
                <a:gd name="T16" fmla="*/ 2147483646 w 320"/>
                <a:gd name="T17" fmla="*/ 2147483646 h 208"/>
                <a:gd name="T18" fmla="*/ 2147483646 w 320"/>
                <a:gd name="T19" fmla="*/ 2147483646 h 208"/>
                <a:gd name="T20" fmla="*/ 2147483646 w 320"/>
                <a:gd name="T21" fmla="*/ 2147483646 h 208"/>
                <a:gd name="T22" fmla="*/ 2147483646 w 320"/>
                <a:gd name="T23" fmla="*/ 2147483646 h 208"/>
                <a:gd name="T24" fmla="*/ 2147483646 w 320"/>
                <a:gd name="T25" fmla="*/ 0 h 208"/>
                <a:gd name="T26" fmla="*/ 2147483646 w 320"/>
                <a:gd name="T27" fmla="*/ 2147483646 h 208"/>
                <a:gd name="T28" fmla="*/ 2147483646 w 320"/>
                <a:gd name="T29" fmla="*/ 2147483646 h 2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0"/>
                <a:gd name="T46" fmla="*/ 0 h 208"/>
                <a:gd name="T47" fmla="*/ 320 w 320"/>
                <a:gd name="T48" fmla="*/ 208 h 2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0" h="208">
                  <a:moveTo>
                    <a:pt x="32" y="32"/>
                  </a:moveTo>
                  <a:lnTo>
                    <a:pt x="0" y="56"/>
                  </a:lnTo>
                  <a:lnTo>
                    <a:pt x="16" y="160"/>
                  </a:lnTo>
                  <a:lnTo>
                    <a:pt x="32" y="208"/>
                  </a:lnTo>
                  <a:lnTo>
                    <a:pt x="80" y="200"/>
                  </a:lnTo>
                  <a:lnTo>
                    <a:pt x="280" y="168"/>
                  </a:lnTo>
                  <a:lnTo>
                    <a:pt x="296" y="160"/>
                  </a:lnTo>
                  <a:lnTo>
                    <a:pt x="320" y="112"/>
                  </a:lnTo>
                  <a:lnTo>
                    <a:pt x="288" y="88"/>
                  </a:lnTo>
                  <a:lnTo>
                    <a:pt x="304" y="24"/>
                  </a:lnTo>
                  <a:lnTo>
                    <a:pt x="280" y="16"/>
                  </a:lnTo>
                  <a:lnTo>
                    <a:pt x="280" y="8"/>
                  </a:lnTo>
                  <a:lnTo>
                    <a:pt x="272" y="0"/>
                  </a:lnTo>
                  <a:lnTo>
                    <a:pt x="40" y="40"/>
                  </a:lnTo>
                  <a:lnTo>
                    <a:pt x="32" y="32"/>
                  </a:lnTo>
                  <a:close/>
                </a:path>
              </a:pathLst>
            </a:custGeom>
            <a:solidFill>
              <a:srgbClr val="3366CC"/>
            </a:solidFill>
            <a:ln w="12700">
              <a:solidFill>
                <a:schemeClr val="bg1"/>
              </a:solidFill>
              <a:prstDash val="solid"/>
              <a:round/>
              <a:headEnd/>
              <a:tailEnd/>
            </a:ln>
          </p:spPr>
          <p:txBody>
            <a:bodyPr/>
            <a:lstStyle/>
            <a:p>
              <a:endParaRPr lang="en-US"/>
            </a:p>
          </p:txBody>
        </p:sp>
        <p:sp>
          <p:nvSpPr>
            <p:cNvPr id="6230" name="Freeform 55">
              <a:extLst>
                <a:ext uri="{FF2B5EF4-FFF2-40B4-BE49-F238E27FC236}">
                  <a16:creationId xmlns:a16="http://schemas.microsoft.com/office/drawing/2014/main" id="{D6B3ED0E-248C-0D4D-9E6A-7A56250F609E}"/>
                </a:ext>
              </a:extLst>
            </p:cNvPr>
            <p:cNvSpPr>
              <a:spLocks/>
            </p:cNvSpPr>
            <p:nvPr/>
          </p:nvSpPr>
          <p:spPr bwMode="auto">
            <a:xfrm>
              <a:off x="6802438" y="2755900"/>
              <a:ext cx="158750" cy="346075"/>
            </a:xfrm>
            <a:custGeom>
              <a:avLst/>
              <a:gdLst>
                <a:gd name="T0" fmla="*/ 2147483646 w 80"/>
                <a:gd name="T1" fmla="*/ 0 h 168"/>
                <a:gd name="T2" fmla="*/ 2147483646 w 80"/>
                <a:gd name="T3" fmla="*/ 0 h 168"/>
                <a:gd name="T4" fmla="*/ 2147483646 w 80"/>
                <a:gd name="T5" fmla="*/ 2147483646 h 168"/>
                <a:gd name="T6" fmla="*/ 2147483646 w 80"/>
                <a:gd name="T7" fmla="*/ 2147483646 h 168"/>
                <a:gd name="T8" fmla="*/ 2147483646 w 80"/>
                <a:gd name="T9" fmla="*/ 2147483646 h 168"/>
                <a:gd name="T10" fmla="*/ 2147483646 w 80"/>
                <a:gd name="T11" fmla="*/ 2147483646 h 168"/>
                <a:gd name="T12" fmla="*/ 2147483646 w 80"/>
                <a:gd name="T13" fmla="*/ 2147483646 h 168"/>
                <a:gd name="T14" fmla="*/ 2147483646 w 80"/>
                <a:gd name="T15" fmla="*/ 2147483646 h 168"/>
                <a:gd name="T16" fmla="*/ 2147483646 w 80"/>
                <a:gd name="T17" fmla="*/ 2147483646 h 168"/>
                <a:gd name="T18" fmla="*/ 2147483646 w 80"/>
                <a:gd name="T19" fmla="*/ 2147483646 h 168"/>
                <a:gd name="T20" fmla="*/ 2147483646 w 80"/>
                <a:gd name="T21" fmla="*/ 2147483646 h 168"/>
                <a:gd name="T22" fmla="*/ 0 w 80"/>
                <a:gd name="T23" fmla="*/ 2147483646 h 168"/>
                <a:gd name="T24" fmla="*/ 2147483646 w 80"/>
                <a:gd name="T25" fmla="*/ 0 h 1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0"/>
                <a:gd name="T40" fmla="*/ 0 h 168"/>
                <a:gd name="T41" fmla="*/ 80 w 80"/>
                <a:gd name="T42" fmla="*/ 168 h 1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0" h="168">
                  <a:moveTo>
                    <a:pt x="16" y="0"/>
                  </a:moveTo>
                  <a:lnTo>
                    <a:pt x="32" y="0"/>
                  </a:lnTo>
                  <a:lnTo>
                    <a:pt x="72" y="24"/>
                  </a:lnTo>
                  <a:lnTo>
                    <a:pt x="64" y="40"/>
                  </a:lnTo>
                  <a:lnTo>
                    <a:pt x="80" y="56"/>
                  </a:lnTo>
                  <a:lnTo>
                    <a:pt x="80" y="136"/>
                  </a:lnTo>
                  <a:lnTo>
                    <a:pt x="72" y="168"/>
                  </a:lnTo>
                  <a:lnTo>
                    <a:pt x="56" y="152"/>
                  </a:lnTo>
                  <a:lnTo>
                    <a:pt x="32" y="152"/>
                  </a:lnTo>
                  <a:lnTo>
                    <a:pt x="8" y="136"/>
                  </a:lnTo>
                  <a:lnTo>
                    <a:pt x="32" y="88"/>
                  </a:lnTo>
                  <a:lnTo>
                    <a:pt x="0" y="64"/>
                  </a:lnTo>
                  <a:lnTo>
                    <a:pt x="16" y="0"/>
                  </a:lnTo>
                  <a:close/>
                </a:path>
              </a:pathLst>
            </a:custGeom>
            <a:solidFill>
              <a:srgbClr val="3366CC"/>
            </a:solidFill>
            <a:ln w="12700">
              <a:solidFill>
                <a:schemeClr val="bg1"/>
              </a:solidFill>
              <a:prstDash val="solid"/>
              <a:round/>
              <a:headEnd/>
              <a:tailEnd/>
            </a:ln>
          </p:spPr>
          <p:txBody>
            <a:bodyPr/>
            <a:lstStyle/>
            <a:p>
              <a:endParaRPr lang="en-US"/>
            </a:p>
          </p:txBody>
        </p:sp>
        <p:sp>
          <p:nvSpPr>
            <p:cNvPr id="6231" name="Freeform 56">
              <a:extLst>
                <a:ext uri="{FF2B5EF4-FFF2-40B4-BE49-F238E27FC236}">
                  <a16:creationId xmlns:a16="http://schemas.microsoft.com/office/drawing/2014/main" id="{95788D05-9490-A845-8AD3-8BECBBFB03D1}"/>
                </a:ext>
              </a:extLst>
            </p:cNvPr>
            <p:cNvSpPr>
              <a:spLocks/>
            </p:cNvSpPr>
            <p:nvPr/>
          </p:nvSpPr>
          <p:spPr bwMode="auto">
            <a:xfrm>
              <a:off x="6280150" y="2211388"/>
              <a:ext cx="696912" cy="593725"/>
            </a:xfrm>
            <a:custGeom>
              <a:avLst/>
              <a:gdLst>
                <a:gd name="T0" fmla="*/ 2147483646 w 352"/>
                <a:gd name="T1" fmla="*/ 2147483646 h 288"/>
                <a:gd name="T2" fmla="*/ 2147483646 w 352"/>
                <a:gd name="T3" fmla="*/ 2147483646 h 288"/>
                <a:gd name="T4" fmla="*/ 2147483646 w 352"/>
                <a:gd name="T5" fmla="*/ 2147483646 h 288"/>
                <a:gd name="T6" fmla="*/ 2147483646 w 352"/>
                <a:gd name="T7" fmla="*/ 2147483646 h 288"/>
                <a:gd name="T8" fmla="*/ 2147483646 w 352"/>
                <a:gd name="T9" fmla="*/ 2147483646 h 288"/>
                <a:gd name="T10" fmla="*/ 2147483646 w 352"/>
                <a:gd name="T11" fmla="*/ 2147483646 h 288"/>
                <a:gd name="T12" fmla="*/ 2147483646 w 352"/>
                <a:gd name="T13" fmla="*/ 2147483646 h 288"/>
                <a:gd name="T14" fmla="*/ 2147483646 w 352"/>
                <a:gd name="T15" fmla="*/ 2147483646 h 288"/>
                <a:gd name="T16" fmla="*/ 2147483646 w 352"/>
                <a:gd name="T17" fmla="*/ 2147483646 h 288"/>
                <a:gd name="T18" fmla="*/ 2147483646 w 352"/>
                <a:gd name="T19" fmla="*/ 2147483646 h 288"/>
                <a:gd name="T20" fmla="*/ 2147483646 w 352"/>
                <a:gd name="T21" fmla="*/ 2147483646 h 288"/>
                <a:gd name="T22" fmla="*/ 2147483646 w 352"/>
                <a:gd name="T23" fmla="*/ 2147483646 h 288"/>
                <a:gd name="T24" fmla="*/ 2147483646 w 352"/>
                <a:gd name="T25" fmla="*/ 0 h 288"/>
                <a:gd name="T26" fmla="*/ 2147483646 w 352"/>
                <a:gd name="T27" fmla="*/ 2147483646 h 288"/>
                <a:gd name="T28" fmla="*/ 2147483646 w 352"/>
                <a:gd name="T29" fmla="*/ 2147483646 h 288"/>
                <a:gd name="T30" fmla="*/ 2147483646 w 352"/>
                <a:gd name="T31" fmla="*/ 2147483646 h 288"/>
                <a:gd name="T32" fmla="*/ 2147483646 w 352"/>
                <a:gd name="T33" fmla="*/ 2147483646 h 288"/>
                <a:gd name="T34" fmla="*/ 2147483646 w 352"/>
                <a:gd name="T35" fmla="*/ 2147483646 h 288"/>
                <a:gd name="T36" fmla="*/ 2147483646 w 352"/>
                <a:gd name="T37" fmla="*/ 2147483646 h 288"/>
                <a:gd name="T38" fmla="*/ 2147483646 w 352"/>
                <a:gd name="T39" fmla="*/ 2147483646 h 288"/>
                <a:gd name="T40" fmla="*/ 2147483646 w 352"/>
                <a:gd name="T41" fmla="*/ 2147483646 h 288"/>
                <a:gd name="T42" fmla="*/ 2147483646 w 352"/>
                <a:gd name="T43" fmla="*/ 2147483646 h 288"/>
                <a:gd name="T44" fmla="*/ 2147483646 w 352"/>
                <a:gd name="T45" fmla="*/ 2147483646 h 288"/>
                <a:gd name="T46" fmla="*/ 2147483646 w 352"/>
                <a:gd name="T47" fmla="*/ 2147483646 h 288"/>
                <a:gd name="T48" fmla="*/ 2147483646 w 352"/>
                <a:gd name="T49" fmla="*/ 2147483646 h 288"/>
                <a:gd name="T50" fmla="*/ 2147483646 w 352"/>
                <a:gd name="T51" fmla="*/ 2147483646 h 288"/>
                <a:gd name="T52" fmla="*/ 2147483646 w 352"/>
                <a:gd name="T53" fmla="*/ 2147483646 h 288"/>
                <a:gd name="T54" fmla="*/ 2147483646 w 352"/>
                <a:gd name="T55" fmla="*/ 2147483646 h 288"/>
                <a:gd name="T56" fmla="*/ 0 w 352"/>
                <a:gd name="T57" fmla="*/ 2147483646 h 288"/>
                <a:gd name="T58" fmla="*/ 2147483646 w 352"/>
                <a:gd name="T59" fmla="*/ 2147483646 h 288"/>
                <a:gd name="T60" fmla="*/ 2147483646 w 352"/>
                <a:gd name="T61" fmla="*/ 2147483646 h 28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52"/>
                <a:gd name="T94" fmla="*/ 0 h 288"/>
                <a:gd name="T95" fmla="*/ 352 w 352"/>
                <a:gd name="T96" fmla="*/ 288 h 28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52" h="288">
                  <a:moveTo>
                    <a:pt x="32" y="192"/>
                  </a:moveTo>
                  <a:lnTo>
                    <a:pt x="64" y="176"/>
                  </a:lnTo>
                  <a:lnTo>
                    <a:pt x="104" y="176"/>
                  </a:lnTo>
                  <a:lnTo>
                    <a:pt x="120" y="160"/>
                  </a:lnTo>
                  <a:lnTo>
                    <a:pt x="136" y="160"/>
                  </a:lnTo>
                  <a:lnTo>
                    <a:pt x="144" y="144"/>
                  </a:lnTo>
                  <a:lnTo>
                    <a:pt x="160" y="136"/>
                  </a:lnTo>
                  <a:lnTo>
                    <a:pt x="152" y="104"/>
                  </a:lnTo>
                  <a:lnTo>
                    <a:pt x="144" y="96"/>
                  </a:lnTo>
                  <a:lnTo>
                    <a:pt x="160" y="72"/>
                  </a:lnTo>
                  <a:lnTo>
                    <a:pt x="176" y="72"/>
                  </a:lnTo>
                  <a:lnTo>
                    <a:pt x="216" y="24"/>
                  </a:lnTo>
                  <a:lnTo>
                    <a:pt x="280" y="0"/>
                  </a:lnTo>
                  <a:lnTo>
                    <a:pt x="288" y="48"/>
                  </a:lnTo>
                  <a:lnTo>
                    <a:pt x="304" y="64"/>
                  </a:lnTo>
                  <a:lnTo>
                    <a:pt x="304" y="112"/>
                  </a:lnTo>
                  <a:lnTo>
                    <a:pt x="320" y="152"/>
                  </a:lnTo>
                  <a:lnTo>
                    <a:pt x="328" y="208"/>
                  </a:lnTo>
                  <a:lnTo>
                    <a:pt x="328" y="256"/>
                  </a:lnTo>
                  <a:lnTo>
                    <a:pt x="352" y="264"/>
                  </a:lnTo>
                  <a:lnTo>
                    <a:pt x="336" y="288"/>
                  </a:lnTo>
                  <a:lnTo>
                    <a:pt x="296" y="264"/>
                  </a:lnTo>
                  <a:lnTo>
                    <a:pt x="272" y="264"/>
                  </a:lnTo>
                  <a:lnTo>
                    <a:pt x="256" y="256"/>
                  </a:lnTo>
                  <a:lnTo>
                    <a:pt x="256" y="248"/>
                  </a:lnTo>
                  <a:lnTo>
                    <a:pt x="240" y="240"/>
                  </a:lnTo>
                  <a:lnTo>
                    <a:pt x="16" y="280"/>
                  </a:lnTo>
                  <a:lnTo>
                    <a:pt x="0" y="272"/>
                  </a:lnTo>
                  <a:lnTo>
                    <a:pt x="40" y="216"/>
                  </a:lnTo>
                  <a:lnTo>
                    <a:pt x="32" y="192"/>
                  </a:lnTo>
                  <a:close/>
                </a:path>
              </a:pathLst>
            </a:custGeom>
            <a:solidFill>
              <a:srgbClr val="3366CC"/>
            </a:solidFill>
            <a:ln w="12700">
              <a:solidFill>
                <a:schemeClr val="bg1"/>
              </a:solidFill>
              <a:prstDash val="solid"/>
              <a:round/>
              <a:headEnd/>
              <a:tailEnd/>
            </a:ln>
          </p:spPr>
          <p:txBody>
            <a:bodyPr/>
            <a:lstStyle/>
            <a:p>
              <a:endParaRPr lang="en-US"/>
            </a:p>
          </p:txBody>
        </p:sp>
        <p:sp>
          <p:nvSpPr>
            <p:cNvPr id="6232" name="Freeform 57">
              <a:extLst>
                <a:ext uri="{FF2B5EF4-FFF2-40B4-BE49-F238E27FC236}">
                  <a16:creationId xmlns:a16="http://schemas.microsoft.com/office/drawing/2014/main" id="{40E99200-7C12-3B4D-BABB-661A5DBE7A61}"/>
                </a:ext>
              </a:extLst>
            </p:cNvPr>
            <p:cNvSpPr>
              <a:spLocks/>
            </p:cNvSpPr>
            <p:nvPr/>
          </p:nvSpPr>
          <p:spPr bwMode="auto">
            <a:xfrm>
              <a:off x="6818313" y="2178050"/>
              <a:ext cx="190500" cy="363538"/>
            </a:xfrm>
            <a:custGeom>
              <a:avLst/>
              <a:gdLst>
                <a:gd name="T0" fmla="*/ 0 w 96"/>
                <a:gd name="T1" fmla="*/ 2147483646 h 176"/>
                <a:gd name="T2" fmla="*/ 2147483646 w 96"/>
                <a:gd name="T3" fmla="*/ 0 h 176"/>
                <a:gd name="T4" fmla="*/ 2147483646 w 96"/>
                <a:gd name="T5" fmla="*/ 2147483646 h 176"/>
                <a:gd name="T6" fmla="*/ 2147483646 w 96"/>
                <a:gd name="T7" fmla="*/ 2147483646 h 176"/>
                <a:gd name="T8" fmla="*/ 2147483646 w 96"/>
                <a:gd name="T9" fmla="*/ 2147483646 h 176"/>
                <a:gd name="T10" fmla="*/ 2147483646 w 96"/>
                <a:gd name="T11" fmla="*/ 2147483646 h 176"/>
                <a:gd name="T12" fmla="*/ 2147483646 w 96"/>
                <a:gd name="T13" fmla="*/ 2147483646 h 176"/>
                <a:gd name="T14" fmla="*/ 2147483646 w 96"/>
                <a:gd name="T15" fmla="*/ 2147483646 h 176"/>
                <a:gd name="T16" fmla="*/ 2147483646 w 96"/>
                <a:gd name="T17" fmla="*/ 2147483646 h 176"/>
                <a:gd name="T18" fmla="*/ 0 w 96"/>
                <a:gd name="T19" fmla="*/ 2147483646 h 1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6"/>
                <a:gd name="T31" fmla="*/ 0 h 176"/>
                <a:gd name="T32" fmla="*/ 96 w 96"/>
                <a:gd name="T33" fmla="*/ 176 h 1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6" h="176">
                  <a:moveTo>
                    <a:pt x="0" y="24"/>
                  </a:moveTo>
                  <a:lnTo>
                    <a:pt x="72" y="0"/>
                  </a:lnTo>
                  <a:lnTo>
                    <a:pt x="96" y="48"/>
                  </a:lnTo>
                  <a:lnTo>
                    <a:pt x="80" y="64"/>
                  </a:lnTo>
                  <a:lnTo>
                    <a:pt x="88" y="168"/>
                  </a:lnTo>
                  <a:lnTo>
                    <a:pt x="48" y="176"/>
                  </a:lnTo>
                  <a:lnTo>
                    <a:pt x="32" y="136"/>
                  </a:lnTo>
                  <a:lnTo>
                    <a:pt x="32" y="80"/>
                  </a:lnTo>
                  <a:lnTo>
                    <a:pt x="16" y="64"/>
                  </a:lnTo>
                  <a:lnTo>
                    <a:pt x="0" y="24"/>
                  </a:lnTo>
                  <a:close/>
                </a:path>
              </a:pathLst>
            </a:custGeom>
            <a:solidFill>
              <a:srgbClr val="3366CC"/>
            </a:solidFill>
            <a:ln w="12700">
              <a:solidFill>
                <a:schemeClr val="bg1"/>
              </a:solidFill>
              <a:prstDash val="solid"/>
              <a:round/>
              <a:headEnd/>
              <a:tailEnd/>
            </a:ln>
          </p:spPr>
          <p:txBody>
            <a:bodyPr/>
            <a:lstStyle/>
            <a:p>
              <a:endParaRPr lang="en-US"/>
            </a:p>
          </p:txBody>
        </p:sp>
        <p:sp>
          <p:nvSpPr>
            <p:cNvPr id="6233" name="Freeform 58">
              <a:extLst>
                <a:ext uri="{FF2B5EF4-FFF2-40B4-BE49-F238E27FC236}">
                  <a16:creationId xmlns:a16="http://schemas.microsoft.com/office/drawing/2014/main" id="{7B2BE2D8-2759-AF43-9949-9FAA521C3A13}"/>
                </a:ext>
              </a:extLst>
            </p:cNvPr>
            <p:cNvSpPr>
              <a:spLocks/>
            </p:cNvSpPr>
            <p:nvPr/>
          </p:nvSpPr>
          <p:spPr bwMode="auto">
            <a:xfrm>
              <a:off x="6913563" y="2459038"/>
              <a:ext cx="395287" cy="180975"/>
            </a:xfrm>
            <a:custGeom>
              <a:avLst/>
              <a:gdLst>
                <a:gd name="T0" fmla="*/ 0 w 200"/>
                <a:gd name="T1" fmla="*/ 2147483646 h 88"/>
                <a:gd name="T2" fmla="*/ 2147483646 w 200"/>
                <a:gd name="T3" fmla="*/ 2147483646 h 88"/>
                <a:gd name="T4" fmla="*/ 2147483646 w 200"/>
                <a:gd name="T5" fmla="*/ 2147483646 h 88"/>
                <a:gd name="T6" fmla="*/ 2147483646 w 200"/>
                <a:gd name="T7" fmla="*/ 0 h 88"/>
                <a:gd name="T8" fmla="*/ 2147483646 w 200"/>
                <a:gd name="T9" fmla="*/ 2147483646 h 88"/>
                <a:gd name="T10" fmla="*/ 2147483646 w 200"/>
                <a:gd name="T11" fmla="*/ 2147483646 h 88"/>
                <a:gd name="T12" fmla="*/ 2147483646 w 200"/>
                <a:gd name="T13" fmla="*/ 2147483646 h 88"/>
                <a:gd name="T14" fmla="*/ 2147483646 w 200"/>
                <a:gd name="T15" fmla="*/ 2147483646 h 88"/>
                <a:gd name="T16" fmla="*/ 2147483646 w 200"/>
                <a:gd name="T17" fmla="*/ 2147483646 h 88"/>
                <a:gd name="T18" fmla="*/ 2147483646 w 200"/>
                <a:gd name="T19" fmla="*/ 2147483646 h 88"/>
                <a:gd name="T20" fmla="*/ 2147483646 w 200"/>
                <a:gd name="T21" fmla="*/ 2147483646 h 88"/>
                <a:gd name="T22" fmla="*/ 2147483646 w 200"/>
                <a:gd name="T23" fmla="*/ 2147483646 h 88"/>
                <a:gd name="T24" fmla="*/ 2147483646 w 200"/>
                <a:gd name="T25" fmla="*/ 2147483646 h 88"/>
                <a:gd name="T26" fmla="*/ 2147483646 w 200"/>
                <a:gd name="T27" fmla="*/ 2147483646 h 88"/>
                <a:gd name="T28" fmla="*/ 2147483646 w 200"/>
                <a:gd name="T29" fmla="*/ 2147483646 h 88"/>
                <a:gd name="T30" fmla="*/ 2147483646 w 200"/>
                <a:gd name="T31" fmla="*/ 2147483646 h 88"/>
                <a:gd name="T32" fmla="*/ 2147483646 w 200"/>
                <a:gd name="T33" fmla="*/ 2147483646 h 88"/>
                <a:gd name="T34" fmla="*/ 2147483646 w 200"/>
                <a:gd name="T35" fmla="*/ 2147483646 h 88"/>
                <a:gd name="T36" fmla="*/ 2147483646 w 200"/>
                <a:gd name="T37" fmla="*/ 2147483646 h 88"/>
                <a:gd name="T38" fmla="*/ 0 w 200"/>
                <a:gd name="T39" fmla="*/ 2147483646 h 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00"/>
                <a:gd name="T61" fmla="*/ 0 h 88"/>
                <a:gd name="T62" fmla="*/ 200 w 200"/>
                <a:gd name="T63" fmla="*/ 88 h 8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00" h="88">
                  <a:moveTo>
                    <a:pt x="0" y="40"/>
                  </a:moveTo>
                  <a:lnTo>
                    <a:pt x="104" y="16"/>
                  </a:lnTo>
                  <a:lnTo>
                    <a:pt x="112" y="16"/>
                  </a:lnTo>
                  <a:lnTo>
                    <a:pt x="128" y="0"/>
                  </a:lnTo>
                  <a:lnTo>
                    <a:pt x="136" y="8"/>
                  </a:lnTo>
                  <a:lnTo>
                    <a:pt x="120" y="32"/>
                  </a:lnTo>
                  <a:lnTo>
                    <a:pt x="144" y="32"/>
                  </a:lnTo>
                  <a:lnTo>
                    <a:pt x="160" y="48"/>
                  </a:lnTo>
                  <a:lnTo>
                    <a:pt x="168" y="56"/>
                  </a:lnTo>
                  <a:lnTo>
                    <a:pt x="184" y="48"/>
                  </a:lnTo>
                  <a:lnTo>
                    <a:pt x="184" y="40"/>
                  </a:lnTo>
                  <a:lnTo>
                    <a:pt x="160" y="24"/>
                  </a:lnTo>
                  <a:lnTo>
                    <a:pt x="176" y="24"/>
                  </a:lnTo>
                  <a:lnTo>
                    <a:pt x="200" y="56"/>
                  </a:lnTo>
                  <a:lnTo>
                    <a:pt x="176" y="72"/>
                  </a:lnTo>
                  <a:lnTo>
                    <a:pt x="152" y="64"/>
                  </a:lnTo>
                  <a:lnTo>
                    <a:pt x="136" y="88"/>
                  </a:lnTo>
                  <a:lnTo>
                    <a:pt x="112" y="64"/>
                  </a:lnTo>
                  <a:lnTo>
                    <a:pt x="8" y="88"/>
                  </a:lnTo>
                  <a:lnTo>
                    <a:pt x="0" y="40"/>
                  </a:lnTo>
                  <a:close/>
                </a:path>
              </a:pathLst>
            </a:custGeom>
            <a:solidFill>
              <a:srgbClr val="3366CC"/>
            </a:solidFill>
            <a:ln w="12700">
              <a:solidFill>
                <a:schemeClr val="bg1"/>
              </a:solidFill>
              <a:prstDash val="solid"/>
              <a:round/>
              <a:headEnd/>
              <a:tailEnd/>
            </a:ln>
          </p:spPr>
          <p:txBody>
            <a:bodyPr/>
            <a:lstStyle/>
            <a:p>
              <a:endParaRPr lang="en-US"/>
            </a:p>
          </p:txBody>
        </p:sp>
        <p:sp>
          <p:nvSpPr>
            <p:cNvPr id="6234" name="Freeform 59">
              <a:extLst>
                <a:ext uri="{FF2B5EF4-FFF2-40B4-BE49-F238E27FC236}">
                  <a16:creationId xmlns:a16="http://schemas.microsoft.com/office/drawing/2014/main" id="{62DE9DB1-20B5-E44A-8DC1-DC35E5725266}"/>
                </a:ext>
              </a:extLst>
            </p:cNvPr>
            <p:cNvSpPr>
              <a:spLocks/>
            </p:cNvSpPr>
            <p:nvPr/>
          </p:nvSpPr>
          <p:spPr bwMode="auto">
            <a:xfrm>
              <a:off x="6929438" y="2606675"/>
              <a:ext cx="204787" cy="165100"/>
            </a:xfrm>
            <a:custGeom>
              <a:avLst/>
              <a:gdLst>
                <a:gd name="T0" fmla="*/ 0 w 104"/>
                <a:gd name="T1" fmla="*/ 2147483646 h 80"/>
                <a:gd name="T2" fmla="*/ 2147483646 w 104"/>
                <a:gd name="T3" fmla="*/ 0 h 80"/>
                <a:gd name="T4" fmla="*/ 2147483646 w 104"/>
                <a:gd name="T5" fmla="*/ 2147483646 h 80"/>
                <a:gd name="T6" fmla="*/ 2147483646 w 104"/>
                <a:gd name="T7" fmla="*/ 2147483646 h 80"/>
                <a:gd name="T8" fmla="*/ 2147483646 w 104"/>
                <a:gd name="T9" fmla="*/ 2147483646 h 80"/>
                <a:gd name="T10" fmla="*/ 2147483646 w 104"/>
                <a:gd name="T11" fmla="*/ 2147483646 h 80"/>
                <a:gd name="T12" fmla="*/ 0 w 104"/>
                <a:gd name="T13" fmla="*/ 2147483646 h 80"/>
                <a:gd name="T14" fmla="*/ 0 w 104"/>
                <a:gd name="T15" fmla="*/ 2147483646 h 80"/>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80"/>
                <a:gd name="T26" fmla="*/ 104 w 104"/>
                <a:gd name="T27" fmla="*/ 80 h 8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80">
                  <a:moveTo>
                    <a:pt x="0" y="16"/>
                  </a:moveTo>
                  <a:lnTo>
                    <a:pt x="80" y="0"/>
                  </a:lnTo>
                  <a:lnTo>
                    <a:pt x="104" y="32"/>
                  </a:lnTo>
                  <a:lnTo>
                    <a:pt x="88" y="48"/>
                  </a:lnTo>
                  <a:lnTo>
                    <a:pt x="64" y="40"/>
                  </a:lnTo>
                  <a:lnTo>
                    <a:pt x="24" y="80"/>
                  </a:lnTo>
                  <a:lnTo>
                    <a:pt x="0" y="56"/>
                  </a:lnTo>
                  <a:lnTo>
                    <a:pt x="0" y="16"/>
                  </a:lnTo>
                  <a:close/>
                </a:path>
              </a:pathLst>
            </a:custGeom>
            <a:solidFill>
              <a:srgbClr val="3366CC"/>
            </a:solidFill>
            <a:ln w="12700">
              <a:solidFill>
                <a:schemeClr val="bg1"/>
              </a:solidFill>
              <a:prstDash val="solid"/>
              <a:round/>
              <a:headEnd/>
              <a:tailEnd/>
            </a:ln>
          </p:spPr>
          <p:txBody>
            <a:bodyPr/>
            <a:lstStyle/>
            <a:p>
              <a:endParaRPr lang="en-US"/>
            </a:p>
          </p:txBody>
        </p:sp>
        <p:sp>
          <p:nvSpPr>
            <p:cNvPr id="6235" name="Freeform 60">
              <a:extLst>
                <a:ext uri="{FF2B5EF4-FFF2-40B4-BE49-F238E27FC236}">
                  <a16:creationId xmlns:a16="http://schemas.microsoft.com/office/drawing/2014/main" id="{EBCAD72F-CC06-0149-9DE9-3A15C38890E8}"/>
                </a:ext>
              </a:extLst>
            </p:cNvPr>
            <p:cNvSpPr>
              <a:spLocks/>
            </p:cNvSpPr>
            <p:nvPr/>
          </p:nvSpPr>
          <p:spPr bwMode="auto">
            <a:xfrm>
              <a:off x="6961188" y="2706688"/>
              <a:ext cx="204787" cy="131763"/>
            </a:xfrm>
            <a:custGeom>
              <a:avLst/>
              <a:gdLst>
                <a:gd name="T0" fmla="*/ 0 w 104"/>
                <a:gd name="T1" fmla="*/ 2147483646 h 64"/>
                <a:gd name="T2" fmla="*/ 2147483646 w 104"/>
                <a:gd name="T3" fmla="*/ 2147483646 h 64"/>
                <a:gd name="T4" fmla="*/ 2147483646 w 104"/>
                <a:gd name="T5" fmla="*/ 0 h 64"/>
                <a:gd name="T6" fmla="*/ 2147483646 w 104"/>
                <a:gd name="T7" fmla="*/ 2147483646 h 64"/>
                <a:gd name="T8" fmla="*/ 2147483646 w 104"/>
                <a:gd name="T9" fmla="*/ 2147483646 h 64"/>
                <a:gd name="T10" fmla="*/ 2147483646 w 104"/>
                <a:gd name="T11" fmla="*/ 2147483646 h 64"/>
                <a:gd name="T12" fmla="*/ 2147483646 w 104"/>
                <a:gd name="T13" fmla="*/ 2147483646 h 64"/>
                <a:gd name="T14" fmla="*/ 0 w 104"/>
                <a:gd name="T15" fmla="*/ 2147483646 h 64"/>
                <a:gd name="T16" fmla="*/ 0 60000 65536"/>
                <a:gd name="T17" fmla="*/ 0 60000 65536"/>
                <a:gd name="T18" fmla="*/ 0 60000 65536"/>
                <a:gd name="T19" fmla="*/ 0 60000 65536"/>
                <a:gd name="T20" fmla="*/ 0 60000 65536"/>
                <a:gd name="T21" fmla="*/ 0 60000 65536"/>
                <a:gd name="T22" fmla="*/ 0 60000 65536"/>
                <a:gd name="T23" fmla="*/ 0 60000 65536"/>
                <a:gd name="T24" fmla="*/ 0 w 104"/>
                <a:gd name="T25" fmla="*/ 0 h 64"/>
                <a:gd name="T26" fmla="*/ 104 w 104"/>
                <a:gd name="T27" fmla="*/ 64 h 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 h="64">
                  <a:moveTo>
                    <a:pt x="0" y="48"/>
                  </a:moveTo>
                  <a:lnTo>
                    <a:pt x="40" y="32"/>
                  </a:lnTo>
                  <a:lnTo>
                    <a:pt x="80" y="0"/>
                  </a:lnTo>
                  <a:lnTo>
                    <a:pt x="88" y="8"/>
                  </a:lnTo>
                  <a:lnTo>
                    <a:pt x="104" y="8"/>
                  </a:lnTo>
                  <a:lnTo>
                    <a:pt x="64" y="40"/>
                  </a:lnTo>
                  <a:lnTo>
                    <a:pt x="16" y="64"/>
                  </a:lnTo>
                  <a:lnTo>
                    <a:pt x="0" y="48"/>
                  </a:lnTo>
                  <a:close/>
                </a:path>
              </a:pathLst>
            </a:custGeom>
            <a:solidFill>
              <a:srgbClr val="3366CC"/>
            </a:solidFill>
            <a:ln w="12700">
              <a:solidFill>
                <a:schemeClr val="bg1"/>
              </a:solidFill>
              <a:prstDash val="solid"/>
              <a:round/>
              <a:headEnd/>
              <a:tailEnd/>
            </a:ln>
          </p:spPr>
          <p:txBody>
            <a:bodyPr/>
            <a:lstStyle/>
            <a:p>
              <a:endParaRPr lang="en-US"/>
            </a:p>
          </p:txBody>
        </p:sp>
        <p:sp>
          <p:nvSpPr>
            <p:cNvPr id="6236" name="Freeform 61">
              <a:extLst>
                <a:ext uri="{FF2B5EF4-FFF2-40B4-BE49-F238E27FC236}">
                  <a16:creationId xmlns:a16="http://schemas.microsoft.com/office/drawing/2014/main" id="{8598231D-6809-BA4D-99AC-93C92FD6C1A5}"/>
                </a:ext>
              </a:extLst>
            </p:cNvPr>
            <p:cNvSpPr>
              <a:spLocks/>
            </p:cNvSpPr>
            <p:nvPr/>
          </p:nvSpPr>
          <p:spPr bwMode="auto">
            <a:xfrm>
              <a:off x="6961188" y="2112963"/>
              <a:ext cx="220662" cy="411163"/>
            </a:xfrm>
            <a:custGeom>
              <a:avLst/>
              <a:gdLst>
                <a:gd name="T0" fmla="*/ 2147483646 w 112"/>
                <a:gd name="T1" fmla="*/ 0 h 200"/>
                <a:gd name="T2" fmla="*/ 0 w 112"/>
                <a:gd name="T3" fmla="*/ 2147483646 h 200"/>
                <a:gd name="T4" fmla="*/ 2147483646 w 112"/>
                <a:gd name="T5" fmla="*/ 2147483646 h 200"/>
                <a:gd name="T6" fmla="*/ 2147483646 w 112"/>
                <a:gd name="T7" fmla="*/ 2147483646 h 200"/>
                <a:gd name="T8" fmla="*/ 2147483646 w 112"/>
                <a:gd name="T9" fmla="*/ 2147483646 h 200"/>
                <a:gd name="T10" fmla="*/ 2147483646 w 112"/>
                <a:gd name="T11" fmla="*/ 2147483646 h 200"/>
                <a:gd name="T12" fmla="*/ 2147483646 w 112"/>
                <a:gd name="T13" fmla="*/ 2147483646 h 200"/>
                <a:gd name="T14" fmla="*/ 2147483646 w 112"/>
                <a:gd name="T15" fmla="*/ 2147483646 h 200"/>
                <a:gd name="T16" fmla="*/ 2147483646 w 112"/>
                <a:gd name="T17" fmla="*/ 2147483646 h 200"/>
                <a:gd name="T18" fmla="*/ 2147483646 w 112"/>
                <a:gd name="T19" fmla="*/ 2147483646 h 200"/>
                <a:gd name="T20" fmla="*/ 2147483646 w 112"/>
                <a:gd name="T21" fmla="*/ 2147483646 h 200"/>
                <a:gd name="T22" fmla="*/ 2147483646 w 112"/>
                <a:gd name="T23" fmla="*/ 2147483646 h 200"/>
                <a:gd name="T24" fmla="*/ 2147483646 w 112"/>
                <a:gd name="T25" fmla="*/ 0 h 2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2"/>
                <a:gd name="T40" fmla="*/ 0 h 200"/>
                <a:gd name="T41" fmla="*/ 112 w 112"/>
                <a:gd name="T42" fmla="*/ 200 h 2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2" h="200">
                  <a:moveTo>
                    <a:pt x="24" y="0"/>
                  </a:moveTo>
                  <a:lnTo>
                    <a:pt x="0" y="40"/>
                  </a:lnTo>
                  <a:lnTo>
                    <a:pt x="24" y="80"/>
                  </a:lnTo>
                  <a:lnTo>
                    <a:pt x="8" y="96"/>
                  </a:lnTo>
                  <a:lnTo>
                    <a:pt x="16" y="200"/>
                  </a:lnTo>
                  <a:lnTo>
                    <a:pt x="80" y="184"/>
                  </a:lnTo>
                  <a:lnTo>
                    <a:pt x="96" y="184"/>
                  </a:lnTo>
                  <a:lnTo>
                    <a:pt x="104" y="168"/>
                  </a:lnTo>
                  <a:lnTo>
                    <a:pt x="104" y="152"/>
                  </a:lnTo>
                  <a:lnTo>
                    <a:pt x="112" y="136"/>
                  </a:lnTo>
                  <a:lnTo>
                    <a:pt x="72" y="128"/>
                  </a:lnTo>
                  <a:lnTo>
                    <a:pt x="32" y="8"/>
                  </a:lnTo>
                  <a:lnTo>
                    <a:pt x="24" y="0"/>
                  </a:lnTo>
                  <a:close/>
                </a:path>
              </a:pathLst>
            </a:custGeom>
            <a:solidFill>
              <a:srgbClr val="3366CC"/>
            </a:solidFill>
            <a:ln w="12700">
              <a:solidFill>
                <a:schemeClr val="bg1"/>
              </a:solidFill>
              <a:prstDash val="solid"/>
              <a:round/>
              <a:headEnd/>
              <a:tailEnd/>
            </a:ln>
          </p:spPr>
          <p:txBody>
            <a:bodyPr/>
            <a:lstStyle/>
            <a:p>
              <a:endParaRPr lang="en-US"/>
            </a:p>
          </p:txBody>
        </p:sp>
        <p:sp>
          <p:nvSpPr>
            <p:cNvPr id="6237" name="Freeform 62">
              <a:extLst>
                <a:ext uri="{FF2B5EF4-FFF2-40B4-BE49-F238E27FC236}">
                  <a16:creationId xmlns:a16="http://schemas.microsoft.com/office/drawing/2014/main" id="{D92C4386-3F41-9840-8219-FDB681CE5F2F}"/>
                </a:ext>
              </a:extLst>
            </p:cNvPr>
            <p:cNvSpPr>
              <a:spLocks/>
            </p:cNvSpPr>
            <p:nvPr/>
          </p:nvSpPr>
          <p:spPr bwMode="auto">
            <a:xfrm>
              <a:off x="7086600" y="2590800"/>
              <a:ext cx="95250" cy="82550"/>
            </a:xfrm>
            <a:custGeom>
              <a:avLst/>
              <a:gdLst>
                <a:gd name="T0" fmla="*/ 0 w 48"/>
                <a:gd name="T1" fmla="*/ 2147483646 h 40"/>
                <a:gd name="T2" fmla="*/ 2147483646 w 48"/>
                <a:gd name="T3" fmla="*/ 0 h 40"/>
                <a:gd name="T4" fmla="*/ 2147483646 w 48"/>
                <a:gd name="T5" fmla="*/ 2147483646 h 40"/>
                <a:gd name="T6" fmla="*/ 2147483646 w 48"/>
                <a:gd name="T7" fmla="*/ 2147483646 h 40"/>
                <a:gd name="T8" fmla="*/ 2147483646 w 48"/>
                <a:gd name="T9" fmla="*/ 2147483646 h 40"/>
                <a:gd name="T10" fmla="*/ 2147483646 w 48"/>
                <a:gd name="T11" fmla="*/ 2147483646 h 40"/>
                <a:gd name="T12" fmla="*/ 0 w 48"/>
                <a:gd name="T13" fmla="*/ 2147483646 h 40"/>
                <a:gd name="T14" fmla="*/ 0 60000 65536"/>
                <a:gd name="T15" fmla="*/ 0 60000 65536"/>
                <a:gd name="T16" fmla="*/ 0 60000 65536"/>
                <a:gd name="T17" fmla="*/ 0 60000 65536"/>
                <a:gd name="T18" fmla="*/ 0 60000 65536"/>
                <a:gd name="T19" fmla="*/ 0 60000 65536"/>
                <a:gd name="T20" fmla="*/ 0 60000 65536"/>
                <a:gd name="T21" fmla="*/ 0 w 48"/>
                <a:gd name="T22" fmla="*/ 0 h 40"/>
                <a:gd name="T23" fmla="*/ 48 w 48"/>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40">
                  <a:moveTo>
                    <a:pt x="0" y="8"/>
                  </a:moveTo>
                  <a:lnTo>
                    <a:pt x="24" y="0"/>
                  </a:lnTo>
                  <a:lnTo>
                    <a:pt x="48" y="24"/>
                  </a:lnTo>
                  <a:lnTo>
                    <a:pt x="32" y="24"/>
                  </a:lnTo>
                  <a:lnTo>
                    <a:pt x="24" y="40"/>
                  </a:lnTo>
                  <a:lnTo>
                    <a:pt x="0" y="8"/>
                  </a:lnTo>
                  <a:close/>
                </a:path>
              </a:pathLst>
            </a:custGeom>
            <a:solidFill>
              <a:srgbClr val="3366CC"/>
            </a:solidFill>
            <a:ln w="12700">
              <a:solidFill>
                <a:schemeClr val="bg1"/>
              </a:solidFill>
              <a:prstDash val="solid"/>
              <a:round/>
              <a:headEnd/>
              <a:tailEnd/>
            </a:ln>
          </p:spPr>
          <p:txBody>
            <a:bodyPr/>
            <a:lstStyle/>
            <a:p>
              <a:endParaRPr lang="en-US"/>
            </a:p>
          </p:txBody>
        </p:sp>
        <p:sp>
          <p:nvSpPr>
            <p:cNvPr id="6238" name="Freeform 63">
              <a:extLst>
                <a:ext uri="{FF2B5EF4-FFF2-40B4-BE49-F238E27FC236}">
                  <a16:creationId xmlns:a16="http://schemas.microsoft.com/office/drawing/2014/main" id="{38579CD3-F2A0-5E40-8D41-FCB63A2B9A07}"/>
                </a:ext>
              </a:extLst>
            </p:cNvPr>
            <p:cNvSpPr>
              <a:spLocks/>
            </p:cNvSpPr>
            <p:nvPr/>
          </p:nvSpPr>
          <p:spPr bwMode="auto">
            <a:xfrm>
              <a:off x="6865938" y="3267075"/>
              <a:ext cx="47625" cy="98425"/>
            </a:xfrm>
            <a:custGeom>
              <a:avLst/>
              <a:gdLst>
                <a:gd name="T0" fmla="*/ 0 w 24"/>
                <a:gd name="T1" fmla="*/ 0 h 48"/>
                <a:gd name="T2" fmla="*/ 2147483646 w 24"/>
                <a:gd name="T3" fmla="*/ 0 h 48"/>
                <a:gd name="T4" fmla="*/ 2147483646 w 24"/>
                <a:gd name="T5" fmla="*/ 2147483646 h 48"/>
                <a:gd name="T6" fmla="*/ 0 w 24"/>
                <a:gd name="T7" fmla="*/ 2147483646 h 48"/>
                <a:gd name="T8" fmla="*/ 0 w 24"/>
                <a:gd name="T9" fmla="*/ 0 h 48"/>
                <a:gd name="T10" fmla="*/ 0 60000 65536"/>
                <a:gd name="T11" fmla="*/ 0 60000 65536"/>
                <a:gd name="T12" fmla="*/ 0 60000 65536"/>
                <a:gd name="T13" fmla="*/ 0 60000 65536"/>
                <a:gd name="T14" fmla="*/ 0 60000 65536"/>
                <a:gd name="T15" fmla="*/ 0 w 24"/>
                <a:gd name="T16" fmla="*/ 0 h 48"/>
                <a:gd name="T17" fmla="*/ 24 w 24"/>
                <a:gd name="T18" fmla="*/ 48 h 48"/>
              </a:gdLst>
              <a:ahLst/>
              <a:cxnLst>
                <a:cxn ang="T10">
                  <a:pos x="T0" y="T1"/>
                </a:cxn>
                <a:cxn ang="T11">
                  <a:pos x="T2" y="T3"/>
                </a:cxn>
                <a:cxn ang="T12">
                  <a:pos x="T4" y="T5"/>
                </a:cxn>
                <a:cxn ang="T13">
                  <a:pos x="T6" y="T7"/>
                </a:cxn>
                <a:cxn ang="T14">
                  <a:pos x="T8" y="T9"/>
                </a:cxn>
              </a:cxnLst>
              <a:rect l="T15" t="T16" r="T17" b="T18"/>
              <a:pathLst>
                <a:path w="24" h="48">
                  <a:moveTo>
                    <a:pt x="0" y="0"/>
                  </a:moveTo>
                  <a:lnTo>
                    <a:pt x="24" y="0"/>
                  </a:lnTo>
                  <a:lnTo>
                    <a:pt x="8" y="48"/>
                  </a:lnTo>
                  <a:lnTo>
                    <a:pt x="0" y="48"/>
                  </a:lnTo>
                  <a:lnTo>
                    <a:pt x="0" y="0"/>
                  </a:lnTo>
                  <a:close/>
                </a:path>
              </a:pathLst>
            </a:custGeom>
            <a:solidFill>
              <a:srgbClr val="FFCC66"/>
            </a:solidFill>
            <a:ln w="12700">
              <a:solidFill>
                <a:schemeClr val="bg1"/>
              </a:solidFill>
              <a:prstDash val="solid"/>
              <a:round/>
              <a:headEnd/>
              <a:tailEnd/>
            </a:ln>
          </p:spPr>
          <p:txBody>
            <a:bodyPr/>
            <a:lstStyle/>
            <a:p>
              <a:endParaRPr lang="en-US"/>
            </a:p>
          </p:txBody>
        </p:sp>
      </p:grpSp>
      <p:sp>
        <p:nvSpPr>
          <p:cNvPr id="55" name="Title 3">
            <a:extLst>
              <a:ext uri="{FF2B5EF4-FFF2-40B4-BE49-F238E27FC236}">
                <a16:creationId xmlns:a16="http://schemas.microsoft.com/office/drawing/2014/main" id="{F887FB25-D1B6-3644-BDEA-9B6EF66754DF}"/>
              </a:ext>
            </a:extLst>
          </p:cNvPr>
          <p:cNvSpPr txBox="1">
            <a:spLocks/>
          </p:cNvSpPr>
          <p:nvPr/>
        </p:nvSpPr>
        <p:spPr>
          <a:xfrm>
            <a:off x="1981200" y="719139"/>
            <a:ext cx="8229600" cy="790575"/>
          </a:xfrm>
          <a:prstGeom prst="rect">
            <a:avLst/>
          </a:prstGeom>
        </p:spPr>
        <p:txBody>
          <a:bodyPr/>
          <a:lstStyle/>
          <a:p>
            <a:pPr algn="ctr">
              <a:defRPr/>
            </a:pPr>
            <a:r>
              <a:rPr lang="en-US" sz="2800" b="1" dirty="0">
                <a:solidFill>
                  <a:srgbClr val="FFFFFF"/>
                </a:solidFill>
                <a:latin typeface="Helvetica" charset="0"/>
                <a:ea typeface="+mj-ea"/>
                <a:cs typeface="Helvetica" charset="0"/>
              </a:rPr>
              <a:t>Science Investigator-led Processing Systems</a:t>
            </a:r>
          </a:p>
        </p:txBody>
      </p:sp>
      <p:pic>
        <p:nvPicPr>
          <p:cNvPr id="6148" name="Picture 9">
            <a:extLst>
              <a:ext uri="{FF2B5EF4-FFF2-40B4-BE49-F238E27FC236}">
                <a16:creationId xmlns:a16="http://schemas.microsoft.com/office/drawing/2014/main" id="{084C1A7A-DADF-0A40-8148-5E271B8352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4225" y="3575051"/>
            <a:ext cx="91440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Box 32">
            <a:extLst>
              <a:ext uri="{FF2B5EF4-FFF2-40B4-BE49-F238E27FC236}">
                <a16:creationId xmlns:a16="http://schemas.microsoft.com/office/drawing/2014/main" id="{14CBC3C2-F063-4F4E-8EC9-6631127EDE8F}"/>
              </a:ext>
            </a:extLst>
          </p:cNvPr>
          <p:cNvSpPr txBox="1">
            <a:spLocks noChangeArrowheads="1"/>
          </p:cNvSpPr>
          <p:nvPr/>
        </p:nvSpPr>
        <p:spPr bwMode="auto">
          <a:xfrm>
            <a:off x="2066925" y="3582988"/>
            <a:ext cx="914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spcBef>
                <a:spcPct val="0"/>
              </a:spcBef>
              <a:buFontTx/>
              <a:buNone/>
            </a:pPr>
            <a:r>
              <a:rPr lang="en-US" altLang="en-US" sz="1000" b="1">
                <a:solidFill>
                  <a:srgbClr val="000000"/>
                </a:solidFill>
                <a:latin typeface="Calibri" panose="020F0502020204030204" pitchFamily="34" charset="0"/>
              </a:rPr>
              <a:t>Microwave Limb Sounder (MLS)</a:t>
            </a:r>
          </a:p>
        </p:txBody>
      </p:sp>
      <p:pic>
        <p:nvPicPr>
          <p:cNvPr id="6150" name="Picture 9">
            <a:extLst>
              <a:ext uri="{FF2B5EF4-FFF2-40B4-BE49-F238E27FC236}">
                <a16:creationId xmlns:a16="http://schemas.microsoft.com/office/drawing/2014/main" id="{6040BA18-610F-BB46-94B6-8C71B225B4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0225" y="4343400"/>
            <a:ext cx="10287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1" name="TextBox 32">
            <a:extLst>
              <a:ext uri="{FF2B5EF4-FFF2-40B4-BE49-F238E27FC236}">
                <a16:creationId xmlns:a16="http://schemas.microsoft.com/office/drawing/2014/main" id="{B53DA137-B2E5-7542-BD7F-88605523A65C}"/>
              </a:ext>
            </a:extLst>
          </p:cNvPr>
          <p:cNvSpPr txBox="1">
            <a:spLocks noChangeArrowheads="1"/>
          </p:cNvSpPr>
          <p:nvPr/>
        </p:nvSpPr>
        <p:spPr bwMode="auto">
          <a:xfrm>
            <a:off x="1790700" y="4799013"/>
            <a:ext cx="10731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spcBef>
                <a:spcPct val="0"/>
              </a:spcBef>
              <a:buFontTx/>
              <a:buNone/>
            </a:pPr>
            <a:r>
              <a:rPr lang="en-US" altLang="en-US" sz="1000" b="1">
                <a:solidFill>
                  <a:srgbClr val="000000"/>
                </a:solidFill>
                <a:latin typeface="Calibri" panose="020F0502020204030204" pitchFamily="34" charset="0"/>
              </a:rPr>
              <a:t>Tropospheric Emission Spectrometer (TES)</a:t>
            </a:r>
          </a:p>
        </p:txBody>
      </p:sp>
      <p:sp>
        <p:nvSpPr>
          <p:cNvPr id="6152" name="Oval 136">
            <a:extLst>
              <a:ext uri="{FF2B5EF4-FFF2-40B4-BE49-F238E27FC236}">
                <a16:creationId xmlns:a16="http://schemas.microsoft.com/office/drawing/2014/main" id="{3D537C39-6FE6-0C4A-9C36-73BA92ABAD01}"/>
              </a:ext>
            </a:extLst>
          </p:cNvPr>
          <p:cNvSpPr>
            <a:spLocks noChangeAspect="1" noChangeArrowheads="1"/>
          </p:cNvSpPr>
          <p:nvPr/>
        </p:nvSpPr>
        <p:spPr bwMode="auto">
          <a:xfrm>
            <a:off x="2628900" y="4343400"/>
            <a:ext cx="114300" cy="114300"/>
          </a:xfrm>
          <a:prstGeom prst="ellipse">
            <a:avLst/>
          </a:prstGeom>
          <a:solidFill>
            <a:srgbClr val="FF0000"/>
          </a:solidFill>
          <a:ln w="9525">
            <a:solidFill>
              <a:srgbClr val="0080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a:solidFill>
                <a:srgbClr val="000000"/>
              </a:solidFill>
              <a:latin typeface="Calibri" panose="020F0502020204030204" pitchFamily="34" charset="0"/>
            </a:endParaRPr>
          </a:p>
        </p:txBody>
      </p:sp>
      <p:sp>
        <p:nvSpPr>
          <p:cNvPr id="6153" name="Oval 136">
            <a:extLst>
              <a:ext uri="{FF2B5EF4-FFF2-40B4-BE49-F238E27FC236}">
                <a16:creationId xmlns:a16="http://schemas.microsoft.com/office/drawing/2014/main" id="{7579511C-B7D8-D442-BD9B-88CD316DC9A5}"/>
              </a:ext>
            </a:extLst>
          </p:cNvPr>
          <p:cNvSpPr>
            <a:spLocks noChangeAspect="1" noChangeArrowheads="1"/>
          </p:cNvSpPr>
          <p:nvPr/>
        </p:nvSpPr>
        <p:spPr bwMode="auto">
          <a:xfrm>
            <a:off x="2711450" y="4343400"/>
            <a:ext cx="114300" cy="114300"/>
          </a:xfrm>
          <a:prstGeom prst="ellipse">
            <a:avLst/>
          </a:prstGeom>
          <a:solidFill>
            <a:srgbClr val="FF0000"/>
          </a:solidFill>
          <a:ln w="9525">
            <a:solidFill>
              <a:srgbClr val="0080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a:solidFill>
                <a:srgbClr val="000000"/>
              </a:solidFill>
              <a:latin typeface="Calibri" panose="020F0502020204030204" pitchFamily="34" charset="0"/>
            </a:endParaRPr>
          </a:p>
        </p:txBody>
      </p:sp>
      <p:pic>
        <p:nvPicPr>
          <p:cNvPr id="6154" name="Picture 9">
            <a:extLst>
              <a:ext uri="{FF2B5EF4-FFF2-40B4-BE49-F238E27FC236}">
                <a16:creationId xmlns:a16="http://schemas.microsoft.com/office/drawing/2014/main" id="{0F4E5223-9449-B14F-9C99-1E089A542B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4301" y="2533651"/>
            <a:ext cx="1122363"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5" name="TextBox 32">
            <a:extLst>
              <a:ext uri="{FF2B5EF4-FFF2-40B4-BE49-F238E27FC236}">
                <a16:creationId xmlns:a16="http://schemas.microsoft.com/office/drawing/2014/main" id="{DF91A8E7-4E54-6947-B663-09874A11862D}"/>
              </a:ext>
            </a:extLst>
          </p:cNvPr>
          <p:cNvSpPr txBox="1">
            <a:spLocks noChangeArrowheads="1"/>
          </p:cNvSpPr>
          <p:nvPr/>
        </p:nvSpPr>
        <p:spPr bwMode="auto">
          <a:xfrm>
            <a:off x="3917951" y="2544763"/>
            <a:ext cx="11144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spcBef>
                <a:spcPct val="0"/>
              </a:spcBef>
              <a:buFontTx/>
              <a:buNone/>
            </a:pPr>
            <a:r>
              <a:rPr lang="en-US" altLang="en-US" sz="1000" b="1">
                <a:solidFill>
                  <a:srgbClr val="000000"/>
                </a:solidFill>
                <a:latin typeface="Calibri" panose="020F0502020204030204" pitchFamily="34" charset="0"/>
              </a:rPr>
              <a:t>Measurements of Pollution in the Troposphere (MOPITT)</a:t>
            </a:r>
          </a:p>
        </p:txBody>
      </p:sp>
      <p:sp>
        <p:nvSpPr>
          <p:cNvPr id="6156" name="Oval 136">
            <a:extLst>
              <a:ext uri="{FF2B5EF4-FFF2-40B4-BE49-F238E27FC236}">
                <a16:creationId xmlns:a16="http://schemas.microsoft.com/office/drawing/2014/main" id="{A8C6E74A-3783-E843-8E85-1989C1F819A6}"/>
              </a:ext>
            </a:extLst>
          </p:cNvPr>
          <p:cNvSpPr>
            <a:spLocks noChangeAspect="1" noChangeArrowheads="1"/>
          </p:cNvSpPr>
          <p:nvPr/>
        </p:nvSpPr>
        <p:spPr bwMode="auto">
          <a:xfrm>
            <a:off x="4810125" y="3502025"/>
            <a:ext cx="114300" cy="114300"/>
          </a:xfrm>
          <a:prstGeom prst="ellipse">
            <a:avLst/>
          </a:prstGeom>
          <a:solidFill>
            <a:srgbClr val="FF0000"/>
          </a:solidFill>
          <a:ln w="9525">
            <a:solidFill>
              <a:srgbClr val="0080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a:solidFill>
                <a:srgbClr val="000000"/>
              </a:solidFill>
              <a:latin typeface="Calibri" panose="020F0502020204030204" pitchFamily="34" charset="0"/>
            </a:endParaRPr>
          </a:p>
        </p:txBody>
      </p:sp>
      <p:pic>
        <p:nvPicPr>
          <p:cNvPr id="6157" name="Picture 16">
            <a:extLst>
              <a:ext uri="{FF2B5EF4-FFF2-40B4-BE49-F238E27FC236}">
                <a16:creationId xmlns:a16="http://schemas.microsoft.com/office/drawing/2014/main" id="{8F6C99BC-57E8-AE45-9CD0-D4773D7876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81863" y="3175000"/>
            <a:ext cx="17716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8" name="TextBox 37">
            <a:extLst>
              <a:ext uri="{FF2B5EF4-FFF2-40B4-BE49-F238E27FC236}">
                <a16:creationId xmlns:a16="http://schemas.microsoft.com/office/drawing/2014/main" id="{2C419DFC-0558-B34D-B3BF-58F37D56D473}"/>
              </a:ext>
            </a:extLst>
          </p:cNvPr>
          <p:cNvSpPr txBox="1">
            <a:spLocks noChangeArrowheads="1"/>
          </p:cNvSpPr>
          <p:nvPr/>
        </p:nvSpPr>
        <p:spPr bwMode="auto">
          <a:xfrm>
            <a:off x="7265988" y="3190875"/>
            <a:ext cx="1173162"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spcBef>
                <a:spcPct val="0"/>
              </a:spcBef>
              <a:buFontTx/>
              <a:buNone/>
            </a:pPr>
            <a:r>
              <a:rPr lang="en-US" altLang="en-US" sz="1000" b="1">
                <a:solidFill>
                  <a:srgbClr val="000000"/>
                </a:solidFill>
                <a:latin typeface="Calibri" panose="020F0502020204030204" pitchFamily="34" charset="0"/>
              </a:rPr>
              <a:t>Ozone Monitoring Instrument</a:t>
            </a:r>
          </a:p>
          <a:p>
            <a:pPr algn="ctr" eaLnBrk="1" hangingPunct="1">
              <a:lnSpc>
                <a:spcPct val="90000"/>
              </a:lnSpc>
              <a:spcBef>
                <a:spcPct val="0"/>
              </a:spcBef>
              <a:buFontTx/>
              <a:buNone/>
            </a:pPr>
            <a:r>
              <a:rPr lang="en-US" altLang="en-US" sz="1000" b="1">
                <a:solidFill>
                  <a:srgbClr val="000000"/>
                </a:solidFill>
                <a:latin typeface="Calibri" panose="020F0502020204030204" pitchFamily="34" charset="0"/>
              </a:rPr>
              <a:t>(OMI)</a:t>
            </a:r>
            <a:endParaRPr lang="en-US" altLang="en-US" sz="800" b="1" i="1">
              <a:solidFill>
                <a:srgbClr val="000000"/>
              </a:solidFill>
              <a:latin typeface="Calibri" panose="020F0502020204030204" pitchFamily="34" charset="0"/>
            </a:endParaRPr>
          </a:p>
        </p:txBody>
      </p:sp>
      <p:pic>
        <p:nvPicPr>
          <p:cNvPr id="6159" name="Picture 15">
            <a:extLst>
              <a:ext uri="{FF2B5EF4-FFF2-40B4-BE49-F238E27FC236}">
                <a16:creationId xmlns:a16="http://schemas.microsoft.com/office/drawing/2014/main" id="{7E1C7FD7-C0CC-F743-A01D-ED44A017279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86701" y="2617788"/>
            <a:ext cx="1184275"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0" name="TextBox 36">
            <a:extLst>
              <a:ext uri="{FF2B5EF4-FFF2-40B4-BE49-F238E27FC236}">
                <a16:creationId xmlns:a16="http://schemas.microsoft.com/office/drawing/2014/main" id="{2497810E-F7B7-3C48-9159-742D918D0AEE}"/>
              </a:ext>
            </a:extLst>
          </p:cNvPr>
          <p:cNvSpPr txBox="1">
            <a:spLocks noChangeArrowheads="1"/>
          </p:cNvSpPr>
          <p:nvPr/>
        </p:nvSpPr>
        <p:spPr bwMode="auto">
          <a:xfrm>
            <a:off x="7870825" y="2627313"/>
            <a:ext cx="12001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spcBef>
                <a:spcPct val="0"/>
              </a:spcBef>
              <a:buFontTx/>
              <a:buNone/>
            </a:pPr>
            <a:r>
              <a:rPr lang="en-US" altLang="en-US" sz="1000" b="1">
                <a:solidFill>
                  <a:srgbClr val="000000"/>
                </a:solidFill>
                <a:latin typeface="Calibri" panose="020F0502020204030204" pitchFamily="34" charset="0"/>
              </a:rPr>
              <a:t>MODIS Adaptive Processing System  (MODAPS)</a:t>
            </a:r>
          </a:p>
        </p:txBody>
      </p:sp>
      <p:pic>
        <p:nvPicPr>
          <p:cNvPr id="6161" name="Picture 12">
            <a:extLst>
              <a:ext uri="{FF2B5EF4-FFF2-40B4-BE49-F238E27FC236}">
                <a16:creationId xmlns:a16="http://schemas.microsoft.com/office/drawing/2014/main" id="{F0278AFB-31AA-DB4A-A464-54A89336D38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85264" y="2490789"/>
            <a:ext cx="1196975" cy="94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2" name="Oval 136">
            <a:extLst>
              <a:ext uri="{FF2B5EF4-FFF2-40B4-BE49-F238E27FC236}">
                <a16:creationId xmlns:a16="http://schemas.microsoft.com/office/drawing/2014/main" id="{BE56295B-3CF3-B041-B3AF-DE536811C297}"/>
              </a:ext>
            </a:extLst>
          </p:cNvPr>
          <p:cNvSpPr>
            <a:spLocks noChangeAspect="1" noChangeArrowheads="1"/>
          </p:cNvSpPr>
          <p:nvPr/>
        </p:nvSpPr>
        <p:spPr bwMode="auto">
          <a:xfrm>
            <a:off x="8999538" y="3286125"/>
            <a:ext cx="114300" cy="114300"/>
          </a:xfrm>
          <a:prstGeom prst="ellipse">
            <a:avLst/>
          </a:prstGeom>
          <a:solidFill>
            <a:srgbClr val="FF0000"/>
          </a:solidFill>
          <a:ln w="9525">
            <a:solidFill>
              <a:srgbClr val="0080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a:solidFill>
                <a:srgbClr val="000000"/>
              </a:solidFill>
              <a:latin typeface="Calibri" panose="020F0502020204030204" pitchFamily="34" charset="0"/>
            </a:endParaRPr>
          </a:p>
        </p:txBody>
      </p:sp>
      <p:sp>
        <p:nvSpPr>
          <p:cNvPr id="6163" name="Oval 136">
            <a:extLst>
              <a:ext uri="{FF2B5EF4-FFF2-40B4-BE49-F238E27FC236}">
                <a16:creationId xmlns:a16="http://schemas.microsoft.com/office/drawing/2014/main" id="{388E97AD-0558-C348-9598-28BBA18978D2}"/>
              </a:ext>
            </a:extLst>
          </p:cNvPr>
          <p:cNvSpPr>
            <a:spLocks noChangeAspect="1" noChangeArrowheads="1"/>
          </p:cNvSpPr>
          <p:nvPr/>
        </p:nvSpPr>
        <p:spPr bwMode="auto">
          <a:xfrm>
            <a:off x="9045575" y="3319463"/>
            <a:ext cx="114300" cy="114300"/>
          </a:xfrm>
          <a:prstGeom prst="ellipse">
            <a:avLst/>
          </a:prstGeom>
          <a:solidFill>
            <a:srgbClr val="FF0000"/>
          </a:solidFill>
          <a:ln w="9525">
            <a:solidFill>
              <a:srgbClr val="0080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a:solidFill>
                <a:srgbClr val="000000"/>
              </a:solidFill>
              <a:latin typeface="Calibri" panose="020F0502020204030204" pitchFamily="34" charset="0"/>
            </a:endParaRPr>
          </a:p>
        </p:txBody>
      </p:sp>
      <p:sp>
        <p:nvSpPr>
          <p:cNvPr id="6164" name="Oval 136">
            <a:extLst>
              <a:ext uri="{FF2B5EF4-FFF2-40B4-BE49-F238E27FC236}">
                <a16:creationId xmlns:a16="http://schemas.microsoft.com/office/drawing/2014/main" id="{B9E2C27B-D180-AA4A-95A8-E0BAAD0E747B}"/>
              </a:ext>
            </a:extLst>
          </p:cNvPr>
          <p:cNvSpPr>
            <a:spLocks noChangeAspect="1" noChangeArrowheads="1"/>
          </p:cNvSpPr>
          <p:nvPr/>
        </p:nvSpPr>
        <p:spPr bwMode="auto">
          <a:xfrm>
            <a:off x="8959850" y="3351213"/>
            <a:ext cx="114300" cy="114300"/>
          </a:xfrm>
          <a:prstGeom prst="ellipse">
            <a:avLst/>
          </a:prstGeom>
          <a:solidFill>
            <a:srgbClr val="FF0000"/>
          </a:solidFill>
          <a:ln w="9525">
            <a:solidFill>
              <a:srgbClr val="0080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a:solidFill>
                <a:srgbClr val="000000"/>
              </a:solidFill>
              <a:latin typeface="Calibri" panose="020F0502020204030204" pitchFamily="34" charset="0"/>
            </a:endParaRPr>
          </a:p>
        </p:txBody>
      </p:sp>
      <p:sp>
        <p:nvSpPr>
          <p:cNvPr id="6165" name="TextBox 35">
            <a:extLst>
              <a:ext uri="{FF2B5EF4-FFF2-40B4-BE49-F238E27FC236}">
                <a16:creationId xmlns:a16="http://schemas.microsoft.com/office/drawing/2014/main" id="{D9D75487-7103-A74C-B75E-708890CEDBD5}"/>
              </a:ext>
            </a:extLst>
          </p:cNvPr>
          <p:cNvSpPr txBox="1">
            <a:spLocks noChangeArrowheads="1"/>
          </p:cNvSpPr>
          <p:nvPr/>
        </p:nvSpPr>
        <p:spPr bwMode="auto">
          <a:xfrm>
            <a:off x="9112251" y="2501900"/>
            <a:ext cx="118427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spcBef>
                <a:spcPct val="0"/>
              </a:spcBef>
              <a:buFontTx/>
              <a:buNone/>
            </a:pPr>
            <a:r>
              <a:rPr lang="en-US" altLang="en-US" sz="1000" b="1">
                <a:solidFill>
                  <a:srgbClr val="000000"/>
                </a:solidFill>
                <a:latin typeface="Calibri" panose="020F0502020204030204" pitchFamily="34" charset="0"/>
              </a:rPr>
              <a:t>Ocean Data Processing System</a:t>
            </a:r>
          </a:p>
          <a:p>
            <a:pPr algn="ctr" eaLnBrk="1" hangingPunct="1">
              <a:lnSpc>
                <a:spcPct val="90000"/>
              </a:lnSpc>
              <a:spcBef>
                <a:spcPct val="0"/>
              </a:spcBef>
              <a:buFontTx/>
              <a:buNone/>
            </a:pPr>
            <a:r>
              <a:rPr lang="en-US" altLang="en-US" sz="1000" b="1">
                <a:solidFill>
                  <a:srgbClr val="000000"/>
                </a:solidFill>
                <a:latin typeface="Calibri" panose="020F0502020204030204" pitchFamily="34" charset="0"/>
              </a:rPr>
              <a:t>(OCDPS)</a:t>
            </a:r>
          </a:p>
        </p:txBody>
      </p:sp>
      <p:sp>
        <p:nvSpPr>
          <p:cNvPr id="6166" name="Oval 136">
            <a:extLst>
              <a:ext uri="{FF2B5EF4-FFF2-40B4-BE49-F238E27FC236}">
                <a16:creationId xmlns:a16="http://schemas.microsoft.com/office/drawing/2014/main" id="{DCA5BEC7-DEB8-CB45-9AE9-7B8678DF7223}"/>
              </a:ext>
            </a:extLst>
          </p:cNvPr>
          <p:cNvSpPr>
            <a:spLocks noChangeAspect="1" noChangeArrowheads="1"/>
          </p:cNvSpPr>
          <p:nvPr/>
        </p:nvSpPr>
        <p:spPr bwMode="auto">
          <a:xfrm>
            <a:off x="7681913" y="4437063"/>
            <a:ext cx="114300" cy="114300"/>
          </a:xfrm>
          <a:prstGeom prst="ellipse">
            <a:avLst/>
          </a:prstGeom>
          <a:solidFill>
            <a:srgbClr val="FF0000"/>
          </a:solidFill>
          <a:ln w="9525">
            <a:solidFill>
              <a:srgbClr val="0080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a:solidFill>
                <a:srgbClr val="000000"/>
              </a:solidFill>
              <a:latin typeface="Calibri" panose="020F0502020204030204" pitchFamily="34" charset="0"/>
            </a:endParaRPr>
          </a:p>
        </p:txBody>
      </p:sp>
      <p:pic>
        <p:nvPicPr>
          <p:cNvPr id="6167" name="Picture 15">
            <a:extLst>
              <a:ext uri="{FF2B5EF4-FFF2-40B4-BE49-F238E27FC236}">
                <a16:creationId xmlns:a16="http://schemas.microsoft.com/office/drawing/2014/main" id="{3704BBCE-5334-C34E-B1A8-9EE02348B01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73888" y="4457701"/>
            <a:ext cx="800100"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8" name="TextBox 38">
            <a:extLst>
              <a:ext uri="{FF2B5EF4-FFF2-40B4-BE49-F238E27FC236}">
                <a16:creationId xmlns:a16="http://schemas.microsoft.com/office/drawing/2014/main" id="{468268F4-387F-DD4C-8B29-05D4B0D698CF}"/>
              </a:ext>
            </a:extLst>
          </p:cNvPr>
          <p:cNvSpPr txBox="1">
            <a:spLocks noChangeArrowheads="1"/>
          </p:cNvSpPr>
          <p:nvPr/>
        </p:nvSpPr>
        <p:spPr bwMode="auto">
          <a:xfrm>
            <a:off x="6932613" y="4748214"/>
            <a:ext cx="889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spcBef>
                <a:spcPct val="0"/>
              </a:spcBef>
              <a:buFontTx/>
              <a:buNone/>
            </a:pPr>
            <a:r>
              <a:rPr lang="en-US" altLang="en-US" sz="1000" b="1">
                <a:solidFill>
                  <a:srgbClr val="000000"/>
                </a:solidFill>
                <a:latin typeface="Calibri" panose="020F0502020204030204" pitchFamily="34" charset="0"/>
              </a:rPr>
              <a:t>Advanced Microwave Scanning Radiometer for EOS 2 (AMSR-E/2) </a:t>
            </a:r>
          </a:p>
        </p:txBody>
      </p:sp>
      <p:pic>
        <p:nvPicPr>
          <p:cNvPr id="6169" name="Picture 9" descr="nasa_3D">
            <a:extLst>
              <a:ext uri="{FF2B5EF4-FFF2-40B4-BE49-F238E27FC236}">
                <a16:creationId xmlns:a16="http://schemas.microsoft.com/office/drawing/2014/main" id="{5DA58208-B77A-874D-9F45-98BE0092C1C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01200" y="66676"/>
            <a:ext cx="10668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70" name="TextBox 103">
            <a:extLst>
              <a:ext uri="{FF2B5EF4-FFF2-40B4-BE49-F238E27FC236}">
                <a16:creationId xmlns:a16="http://schemas.microsoft.com/office/drawing/2014/main" id="{C44E05E4-A5E1-124C-9C13-3A522D185BBD}"/>
              </a:ext>
            </a:extLst>
          </p:cNvPr>
          <p:cNvSpPr txBox="1">
            <a:spLocks noChangeArrowheads="1"/>
          </p:cNvSpPr>
          <p:nvPr/>
        </p:nvSpPr>
        <p:spPr bwMode="auto">
          <a:xfrm>
            <a:off x="1781175" y="381001"/>
            <a:ext cx="281519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a:solidFill>
                  <a:srgbClr val="FFFFFF"/>
                </a:solidFill>
              </a:rPr>
              <a:t>National Aeronautics and </a:t>
            </a:r>
            <a:r>
              <a:rPr lang="en-US" altLang="en-US" sz="900">
                <a:solidFill>
                  <a:srgbClr val="FFFFFF"/>
                </a:solidFill>
              </a:rPr>
              <a:t>Space</a:t>
            </a:r>
            <a:r>
              <a:rPr lang="en-US" altLang="en-US" sz="1000">
                <a:solidFill>
                  <a:srgbClr val="FFFFFF"/>
                </a:solidFill>
              </a:rPr>
              <a:t> Administration</a:t>
            </a:r>
          </a:p>
        </p:txBody>
      </p:sp>
      <p:sp>
        <p:nvSpPr>
          <p:cNvPr id="6171" name="TextBox 108">
            <a:extLst>
              <a:ext uri="{FF2B5EF4-FFF2-40B4-BE49-F238E27FC236}">
                <a16:creationId xmlns:a16="http://schemas.microsoft.com/office/drawing/2014/main" id="{8F3CFBFE-377E-914A-A57A-54718B8E1CCC}"/>
              </a:ext>
            </a:extLst>
          </p:cNvPr>
          <p:cNvSpPr txBox="1">
            <a:spLocks noChangeArrowheads="1"/>
          </p:cNvSpPr>
          <p:nvPr/>
        </p:nvSpPr>
        <p:spPr bwMode="auto">
          <a:xfrm>
            <a:off x="1795464" y="6248400"/>
            <a:ext cx="93487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900">
                <a:solidFill>
                  <a:srgbClr val="FFFFFF"/>
                </a:solidFill>
              </a:rPr>
              <a:t>www.nasa.gov</a:t>
            </a:r>
          </a:p>
        </p:txBody>
      </p:sp>
      <p:sp>
        <p:nvSpPr>
          <p:cNvPr id="6172" name="Title 3">
            <a:extLst>
              <a:ext uri="{FF2B5EF4-FFF2-40B4-BE49-F238E27FC236}">
                <a16:creationId xmlns:a16="http://schemas.microsoft.com/office/drawing/2014/main" id="{FDC7E9AF-14C2-6040-9B84-AF9AD5FE11B8}"/>
              </a:ext>
            </a:extLst>
          </p:cNvPr>
          <p:cNvSpPr txBox="1">
            <a:spLocks/>
          </p:cNvSpPr>
          <p:nvPr/>
        </p:nvSpPr>
        <p:spPr bwMode="auto">
          <a:xfrm>
            <a:off x="3049589" y="5586414"/>
            <a:ext cx="3578225" cy="828675"/>
          </a:xfrm>
          <a:prstGeom prst="rect">
            <a:avLst/>
          </a:prstGeom>
          <a:solidFill>
            <a:srgbClr val="002060"/>
          </a:solidFill>
          <a:ln w="28575">
            <a:solidFill>
              <a:schemeClr val="bg1"/>
            </a:solidFill>
            <a:miter lim="800000"/>
            <a:headEnd/>
            <a:tailEnd/>
          </a:ln>
        </p:spPr>
        <p:txBody>
          <a:bodyPr/>
          <a:lstStyle>
            <a:lvl1pPr defTabSz="4572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400" b="1">
                <a:solidFill>
                  <a:srgbClr val="FFFFFF"/>
                </a:solidFill>
                <a:latin typeface="Helvetica" pitchFamily="2" charset="0"/>
              </a:rPr>
              <a:t>SIPS perform forward processing of standard products, and reprocess data to incorporate algorithm improvements.</a:t>
            </a:r>
          </a:p>
        </p:txBody>
      </p:sp>
      <p:sp>
        <p:nvSpPr>
          <p:cNvPr id="6173" name="Oval 136">
            <a:extLst>
              <a:ext uri="{FF2B5EF4-FFF2-40B4-BE49-F238E27FC236}">
                <a16:creationId xmlns:a16="http://schemas.microsoft.com/office/drawing/2014/main" id="{BB03C854-3429-8243-82C2-91B1AC56471A}"/>
              </a:ext>
            </a:extLst>
          </p:cNvPr>
          <p:cNvSpPr>
            <a:spLocks noChangeAspect="1" noChangeArrowheads="1"/>
          </p:cNvSpPr>
          <p:nvPr/>
        </p:nvSpPr>
        <p:spPr bwMode="auto">
          <a:xfrm>
            <a:off x="7064375" y="2744788"/>
            <a:ext cx="114300" cy="114300"/>
          </a:xfrm>
          <a:prstGeom prst="ellipse">
            <a:avLst/>
          </a:prstGeom>
          <a:solidFill>
            <a:srgbClr val="FF0000"/>
          </a:solidFill>
          <a:ln w="9525">
            <a:solidFill>
              <a:srgbClr val="0080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a:solidFill>
                <a:srgbClr val="000000"/>
              </a:solidFill>
              <a:latin typeface="Calibri" panose="020F0502020204030204" pitchFamily="34" charset="0"/>
            </a:endParaRPr>
          </a:p>
        </p:txBody>
      </p:sp>
      <p:pic>
        <p:nvPicPr>
          <p:cNvPr id="6174" name="Picture 13">
            <a:extLst>
              <a:ext uri="{FF2B5EF4-FFF2-40B4-BE49-F238E27FC236}">
                <a16:creationId xmlns:a16="http://schemas.microsoft.com/office/drawing/2014/main" id="{9F01B41C-4019-1647-A983-329E94564E1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27326" y="4165600"/>
            <a:ext cx="2225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75" name="TextBox 32">
            <a:extLst>
              <a:ext uri="{FF2B5EF4-FFF2-40B4-BE49-F238E27FC236}">
                <a16:creationId xmlns:a16="http://schemas.microsoft.com/office/drawing/2014/main" id="{50A45C1B-C7F6-F14A-9446-14706F8659D6}"/>
              </a:ext>
            </a:extLst>
          </p:cNvPr>
          <p:cNvSpPr txBox="1">
            <a:spLocks noChangeArrowheads="1"/>
          </p:cNvSpPr>
          <p:nvPr/>
        </p:nvSpPr>
        <p:spPr bwMode="auto">
          <a:xfrm>
            <a:off x="3463926" y="4214813"/>
            <a:ext cx="1400175"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spcBef>
                <a:spcPct val="0"/>
              </a:spcBef>
              <a:buFontTx/>
              <a:buNone/>
            </a:pPr>
            <a:r>
              <a:rPr lang="en-US" altLang="en-US" sz="1000" b="1">
                <a:solidFill>
                  <a:srgbClr val="000000"/>
                </a:solidFill>
                <a:latin typeface="Calibri" panose="020F0502020204030204" pitchFamily="34" charset="0"/>
              </a:rPr>
              <a:t>Advanced Technology Microwave Sounder (ATMS)  &amp; Cross-track Infrared Sounder (CrIS)</a:t>
            </a:r>
          </a:p>
          <a:p>
            <a:pPr algn="ctr" eaLnBrk="1" hangingPunct="1">
              <a:lnSpc>
                <a:spcPct val="90000"/>
              </a:lnSpc>
              <a:spcBef>
                <a:spcPct val="0"/>
              </a:spcBef>
              <a:buFontTx/>
              <a:buNone/>
            </a:pPr>
            <a:r>
              <a:rPr lang="en-US" altLang="en-US" sz="1000" b="1">
                <a:solidFill>
                  <a:srgbClr val="000000"/>
                </a:solidFill>
                <a:latin typeface="Calibri" panose="020F0502020204030204" pitchFamily="34" charset="0"/>
              </a:rPr>
              <a:t>Sounder</a:t>
            </a:r>
          </a:p>
        </p:txBody>
      </p:sp>
      <p:sp>
        <p:nvSpPr>
          <p:cNvPr id="6176" name="Oval 136">
            <a:extLst>
              <a:ext uri="{FF2B5EF4-FFF2-40B4-BE49-F238E27FC236}">
                <a16:creationId xmlns:a16="http://schemas.microsoft.com/office/drawing/2014/main" id="{2E3F896B-2ADB-4E45-9791-67DB5846B0A7}"/>
              </a:ext>
            </a:extLst>
          </p:cNvPr>
          <p:cNvSpPr>
            <a:spLocks noChangeAspect="1" noChangeArrowheads="1"/>
          </p:cNvSpPr>
          <p:nvPr/>
        </p:nvSpPr>
        <p:spPr bwMode="auto">
          <a:xfrm>
            <a:off x="2757488" y="4295775"/>
            <a:ext cx="114300" cy="114300"/>
          </a:xfrm>
          <a:prstGeom prst="ellipse">
            <a:avLst/>
          </a:prstGeom>
          <a:solidFill>
            <a:srgbClr val="FF0000"/>
          </a:solidFill>
          <a:ln w="9525">
            <a:solidFill>
              <a:srgbClr val="0080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a:solidFill>
                <a:srgbClr val="000000"/>
              </a:solidFill>
              <a:latin typeface="Calibri" panose="020F0502020204030204" pitchFamily="34" charset="0"/>
            </a:endParaRPr>
          </a:p>
        </p:txBody>
      </p:sp>
      <p:pic>
        <p:nvPicPr>
          <p:cNvPr id="6177" name="Picture 14">
            <a:extLst>
              <a:ext uri="{FF2B5EF4-FFF2-40B4-BE49-F238E27FC236}">
                <a16:creationId xmlns:a16="http://schemas.microsoft.com/office/drawing/2014/main" id="{91C6A817-9555-924B-8245-459A6A3E74C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075739" y="3444875"/>
            <a:ext cx="1076325" cy="117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8" name="Picture 15">
            <a:extLst>
              <a:ext uri="{FF2B5EF4-FFF2-40B4-BE49-F238E27FC236}">
                <a16:creationId xmlns:a16="http://schemas.microsoft.com/office/drawing/2014/main" id="{D8DA0333-3E4E-394B-B524-385DE9086846}"/>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061326" y="3448050"/>
            <a:ext cx="1076325"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9" name="Picture 13">
            <a:extLst>
              <a:ext uri="{FF2B5EF4-FFF2-40B4-BE49-F238E27FC236}">
                <a16:creationId xmlns:a16="http://schemas.microsoft.com/office/drawing/2014/main" id="{7C41FCA2-FD33-BF48-B9B0-54DEA7EFEB5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109076" y="3157538"/>
            <a:ext cx="1541463"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80" name="TextBox 32">
            <a:extLst>
              <a:ext uri="{FF2B5EF4-FFF2-40B4-BE49-F238E27FC236}">
                <a16:creationId xmlns:a16="http://schemas.microsoft.com/office/drawing/2014/main" id="{EFCD48DF-22A2-0844-8874-2F194C315E3A}"/>
              </a:ext>
            </a:extLst>
          </p:cNvPr>
          <p:cNvSpPr txBox="1">
            <a:spLocks noChangeArrowheads="1"/>
          </p:cNvSpPr>
          <p:nvPr/>
        </p:nvSpPr>
        <p:spPr bwMode="auto">
          <a:xfrm>
            <a:off x="9483726" y="3173414"/>
            <a:ext cx="1249363"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spcBef>
                <a:spcPct val="0"/>
              </a:spcBef>
              <a:buFontTx/>
              <a:buNone/>
            </a:pPr>
            <a:r>
              <a:rPr lang="en-US" altLang="en-US" sz="1000" b="1">
                <a:solidFill>
                  <a:srgbClr val="000000"/>
                </a:solidFill>
                <a:latin typeface="Calibri" panose="020F0502020204030204" pitchFamily="34" charset="0"/>
              </a:rPr>
              <a:t>Visible Infrared Imaging Radiometer Suite (VIIRS) </a:t>
            </a:r>
          </a:p>
          <a:p>
            <a:pPr algn="ctr" eaLnBrk="1" hangingPunct="1">
              <a:lnSpc>
                <a:spcPct val="90000"/>
              </a:lnSpc>
              <a:spcBef>
                <a:spcPct val="0"/>
              </a:spcBef>
              <a:buFontTx/>
              <a:buNone/>
            </a:pPr>
            <a:r>
              <a:rPr lang="en-US" altLang="en-US" sz="1000" b="1">
                <a:solidFill>
                  <a:srgbClr val="000000"/>
                </a:solidFill>
                <a:latin typeface="Calibri" panose="020F0502020204030204" pitchFamily="34" charset="0"/>
              </a:rPr>
              <a:t>Land</a:t>
            </a:r>
          </a:p>
        </p:txBody>
      </p:sp>
      <p:sp>
        <p:nvSpPr>
          <p:cNvPr id="6181" name="TextBox 32">
            <a:extLst>
              <a:ext uri="{FF2B5EF4-FFF2-40B4-BE49-F238E27FC236}">
                <a16:creationId xmlns:a16="http://schemas.microsoft.com/office/drawing/2014/main" id="{1810B768-6D64-AB44-BCE9-C0BF598DD0E7}"/>
              </a:ext>
            </a:extLst>
          </p:cNvPr>
          <p:cNvSpPr txBox="1">
            <a:spLocks noChangeArrowheads="1"/>
          </p:cNvSpPr>
          <p:nvPr/>
        </p:nvSpPr>
        <p:spPr bwMode="auto">
          <a:xfrm>
            <a:off x="7991476" y="3706813"/>
            <a:ext cx="1249363"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spcBef>
                <a:spcPct val="0"/>
              </a:spcBef>
              <a:buFontTx/>
              <a:buNone/>
            </a:pPr>
            <a:r>
              <a:rPr lang="en-US" altLang="en-US" sz="1000" b="1">
                <a:solidFill>
                  <a:srgbClr val="000000"/>
                </a:solidFill>
                <a:latin typeface="Calibri" panose="020F0502020204030204" pitchFamily="34" charset="0"/>
              </a:rPr>
              <a:t>Visible Infrared Imaging Radiometer Suite (VIIRS) </a:t>
            </a:r>
          </a:p>
          <a:p>
            <a:pPr algn="ctr" eaLnBrk="1" hangingPunct="1">
              <a:lnSpc>
                <a:spcPct val="90000"/>
              </a:lnSpc>
              <a:spcBef>
                <a:spcPct val="0"/>
              </a:spcBef>
              <a:buFontTx/>
              <a:buNone/>
            </a:pPr>
            <a:r>
              <a:rPr lang="en-US" altLang="en-US" sz="1000" b="1">
                <a:solidFill>
                  <a:srgbClr val="000000"/>
                </a:solidFill>
                <a:latin typeface="Calibri" panose="020F0502020204030204" pitchFamily="34" charset="0"/>
              </a:rPr>
              <a:t>Ocean</a:t>
            </a:r>
          </a:p>
        </p:txBody>
      </p:sp>
      <p:sp>
        <p:nvSpPr>
          <p:cNvPr id="6182" name="TextBox 37">
            <a:extLst>
              <a:ext uri="{FF2B5EF4-FFF2-40B4-BE49-F238E27FC236}">
                <a16:creationId xmlns:a16="http://schemas.microsoft.com/office/drawing/2014/main" id="{CEE770AF-6941-8746-B86B-A23C1C594B36}"/>
              </a:ext>
            </a:extLst>
          </p:cNvPr>
          <p:cNvSpPr txBox="1">
            <a:spLocks noChangeArrowheads="1"/>
          </p:cNvSpPr>
          <p:nvPr/>
        </p:nvSpPr>
        <p:spPr bwMode="auto">
          <a:xfrm>
            <a:off x="9078913" y="3965576"/>
            <a:ext cx="11731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spcBef>
                <a:spcPct val="0"/>
              </a:spcBef>
              <a:buFontTx/>
              <a:buNone/>
            </a:pPr>
            <a:r>
              <a:rPr lang="nn-NO" altLang="en-US" sz="1000" b="1">
                <a:solidFill>
                  <a:srgbClr val="000000"/>
                </a:solidFill>
                <a:latin typeface="Calibri" panose="020F0502020204030204" pitchFamily="34" charset="0"/>
              </a:rPr>
              <a:t>Ozone Mapping Profiler Suite (OMPS) </a:t>
            </a:r>
          </a:p>
          <a:p>
            <a:pPr algn="ctr" eaLnBrk="1" hangingPunct="1">
              <a:lnSpc>
                <a:spcPct val="90000"/>
              </a:lnSpc>
              <a:spcBef>
                <a:spcPct val="0"/>
              </a:spcBef>
              <a:buFontTx/>
              <a:buNone/>
            </a:pPr>
            <a:r>
              <a:rPr lang="nn-NO" altLang="en-US" sz="1000" b="1">
                <a:solidFill>
                  <a:srgbClr val="000000"/>
                </a:solidFill>
                <a:latin typeface="Calibri" panose="020F0502020204030204" pitchFamily="34" charset="0"/>
              </a:rPr>
              <a:t>Ozone</a:t>
            </a:r>
            <a:endParaRPr lang="en-US" altLang="en-US" sz="800" b="1">
              <a:solidFill>
                <a:srgbClr val="000000"/>
              </a:solidFill>
              <a:latin typeface="Calibri" panose="020F0502020204030204" pitchFamily="34" charset="0"/>
            </a:endParaRPr>
          </a:p>
        </p:txBody>
      </p:sp>
      <p:sp>
        <p:nvSpPr>
          <p:cNvPr id="6183" name="Oval 136">
            <a:extLst>
              <a:ext uri="{FF2B5EF4-FFF2-40B4-BE49-F238E27FC236}">
                <a16:creationId xmlns:a16="http://schemas.microsoft.com/office/drawing/2014/main" id="{1B2FD1FC-65B0-314A-B77C-625BAB79EA15}"/>
              </a:ext>
            </a:extLst>
          </p:cNvPr>
          <p:cNvSpPr>
            <a:spLocks noChangeAspect="1" noChangeArrowheads="1"/>
          </p:cNvSpPr>
          <p:nvPr/>
        </p:nvSpPr>
        <p:spPr bwMode="auto">
          <a:xfrm>
            <a:off x="9101138" y="3340100"/>
            <a:ext cx="114300" cy="114300"/>
          </a:xfrm>
          <a:prstGeom prst="ellipse">
            <a:avLst/>
          </a:prstGeom>
          <a:solidFill>
            <a:srgbClr val="FF0000"/>
          </a:solidFill>
          <a:ln w="9525">
            <a:solidFill>
              <a:srgbClr val="0080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a:solidFill>
                <a:srgbClr val="000000"/>
              </a:solidFill>
              <a:latin typeface="Calibri" panose="020F0502020204030204" pitchFamily="34" charset="0"/>
            </a:endParaRPr>
          </a:p>
        </p:txBody>
      </p:sp>
      <p:sp>
        <p:nvSpPr>
          <p:cNvPr id="6184" name="Oval 136">
            <a:extLst>
              <a:ext uri="{FF2B5EF4-FFF2-40B4-BE49-F238E27FC236}">
                <a16:creationId xmlns:a16="http://schemas.microsoft.com/office/drawing/2014/main" id="{F2D35465-41A3-3E49-A9EA-E6D8F34D6F85}"/>
              </a:ext>
            </a:extLst>
          </p:cNvPr>
          <p:cNvSpPr>
            <a:spLocks noChangeAspect="1" noChangeArrowheads="1"/>
          </p:cNvSpPr>
          <p:nvPr/>
        </p:nvSpPr>
        <p:spPr bwMode="auto">
          <a:xfrm>
            <a:off x="9088438" y="3375025"/>
            <a:ext cx="114300" cy="114300"/>
          </a:xfrm>
          <a:prstGeom prst="ellipse">
            <a:avLst/>
          </a:prstGeom>
          <a:solidFill>
            <a:srgbClr val="FF0000"/>
          </a:solidFill>
          <a:ln w="9525">
            <a:solidFill>
              <a:srgbClr val="0080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a:solidFill>
                <a:srgbClr val="000000"/>
              </a:solidFill>
              <a:latin typeface="Calibri" panose="020F0502020204030204" pitchFamily="34" charset="0"/>
            </a:endParaRPr>
          </a:p>
        </p:txBody>
      </p:sp>
      <p:sp>
        <p:nvSpPr>
          <p:cNvPr id="6185" name="Oval 136">
            <a:extLst>
              <a:ext uri="{FF2B5EF4-FFF2-40B4-BE49-F238E27FC236}">
                <a16:creationId xmlns:a16="http://schemas.microsoft.com/office/drawing/2014/main" id="{C70C700D-472D-504C-B666-94CF7F3666D4}"/>
              </a:ext>
            </a:extLst>
          </p:cNvPr>
          <p:cNvSpPr>
            <a:spLocks noChangeAspect="1" noChangeArrowheads="1"/>
          </p:cNvSpPr>
          <p:nvPr/>
        </p:nvSpPr>
        <p:spPr bwMode="auto">
          <a:xfrm>
            <a:off x="9018588" y="3409950"/>
            <a:ext cx="114300" cy="114300"/>
          </a:xfrm>
          <a:prstGeom prst="ellipse">
            <a:avLst/>
          </a:prstGeom>
          <a:solidFill>
            <a:srgbClr val="FF0000"/>
          </a:solidFill>
          <a:ln w="9525">
            <a:solidFill>
              <a:srgbClr val="0080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a:solidFill>
                <a:srgbClr val="000000"/>
              </a:solidFill>
              <a:latin typeface="Calibri" panose="020F0502020204030204" pitchFamily="34" charset="0"/>
            </a:endParaRPr>
          </a:p>
        </p:txBody>
      </p:sp>
      <p:pic>
        <p:nvPicPr>
          <p:cNvPr id="6186" name="Picture 13">
            <a:extLst>
              <a:ext uri="{FF2B5EF4-FFF2-40B4-BE49-F238E27FC236}">
                <a16:creationId xmlns:a16="http://schemas.microsoft.com/office/drawing/2014/main" id="{32AE2F6A-32DC-8549-B572-7BB8DC7A5C6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72126" y="2552700"/>
            <a:ext cx="1541463"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87" name="TextBox 32">
            <a:extLst>
              <a:ext uri="{FF2B5EF4-FFF2-40B4-BE49-F238E27FC236}">
                <a16:creationId xmlns:a16="http://schemas.microsoft.com/office/drawing/2014/main" id="{1947F57E-2009-D548-A2EA-450A5FC93FE8}"/>
              </a:ext>
            </a:extLst>
          </p:cNvPr>
          <p:cNvSpPr txBox="1">
            <a:spLocks noChangeArrowheads="1"/>
          </p:cNvSpPr>
          <p:nvPr/>
        </p:nvSpPr>
        <p:spPr bwMode="auto">
          <a:xfrm>
            <a:off x="5495926" y="2559051"/>
            <a:ext cx="1249363"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spcBef>
                <a:spcPct val="0"/>
              </a:spcBef>
              <a:buFontTx/>
              <a:buNone/>
            </a:pPr>
            <a:r>
              <a:rPr lang="en-US" altLang="en-US" sz="1000" b="1">
                <a:solidFill>
                  <a:srgbClr val="000000"/>
                </a:solidFill>
                <a:latin typeface="Calibri" panose="020F0502020204030204" pitchFamily="34" charset="0"/>
              </a:rPr>
              <a:t>Visible Infrared Imaging Radiometer Suite (VIIRS) </a:t>
            </a:r>
          </a:p>
          <a:p>
            <a:pPr algn="ctr" eaLnBrk="1" hangingPunct="1">
              <a:lnSpc>
                <a:spcPct val="90000"/>
              </a:lnSpc>
              <a:spcBef>
                <a:spcPct val="0"/>
              </a:spcBef>
              <a:buFontTx/>
              <a:buNone/>
            </a:pPr>
            <a:r>
              <a:rPr lang="en-US" altLang="en-US" sz="1000" b="1">
                <a:solidFill>
                  <a:srgbClr val="000000"/>
                </a:solidFill>
                <a:latin typeface="Calibri" panose="020F0502020204030204" pitchFamily="34" charset="0"/>
              </a:rPr>
              <a:t>Atmosphere</a:t>
            </a:r>
          </a:p>
        </p:txBody>
      </p:sp>
      <p:sp>
        <p:nvSpPr>
          <p:cNvPr id="2" name="Date Placeholder 1">
            <a:extLst>
              <a:ext uri="{FF2B5EF4-FFF2-40B4-BE49-F238E27FC236}">
                <a16:creationId xmlns:a16="http://schemas.microsoft.com/office/drawing/2014/main" id="{E9C8CB7A-00AC-EB4A-8F83-F2ECB98FC35E}"/>
              </a:ext>
            </a:extLst>
          </p:cNvPr>
          <p:cNvSpPr>
            <a:spLocks noGrp="1"/>
          </p:cNvSpPr>
          <p:nvPr>
            <p:ph type="dt" sz="half" idx="10"/>
          </p:nvPr>
        </p:nvSpPr>
        <p:spPr/>
        <p:txBody>
          <a:bodyPr/>
          <a:lstStyle/>
          <a:p>
            <a:fld id="{C176A487-6390-9644-B0F0-6E8D211C50AA}" type="datetime1">
              <a:rPr lang="en-US" smtClean="0"/>
              <a:t>9/10/2020</a:t>
            </a:fld>
            <a:endParaRPr lang="en-US"/>
          </a:p>
        </p:txBody>
      </p:sp>
      <p:sp>
        <p:nvSpPr>
          <p:cNvPr id="4" name="Slide Number Placeholder 3">
            <a:extLst>
              <a:ext uri="{FF2B5EF4-FFF2-40B4-BE49-F238E27FC236}">
                <a16:creationId xmlns:a16="http://schemas.microsoft.com/office/drawing/2014/main" id="{E55201F5-8C4B-9245-B61F-AF9AC44424B1}"/>
              </a:ext>
            </a:extLst>
          </p:cNvPr>
          <p:cNvSpPr>
            <a:spLocks noGrp="1"/>
          </p:cNvSpPr>
          <p:nvPr>
            <p:ph type="sldNum" sz="quarter" idx="12"/>
          </p:nvPr>
        </p:nvSpPr>
        <p:spPr/>
        <p:txBody>
          <a:bodyPr/>
          <a:lstStyle/>
          <a:p>
            <a:fld id="{C62565AA-8C13-EB49-B46B-E752CDCE80A8}" type="slidenum">
              <a:rPr lang="en-US" smtClean="0"/>
              <a:t>6</a:t>
            </a:fld>
            <a:endParaRPr lang="en-US"/>
          </a:p>
        </p:txBody>
      </p:sp>
    </p:spTree>
    <p:extLst>
      <p:ext uri="{BB962C8B-B14F-4D97-AF65-F5344CB8AC3E}">
        <p14:creationId xmlns:p14="http://schemas.microsoft.com/office/powerpoint/2010/main" val="2063499418"/>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49" y="44353"/>
            <a:ext cx="9085193" cy="1001495"/>
          </a:xfrm>
        </p:spPr>
        <p:txBody>
          <a:bodyPr>
            <a:normAutofit/>
          </a:bodyPr>
          <a:lstStyle/>
          <a:p>
            <a:r>
              <a:rPr lang="en-US" sz="3600" b="1" dirty="0" smtClean="0">
                <a:solidFill>
                  <a:schemeClr val="accent2"/>
                </a:solidFill>
                <a:latin typeface="Arial"/>
                <a:ea typeface="Arial"/>
                <a:cs typeface="Arial"/>
                <a:sym typeface="Arial"/>
              </a:rPr>
              <a:t>Looking for Earth Science data?</a:t>
            </a:r>
            <a:endParaRPr lang="en-US" sz="3600" dirty="0"/>
          </a:p>
        </p:txBody>
      </p:sp>
      <p:sp>
        <p:nvSpPr>
          <p:cNvPr id="4" name="Slide Number Placeholder 3"/>
          <p:cNvSpPr>
            <a:spLocks noGrp="1"/>
          </p:cNvSpPr>
          <p:nvPr>
            <p:ph type="sldNum" sz="quarter" idx="10"/>
          </p:nvPr>
        </p:nvSpPr>
        <p:spPr/>
        <p:txBody>
          <a:bodyPr/>
          <a:lstStyle/>
          <a:p>
            <a:pPr>
              <a:defRPr/>
            </a:pPr>
            <a:fld id="{A55769B6-FEE2-465E-96D7-E5644261516D}" type="slidenum">
              <a:rPr lang="en-US" smtClean="0"/>
              <a:pPr>
                <a:defRPr/>
              </a:pPr>
              <a:t>7</a:t>
            </a:fld>
            <a:endParaRPr lang="en-US"/>
          </a:p>
        </p:txBody>
      </p:sp>
      <p:pic>
        <p:nvPicPr>
          <p:cNvPr id="5" name="Picture 4" descr="EarthdataSearch.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3721100"/>
            <a:ext cx="7073900" cy="3136900"/>
          </a:xfrm>
          <a:prstGeom prst="rect">
            <a:avLst/>
          </a:prstGeom>
        </p:spPr>
      </p:pic>
      <p:pic>
        <p:nvPicPr>
          <p:cNvPr id="6" name="Picture 5" descr="Screen Shot 2017-03-20 at 4.09.2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0400" y="885588"/>
            <a:ext cx="6642100" cy="3261418"/>
          </a:xfrm>
          <a:prstGeom prst="rect">
            <a:avLst/>
          </a:prstGeom>
        </p:spPr>
      </p:pic>
      <p:sp>
        <p:nvSpPr>
          <p:cNvPr id="8" name="TextBox 7"/>
          <p:cNvSpPr txBox="1"/>
          <p:nvPr/>
        </p:nvSpPr>
        <p:spPr>
          <a:xfrm>
            <a:off x="604611" y="2305357"/>
            <a:ext cx="2071914"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b="1" dirty="0" err="1"/>
              <a:t>earthdata.nasa.gov</a:t>
            </a:r>
            <a:endParaRPr lang="en-US" b="1" dirty="0"/>
          </a:p>
        </p:txBody>
      </p:sp>
      <p:sp>
        <p:nvSpPr>
          <p:cNvPr id="13" name="TextBox 12"/>
          <p:cNvSpPr txBox="1"/>
          <p:nvPr/>
        </p:nvSpPr>
        <p:spPr>
          <a:xfrm>
            <a:off x="9051934" y="5686401"/>
            <a:ext cx="2784993"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b="1" dirty="0" err="1"/>
              <a:t>search.earthdata.nasa.gov</a:t>
            </a:r>
            <a:endParaRPr lang="en-US" b="1" dirty="0"/>
          </a:p>
        </p:txBody>
      </p:sp>
      <p:pic>
        <p:nvPicPr>
          <p:cNvPr id="15" name="pasted-image.tiff"/>
          <p:cNvPicPr>
            <a:picLocks noChangeAspect="1"/>
          </p:cNvPicPr>
          <p:nvPr/>
        </p:nvPicPr>
        <p:blipFill>
          <a:blip r:embed="rId5">
            <a:extLst/>
          </a:blip>
          <a:srcRect l="2999" t="758" r="2156" b="506"/>
          <a:stretch>
            <a:fillRect/>
          </a:stretch>
        </p:blipFill>
        <p:spPr>
          <a:xfrm>
            <a:off x="8647975" y="5079736"/>
            <a:ext cx="394860" cy="333469"/>
          </a:xfrm>
          <a:custGeom>
            <a:avLst/>
            <a:gdLst/>
            <a:ahLst/>
            <a:cxnLst>
              <a:cxn ang="0">
                <a:pos x="wd2" y="hd2"/>
              </a:cxn>
              <a:cxn ang="5400000">
                <a:pos x="wd2" y="hd2"/>
              </a:cxn>
              <a:cxn ang="10800000">
                <a:pos x="wd2" y="hd2"/>
              </a:cxn>
              <a:cxn ang="16200000">
                <a:pos x="wd2" y="hd2"/>
              </a:cxn>
            </a:cxnLst>
            <a:rect l="0" t="0" r="r" b="b"/>
            <a:pathLst>
              <a:path w="21600" h="21600" extrusionOk="0">
                <a:moveTo>
                  <a:pt x="14838" y="0"/>
                </a:moveTo>
                <a:cubicBezTo>
                  <a:pt x="14583" y="42"/>
                  <a:pt x="14358" y="98"/>
                  <a:pt x="14151" y="163"/>
                </a:cubicBezTo>
                <a:cubicBezTo>
                  <a:pt x="14141" y="166"/>
                  <a:pt x="14130" y="160"/>
                  <a:pt x="14120" y="163"/>
                </a:cubicBezTo>
                <a:cubicBezTo>
                  <a:pt x="13928" y="224"/>
                  <a:pt x="13752" y="312"/>
                  <a:pt x="13586" y="398"/>
                </a:cubicBezTo>
                <a:cubicBezTo>
                  <a:pt x="13568" y="407"/>
                  <a:pt x="13542" y="406"/>
                  <a:pt x="13525" y="416"/>
                </a:cubicBezTo>
                <a:cubicBezTo>
                  <a:pt x="13377" y="495"/>
                  <a:pt x="13236" y="585"/>
                  <a:pt x="13097" y="687"/>
                </a:cubicBezTo>
                <a:cubicBezTo>
                  <a:pt x="13063" y="712"/>
                  <a:pt x="13040" y="732"/>
                  <a:pt x="13006" y="759"/>
                </a:cubicBezTo>
                <a:cubicBezTo>
                  <a:pt x="12848" y="882"/>
                  <a:pt x="12681" y="1018"/>
                  <a:pt x="12517" y="1175"/>
                </a:cubicBezTo>
                <a:cubicBezTo>
                  <a:pt x="11713" y="1944"/>
                  <a:pt x="10971" y="3390"/>
                  <a:pt x="10762" y="4573"/>
                </a:cubicBezTo>
                <a:cubicBezTo>
                  <a:pt x="10637" y="5280"/>
                  <a:pt x="10521" y="5740"/>
                  <a:pt x="10365" y="6037"/>
                </a:cubicBezTo>
                <a:cubicBezTo>
                  <a:pt x="10313" y="6137"/>
                  <a:pt x="10265" y="6225"/>
                  <a:pt x="10197" y="6290"/>
                </a:cubicBezTo>
                <a:cubicBezTo>
                  <a:pt x="10064" y="6418"/>
                  <a:pt x="9890" y="6483"/>
                  <a:pt x="9663" y="6507"/>
                </a:cubicBezTo>
                <a:cubicBezTo>
                  <a:pt x="9435" y="6532"/>
                  <a:pt x="9146" y="6507"/>
                  <a:pt x="8777" y="6471"/>
                </a:cubicBezTo>
                <a:cubicBezTo>
                  <a:pt x="8049" y="6401"/>
                  <a:pt x="7178" y="6115"/>
                  <a:pt x="6304" y="5694"/>
                </a:cubicBezTo>
                <a:cubicBezTo>
                  <a:pt x="5822" y="5458"/>
                  <a:pt x="5342" y="5179"/>
                  <a:pt x="4885" y="4880"/>
                </a:cubicBezTo>
                <a:cubicBezTo>
                  <a:pt x="4788" y="4817"/>
                  <a:pt x="4689" y="4765"/>
                  <a:pt x="4595" y="4700"/>
                </a:cubicBezTo>
                <a:cubicBezTo>
                  <a:pt x="3779" y="4135"/>
                  <a:pt x="3063" y="3494"/>
                  <a:pt x="2580" y="2856"/>
                </a:cubicBezTo>
                <a:cubicBezTo>
                  <a:pt x="2450" y="2685"/>
                  <a:pt x="2317" y="2517"/>
                  <a:pt x="2183" y="2368"/>
                </a:cubicBezTo>
                <a:cubicBezTo>
                  <a:pt x="1781" y="1921"/>
                  <a:pt x="1394" y="1609"/>
                  <a:pt x="1221" y="1609"/>
                </a:cubicBezTo>
                <a:cubicBezTo>
                  <a:pt x="681" y="1609"/>
                  <a:pt x="696" y="5118"/>
                  <a:pt x="1130" y="6308"/>
                </a:cubicBezTo>
                <a:cubicBezTo>
                  <a:pt x="1191" y="6480"/>
                  <a:pt x="1265" y="6612"/>
                  <a:pt x="1343" y="6670"/>
                </a:cubicBezTo>
                <a:cubicBezTo>
                  <a:pt x="1537" y="6813"/>
                  <a:pt x="1633" y="6955"/>
                  <a:pt x="1633" y="7122"/>
                </a:cubicBezTo>
                <a:cubicBezTo>
                  <a:pt x="1632" y="7291"/>
                  <a:pt x="1536" y="7470"/>
                  <a:pt x="1343" y="7700"/>
                </a:cubicBezTo>
                <a:cubicBezTo>
                  <a:pt x="525" y="8677"/>
                  <a:pt x="691" y="10183"/>
                  <a:pt x="1755" y="11333"/>
                </a:cubicBezTo>
                <a:cubicBezTo>
                  <a:pt x="2019" y="11618"/>
                  <a:pt x="2238" y="11961"/>
                  <a:pt x="2366" y="12291"/>
                </a:cubicBezTo>
                <a:cubicBezTo>
                  <a:pt x="2430" y="12456"/>
                  <a:pt x="2470" y="12615"/>
                  <a:pt x="2488" y="12761"/>
                </a:cubicBezTo>
                <a:cubicBezTo>
                  <a:pt x="2507" y="12909"/>
                  <a:pt x="2493" y="13032"/>
                  <a:pt x="2458" y="13141"/>
                </a:cubicBezTo>
                <a:cubicBezTo>
                  <a:pt x="2361" y="13441"/>
                  <a:pt x="2465" y="13853"/>
                  <a:pt x="2717" y="14316"/>
                </a:cubicBezTo>
                <a:cubicBezTo>
                  <a:pt x="3138" y="15086"/>
                  <a:pt x="3985" y="16003"/>
                  <a:pt x="5053" y="16774"/>
                </a:cubicBezTo>
                <a:cubicBezTo>
                  <a:pt x="5379" y="17010"/>
                  <a:pt x="5577" y="17173"/>
                  <a:pt x="5602" y="17334"/>
                </a:cubicBezTo>
                <a:cubicBezTo>
                  <a:pt x="5641" y="17605"/>
                  <a:pt x="5206" y="17861"/>
                  <a:pt x="4152" y="18401"/>
                </a:cubicBezTo>
                <a:cubicBezTo>
                  <a:pt x="3140" y="18919"/>
                  <a:pt x="1650" y="19341"/>
                  <a:pt x="824" y="19341"/>
                </a:cubicBezTo>
                <a:cubicBezTo>
                  <a:pt x="482" y="19341"/>
                  <a:pt x="211" y="19376"/>
                  <a:pt x="0" y="19431"/>
                </a:cubicBezTo>
                <a:lnTo>
                  <a:pt x="1328" y="19955"/>
                </a:lnTo>
                <a:cubicBezTo>
                  <a:pt x="2431" y="20390"/>
                  <a:pt x="3433" y="20953"/>
                  <a:pt x="3572" y="21220"/>
                </a:cubicBezTo>
                <a:cubicBezTo>
                  <a:pt x="3649" y="21370"/>
                  <a:pt x="5081" y="21511"/>
                  <a:pt x="7129" y="21600"/>
                </a:cubicBezTo>
                <a:cubicBezTo>
                  <a:pt x="8365" y="21514"/>
                  <a:pt x="9332" y="21372"/>
                  <a:pt x="9602" y="21220"/>
                </a:cubicBezTo>
                <a:cubicBezTo>
                  <a:pt x="16024" y="17603"/>
                  <a:pt x="18064" y="14947"/>
                  <a:pt x="19158" y="8839"/>
                </a:cubicBezTo>
                <a:cubicBezTo>
                  <a:pt x="19502" y="6916"/>
                  <a:pt x="20272" y="4796"/>
                  <a:pt x="20928" y="3940"/>
                </a:cubicBezTo>
                <a:cubicBezTo>
                  <a:pt x="21180" y="3612"/>
                  <a:pt x="21409" y="3222"/>
                  <a:pt x="21600" y="2820"/>
                </a:cubicBezTo>
                <a:cubicBezTo>
                  <a:pt x="21537" y="2712"/>
                  <a:pt x="21464" y="2639"/>
                  <a:pt x="21386" y="2603"/>
                </a:cubicBezTo>
                <a:cubicBezTo>
                  <a:pt x="20955" y="2405"/>
                  <a:pt x="20780" y="1794"/>
                  <a:pt x="20944" y="1048"/>
                </a:cubicBezTo>
                <a:cubicBezTo>
                  <a:pt x="20975" y="904"/>
                  <a:pt x="21002" y="781"/>
                  <a:pt x="21005" y="669"/>
                </a:cubicBezTo>
                <a:lnTo>
                  <a:pt x="20989" y="687"/>
                </a:lnTo>
                <a:cubicBezTo>
                  <a:pt x="19597" y="1852"/>
                  <a:pt x="17939" y="1869"/>
                  <a:pt x="17143" y="723"/>
                </a:cubicBezTo>
                <a:cubicBezTo>
                  <a:pt x="16883" y="350"/>
                  <a:pt x="16282" y="129"/>
                  <a:pt x="14838" y="0"/>
                </a:cubicBezTo>
                <a:close/>
              </a:path>
            </a:pathLst>
          </a:custGeom>
          <a:ln w="25400">
            <a:solidFill>
              <a:srgbClr val="F3F7F5"/>
            </a:solidFill>
            <a:miter lim="400000"/>
          </a:ln>
          <a:effectLst>
            <a:outerShdw blurRad="50800" dist="25400" dir="3600000" rotWithShape="0">
              <a:srgbClr val="000000">
                <a:alpha val="70000"/>
              </a:srgbClr>
            </a:outerShdw>
          </a:effectLst>
        </p:spPr>
      </p:pic>
      <p:sp>
        <p:nvSpPr>
          <p:cNvPr id="16" name="Shape 435"/>
          <p:cNvSpPr/>
          <p:nvPr/>
        </p:nvSpPr>
        <p:spPr>
          <a:xfrm>
            <a:off x="9118601" y="4973481"/>
            <a:ext cx="1357973" cy="441455"/>
          </a:xfrm>
          <a:prstGeom prst="rect">
            <a:avLst/>
          </a:prstGeom>
          <a:ln w="12700">
            <a:miter lim="400000"/>
          </a:ln>
          <a:extLst>
            <a:ext uri="{C572A759-6A51-4108-AA02-DFA0A04FC94B}">
              <ma14:wrappingTextBoxFlag xmlns:ma14="http://schemas.microsoft.com/office/mac/drawingml/2011/main" xmlns="" val="1"/>
            </a:ext>
          </a:extLst>
        </p:spPr>
        <p:txBody>
          <a:bodyPr lIns="35713" tIns="35713" rIns="35713" bIns="35713" anchor="ctr">
            <a:spAutoFit/>
          </a:bodyPr>
          <a:lstStyle>
            <a:lvl1pPr defTabSz="457200">
              <a:spcBef>
                <a:spcPts val="0"/>
              </a:spcBef>
              <a:defRPr sz="1800">
                <a:solidFill>
                  <a:srgbClr val="000000"/>
                </a:solidFill>
                <a:latin typeface="Helvetica Neue"/>
                <a:ea typeface="Helvetica Neue"/>
                <a:cs typeface="Helvetica Neue"/>
                <a:sym typeface="Helvetica Neue"/>
              </a:defRPr>
            </a:lvl1pPr>
          </a:lstStyle>
          <a:p>
            <a:pPr hangingPunct="0"/>
            <a:r>
              <a:rPr sz="1200" b="1" kern="0" dirty="0">
                <a:latin typeface="Avenir Book"/>
                <a:cs typeface="Avenir Book"/>
              </a:rPr>
              <a:t>twitter.com/NASAEarthdata</a:t>
            </a:r>
          </a:p>
        </p:txBody>
      </p:sp>
      <p:pic>
        <p:nvPicPr>
          <p:cNvPr id="17" name="pasted-image.tiff"/>
          <p:cNvPicPr>
            <a:picLocks noChangeAspect="1"/>
          </p:cNvPicPr>
          <p:nvPr/>
        </p:nvPicPr>
        <p:blipFill>
          <a:blip r:embed="rId6">
            <a:extLst/>
          </a:blip>
          <a:stretch>
            <a:fillRect/>
          </a:stretch>
        </p:blipFill>
        <p:spPr>
          <a:xfrm>
            <a:off x="8644976" y="4353771"/>
            <a:ext cx="293666" cy="385477"/>
          </a:xfrm>
          <a:prstGeom prst="rect">
            <a:avLst/>
          </a:prstGeom>
          <a:ln w="6350">
            <a:solidFill>
              <a:srgbClr val="000000"/>
            </a:solidFill>
            <a:miter lim="400000"/>
          </a:ln>
          <a:effectLst>
            <a:outerShdw blurRad="50800" dist="12700" rotWithShape="0">
              <a:srgbClr val="000000">
                <a:alpha val="50000"/>
              </a:srgbClr>
            </a:outerShdw>
          </a:effectLst>
        </p:spPr>
      </p:pic>
      <p:sp>
        <p:nvSpPr>
          <p:cNvPr id="18" name="Shape 436"/>
          <p:cNvSpPr/>
          <p:nvPr/>
        </p:nvSpPr>
        <p:spPr>
          <a:xfrm>
            <a:off x="9118600" y="4303531"/>
            <a:ext cx="1549400" cy="441455"/>
          </a:xfrm>
          <a:prstGeom prst="rect">
            <a:avLst/>
          </a:prstGeom>
          <a:ln w="12700">
            <a:miter lim="400000"/>
          </a:ln>
          <a:extLst>
            <a:ext uri="{C572A759-6A51-4108-AA02-DFA0A04FC94B}">
              <ma14:wrappingTextBoxFlag xmlns:ma14="http://schemas.microsoft.com/office/mac/drawingml/2011/main" xmlns="" val="1"/>
            </a:ext>
          </a:extLst>
        </p:spPr>
        <p:txBody>
          <a:bodyPr wrap="square" lIns="35713" tIns="35713" rIns="35713" bIns="35713" anchor="ctr">
            <a:spAutoFit/>
          </a:bodyPr>
          <a:lstStyle>
            <a:lvl1pPr defTabSz="457200">
              <a:spcBef>
                <a:spcPts val="0"/>
              </a:spcBef>
              <a:defRPr sz="1800">
                <a:solidFill>
                  <a:srgbClr val="000000"/>
                </a:solidFill>
                <a:latin typeface="Helvetica Neue"/>
                <a:ea typeface="Helvetica Neue"/>
                <a:cs typeface="Helvetica Neue"/>
                <a:sym typeface="Helvetica Neue"/>
              </a:defRPr>
            </a:lvl1pPr>
          </a:lstStyle>
          <a:p>
            <a:pPr hangingPunct="0"/>
            <a:r>
              <a:rPr sz="1200" b="1" kern="0" dirty="0">
                <a:latin typeface="Avenir Book"/>
                <a:cs typeface="Avenir Book"/>
              </a:rPr>
              <a:t>www.facebook.com/NASAEarthData</a:t>
            </a:r>
          </a:p>
        </p:txBody>
      </p:sp>
      <p:sp>
        <p:nvSpPr>
          <p:cNvPr id="3" name="Right Arrow 2"/>
          <p:cNvSpPr/>
          <p:nvPr/>
        </p:nvSpPr>
        <p:spPr>
          <a:xfrm>
            <a:off x="1174241" y="1656526"/>
            <a:ext cx="978408" cy="484632"/>
          </a:xfrm>
          <a:prstGeom prst="righ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ight Arrow 18"/>
          <p:cNvSpPr/>
          <p:nvPr/>
        </p:nvSpPr>
        <p:spPr>
          <a:xfrm rot="10800000">
            <a:off x="9893300" y="6170249"/>
            <a:ext cx="978408" cy="484632"/>
          </a:xfrm>
          <a:prstGeom prst="righ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63315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chemeClr val="accent2"/>
                </a:solidFill>
                <a:latin typeface="+mn-lt"/>
                <a:ea typeface="Arial"/>
                <a:cs typeface="Arial"/>
                <a:sym typeface="Arial"/>
              </a:rPr>
              <a:t>EOSDIS Data Access</a:t>
            </a:r>
            <a:r>
              <a:rPr lang="en-US" dirty="0" smtClean="0">
                <a:latin typeface="+mn-lt"/>
              </a:rPr>
              <a:t/>
            </a:r>
            <a:br>
              <a:rPr lang="en-US" dirty="0" smtClean="0">
                <a:latin typeface="+mn-lt"/>
              </a:rPr>
            </a:br>
            <a:r>
              <a:rPr lang="en-US" b="1" dirty="0" smtClean="0">
                <a:solidFill>
                  <a:schemeClr val="accent2"/>
                </a:solidFill>
                <a:latin typeface="+mn-lt"/>
                <a:ea typeface="Arial"/>
                <a:cs typeface="Arial"/>
                <a:sym typeface="Arial"/>
              </a:rPr>
              <a:t>Role Centralized Reusable Capabilities</a:t>
            </a:r>
            <a:endParaRPr lang="en-US" dirty="0">
              <a:latin typeface="+mn-lt"/>
            </a:endParaRPr>
          </a:p>
        </p:txBody>
      </p:sp>
      <p:sp>
        <p:nvSpPr>
          <p:cNvPr id="3" name="Content Placeholder 2"/>
          <p:cNvSpPr>
            <a:spLocks noGrp="1"/>
          </p:cNvSpPr>
          <p:nvPr>
            <p:ph idx="1"/>
          </p:nvPr>
        </p:nvSpPr>
        <p:spPr>
          <a:xfrm>
            <a:off x="156754" y="1825625"/>
            <a:ext cx="8194766" cy="4351338"/>
          </a:xfrm>
        </p:spPr>
        <p:txBody>
          <a:bodyPr>
            <a:noAutofit/>
          </a:bodyPr>
          <a:lstStyle/>
          <a:p>
            <a:r>
              <a:rPr lang="en-US" sz="1200" b="1" dirty="0" err="1"/>
              <a:t>Earthdata</a:t>
            </a:r>
            <a:r>
              <a:rPr lang="en-US" sz="1200" b="1" dirty="0"/>
              <a:t>: </a:t>
            </a:r>
            <a:r>
              <a:rPr lang="en-US" sz="1200" dirty="0"/>
              <a:t>The EOSDIS website </a:t>
            </a:r>
            <a:r>
              <a:rPr lang="en-US" sz="1200" dirty="0">
                <a:hlinkClick r:id="rId3"/>
              </a:rPr>
              <a:t>https://earthdata.nasa.gov</a:t>
            </a:r>
            <a:r>
              <a:rPr lang="en-US" sz="1200" dirty="0"/>
              <a:t> will increase visibility to the interdisciplinary use of data and demonstrate how data are used. </a:t>
            </a:r>
          </a:p>
          <a:p>
            <a:r>
              <a:rPr lang="en-US" sz="1200" dirty="0"/>
              <a:t>High Performance Data Search and Discovery</a:t>
            </a:r>
          </a:p>
          <a:p>
            <a:pPr lvl="1"/>
            <a:r>
              <a:rPr lang="en-US" sz="1100" b="1" dirty="0"/>
              <a:t>Common Metadata Repository (CMR): </a:t>
            </a:r>
            <a:r>
              <a:rPr lang="en-US" sz="1100" dirty="0"/>
              <a:t>Provide sub-second search and discovery services across the Sentinel and other EOSDIS holdings.</a:t>
            </a:r>
          </a:p>
          <a:p>
            <a:pPr lvl="1"/>
            <a:r>
              <a:rPr lang="en-US" sz="1100" b="1" dirty="0" err="1"/>
              <a:t>Earthdata</a:t>
            </a:r>
            <a:r>
              <a:rPr lang="en-US" sz="1100" b="1" dirty="0"/>
              <a:t> Search Client: </a:t>
            </a:r>
            <a:r>
              <a:rPr lang="en-US" sz="1100" dirty="0"/>
              <a:t>Data search and order tool </a:t>
            </a:r>
            <a:r>
              <a:rPr lang="en-US" sz="1100" dirty="0">
                <a:hlinkClick r:id="rId4"/>
              </a:rPr>
              <a:t>https://search.earthdata.nasa.gov</a:t>
            </a:r>
            <a:endParaRPr lang="en-US" sz="1200" dirty="0"/>
          </a:p>
          <a:p>
            <a:r>
              <a:rPr lang="en-US" sz="1200" dirty="0"/>
              <a:t>Imagery and Data Visualization Tools</a:t>
            </a:r>
          </a:p>
          <a:p>
            <a:pPr lvl="1"/>
            <a:r>
              <a:rPr lang="en-US" sz="1100" b="1" dirty="0"/>
              <a:t>Global Imagery Browse Services (GIBS): </a:t>
            </a:r>
            <a:r>
              <a:rPr lang="en-US" sz="1100" dirty="0"/>
              <a:t>full resolution imagery in a community standards-based set of imagery services</a:t>
            </a:r>
          </a:p>
          <a:p>
            <a:pPr lvl="1"/>
            <a:r>
              <a:rPr lang="en-US" sz="1100" b="1" dirty="0"/>
              <a:t>Worldview: </a:t>
            </a:r>
            <a:r>
              <a:rPr lang="en-US" sz="1100" dirty="0"/>
              <a:t>highly responsive interface to explore GIBS imagery and download the underlying data granules </a:t>
            </a:r>
            <a:r>
              <a:rPr lang="en-US" sz="1100" dirty="0">
                <a:hlinkClick r:id="rId5"/>
              </a:rPr>
              <a:t>https://earthdata.nasa.gov/labs/worldview/</a:t>
            </a:r>
            <a:endParaRPr lang="en-US" sz="1100" dirty="0"/>
          </a:p>
          <a:p>
            <a:pPr lvl="1"/>
            <a:r>
              <a:rPr lang="en-US" sz="1100" dirty="0"/>
              <a:t>Giovanni: Quick-start exploratory data visualization and analysis tool</a:t>
            </a:r>
            <a:endParaRPr lang="en-US" sz="1200" dirty="0"/>
          </a:p>
          <a:p>
            <a:r>
              <a:rPr lang="en-US" altLang="en-US" sz="1200" dirty="0"/>
              <a:t>Near Real-Time Capabilities:  Provided by </a:t>
            </a:r>
            <a:r>
              <a:rPr lang="en-US" altLang="en-US" sz="1200" b="1" dirty="0"/>
              <a:t>“LANCE” (Land Atmosphere Near real-time Capability for EOS) </a:t>
            </a:r>
            <a:r>
              <a:rPr lang="en-US" altLang="en-US" sz="1200" dirty="0"/>
              <a:t>which produces products within &lt; 3 hours of observation. Near real-time capabilities are co-located with the standard science production facilities.</a:t>
            </a:r>
            <a:endParaRPr lang="en-US" sz="1200" dirty="0"/>
          </a:p>
          <a:p>
            <a:r>
              <a:rPr lang="en-US" sz="1200" b="1" dirty="0"/>
              <a:t>EOSDIS Metrics System (EMS): </a:t>
            </a:r>
            <a:r>
              <a:rPr lang="en-US" sz="1200" dirty="0"/>
              <a:t>collects and reports on data ingest, archive, and distribution metrics across EOSDIS</a:t>
            </a:r>
          </a:p>
          <a:p>
            <a:r>
              <a:rPr lang="en-US" sz="1200" b="1" dirty="0" err="1"/>
              <a:t>Earthdata</a:t>
            </a:r>
            <a:r>
              <a:rPr lang="en-US" sz="1200" b="1" dirty="0"/>
              <a:t> Infrastructure (EDI DevOps): </a:t>
            </a:r>
            <a:r>
              <a:rPr lang="en-US" sz="1200" dirty="0"/>
              <a:t>platform for requirement management, code development, testing and deployment to operations</a:t>
            </a:r>
          </a:p>
          <a:p>
            <a:r>
              <a:rPr lang="en-US" sz="1200" b="1" dirty="0"/>
              <a:t>User Support Tool (UST): </a:t>
            </a:r>
            <a:r>
              <a:rPr lang="en-US" sz="1200" dirty="0"/>
              <a:t>user relationship management and issue resolution (</a:t>
            </a:r>
            <a:r>
              <a:rPr lang="en-US" sz="1200" dirty="0" err="1"/>
              <a:t>Kayako</a:t>
            </a:r>
            <a:r>
              <a:rPr lang="en-US" sz="1200" dirty="0"/>
              <a:t>)</a:t>
            </a:r>
          </a:p>
          <a:p>
            <a:r>
              <a:rPr lang="en-US" altLang="en-US" sz="1200" b="1" dirty="0" err="1"/>
              <a:t>Earthdata</a:t>
            </a:r>
            <a:r>
              <a:rPr lang="en-US" altLang="en-US" sz="1200" b="1" dirty="0"/>
              <a:t> Log-in (User Registration System): </a:t>
            </a:r>
            <a:r>
              <a:rPr lang="en-US" altLang="en-US" sz="1200" dirty="0"/>
              <a:t>provides a centralized and simplified mechanism for user registration and account management for all EOSDIS system components.</a:t>
            </a:r>
          </a:p>
        </p:txBody>
      </p:sp>
      <p:sp>
        <p:nvSpPr>
          <p:cNvPr id="7" name="Slide Number Placeholder 6"/>
          <p:cNvSpPr>
            <a:spLocks noGrp="1"/>
          </p:cNvSpPr>
          <p:nvPr>
            <p:ph type="sldNum" sz="quarter" idx="12"/>
          </p:nvPr>
        </p:nvSpPr>
        <p:spPr/>
        <p:txBody>
          <a:bodyPr/>
          <a:lstStyle/>
          <a:p>
            <a:fld id="{7A0FE22E-E07B-4D4D-A66A-A36E422BA9A7}" type="slidenum">
              <a:rPr lang="en-US" smtClean="0"/>
              <a:pPr/>
              <a:t>8</a:t>
            </a:fld>
            <a:endParaRPr lang="en-US" dirty="0"/>
          </a:p>
        </p:txBody>
      </p:sp>
      <p:pic>
        <p:nvPicPr>
          <p:cNvPr id="4" name="Picture 3" descr="Screen Shot 2014-11-05 at 10.12.55 AM.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592826" y="1727753"/>
            <a:ext cx="2790712" cy="2220137"/>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592826" y="4241858"/>
            <a:ext cx="2790712" cy="20846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994575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2" name="Google Shape;112;p24" descr="BlackMarble_2016_Americas_composite.png"/>
          <p:cNvPicPr preferRelativeResize="0"/>
          <p:nvPr/>
        </p:nvPicPr>
        <p:blipFill rotWithShape="1">
          <a:blip r:embed="rId3">
            <a:alphaModFix/>
          </a:blip>
          <a:srcRect b="70038"/>
          <a:stretch/>
        </p:blipFill>
        <p:spPr>
          <a:xfrm>
            <a:off x="1524000" y="857250"/>
            <a:ext cx="9144006" cy="2209450"/>
          </a:xfrm>
          <a:prstGeom prst="rect">
            <a:avLst/>
          </a:prstGeom>
          <a:noFill/>
          <a:ln>
            <a:noFill/>
          </a:ln>
        </p:spPr>
      </p:pic>
      <p:sp>
        <p:nvSpPr>
          <p:cNvPr id="113" name="Google Shape;113;p24"/>
          <p:cNvSpPr txBox="1"/>
          <p:nvPr/>
        </p:nvSpPr>
        <p:spPr>
          <a:xfrm>
            <a:off x="1104051" y="3359525"/>
            <a:ext cx="3368400" cy="2036400"/>
          </a:xfrm>
          <a:prstGeom prst="rect">
            <a:avLst/>
          </a:prstGeom>
          <a:noFill/>
          <a:ln>
            <a:noFill/>
          </a:ln>
        </p:spPr>
        <p:txBody>
          <a:bodyPr spcFirstLastPara="1" wrap="square" lIns="91425" tIns="91425" rIns="91425" bIns="91425" anchor="t" anchorCtr="0">
            <a:noAutofit/>
          </a:bodyPr>
          <a:lstStyle/>
          <a:p>
            <a:pPr algn="ctr">
              <a:lnSpc>
                <a:spcPct val="90000"/>
              </a:lnSpc>
              <a:buClr>
                <a:srgbClr val="000000"/>
              </a:buClr>
              <a:buSzPts val="3400"/>
            </a:pPr>
            <a:r>
              <a:rPr lang="en" sz="3400">
                <a:solidFill>
                  <a:srgbClr val="434343"/>
                </a:solidFill>
                <a:latin typeface="Arial"/>
                <a:ea typeface="Arial"/>
                <a:cs typeface="Arial"/>
                <a:sym typeface="Arial"/>
              </a:rPr>
              <a:t>Earthdata Cloud</a:t>
            </a:r>
            <a:endParaRPr sz="3400">
              <a:solidFill>
                <a:srgbClr val="434343"/>
              </a:solidFill>
              <a:latin typeface="Arial"/>
              <a:ea typeface="Arial"/>
              <a:cs typeface="Arial"/>
              <a:sym typeface="Arial"/>
            </a:endParaRPr>
          </a:p>
        </p:txBody>
      </p:sp>
      <p:sp>
        <p:nvSpPr>
          <p:cNvPr id="114" name="Google Shape;114;p24"/>
          <p:cNvSpPr txBox="1"/>
          <p:nvPr/>
        </p:nvSpPr>
        <p:spPr>
          <a:xfrm>
            <a:off x="4554584" y="3110225"/>
            <a:ext cx="7637416" cy="2209500"/>
          </a:xfrm>
          <a:prstGeom prst="rect">
            <a:avLst/>
          </a:prstGeom>
          <a:noFill/>
          <a:ln>
            <a:noFill/>
          </a:ln>
        </p:spPr>
        <p:txBody>
          <a:bodyPr spcFirstLastPara="1" wrap="square" lIns="91425" tIns="91425" rIns="91425" bIns="91425" anchor="t" anchorCtr="0">
            <a:noAutofit/>
          </a:bodyPr>
          <a:lstStyle/>
          <a:p>
            <a:pPr marL="457200" indent="-342900">
              <a:lnSpc>
                <a:spcPct val="115000"/>
              </a:lnSpc>
              <a:buClr>
                <a:srgbClr val="434343"/>
              </a:buClr>
              <a:buSzPts val="1800"/>
              <a:buFont typeface="Calibri"/>
              <a:buChar char="●"/>
            </a:pPr>
            <a:r>
              <a:rPr lang="en" sz="2400" dirty="0">
                <a:solidFill>
                  <a:srgbClr val="434343"/>
                </a:solidFill>
                <a:ea typeface="Calibri"/>
                <a:cs typeface="Calibri"/>
                <a:sym typeface="Calibri"/>
              </a:rPr>
              <a:t>Improve the efficiency of NASA’s data systems operations – </a:t>
            </a:r>
            <a:r>
              <a:rPr lang="en" sz="2400" u="sng" dirty="0">
                <a:solidFill>
                  <a:srgbClr val="434343"/>
                </a:solidFill>
                <a:ea typeface="Calibri"/>
                <a:cs typeface="Calibri"/>
                <a:sym typeface="Calibri"/>
              </a:rPr>
              <a:t>continues free and open access to data</a:t>
            </a:r>
            <a:endParaRPr sz="2400" dirty="0">
              <a:solidFill>
                <a:srgbClr val="595959"/>
              </a:solidFill>
              <a:ea typeface="Calibri"/>
              <a:cs typeface="Calibri"/>
              <a:sym typeface="Calibri"/>
            </a:endParaRPr>
          </a:p>
          <a:p>
            <a:pPr marL="457200" indent="-342900">
              <a:lnSpc>
                <a:spcPct val="115000"/>
              </a:lnSpc>
              <a:buClr>
                <a:srgbClr val="434343"/>
              </a:buClr>
              <a:buSzPts val="1800"/>
              <a:buFont typeface="Calibri"/>
              <a:buChar char="●"/>
            </a:pPr>
            <a:r>
              <a:rPr lang="en" sz="2400" dirty="0">
                <a:solidFill>
                  <a:srgbClr val="434343"/>
                </a:solidFill>
                <a:ea typeface="Calibri"/>
                <a:cs typeface="Calibri"/>
                <a:sym typeface="Calibri"/>
              </a:rPr>
              <a:t>Prepare for planned high-data-rate missions</a:t>
            </a:r>
            <a:endParaRPr sz="2400" dirty="0">
              <a:solidFill>
                <a:srgbClr val="595959"/>
              </a:solidFill>
              <a:ea typeface="Calibri"/>
              <a:cs typeface="Calibri"/>
              <a:sym typeface="Calibri"/>
            </a:endParaRPr>
          </a:p>
          <a:p>
            <a:pPr marL="457200" indent="-342900">
              <a:lnSpc>
                <a:spcPct val="115000"/>
              </a:lnSpc>
              <a:buClr>
                <a:srgbClr val="434343"/>
              </a:buClr>
              <a:buSzPts val="1800"/>
              <a:buFont typeface="Calibri"/>
              <a:buChar char="●"/>
            </a:pPr>
            <a:r>
              <a:rPr lang="en" sz="2400" dirty="0">
                <a:solidFill>
                  <a:srgbClr val="434343"/>
                </a:solidFill>
                <a:ea typeface="Calibri"/>
                <a:cs typeface="Calibri"/>
                <a:sym typeface="Calibri"/>
              </a:rPr>
              <a:t>Increase opportunity for researchers and commercial users to access/process PBs of data quickly without the need for data management</a:t>
            </a:r>
            <a:endParaRPr sz="2400" dirty="0">
              <a:solidFill>
                <a:srgbClr val="595959"/>
              </a:solidFill>
              <a:ea typeface="Calibri"/>
              <a:cs typeface="Calibri"/>
              <a:sym typeface="Calibri"/>
            </a:endParaRPr>
          </a:p>
          <a:p>
            <a:pPr marL="457200" indent="-342900">
              <a:lnSpc>
                <a:spcPct val="115000"/>
              </a:lnSpc>
              <a:buClr>
                <a:srgbClr val="434343"/>
              </a:buClr>
              <a:buSzPts val="1800"/>
              <a:buFont typeface="Calibri"/>
              <a:buChar char="●"/>
            </a:pPr>
            <a:r>
              <a:rPr lang="en" sz="2400" dirty="0">
                <a:solidFill>
                  <a:srgbClr val="434343"/>
                </a:solidFill>
                <a:ea typeface="Calibri"/>
                <a:cs typeface="Calibri"/>
                <a:sym typeface="Calibri"/>
              </a:rPr>
              <a:t>Transparent/extendable open source processing framework</a:t>
            </a:r>
            <a:endParaRPr sz="2400" dirty="0">
              <a:solidFill>
                <a:srgbClr val="434343"/>
              </a:solidFill>
            </a:endParaRPr>
          </a:p>
        </p:txBody>
      </p:sp>
      <p:sp>
        <p:nvSpPr>
          <p:cNvPr id="115" name="Google Shape;115;p24"/>
          <p:cNvSpPr txBox="1">
            <a:spLocks noGrp="1"/>
          </p:cNvSpPr>
          <p:nvPr>
            <p:ph type="sldNum" idx="12"/>
          </p:nvPr>
        </p:nvSpPr>
        <p:spPr>
          <a:xfrm>
            <a:off x="9201150" y="6397433"/>
            <a:ext cx="2057400" cy="273900"/>
          </a:xfrm>
          <a:prstGeom prst="rect">
            <a:avLst/>
          </a:prstGeom>
        </p:spPr>
        <p:txBody>
          <a:bodyPr spcFirstLastPara="1" vert="horz" wrap="square" lIns="68575" tIns="34275" rIns="68575" bIns="34275" rtlCol="0" anchor="ctr" anchorCtr="0">
            <a:noAutofit/>
          </a:bodyPr>
          <a:lstStyle/>
          <a:p>
            <a:pPr>
              <a:buClr>
                <a:srgbClr val="000000"/>
              </a:buClr>
            </a:pPr>
            <a:fld id="{00000000-1234-1234-1234-123412341234}" type="slidenum">
              <a:rPr lang="en"/>
              <a:pPr>
                <a:buClr>
                  <a:srgbClr val="000000"/>
                </a:buClr>
              </a:pPr>
              <a:t>9</a:t>
            </a:fld>
            <a:endParaRPr dirty="0"/>
          </a:p>
        </p:txBody>
      </p:sp>
    </p:spTree>
    <p:extLst>
      <p:ext uri="{BB962C8B-B14F-4D97-AF65-F5344CB8AC3E}">
        <p14:creationId xmlns:p14="http://schemas.microsoft.com/office/powerpoint/2010/main" val="2725969971"/>
      </p:ext>
    </p:extLst>
  </p:cSld>
  <p:clrMapOvr>
    <a:masterClrMapping/>
  </p:clrMapOvr>
  <p:timing>
    <p:tnLst>
      <p:par>
        <p:cTn id="1" dur="indefinite" restart="never" nodeType="tmRoot"/>
      </p:par>
    </p:tnLst>
  </p:timing>
</p:sld>
</file>

<file path=ppt/theme/theme1.xml><?xml version="1.0" encoding="utf-8"?>
<a:theme xmlns:a="http://schemas.openxmlformats.org/drawingml/2006/main" name="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Earthdata">
  <a:themeElements>
    <a:clrScheme name="EOSDIS">
      <a:dk1>
        <a:srgbClr val="171717"/>
      </a:dk1>
      <a:lt1>
        <a:sysClr val="window" lastClr="FFFFFF"/>
      </a:lt1>
      <a:dk2>
        <a:srgbClr val="1F497D"/>
      </a:dk2>
      <a:lt2>
        <a:srgbClr val="ECF0F1"/>
      </a:lt2>
      <a:accent1>
        <a:srgbClr val="3498DB"/>
      </a:accent1>
      <a:accent2>
        <a:srgbClr val="C0392B"/>
      </a:accent2>
      <a:accent3>
        <a:srgbClr val="2ECC71"/>
      </a:accent3>
      <a:accent4>
        <a:srgbClr val="9B59B6"/>
      </a:accent4>
      <a:accent5>
        <a:srgbClr val="1ABC9C"/>
      </a:accent5>
      <a:accent6>
        <a:srgbClr val="E67E22"/>
      </a:accent6>
      <a:hlink>
        <a:srgbClr val="2980B9"/>
      </a:hlink>
      <a:folHlink>
        <a:srgbClr val="8E44AD"/>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81187</TotalTime>
  <Words>2399</Words>
  <Application>Microsoft Office PowerPoint</Application>
  <PresentationFormat>Widescreen</PresentationFormat>
  <Paragraphs>396</Paragraphs>
  <Slides>17</Slides>
  <Notes>11</Notes>
  <HiddenSlides>0</HiddenSlides>
  <MMClips>0</MMClips>
  <ScaleCrop>false</ScaleCrop>
  <HeadingPairs>
    <vt:vector size="6" baseType="variant">
      <vt:variant>
        <vt:lpstr>Fonts Used</vt:lpstr>
      </vt:variant>
      <vt:variant>
        <vt:i4>22</vt:i4>
      </vt:variant>
      <vt:variant>
        <vt:lpstr>Theme</vt:lpstr>
      </vt:variant>
      <vt:variant>
        <vt:i4>3</vt:i4>
      </vt:variant>
      <vt:variant>
        <vt:lpstr>Slide Titles</vt:lpstr>
      </vt:variant>
      <vt:variant>
        <vt:i4>17</vt:i4>
      </vt:variant>
    </vt:vector>
  </HeadingPairs>
  <TitlesOfParts>
    <vt:vector size="42" baseType="lpstr">
      <vt:lpstr>ＭＳ Ｐゴシック</vt:lpstr>
      <vt:lpstr>游ゴシック</vt:lpstr>
      <vt:lpstr> Arial</vt:lpstr>
      <vt:lpstr>Arial</vt:lpstr>
      <vt:lpstr>Arial Narrow</vt:lpstr>
      <vt:lpstr>Avenir Book</vt:lpstr>
      <vt:lpstr>Avenir Heavy</vt:lpstr>
      <vt:lpstr>Calibri</vt:lpstr>
      <vt:lpstr>Cambria</vt:lpstr>
      <vt:lpstr>Cambria Math</vt:lpstr>
      <vt:lpstr>Dosis</vt:lpstr>
      <vt:lpstr>Dosis Medium</vt:lpstr>
      <vt:lpstr>Franklin Gothic Book</vt:lpstr>
      <vt:lpstr>Franklin Gothic Medium</vt:lpstr>
      <vt:lpstr>Helvetica</vt:lpstr>
      <vt:lpstr>Helvetica Neue</vt:lpstr>
      <vt:lpstr>Noto Sans Symbols</vt:lpstr>
      <vt:lpstr>Questrial</vt:lpstr>
      <vt:lpstr>Times</vt:lpstr>
      <vt:lpstr>Times New Roman</vt:lpstr>
      <vt:lpstr>Wingdings</vt:lpstr>
      <vt:lpstr>ヒラギノ角ゴ Pro W3</vt:lpstr>
      <vt:lpstr>1_Blank</vt:lpstr>
      <vt:lpstr>2_Blank</vt:lpstr>
      <vt:lpstr>2_Earthdata</vt:lpstr>
      <vt:lpstr>National Aeronautics and Space Administration (NASA)   Agency Report  WGISS – 50 </vt:lpstr>
      <vt:lpstr>NASA’s Earth Science Data Systems Program: Major Components</vt:lpstr>
      <vt:lpstr>Earth Observing System Data and Information System</vt:lpstr>
      <vt:lpstr>EOSDIS Comprises Data of the Whole Earth System</vt:lpstr>
      <vt:lpstr>PowerPoint Presentation</vt:lpstr>
      <vt:lpstr>PowerPoint Presentation</vt:lpstr>
      <vt:lpstr>Looking for Earth Science data?</vt:lpstr>
      <vt:lpstr>EOSDIS Data Access Role Centralized Reusable Capabilities</vt:lpstr>
      <vt:lpstr>PowerPoint Presentation</vt:lpstr>
      <vt:lpstr>   Earthdata Cloud Accomplishments</vt:lpstr>
      <vt:lpstr>Volume changes</vt:lpstr>
      <vt:lpstr>Support for a variety of parameters</vt:lpstr>
      <vt:lpstr>Velocity of data ingest and distribution</vt:lpstr>
      <vt:lpstr>FY2019 EOSDIS Number of Data Products Distributed by Country</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Mitchell, Andrew E. (GSFC-4230)</dc:creator>
  <cp:lastModifiedBy>Mitchell, Andrew E. (GSFC-4230)</cp:lastModifiedBy>
  <cp:revision>141</cp:revision>
  <dcterms:created xsi:type="dcterms:W3CDTF">2018-08-03T18:33:03Z</dcterms:created>
  <dcterms:modified xsi:type="dcterms:W3CDTF">2020-09-10T13:01:29Z</dcterms:modified>
</cp:coreProperties>
</file>