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7" r:id="rId2"/>
    <p:sldId id="365" r:id="rId3"/>
    <p:sldId id="366" r:id="rId4"/>
    <p:sldId id="361" r:id="rId5"/>
    <p:sldId id="362" r:id="rId6"/>
    <p:sldId id="363" r:id="rId7"/>
    <p:sldId id="367" r:id="rId8"/>
    <p:sldId id="369" r:id="rId9"/>
    <p:sldId id="370" r:id="rId10"/>
    <p:sldId id="3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0000CC"/>
    <a:srgbClr val="99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00" autoAdjust="0"/>
  </p:normalViewPr>
  <p:slideViewPr>
    <p:cSldViewPr>
      <p:cViewPr varScale="1">
        <p:scale>
          <a:sx n="84" d="100"/>
          <a:sy n="84" d="100"/>
        </p:scale>
        <p:origin x="54" y="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B64E8-D72D-476E-B0CC-22E58584E574}" type="datetimeFigureOut">
              <a:rPr lang="en-US" smtClean="0"/>
              <a:pPr/>
              <a:t>14-Sep-20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AD2FC-C5CB-46BC-85D1-9413713F9A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7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theme based constellation</a:t>
            </a:r>
            <a:r>
              <a:rPr lang="en-US" baseline="0" dirty="0" smtClean="0"/>
              <a:t> of Earth Observation satellites are used to cater to Earth Observation Applications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AD2FC-C5CB-46BC-85D1-9413713F9A4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54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 Earth Observation missions are approved</a:t>
            </a:r>
            <a:r>
              <a:rPr lang="en-US" baseline="0" dirty="0" smtClean="0"/>
              <a:t> to provide continuity of existing missions and new satellites for new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AD2FC-C5CB-46BC-85D1-9413713F9A4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99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 smtClean="0"/>
              <a:t>Bhuvan</a:t>
            </a:r>
            <a:r>
              <a:rPr lang="en-IN" dirty="0" smtClean="0"/>
              <a:t> is a geospatial platform of ISRO, providing Earth observation data and geo-spatial applications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67A58-7E09-47B8-BF6D-D117F7163FE5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79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This</a:t>
            </a:r>
            <a:r>
              <a:rPr lang="en-IN" baseline="0" dirty="0" smtClean="0"/>
              <a:t> slide highlights some of he geo-spatial applications developed on </a:t>
            </a:r>
            <a:r>
              <a:rPr lang="en-IN" baseline="0" dirty="0" err="1" smtClean="0"/>
              <a:t>Bhuvan</a:t>
            </a:r>
            <a:r>
              <a:rPr lang="en-IN" baseline="0" dirty="0" smtClean="0"/>
              <a:t> for operational support to Government agencies during COVID-19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67A58-7E09-47B8-BF6D-D117F7163FE5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700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MOSDAC is ISRO’s data house for Indian Meteorological and Oceanographic</a:t>
            </a:r>
            <a:r>
              <a:rPr lang="en-US" baseline="0" dirty="0" smtClean="0"/>
              <a:t> Satellites.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AD2FC-C5CB-46BC-85D1-9413713F9A4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7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provides</a:t>
            </a:r>
            <a:r>
              <a:rPr lang="en-US" baseline="0" dirty="0" smtClean="0"/>
              <a:t> details of data democracy practices and available tools and protocols which could be used to access data from MOSDAC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AD2FC-C5CB-46BC-85D1-9413713F9A4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24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VEDAS provides</a:t>
            </a:r>
            <a:r>
              <a:rPr lang="en-IN" baseline="0" dirty="0" smtClean="0"/>
              <a:t> capability for analytics and visualization of Earth Observation data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51EF-1F1D-432C-B3D7-A5623853A3E5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9334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 applications developed and available</a:t>
            </a:r>
            <a:r>
              <a:rPr lang="en-US" baseline="0" dirty="0" smtClean="0"/>
              <a:t> on VEDAS includes Agriculture monitoring, Satellite based estimation of Solar Energy potential, Urban area monitoring and Multi-temporal analysis and classification of satellite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EAF46-42FD-4669-B452-5F6CCD49D7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0118-32A2-4ACB-AB19-875F00DA1093}" type="datetimeFigureOut">
              <a:rPr lang="en-US" smtClean="0"/>
              <a:pPr/>
              <a:t>14-Sep-20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0118-32A2-4ACB-AB19-875F00DA1093}" type="datetimeFigureOut">
              <a:rPr lang="en-US" smtClean="0"/>
              <a:pPr/>
              <a:t>14-Sep-20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0118-32A2-4ACB-AB19-875F00DA1093}" type="datetimeFigureOut">
              <a:rPr lang="en-US" smtClean="0"/>
              <a:pPr/>
              <a:t>14-Sep-20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0118-32A2-4ACB-AB19-875F00DA1093}" type="datetimeFigureOut">
              <a:rPr lang="en-US" smtClean="0"/>
              <a:pPr/>
              <a:t>14-Sep-20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0118-32A2-4ACB-AB19-875F00DA1093}" type="datetimeFigureOut">
              <a:rPr lang="en-US" smtClean="0"/>
              <a:pPr/>
              <a:t>14-Sep-20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0118-32A2-4ACB-AB19-875F00DA1093}" type="datetimeFigureOut">
              <a:rPr lang="en-US" smtClean="0"/>
              <a:pPr/>
              <a:t>14-Sep-20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0118-32A2-4ACB-AB19-875F00DA1093}" type="datetimeFigureOut">
              <a:rPr lang="en-US" smtClean="0"/>
              <a:pPr/>
              <a:t>14-Sep-20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0118-32A2-4ACB-AB19-875F00DA1093}" type="datetimeFigureOut">
              <a:rPr lang="en-US" smtClean="0"/>
              <a:pPr/>
              <a:t>14-Sep-20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0118-32A2-4ACB-AB19-875F00DA1093}" type="datetimeFigureOut">
              <a:rPr lang="en-US" smtClean="0"/>
              <a:pPr/>
              <a:t>14-Sep-20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0118-32A2-4ACB-AB19-875F00DA1093}" type="datetimeFigureOut">
              <a:rPr lang="en-US" smtClean="0"/>
              <a:pPr/>
              <a:t>14-Sep-20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0118-32A2-4ACB-AB19-875F00DA1093}" type="datetimeFigureOut">
              <a:rPr lang="en-US" smtClean="0"/>
              <a:pPr/>
              <a:t>14-Sep-20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E0118-32A2-4ACB-AB19-875F00DA1093}" type="datetimeFigureOut">
              <a:rPr lang="en-US" smtClean="0"/>
              <a:pPr/>
              <a:t>14-Sep-20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FFCCB-1927-49B6-AA0A-BD206B52848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gif"/><Relationship Id="rId21" Type="http://schemas.openxmlformats.org/officeDocument/2006/relationships/image" Target="../media/image23.jpeg"/><Relationship Id="rId7" Type="http://schemas.openxmlformats.org/officeDocument/2006/relationships/image" Target="../media/image10.jpeg"/><Relationship Id="rId12" Type="http://schemas.openxmlformats.org/officeDocument/2006/relationships/image" Target="../media/image15.gif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24" Type="http://schemas.openxmlformats.org/officeDocument/2006/relationships/image" Target="../media/image1.gif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23" Type="http://schemas.openxmlformats.org/officeDocument/2006/relationships/image" Target="../media/image25.gif"/><Relationship Id="rId10" Type="http://schemas.openxmlformats.org/officeDocument/2006/relationships/image" Target="../media/image13.png"/><Relationship Id="rId19" Type="http://schemas.microsoft.com/office/2007/relationships/hdphoto" Target="../media/hdphoto1.wdp"/><Relationship Id="rId4" Type="http://schemas.openxmlformats.org/officeDocument/2006/relationships/image" Target="../media/image7.gif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emf"/><Relationship Id="rId10" Type="http://schemas.openxmlformats.org/officeDocument/2006/relationships/image" Target="../media/image32.jpe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huvan.nrsc.gov.i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osdac.gov.in/scorpio" TargetMode="External"/><Relationship Id="rId3" Type="http://schemas.openxmlformats.org/officeDocument/2006/relationships/hyperlink" Target="https://mosdac.gov.in/live" TargetMode="External"/><Relationship Id="rId7" Type="http://schemas.openxmlformats.org/officeDocument/2006/relationships/image" Target="../media/image42.png"/><Relationship Id="rId12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3.png"/><Relationship Id="rId5" Type="http://schemas.openxmlformats.org/officeDocument/2006/relationships/image" Target="../media/image40.gif"/><Relationship Id="rId10" Type="http://schemas.openxmlformats.org/officeDocument/2006/relationships/hyperlink" Target="https://mosdac.gov.in/sci/" TargetMode="External"/><Relationship Id="rId4" Type="http://schemas.openxmlformats.org/officeDocument/2006/relationships/image" Target="../media/image39.jpeg"/><Relationship Id="rId9" Type="http://schemas.openxmlformats.org/officeDocument/2006/relationships/hyperlink" Target="https://mosdac.gov.in/rip_current_forecas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5.png"/><Relationship Id="rId4" Type="http://schemas.openxmlformats.org/officeDocument/2006/relationships/image" Target="../media/image47.jpeg"/><Relationship Id="rId9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5600" y="457200"/>
            <a:ext cx="1107635" cy="954935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6128" y="1875526"/>
            <a:ext cx="3201096" cy="3137505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16963" y="589225"/>
            <a:ext cx="10046110" cy="939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Recent Developments in Information Systems and Earth Observation Services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841163" y="4256871"/>
            <a:ext cx="3352800" cy="1044120"/>
            <a:chOff x="5791200" y="2743200"/>
            <a:chExt cx="3352800" cy="10441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8400" y="2743200"/>
              <a:ext cx="2094144" cy="39778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1200" y="3140989"/>
              <a:ext cx="335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Meteorology and Oceanographic Satellite Data Archival Centre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06813" y="2553749"/>
            <a:ext cx="3060223" cy="1320340"/>
            <a:chOff x="5693968" y="1030834"/>
            <a:chExt cx="3060223" cy="13203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4884" y="1030834"/>
              <a:ext cx="1865538" cy="127417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693968" y="1981842"/>
              <a:ext cx="3060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Geospatial Data and Services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37791" y="5490981"/>
            <a:ext cx="2054716" cy="928442"/>
            <a:chOff x="6174885" y="4176221"/>
            <a:chExt cx="2054716" cy="92844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0786" y="4176221"/>
              <a:ext cx="993734" cy="74377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174885" y="4735331"/>
              <a:ext cx="2054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Geospatial Analysis</a:t>
              </a: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1250599" y="5158767"/>
            <a:ext cx="5334000" cy="1244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Indian Space Research </a:t>
            </a:r>
            <a:r>
              <a:rPr lang="en-US" dirty="0" err="1" smtClean="0"/>
              <a:t>Organisation</a:t>
            </a:r>
            <a:r>
              <a:rPr lang="en-US" dirty="0" smtClean="0"/>
              <a:t> (ISRO)</a:t>
            </a:r>
          </a:p>
          <a:p>
            <a:r>
              <a:rPr lang="en-US" dirty="0" smtClean="0"/>
              <a:t>Agency Report </a:t>
            </a:r>
          </a:p>
          <a:p>
            <a:r>
              <a:rPr lang="en-US" dirty="0" smtClean="0"/>
              <a:t>Presented in WGISS-50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15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71800"/>
            <a:ext cx="109728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416" y="2286000"/>
            <a:ext cx="1109568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30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537005" y="99294"/>
            <a:ext cx="9144000" cy="364876"/>
          </a:xfrm>
          <a:prstGeom prst="roundRect">
            <a:avLst/>
          </a:prstGeom>
          <a:noFill/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990000"/>
                </a:solidFill>
              </a:rPr>
              <a:t>Current Operational Remote Sensing Capabilities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34580" y="363963"/>
            <a:ext cx="4857420" cy="6441953"/>
            <a:chOff x="6532347" y="363963"/>
            <a:chExt cx="5659652" cy="6441953"/>
          </a:xfrm>
          <a:noFill/>
        </p:grpSpPr>
        <p:sp>
          <p:nvSpPr>
            <p:cNvPr id="63" name="Rectangle 62"/>
            <p:cNvSpPr/>
            <p:nvPr/>
          </p:nvSpPr>
          <p:spPr>
            <a:xfrm>
              <a:off x="6556752" y="363963"/>
              <a:ext cx="5635247" cy="6441953"/>
            </a:xfrm>
            <a:prstGeom prst="rect">
              <a:avLst/>
            </a:prstGeom>
            <a:grpFill/>
            <a:ln w="3175"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endParaRPr kumimoji="1" lang="en-US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532347" y="825152"/>
              <a:ext cx="512827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6213" indent="-176213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Three tier imaging : 56 m / 23 m / 5.8 m</a:t>
              </a:r>
            </a:p>
            <a:p>
              <a:pPr marL="176213" indent="-176213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Revisit Capability : 03    / 11      / 03 days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02996" y="2014903"/>
              <a:ext cx="5145079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6213" indent="-176213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2.5 m Stereo imaging</a:t>
              </a:r>
            </a:p>
            <a:p>
              <a:pPr marL="176213" indent="-176213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1m PAN</a:t>
              </a:r>
            </a:p>
            <a:p>
              <a:pPr marL="176213" indent="-176213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Sub-meter PAN and 1.5 m Multi-spectral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01281" y="3570006"/>
              <a:ext cx="4969225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6213" indent="-176213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Ocean Color 360 m with 2 days revisit  </a:t>
              </a:r>
            </a:p>
            <a:p>
              <a:pPr marL="176213" indent="-176213">
                <a:buFont typeface="Arial" panose="020B0604020202020204" pitchFamily="34" charset="0"/>
                <a:buChar char="•"/>
                <a:defRPr/>
              </a:pPr>
              <a:r>
                <a:rPr lang="sv-S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Ocean Altimeter </a:t>
              </a:r>
            </a:p>
            <a:p>
              <a:pPr marL="176213" indent="-176213">
                <a:buFont typeface="Arial" panose="020B0604020202020204" pitchFamily="34" charset="0"/>
                <a:buChar char="•"/>
                <a:defRPr/>
              </a:pPr>
              <a:r>
                <a:rPr lang="sv-S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Ocean Surface </a:t>
              </a:r>
              <a:r>
                <a:rPr lang="sv-SE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Winds</a:t>
              </a:r>
              <a:endParaRPr lang="sv-SE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marL="176213" indent="-176213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Ocean State Forecast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19532" y="5265463"/>
              <a:ext cx="5296813" cy="147732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6213" indent="-176213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6 Channel Imager – 48 images per day</a:t>
              </a:r>
            </a:p>
            <a:p>
              <a:pPr marL="176213" indent="-176213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19 Channel Sounder – Atm. Profiles</a:t>
              </a:r>
            </a:p>
            <a:p>
              <a:pPr marL="176213" indent="-176213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Temp. &amp; Humidity Profiles</a:t>
              </a:r>
            </a:p>
            <a:p>
              <a:pPr marL="176213" indent="-176213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Radiation Budget</a:t>
              </a:r>
            </a:p>
            <a:p>
              <a:pPr marL="176213" indent="-176213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Radio Occultation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200" y="609600"/>
            <a:ext cx="7086600" cy="6196316"/>
            <a:chOff x="1625021" y="363962"/>
            <a:chExt cx="4810050" cy="6441954"/>
          </a:xfrm>
        </p:grpSpPr>
        <p:sp>
          <p:nvSpPr>
            <p:cNvPr id="52" name="Rectangle 51"/>
            <p:cNvSpPr/>
            <p:nvPr/>
          </p:nvSpPr>
          <p:spPr>
            <a:xfrm>
              <a:off x="1625021" y="363962"/>
              <a:ext cx="4795833" cy="6441954"/>
            </a:xfrm>
            <a:prstGeom prst="rect">
              <a:avLst/>
            </a:prstGeom>
            <a:solidFill>
              <a:srgbClr val="FFF8EB"/>
            </a:solidFill>
            <a:ln w="3175"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28600" indent="-228600">
                <a:spcBef>
                  <a:spcPts val="600"/>
                </a:spcBef>
                <a:spcAft>
                  <a:spcPts val="600"/>
                </a:spcAft>
                <a:defRPr/>
              </a:pPr>
              <a:endParaRPr kumimoji="1" lang="en-US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53536" y="769791"/>
              <a:ext cx="4712978" cy="369332"/>
            </a:xfrm>
            <a:prstGeom prst="rect">
              <a:avLst/>
            </a:prstGeom>
            <a:solidFill>
              <a:srgbClr val="FDD1A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587">
                <a:defRPr/>
              </a:pPr>
              <a:r>
                <a:rPr kumimoji="1" lang="sv-SE" b="1" dirty="0">
                  <a:solidFill>
                    <a:srgbClr val="800000"/>
                  </a:solidFill>
                  <a:latin typeface="Arial Narrow" panose="020B0606020202030204" pitchFamily="34" charset="0"/>
                  <a:cs typeface="Arial" pitchFamily="34" charset="0"/>
                </a:rPr>
                <a:t>RESOURCESAT- 2 &amp; 2A</a:t>
              </a:r>
              <a:endParaRPr kumimoji="1" lang="sv-SE" sz="2000" b="1" dirty="0">
                <a:solidFill>
                  <a:srgbClr val="800000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67821" y="5332468"/>
              <a:ext cx="4675643" cy="338554"/>
            </a:xfrm>
            <a:prstGeom prst="rect">
              <a:avLst/>
            </a:prstGeom>
            <a:solidFill>
              <a:srgbClr val="00FD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lvl="1" algn="ctr">
                <a:spcAft>
                  <a:spcPts val="600"/>
                </a:spcAft>
                <a:defRPr/>
              </a:pPr>
              <a:r>
                <a:rPr kumimoji="1" lang="sv-SE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rPr>
                <a:t>Weather and Climate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72220" y="4023552"/>
              <a:ext cx="4705868" cy="369332"/>
            </a:xfrm>
            <a:prstGeom prst="rect">
              <a:avLst/>
            </a:prstGeom>
            <a:solidFill>
              <a:srgbClr val="ABDB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1" lang="sv-SE" sz="1600" b="1" dirty="0">
                  <a:solidFill>
                    <a:srgbClr val="800000"/>
                  </a:solidFill>
                  <a:latin typeface="Arial Narrow" panose="020B0606020202030204" pitchFamily="34" charset="0"/>
                  <a:cs typeface="Arial" pitchFamily="34" charset="0"/>
                </a:rPr>
                <a:t>OCEANSAT-2</a:t>
              </a:r>
              <a:r>
                <a:rPr kumimoji="1" lang="sv-SE" b="1" dirty="0">
                  <a:solidFill>
                    <a:srgbClr val="800000"/>
                  </a:solidFill>
                  <a:latin typeface="Arial Narrow" panose="020B0606020202030204" pitchFamily="34" charset="0"/>
                  <a:cs typeface="Arial" pitchFamily="34" charset="0"/>
                </a:rPr>
                <a:t>; SARAL; SCATSAT-1</a:t>
              </a:r>
              <a:endParaRPr kumimoji="1" lang="sv-SE" sz="1600" b="1" dirty="0">
                <a:solidFill>
                  <a:srgbClr val="800000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67485" y="2449269"/>
              <a:ext cx="4767586" cy="369332"/>
            </a:xfrm>
            <a:prstGeom prst="rect">
              <a:avLst/>
            </a:prstGeom>
            <a:solidFill>
              <a:srgbClr val="FFE59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587">
                <a:defRPr/>
              </a:pPr>
              <a:r>
                <a:rPr kumimoji="1" lang="sv-SE" sz="1600" b="1" dirty="0">
                  <a:solidFill>
                    <a:srgbClr val="800000"/>
                  </a:solidFill>
                  <a:latin typeface="Arial Narrow" panose="020B0606020202030204" pitchFamily="34" charset="0"/>
                  <a:cs typeface="Arial" pitchFamily="34" charset="0"/>
                </a:rPr>
                <a:t>CARTOSAT-1</a:t>
              </a:r>
              <a:r>
                <a:rPr kumimoji="1" lang="sv-SE" b="1" dirty="0">
                  <a:solidFill>
                    <a:srgbClr val="800000"/>
                  </a:solidFill>
                  <a:latin typeface="Arial Narrow" panose="020B0606020202030204" pitchFamily="34" charset="0"/>
                  <a:cs typeface="Arial" pitchFamily="34" charset="0"/>
                </a:rPr>
                <a:t>, CARTOSAT-2 &amp;  CARTOSAT-2E</a:t>
              </a:r>
              <a:endParaRPr kumimoji="1" lang="sv-SE" sz="2000" b="1" dirty="0">
                <a:solidFill>
                  <a:srgbClr val="800000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62893" y="5694772"/>
              <a:ext cx="4718394" cy="338554"/>
            </a:xfrm>
            <a:prstGeom prst="rect">
              <a:avLst/>
            </a:prstGeom>
            <a:solidFill>
              <a:srgbClr val="00FD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1" lang="sv-SE" sz="1600" b="1" dirty="0">
                  <a:solidFill>
                    <a:srgbClr val="800000"/>
                  </a:solidFill>
                  <a:latin typeface="Arial Narrow" panose="020B0606020202030204" pitchFamily="34" charset="0"/>
                  <a:cs typeface="Arial" pitchFamily="34" charset="0"/>
                </a:rPr>
                <a:t>INSAT-3D;  INSAT-3DR; MEGHA-TROPIQUES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79061" y="3664497"/>
              <a:ext cx="4664403" cy="338554"/>
            </a:xfrm>
            <a:prstGeom prst="rect">
              <a:avLst/>
            </a:prstGeom>
            <a:solidFill>
              <a:srgbClr val="ABDB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lvl="1" algn="ctr">
                <a:spcAft>
                  <a:spcPts val="600"/>
                </a:spcAft>
                <a:defRPr/>
              </a:pPr>
              <a:r>
                <a:rPr kumimoji="1" lang="sv-SE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rPr>
                <a:t>Oceanography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53268" y="410440"/>
              <a:ext cx="4724821" cy="338554"/>
            </a:xfrm>
            <a:prstGeom prst="rect">
              <a:avLst/>
            </a:prstGeom>
            <a:solidFill>
              <a:srgbClr val="FDD1A4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lvl="1" algn="ctr">
                <a:defRPr/>
              </a:pPr>
              <a:r>
                <a:rPr kumimoji="1" lang="sv-SE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rPr>
                <a:t>Natural Resources Inventory &amp; Disaster Management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55100" y="2079020"/>
              <a:ext cx="4711415" cy="338554"/>
            </a:xfrm>
            <a:prstGeom prst="rect">
              <a:avLst/>
            </a:prstGeom>
            <a:solidFill>
              <a:srgbClr val="FFE593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1587" algn="ctr">
                <a:defRPr/>
              </a:pPr>
              <a:r>
                <a:rPr kumimoji="1" lang="sv-SE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rPr>
                <a:t>Large Scale Mapping, Infrastru. Planning &amp; Cartography</a:t>
              </a:r>
            </a:p>
          </p:txBody>
        </p:sp>
        <p:pic>
          <p:nvPicPr>
            <p:cNvPr id="24" name="Picture 3" descr="http://www.isro.gov.in/satellites/images/resourcesat-2.gif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788764">
              <a:off x="5452671" y="434897"/>
              <a:ext cx="664711" cy="1107851"/>
            </a:xfrm>
            <a:prstGeom prst="rect">
              <a:avLst/>
            </a:prstGeom>
            <a:noFill/>
          </p:spPr>
        </p:pic>
        <p:pic>
          <p:nvPicPr>
            <p:cNvPr id="27" name="Picture 1" descr="http://www.isro.gov.in/satellites/images/oceansat-2_img.gif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7555" b="22257"/>
            <a:stretch>
              <a:fillRect/>
            </a:stretch>
          </p:blipFill>
          <p:spPr bwMode="auto">
            <a:xfrm rot="20774045">
              <a:off x="5207292" y="3562417"/>
              <a:ext cx="1042863" cy="910134"/>
            </a:xfrm>
            <a:prstGeom prst="rect">
              <a:avLst/>
            </a:prstGeom>
            <a:noFill/>
          </p:spPr>
        </p:pic>
        <p:pic>
          <p:nvPicPr>
            <p:cNvPr id="28" name="Picture 1" descr="http://www.isro.gov.in/satellites/images/insat-3d_img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20000">
              <a:off x="5731380" y="5339776"/>
              <a:ext cx="572366" cy="663945"/>
            </a:xfrm>
            <a:prstGeom prst="rect">
              <a:avLst/>
            </a:prstGeom>
            <a:noFill/>
          </p:spPr>
        </p:pic>
        <p:pic>
          <p:nvPicPr>
            <p:cNvPr id="30" name="Picture 1" descr="amv">
              <a:extLst>
                <a:ext uri="{FF2B5EF4-FFF2-40B4-BE49-F238E27FC236}">
                  <a16:creationId xmlns="" xmlns:a16="http://schemas.microsoft.com/office/drawing/2014/main" id="{291067A4-58C1-744F-A8F9-3D08730A87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893" t="7768" r="25662" b="25299"/>
            <a:stretch>
              <a:fillRect/>
            </a:stretch>
          </p:blipFill>
          <p:spPr bwMode="auto">
            <a:xfrm>
              <a:off x="2676891" y="6082466"/>
              <a:ext cx="814832" cy="6520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SAPHIR_BT_S1">
              <a:extLst>
                <a:ext uri="{FF2B5EF4-FFF2-40B4-BE49-F238E27FC236}">
                  <a16:creationId xmlns="" xmlns:a16="http://schemas.microsoft.com/office/drawing/2014/main" id="{AEA10829-EF6B-C745-B755-3CEA355340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78927" y="6091461"/>
              <a:ext cx="912845" cy="6343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>
              <a:extLst>
                <a:ext uri="{FF2B5EF4-FFF2-40B4-BE49-F238E27FC236}">
                  <a16:creationId xmlns="" xmlns:a16="http://schemas.microsoft.com/office/drawing/2014/main" id="{A62BED78-E618-0744-B6B1-91CFE7F537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772" y="6072466"/>
              <a:ext cx="662226" cy="668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F829CA25-BEC4-974D-A4C2-8D300247A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5316143" y="6091460"/>
              <a:ext cx="856142" cy="6526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2" name="Picture 33">
              <a:extLst>
                <a:ext uri="{FF2B5EF4-FFF2-40B4-BE49-F238E27FC236}">
                  <a16:creationId xmlns="" xmlns:a16="http://schemas.microsoft.com/office/drawing/2014/main" id="{A8C5144E-1282-624C-A588-8E815F14E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198" y="4431434"/>
              <a:ext cx="887193" cy="802121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13500AE3-4456-EF40-B5B6-BB32D7886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0994" y="4435575"/>
              <a:ext cx="1009980" cy="798664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857A413F-F219-C149-A386-0D381F2CE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648" r="1818" b="1633"/>
            <a:stretch/>
          </p:blipFill>
          <p:spPr>
            <a:xfrm>
              <a:off x="5186882" y="4429767"/>
              <a:ext cx="1080767" cy="81692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A4948476-77CE-F24C-835F-CC3043D52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533" y="4477609"/>
              <a:ext cx="842502" cy="740445"/>
            </a:xfrm>
            <a:prstGeom prst="rect">
              <a:avLst/>
            </a:prstGeom>
            <a:noFill/>
          </p:spPr>
        </p:pic>
        <p:pic>
          <p:nvPicPr>
            <p:cNvPr id="53" name="Picture 3">
              <a:extLst>
                <a:ext uri="{FF2B5EF4-FFF2-40B4-BE49-F238E27FC236}">
                  <a16:creationId xmlns="" xmlns:a16="http://schemas.microsoft.com/office/drawing/2014/main" id="{105A52E4-5B5C-864E-91B2-8CC68907491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766" y="2869644"/>
              <a:ext cx="1123360" cy="700362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1" name="Picture 9">
              <a:extLst>
                <a:ext uri="{FF2B5EF4-FFF2-40B4-BE49-F238E27FC236}">
                  <a16:creationId xmlns="" xmlns:a16="http://schemas.microsoft.com/office/drawing/2014/main" id="{81922A36-8D50-F24B-992B-D8F3CF2D9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739" y="2870239"/>
              <a:ext cx="1045731" cy="72973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3" descr="21-koria_stadium-c2.jpg">
              <a:extLst>
                <a:ext uri="{FF2B5EF4-FFF2-40B4-BE49-F238E27FC236}">
                  <a16:creationId xmlns="" xmlns:a16="http://schemas.microsoft.com/office/drawing/2014/main" id="{BA03A8AA-9A83-5646-B921-B5C97F3BCB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86885" y="2866416"/>
              <a:ext cx="954851" cy="682950"/>
            </a:xfrm>
            <a:prstGeom prst="rect">
              <a:avLst/>
            </a:prstGeom>
            <a:ln w="952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6" name="Picture 1029" descr="tracing5">
              <a:extLst>
                <a:ext uri="{FF2B5EF4-FFF2-40B4-BE49-F238E27FC236}">
                  <a16:creationId xmlns="" xmlns:a16="http://schemas.microsoft.com/office/drawing/2014/main" id="{BDA19585-B9B3-CB48-9B21-AB8D1DFF37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981" y="1212398"/>
              <a:ext cx="1237131" cy="747967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8" name="Picture 1" descr="p062-2m.jpg">
              <a:extLst>
                <a:ext uri="{FF2B5EF4-FFF2-40B4-BE49-F238E27FC236}">
                  <a16:creationId xmlns="" xmlns:a16="http://schemas.microsoft.com/office/drawing/2014/main" id="{B0499B21-0BE8-2B47-AE90-FF117ECC3C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57631" y="1212699"/>
              <a:ext cx="1058513" cy="8047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" descr="15_himalayas_awifs.jpg">
              <a:extLst>
                <a:ext uri="{FF2B5EF4-FFF2-40B4-BE49-F238E27FC236}">
                  <a16:creationId xmlns="" xmlns:a16="http://schemas.microsoft.com/office/drawing/2014/main" id="{4418ADA2-7E1C-D84A-BC5A-7E627FC1FE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93499" y="1206536"/>
              <a:ext cx="1054781" cy="8083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">
              <a:extLst>
                <a:ext uri="{FF2B5EF4-FFF2-40B4-BE49-F238E27FC236}">
                  <a16:creationId xmlns="" xmlns:a16="http://schemas.microsoft.com/office/drawing/2014/main" id="{18B3F441-97B3-AC49-85EB-3987998C90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46617" y="2870991"/>
              <a:ext cx="1031338" cy="72897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91133" y="1219573"/>
              <a:ext cx="952330" cy="788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26" name="Picture 1" descr="http://www.isro.gov.in/satellites/images/cartosat2a_img.gif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18" b="14815"/>
          <a:stretch>
            <a:fillRect/>
          </a:stretch>
        </p:blipFill>
        <p:spPr bwMode="auto">
          <a:xfrm>
            <a:off x="5996236" y="2426297"/>
            <a:ext cx="636898" cy="615668"/>
          </a:xfrm>
          <a:prstGeom prst="rect">
            <a:avLst/>
          </a:prstGeom>
          <a:noFill/>
        </p:spPr>
      </p:pic>
      <p:pic>
        <p:nvPicPr>
          <p:cNvPr id="40" name="Picture 39"/>
          <p:cNvPicPr/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9099" y="197419"/>
            <a:ext cx="498035" cy="412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3184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483093" y="149403"/>
            <a:ext cx="1455764" cy="543099"/>
          </a:xfrm>
          <a:prstGeom prst="ellipse">
            <a:avLst/>
          </a:prstGeom>
          <a:solidFill>
            <a:srgbClr val="FFDB69"/>
          </a:solidFill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b="1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14 </a:t>
            </a:r>
            <a:r>
              <a:rPr lang="en-US" sz="1200" b="1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 Planned Missions</a:t>
            </a:r>
            <a:endParaRPr lang="en-US" sz="1200" b="1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1356" y="4761402"/>
            <a:ext cx="10912418" cy="855340"/>
            <a:chOff x="551356" y="4761402"/>
            <a:chExt cx="10912418" cy="855340"/>
          </a:xfrm>
        </p:grpSpPr>
        <p:sp>
          <p:nvSpPr>
            <p:cNvPr id="19" name="Rectangle 18"/>
            <p:cNvSpPr/>
            <p:nvPr/>
          </p:nvSpPr>
          <p:spPr>
            <a:xfrm>
              <a:off x="564805" y="4761402"/>
              <a:ext cx="10898969" cy="8553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51356" y="4761402"/>
              <a:ext cx="9137803" cy="855339"/>
              <a:chOff x="509057" y="5021073"/>
              <a:chExt cx="9137803" cy="855339"/>
            </a:xfrm>
          </p:grpSpPr>
          <p:sp>
            <p:nvSpPr>
              <p:cNvPr id="9" name="TextBox 8"/>
              <p:cNvSpPr txBox="1"/>
              <p:nvPr/>
            </p:nvSpPr>
            <p:spPr>
              <a:xfrm rot="16200000">
                <a:off x="250664" y="5279466"/>
                <a:ext cx="855339" cy="338554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rgbClr val="FFFF00"/>
                    </a:solidFill>
                    <a:latin typeface="Arial Narrow" pitchFamily="34" charset="0"/>
                    <a:cs typeface="Arial" charset="0"/>
                  </a:rPr>
                  <a:t>OCEAN </a:t>
                </a:r>
                <a:endParaRPr lang="en-IN" sz="1600" b="1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32" name="Pentagon 31"/>
              <p:cNvSpPr/>
              <p:nvPr/>
            </p:nvSpPr>
            <p:spPr>
              <a:xfrm>
                <a:off x="2756969" y="5133728"/>
                <a:ext cx="6889891" cy="319506"/>
              </a:xfrm>
              <a:prstGeom prst="homePlat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Arial Narrow" pitchFamily="34" charset="0"/>
                  </a:rPr>
                  <a:t>OCEANSAT - 3</a:t>
                </a:r>
                <a:endParaRPr lang="en-GB" sz="1600" b="1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" name="Pentagon 32"/>
              <p:cNvSpPr/>
              <p:nvPr/>
            </p:nvSpPr>
            <p:spPr>
              <a:xfrm>
                <a:off x="3793041" y="5574787"/>
                <a:ext cx="5539921" cy="280063"/>
              </a:xfrm>
              <a:prstGeom prst="homePlat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1500" b="1" dirty="0">
                    <a:solidFill>
                      <a:prstClr val="black"/>
                    </a:solidFill>
                    <a:latin typeface="Arial Narrow" pitchFamily="34" charset="0"/>
                  </a:rPr>
                  <a:t>OCEANSAT – 3A</a:t>
                </a:r>
                <a:endParaRPr lang="en-GB" sz="1500" b="1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177469" y="5133516"/>
                <a:ext cx="348403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Arial Narrow" pitchFamily="34" charset="0"/>
                  </a:rPr>
                  <a:t>Ocean Color &amp; Wind vector – </a:t>
                </a:r>
                <a:r>
                  <a:rPr lang="en-US" sz="1400" b="1" i="1" dirty="0">
                    <a:solidFill>
                      <a:prstClr val="black"/>
                    </a:solidFill>
                    <a:latin typeface="Arial Narrow" pitchFamily="34" charset="0"/>
                  </a:rPr>
                  <a:t>Continuity  + SST</a:t>
                </a:r>
                <a:endParaRPr lang="en-GB" sz="1400" b="1" i="1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pic>
            <p:nvPicPr>
              <p:cNvPr id="50" name="Picture 2" descr="D:\OCEANSAT-3\IMAGEs\SSTM_Payload-14072017\SSTM_Payload-14072017\OS-01_001.jpg">
                <a:extLst>
                  <a:ext uri="{FF2B5EF4-FFF2-40B4-BE49-F238E27FC236}">
                    <a16:creationId xmlns="" xmlns:a16="http://schemas.microsoft.com/office/drawing/2014/main" id="{2EF7E476-6E5D-2F41-A18D-41F6279E34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1512" y="5091183"/>
                <a:ext cx="638596" cy="74329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522863" y="3645421"/>
            <a:ext cx="10983336" cy="926580"/>
            <a:chOff x="522863" y="3645421"/>
            <a:chExt cx="10983336" cy="926580"/>
          </a:xfrm>
        </p:grpSpPr>
        <p:sp>
          <p:nvSpPr>
            <p:cNvPr id="17" name="Rectangle 16"/>
            <p:cNvSpPr/>
            <p:nvPr/>
          </p:nvSpPr>
          <p:spPr>
            <a:xfrm>
              <a:off x="534422" y="3645421"/>
              <a:ext cx="10971777" cy="9265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22863" y="3645421"/>
              <a:ext cx="8697166" cy="926580"/>
              <a:chOff x="508783" y="3850022"/>
              <a:chExt cx="8697166" cy="926580"/>
            </a:xfrm>
          </p:grpSpPr>
          <p:sp>
            <p:nvSpPr>
              <p:cNvPr id="8" name="TextBox 7"/>
              <p:cNvSpPr txBox="1"/>
              <p:nvPr/>
            </p:nvSpPr>
            <p:spPr>
              <a:xfrm rot="16200000">
                <a:off x="230159" y="4128646"/>
                <a:ext cx="926580" cy="36933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FFFF00"/>
                    </a:solidFill>
                    <a:latin typeface="Arial Narrow" pitchFamily="34" charset="0"/>
                    <a:cs typeface="Arial" charset="0"/>
                  </a:rPr>
                  <a:t>CARTO</a:t>
                </a:r>
                <a:endParaRPr lang="en-IN" b="1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197879" y="4072422"/>
                <a:ext cx="6008070" cy="520016"/>
                <a:chOff x="3338543" y="4126581"/>
                <a:chExt cx="6008070" cy="520016"/>
              </a:xfrm>
            </p:grpSpPr>
            <p:sp>
              <p:nvSpPr>
                <p:cNvPr id="40" name="Pentagon 39"/>
                <p:cNvSpPr/>
                <p:nvPr/>
              </p:nvSpPr>
              <p:spPr>
                <a:xfrm>
                  <a:off x="3338543" y="4185356"/>
                  <a:ext cx="6008070" cy="366492"/>
                </a:xfrm>
                <a:prstGeom prst="homePlate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>
                    <a:defRPr/>
                  </a:pPr>
                  <a:r>
                    <a:rPr lang="en-US" b="1" dirty="0">
                      <a:solidFill>
                        <a:prstClr val="black"/>
                      </a:solidFill>
                      <a:latin typeface="Arial Narrow" pitchFamily="34" charset="0"/>
                    </a:rPr>
                    <a:t>HRSAT (3</a:t>
                  </a:r>
                  <a:r>
                    <a:rPr lang="en-US" sz="1400" dirty="0">
                      <a:solidFill>
                        <a:prstClr val="black"/>
                      </a:solidFill>
                      <a:latin typeface="Arial Narrow" pitchFamily="34" charset="0"/>
                    </a:rPr>
                    <a:t>) </a:t>
                  </a:r>
                  <a:r>
                    <a:rPr lang="en-US" sz="1600" dirty="0">
                      <a:solidFill>
                        <a:prstClr val="black"/>
                      </a:solidFill>
                      <a:latin typeface="Arial Narrow" pitchFamily="34" charset="0"/>
                    </a:rPr>
                    <a:t>– Phased in Orbit for daily revisit of AOI</a:t>
                  </a:r>
                  <a:endParaRPr lang="en-GB" sz="1600" dirty="0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pic>
              <p:nvPicPr>
                <p:cNvPr id="53" name="Picture 52"/>
                <p:cNvPicPr/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7693827" y="4126581"/>
                  <a:ext cx="377503" cy="52001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</p:grpSp>
      <p:grpSp>
        <p:nvGrpSpPr>
          <p:cNvPr id="22" name="Group 21"/>
          <p:cNvGrpSpPr/>
          <p:nvPr/>
        </p:nvGrpSpPr>
        <p:grpSpPr>
          <a:xfrm>
            <a:off x="554656" y="5751265"/>
            <a:ext cx="10942985" cy="895344"/>
            <a:chOff x="554656" y="5751265"/>
            <a:chExt cx="10942985" cy="895344"/>
          </a:xfrm>
        </p:grpSpPr>
        <p:sp>
          <p:nvSpPr>
            <p:cNvPr id="21" name="Rectangle 20"/>
            <p:cNvSpPr/>
            <p:nvPr/>
          </p:nvSpPr>
          <p:spPr>
            <a:xfrm>
              <a:off x="568289" y="5751266"/>
              <a:ext cx="10929352" cy="89534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54656" y="5751265"/>
              <a:ext cx="10791497" cy="895343"/>
              <a:chOff x="512734" y="5945668"/>
              <a:chExt cx="10791497" cy="895343"/>
            </a:xfrm>
          </p:grpSpPr>
          <p:sp>
            <p:nvSpPr>
              <p:cNvPr id="10" name="TextBox 9"/>
              <p:cNvSpPr txBox="1"/>
              <p:nvPr/>
            </p:nvSpPr>
            <p:spPr>
              <a:xfrm rot="16200000">
                <a:off x="234339" y="6224063"/>
                <a:ext cx="895343" cy="338554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rgbClr val="FFFF00"/>
                    </a:solidFill>
                    <a:latin typeface="Arial Narrow" pitchFamily="34" charset="0"/>
                    <a:cs typeface="Arial" charset="0"/>
                  </a:rPr>
                  <a:t>GEO</a:t>
                </a:r>
                <a:endParaRPr lang="en-IN" sz="1600" b="1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020267" y="5945669"/>
                <a:ext cx="9283964" cy="860098"/>
                <a:chOff x="2020267" y="5945669"/>
                <a:chExt cx="9283964" cy="860098"/>
              </a:xfrm>
            </p:grpSpPr>
            <p:sp>
              <p:nvSpPr>
                <p:cNvPr id="39" name="Pentagon 38"/>
                <p:cNvSpPr/>
                <p:nvPr/>
              </p:nvSpPr>
              <p:spPr>
                <a:xfrm>
                  <a:off x="2020267" y="6072861"/>
                  <a:ext cx="7612955" cy="327772"/>
                </a:xfrm>
                <a:prstGeom prst="homePlate">
                  <a:avLst/>
                </a:prstGeom>
                <a:solidFill>
                  <a:srgbClr val="FFFF00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prstClr val="black"/>
                      </a:solidFill>
                      <a:latin typeface="Arial Narrow" pitchFamily="34" charset="0"/>
                    </a:rPr>
                    <a:t>GISAT-1  </a:t>
                  </a:r>
                  <a:r>
                    <a:rPr lang="en-US" sz="1400" b="1" dirty="0">
                      <a:solidFill>
                        <a:prstClr val="black"/>
                      </a:solidFill>
                      <a:latin typeface="Arial Narrow" pitchFamily="34" charset="0"/>
                    </a:rPr>
                    <a:t>(Observation from GEO) </a:t>
                  </a:r>
                  <a:endParaRPr lang="en-GB" sz="1400" b="1" dirty="0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pic>
              <p:nvPicPr>
                <p:cNvPr id="51" name="Picture 112">
                  <a:extLst>
                    <a:ext uri="{FF2B5EF4-FFF2-40B4-BE49-F238E27FC236}">
                      <a16:creationId xmlns="" xmlns:a16="http://schemas.microsoft.com/office/drawing/2014/main" id="{D0324C3D-E8F8-9344-9BB4-E775456961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52929" y="5945669"/>
                  <a:ext cx="484039" cy="47368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2" name="Pentagon 51"/>
                <p:cNvSpPr/>
                <p:nvPr/>
              </p:nvSpPr>
              <p:spPr>
                <a:xfrm>
                  <a:off x="3691280" y="6471995"/>
                  <a:ext cx="7612951" cy="283997"/>
                </a:xfrm>
                <a:prstGeom prst="homePlate">
                  <a:avLst/>
                </a:prstGeom>
                <a:solidFill>
                  <a:srgbClr val="FFFF00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prstClr val="black"/>
                      </a:solidFill>
                      <a:latin typeface="Arial Narrow" pitchFamily="34" charset="0"/>
                    </a:rPr>
                    <a:t>INSAT-3DS  </a:t>
                  </a:r>
                  <a:r>
                    <a:rPr lang="en-US" sz="1400" b="1" dirty="0">
                      <a:solidFill>
                        <a:prstClr val="black"/>
                      </a:solidFill>
                      <a:latin typeface="Arial Narrow" pitchFamily="34" charset="0"/>
                    </a:rPr>
                    <a:t>(Geo-imager &amp; Sounder) </a:t>
                  </a:r>
                  <a:endParaRPr lang="en-GB" sz="1400" b="1" dirty="0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pic>
              <p:nvPicPr>
                <p:cNvPr id="54" name="Picture 1" descr="http://www.isro.gov.in/satellites/images/insat-3d_img.jpg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720000">
                  <a:off x="7391104" y="6357876"/>
                  <a:ext cx="386113" cy="447891"/>
                </a:xfrm>
                <a:prstGeom prst="rect">
                  <a:avLst/>
                </a:prstGeom>
                <a:noFill/>
                <a:ln>
                  <a:solidFill>
                    <a:srgbClr val="E6E6E6"/>
                  </a:solidFill>
                </a:ln>
              </p:spPr>
            </p:pic>
          </p:grpSp>
        </p:grpSp>
      </p:grpSp>
      <p:sp>
        <p:nvSpPr>
          <p:cNvPr id="56" name="Rounded Rectangle 55"/>
          <p:cNvSpPr/>
          <p:nvPr/>
        </p:nvSpPr>
        <p:spPr>
          <a:xfrm>
            <a:off x="1103363" y="178918"/>
            <a:ext cx="9144000" cy="364876"/>
          </a:xfrm>
          <a:prstGeom prst="roundRect">
            <a:avLst/>
          </a:prstGeom>
          <a:noFill/>
          <a:ln w="952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990000"/>
                </a:solidFill>
              </a:rPr>
              <a:t>Continuity in Earth Observation Missions</a:t>
            </a:r>
            <a:endParaRPr lang="en-US" sz="2800" b="1" dirty="0">
              <a:solidFill>
                <a:srgbClr val="990000"/>
              </a:solidFill>
            </a:endParaRPr>
          </a:p>
        </p:txBody>
      </p:sp>
      <p:pic>
        <p:nvPicPr>
          <p:cNvPr id="58" name="Picture 5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9099" y="197419"/>
            <a:ext cx="498035" cy="412181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534423" y="859370"/>
            <a:ext cx="10971776" cy="2562453"/>
            <a:chOff x="504401" y="859370"/>
            <a:chExt cx="10841752" cy="2562453"/>
          </a:xfrm>
        </p:grpSpPr>
        <p:sp>
          <p:nvSpPr>
            <p:cNvPr id="15" name="Rectangle 14"/>
            <p:cNvSpPr/>
            <p:nvPr/>
          </p:nvSpPr>
          <p:spPr>
            <a:xfrm>
              <a:off x="534423" y="859370"/>
              <a:ext cx="10811730" cy="256245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04401" y="859370"/>
              <a:ext cx="10799830" cy="2541418"/>
              <a:chOff x="504401" y="851790"/>
              <a:chExt cx="9742962" cy="2812881"/>
            </a:xfrm>
          </p:grpSpPr>
          <p:sp>
            <p:nvSpPr>
              <p:cNvPr id="7" name="TextBox 6"/>
              <p:cNvSpPr txBox="1"/>
              <p:nvPr/>
            </p:nvSpPr>
            <p:spPr>
              <a:xfrm rot="16200000">
                <a:off x="-737418" y="2093609"/>
                <a:ext cx="2812881" cy="329243"/>
              </a:xfrm>
              <a:prstGeom prst="rect">
                <a:avLst/>
              </a:prstGeom>
              <a:solidFill>
                <a:srgbClr val="0070C0"/>
              </a:solidFill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FFFF00"/>
                    </a:solidFill>
                    <a:latin typeface="Arial Narrow" pitchFamily="34" charset="0"/>
                    <a:cs typeface="Arial" charset="0"/>
                  </a:rPr>
                  <a:t>LAND &amp; WATER </a:t>
                </a:r>
                <a:endParaRPr lang="en-IN" b="1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27" name="Pentagon 26"/>
              <p:cNvSpPr/>
              <p:nvPr/>
            </p:nvSpPr>
            <p:spPr>
              <a:xfrm>
                <a:off x="4003512" y="1720141"/>
                <a:ext cx="6115985" cy="306689"/>
              </a:xfrm>
              <a:prstGeom prst="homePlate">
                <a:avLst/>
              </a:prstGeom>
              <a:solidFill>
                <a:srgbClr val="8FCE4A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Arial Narrow" pitchFamily="34" charset="0"/>
                  </a:rPr>
                  <a:t>RESOURCESAT – 3S</a:t>
                </a:r>
                <a:endParaRPr lang="en-GB" sz="1600" b="1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>
              <a:xfrm>
                <a:off x="4872391" y="2087814"/>
                <a:ext cx="5274403" cy="283932"/>
              </a:xfrm>
              <a:prstGeom prst="homePlate">
                <a:avLst/>
              </a:prstGeom>
              <a:solidFill>
                <a:srgbClr val="8FCE4A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Arial Narrow" pitchFamily="34" charset="0"/>
                  </a:rPr>
                  <a:t>RESOURCESAT – 3SA</a:t>
                </a:r>
                <a:endParaRPr lang="en-GB" sz="1600" b="1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9" name="Pentagon 28"/>
              <p:cNvSpPr/>
              <p:nvPr/>
            </p:nvSpPr>
            <p:spPr>
              <a:xfrm>
                <a:off x="4449303" y="944101"/>
                <a:ext cx="5710000" cy="279304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Arial Narrow" pitchFamily="34" charset="0"/>
                  </a:rPr>
                  <a:t>RESOURCESAT – 3</a:t>
                </a:r>
                <a:endParaRPr lang="en-GB" sz="1600" b="1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0" name="Pentagon 29"/>
              <p:cNvSpPr/>
              <p:nvPr/>
            </p:nvSpPr>
            <p:spPr>
              <a:xfrm>
                <a:off x="5100024" y="1299310"/>
                <a:ext cx="3981807" cy="269784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Arial Narrow" pitchFamily="34" charset="0"/>
                  </a:rPr>
                  <a:t> RESOURCESAT – 3A</a:t>
                </a:r>
                <a:endParaRPr lang="en-GB" sz="1600" b="1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1" name="Pentagon 30"/>
              <p:cNvSpPr/>
              <p:nvPr/>
            </p:nvSpPr>
            <p:spPr>
              <a:xfrm>
                <a:off x="2145905" y="2577751"/>
                <a:ext cx="7337187" cy="298837"/>
              </a:xfrm>
              <a:prstGeom prst="homePlat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Arial Narrow" pitchFamily="34" charset="0"/>
                  </a:rPr>
                  <a:t>RISAT-1A </a:t>
                </a:r>
                <a:r>
                  <a:rPr lang="en-US" sz="1400" b="1" dirty="0">
                    <a:solidFill>
                      <a:prstClr val="black"/>
                    </a:solidFill>
                    <a:latin typeface="Arial Narrow" pitchFamily="34" charset="0"/>
                  </a:rPr>
                  <a:t>(Continuity to Risat-1)</a:t>
                </a:r>
                <a:endParaRPr lang="en-GB" sz="1400" b="1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1" name="Pentagon 40"/>
              <p:cNvSpPr/>
              <p:nvPr/>
            </p:nvSpPr>
            <p:spPr>
              <a:xfrm>
                <a:off x="5532439" y="3370551"/>
                <a:ext cx="3814175" cy="294118"/>
              </a:xfrm>
              <a:prstGeom prst="homePlat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1500" b="1" dirty="0">
                    <a:solidFill>
                      <a:prstClr val="black"/>
                    </a:solidFill>
                    <a:latin typeface="Arial Narrow" pitchFamily="34" charset="0"/>
                  </a:rPr>
                  <a:t>NISAR </a:t>
                </a:r>
                <a:r>
                  <a:rPr lang="en-US" sz="1200" b="1" dirty="0">
                    <a:solidFill>
                      <a:prstClr val="black"/>
                    </a:solidFill>
                    <a:latin typeface="Arial Narrow" pitchFamily="34" charset="0"/>
                  </a:rPr>
                  <a:t>(L&amp; S Band SAR)</a:t>
                </a:r>
                <a:endParaRPr lang="en-GB" sz="1200" b="1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47800" y="973375"/>
                <a:ext cx="2788753" cy="46166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marL="1588" indent="-1588" algn="ctr">
                  <a:spcAft>
                    <a:spcPts val="1000"/>
                  </a:spcAft>
                  <a:defRPr/>
                </a:pPr>
                <a:r>
                  <a:rPr lang="en-US" sz="1200" b="1" dirty="0">
                    <a:solidFill>
                      <a:srgbClr val="1F497D">
                        <a:lumMod val="50000"/>
                      </a:srgbClr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Wide Swath imaging with improved spatial resolution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952604" y="1706859"/>
                <a:ext cx="1884015" cy="46166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marL="1588" indent="-1588" algn="ctr">
                  <a:spcAft>
                    <a:spcPts val="1000"/>
                  </a:spcAft>
                  <a:defRPr/>
                </a:pPr>
                <a:r>
                  <a:rPr lang="en-US" sz="1200" b="1" dirty="0">
                    <a:solidFill>
                      <a:srgbClr val="1F497D">
                        <a:lumMod val="50000"/>
                      </a:srgbClr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Advanced stereo PAN &amp; MX ; HR DEM</a:t>
                </a:r>
              </a:p>
            </p:txBody>
          </p:sp>
          <p:sp>
            <p:nvSpPr>
              <p:cNvPr id="45" name="Pentagon 44"/>
              <p:cNvSpPr/>
              <p:nvPr/>
            </p:nvSpPr>
            <p:spPr>
              <a:xfrm>
                <a:off x="3756164" y="3010258"/>
                <a:ext cx="6491199" cy="286665"/>
              </a:xfrm>
              <a:prstGeom prst="homePlat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Arial Narrow" pitchFamily="34" charset="0"/>
                  </a:rPr>
                  <a:t>RISAT-1B</a:t>
                </a:r>
                <a:endParaRPr lang="en-GB" sz="1400" b="1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pic>
            <p:nvPicPr>
              <p:cNvPr id="46" name="Picture 2">
                <a:extLst>
                  <a:ext uri="{FF2B5EF4-FFF2-40B4-BE49-F238E27FC236}">
                    <a16:creationId xmlns="" xmlns:a16="http://schemas.microsoft.com/office/drawing/2014/main" id="{705FAA0C-0271-5141-A3CF-938A4DE77C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lum contrast="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3598" y="982923"/>
                <a:ext cx="676805" cy="53872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3">
                <a:extLst>
                  <a:ext uri="{FF2B5EF4-FFF2-40B4-BE49-F238E27FC236}">
                    <a16:creationId xmlns="" xmlns:a16="http://schemas.microsoft.com/office/drawing/2014/main" id="{BE7651F9-F6C3-1746-92E0-4EE657AB3A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1620" y="1771828"/>
                <a:ext cx="662865" cy="573491"/>
              </a:xfrm>
              <a:prstGeom prst="rect">
                <a:avLst/>
              </a:prstGeom>
              <a:ln w="9525" cap="sq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pic>
          <p:pic>
            <p:nvPicPr>
              <p:cNvPr id="48" name="Picture 6" descr="http://www.isro.gov.in/satellites/images/risat1-4_img.jpg">
                <a:extLst>
                  <a:ext uri="{FF2B5EF4-FFF2-40B4-BE49-F238E27FC236}">
                    <a16:creationId xmlns="" xmlns:a16="http://schemas.microsoft.com/office/drawing/2014/main" id="{B3668434-5E48-924F-9506-B26993BF04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20000">
                <a:off x="7145483" y="2317068"/>
                <a:ext cx="1012055" cy="1037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9" name="Picture 2">
            <a:extLst>
              <a:ext uri="{FF2B5EF4-FFF2-40B4-BE49-F238E27FC236}">
                <a16:creationId xmlns="" xmlns:a16="http://schemas.microsoft.com/office/drawing/2014/main" id="{5A51AEFC-0880-5C4F-9CAA-9844D8C4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709" y="3064083"/>
            <a:ext cx="449263" cy="55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292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4637A15-3AF6-47C1-86B3-2B6991508A51}"/>
              </a:ext>
            </a:extLst>
          </p:cNvPr>
          <p:cNvSpPr/>
          <p:nvPr/>
        </p:nvSpPr>
        <p:spPr>
          <a:xfrm>
            <a:off x="1524000" y="-3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solidFill>
                  <a:srgbClr val="C00000"/>
                </a:solidFill>
                <a:latin typeface="Arial Narrow" panose="020B0606020202030204"/>
              </a:rPr>
              <a:t> </a:t>
            </a:r>
            <a:r>
              <a:rPr lang="en-US" sz="2800" b="1" dirty="0">
                <a:solidFill>
                  <a:srgbClr val="990000"/>
                </a:solidFill>
              </a:rPr>
              <a:t>Bhuvan – Geospatial Platform of ISRO / INDIA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ABAA2F2-52CA-4F4D-A896-A9A97434937E}"/>
              </a:ext>
            </a:extLst>
          </p:cNvPr>
          <p:cNvSpPr txBox="1"/>
          <p:nvPr/>
        </p:nvSpPr>
        <p:spPr>
          <a:xfrm>
            <a:off x="5181600" y="916330"/>
            <a:ext cx="6309359" cy="432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Arial Narrow" panose="020B0606020202030204"/>
              </a:rPr>
              <a:t>Hosting </a:t>
            </a:r>
            <a:r>
              <a:rPr lang="en-US" b="1" kern="0" dirty="0">
                <a:solidFill>
                  <a:srgbClr val="0070C0"/>
                </a:solidFill>
                <a:latin typeface="Arial Narrow" panose="020B0606020202030204"/>
              </a:rPr>
              <a:t>60 TB</a:t>
            </a:r>
            <a:r>
              <a:rPr lang="en-US" kern="0" dirty="0">
                <a:solidFill>
                  <a:prstClr val="black"/>
                </a:solidFill>
                <a:latin typeface="Arial Narrow" panose="020B0606020202030204"/>
              </a:rPr>
              <a:t> time series satellite data having spatial resolution of </a:t>
            </a:r>
            <a:r>
              <a:rPr lang="en-US" b="1" kern="0" dirty="0">
                <a:solidFill>
                  <a:srgbClr val="0070C0"/>
                </a:solidFill>
                <a:latin typeface="Arial Narrow" panose="020B0606020202030204"/>
              </a:rPr>
              <a:t>360 m to 1 m</a:t>
            </a:r>
          </a:p>
          <a:p>
            <a:pPr marL="182563" indent="-182563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srgbClr val="C00000"/>
                </a:solidFill>
                <a:latin typeface="Arial Narrow" panose="020B0606020202030204"/>
              </a:rPr>
              <a:t>Interoperable </a:t>
            </a:r>
            <a:r>
              <a:rPr lang="en-US" b="1" kern="0" dirty="0">
                <a:solidFill>
                  <a:srgbClr val="0070C0"/>
                </a:solidFill>
                <a:latin typeface="Arial Narrow" panose="020B0606020202030204"/>
              </a:rPr>
              <a:t>9000 +</a:t>
            </a:r>
            <a:r>
              <a:rPr lang="en-US" kern="0" dirty="0">
                <a:solidFill>
                  <a:srgbClr val="C00000"/>
                </a:solidFill>
                <a:latin typeface="Arial Narrow" panose="020B0606020202030204"/>
              </a:rPr>
              <a:t> web services of </a:t>
            </a:r>
            <a:r>
              <a:rPr lang="en-US" b="1" kern="0" dirty="0">
                <a:solidFill>
                  <a:srgbClr val="0070C0"/>
                </a:solidFill>
                <a:latin typeface="Arial Narrow" panose="020B0606020202030204"/>
              </a:rPr>
              <a:t>14</a:t>
            </a:r>
            <a:r>
              <a:rPr lang="en-US" kern="0" dirty="0">
                <a:solidFill>
                  <a:srgbClr val="C00000"/>
                </a:solidFill>
                <a:latin typeface="Arial Narrow" panose="020B0606020202030204"/>
              </a:rPr>
              <a:t> thematic maps, base layers</a:t>
            </a:r>
          </a:p>
          <a:p>
            <a:pPr marL="182563" indent="-182563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Arial Narrow" panose="020B0606020202030204"/>
              </a:rPr>
              <a:t>Open data (NOEDA) having data </a:t>
            </a:r>
            <a:r>
              <a:rPr lang="en-US" b="1" kern="0" dirty="0">
                <a:solidFill>
                  <a:srgbClr val="0070C0"/>
                </a:solidFill>
                <a:latin typeface="Arial Narrow" panose="020B0606020202030204"/>
              </a:rPr>
              <a:t>coarser than 23 m </a:t>
            </a:r>
            <a:r>
              <a:rPr lang="en-US" kern="0" dirty="0">
                <a:solidFill>
                  <a:prstClr val="black"/>
                </a:solidFill>
                <a:latin typeface="Arial Narrow" panose="020B0606020202030204"/>
              </a:rPr>
              <a:t>resolution, </a:t>
            </a:r>
            <a:r>
              <a:rPr lang="en-US" kern="0" dirty="0" err="1">
                <a:solidFill>
                  <a:prstClr val="black"/>
                </a:solidFill>
                <a:latin typeface="Arial Narrow" panose="020B0606020202030204"/>
              </a:rPr>
              <a:t>CartoDEM</a:t>
            </a:r>
            <a:r>
              <a:rPr lang="en-US" kern="0" dirty="0">
                <a:solidFill>
                  <a:prstClr val="black"/>
                </a:solidFill>
                <a:latin typeface="Arial Narrow" panose="020B0606020202030204"/>
              </a:rPr>
              <a:t> and Essential Climate variables </a:t>
            </a:r>
            <a:r>
              <a:rPr lang="en-US" b="1" kern="0" dirty="0">
                <a:solidFill>
                  <a:srgbClr val="0070C0"/>
                </a:solidFill>
                <a:latin typeface="Arial Narrow" panose="020B0606020202030204"/>
              </a:rPr>
              <a:t>(ECVs) </a:t>
            </a:r>
          </a:p>
          <a:p>
            <a:pPr marL="182563" indent="-182563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srgbClr val="C00000"/>
                </a:solidFill>
                <a:latin typeface="Arial Narrow" panose="020B0606020202030204"/>
              </a:rPr>
              <a:t>Timely Disaster Management Information  Support for </a:t>
            </a:r>
            <a:r>
              <a:rPr lang="en-US" b="1" kern="0" dirty="0">
                <a:solidFill>
                  <a:srgbClr val="0070C0"/>
                </a:solidFill>
                <a:latin typeface="Arial Narrow" panose="020B0606020202030204"/>
              </a:rPr>
              <a:t>6</a:t>
            </a:r>
            <a:r>
              <a:rPr lang="en-US" kern="0" dirty="0">
                <a:solidFill>
                  <a:srgbClr val="C00000"/>
                </a:solidFill>
                <a:latin typeface="Arial Narrow" panose="020B0606020202030204"/>
              </a:rPr>
              <a:t> types of natural disasters</a:t>
            </a:r>
          </a:p>
          <a:p>
            <a:pPr marL="182563" indent="-182563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Arial Narrow" panose="020B0606020202030204"/>
              </a:rPr>
              <a:t>Web GIS platform for visualization, mapping, data creation, data hosting &amp; online analytics</a:t>
            </a:r>
          </a:p>
          <a:p>
            <a:pPr marL="182563" indent="-182563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b="1" kern="0" dirty="0">
                <a:solidFill>
                  <a:srgbClr val="0070C0"/>
                </a:solidFill>
                <a:latin typeface="Arial Narrow" panose="020B0606020202030204"/>
              </a:rPr>
              <a:t>30</a:t>
            </a:r>
            <a:r>
              <a:rPr lang="en-US" kern="0" dirty="0">
                <a:solidFill>
                  <a:srgbClr val="C00000"/>
                </a:solidFill>
                <a:latin typeface="Arial Narrow" panose="020B0606020202030204"/>
              </a:rPr>
              <a:t> state portals, State specific applications</a:t>
            </a:r>
          </a:p>
          <a:p>
            <a:pPr marL="182563" indent="-182563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b="1" kern="0" dirty="0">
                <a:solidFill>
                  <a:srgbClr val="0070C0"/>
                </a:solidFill>
                <a:latin typeface="Arial Narrow" panose="020B0606020202030204"/>
              </a:rPr>
              <a:t>182</a:t>
            </a:r>
            <a:r>
              <a:rPr lang="en-US" kern="0" dirty="0">
                <a:solidFill>
                  <a:prstClr val="black"/>
                </a:solidFill>
                <a:latin typeface="Arial Narrow" panose="020B0606020202030204"/>
              </a:rPr>
              <a:t> e-governance and societal applications for state and central ministries and Departments </a:t>
            </a:r>
          </a:p>
          <a:p>
            <a:pPr marL="182563" indent="-182563" algn="just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srgbClr val="C00000"/>
                </a:solidFill>
                <a:latin typeface="Arial Narrow" panose="020B0606020202030204"/>
              </a:rPr>
              <a:t>More than </a:t>
            </a:r>
            <a:r>
              <a:rPr lang="en-US" b="1" kern="0" dirty="0">
                <a:solidFill>
                  <a:srgbClr val="0070C0"/>
                </a:solidFill>
                <a:latin typeface="Arial Narrow" panose="020B0606020202030204"/>
              </a:rPr>
              <a:t>90 M</a:t>
            </a:r>
            <a:r>
              <a:rPr lang="en-US" kern="0" dirty="0">
                <a:solidFill>
                  <a:srgbClr val="C00000"/>
                </a:solidFill>
                <a:latin typeface="Arial Narrow" panose="020B0606020202030204"/>
              </a:rPr>
              <a:t> POIs from Controlled and Public crowd sourced info from </a:t>
            </a:r>
            <a:r>
              <a:rPr lang="en-US" b="1" kern="0" dirty="0">
                <a:solidFill>
                  <a:srgbClr val="0070C0"/>
                </a:solidFill>
                <a:latin typeface="Arial Narrow" panose="020B0606020202030204"/>
              </a:rPr>
              <a:t>70+</a:t>
            </a:r>
            <a:r>
              <a:rPr lang="en-US" kern="0" dirty="0">
                <a:solidFill>
                  <a:srgbClr val="C00000"/>
                </a:solidFill>
                <a:latin typeface="Arial Narrow" panose="020B0606020202030204"/>
              </a:rPr>
              <a:t> active mobile apps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3001A5A-5966-4FE5-AB1F-2A2332BFA1F8}"/>
              </a:ext>
            </a:extLst>
          </p:cNvPr>
          <p:cNvSpPr/>
          <p:nvPr/>
        </p:nvSpPr>
        <p:spPr>
          <a:xfrm>
            <a:off x="597365" y="5760148"/>
            <a:ext cx="11213635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  <a:defRPr/>
            </a:pPr>
            <a:r>
              <a:rPr lang="en-IN" kern="0" dirty="0">
                <a:solidFill>
                  <a:prstClr val="black"/>
                </a:solidFill>
                <a:latin typeface="Arial Narrow" panose="020B0606020202030204"/>
              </a:rPr>
              <a:t>2018 – 1 m Satellite data (~ 60 % of country)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IN" kern="0" dirty="0">
                <a:solidFill>
                  <a:prstClr val="black"/>
                </a:solidFill>
                <a:latin typeface="Arial Narrow" panose="020B0606020202030204"/>
              </a:rPr>
              <a:t>Realisation of Housing For All – Phase 2, Bioenergy Potential, Planning Portal, SUJALA - Watershed III, Tripura Forest, Property Tax Mapping and Geospatial Support for COVID-19</a:t>
            </a:r>
            <a:endParaRPr lang="en-IN" kern="0" dirty="0">
              <a:solidFill>
                <a:srgbClr val="0070C0"/>
              </a:solidFill>
              <a:latin typeface="Arial Narrow" panose="020B0606020202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67FDF33-CB5C-43B1-BBAA-CCDB766FCD81}"/>
              </a:ext>
            </a:extLst>
          </p:cNvPr>
          <p:cNvSpPr/>
          <p:nvPr/>
        </p:nvSpPr>
        <p:spPr>
          <a:xfrm>
            <a:off x="6477000" y="469456"/>
            <a:ext cx="2008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kern="0" dirty="0">
                <a:solidFill>
                  <a:prstClr val="black"/>
                </a:solidFill>
                <a:latin typeface="Arial Narrow" panose="020B0606020202030204"/>
              </a:rPr>
              <a:t>(</a:t>
            </a:r>
            <a:r>
              <a:rPr lang="en-IN" sz="1400" kern="0" dirty="0">
                <a:solidFill>
                  <a:prstClr val="black"/>
                </a:solidFill>
                <a:latin typeface="Arial Narrow" panose="020B0606020202030204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https://bhuvan.nrsc.gov.in/</a:t>
            </a:r>
            <a:r>
              <a:rPr lang="en-IN" sz="1400" kern="0" dirty="0">
                <a:solidFill>
                  <a:prstClr val="black"/>
                </a:solidFill>
                <a:latin typeface="Arial Narrow" panose="020B0606020202030204"/>
              </a:rPr>
              <a:t>)</a:t>
            </a:r>
            <a:endParaRPr lang="en-US" sz="1400" kern="0" dirty="0">
              <a:solidFill>
                <a:prstClr val="black"/>
              </a:solidFill>
              <a:latin typeface="Arial Narrow" panose="020B0606020202030204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="" xmlns:a16="http://schemas.microsoft.com/office/drawing/2014/main" id="{80640E34-A0C1-4956-A96F-6F99F675A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24593"/>
            <a:ext cx="3954356" cy="295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A022024-A5B4-41AD-964E-4302B0991D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65" y="3564637"/>
            <a:ext cx="3966591" cy="196238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9099" y="197419"/>
            <a:ext cx="498035" cy="412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0272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4637A15-3AF6-47C1-86B3-2B6991508A51}"/>
              </a:ext>
            </a:extLst>
          </p:cNvPr>
          <p:cNvSpPr/>
          <p:nvPr/>
        </p:nvSpPr>
        <p:spPr>
          <a:xfrm>
            <a:off x="1143000" y="17117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90000"/>
                </a:solidFill>
              </a:rPr>
              <a:t>Support through Bhuvan during COVID-19</a:t>
            </a:r>
            <a:endParaRPr lang="en-IN" sz="2800" b="1" dirty="0">
              <a:solidFill>
                <a:srgbClr val="99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CA30749-F1D8-4550-9712-CA590614EC65}"/>
              </a:ext>
            </a:extLst>
          </p:cNvPr>
          <p:cNvSpPr/>
          <p:nvPr/>
        </p:nvSpPr>
        <p:spPr>
          <a:xfrm>
            <a:off x="380650" y="1026296"/>
            <a:ext cx="533435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en-IN" sz="2000" dirty="0" smtClean="0">
                <a:latin typeface="Arial Narrow" panose="020B0606020202030204" pitchFamily="34" charset="0"/>
              </a:rPr>
              <a:t>Geo-Spatial Applications Support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N" sz="2000" dirty="0" smtClean="0">
                <a:latin typeface="Arial Narrow" panose="020B0606020202030204" pitchFamily="34" charset="0"/>
              </a:rPr>
              <a:t>COVID </a:t>
            </a:r>
            <a:r>
              <a:rPr lang="en-IN" sz="2000" dirty="0">
                <a:latin typeface="Arial Narrow" panose="020B0606020202030204" pitchFamily="34" charset="0"/>
              </a:rPr>
              <a:t>19 Dashboard </a:t>
            </a:r>
            <a:endParaRPr lang="en-IN" sz="2000" dirty="0" smtClean="0">
              <a:latin typeface="Arial Narrow" panose="020B0606020202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N" sz="2000" dirty="0" smtClean="0">
                <a:latin typeface="Arial Narrow" panose="020B0606020202030204" pitchFamily="34" charset="0"/>
              </a:rPr>
              <a:t>Citizen </a:t>
            </a:r>
            <a:r>
              <a:rPr lang="en-IN" sz="2000" dirty="0">
                <a:latin typeface="Arial Narrow" panose="020B0606020202030204" pitchFamily="34" charset="0"/>
              </a:rPr>
              <a:t>Reporting and Officer Reporting </a:t>
            </a:r>
            <a:endParaRPr lang="en-IN" sz="2000" dirty="0" smtClean="0">
              <a:latin typeface="Arial Narrow" panose="020B0606020202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N" sz="2000" dirty="0" smtClean="0">
                <a:latin typeface="Arial Narrow" panose="020B0606020202030204" pitchFamily="34" charset="0"/>
              </a:rPr>
              <a:t>Mobile </a:t>
            </a:r>
            <a:r>
              <a:rPr lang="en-IN" sz="2000" dirty="0" err="1">
                <a:latin typeface="Arial Narrow" panose="020B0606020202030204" pitchFamily="34" charset="0"/>
              </a:rPr>
              <a:t>Rythu</a:t>
            </a:r>
            <a:r>
              <a:rPr lang="en-IN" sz="2000" dirty="0">
                <a:latin typeface="Arial Narrow" panose="020B0606020202030204" pitchFamily="34" charset="0"/>
              </a:rPr>
              <a:t> Bazar Tracking </a:t>
            </a:r>
            <a:endParaRPr lang="en-IN" sz="2000" dirty="0" smtClean="0">
              <a:latin typeface="Arial Narrow" panose="020B0606020202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N" sz="2000" dirty="0" smtClean="0">
                <a:latin typeface="Arial Narrow" panose="020B0606020202030204" pitchFamily="34" charset="0"/>
              </a:rPr>
              <a:t>Home </a:t>
            </a:r>
            <a:r>
              <a:rPr lang="en-IN" sz="2000" dirty="0">
                <a:latin typeface="Arial Narrow" panose="020B0606020202030204" pitchFamily="34" charset="0"/>
              </a:rPr>
              <a:t>Quarantine Tracker </a:t>
            </a:r>
            <a:endParaRPr lang="en-IN" sz="2000" dirty="0" smtClean="0">
              <a:latin typeface="Arial Narrow" panose="020B0606020202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N" sz="2000" dirty="0" smtClean="0">
                <a:latin typeface="Arial Narrow" panose="020B0606020202030204" pitchFamily="34" charset="0"/>
              </a:rPr>
              <a:t>COVID-19 </a:t>
            </a:r>
            <a:r>
              <a:rPr lang="en-IN" sz="2000" dirty="0">
                <a:latin typeface="Arial Narrow" panose="020B0606020202030204" pitchFamily="34" charset="0"/>
              </a:rPr>
              <a:t>Containment </a:t>
            </a:r>
            <a:r>
              <a:rPr lang="en-IN" sz="2000" dirty="0" smtClean="0">
                <a:latin typeface="Arial Narrow" panose="020B0606020202030204" pitchFamily="34" charset="0"/>
              </a:rPr>
              <a:t>strategy</a:t>
            </a:r>
            <a:endParaRPr lang="en-IN" sz="2000" dirty="0"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0FFDE4-1313-47D5-BE8E-AA2A4CB708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643" y="3730978"/>
            <a:ext cx="5949394" cy="307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219D88D-3742-45AB-A4A9-66726392C3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25" y="3733800"/>
            <a:ext cx="5635807" cy="3048000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="" xmlns:a16="http://schemas.microsoft.com/office/drawing/2014/main" id="{93FA7C08-EE5E-4387-BF94-EFA008EB1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32783"/>
            <a:ext cx="3526477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38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IN" altLang="en-US" sz="1400" dirty="0">
                <a:latin typeface="Arial Narrow" panose="020B0606020202030204" pitchFamily="34" charset="0"/>
              </a:rPr>
              <a:t>COVID-19 Dashboard</a:t>
            </a:r>
            <a:endParaRPr lang="en-GB" altLang="en-US" sz="1400" dirty="0">
              <a:latin typeface="Arial Narrow" panose="020B0606020202030204" pitchFamily="34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="" xmlns:a16="http://schemas.microsoft.com/office/drawing/2014/main" id="{0D3B633E-F183-4EAA-9629-EEF0C0F67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50" y="3827766"/>
            <a:ext cx="3926487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38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IN" altLang="en-US" sz="1400" dirty="0">
                <a:latin typeface="Arial Narrow" panose="020B0606020202030204" pitchFamily="34" charset="0"/>
              </a:rPr>
              <a:t>Mobile </a:t>
            </a:r>
            <a:r>
              <a:rPr lang="en-IN" altLang="en-US" sz="1400" dirty="0" smtClean="0">
                <a:latin typeface="Arial Narrow" panose="020B0606020202030204" pitchFamily="34" charset="0"/>
              </a:rPr>
              <a:t>Based Tracking</a:t>
            </a:r>
            <a:endParaRPr lang="en-GB" altLang="en-US" sz="1400" dirty="0"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59F7FF-1BE9-4736-8A42-548C3DD88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970" y="3960719"/>
            <a:ext cx="3844182" cy="307777"/>
          </a:xfrm>
          <a:prstGeom prst="rect">
            <a:avLst/>
          </a:prstGeom>
          <a:solidFill>
            <a:schemeClr val="tx1">
              <a:lumMod val="95000"/>
              <a:lumOff val="5000"/>
              <a:alpha val="38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400" dirty="0">
                <a:latin typeface="Arial Narrow" panose="020B0606020202030204" pitchFamily="34" charset="0"/>
              </a:rPr>
              <a:t>P</a:t>
            </a:r>
            <a:r>
              <a:rPr lang="en-US" altLang="en-US" sz="1400" dirty="0" smtClean="0">
                <a:latin typeface="Arial Narrow" panose="020B0606020202030204" pitchFamily="34" charset="0"/>
              </a:rPr>
              <a:t>lanning  </a:t>
            </a:r>
            <a:r>
              <a:rPr lang="en-US" altLang="en-US" sz="1400" dirty="0">
                <a:latin typeface="Arial Narrow" panose="020B0606020202030204" pitchFamily="34" charset="0"/>
              </a:rPr>
              <a:t>&amp; monitoring of containment zones</a:t>
            </a:r>
            <a:endParaRPr lang="en-GB" altLang="en-US" sz="1400" dirty="0">
              <a:latin typeface="Arial Narrow" panose="020B0606020202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16139C4-287E-401D-9DD8-B784CFB74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681" y="752770"/>
            <a:ext cx="5837935" cy="2870767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9099" y="197419"/>
            <a:ext cx="498035" cy="412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5711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12273" y="1690686"/>
          <a:ext cx="5682342" cy="45862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178">
                  <a:extLst>
                    <a:ext uri="{9D8B030D-6E8A-4147-A177-3AD203B41FA5}">
                      <a16:colId xmlns="" xmlns:a16="http://schemas.microsoft.com/office/drawing/2014/main" val="4222371039"/>
                    </a:ext>
                  </a:extLst>
                </a:gridCol>
                <a:gridCol w="3446164">
                  <a:extLst>
                    <a:ext uri="{9D8B030D-6E8A-4147-A177-3AD203B41FA5}">
                      <a16:colId xmlns="" xmlns:a16="http://schemas.microsoft.com/office/drawing/2014/main" val="2405502653"/>
                    </a:ext>
                  </a:extLst>
                </a:gridCol>
              </a:tblGrid>
              <a:tr h="45225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384875"/>
                  </a:ext>
                </a:extLst>
              </a:tr>
              <a:tr h="45225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4395261"/>
                  </a:ext>
                </a:extLst>
              </a:tr>
              <a:tr h="45225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1179847"/>
                  </a:ext>
                </a:extLst>
              </a:tr>
              <a:tr h="45225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1154524"/>
                  </a:ext>
                </a:extLst>
              </a:tr>
              <a:tr h="61508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9818857"/>
                  </a:ext>
                </a:extLst>
              </a:tr>
              <a:tr h="45225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4645944"/>
                  </a:ext>
                </a:extLst>
              </a:tr>
              <a:tr h="70626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0581601"/>
                  </a:ext>
                </a:extLst>
              </a:tr>
              <a:tr h="10036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256593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58632" y="842724"/>
          <a:ext cx="5924067" cy="585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24067">
                  <a:extLst>
                    <a:ext uri="{9D8B030D-6E8A-4147-A177-3AD203B41FA5}">
                      <a16:colId xmlns="" xmlns:a16="http://schemas.microsoft.com/office/drawing/2014/main" val="600140965"/>
                    </a:ext>
                  </a:extLst>
                </a:gridCol>
              </a:tblGrid>
              <a:tr h="5613358">
                <a:tc>
                  <a:txBody>
                    <a:bodyPr/>
                    <a:lstStyle/>
                    <a:p>
                      <a:pPr marL="0" lvl="1" indent="0" algn="just" defTabSz="914400" rtl="0" eaLnBrk="1" fontAlgn="ctr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IN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Indian</a:t>
                      </a:r>
                      <a:r>
                        <a:rPr lang="en-IN" sz="1800" b="1" kern="1200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Store-house for Meteorological and Oceanographic Data</a:t>
                      </a:r>
                      <a:endParaRPr lang="en-IN" sz="1800" b="1" kern="120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1" indent="-285750" algn="just" defTabSz="914400" rtl="0" eaLnBrk="1" fontAlgn="ctr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IN" sz="18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Indian Satellite</a:t>
                      </a:r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r>
                        <a:rPr lang="en-I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Products and </a:t>
                      </a:r>
                      <a:r>
                        <a:rPr lang="en-IN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I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applications (INSAT-3D/3DR, SCATSAT-1, Megha-Tropiques, SARAL, Kalpana-1, INSAT-3A, Oceansat-2)</a:t>
                      </a:r>
                    </a:p>
                    <a:p>
                      <a:pPr marL="285750" lvl="1" indent="-285750" algn="just" defTabSz="914400" rtl="0" eaLnBrk="1" fontAlgn="ctr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GISAT, Oceansat-3 and INSAT-3S planned</a:t>
                      </a:r>
                    </a:p>
                    <a:p>
                      <a:pPr marL="285750" lvl="1" indent="-285750" algn="just" defTabSz="914400" rtl="0" eaLnBrk="1" fontAlgn="ctr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I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 </a:t>
                      </a:r>
                      <a:r>
                        <a:rPr lang="en-IN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million</a:t>
                      </a:r>
                      <a:r>
                        <a:rPr lang="en-I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I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products </a:t>
                      </a:r>
                      <a:r>
                        <a:rPr lang="en-I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disseminated</a:t>
                      </a:r>
                      <a:r>
                        <a:rPr lang="en-IN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en-IN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countries</a:t>
                      </a:r>
                    </a:p>
                    <a:p>
                      <a:pPr marL="285750" lvl="1" indent="-285750" algn="just" defTabSz="914400" rtl="0" eaLnBrk="1" fontAlgn="ctr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Weather and Ocean State Forecast</a:t>
                      </a:r>
                    </a:p>
                    <a:p>
                      <a:pPr marL="0" lvl="1" indent="0" algn="just" defTabSz="914400" rtl="0" eaLnBrk="1" fontAlgn="ctr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IN" sz="18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IN" sz="1800" b="1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Applications</a:t>
                      </a:r>
                    </a:p>
                    <a:p>
                      <a:pPr marL="285750" lvl="1" indent="-285750" algn="just" defTabSz="914400" rtl="0" eaLnBrk="1" fontAlgn="ctr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Automated Ocean</a:t>
                      </a:r>
                      <a:r>
                        <a:rPr lang="en-IN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Forecast to ships </a:t>
                      </a:r>
                      <a:r>
                        <a:rPr lang="en-IN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(Ocean-Eye)</a:t>
                      </a:r>
                    </a:p>
                    <a:p>
                      <a:pPr marL="285750" lvl="1" indent="-285750" algn="just" defTabSz="914400" rtl="0" eaLnBrk="1" fontAlgn="ctr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Cyclone Track and Intensity forecasting </a:t>
                      </a:r>
                      <a:r>
                        <a:rPr lang="en-IN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(SCORPIO)</a:t>
                      </a:r>
                    </a:p>
                    <a:p>
                      <a:pPr marL="285750" lvl="1" indent="-285750" algn="just" defTabSz="914400" rtl="0" eaLnBrk="1" fontAlgn="ctr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Nowcasting of Heavy rain and Cloud burst </a:t>
                      </a:r>
                      <a:r>
                        <a:rPr lang="en-IN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(Netra)</a:t>
                      </a:r>
                    </a:p>
                    <a:p>
                      <a:pPr marL="285750" lvl="1" indent="-285750" algn="just" defTabSz="914400" rtl="0" eaLnBrk="1" fontAlgn="ctr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Rip current forecast for 175 beaches</a:t>
                      </a:r>
                    </a:p>
                    <a:p>
                      <a:pPr marL="285750" lvl="1" indent="-285750" algn="just" defTabSz="914400" rtl="0" eaLnBrk="1" fontAlgn="ctr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Heat/Cold wave alerts</a:t>
                      </a:r>
                    </a:p>
                    <a:p>
                      <a:pPr marL="0" lvl="1" indent="0" algn="just" defTabSz="914400" rtl="0" eaLnBrk="1" fontAlgn="ctr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IN" sz="18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1" indent="0" algn="just" defTabSz="914400" rtl="0" eaLnBrk="1" fontAlgn="ctr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IN" sz="1800" b="1" kern="1200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 Analytics and Visualization </a:t>
                      </a:r>
                    </a:p>
                    <a:p>
                      <a:pPr marL="285750" lvl="1" indent="-285750" algn="just" defTabSz="914400" rtl="0" eaLnBrk="1" fontAlgn="ctr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IN" sz="18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Integrated data visualization system for Earth Observation, In-situ data &amp; Forecast Information ( </a:t>
                      </a:r>
                      <a:r>
                        <a:rPr lang="en-IN" sz="18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https://mosdac.gov.in/live</a:t>
                      </a:r>
                      <a:r>
                        <a:rPr lang="en-IN" sz="18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)</a:t>
                      </a:r>
                      <a:endParaRPr lang="en-IN" sz="18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34899065"/>
                  </a:ext>
                </a:extLst>
              </a:tr>
            </a:tbl>
          </a:graphicData>
        </a:graphic>
      </p:graphicFrame>
      <p:pic>
        <p:nvPicPr>
          <p:cNvPr id="28" name="Picture 27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9999" y="3047400"/>
            <a:ext cx="1569870" cy="1567516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6571231" y="4642919"/>
            <a:ext cx="2209508" cy="1974782"/>
            <a:chOff x="6409839" y="839703"/>
            <a:chExt cx="2209508" cy="197478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9839" y="1298645"/>
              <a:ext cx="2209508" cy="151584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409839" y="839703"/>
              <a:ext cx="2209508" cy="58477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Advanced Satellite data Visualization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252549" y="3747756"/>
            <a:ext cx="2494068" cy="2326727"/>
            <a:chOff x="9289773" y="1537830"/>
            <a:chExt cx="1961323" cy="1914482"/>
          </a:xfrm>
        </p:grpSpPr>
        <p:grpSp>
          <p:nvGrpSpPr>
            <p:cNvPr id="25" name="Group 24"/>
            <p:cNvGrpSpPr/>
            <p:nvPr/>
          </p:nvGrpSpPr>
          <p:grpSpPr>
            <a:xfrm>
              <a:off x="9289773" y="1853830"/>
              <a:ext cx="1961323" cy="1598482"/>
              <a:chOff x="3260019" y="3451316"/>
              <a:chExt cx="2193849" cy="181355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60019" y="3481577"/>
                <a:ext cx="2193848" cy="1783294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3260019" y="3451316"/>
                <a:ext cx="2193849" cy="202616"/>
              </a:xfrm>
              <a:prstGeom prst="rect">
                <a:avLst/>
              </a:prstGeom>
              <a:noFill/>
            </p:spPr>
            <p:txBody>
              <a:bodyPr wrap="square" lIns="17776" tIns="8888" rIns="17776" bIns="8888" rtlCol="0">
                <a:spAutoFit/>
              </a:bodyPr>
              <a:lstStyle/>
              <a:p>
                <a:pPr algn="just"/>
                <a:endParaRPr lang="en-IN" sz="1200" b="1" dirty="0" smtClean="0">
                  <a:solidFill>
                    <a:srgbClr val="0000FF"/>
                  </a:solidFill>
                  <a:latin typeface="Calibri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9289773" y="1537830"/>
              <a:ext cx="1961322" cy="27857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Rip Current Forecast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71231" y="808936"/>
            <a:ext cx="2289909" cy="1970562"/>
            <a:chOff x="6549483" y="972391"/>
            <a:chExt cx="2289909" cy="197056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9483" y="1300536"/>
              <a:ext cx="2289909" cy="164241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571231" y="972391"/>
              <a:ext cx="2246412" cy="33855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Ocean Eye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353357" y="3193814"/>
            <a:ext cx="2393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8"/>
              </a:rPr>
              <a:t>https://mosdac.gov.in/scorpio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8839391" y="6111562"/>
            <a:ext cx="3421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mosdac.gov.in/rip_current_forecast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388514" y="2678172"/>
            <a:ext cx="2708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https://mosdac.gov.in/sci</a:t>
            </a:r>
            <a:r>
              <a:rPr lang="en-US" dirty="0" smtClean="0">
                <a:hlinkClick r:id="rId10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3520" y="1115986"/>
            <a:ext cx="2992934" cy="207782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053520" y="783255"/>
            <a:ext cx="2992934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Cyclone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45546" y="52315"/>
            <a:ext cx="12046454" cy="1143000"/>
          </a:xfrm>
        </p:spPr>
        <p:txBody>
          <a:bodyPr>
            <a:noAutofit/>
          </a:bodyPr>
          <a:lstStyle/>
          <a:p>
            <a:pPr fontAlgn="ctr"/>
            <a:r>
              <a:rPr lang="en-IN" sz="2800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Meteorological and Oceanographic Satellite Data Archival Centre </a:t>
            </a:r>
            <a:r>
              <a:rPr lang="en-IN" sz="28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IN" sz="28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</a:br>
            <a:r>
              <a:rPr lang="en-IN" sz="28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IN" sz="2800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MOSDAC)</a:t>
            </a:r>
            <a:br>
              <a:rPr lang="en-IN" sz="2800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</a:br>
            <a:endParaRPr lang="en-US" sz="2800" b="1" dirty="0">
              <a:solidFill>
                <a:srgbClr val="99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9099" y="197419"/>
            <a:ext cx="498035" cy="412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6247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5278" y="882254"/>
            <a:ext cx="6374281" cy="2753039"/>
            <a:chOff x="5921591" y="1801594"/>
            <a:chExt cx="7796406" cy="4211340"/>
          </a:xfrm>
        </p:grpSpPr>
        <p:pic>
          <p:nvPicPr>
            <p:cNvPr id="49" name="Content Placeholder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5328" y="3284442"/>
              <a:ext cx="1790325" cy="425041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6730942" y="1801594"/>
              <a:ext cx="1891553" cy="4150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WMS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9385429" y="2507212"/>
              <a:ext cx="1891553" cy="4150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THREDDS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730942" y="5597926"/>
              <a:ext cx="1891553" cy="4150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Micro Services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21591" y="2232544"/>
              <a:ext cx="2330823" cy="894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Satellite images, Vector data in </a:t>
              </a:r>
              <a:r>
                <a:rPr lang="en-US" sz="1600" dirty="0" err="1"/>
                <a:t>png</a:t>
              </a:r>
              <a:endParaRPr lang="en-US" sz="1600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9377490" y="3294472"/>
              <a:ext cx="1891553" cy="4150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HTTPS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1387174" y="2519058"/>
              <a:ext cx="2330823" cy="517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Satellite data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387173" y="3196934"/>
              <a:ext cx="2330823" cy="894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Satellite data (Open Data)</a:t>
              </a:r>
            </a:p>
          </p:txBody>
        </p:sp>
        <p:cxnSp>
          <p:nvCxnSpPr>
            <p:cNvPr id="57" name="Straight Arrow Connector 56"/>
            <p:cNvCxnSpPr>
              <a:stCxn id="49" idx="3"/>
              <a:endCxn id="50" idx="2"/>
            </p:cNvCxnSpPr>
            <p:nvPr/>
          </p:nvCxnSpPr>
          <p:spPr>
            <a:xfrm flipH="1" flipV="1">
              <a:off x="7676718" y="2216605"/>
              <a:ext cx="388935" cy="12803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9" idx="3"/>
              <a:endCxn id="51" idx="1"/>
            </p:cNvCxnSpPr>
            <p:nvPr/>
          </p:nvCxnSpPr>
          <p:spPr>
            <a:xfrm flipV="1">
              <a:off x="8065654" y="2714717"/>
              <a:ext cx="1319775" cy="7822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9" idx="3"/>
              <a:endCxn id="54" idx="1"/>
            </p:cNvCxnSpPr>
            <p:nvPr/>
          </p:nvCxnSpPr>
          <p:spPr>
            <a:xfrm>
              <a:off x="8065651" y="3496960"/>
              <a:ext cx="1311836" cy="50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61" idx="1"/>
            </p:cNvCxnSpPr>
            <p:nvPr/>
          </p:nvCxnSpPr>
          <p:spPr>
            <a:xfrm>
              <a:off x="8080968" y="3496962"/>
              <a:ext cx="1304459" cy="816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unded Rectangle 60"/>
            <p:cNvSpPr/>
            <p:nvPr/>
          </p:nvSpPr>
          <p:spPr>
            <a:xfrm>
              <a:off x="9385429" y="4118886"/>
              <a:ext cx="1891553" cy="3897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E-mail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387173" y="4151804"/>
              <a:ext cx="2330823" cy="517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Information/ Alert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387171" y="5035148"/>
              <a:ext cx="2330823" cy="517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Information/ Alert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9370111" y="5035147"/>
              <a:ext cx="1891553" cy="4150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RSS Feeds</a:t>
              </a:r>
            </a:p>
          </p:txBody>
        </p:sp>
        <p:cxnSp>
          <p:nvCxnSpPr>
            <p:cNvPr id="65" name="Straight Arrow Connector 64"/>
            <p:cNvCxnSpPr>
              <a:stCxn id="49" idx="3"/>
              <a:endCxn id="64" idx="1"/>
            </p:cNvCxnSpPr>
            <p:nvPr/>
          </p:nvCxnSpPr>
          <p:spPr>
            <a:xfrm>
              <a:off x="8065650" y="3496963"/>
              <a:ext cx="1304459" cy="17456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49" idx="3"/>
              <a:endCxn id="52" idx="0"/>
            </p:cNvCxnSpPr>
            <p:nvPr/>
          </p:nvCxnSpPr>
          <p:spPr>
            <a:xfrm flipH="1">
              <a:off x="7676718" y="3496962"/>
              <a:ext cx="388935" cy="2100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7137071" y="1800396"/>
            <a:ext cx="4880758" cy="47429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Safe Beach Micro-service</a:t>
            </a:r>
          </a:p>
          <a:p>
            <a:pPr lvl="1"/>
            <a:r>
              <a:rPr lang="en-US" dirty="0" smtClean="0"/>
              <a:t>Get All INDIA Beaches</a:t>
            </a:r>
          </a:p>
          <a:p>
            <a:pPr lvl="1"/>
            <a:r>
              <a:rPr lang="en-US" dirty="0" smtClean="0"/>
              <a:t>Get nearest Beaches to the location (</a:t>
            </a:r>
            <a:r>
              <a:rPr lang="en-US" dirty="0"/>
              <a:t>Location based </a:t>
            </a:r>
            <a:r>
              <a:rPr lang="en-US" dirty="0" smtClean="0"/>
              <a:t>service-LBS)</a:t>
            </a:r>
          </a:p>
          <a:p>
            <a:pPr lvl="1"/>
            <a:r>
              <a:rPr lang="en-US" dirty="0" smtClean="0"/>
              <a:t>Get Status of Beaches (Patrolled, Swimming, guarded)</a:t>
            </a:r>
          </a:p>
          <a:p>
            <a:pPr lvl="1"/>
            <a:r>
              <a:rPr lang="en-US" dirty="0" smtClean="0"/>
              <a:t>Get Safe beach Forecast available for respective beach.</a:t>
            </a:r>
          </a:p>
          <a:p>
            <a:pPr marL="0" indent="0">
              <a:buNone/>
            </a:pPr>
            <a:r>
              <a:rPr lang="en-US" b="1" dirty="0" smtClean="0"/>
              <a:t>Alert Dashboard Micro-service</a:t>
            </a:r>
          </a:p>
          <a:p>
            <a:pPr lvl="1"/>
            <a:r>
              <a:rPr lang="en-US" dirty="0" smtClean="0"/>
              <a:t>Get Alert status for INDIA</a:t>
            </a:r>
          </a:p>
          <a:p>
            <a:pPr lvl="1"/>
            <a:r>
              <a:rPr lang="en-US" dirty="0" smtClean="0"/>
              <a:t>Get Alert status for location (Location based service-LBS)</a:t>
            </a:r>
          </a:p>
          <a:p>
            <a:pPr lvl="1"/>
            <a:r>
              <a:rPr lang="en-US" dirty="0"/>
              <a:t>Get location </a:t>
            </a:r>
            <a:r>
              <a:rPr lang="en-US" dirty="0" smtClean="0"/>
              <a:t>based on IP address</a:t>
            </a:r>
          </a:p>
          <a:p>
            <a:pPr marL="0" indent="0">
              <a:buNone/>
            </a:pPr>
            <a:r>
              <a:rPr lang="en-US" b="1" dirty="0" smtClean="0"/>
              <a:t>Weather forecast Micro-service</a:t>
            </a:r>
          </a:p>
          <a:p>
            <a:pPr lvl="1"/>
            <a:r>
              <a:rPr lang="en-US" dirty="0" smtClean="0"/>
              <a:t>Get 3-Hourly Weather Forecast for location </a:t>
            </a:r>
            <a:r>
              <a:rPr lang="en-US" dirty="0"/>
              <a:t>(Location based service-LBS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219451" lvl="1" indent="0">
              <a:buNone/>
            </a:pP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6903521" y="1160548"/>
            <a:ext cx="494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Access Through Micro-services</a:t>
            </a:r>
            <a:endParaRPr lang="en-US" sz="2400" b="1" dirty="0"/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/>
          </p:nvPr>
        </p:nvGraphicFramePr>
        <p:xfrm>
          <a:off x="91197" y="3678843"/>
          <a:ext cx="6962746" cy="3073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3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43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Service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Metadata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WMS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Self Describing, </a:t>
                      </a:r>
                      <a:r>
                        <a:rPr lang="en-US" sz="1200" dirty="0" err="1" smtClean="0"/>
                        <a:t>GetCapabilities</a:t>
                      </a:r>
                      <a:r>
                        <a:rPr lang="en-US" sz="1200" dirty="0" smtClean="0"/>
                        <a:t> response returns a defined XML document providing information about the</a:t>
                      </a:r>
                      <a:r>
                        <a:rPr lang="en-US" sz="1200" baseline="0" dirty="0" smtClean="0"/>
                        <a:t> services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THREDDS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catalogue/enhanced catalogues files provide</a:t>
                      </a:r>
                      <a:r>
                        <a:rPr lang="en-US" sz="1200" baseline="0" dirty="0" smtClean="0"/>
                        <a:t> metadata about services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9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HTTPS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Html &lt;meta&gt; tag provides metadata about the html document, this is machine readable.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3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E-mail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User can request the metadata about service</a:t>
                      </a:r>
                      <a:r>
                        <a:rPr lang="en-US" sz="1200" baseline="0" dirty="0" smtClean="0"/>
                        <a:t> by sending blank mail to defined email address. (Currently this service is available only to authorized users.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3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RSS-Feeds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Metadata tags in RSS-Feeds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3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Micro Services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Service Registry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253138"/>
            <a:ext cx="110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rgbClr val="990000"/>
                </a:solidFill>
              </a:rPr>
              <a:t>Data</a:t>
            </a:r>
            <a:r>
              <a:rPr lang="en-IN" b="1" dirty="0">
                <a:solidFill>
                  <a:srgbClr val="0000FF"/>
                </a:solidFill>
              </a:rPr>
              <a:t> </a:t>
            </a:r>
            <a:r>
              <a:rPr lang="en-IN" sz="2800" b="1" dirty="0">
                <a:solidFill>
                  <a:srgbClr val="990000"/>
                </a:solidFill>
              </a:rPr>
              <a:t>Democracy</a:t>
            </a:r>
            <a:r>
              <a:rPr lang="en-IN" b="1" dirty="0">
                <a:solidFill>
                  <a:srgbClr val="0000FF"/>
                </a:solidFill>
              </a:rPr>
              <a:t> </a:t>
            </a:r>
            <a:r>
              <a:rPr lang="en-IN" sz="2800" b="1" dirty="0">
                <a:solidFill>
                  <a:srgbClr val="990000"/>
                </a:solidFill>
              </a:rPr>
              <a:t>Practices at MOSDAC</a:t>
            </a:r>
            <a:endParaRPr lang="en-US" sz="2800" b="1" dirty="0">
              <a:solidFill>
                <a:srgbClr val="990000"/>
              </a:solidFill>
            </a:endParaRPr>
          </a:p>
        </p:txBody>
      </p:sp>
      <p:pic>
        <p:nvPicPr>
          <p:cNvPr id="29" name="Picture 2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9099" y="197419"/>
            <a:ext cx="498035" cy="412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519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530930"/>
            <a:ext cx="2611582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1400" b="1" dirty="0"/>
              <a:t>Thematic Data Visualisation &amp; Dissemination</a:t>
            </a:r>
          </a:p>
          <a:p>
            <a:pPr algn="just"/>
            <a:endParaRPr lang="en-IN" sz="1400" b="1" dirty="0"/>
          </a:p>
          <a:p>
            <a:pPr marL="228594" indent="-228594" algn="just">
              <a:buFont typeface="Arial" pitchFamily="34" charset="0"/>
              <a:buChar char="•"/>
            </a:pPr>
            <a:r>
              <a:rPr lang="en-IN" sz="1400" dirty="0"/>
              <a:t>Agriculture</a:t>
            </a:r>
          </a:p>
          <a:p>
            <a:pPr marL="228594" indent="-228594" algn="just">
              <a:buFont typeface="Arial" pitchFamily="34" charset="0"/>
              <a:buChar char="•"/>
            </a:pPr>
            <a:r>
              <a:rPr lang="en-IN" sz="1400" dirty="0"/>
              <a:t>Forestry</a:t>
            </a:r>
          </a:p>
          <a:p>
            <a:pPr marL="228594" indent="-228594" algn="just">
              <a:buFont typeface="Arial" pitchFamily="34" charset="0"/>
              <a:buChar char="•"/>
            </a:pPr>
            <a:r>
              <a:rPr lang="en-IN" sz="1400" dirty="0"/>
              <a:t>Desertification</a:t>
            </a:r>
          </a:p>
          <a:p>
            <a:pPr marL="228594" indent="-228594" algn="just">
              <a:buFont typeface="Arial" pitchFamily="34" charset="0"/>
              <a:buChar char="•"/>
            </a:pPr>
            <a:r>
              <a:rPr lang="en-IN" sz="1400" dirty="0"/>
              <a:t>Wetland</a:t>
            </a:r>
          </a:p>
          <a:p>
            <a:pPr marL="228594" indent="-228594" algn="just">
              <a:buFont typeface="Arial" pitchFamily="34" charset="0"/>
              <a:buChar char="•"/>
            </a:pPr>
            <a:r>
              <a:rPr lang="en-IN" sz="1400" dirty="0"/>
              <a:t>Snow &amp; Glacier</a:t>
            </a:r>
          </a:p>
          <a:p>
            <a:pPr marL="228594" indent="-228594" algn="just">
              <a:buFont typeface="Arial" pitchFamily="34" charset="0"/>
              <a:buChar char="•"/>
            </a:pPr>
            <a:r>
              <a:rPr lang="en-IN" sz="1400" dirty="0"/>
              <a:t>Coastal zone studies</a:t>
            </a:r>
          </a:p>
          <a:p>
            <a:pPr marL="228594" indent="-228594" algn="just">
              <a:buFont typeface="Arial" pitchFamily="34" charset="0"/>
              <a:buChar char="•"/>
            </a:pPr>
            <a:r>
              <a:rPr lang="en-IN" sz="1400" dirty="0"/>
              <a:t>Marine Ecosystem</a:t>
            </a:r>
          </a:p>
          <a:p>
            <a:pPr marL="228594" indent="-228594" algn="just">
              <a:buFont typeface="Arial" pitchFamily="34" charset="0"/>
              <a:buChar char="•"/>
            </a:pPr>
            <a:r>
              <a:rPr lang="en-IN" sz="1400" dirty="0"/>
              <a:t>Polar Science</a:t>
            </a:r>
          </a:p>
          <a:p>
            <a:pPr marL="228594" indent="-228594" algn="just">
              <a:buFont typeface="Arial" pitchFamily="34" charset="0"/>
              <a:buChar char="•"/>
            </a:pPr>
            <a:r>
              <a:rPr lang="en-IN" sz="1400" dirty="0"/>
              <a:t>Hydrology</a:t>
            </a:r>
          </a:p>
          <a:p>
            <a:pPr marL="228594" indent="-228594" algn="just">
              <a:buFont typeface="Arial" pitchFamily="34" charset="0"/>
              <a:buChar char="•"/>
            </a:pPr>
            <a:r>
              <a:rPr lang="en-IN" sz="1400" dirty="0"/>
              <a:t>Climate change</a:t>
            </a:r>
          </a:p>
          <a:p>
            <a:pPr marL="228594" indent="-228594" algn="just">
              <a:buFont typeface="Arial" pitchFamily="34" charset="0"/>
              <a:buChar char="•"/>
            </a:pPr>
            <a:r>
              <a:rPr lang="en-IN" sz="1400" dirty="0"/>
              <a:t>Planetary Science</a:t>
            </a:r>
          </a:p>
          <a:p>
            <a:pPr algn="just"/>
            <a:r>
              <a:rPr lang="en-IN" sz="1400" dirty="0"/>
              <a:t>.......   .........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5029201"/>
            <a:ext cx="3352800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1400" b="1" dirty="0"/>
              <a:t>Administrative boundary</a:t>
            </a:r>
          </a:p>
          <a:p>
            <a:pPr algn="just"/>
            <a:endParaRPr lang="en-IN" sz="1400" b="1" dirty="0"/>
          </a:p>
          <a:p>
            <a:pPr algn="just"/>
            <a:r>
              <a:rPr lang="en-IN" sz="1400" dirty="0"/>
              <a:t>-National boundary</a:t>
            </a:r>
          </a:p>
          <a:p>
            <a:pPr algn="just"/>
            <a:r>
              <a:rPr lang="en-IN" sz="1400" dirty="0"/>
              <a:t>-State;  Districts; </a:t>
            </a:r>
            <a:r>
              <a:rPr lang="en-IN" sz="1400" dirty="0" err="1"/>
              <a:t>Tehsil</a:t>
            </a:r>
            <a:r>
              <a:rPr lang="en-IN" sz="1400" dirty="0"/>
              <a:t>; Village; Cadastral</a:t>
            </a:r>
          </a:p>
          <a:p>
            <a:pPr algn="just"/>
            <a:r>
              <a:rPr lang="en-IN" sz="1400" dirty="0"/>
              <a:t>-Thematic boundaries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111841" y="5029201"/>
            <a:ext cx="3851559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b="1" dirty="0"/>
              <a:t>Base layers</a:t>
            </a:r>
          </a:p>
          <a:p>
            <a:pPr algn="just"/>
            <a:endParaRPr lang="en-IN" sz="1600" b="1" dirty="0"/>
          </a:p>
          <a:p>
            <a:pPr algn="just"/>
            <a:r>
              <a:rPr lang="en-IN" sz="1600" dirty="0"/>
              <a:t>-Road,  Rail,  River, </a:t>
            </a:r>
            <a:r>
              <a:rPr lang="en-IN" sz="1600" dirty="0" err="1"/>
              <a:t>Waterbody</a:t>
            </a:r>
            <a:r>
              <a:rPr lang="en-IN" sz="1600" dirty="0"/>
              <a:t>, Drainage, Settlements, Satellite mosaics, DEMs  and more...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5029201"/>
            <a:ext cx="4075546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1200" b="1" dirty="0"/>
              <a:t>GIS Apps (Information Systems)</a:t>
            </a:r>
          </a:p>
          <a:p>
            <a:pPr algn="just"/>
            <a:endParaRPr lang="en-IN" sz="1200" b="1" dirty="0"/>
          </a:p>
          <a:p>
            <a:pPr algn="just"/>
            <a:r>
              <a:rPr lang="en-IN" sz="1200" dirty="0"/>
              <a:t>GIS based information systems  for Urban; land &amp; water resource planning, snow &amp; glaciers, coastal zone management, socio-economic planning, hydrology, disaster management ..........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10005" y="1219205"/>
            <a:ext cx="6774873" cy="42098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000" b="1" dirty="0">
                <a:solidFill>
                  <a:srgbClr val="C00000"/>
                </a:solidFill>
              </a:rPr>
              <a:t>Salient features :</a:t>
            </a:r>
          </a:p>
          <a:p>
            <a:r>
              <a:rPr lang="en-IN" sz="1800" dirty="0">
                <a:solidFill>
                  <a:srgbClr val="0070C0"/>
                </a:solidFill>
              </a:rPr>
              <a:t>Satellite based geo-spatial data Archival and Dissemination</a:t>
            </a:r>
          </a:p>
          <a:p>
            <a:r>
              <a:rPr lang="en-IN" sz="1800" dirty="0">
                <a:solidFill>
                  <a:srgbClr val="0070C0"/>
                </a:solidFill>
              </a:rPr>
              <a:t>Data visualisation in 2-D and 3-D and graphical analysis on web</a:t>
            </a:r>
          </a:p>
          <a:p>
            <a:r>
              <a:rPr lang="en-IN" sz="1800" dirty="0">
                <a:solidFill>
                  <a:srgbClr val="0070C0"/>
                </a:solidFill>
              </a:rPr>
              <a:t>Spatial and Non-spatial search engine</a:t>
            </a:r>
          </a:p>
          <a:p>
            <a:r>
              <a:rPr lang="en-IN" sz="1800" dirty="0">
                <a:solidFill>
                  <a:srgbClr val="0070C0"/>
                </a:solidFill>
              </a:rPr>
              <a:t>Publish Web map services and metadata of all data</a:t>
            </a:r>
          </a:p>
          <a:p>
            <a:r>
              <a:rPr lang="en-IN" sz="1800" dirty="0">
                <a:solidFill>
                  <a:srgbClr val="0070C0"/>
                </a:solidFill>
              </a:rPr>
              <a:t>Geo-processing tools </a:t>
            </a:r>
            <a:r>
              <a:rPr lang="en-IN" sz="1800">
                <a:solidFill>
                  <a:srgbClr val="0070C0"/>
                </a:solidFill>
              </a:rPr>
              <a:t>for analysis on web</a:t>
            </a:r>
            <a:endParaRPr lang="en-IN" sz="1800" dirty="0">
              <a:solidFill>
                <a:srgbClr val="0070C0"/>
              </a:solidFill>
            </a:endParaRPr>
          </a:p>
          <a:p>
            <a:r>
              <a:rPr lang="en-IN" sz="1800" dirty="0">
                <a:solidFill>
                  <a:srgbClr val="0070C0"/>
                </a:solidFill>
              </a:rPr>
              <a:t>Integrate Web Map Service from various sources </a:t>
            </a:r>
          </a:p>
          <a:p>
            <a:r>
              <a:rPr lang="en-IN" sz="1800" dirty="0">
                <a:solidFill>
                  <a:srgbClr val="0070C0"/>
                </a:solidFill>
              </a:rPr>
              <a:t>Providing platform for Research &amp; training to Academia by providing data, domain knowledge and infrastructure</a:t>
            </a:r>
          </a:p>
          <a:p>
            <a:endParaRPr lang="en-IN" sz="1800" dirty="0">
              <a:solidFill>
                <a:srgbClr val="0070C0"/>
              </a:solidFill>
            </a:endParaRPr>
          </a:p>
          <a:p>
            <a:r>
              <a:rPr lang="en-IN" sz="1800" dirty="0">
                <a:solidFill>
                  <a:srgbClr val="0070C0"/>
                </a:solidFill>
              </a:rPr>
              <a:t>Website available at </a:t>
            </a:r>
            <a:r>
              <a:rPr lang="en-IN" sz="2000" b="1" i="1" dirty="0">
                <a:solidFill>
                  <a:srgbClr val="FF0000"/>
                </a:solidFill>
              </a:rPr>
              <a:t>https://vedas.sac.gov.in</a:t>
            </a:r>
          </a:p>
          <a:p>
            <a:pPr>
              <a:buNone/>
            </a:pPr>
            <a:endParaRPr lang="en-IN" sz="1100" i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IN" sz="1800" b="1" i="1" dirty="0">
                <a:solidFill>
                  <a:srgbClr val="C00000"/>
                </a:solidFill>
              </a:rPr>
              <a:t>		</a:t>
            </a:r>
            <a:endParaRPr lang="en-IN" sz="1800" i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5863"/>
            <a:ext cx="12115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23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A276D25-3C8E-4B3A-8DEA-48ED3BC288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482" y="4147626"/>
            <a:ext cx="2723150" cy="2723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33EE46B4-EE8D-44D6-A7E5-FAC59FFEEB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8149" y="3426449"/>
            <a:ext cx="4080062" cy="272315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12273" y="1690686"/>
          <a:ext cx="5682342" cy="45862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178">
                  <a:extLst>
                    <a:ext uri="{9D8B030D-6E8A-4147-A177-3AD203B41FA5}">
                      <a16:colId xmlns="" xmlns:a16="http://schemas.microsoft.com/office/drawing/2014/main" val="4222371039"/>
                    </a:ext>
                  </a:extLst>
                </a:gridCol>
                <a:gridCol w="3446164">
                  <a:extLst>
                    <a:ext uri="{9D8B030D-6E8A-4147-A177-3AD203B41FA5}">
                      <a16:colId xmlns="" xmlns:a16="http://schemas.microsoft.com/office/drawing/2014/main" val="2405502653"/>
                    </a:ext>
                  </a:extLst>
                </a:gridCol>
              </a:tblGrid>
              <a:tr h="45225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384875"/>
                  </a:ext>
                </a:extLst>
              </a:tr>
              <a:tr h="45225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4395261"/>
                  </a:ext>
                </a:extLst>
              </a:tr>
              <a:tr h="45225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1179847"/>
                  </a:ext>
                </a:extLst>
              </a:tr>
              <a:tr h="45225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1154524"/>
                  </a:ext>
                </a:extLst>
              </a:tr>
              <a:tr h="61508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9818857"/>
                  </a:ext>
                </a:extLst>
              </a:tr>
              <a:tr h="45225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4645944"/>
                  </a:ext>
                </a:extLst>
              </a:tr>
              <a:tr h="70626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0581601"/>
                  </a:ext>
                </a:extLst>
              </a:tr>
              <a:tr h="10036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256593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8690" y="1246637"/>
          <a:ext cx="7256510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56510">
                  <a:extLst>
                    <a:ext uri="{9D8B030D-6E8A-4147-A177-3AD203B41FA5}">
                      <a16:colId xmlns="" xmlns:a16="http://schemas.microsoft.com/office/drawing/2014/main" val="600140965"/>
                    </a:ext>
                  </a:extLst>
                </a:gridCol>
              </a:tblGrid>
              <a:tr h="2905723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Demonstration of advanced data science techniques</a:t>
                      </a:r>
                    </a:p>
                    <a:p>
                      <a:pPr marL="742950" marR="0" lvl="1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IN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Data  and Web</a:t>
                      </a:r>
                      <a:r>
                        <a:rPr lang="en-IN" sz="16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 geospatial analysis</a:t>
                      </a:r>
                      <a:r>
                        <a:rPr lang="en-IN" sz="16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742950" lvl="1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IN" sz="16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r>
                        <a:rPr lang="en-IN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applications (segmentation &amp; prediction) of EO data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Processing Platform </a:t>
                      </a:r>
                      <a:r>
                        <a:rPr lang="en-IN" sz="16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International Charter: Space and Major Disasters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6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Geospatial Calculator for mathematical operations on </a:t>
                      </a:r>
                      <a:r>
                        <a:rPr lang="en-IN" sz="1600" baseline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muti</a:t>
                      </a:r>
                      <a:r>
                        <a:rPr lang="en-IN" sz="16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-temporal and multi-resolution data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6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for taping potential of renewable energy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N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34899065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418A0B3-1777-4A48-BD1D-3408AAFE0F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1" y="18563"/>
            <a:ext cx="11932708" cy="11215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50985B1-852F-4376-A924-AB8F348425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7162" y="1295464"/>
            <a:ext cx="2081049" cy="19864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A243E41-CB87-435A-86A9-5F87671F17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8149" y="1295464"/>
            <a:ext cx="1883400" cy="201256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FF34EE7-2CC4-412E-994D-F4283E7F0230}"/>
              </a:ext>
            </a:extLst>
          </p:cNvPr>
          <p:cNvSpPr/>
          <p:nvPr/>
        </p:nvSpPr>
        <p:spPr>
          <a:xfrm>
            <a:off x="7688149" y="2994457"/>
            <a:ext cx="4080062" cy="307777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solidFill>
                  <a:schemeClr val="bg1">
                    <a:lumMod val="95000"/>
                  </a:schemeClr>
                </a:solidFill>
              </a:rPr>
              <a:t>AI based Urban area extraction using LISS-IV data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AB26111-57E3-4455-98E2-804FE583EEA4}"/>
              </a:ext>
            </a:extLst>
          </p:cNvPr>
          <p:cNvSpPr/>
          <p:nvPr/>
        </p:nvSpPr>
        <p:spPr>
          <a:xfrm>
            <a:off x="8924435" y="5434694"/>
            <a:ext cx="2807091" cy="646331"/>
          </a:xfrm>
          <a:prstGeom prst="rect">
            <a:avLst/>
          </a:prstGeom>
          <a:solidFill>
            <a:schemeClr val="tx1">
              <a:lumMod val="95000"/>
              <a:lumOff val="5000"/>
              <a:alpha val="3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bg1">
                    <a:lumMod val="95000"/>
                  </a:schemeClr>
                </a:solidFill>
              </a:rPr>
              <a:t>Multi-temporal analysis and classification on VEDAS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13FC360-DF22-45F7-9BF5-C1EC8BFF55D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8149" y="6149599"/>
            <a:ext cx="4244560" cy="67366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F025F49-2BF2-4B39-BC35-D832B3F24308}"/>
              </a:ext>
            </a:extLst>
          </p:cNvPr>
          <p:cNvSpPr/>
          <p:nvPr/>
        </p:nvSpPr>
        <p:spPr>
          <a:xfrm>
            <a:off x="4705173" y="6528078"/>
            <a:ext cx="2723150" cy="338554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Solar Energy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Potential</a:t>
            </a:r>
            <a:endParaRPr lang="en-IN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3380E64-F1E6-41AF-B37F-1E9613CFF79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065" y="4146523"/>
            <a:ext cx="4239001" cy="2441754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="" xmlns:a16="http://schemas.microsoft.com/office/drawing/2014/main" id="{9724BEDD-DE12-495C-ACE0-D8FB82ED2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55" y="6501444"/>
            <a:ext cx="4239002" cy="369332"/>
          </a:xfrm>
          <a:prstGeom prst="rect">
            <a:avLst/>
          </a:prstGeom>
          <a:solidFill>
            <a:schemeClr val="tx1">
              <a:lumMod val="95000"/>
              <a:lumOff val="5000"/>
              <a:alpha val="38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IN" altLang="en-US" dirty="0"/>
              <a:t>Trend analysis of NDVI for Jan : 2001 - 20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76837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1193</Words>
  <Application>Microsoft Office PowerPoint</Application>
  <PresentationFormat>Widescreen</PresentationFormat>
  <Paragraphs>198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Meteorological and Oceanographic Satellite Data Archival Centre  (MOSDAC) 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Nitant</cp:lastModifiedBy>
  <cp:revision>294</cp:revision>
  <dcterms:created xsi:type="dcterms:W3CDTF">2015-02-06T15:49:22Z</dcterms:created>
  <dcterms:modified xsi:type="dcterms:W3CDTF">2020-09-14T06:47:54Z</dcterms:modified>
</cp:coreProperties>
</file>