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9" r:id="rId6"/>
    <p:sldId id="280" r:id="rId7"/>
    <p:sldId id="282" r:id="rId8"/>
    <p:sldId id="281" r:id="rId9"/>
    <p:sldId id="277" r:id="rId10"/>
    <p:sldId id="278" r:id="rId11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705C"/>
    <a:srgbClr val="00549F"/>
    <a:srgbClr val="0098DB"/>
    <a:srgbClr val="FDC82F"/>
    <a:srgbClr val="00338D"/>
    <a:srgbClr val="D0103A"/>
    <a:srgbClr val="008542"/>
    <a:srgbClr val="E37222"/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65" autoAdjust="0"/>
    <p:restoredTop sz="93979" autoAdjust="0"/>
  </p:normalViewPr>
  <p:slideViewPr>
    <p:cSldViewPr snapToGrid="0">
      <p:cViewPr varScale="1">
        <p:scale>
          <a:sx n="103" d="100"/>
          <a:sy n="103" d="100"/>
        </p:scale>
        <p:origin x="-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557" cy="495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582" y="0"/>
            <a:ext cx="2945557" cy="495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952"/>
            <a:ext cx="2945557" cy="495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582" y="9428952"/>
            <a:ext cx="2945557" cy="495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fld id="{A5B780D0-5C7F-422C-931C-25201BE1936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04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899" cy="5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484" y="0"/>
            <a:ext cx="2917898" cy="5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A6888345-B3D3-4351-A7A9-F936F5935E41}" type="datetimeFigureOut">
              <a:rPr lang="en-US"/>
              <a:pPr>
                <a:defRPr/>
              </a:pPr>
              <a:t>09/09/20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5831" y="4729711"/>
            <a:ext cx="5033721" cy="443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59423"/>
            <a:ext cx="2917899" cy="44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484" y="9459423"/>
            <a:ext cx="2917898" cy="44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D8DF57D7-2670-4E78-96DD-D9B228051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977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363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01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642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Deploy the DOI Service on the </a:t>
            </a:r>
            <a:r>
              <a:rPr lang="en-US" dirty="0" err="1"/>
              <a:t>TellUS</a:t>
            </a:r>
            <a:r>
              <a:rPr lang="en-US" dirty="0"/>
              <a:t> platform – Requirements Document already</a:t>
            </a:r>
            <a:r>
              <a:rPr lang="en-US" baseline="0" dirty="0"/>
              <a:t> approved and send to the maintainer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7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png"/><Relationship Id="rId23" Type="http://schemas.openxmlformats.org/officeDocument/2006/relationships/image" Target="../media/image23.png"/><Relationship Id="rId24" Type="http://schemas.openxmlformats.org/officeDocument/2006/relationships/image" Target="../media/image24.png"/><Relationship Id="rId25" Type="http://schemas.openxmlformats.org/officeDocument/2006/relationships/image" Target="../media/image25.png"/><Relationship Id="rId26" Type="http://schemas.openxmlformats.org/officeDocument/2006/relationships/image" Target="../media/image30.png"/><Relationship Id="rId27" Type="http://schemas.openxmlformats.org/officeDocument/2006/relationships/image" Target="../media/image31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9.jpe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16950723446_e7d8e1bfb9_o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1143001" y="-1142999"/>
            <a:ext cx="6858002" cy="9144001"/>
          </a:xfrm>
          <a:prstGeom prst="rect">
            <a:avLst/>
          </a:prstGeom>
        </p:spPr>
      </p:pic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3886200"/>
            <a:ext cx="7948800" cy="41910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296975" y="5849826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71652" y="6621093"/>
            <a:ext cx="6436141" cy="111519"/>
            <a:chOff x="171652" y="6621093"/>
            <a:chExt cx="6436141" cy="111519"/>
          </a:xfrm>
        </p:grpSpPr>
        <p:pic>
          <p:nvPicPr>
            <p:cNvPr id="11" name="Picture 10" descr="at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1652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2" name="Picture 11" descr="be.png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018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" name="Picture 12" descr="ca.png"/>
            <p:cNvPicPr>
              <a:picLocks noChangeAspect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43887" y="6621093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4" name="Picture 13" descr="ch.png"/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5822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5" name="Picture 14" descr="cz.png"/>
            <p:cNvPicPr>
              <a:picLocks noChangeAspect="1"/>
            </p:cNvPicPr>
            <p:nvPr userDrawn="1"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0914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6" name="Picture 15" descr="de.png"/>
            <p:cNvPicPr>
              <a:picLocks noChangeAspect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2985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Picture 16" descr="dk.png"/>
            <p:cNvPicPr>
              <a:picLocks noChangeAspect="1"/>
            </p:cNvPicPr>
            <p:nvPr userDrawn="1"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0914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8" name="Picture 17" descr="ee.png"/>
            <p:cNvPicPr>
              <a:picLocks noChangeAspect="1"/>
            </p:cNvPicPr>
            <p:nvPr userDrawn="1"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87681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9" name="Picture 18" descr="es.png"/>
            <p:cNvPicPr>
              <a:picLocks noChangeAspect="1"/>
            </p:cNvPicPr>
            <p:nvPr userDrawn="1"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970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0" name="Picture 19" descr="fi.png"/>
            <p:cNvPicPr>
              <a:picLocks noChangeAspect="1"/>
            </p:cNvPicPr>
            <p:nvPr userDrawn="1"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7133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1" name="Picture 20" descr="fr.png"/>
            <p:cNvPicPr>
              <a:picLocks noChangeAspect="1"/>
            </p:cNvPicPr>
            <p:nvPr userDrawn="1"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4869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2" name="Picture 21" descr="gr.png"/>
            <p:cNvPicPr>
              <a:picLocks noChangeAspect="1"/>
            </p:cNvPicPr>
            <p:nvPr userDrawn="1"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721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3" name="Picture 22" descr="hu.png"/>
            <p:cNvPicPr>
              <a:picLocks noChangeAspect="1"/>
            </p:cNvPicPr>
            <p:nvPr userDrawn="1"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8457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4" name="Picture 23" descr="ie.png"/>
            <p:cNvPicPr>
              <a:picLocks noChangeAspect="1"/>
            </p:cNvPicPr>
            <p:nvPr userDrawn="1"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6193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5" name="Picture 24" descr="it.png"/>
            <p:cNvPicPr>
              <a:picLocks noChangeAspect="1"/>
            </p:cNvPicPr>
            <p:nvPr userDrawn="1"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3929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6" name="Picture 25" descr="lu.png"/>
            <p:cNvPicPr>
              <a:picLocks noChangeAspect="1"/>
            </p:cNvPicPr>
            <p:nvPr userDrawn="1"/>
          </p:nvPicPr>
          <p:blipFill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1785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7" name="Picture 26" descr="nl.png"/>
            <p:cNvPicPr>
              <a:picLocks noChangeAspect="1"/>
            </p:cNvPicPr>
            <p:nvPr userDrawn="1"/>
          </p:nvPicPr>
          <p:blipFill>
            <a:blip r:embed="rId1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99012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8" name="Picture 27" descr="no.png"/>
            <p:cNvPicPr>
              <a:picLocks noChangeAspect="1"/>
            </p:cNvPicPr>
            <p:nvPr userDrawn="1"/>
          </p:nvPicPr>
          <p:blipFill>
            <a:blip r:embed="rId2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8277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9" name="Picture 28" descr="pl.png"/>
            <p:cNvPicPr>
              <a:picLocks noChangeAspect="1"/>
            </p:cNvPicPr>
            <p:nvPr userDrawn="1"/>
          </p:nvPicPr>
          <p:blipFill>
            <a:blip r:embed="rId2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5883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0" name="Picture 29" descr="pt.png"/>
            <p:cNvPicPr>
              <a:picLocks noChangeAspect="1"/>
            </p:cNvPicPr>
            <p:nvPr userDrawn="1"/>
          </p:nvPicPr>
          <p:blipFill>
            <a:blip r:embed="rId2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3868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1" name="Picture 30" descr="ro.png"/>
            <p:cNvPicPr>
              <a:picLocks noChangeAspect="1"/>
            </p:cNvPicPr>
            <p:nvPr userDrawn="1"/>
          </p:nvPicPr>
          <p:blipFill>
            <a:blip r:embed="rId2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19843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2" name="Picture 31" descr="se.png"/>
            <p:cNvPicPr>
              <a:picLocks noChangeAspect="1"/>
            </p:cNvPicPr>
            <p:nvPr userDrawn="1"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7835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3" name="Picture 32" descr="uk.png"/>
            <p:cNvPicPr>
              <a:picLocks noChangeAspect="1"/>
            </p:cNvPicPr>
            <p:nvPr userDrawn="1"/>
          </p:nvPicPr>
          <p:blipFill>
            <a:blip r:embed="rId2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33093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34" name="Picture 33"/>
          <p:cNvPicPr>
            <a:picLocks noChangeAspect="1"/>
          </p:cNvPicPr>
          <p:nvPr userDrawn="1"/>
        </p:nvPicPr>
        <p:blipFill rotWithShape="1"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1434"/>
          <a:stretch/>
        </p:blipFill>
        <p:spPr>
          <a:xfrm>
            <a:off x="7788176" y="6611881"/>
            <a:ext cx="1196912" cy="144000"/>
          </a:xfrm>
          <a:prstGeom prst="rect">
            <a:avLst/>
          </a:prstGeom>
        </p:spPr>
      </p:pic>
      <p:cxnSp>
        <p:nvCxnSpPr>
          <p:cNvPr id="35" name="Straight Connector 34"/>
          <p:cNvCxnSpPr/>
          <p:nvPr userDrawn="1"/>
        </p:nvCxnSpPr>
        <p:spPr>
          <a:xfrm>
            <a:off x="165932" y="6504478"/>
            <a:ext cx="8824779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/>
          <p:cNvPicPr>
            <a:picLocks noChangeAspect="1"/>
          </p:cNvPicPr>
          <p:nvPr userDrawn="1"/>
        </p:nvPicPr>
        <p:blipFill rotWithShape="1"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"/>
          <a:stretch/>
        </p:blipFill>
        <p:spPr>
          <a:xfrm>
            <a:off x="7787917" y="156199"/>
            <a:ext cx="1210456" cy="468000"/>
          </a:xfrm>
          <a:prstGeom prst="rect">
            <a:avLst/>
          </a:prstGeom>
        </p:spPr>
      </p:pic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4" y="2574925"/>
            <a:ext cx="7947025" cy="57943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3200" b="0" noProof="0" dirty="0" smtClean="0">
                <a:solidFill>
                  <a:schemeClr val="bg1">
                    <a:lumMod val="95000"/>
                  </a:schemeClr>
                </a:solidFill>
                <a:latin typeface="Verdana"/>
                <a:ea typeface="+mj-ea"/>
                <a:cs typeface="Verdan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42" name="Text Box 58"/>
          <p:cNvSpPr txBox="1">
            <a:spLocks noChangeArrowheads="1"/>
          </p:cNvSpPr>
          <p:nvPr userDrawn="1"/>
        </p:nvSpPr>
        <p:spPr bwMode="auto">
          <a:xfrm>
            <a:off x="78032" y="6287708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noProof="0">
                <a:solidFill>
                  <a:schemeClr val="bg1"/>
                </a:solidFill>
              </a:rPr>
              <a:t>ESA UNCLASSIFIED - For Official Use</a:t>
            </a:r>
            <a:endParaRPr lang="en-GB" sz="800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idx="1"/>
          </p:nvPr>
        </p:nvSpPr>
        <p:spPr bwMode="gray">
          <a:xfrm>
            <a:off x="634181" y="1278385"/>
            <a:ext cx="7859268" cy="492239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2pPr marL="201216" indent="-201216">
              <a:buClr>
                <a:schemeClr val="accent1"/>
              </a:buClr>
              <a:buFont typeface="ING Me" pitchFamily="2" charset="0"/>
              <a:buChar char="•"/>
              <a:defRPr/>
            </a:lvl2pPr>
            <a:lvl3pPr marL="402431" indent="-200025">
              <a:buClr>
                <a:schemeClr val="accent2"/>
              </a:buClr>
              <a:defRPr/>
            </a:lvl3pPr>
            <a:lvl4pPr marL="606029" indent="-195263">
              <a:buClr>
                <a:schemeClr val="accent3"/>
              </a:buClr>
              <a:defRPr/>
            </a:lvl4pPr>
            <a:lvl5pPr marL="803672" indent="-189310">
              <a:buClr>
                <a:schemeClr val="accent4"/>
              </a:buClr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181" y="492328"/>
            <a:ext cx="7859268" cy="43088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20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" y="162000"/>
            <a:ext cx="7174800" cy="427038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800" y="864000"/>
            <a:ext cx="8748000" cy="53388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Verdana" pitchFamily="34" charset="0"/>
              <a:buNone/>
              <a:tabLst/>
              <a:defRPr/>
            </a:lvl1pPr>
            <a:lvl2pPr marL="808038" marR="0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+mj-lt"/>
              <a:buNone/>
              <a:tabLst/>
              <a:defRPr/>
            </a:lvl2pPr>
            <a:lvl3pPr marL="1406525" marR="0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+mj-lt"/>
              <a:buNone/>
              <a:tabLst/>
              <a:defRPr/>
            </a:lvl3pPr>
            <a:lvl4pPr marL="2005013" marR="0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+mj-lt"/>
              <a:buNone/>
              <a:tabLst/>
              <a:defRPr/>
            </a:lvl4pPr>
            <a:lvl5pPr marL="2603500" marR="0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+mj-lt"/>
              <a:buNone/>
              <a:tabLst/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Verdana" pitchFamily="34" charset="0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4D4F53"/>
                </a:solidFill>
                <a:effectLst/>
                <a:uLnTx/>
                <a:uFillTx/>
                <a:latin typeface="+mn-lt"/>
                <a:ea typeface="+mn-ea"/>
                <a:cs typeface="Verdana"/>
              </a:rPr>
              <a:t>Click to edit Master text styles</a:t>
            </a:r>
          </a:p>
          <a:p>
            <a:pPr marL="0" marR="0" lvl="1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Verdana" pitchFamily="34" charset="0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4D4F53"/>
                </a:solidFill>
                <a:effectLst/>
                <a:uLnTx/>
                <a:uFillTx/>
                <a:latin typeface="+mn-lt"/>
                <a:ea typeface="+mn-ea"/>
                <a:cs typeface="Verdana"/>
              </a:rPr>
              <a:t>Second level</a:t>
            </a:r>
          </a:p>
          <a:p>
            <a:pPr marL="0" marR="0" lvl="2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Verdana" pitchFamily="34" charset="0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4D4F53"/>
                </a:solidFill>
                <a:effectLst/>
                <a:uLnTx/>
                <a:uFillTx/>
                <a:latin typeface="+mn-lt"/>
                <a:ea typeface="+mn-ea"/>
                <a:cs typeface="Verdana"/>
              </a:rPr>
              <a:t>Third level</a:t>
            </a:r>
          </a:p>
          <a:p>
            <a:pPr marL="0" marR="0" lvl="3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Verdana" pitchFamily="34" charset="0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4D4F53"/>
                </a:solidFill>
                <a:effectLst/>
                <a:uLnTx/>
                <a:uFillTx/>
                <a:latin typeface="+mn-lt"/>
                <a:ea typeface="+mn-ea"/>
                <a:cs typeface="Verdana"/>
              </a:rPr>
              <a:t>Fourth level</a:t>
            </a:r>
          </a:p>
          <a:p>
            <a:pPr marL="0" marR="0" lvl="4" indent="0" algn="l" defTabSz="914400" rtl="0" eaLnBrk="1" fontAlgn="base" latinLnBrk="0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rgbClr val="0098DB"/>
              </a:buClr>
              <a:buSzTx/>
              <a:buFont typeface="Verdana" pitchFamily="34" charset="0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4D4F53"/>
                </a:solidFill>
                <a:effectLst/>
                <a:uLnTx/>
                <a:uFillTx/>
                <a:latin typeface="+mn-lt"/>
                <a:ea typeface="+mn-ea"/>
                <a:cs typeface="Verdana"/>
              </a:rPr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612000" y="1806416"/>
            <a:ext cx="778905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2000" y="3306601"/>
            <a:ext cx="7789050" cy="1323439"/>
          </a:xfrm>
        </p:spPr>
        <p:txBody>
          <a:bodyPr anchor="t"/>
          <a:lstStyle>
            <a:lvl1pPr algn="l">
              <a:defRPr sz="4000" b="0" cap="all">
                <a:solidFill>
                  <a:srgbClr val="0098DB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9503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" y="162000"/>
            <a:ext cx="7174800" cy="427038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0"/>
          </p:nvPr>
        </p:nvSpPr>
        <p:spPr>
          <a:xfrm>
            <a:off x="615600" y="1674000"/>
            <a:ext cx="3888000" cy="431640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ea typeface="+mn-ea"/>
                <a:cs typeface="Verdana"/>
              </a:defRPr>
            </a:lvl1pPr>
            <a:lvl2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2pPr>
            <a:lvl3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3pPr>
            <a:lvl4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4pPr>
            <a:lvl5pPr>
              <a:buNone/>
              <a:defRPr lang="en-GB" sz="1200" noProof="0" dirty="0">
                <a:solidFill>
                  <a:schemeClr val="bg2"/>
                </a:solidFill>
                <a:latin typeface="Verdana"/>
                <a:cs typeface="Verdan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lvl="0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Click to edit Master text styles</a:t>
            </a:r>
          </a:p>
          <a:p>
            <a:pPr marL="0" lvl="1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Second level</a:t>
            </a:r>
          </a:p>
          <a:p>
            <a:pPr marL="0" lvl="2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Third level</a:t>
            </a:r>
          </a:p>
          <a:p>
            <a:pPr marL="0" lvl="3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Fourth level</a:t>
            </a:r>
          </a:p>
          <a:p>
            <a:pPr marL="0" lvl="4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1674000"/>
            <a:ext cx="3888000" cy="4316400"/>
          </a:xfrm>
          <a:prstGeom prst="rect">
            <a:avLst/>
          </a:prstGeom>
        </p:spPr>
        <p:txBody>
          <a:bodyPr/>
          <a:lstStyle>
            <a:lvl1pPr>
              <a:buNone/>
              <a:defRPr sz="1200"/>
            </a:lvl1pPr>
            <a:lvl2pPr>
              <a:buNone/>
              <a:defRPr lang="en-GB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2pPr>
            <a:lvl3pPr>
              <a:buNone/>
              <a:defRPr lang="en-GB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3pPr>
            <a:lvl4pPr>
              <a:buNone/>
              <a:defRPr lang="en-GB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4pPr>
            <a:lvl5pPr>
              <a:buNone/>
              <a:defRPr lang="en-GB" sz="1200" noProof="0" dirty="0">
                <a:solidFill>
                  <a:schemeClr val="bg2"/>
                </a:solidFill>
                <a:latin typeface="Verdana"/>
                <a:cs typeface="Verdan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867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" y="162000"/>
            <a:ext cx="7174800" cy="428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666800"/>
            <a:ext cx="3895200" cy="496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6875"/>
            <a:ext cx="3896416" cy="4953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898900" cy="3816350"/>
          </a:xfrm>
          <a:prstGeom prst="rect">
            <a:avLst/>
          </a:prstGeom>
        </p:spPr>
        <p:txBody>
          <a:bodyPr/>
          <a:lstStyle>
            <a:lvl1pPr>
              <a:buNone/>
              <a:defRPr sz="1200"/>
            </a:lvl1pPr>
            <a:lvl2pPr>
              <a:buNone/>
              <a:defRPr lang="en-GB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2pPr>
            <a:lvl3pPr>
              <a:buNone/>
              <a:defRPr lang="en-GB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3pPr>
            <a:lvl4pPr>
              <a:buNone/>
              <a:defRPr lang="en-GB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4pPr>
            <a:lvl5pPr>
              <a:buNone/>
              <a:defRPr lang="en-GB" sz="1200" noProof="0" dirty="0">
                <a:solidFill>
                  <a:schemeClr val="bg2"/>
                </a:solidFill>
                <a:latin typeface="Verdana"/>
                <a:cs typeface="Verdan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2174400"/>
            <a:ext cx="3898900" cy="381635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ea typeface="+mn-ea"/>
                <a:cs typeface="Verdana"/>
              </a:defRPr>
            </a:lvl1pPr>
            <a:lvl2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2pPr>
            <a:lvl3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3pPr>
            <a:lvl4pPr>
              <a:buNone/>
              <a:defRPr lang="en-US" sz="1200" noProof="0" dirty="0" smtClean="0">
                <a:solidFill>
                  <a:schemeClr val="bg2"/>
                </a:solidFill>
                <a:latin typeface="Verdana"/>
                <a:cs typeface="Verdana"/>
              </a:defRPr>
            </a:lvl4pPr>
            <a:lvl5pPr>
              <a:buNone/>
              <a:defRPr lang="en-GB" sz="1200" noProof="0" dirty="0">
                <a:solidFill>
                  <a:schemeClr val="bg2"/>
                </a:solidFill>
                <a:latin typeface="Verdana"/>
                <a:cs typeface="Verdan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lvl="0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Click to edit Master text styles</a:t>
            </a:r>
          </a:p>
          <a:p>
            <a:pPr marL="0" lvl="1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Second level</a:t>
            </a:r>
          </a:p>
          <a:p>
            <a:pPr marL="0" lvl="2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Third level</a:t>
            </a:r>
          </a:p>
          <a:p>
            <a:pPr marL="0" lvl="3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Fourth level</a:t>
            </a:r>
          </a:p>
          <a:p>
            <a:pPr marL="0" lvl="4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5409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" y="162000"/>
            <a:ext cx="7174800" cy="427038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9165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829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" y="162000"/>
            <a:ext cx="7174800" cy="428400"/>
          </a:xfrm>
          <a:prstGeom prst="rect">
            <a:avLst/>
          </a:prstGeo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66874"/>
            <a:ext cx="4968875" cy="4324351"/>
          </a:xfrm>
          <a:prstGeom prst="rect">
            <a:avLst/>
          </a:prstGeom>
        </p:spPr>
        <p:txBody>
          <a:bodyPr/>
          <a:lstStyle>
            <a:lvl1pPr marL="2602800" indent="0">
              <a:buNone/>
              <a:defRPr lang="en-GB" sz="1400" noProof="0" dirty="0">
                <a:solidFill>
                  <a:schemeClr val="bg2"/>
                </a:solidFill>
                <a:latin typeface="Verdana"/>
                <a:cs typeface="Verdana"/>
              </a:defRPr>
            </a:lvl1pPr>
            <a:lvl2pPr>
              <a:buNone/>
              <a:defRPr lang="en-US" sz="1400" noProof="0" dirty="0" smtClean="0">
                <a:solidFill>
                  <a:schemeClr val="bg2"/>
                </a:solidFill>
                <a:latin typeface="Verdana"/>
                <a:cs typeface="Verdana"/>
              </a:defRPr>
            </a:lvl2pPr>
            <a:lvl3pPr>
              <a:buNone/>
              <a:defRPr lang="en-US" sz="1400" noProof="0" dirty="0" smtClean="0">
                <a:solidFill>
                  <a:schemeClr val="bg2"/>
                </a:solidFill>
                <a:latin typeface="Verdana"/>
                <a:cs typeface="Verdana"/>
              </a:defRPr>
            </a:lvl3pPr>
            <a:lvl4pPr>
              <a:buNone/>
              <a:defRPr lang="en-US" sz="1400" noProof="0" dirty="0" smtClean="0">
                <a:solidFill>
                  <a:schemeClr val="bg2"/>
                </a:solidFill>
                <a:latin typeface="Verdana"/>
                <a:cs typeface="Verdana"/>
              </a:defRPr>
            </a:lvl4pPr>
            <a:lvl5pPr>
              <a:buNone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lvl="0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Click to edit Master text styles</a:t>
            </a:r>
          </a:p>
          <a:p>
            <a:pPr marL="0" lvl="1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Second level</a:t>
            </a:r>
          </a:p>
          <a:p>
            <a:pPr marL="0" lvl="2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Third level</a:t>
            </a:r>
          </a:p>
          <a:p>
            <a:pPr marL="0" lvl="3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Fourth level</a:t>
            </a:r>
          </a:p>
          <a:p>
            <a:pPr marL="0" lvl="4" indent="0" algn="l" rtl="0" eaLnBrk="1" fontAlgn="base" hangingPunct="1">
              <a:lnSpc>
                <a:spcPct val="119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</a:pPr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666800"/>
            <a:ext cx="2846388" cy="432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198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5069086"/>
            <a:ext cx="5932800" cy="307777"/>
          </a:xfrm>
          <a:prstGeom prst="rect">
            <a:avLst/>
          </a:prstGeo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666873"/>
            <a:ext cx="5932488" cy="3390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5372100"/>
            <a:ext cx="5932800" cy="619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50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image" Target="../media/image9.png"/><Relationship Id="rId21" Type="http://schemas.openxmlformats.org/officeDocument/2006/relationships/image" Target="../media/image10.png"/><Relationship Id="rId22" Type="http://schemas.openxmlformats.org/officeDocument/2006/relationships/image" Target="../media/image11.png"/><Relationship Id="rId23" Type="http://schemas.openxmlformats.org/officeDocument/2006/relationships/image" Target="../media/image12.png"/><Relationship Id="rId24" Type="http://schemas.openxmlformats.org/officeDocument/2006/relationships/image" Target="../media/image13.png"/><Relationship Id="rId25" Type="http://schemas.openxmlformats.org/officeDocument/2006/relationships/image" Target="../media/image14.png"/><Relationship Id="rId26" Type="http://schemas.openxmlformats.org/officeDocument/2006/relationships/image" Target="../media/image15.png"/><Relationship Id="rId27" Type="http://schemas.openxmlformats.org/officeDocument/2006/relationships/image" Target="../media/image16.png"/><Relationship Id="rId28" Type="http://schemas.openxmlformats.org/officeDocument/2006/relationships/image" Target="../media/image17.png"/><Relationship Id="rId29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image" Target="../media/image19.png"/><Relationship Id="rId31" Type="http://schemas.openxmlformats.org/officeDocument/2006/relationships/image" Target="../media/image20.png"/><Relationship Id="rId32" Type="http://schemas.openxmlformats.org/officeDocument/2006/relationships/image" Target="../media/image21.png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image" Target="../media/image22.png"/><Relationship Id="rId34" Type="http://schemas.openxmlformats.org/officeDocument/2006/relationships/image" Target="../media/image23.png"/><Relationship Id="rId35" Type="http://schemas.openxmlformats.org/officeDocument/2006/relationships/image" Target="../media/image24.png"/><Relationship Id="rId36" Type="http://schemas.openxmlformats.org/officeDocument/2006/relationships/image" Target="../media/image25.png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2" Type="http://schemas.openxmlformats.org/officeDocument/2006/relationships/image" Target="../media/image1.jpeg"/><Relationship Id="rId13" Type="http://schemas.openxmlformats.org/officeDocument/2006/relationships/image" Target="../media/image2.png"/><Relationship Id="rId14" Type="http://schemas.openxmlformats.org/officeDocument/2006/relationships/image" Target="../media/image3.png"/><Relationship Id="rId15" Type="http://schemas.openxmlformats.org/officeDocument/2006/relationships/image" Target="../media/image4.png"/><Relationship Id="rId16" Type="http://schemas.openxmlformats.org/officeDocument/2006/relationships/image" Target="../media/image5.png"/><Relationship Id="rId17" Type="http://schemas.openxmlformats.org/officeDocument/2006/relationships/image" Target="../media/image6.png"/><Relationship Id="rId18" Type="http://schemas.openxmlformats.org/officeDocument/2006/relationships/image" Target="../media/image7.png"/><Relationship Id="rId19" Type="http://schemas.openxmlformats.org/officeDocument/2006/relationships/image" Target="../media/image8.png"/><Relationship Id="rId37" Type="http://schemas.openxmlformats.org/officeDocument/2006/relationships/image" Target="../media/image26.png"/><Relationship Id="rId38" Type="http://schemas.openxmlformats.org/officeDocument/2006/relationships/image" Target="../media/image27.png"/><Relationship Id="rId39" Type="http://schemas.openxmlformats.org/officeDocument/2006/relationships/image" Target="../media/image2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DG"/>
          <p:cNvSpPr txBox="1">
            <a:spLocks noChangeArrowheads="1"/>
          </p:cNvSpPr>
          <p:nvPr/>
        </p:nvSpPr>
        <p:spPr bwMode="auto">
          <a:xfrm>
            <a:off x="578164" y="335522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pic>
        <p:nvPicPr>
          <p:cNvPr id="3" name="Picture 2" descr="PPT_Footer.jpg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91287"/>
            <a:ext cx="9144000" cy="366713"/>
          </a:xfrm>
          <a:prstGeom prst="rect">
            <a:avLst/>
          </a:prstGeom>
        </p:spPr>
      </p:pic>
      <p:sp>
        <p:nvSpPr>
          <p:cNvPr id="5" name="Text Box 38"/>
          <p:cNvSpPr txBox="1">
            <a:spLocks noChangeArrowheads="1"/>
          </p:cNvSpPr>
          <p:nvPr/>
        </p:nvSpPr>
        <p:spPr bwMode="auto">
          <a:xfrm>
            <a:off x="166064" y="6279900"/>
            <a:ext cx="201914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>
                <a:solidFill>
                  <a:schemeClr val="tx1">
                    <a:lumMod val="75000"/>
                    <a:lumOff val="2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7787917" y="155434"/>
            <a:ext cx="1210456" cy="5040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71652" y="6621093"/>
            <a:ext cx="6436141" cy="111519"/>
            <a:chOff x="171652" y="6621093"/>
            <a:chExt cx="6436141" cy="111519"/>
          </a:xfrm>
        </p:grpSpPr>
        <p:pic>
          <p:nvPicPr>
            <p:cNvPr id="8" name="Picture 7" descr="at.png"/>
            <p:cNvPicPr>
              <a:picLocks noChangeAspect="1"/>
            </p:cNvPicPr>
            <p:nvPr userDrawn="1"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1652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" name="Picture 8" descr="be.png"/>
            <p:cNvPicPr>
              <a:picLocks noChangeAspect="1"/>
            </p:cNvPicPr>
            <p:nvPr userDrawn="1"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018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1" name="Picture 10" descr="ca.png"/>
            <p:cNvPicPr>
              <a:picLocks noChangeAspect="1"/>
            </p:cNvPicPr>
            <p:nvPr userDrawn="1"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43887" y="6621093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2" name="Picture 11" descr="ch.png"/>
            <p:cNvPicPr>
              <a:picLocks noChangeAspect="1"/>
            </p:cNvPicPr>
            <p:nvPr userDrawn="1"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5822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" name="Picture 12" descr="cz.png"/>
            <p:cNvPicPr>
              <a:picLocks noChangeAspect="1"/>
            </p:cNvPicPr>
            <p:nvPr userDrawn="1"/>
          </p:nvPicPr>
          <p:blipFill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0914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4" name="Picture 13" descr="de.png"/>
            <p:cNvPicPr>
              <a:picLocks noChangeAspect="1"/>
            </p:cNvPicPr>
            <p:nvPr userDrawn="1"/>
          </p:nvPicPr>
          <p:blipFill>
            <a:blip r:embed="rId1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2985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5" name="Picture 14" descr="dk.png"/>
            <p:cNvPicPr>
              <a:picLocks noChangeAspect="1"/>
            </p:cNvPicPr>
            <p:nvPr userDrawn="1"/>
          </p:nvPicPr>
          <p:blipFill>
            <a:blip r:embed="rId2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0914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6" name="Picture 15" descr="ee.png"/>
            <p:cNvPicPr>
              <a:picLocks noChangeAspect="1"/>
            </p:cNvPicPr>
            <p:nvPr userDrawn="1"/>
          </p:nvPicPr>
          <p:blipFill>
            <a:blip r:embed="rId2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87681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Picture 16" descr="es.png"/>
            <p:cNvPicPr>
              <a:picLocks noChangeAspect="1"/>
            </p:cNvPicPr>
            <p:nvPr userDrawn="1"/>
          </p:nvPicPr>
          <p:blipFill>
            <a:blip r:embed="rId2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970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8" name="Picture 17" descr="fi.png"/>
            <p:cNvPicPr>
              <a:picLocks noChangeAspect="1"/>
            </p:cNvPicPr>
            <p:nvPr userDrawn="1"/>
          </p:nvPicPr>
          <p:blipFill>
            <a:blip r:embed="rId2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7133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9" name="Picture 18" descr="fr.png"/>
            <p:cNvPicPr>
              <a:picLocks noChangeAspect="1"/>
            </p:cNvPicPr>
            <p:nvPr userDrawn="1"/>
          </p:nvPicPr>
          <p:blipFill>
            <a:blip r:embed="rId2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4869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0" name="Picture 19" descr="gr.png"/>
            <p:cNvPicPr>
              <a:picLocks noChangeAspect="1"/>
            </p:cNvPicPr>
            <p:nvPr userDrawn="1"/>
          </p:nvPicPr>
          <p:blipFill>
            <a:blip r:embed="rId2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721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1" name="Picture 20" descr="hu.png"/>
            <p:cNvPicPr>
              <a:picLocks noChangeAspect="1"/>
            </p:cNvPicPr>
            <p:nvPr userDrawn="1"/>
          </p:nvPicPr>
          <p:blipFill>
            <a:blip r:embed="rId2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8457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2" name="Picture 21" descr="ie.png"/>
            <p:cNvPicPr>
              <a:picLocks noChangeAspect="1"/>
            </p:cNvPicPr>
            <p:nvPr userDrawn="1"/>
          </p:nvPicPr>
          <p:blipFill>
            <a:blip r:embed="rId2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61938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3" name="Picture 22" descr="it.png"/>
            <p:cNvPicPr>
              <a:picLocks noChangeAspect="1"/>
            </p:cNvPicPr>
            <p:nvPr userDrawn="1"/>
          </p:nvPicPr>
          <p:blipFill>
            <a:blip r:embed="rId2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3929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4" name="Picture 23" descr="lu.png"/>
            <p:cNvPicPr>
              <a:picLocks noChangeAspect="1"/>
            </p:cNvPicPr>
            <p:nvPr userDrawn="1"/>
          </p:nvPicPr>
          <p:blipFill>
            <a:blip r:embed="rId2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17855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5" name="Picture 24" descr="nl.png"/>
            <p:cNvPicPr>
              <a:picLocks noChangeAspect="1"/>
            </p:cNvPicPr>
            <p:nvPr userDrawn="1"/>
          </p:nvPicPr>
          <p:blipFill>
            <a:blip r:embed="rId3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99012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6" name="Picture 25" descr="no.png"/>
            <p:cNvPicPr>
              <a:picLocks noChangeAspect="1"/>
            </p:cNvPicPr>
            <p:nvPr userDrawn="1"/>
          </p:nvPicPr>
          <p:blipFill>
            <a:blip r:embed="rId3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8277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7" name="Picture 26" descr="pl.png"/>
            <p:cNvPicPr>
              <a:picLocks noChangeAspect="1"/>
            </p:cNvPicPr>
            <p:nvPr userDrawn="1"/>
          </p:nvPicPr>
          <p:blipFill>
            <a:blip r:embed="rId3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58830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8" name="Picture 27" descr="pt.png"/>
            <p:cNvPicPr>
              <a:picLocks noChangeAspect="1"/>
            </p:cNvPicPr>
            <p:nvPr userDrawn="1"/>
          </p:nvPicPr>
          <p:blipFill>
            <a:blip r:embed="rId3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38686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9" name="Picture 28" descr="ro.png"/>
            <p:cNvPicPr>
              <a:picLocks noChangeAspect="1"/>
            </p:cNvPicPr>
            <p:nvPr userDrawn="1"/>
          </p:nvPicPr>
          <p:blipFill>
            <a:blip r:embed="rId3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19843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0" name="Picture 29" descr="se.png"/>
            <p:cNvPicPr>
              <a:picLocks noChangeAspect="1"/>
            </p:cNvPicPr>
            <p:nvPr userDrawn="1"/>
          </p:nvPicPr>
          <p:blipFill>
            <a:blip r:embed="rId3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78359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1" name="Picture 30" descr="uk.png"/>
            <p:cNvPicPr>
              <a:picLocks noChangeAspect="1"/>
            </p:cNvPicPr>
            <p:nvPr userDrawn="1"/>
          </p:nvPicPr>
          <p:blipFill>
            <a:blip r:embed="rId3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33093" y="6624268"/>
              <a:ext cx="163906" cy="10834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61566"/>
            <a:ext cx="7174846" cy="4270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Rectangle 2"/>
          <p:cNvSpPr/>
          <p:nvPr/>
        </p:nvSpPr>
        <p:spPr>
          <a:xfrm>
            <a:off x="172800" y="864000"/>
            <a:ext cx="8748000" cy="533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34" name="Picture 36" descr="PPT_Header01" hidden="1"/>
          <p:cNvPicPr>
            <a:picLocks noChangeAspect="1" noChangeArrowheads="1"/>
          </p:cNvPicPr>
          <p:nvPr/>
        </p:nvPicPr>
        <p:blipFill>
          <a:blip r:embed="rId3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5" descr="PPT_Header02" hidden="1"/>
          <p:cNvPicPr>
            <a:picLocks noChangeAspect="1" noChangeArrowheads="1"/>
          </p:cNvPicPr>
          <p:nvPr/>
        </p:nvPicPr>
        <p:blipFill>
          <a:blip r:embed="rId3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2" descr="signature" hidden="1"/>
          <p:cNvPicPr>
            <a:picLocks noChangeAspect="1" noChangeArrowheads="1"/>
          </p:cNvPicPr>
          <p:nvPr/>
        </p:nvPicPr>
        <p:blipFill>
          <a:blip r:embed="rId3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8163"/>
          <a:stretch>
            <a:fillRect/>
          </a:stretch>
        </p:blipFill>
        <p:spPr bwMode="auto">
          <a:xfrm>
            <a:off x="7705725" y="6391276"/>
            <a:ext cx="143827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 Placeholder 36"/>
          <p:cNvSpPr>
            <a:spLocks noGrp="1"/>
          </p:cNvSpPr>
          <p:nvPr>
            <p:ph type="body" idx="1"/>
          </p:nvPr>
        </p:nvSpPr>
        <p:spPr>
          <a:xfrm>
            <a:off x="172800" y="864000"/>
            <a:ext cx="8748000" cy="53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200" b="0" dirty="0" smtClean="0">
          <a:solidFill>
            <a:srgbClr val="0070C0"/>
          </a:solidFill>
          <a:latin typeface="Verdana"/>
          <a:ea typeface="+mj-e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0" indent="-3429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None/>
        <a:defRPr sz="1600">
          <a:solidFill>
            <a:schemeClr val="bg2"/>
          </a:solidFill>
          <a:latin typeface="+mn-lt"/>
          <a:ea typeface="+mn-ea"/>
          <a:cs typeface="+mn-cs"/>
        </a:defRPr>
      </a:lvl1pPr>
      <a:lvl2pPr marL="810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None/>
        <a:defRPr sz="1600">
          <a:solidFill>
            <a:schemeClr val="bg2"/>
          </a:solidFill>
          <a:latin typeface="+mn-lt"/>
        </a:defRPr>
      </a:lvl2pPr>
      <a:lvl3pPr marL="14076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sz="1600">
          <a:solidFill>
            <a:schemeClr val="bg2"/>
          </a:solidFill>
          <a:latin typeface="+mn-lt"/>
        </a:defRPr>
      </a:lvl3pPr>
      <a:lvl4pPr marL="2005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sz="1600">
          <a:solidFill>
            <a:schemeClr val="bg2"/>
          </a:solidFill>
          <a:latin typeface="+mn-lt"/>
        </a:defRPr>
      </a:lvl4pPr>
      <a:lvl5pPr marL="2602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sz="1600">
          <a:solidFill>
            <a:schemeClr val="bg2"/>
          </a:solidFill>
          <a:latin typeface="+mn-lt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270/ER2-ua38y2m" TargetMode="External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3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514800" y="2538758"/>
            <a:ext cx="7972425" cy="583200"/>
          </a:xfrm>
        </p:spPr>
        <p:txBody>
          <a:bodyPr/>
          <a:lstStyle/>
          <a:p>
            <a:r>
              <a:rPr lang="en-GB" dirty="0"/>
              <a:t>Persistent Identifiers for ESA EO Data</a:t>
            </a: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xmlns="" id="{E30C71E1-CDC5-174F-AC73-5B0C27BF2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41" y="4558815"/>
            <a:ext cx="6353727" cy="369332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GB" sz="1800" dirty="0">
                <a:solidFill>
                  <a:schemeClr val="bg1"/>
                </a:solidFill>
                <a:latin typeface="Verdana"/>
                <a:cs typeface="Verdana"/>
              </a:rPr>
              <a:t>WGISS#</a:t>
            </a:r>
            <a:r>
              <a:rPr lang="en-GB" dirty="0">
                <a:solidFill>
                  <a:schemeClr val="bg1"/>
                </a:solidFill>
                <a:latin typeface="Verdana"/>
                <a:cs typeface="Verdana"/>
              </a:rPr>
              <a:t>50</a:t>
            </a:r>
            <a:r>
              <a:rPr lang="en-GB" sz="1800" dirty="0">
                <a:solidFill>
                  <a:schemeClr val="bg1"/>
                </a:solidFill>
                <a:latin typeface="Verdana"/>
                <a:cs typeface="Verdana"/>
              </a:rPr>
              <a:t> Virtual Meeting – 22-24</a:t>
            </a:r>
            <a:r>
              <a:rPr lang="en-GB" dirty="0">
                <a:solidFill>
                  <a:schemeClr val="bg1"/>
                </a:solidFill>
                <a:latin typeface="Verdana"/>
                <a:cs typeface="Verdana"/>
              </a:rPr>
              <a:t> September </a:t>
            </a:r>
            <a:r>
              <a:rPr lang="en-GB" sz="1800" dirty="0">
                <a:solidFill>
                  <a:schemeClr val="bg1"/>
                </a:solidFill>
                <a:latin typeface="Verdana"/>
                <a:cs typeface="Verdana"/>
              </a:rPr>
              <a:t>2020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10" y="-9201"/>
            <a:ext cx="7551520" cy="769441"/>
          </a:xfrm>
        </p:spPr>
        <p:txBody>
          <a:bodyPr/>
          <a:lstStyle/>
          <a:p>
            <a:r>
              <a:rPr lang="en-GB" dirty="0"/>
              <a:t>Persistent Identifiers </a:t>
            </a:r>
            <a:r>
              <a:rPr lang="en-GB" dirty="0" smtClean="0"/>
              <a:t>(PIDs) Implementation </a:t>
            </a:r>
            <a:r>
              <a:rPr lang="en-GB" dirty="0"/>
              <a:t>at ESA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5510" y="824341"/>
            <a:ext cx="8692217" cy="5213932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The European Space Agency has selected:</a:t>
            </a:r>
          </a:p>
          <a:p>
            <a:pPr marL="1093788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charset="2"/>
              <a:buChar char="Ø"/>
            </a:pPr>
            <a:r>
              <a:rPr lang="en-US" sz="1400" b="1" dirty="0">
                <a:solidFill>
                  <a:srgbClr val="000000"/>
                </a:solidFill>
              </a:rPr>
              <a:t>Digital Object Identifier (DOI)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system/technology </a:t>
            </a:r>
            <a:r>
              <a:rPr lang="en-US" sz="1400" dirty="0">
                <a:solidFill>
                  <a:srgbClr val="000000"/>
                </a:solidFill>
              </a:rPr>
              <a:t>for </a:t>
            </a:r>
            <a:r>
              <a:rPr lang="en-US" sz="1400" dirty="0" smtClean="0">
                <a:solidFill>
                  <a:srgbClr val="000000"/>
                </a:solidFill>
              </a:rPr>
              <a:t>PIDs</a:t>
            </a:r>
            <a:endParaRPr lang="en-US" sz="1400" dirty="0">
              <a:solidFill>
                <a:srgbClr val="000000"/>
              </a:solidFill>
            </a:endParaRPr>
          </a:p>
          <a:p>
            <a:pPr marL="1093788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charset="2"/>
              <a:buChar char="Ø"/>
            </a:pPr>
            <a:r>
              <a:rPr lang="en-US" sz="1400" b="1" dirty="0" err="1">
                <a:solidFill>
                  <a:srgbClr val="000000"/>
                </a:solidFill>
              </a:rPr>
              <a:t>CrossRef</a:t>
            </a:r>
            <a:r>
              <a:rPr lang="en-US" sz="1400" dirty="0">
                <a:solidFill>
                  <a:srgbClr val="000000"/>
                </a:solidFill>
              </a:rPr>
              <a:t> as Registration Agency for DOIs </a:t>
            </a:r>
            <a:r>
              <a:rPr lang="en-US" sz="1400" dirty="0" smtClean="0">
                <a:solidFill>
                  <a:srgbClr val="000000"/>
                </a:solidFill>
              </a:rPr>
              <a:t>generated for </a:t>
            </a:r>
            <a:r>
              <a:rPr lang="en-US" sz="1400" dirty="0">
                <a:solidFill>
                  <a:srgbClr val="000000"/>
                </a:solidFill>
              </a:rPr>
              <a:t>ESA space data collections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ESA DOIs are </a:t>
            </a:r>
            <a:r>
              <a:rPr lang="en-US" b="1" dirty="0" smtClean="0">
                <a:solidFill>
                  <a:srgbClr val="000000"/>
                </a:solidFill>
              </a:rPr>
              <a:t>generated and registered for </a:t>
            </a:r>
            <a:r>
              <a:rPr lang="en-US" b="1" dirty="0">
                <a:solidFill>
                  <a:srgbClr val="000000"/>
                </a:solidFill>
              </a:rPr>
              <a:t>space datasets (collections)</a:t>
            </a:r>
            <a:r>
              <a:rPr lang="en-US" dirty="0">
                <a:solidFill>
                  <a:srgbClr val="000000"/>
                </a:solidFill>
              </a:rPr>
              <a:t> at a specific </a:t>
            </a:r>
            <a:r>
              <a:rPr lang="en-US" dirty="0" smtClean="0">
                <a:solidFill>
                  <a:srgbClr val="000000"/>
                </a:solidFill>
              </a:rPr>
              <a:t>processing </a:t>
            </a:r>
            <a:r>
              <a:rPr lang="en-US" dirty="0">
                <a:solidFill>
                  <a:srgbClr val="000000"/>
                </a:solidFill>
              </a:rPr>
              <a:t>level/product type, and </a:t>
            </a:r>
            <a:r>
              <a:rPr lang="en-US" b="1" dirty="0">
                <a:solidFill>
                  <a:srgbClr val="000000"/>
                </a:solidFill>
              </a:rPr>
              <a:t>not </a:t>
            </a:r>
            <a:r>
              <a:rPr lang="en-US" b="1" dirty="0" smtClean="0">
                <a:solidFill>
                  <a:srgbClr val="000000"/>
                </a:solidFill>
              </a:rPr>
              <a:t>for </a:t>
            </a:r>
            <a:r>
              <a:rPr lang="en-US" b="1" dirty="0">
                <a:solidFill>
                  <a:srgbClr val="000000"/>
                </a:solidFill>
              </a:rPr>
              <a:t>individual </a:t>
            </a:r>
            <a:r>
              <a:rPr lang="en-US" b="1" dirty="0" smtClean="0">
                <a:solidFill>
                  <a:srgbClr val="000000"/>
                </a:solidFill>
              </a:rPr>
              <a:t>products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DOIs are </a:t>
            </a:r>
            <a:r>
              <a:rPr lang="en-US" dirty="0" smtClean="0">
                <a:solidFill>
                  <a:srgbClr val="000000"/>
                </a:solidFill>
              </a:rPr>
              <a:t>generated and registered for </a:t>
            </a:r>
            <a:r>
              <a:rPr lang="en-US" dirty="0">
                <a:solidFill>
                  <a:srgbClr val="000000"/>
                </a:solidFill>
              </a:rPr>
              <a:t>datasets that are </a:t>
            </a:r>
            <a:r>
              <a:rPr lang="en-US" b="1" dirty="0">
                <a:solidFill>
                  <a:srgbClr val="000000"/>
                </a:solidFill>
              </a:rPr>
              <a:t>disseminated to users and archived for the long-term </a:t>
            </a:r>
            <a:r>
              <a:rPr lang="en-US" dirty="0">
                <a:solidFill>
                  <a:srgbClr val="000000"/>
                </a:solidFill>
              </a:rPr>
              <a:t>– not to validation data, experimental products, or near-real-time products that are disseminated to users but not archived for the long term.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ESA </a:t>
            </a:r>
            <a:r>
              <a:rPr lang="en-US" b="1" dirty="0">
                <a:solidFill>
                  <a:srgbClr val="000000"/>
                </a:solidFill>
              </a:rPr>
              <a:t>follows</a:t>
            </a:r>
            <a:r>
              <a:rPr lang="en-US" dirty="0">
                <a:solidFill>
                  <a:srgbClr val="000000"/>
                </a:solidFill>
              </a:rPr>
              <a:t> the CEOS Persistent Identifiers Best Practice for the </a:t>
            </a:r>
            <a:r>
              <a:rPr lang="en-US" dirty="0" smtClean="0">
                <a:solidFill>
                  <a:srgbClr val="000000"/>
                </a:solidFill>
              </a:rPr>
              <a:t>implementation </a:t>
            </a:r>
            <a:r>
              <a:rPr lang="en-US" dirty="0">
                <a:solidFill>
                  <a:srgbClr val="000000"/>
                </a:solidFill>
              </a:rPr>
              <a:t>of DOIs, and </a:t>
            </a:r>
            <a:r>
              <a:rPr lang="en-US" b="1" dirty="0">
                <a:solidFill>
                  <a:srgbClr val="000000"/>
                </a:solidFill>
              </a:rPr>
              <a:t>conforms</a:t>
            </a:r>
            <a:r>
              <a:rPr lang="en-US" dirty="0">
                <a:solidFill>
                  <a:srgbClr val="000000"/>
                </a:solidFill>
              </a:rPr>
              <a:t> to the </a:t>
            </a:r>
            <a:r>
              <a:rPr lang="en-US" dirty="0" err="1">
                <a:solidFill>
                  <a:srgbClr val="000000"/>
                </a:solidFill>
              </a:rPr>
              <a:t>CrossRef</a:t>
            </a:r>
            <a:r>
              <a:rPr lang="en-US" dirty="0">
                <a:solidFill>
                  <a:srgbClr val="000000"/>
                </a:solidFill>
              </a:rPr>
              <a:t> member obligations, requirements and guidelines for metadata and DOI display.</a:t>
            </a:r>
          </a:p>
        </p:txBody>
      </p:sp>
    </p:spTree>
    <p:extLst>
      <p:ext uri="{BB962C8B-B14F-4D97-AF65-F5344CB8AC3E}">
        <p14:creationId xmlns:p14="http://schemas.microsoft.com/office/powerpoint/2010/main" val="1694551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" y="160075"/>
            <a:ext cx="7558826" cy="430887"/>
          </a:xfrm>
        </p:spPr>
        <p:txBody>
          <a:bodyPr/>
          <a:lstStyle/>
          <a:p>
            <a:r>
              <a:rPr lang="en-GB" dirty="0"/>
              <a:t>Constructing ESA Digital Object Identifiers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6" y="756734"/>
            <a:ext cx="8913306" cy="55381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>
                <a:solidFill>
                  <a:srgbClr val="000000"/>
                </a:solidFill>
              </a:rPr>
              <a:t>ESA </a:t>
            </a:r>
            <a:r>
              <a:rPr lang="en-GB" dirty="0" smtClean="0">
                <a:solidFill>
                  <a:srgbClr val="000000"/>
                </a:solidFill>
              </a:rPr>
              <a:t>datasets DOIs </a:t>
            </a:r>
            <a:r>
              <a:rPr lang="en-GB" dirty="0">
                <a:solidFill>
                  <a:srgbClr val="000000"/>
                </a:solidFill>
              </a:rPr>
              <a:t>are globally unique within the DOI system, and are constructed according to the following convention: </a:t>
            </a:r>
            <a:r>
              <a:rPr lang="en-GB" b="1" i="1" dirty="0">
                <a:solidFill>
                  <a:srgbClr val="000000"/>
                </a:solidFill>
              </a:rPr>
              <a:t>10.5270/SSS-</a:t>
            </a:r>
            <a:r>
              <a:rPr lang="en-GB" b="1" i="1" dirty="0" err="1">
                <a:solidFill>
                  <a:srgbClr val="000000"/>
                </a:solidFill>
              </a:rPr>
              <a:t>xxxxxxx</a:t>
            </a:r>
            <a:endParaRPr lang="en-GB" b="1" i="1" dirty="0">
              <a:solidFill>
                <a:srgbClr val="00000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10.5270</a:t>
            </a:r>
            <a:r>
              <a:rPr lang="en-US" dirty="0">
                <a:solidFill>
                  <a:srgbClr val="000000"/>
                </a:solidFill>
              </a:rPr>
              <a:t> is the DOI prefix which uniquely identifies the Agency’s subset of DOIs. This DOI prefix was assigned by </a:t>
            </a:r>
            <a:r>
              <a:rPr lang="en-US" dirty="0" err="1">
                <a:solidFill>
                  <a:srgbClr val="000000"/>
                </a:solidFill>
              </a:rPr>
              <a:t>CrossRef</a:t>
            </a:r>
            <a:r>
              <a:rPr lang="en-US" dirty="0">
                <a:solidFill>
                  <a:srgbClr val="000000"/>
                </a:solidFill>
              </a:rPr>
              <a:t> to ESA.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SSS-</a:t>
            </a:r>
            <a:r>
              <a:rPr lang="en-US" b="1" dirty="0" err="1">
                <a:solidFill>
                  <a:srgbClr val="000000"/>
                </a:solidFill>
              </a:rPr>
              <a:t>xxxxxxx</a:t>
            </a:r>
            <a:r>
              <a:rPr lang="en-US" dirty="0">
                <a:solidFill>
                  <a:srgbClr val="000000"/>
                </a:solidFill>
              </a:rPr>
              <a:t> is the DOI suffix, generated internally at ESA:</a:t>
            </a:r>
          </a:p>
          <a:p>
            <a:pPr marL="1093788" lvl="1" indent="-285750">
              <a:spcBef>
                <a:spcPts val="0"/>
              </a:spcBef>
              <a:spcAft>
                <a:spcPts val="1200"/>
              </a:spcAft>
              <a:buFont typeface="Wingdings" charset="2"/>
              <a:buChar char="Ø"/>
            </a:pPr>
            <a:r>
              <a:rPr lang="en-US" b="1" dirty="0">
                <a:solidFill>
                  <a:srgbClr val="000000"/>
                </a:solidFill>
              </a:rPr>
              <a:t>[SSS] </a:t>
            </a:r>
            <a:r>
              <a:rPr lang="en-US" dirty="0">
                <a:solidFill>
                  <a:srgbClr val="000000"/>
                </a:solidFill>
              </a:rPr>
              <a:t>default value is </a:t>
            </a:r>
            <a:r>
              <a:rPr lang="en-US" b="1" dirty="0" err="1">
                <a:solidFill>
                  <a:srgbClr val="000000"/>
                </a:solidFill>
              </a:rPr>
              <a:t>esa</a:t>
            </a:r>
            <a:r>
              <a:rPr lang="en-US" b="1" dirty="0">
                <a:solidFill>
                  <a:srgbClr val="000000"/>
                </a:solidFill>
              </a:rPr>
              <a:t>, </a:t>
            </a:r>
            <a:r>
              <a:rPr lang="en-US" dirty="0">
                <a:solidFill>
                  <a:srgbClr val="000000"/>
                </a:solidFill>
              </a:rPr>
              <a:t>which is used for datasets with multiple satellites IDs, non EO datasets, databases (e.g. </a:t>
            </a:r>
            <a:r>
              <a:rPr lang="en-GB" dirty="0">
                <a:solidFill>
                  <a:srgbClr val="000000"/>
                </a:solidFill>
              </a:rPr>
              <a:t>ADAM - A surface reflectance Database for ESA's earth observation Missions); </a:t>
            </a:r>
            <a:r>
              <a:rPr lang="en-US" b="1" dirty="0">
                <a:solidFill>
                  <a:srgbClr val="000000"/>
                </a:solidFill>
              </a:rPr>
              <a:t>Satellite ID </a:t>
            </a:r>
            <a:r>
              <a:rPr lang="en-US" dirty="0">
                <a:solidFill>
                  <a:srgbClr val="000000"/>
                </a:solidFill>
              </a:rPr>
              <a:t>(mission code) is generally used for EO missions. </a:t>
            </a:r>
          </a:p>
          <a:p>
            <a:pPr marL="1093788" lvl="1" indent="-285750">
              <a:spcBef>
                <a:spcPts val="0"/>
              </a:spcBef>
              <a:spcAft>
                <a:spcPts val="2400"/>
              </a:spcAft>
              <a:buFont typeface="Wingdings" charset="2"/>
              <a:buChar char="Ø"/>
            </a:pPr>
            <a:r>
              <a:rPr lang="en-US" b="1" dirty="0">
                <a:solidFill>
                  <a:srgbClr val="000000"/>
                </a:solidFill>
              </a:rPr>
              <a:t>[</a:t>
            </a:r>
            <a:r>
              <a:rPr lang="en-US" b="1" dirty="0" err="1">
                <a:solidFill>
                  <a:srgbClr val="000000"/>
                </a:solidFill>
              </a:rPr>
              <a:t>xxxxxxx</a:t>
            </a:r>
            <a:r>
              <a:rPr lang="en-US" b="1" dirty="0">
                <a:solidFill>
                  <a:srgbClr val="000000"/>
                </a:solidFill>
              </a:rPr>
              <a:t>]</a:t>
            </a:r>
            <a:r>
              <a:rPr lang="en-US" dirty="0">
                <a:solidFill>
                  <a:srgbClr val="000000"/>
                </a:solidFill>
              </a:rPr>
              <a:t> is a string of 7 random alphanumeric characters, composed of numeric digits (0-9) and lowercase letters (a-z).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</a:rPr>
              <a:t>Example (EOP): </a:t>
            </a:r>
            <a:r>
              <a:rPr lang="en-GB" i="1" dirty="0">
                <a:solidFill>
                  <a:srgbClr val="000000"/>
                </a:solidFill>
              </a:rPr>
              <a:t>10.5270/S5P-s4ljg54</a:t>
            </a:r>
            <a:r>
              <a:rPr lang="en-GB" dirty="0">
                <a:solidFill>
                  <a:srgbClr val="000000"/>
                </a:solidFill>
              </a:rPr>
              <a:t> – corresponding to the Sentinel-5P TROPOMI 	   	  Level-2 Nitrogen Dioxide total column </a:t>
            </a:r>
            <a:r>
              <a:rPr lang="en-US" dirty="0">
                <a:solidFill>
                  <a:srgbClr val="000000"/>
                </a:solidFill>
              </a:rPr>
              <a:t>data set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tx1"/>
                </a:solidFill>
              </a:rPr>
              <a:t>Example (SCI): </a:t>
            </a:r>
            <a:r>
              <a:rPr lang="en-GB" dirty="0">
                <a:solidFill>
                  <a:schemeClr val="tx1"/>
                </a:solidFill>
              </a:rPr>
              <a:t>10.5270/esa-dwuc9bs – corresponding to the </a:t>
            </a:r>
            <a:r>
              <a:rPr lang="en-GB" dirty="0" err="1">
                <a:solidFill>
                  <a:schemeClr val="tx1"/>
                </a:solidFill>
              </a:rPr>
              <a:t>Bepi</a:t>
            </a:r>
            <a:r>
              <a:rPr lang="en-GB" dirty="0">
                <a:solidFill>
                  <a:schemeClr val="tx1"/>
                </a:solidFill>
              </a:rPr>
              <a:t>-Colombo mission 	  	  (https://doi.org/10.5270/esa-dwuc9bs)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822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ESA EO Landing Pages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439" y="854170"/>
            <a:ext cx="3972480" cy="5440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solidFill>
                  <a:schemeClr val="tx1"/>
                </a:solidFill>
              </a:rPr>
              <a:t>Each ESA </a:t>
            </a:r>
            <a:r>
              <a:rPr lang="en-US" sz="1400" dirty="0" smtClean="0">
                <a:solidFill>
                  <a:schemeClr val="tx1"/>
                </a:solidFill>
              </a:rPr>
              <a:t>generated and </a:t>
            </a:r>
            <a:r>
              <a:rPr lang="en-US" sz="1400" dirty="0">
                <a:solidFill>
                  <a:schemeClr val="tx1"/>
                </a:solidFill>
              </a:rPr>
              <a:t>registered DOI leads to a landing page providing information on the dataset collection and a link to access the data.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Example: for ESA EO data collections the Landing Pages coincide with the dataset details page on the ESA EO Web Portal.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Data Citation guidelines:</a:t>
            </a:r>
          </a:p>
          <a:p>
            <a:pPr marL="263525">
              <a:spcBef>
                <a:spcPts val="0"/>
              </a:spcBef>
              <a:spcAft>
                <a:spcPts val="1200"/>
              </a:spcAft>
            </a:pPr>
            <a:r>
              <a:rPr lang="en-US" sz="1400" i="1" dirty="0">
                <a:solidFill>
                  <a:schemeClr val="tx1"/>
                </a:solidFill>
              </a:rPr>
              <a:t>[Producer], [Release Year], [Data collection long name]. [Version]. European Space Agency. https://</a:t>
            </a:r>
            <a:r>
              <a:rPr lang="en-US" sz="1400" i="1" dirty="0" err="1">
                <a:solidFill>
                  <a:schemeClr val="tx1"/>
                </a:solidFill>
              </a:rPr>
              <a:t>doi.org</a:t>
            </a:r>
            <a:r>
              <a:rPr lang="en-US" sz="1400" i="1" dirty="0">
                <a:solidFill>
                  <a:schemeClr val="tx1"/>
                </a:solidFill>
              </a:rPr>
              <a:t>/[DOI]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Example: ESA Earth Observation Programmes, 2018, GOME Level 1 Spectral Product. Version 5.1. European Space Agency.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https://doi.org/10.5270/ER2-ua38y2m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121727" y="669635"/>
            <a:ext cx="4846551" cy="5703455"/>
            <a:chOff x="4145280" y="639838"/>
            <a:chExt cx="4996180" cy="561376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45280" y="639838"/>
              <a:ext cx="4996180" cy="5613762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286024" y="4991735"/>
              <a:ext cx="2760696" cy="3496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3772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99" y="160076"/>
            <a:ext cx="7698561" cy="430887"/>
          </a:xfrm>
        </p:spPr>
        <p:txBody>
          <a:bodyPr/>
          <a:lstStyle/>
          <a:p>
            <a:r>
              <a:rPr lang="en-US" dirty="0"/>
              <a:t>DOI </a:t>
            </a:r>
            <a:r>
              <a:rPr lang="en-US" dirty="0" smtClean="0"/>
              <a:t>generation</a:t>
            </a:r>
            <a:r>
              <a:rPr lang="en-US" dirty="0"/>
              <a:t> </a:t>
            </a:r>
            <a:r>
              <a:rPr lang="en-US" dirty="0" smtClean="0"/>
              <a:t>and registration at </a:t>
            </a:r>
            <a:r>
              <a:rPr lang="en-US" dirty="0"/>
              <a:t>ESA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255" y="773088"/>
            <a:ext cx="8748000" cy="2448094"/>
          </a:xfrm>
        </p:spPr>
        <p:txBody>
          <a:bodyPr>
            <a:normAutofit fontScale="925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DOI </a:t>
            </a:r>
            <a:r>
              <a:rPr lang="en-US" sz="1800" dirty="0" smtClean="0">
                <a:solidFill>
                  <a:srgbClr val="000000"/>
                </a:solidFill>
              </a:rPr>
              <a:t>generation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and registration </a:t>
            </a:r>
            <a:r>
              <a:rPr lang="en-US" sz="1800" dirty="0">
                <a:solidFill>
                  <a:srgbClr val="000000"/>
                </a:solidFill>
              </a:rPr>
              <a:t>for ESA Space Datasets is currently managed and implemented by the EO directorate in the frame of the Heritage Space (</a:t>
            </a:r>
            <a:r>
              <a:rPr lang="en-US" sz="1800" dirty="0" smtClean="0">
                <a:solidFill>
                  <a:srgbClr val="000000"/>
                </a:solidFill>
              </a:rPr>
              <a:t>LTDP+) </a:t>
            </a:r>
            <a:r>
              <a:rPr lang="en-US" sz="1800" dirty="0">
                <a:solidFill>
                  <a:srgbClr val="000000"/>
                </a:solidFill>
              </a:rPr>
              <a:t>Programme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en-US" sz="1800" dirty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DOI </a:t>
            </a:r>
            <a:r>
              <a:rPr lang="en-US" sz="1800" dirty="0" smtClean="0">
                <a:solidFill>
                  <a:srgbClr val="000000"/>
                </a:solidFill>
              </a:rPr>
              <a:t>generation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and </a:t>
            </a:r>
            <a:r>
              <a:rPr lang="en-US" sz="1800" dirty="0">
                <a:solidFill>
                  <a:srgbClr val="000000"/>
                </a:solidFill>
              </a:rPr>
              <a:t>registration </a:t>
            </a:r>
            <a:r>
              <a:rPr lang="en-US" sz="1800" dirty="0" smtClean="0">
                <a:solidFill>
                  <a:srgbClr val="000000"/>
                </a:solidFill>
              </a:rPr>
              <a:t>processes have been extended and opened to </a:t>
            </a:r>
            <a:r>
              <a:rPr lang="en-US" sz="1800" dirty="0">
                <a:solidFill>
                  <a:srgbClr val="000000"/>
                </a:solidFill>
              </a:rPr>
              <a:t>other ESA directorates for their respective space datasets.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A </a:t>
            </a:r>
            <a:r>
              <a:rPr lang="en-GB" sz="1800" dirty="0">
                <a:solidFill>
                  <a:srgbClr val="000000"/>
                </a:solidFill>
              </a:rPr>
              <a:t>DOI </a:t>
            </a:r>
            <a:r>
              <a:rPr lang="en-GB" sz="1800" dirty="0" smtClean="0">
                <a:solidFill>
                  <a:srgbClr val="000000"/>
                </a:solidFill>
              </a:rPr>
              <a:t>automated generation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 smtClean="0">
                <a:solidFill>
                  <a:srgbClr val="000000"/>
                </a:solidFill>
              </a:rPr>
              <a:t>and registration </a:t>
            </a:r>
            <a:r>
              <a:rPr lang="en-GB" sz="1800" dirty="0">
                <a:solidFill>
                  <a:srgbClr val="000000"/>
                </a:solidFill>
              </a:rPr>
              <a:t>s</a:t>
            </a:r>
            <a:r>
              <a:rPr lang="en-GB" sz="1800" dirty="0" smtClean="0">
                <a:solidFill>
                  <a:srgbClr val="000000"/>
                </a:solidFill>
              </a:rPr>
              <a:t>ervice </a:t>
            </a:r>
            <a:r>
              <a:rPr lang="en-GB" sz="1800" dirty="0" smtClean="0">
                <a:solidFill>
                  <a:srgbClr val="000000"/>
                </a:solidFill>
              </a:rPr>
              <a:t>is available </a:t>
            </a:r>
            <a:r>
              <a:rPr lang="en-GB" sz="1800" dirty="0">
                <a:solidFill>
                  <a:srgbClr val="000000"/>
                </a:solidFill>
              </a:rPr>
              <a:t>to authorised </a:t>
            </a:r>
            <a:r>
              <a:rPr lang="en-GB" sz="1800" dirty="0" smtClean="0">
                <a:solidFill>
                  <a:srgbClr val="000000"/>
                </a:solidFill>
              </a:rPr>
              <a:t>users ESA</a:t>
            </a:r>
            <a:r>
              <a:rPr lang="en-GB" sz="1800" dirty="0">
                <a:solidFill>
                  <a:srgbClr val="000000"/>
                </a:solidFill>
              </a:rPr>
              <a:t>-wide through the Earth Observation </a:t>
            </a:r>
            <a:r>
              <a:rPr lang="en-GB" sz="1800" dirty="0" err="1">
                <a:solidFill>
                  <a:srgbClr val="000000"/>
                </a:solidFill>
              </a:rPr>
              <a:t>TellUS</a:t>
            </a:r>
            <a:r>
              <a:rPr lang="en-GB" sz="1800" dirty="0">
                <a:solidFill>
                  <a:srgbClr val="000000"/>
                </a:solidFill>
              </a:rPr>
              <a:t> service </a:t>
            </a:r>
            <a:r>
              <a:rPr lang="en-GB" sz="1800" dirty="0" smtClean="0">
                <a:solidFill>
                  <a:srgbClr val="000000"/>
                </a:solidFill>
              </a:rPr>
              <a:t>portal</a:t>
            </a:r>
            <a:r>
              <a:rPr lang="en-GB" sz="1800" dirty="0" smtClean="0">
                <a:solidFill>
                  <a:srgbClr val="0070C0"/>
                </a:solidFill>
              </a:rPr>
              <a:t>.</a:t>
            </a:r>
            <a:endParaRPr lang="en-GB" sz="1800" dirty="0">
              <a:solidFill>
                <a:srgbClr val="0070C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397000" y="3319434"/>
            <a:ext cx="6821697" cy="2749459"/>
            <a:chOff x="1397000" y="3319434"/>
            <a:chExt cx="6821697" cy="274945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97000" y="3319434"/>
              <a:ext cx="6821697" cy="2749459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523999" y="5668818"/>
              <a:ext cx="38677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/>
                <a:t>ESA EO </a:t>
              </a:r>
              <a:r>
                <a:rPr lang="en-US" b="1" i="1" dirty="0" err="1"/>
                <a:t>TellUS</a:t>
              </a:r>
              <a:r>
                <a:rPr lang="en-US" b="1" i="1" dirty="0"/>
                <a:t> Service Portal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0331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ESA DOI Status and 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800" y="777299"/>
            <a:ext cx="8748000" cy="5004997"/>
          </a:xfrm>
        </p:spPr>
        <p:txBody>
          <a:bodyPr>
            <a:noAutofit/>
          </a:bodyPr>
          <a:lstStyle/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rgbClr val="000000"/>
                </a:solidFill>
              </a:rPr>
              <a:t>ESA </a:t>
            </a:r>
            <a:r>
              <a:rPr lang="en-US" sz="1700" dirty="0">
                <a:solidFill>
                  <a:srgbClr val="000000"/>
                </a:solidFill>
              </a:rPr>
              <a:t>registered </a:t>
            </a:r>
            <a:r>
              <a:rPr lang="en-US" sz="1700" dirty="0" smtClean="0">
                <a:solidFill>
                  <a:srgbClr val="000000"/>
                </a:solidFill>
              </a:rPr>
              <a:t>so far 133 </a:t>
            </a:r>
            <a:r>
              <a:rPr lang="en-US" sz="1700" dirty="0">
                <a:solidFill>
                  <a:srgbClr val="000000"/>
                </a:solidFill>
              </a:rPr>
              <a:t>DOIs for its EO data collections: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US" sz="1700" dirty="0">
                <a:solidFill>
                  <a:srgbClr val="000000"/>
                </a:solidFill>
                <a:ea typeface="+mn-ea"/>
                <a:cs typeface="+mn-cs"/>
              </a:rPr>
              <a:t>17 for Sentinels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US" sz="1700" dirty="0">
                <a:solidFill>
                  <a:srgbClr val="000000"/>
                </a:solidFill>
                <a:ea typeface="+mn-ea"/>
                <a:cs typeface="+mn-cs"/>
              </a:rPr>
              <a:t>21 for Heritage Missions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US" sz="1700" dirty="0">
                <a:solidFill>
                  <a:srgbClr val="000000"/>
                </a:solidFill>
                <a:ea typeface="+mn-ea"/>
                <a:cs typeface="+mn-cs"/>
              </a:rPr>
              <a:t>80 for various </a:t>
            </a:r>
            <a:r>
              <a:rPr lang="en-US" sz="1700" dirty="0" smtClean="0">
                <a:solidFill>
                  <a:srgbClr val="000000"/>
                </a:solidFill>
                <a:ea typeface="+mn-ea"/>
                <a:cs typeface="+mn-cs"/>
              </a:rPr>
              <a:t>dataset campaigns (e.g. airborne)</a:t>
            </a:r>
            <a:endParaRPr lang="en-US" sz="1700" dirty="0">
              <a:solidFill>
                <a:srgbClr val="000000"/>
              </a:solidFill>
              <a:ea typeface="+mn-ea"/>
              <a:cs typeface="+mn-cs"/>
            </a:endParaRP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US" sz="1700" dirty="0" smtClean="0">
                <a:solidFill>
                  <a:srgbClr val="000000"/>
                </a:solidFill>
                <a:ea typeface="+mn-ea"/>
                <a:cs typeface="+mn-cs"/>
              </a:rPr>
              <a:t>15 for Earth Explorer Missions</a:t>
            </a:r>
            <a:endParaRPr lang="en-US" sz="1700" dirty="0">
              <a:solidFill>
                <a:srgbClr val="000000"/>
              </a:solidFill>
              <a:ea typeface="+mn-ea"/>
              <a:cs typeface="+mn-cs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1700" dirty="0" smtClean="0">
                <a:solidFill>
                  <a:srgbClr val="000000"/>
                </a:solidFill>
              </a:rPr>
              <a:t>And 92 </a:t>
            </a:r>
            <a:r>
              <a:rPr lang="en-US" sz="1700" dirty="0">
                <a:solidFill>
                  <a:srgbClr val="000000"/>
                </a:solidFill>
              </a:rPr>
              <a:t>DOIs for its </a:t>
            </a:r>
            <a:r>
              <a:rPr lang="en-GB" sz="1700" dirty="0">
                <a:solidFill>
                  <a:srgbClr val="000000"/>
                </a:solidFill>
              </a:rPr>
              <a:t>astrophysics, solar system and </a:t>
            </a:r>
            <a:r>
              <a:rPr lang="en-GB" sz="1700" dirty="0" err="1">
                <a:solidFill>
                  <a:srgbClr val="000000"/>
                </a:solidFill>
              </a:rPr>
              <a:t>heliophysics</a:t>
            </a:r>
            <a:r>
              <a:rPr lang="en-GB" sz="1700" dirty="0">
                <a:solidFill>
                  <a:srgbClr val="000000"/>
                </a:solidFill>
              </a:rPr>
              <a:t> missions</a:t>
            </a:r>
            <a:r>
              <a:rPr lang="en-US" sz="1700" dirty="0">
                <a:solidFill>
                  <a:srgbClr val="000000"/>
                </a:solidFill>
              </a:rPr>
              <a:t>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endParaRPr lang="en-US" sz="17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0000"/>
                </a:solidFill>
              </a:rPr>
              <a:t>DOI assignment and registration will continue throughout </a:t>
            </a:r>
            <a:r>
              <a:rPr lang="en-US" sz="1700" dirty="0" smtClean="0">
                <a:solidFill>
                  <a:srgbClr val="000000"/>
                </a:solidFill>
              </a:rPr>
              <a:t>2020-21 </a:t>
            </a:r>
            <a:r>
              <a:rPr lang="en-US" sz="1700" dirty="0">
                <a:solidFill>
                  <a:srgbClr val="000000"/>
                </a:solidFill>
              </a:rPr>
              <a:t>with targeted completion of assignment to all ESA EO data holdings.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000000"/>
              </a:solidFill>
            </a:endParaRP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0000"/>
                </a:solidFill>
              </a:rPr>
              <a:t>Extension to other </a:t>
            </a:r>
            <a:r>
              <a:rPr lang="en-US" sz="1700" dirty="0" smtClean="0">
                <a:solidFill>
                  <a:srgbClr val="000000"/>
                </a:solidFill>
              </a:rPr>
              <a:t>directorates, awareness </a:t>
            </a:r>
            <a:r>
              <a:rPr lang="en-US" sz="1700" dirty="0">
                <a:solidFill>
                  <a:srgbClr val="000000"/>
                </a:solidFill>
              </a:rPr>
              <a:t>raising campaigns (inside and outside EO</a:t>
            </a:r>
            <a:r>
              <a:rPr lang="en-US" sz="1700" dirty="0" smtClean="0">
                <a:solidFill>
                  <a:srgbClr val="000000"/>
                </a:solidFill>
              </a:rPr>
              <a:t>), automated DOI Assignment Service evolution.</a:t>
            </a:r>
            <a:endParaRPr lang="en-US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6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bovethelaw.com/wp-content/uploads/2015/04/thank-you-thanks-word-cloud.jpg">
            <a:extLst>
              <a:ext uri="{FF2B5EF4-FFF2-40B4-BE49-F238E27FC236}">
                <a16:creationId xmlns:a16="http://schemas.microsoft.com/office/drawing/2014/main" xmlns="" id="{B3940B60-15A4-AB47-8386-12DCA2F3E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8132" y="1054100"/>
            <a:ext cx="7984070" cy="432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803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EW ESA Presentation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ESA Presentation.potx" id="{25DD4EE8-CEC2-4097-877B-2881619AB218}" vid="{3EAF496E-73B5-4530-AD30-F997BCCE29B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95F947CC68284A92DD76895F95485E" ma:contentTypeVersion="" ma:contentTypeDescription="Create a new document." ma:contentTypeScope="" ma:versionID="d2f7bac1cc6cefe942785cfbb8bae163">
  <xsd:schema xmlns:xsd="http://www.w3.org/2001/XMLSchema" xmlns:xs="http://www.w3.org/2001/XMLSchema" xmlns:p="http://schemas.microsoft.com/office/2006/metadata/properties" xmlns:ns2="f2760952-b3bb-408f-ace6-eb1e07642b86" targetNamespace="http://schemas.microsoft.com/office/2006/metadata/properties" ma:root="true" ma:fieldsID="70e6d848e258403642b2016fccd44a87" ns2:_="">
    <xsd:import namespace="f2760952-b3bb-408f-ace6-eb1e07642b8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60952-b3bb-408f-ace6-eb1e07642b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description="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DE67DC-0345-49EC-B880-0A483B7BB2AD}">
  <ds:schemaRefs>
    <ds:schemaRef ds:uri="http://schemas.microsoft.com/office/2006/metadata/properties"/>
    <ds:schemaRef ds:uri="f2760952-b3bb-408f-ace6-eb1e07642b8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7E3F8D4-779E-482B-9027-84EA9EAEE0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582352-888A-4727-9B6A-670345A54E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760952-b3bb-408f-ace6-eb1e07642b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ESA Presentation</Template>
  <TotalTime>66</TotalTime>
  <Words>654</Words>
  <Application>Microsoft Macintosh PowerPoint</Application>
  <PresentationFormat>On-screen Show (4:3)</PresentationFormat>
  <Paragraphs>47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NEW ESA Presentation</vt:lpstr>
      <vt:lpstr>Persistent Identifiers for ESA EO Data</vt:lpstr>
      <vt:lpstr>Persistent Identifiers (PIDs) Implementation at ESA</vt:lpstr>
      <vt:lpstr>Constructing ESA Digital Object Identifiers</vt:lpstr>
      <vt:lpstr>ESA EO Landing Pages </vt:lpstr>
      <vt:lpstr>DOI generation and registration at ESA</vt:lpstr>
      <vt:lpstr>ESA DOI Status and Next Steps</vt:lpstr>
      <vt:lpstr>PowerPoint Presentation</vt:lpstr>
    </vt:vector>
  </TitlesOfParts>
  <Company>ESA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Persistent Identifiers for ESA EO Data</dc:title>
  <dc:subject>Persistent Identifiers for ESA EO Data</dc:subject>
  <dc:creator>Razvan Cosac;ville.saaristo@esa.int;sergio.folco@esa.int</dc:creator>
  <cp:keywords/>
  <dc:description/>
  <cp:lastModifiedBy>Mirko Albani</cp:lastModifiedBy>
  <cp:revision>108</cp:revision>
  <cp:lastPrinted>2018-11-06T16:14:27Z</cp:lastPrinted>
  <dcterms:created xsi:type="dcterms:W3CDTF">2018-02-20T09:43:28Z</dcterms:created>
  <dcterms:modified xsi:type="dcterms:W3CDTF">2020-09-09T10:02:31Z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ESA Presentation</vt:lpwstr>
  </property>
  <property fmtid="{D5CDD505-2E9C-101B-9397-08002B2CF9AE}" pid="3" name="PSubtitle">
    <vt:lpwstr>ESA Presentation</vt:lpwstr>
  </property>
  <property fmtid="{D5CDD505-2E9C-101B-9397-08002B2CF9AE}" pid="4" name="PAuthor">
    <vt:lpwstr>Razvan Cosac, Ville Saaristo, Sergio Folco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4GV1.0</vt:lpwstr>
  </property>
  <property fmtid="{D5CDD505-2E9C-101B-9397-08002B2CF9AE}" pid="13" name="ShowESADialog1">
    <vt:bool>true</vt:bool>
  </property>
  <property fmtid="{D5CDD505-2E9C-101B-9397-08002B2CF9AE}" pid="14" name="ContentTypeId">
    <vt:lpwstr>0x0101008995F947CC68284A92DD76895F95485E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- For Official Use</vt:lpwstr>
  </property>
  <property fmtid="{D5CDD505-2E9C-101B-9397-08002B2CF9AE}" pid="18" name="Classification Caveat">
    <vt:lpwstr/>
  </property>
  <property fmtid="{D5CDD505-2E9C-101B-9397-08002B2CF9AE}" pid="19" name="Status">
    <vt:lpwstr/>
  </property>
  <property fmtid="{D5CDD505-2E9C-101B-9397-08002B2CF9AE}" pid="20" name="bmsSiteName">
    <vt:lpwstr>ESRIN</vt:lpwstr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>ESRIN</vt:lpwstr>
  </property>
  <property fmtid="{D5CDD505-2E9C-101B-9397-08002B2CF9AE}" pid="24" name="bmsAddress">
    <vt:lpwstr>Largo Galileo Galilei 1 - 00044 Frascati - Italy</vt:lpwstr>
  </property>
  <property fmtid="{D5CDD505-2E9C-101B-9397-08002B2CF9AE}" pid="25" name="bmsPlace">
    <vt:lpwstr>Frascati</vt:lpwstr>
  </property>
  <property fmtid="{D5CDD505-2E9C-101B-9397-08002B2CF9AE}" pid="26" name="bmsPhoneFax">
    <vt:lpwstr>T +39 06 9418 01 - F +39 06 9418 0280 - www.esa.int</vt:lpwstr>
  </property>
  <property fmtid="{D5CDD505-2E9C-101B-9397-08002B2CF9AE}" pid="27" name="Issue">
    <vt:i4>1</vt:i4>
  </property>
  <property fmtid="{D5CDD505-2E9C-101B-9397-08002B2CF9AE}" pid="28" name="Revision">
    <vt:i4>0</vt:i4>
  </property>
  <property fmtid="{D5CDD505-2E9C-101B-9397-08002B2CF9AE}" pid="29" name="Issue Date">
    <vt:filetime>2019-10-01T10:00:00Z</vt:filetime>
  </property>
  <property fmtid="{D5CDD505-2E9C-101B-9397-08002B2CF9AE}" pid="30" name="Organisational_x0020_entity">
    <vt:lpwstr/>
  </property>
  <property fmtid="{D5CDD505-2E9C-101B-9397-08002B2CF9AE}" pid="31" name="Disposition">
    <vt:filetime>2019-10-01T10:00:00Z</vt:filetime>
  </property>
</Properties>
</file>