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3" r:id="rId6"/>
    <p:sldId id="267" r:id="rId7"/>
    <p:sldId id="265" r:id="rId8"/>
    <p:sldId id="262" r:id="rId9"/>
    <p:sldId id="261" r:id="rId10"/>
    <p:sldId id="264" r:id="rId11"/>
    <p:sldId id="266" r:id="rId12"/>
  </p:sldIdLst>
  <p:sldSz cx="12192000" cy="6858000"/>
  <p:notesSz cx="6797675" cy="9928225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33"/>
    <a:srgbClr val="A1C3E8"/>
    <a:srgbClr val="000000"/>
    <a:srgbClr val="4F8AC5"/>
    <a:srgbClr val="BED3EA"/>
    <a:srgbClr val="B3C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47" autoAdjust="0"/>
  </p:normalViewPr>
  <p:slideViewPr>
    <p:cSldViewPr>
      <p:cViewPr varScale="1">
        <p:scale>
          <a:sx n="126" d="100"/>
          <a:sy n="126" d="100"/>
        </p:scale>
        <p:origin x="-104" y="-8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E255DA-5DCF-E747-B1C0-4DF79738E7CB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173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5A2E21-43DA-4840-8A9E-259090CD9601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0068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77FC85-DDF0-3B4C-BFAF-0AD62554C4C9}" type="slidenum">
              <a:rPr lang="de-CH"/>
              <a:pPr/>
              <a:t>1</a:t>
            </a:fld>
            <a:endParaRPr lang="de-CH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D12A6-61B1-E64D-AB47-E6B0806C97D8}" type="slidenum">
              <a:rPr lang="de-CH"/>
              <a:pPr/>
              <a:t>2</a:t>
            </a:fld>
            <a:endParaRPr lang="de-CH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740900" y="1511301"/>
            <a:ext cx="2446867" cy="5002213"/>
          </a:xfrm>
          <a:prstGeom prst="rect">
            <a:avLst/>
          </a:prstGeom>
          <a:solidFill>
            <a:srgbClr val="B3CC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>
              <a:solidFill>
                <a:srgbClr val="BED3EA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" y="107951"/>
            <a:ext cx="9740900" cy="6640513"/>
          </a:xfrm>
          <a:prstGeom prst="rect">
            <a:avLst/>
          </a:prstGeom>
          <a:solidFill>
            <a:srgbClr val="E1EB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" y="107951"/>
            <a:ext cx="9740900" cy="6405563"/>
          </a:xfrm>
          <a:prstGeom prst="rect">
            <a:avLst/>
          </a:prstGeom>
          <a:solidFill>
            <a:srgbClr val="9CBD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240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9668" y="2574032"/>
            <a:ext cx="882861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CH" noProof="0" dirty="0" smtClean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19668" y="4581128"/>
            <a:ext cx="882861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CH" noProof="0" dirty="0" smtClean="0"/>
          </a:p>
        </p:txBody>
      </p:sp>
      <p:pic>
        <p:nvPicPr>
          <p:cNvPr id="5140" name="Picture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0" y="107950"/>
            <a:ext cx="9729081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oeschger_logo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112424"/>
            <a:ext cx="1306513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58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1583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668" y="1654176"/>
            <a:ext cx="5272617" cy="44989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5484" y="1654176"/>
            <a:ext cx="5272616" cy="44989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425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92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719668" y="647701"/>
            <a:ext cx="882861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Mastertitelformat bearbeiten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8" y="1654176"/>
            <a:ext cx="10748433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72598" y="6597353"/>
            <a:ext cx="480484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33333"/>
                </a:solidFill>
              </a:defRPr>
            </a:lvl1pPr>
          </a:lstStyle>
          <a:p>
            <a:r>
              <a:rPr lang="de-CH" dirty="0" smtClean="0"/>
              <a:t>2</a:t>
            </a:r>
            <a:endParaRPr lang="de-CH" sz="1400" dirty="0"/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143339" y="1628800"/>
            <a:ext cx="1190532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2400"/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143340" y="6525344"/>
            <a:ext cx="1190532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sz="2400"/>
          </a:p>
        </p:txBody>
      </p:sp>
      <p:pic>
        <p:nvPicPr>
          <p:cNvPr id="8" name="Picture 11" descr="oeschger_logo_rgb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38" y="109538"/>
            <a:ext cx="1306513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333333"/>
          </a:solidFill>
          <a:latin typeface="Arial" charset="0"/>
          <a:ea typeface="ＭＳ Ｐゴシック" charset="0"/>
        </a:defRPr>
      </a:lvl9pPr>
    </p:titleStyle>
    <p:bodyStyle>
      <a:lvl1pPr marL="419100" indent="-4191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hlink"/>
        </a:buClr>
        <a:buSzPct val="85000"/>
        <a:buFont typeface="Arial" charset="0"/>
        <a:buChar char="&gt;"/>
        <a:defRPr sz="2000">
          <a:solidFill>
            <a:srgbClr val="333333"/>
          </a:solidFill>
          <a:latin typeface="+mn-lt"/>
          <a:ea typeface="+mn-ea"/>
          <a:cs typeface="+mn-cs"/>
        </a:defRPr>
      </a:lvl1pPr>
      <a:lvl2pPr marL="838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Font typeface="Arial" charset="0"/>
        <a:buChar char="—"/>
        <a:defRPr sz="2000">
          <a:solidFill>
            <a:srgbClr val="333333"/>
          </a:solidFill>
          <a:latin typeface="+mn-lt"/>
          <a:ea typeface="+mn-ea"/>
        </a:defRPr>
      </a:lvl2pPr>
      <a:lvl3pPr marL="1295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3pPr>
      <a:lvl4pPr marL="17145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4pPr>
      <a:lvl5pPr marL="21336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5pPr>
      <a:lvl6pPr marL="25908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6pPr>
      <a:lvl7pPr marL="30480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7pPr>
      <a:lvl8pPr marL="35052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8pPr>
      <a:lvl9pPr marL="3962400" indent="-381000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Char char="–"/>
        <a:defRPr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taserver@cma.gov.cn" TargetMode="Externa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68" y="2564904"/>
            <a:ext cx="7464564" cy="1143000"/>
          </a:xfrm>
        </p:spPr>
        <p:txBody>
          <a:bodyPr/>
          <a:lstStyle/>
          <a:p>
            <a:r>
              <a:rPr lang="en-GB" dirty="0" smtClean="0"/>
              <a:t>AVHRR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Potential </a:t>
            </a:r>
            <a:r>
              <a:rPr lang="en-GB" dirty="0" smtClean="0"/>
              <a:t>International </a:t>
            </a:r>
            <a:r>
              <a:rPr lang="en-GB" dirty="0" smtClean="0"/>
              <a:t>Cooperation Activities and Partners</a:t>
            </a: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668" y="4005064"/>
            <a:ext cx="8828617" cy="2304256"/>
          </a:xfrm>
        </p:spPr>
        <p:txBody>
          <a:bodyPr/>
          <a:lstStyle/>
          <a:p>
            <a:r>
              <a:rPr lang="en-GB" dirty="0" smtClean="0"/>
              <a:t>Stefan Wunderle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 err="1" smtClean="0"/>
              <a:t>Mirko</a:t>
            </a:r>
            <a:r>
              <a:rPr lang="en-GB" dirty="0" smtClean="0"/>
              <a:t> Albani</a:t>
            </a:r>
            <a:r>
              <a:rPr lang="en-GB" baseline="30000" dirty="0" smtClean="0"/>
              <a:t>2</a:t>
            </a:r>
            <a:r>
              <a:rPr lang="en-GB" dirty="0" smtClean="0"/>
              <a:t>, Helga Weber</a:t>
            </a:r>
            <a:r>
              <a:rPr lang="en-GB" baseline="30000" dirty="0"/>
              <a:t>1</a:t>
            </a:r>
            <a:r>
              <a:rPr lang="en-GB" dirty="0" smtClean="0"/>
              <a:t>, Christoph Neuhaus</a:t>
            </a:r>
            <a:r>
              <a:rPr lang="en-GB" baseline="30000" dirty="0"/>
              <a:t>1</a:t>
            </a:r>
            <a:endParaRPr lang="en-GB" dirty="0" smtClean="0"/>
          </a:p>
          <a:p>
            <a:r>
              <a:rPr lang="en-GB" baseline="30000" dirty="0"/>
              <a:t>1</a:t>
            </a:r>
            <a:r>
              <a:rPr lang="en-GB" dirty="0" smtClean="0"/>
              <a:t>Remote Sensing Research Group, Institute of Geography</a:t>
            </a:r>
            <a:endParaRPr lang="en-GB" dirty="0"/>
          </a:p>
          <a:p>
            <a:r>
              <a:rPr lang="en-GB" dirty="0"/>
              <a:t>Oeschger Centre for Climate Change Research</a:t>
            </a:r>
          </a:p>
          <a:p>
            <a:r>
              <a:rPr lang="en-GB" dirty="0"/>
              <a:t>University of </a:t>
            </a:r>
            <a:r>
              <a:rPr lang="en-GB" dirty="0" smtClean="0"/>
              <a:t>Bern</a:t>
            </a:r>
          </a:p>
          <a:p>
            <a:r>
              <a:rPr lang="en-GB" dirty="0" smtClean="0"/>
              <a:t>Switzerland</a:t>
            </a:r>
          </a:p>
          <a:p>
            <a:r>
              <a:rPr lang="en-GB" baseline="30000" dirty="0"/>
              <a:t>2</a:t>
            </a:r>
            <a:r>
              <a:rPr lang="en-GB" dirty="0" smtClean="0"/>
              <a:t>ESA – ESRIN </a:t>
            </a:r>
            <a:r>
              <a:rPr lang="en-GB" dirty="0" err="1" smtClean="0"/>
              <a:t>Frascati</a:t>
            </a:r>
            <a:endParaRPr lang="en-GB" dirty="0" smtClean="0"/>
          </a:p>
          <a:p>
            <a:r>
              <a:rPr lang="en-GB" dirty="0" smtClean="0"/>
              <a:t>Italy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3032" y="207119"/>
            <a:ext cx="9120748" cy="629593"/>
          </a:xfrm>
        </p:spPr>
        <p:txBody>
          <a:bodyPr/>
          <a:lstStyle/>
          <a:p>
            <a:r>
              <a:rPr lang="en-US" dirty="0" smtClean="0"/>
              <a:t>South Africa</a:t>
            </a:r>
            <a:r>
              <a:rPr lang="en-US" dirty="0"/>
              <a:t>, </a:t>
            </a:r>
            <a:r>
              <a:rPr lang="en-US" dirty="0" err="1" smtClean="0"/>
              <a:t>Hartebeesthoek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772816"/>
            <a:ext cx="10748433" cy="4354959"/>
          </a:xfrm>
        </p:spPr>
        <p:txBody>
          <a:bodyPr/>
          <a:lstStyle/>
          <a:p>
            <a:r>
              <a:rPr lang="en-US" dirty="0" smtClean="0"/>
              <a:t>1km NOAA AVHRR data received at </a:t>
            </a:r>
            <a:r>
              <a:rPr lang="en-US" dirty="0" err="1"/>
              <a:t>Hartebeesthoek</a:t>
            </a:r>
            <a:r>
              <a:rPr lang="en-US" dirty="0"/>
              <a:t>, South Africa (</a:t>
            </a:r>
            <a:r>
              <a:rPr lang="en-US" dirty="0" smtClean="0"/>
              <a:t>25</a:t>
            </a:r>
            <a:r>
              <a:rPr lang="en-US" spc="10" dirty="0" smtClean="0"/>
              <a:t>°</a:t>
            </a:r>
            <a:r>
              <a:rPr lang="en-US" dirty="0" smtClean="0"/>
              <a:t>53</a:t>
            </a:r>
            <a:r>
              <a:rPr lang="en-US" dirty="0"/>
              <a:t>' S </a:t>
            </a:r>
            <a:r>
              <a:rPr lang="en-US" dirty="0" smtClean="0"/>
              <a:t> 027°42</a:t>
            </a:r>
            <a:r>
              <a:rPr lang="en-US" dirty="0"/>
              <a:t>' </a:t>
            </a:r>
            <a:r>
              <a:rPr lang="en-US" dirty="0" smtClean="0"/>
              <a:t>E)</a:t>
            </a:r>
          </a:p>
          <a:p>
            <a:r>
              <a:rPr lang="en-US" dirty="0" smtClean="0"/>
              <a:t>1985 – 1998 (2003?) maintained by SAC – South African National Space Agency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combination with </a:t>
            </a:r>
            <a:r>
              <a:rPr lang="en-US" dirty="0" err="1"/>
              <a:t>Maspalomas</a:t>
            </a:r>
            <a:r>
              <a:rPr lang="en-US" dirty="0"/>
              <a:t>, Matera and one station in </a:t>
            </a:r>
            <a:r>
              <a:rPr lang="en-US" dirty="0" smtClean="0"/>
              <a:t>Kenya can provide </a:t>
            </a:r>
            <a:r>
              <a:rPr lang="en-US" dirty="0"/>
              <a:t>full coverage of </a:t>
            </a:r>
            <a:r>
              <a:rPr lang="en-US" dirty="0" smtClean="0"/>
              <a:t>Africa; </a:t>
            </a:r>
            <a:r>
              <a:rPr lang="en-US" dirty="0"/>
              <a:t>yellow circle shows the reception area of La </a:t>
            </a:r>
            <a:r>
              <a:rPr lang="en-US" dirty="0" err="1"/>
              <a:t>Réunion</a:t>
            </a:r>
            <a:r>
              <a:rPr lang="en-US" dirty="0"/>
              <a:t>, which is included in the global AVHRR land data set archived at </a:t>
            </a:r>
            <a:r>
              <a:rPr lang="en-US" dirty="0" smtClean="0"/>
              <a:t>ESA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1000" dirty="0" smtClean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3645024"/>
            <a:ext cx="4019247" cy="263415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 bwMode="auto">
          <a:xfrm>
            <a:off x="3319576" y="4653136"/>
            <a:ext cx="544176" cy="504056"/>
          </a:xfrm>
          <a:prstGeom prst="ellipse">
            <a:avLst/>
          </a:prstGeom>
          <a:noFill/>
          <a:ln w="9525" cap="flat" cmpd="sng" algn="ctr">
            <a:solidFill>
              <a:srgbClr val="FFFF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5920" y="3861048"/>
            <a:ext cx="6096000" cy="20436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2000" dirty="0">
                <a:solidFill>
                  <a:srgbClr val="333333"/>
                </a:solidFill>
                <a:latin typeface="+mn-lt"/>
                <a:ea typeface="+mn-ea"/>
              </a:rPr>
              <a:t>High value for climate studies to have access to AVHRR 1-km data from South Africa and one station in Kenya (1981 – 2020) for full coverage of Africa</a:t>
            </a:r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.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2000" dirty="0" smtClean="0">
                <a:solidFill>
                  <a:srgbClr val="333333"/>
                </a:solidFill>
                <a:latin typeface="+mn-lt"/>
                <a:ea typeface="+mn-ea"/>
              </a:rPr>
              <a:t>Contacts available at SANSA.</a:t>
            </a:r>
            <a:endParaRPr lang="en-US" sz="2000" dirty="0">
              <a:solidFill>
                <a:srgbClr val="333333"/>
              </a:solidFill>
              <a:latin typeface="+mn-lt"/>
              <a:ea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2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</a:t>
            </a: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3352" y="1772816"/>
            <a:ext cx="11665296" cy="4498975"/>
          </a:xfrm>
        </p:spPr>
        <p:txBody>
          <a:bodyPr/>
          <a:lstStyle/>
          <a:p>
            <a:r>
              <a:rPr lang="en-US" dirty="0" smtClean="0"/>
              <a:t>The 1-km AVHRR archive covering Europe from 1981 – 2019 is an exceptional example of a successful compilation of different data holdings (University of Bern, Dundee Satellite Receiving Station and ESA stations) and make the data set available for an unlimited time. </a:t>
            </a:r>
            <a:endParaRPr lang="en-US" dirty="0" smtClean="0"/>
          </a:p>
          <a:p>
            <a:r>
              <a:rPr lang="en-US" dirty="0" smtClean="0"/>
              <a:t>Several datasets are available worldwide constituting a unique asset for mankind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Next Steps (for discussion)</a:t>
            </a:r>
            <a:endParaRPr lang="en-US" b="1" dirty="0" smtClean="0"/>
          </a:p>
          <a:p>
            <a:r>
              <a:rPr lang="en-US" dirty="0" smtClean="0"/>
              <a:t>Inform </a:t>
            </a:r>
            <a:r>
              <a:rPr lang="en-US" dirty="0"/>
              <a:t>the National Space Agencies with AVHRR data holdings about the consolidation procedure and the accessibility of </a:t>
            </a:r>
            <a:r>
              <a:rPr lang="en-US" dirty="0" smtClean="0"/>
              <a:t>the European </a:t>
            </a:r>
            <a:r>
              <a:rPr lang="en-US" dirty="0"/>
              <a:t>data </a:t>
            </a:r>
            <a:r>
              <a:rPr lang="en-US" dirty="0" smtClean="0"/>
              <a:t>set. This may result in a similar activity and finally to an One-Stop-Shop for all users.</a:t>
            </a:r>
          </a:p>
          <a:p>
            <a:r>
              <a:rPr lang="en-US" dirty="0" smtClean="0"/>
              <a:t>Liaise with AVHRR data holders in North </a:t>
            </a:r>
            <a:r>
              <a:rPr lang="en-US" dirty="0" smtClean="0"/>
              <a:t>America (Canada, USA</a:t>
            </a:r>
            <a:r>
              <a:rPr lang="en-US" dirty="0" smtClean="0"/>
              <a:t>), China, Mongolia, Africa (</a:t>
            </a:r>
            <a:r>
              <a:rPr lang="en-US" dirty="0" err="1" smtClean="0"/>
              <a:t>Hartebeesthoek</a:t>
            </a:r>
            <a:r>
              <a:rPr lang="en-US" dirty="0" smtClean="0"/>
              <a:t> </a:t>
            </a:r>
            <a:r>
              <a:rPr lang="en-US" dirty="0" smtClean="0"/>
              <a:t>(South Africa), </a:t>
            </a:r>
            <a:r>
              <a:rPr lang="en-US" dirty="0" err="1" smtClean="0"/>
              <a:t>Malindi</a:t>
            </a:r>
            <a:r>
              <a:rPr lang="en-US" dirty="0" smtClean="0"/>
              <a:t> / Nairobi (Kenya); Niamey (Niger</a:t>
            </a:r>
            <a:r>
              <a:rPr lang="en-US" dirty="0" smtClean="0"/>
              <a:t>)), Australia and South America (Argentina) to possibly start cooperation activities to ensure data consolidation/harmonization/archiving/discovery/access.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9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16724" y="1772816"/>
            <a:ext cx="10748433" cy="4498975"/>
          </a:xfrm>
        </p:spPr>
        <p:txBody>
          <a:bodyPr/>
          <a:lstStyle/>
          <a:p>
            <a:r>
              <a:rPr lang="en-GB" dirty="0" smtClean="0"/>
              <a:t>Objectives for 1km AVHRR data</a:t>
            </a:r>
          </a:p>
          <a:p>
            <a:pPr lvl="1"/>
            <a:r>
              <a:rPr lang="en-GB" dirty="0" smtClean="0"/>
              <a:t>Exceptional long time series (1981 – 2020 ongoing) based on AVHRR sensor launched on different platforms (NOAA, </a:t>
            </a:r>
            <a:r>
              <a:rPr lang="en-GB" dirty="0" err="1" smtClean="0"/>
              <a:t>MetOp</a:t>
            </a:r>
            <a:r>
              <a:rPr lang="en-GB" dirty="0" smtClean="0"/>
              <a:t>).</a:t>
            </a:r>
            <a:endParaRPr lang="en-GB" dirty="0" smtClean="0"/>
          </a:p>
          <a:p>
            <a:pPr lvl="1"/>
            <a:r>
              <a:rPr lang="en-US" dirty="0"/>
              <a:t>Unique source to retrieve Essential Climate Variables (ECV) to investigative climate variability over the last 40 </a:t>
            </a:r>
            <a:r>
              <a:rPr lang="en-US" dirty="0" smtClean="0"/>
              <a:t>years.</a:t>
            </a:r>
            <a:endParaRPr lang="en-US" dirty="0" smtClean="0"/>
          </a:p>
          <a:p>
            <a:pPr lvl="1"/>
            <a:r>
              <a:rPr lang="en-GB" dirty="0" smtClean="0"/>
              <a:t>Spatial resolution makes a difference. Comparison of coarse resolution AVHRR GAC data and 1-km AVHRR LAC data gives new insights on structural changes on land.</a:t>
            </a:r>
          </a:p>
          <a:p>
            <a:r>
              <a:rPr lang="en-GB" dirty="0" smtClean="0"/>
              <a:t>The basis for global land applications is the AVHRR data set, which covers the period from 1992 – 1999 (see figure on next slide).</a:t>
            </a:r>
          </a:p>
          <a:p>
            <a:r>
              <a:rPr lang="en-GB" b="1" dirty="0" smtClean="0"/>
              <a:t>In addition, there are many national data archives covering a longer period with high value for the retrieval of ECVs. The usage is </a:t>
            </a:r>
            <a:r>
              <a:rPr lang="en-GB" b="1" dirty="0" smtClean="0"/>
              <a:t>today sometimes limited </a:t>
            </a:r>
            <a:r>
              <a:rPr lang="en-GB" b="1" dirty="0" smtClean="0"/>
              <a:t>due </a:t>
            </a:r>
            <a:r>
              <a:rPr lang="en-GB" b="1" dirty="0" smtClean="0"/>
              <a:t>to:</a:t>
            </a:r>
            <a:endParaRPr lang="en-GB" b="1" dirty="0" smtClean="0"/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Unknown accessibility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Unknown responsibility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Unknown format and data </a:t>
            </a:r>
            <a:r>
              <a:rPr lang="en-GB" dirty="0" smtClean="0">
                <a:solidFill>
                  <a:schemeClr val="tx1"/>
                </a:solidFill>
              </a:rPr>
              <a:t>structure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56040" y="1636293"/>
            <a:ext cx="5544616" cy="4498975"/>
          </a:xfrm>
        </p:spPr>
        <p:txBody>
          <a:bodyPr/>
          <a:lstStyle/>
          <a:p>
            <a:r>
              <a:rPr lang="en-US" dirty="0"/>
              <a:t>In addition to the global 1km land AVHRR archive (1992 - 1999), valuable data sets are archived with high value for ECV retrievals</a:t>
            </a:r>
          </a:p>
          <a:p>
            <a:r>
              <a:rPr lang="en-US" dirty="0" smtClean="0"/>
              <a:t>Example of a few regional data archives</a:t>
            </a:r>
          </a:p>
          <a:p>
            <a:pPr lvl="1"/>
            <a:r>
              <a:rPr lang="en-US" dirty="0" smtClean="0"/>
              <a:t>Europe (University of Bern, DSRS, ESA)</a:t>
            </a:r>
          </a:p>
          <a:p>
            <a:pPr lvl="1"/>
            <a:r>
              <a:rPr lang="en-US" dirty="0" smtClean="0"/>
              <a:t>Canada – CCRS / CCMEO</a:t>
            </a:r>
          </a:p>
          <a:p>
            <a:pPr lvl="1"/>
            <a:r>
              <a:rPr lang="en-US" dirty="0" smtClean="0"/>
              <a:t>Australia – CSIRO</a:t>
            </a:r>
          </a:p>
          <a:p>
            <a:pPr lvl="1"/>
            <a:r>
              <a:rPr lang="en-US" dirty="0" smtClean="0"/>
              <a:t>China – CMA  </a:t>
            </a:r>
          </a:p>
          <a:p>
            <a:pPr lvl="1"/>
            <a:r>
              <a:rPr lang="en-US" dirty="0" smtClean="0"/>
              <a:t>Argentina - </a:t>
            </a:r>
            <a:r>
              <a:rPr lang="en-US" dirty="0" err="1"/>
              <a:t>GiDyC-Servicio</a:t>
            </a:r>
            <a:r>
              <a:rPr lang="en-US" dirty="0"/>
              <a:t> </a:t>
            </a:r>
            <a:r>
              <a:rPr lang="en-US" dirty="0" err="1"/>
              <a:t>Meteorológico</a:t>
            </a:r>
            <a:r>
              <a:rPr lang="en-US" dirty="0"/>
              <a:t> Nacional</a:t>
            </a:r>
            <a:endParaRPr lang="en-US" dirty="0" smtClean="0"/>
          </a:p>
          <a:p>
            <a:pPr lvl="1"/>
            <a:r>
              <a:rPr lang="en-US" dirty="0" smtClean="0"/>
              <a:t>Mongolia – </a:t>
            </a:r>
            <a:r>
              <a:rPr lang="en-US" dirty="0" err="1" smtClean="0"/>
              <a:t>Ulaanbatar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South Africa – SANSA</a:t>
            </a:r>
          </a:p>
          <a:p>
            <a:r>
              <a:rPr lang="en-US" dirty="0" smtClean="0"/>
              <a:t>EUMETSAT </a:t>
            </a:r>
            <a:r>
              <a:rPr lang="en-US" dirty="0" err="1" smtClean="0"/>
              <a:t>MetOp</a:t>
            </a:r>
            <a:r>
              <a:rPr lang="en-US" dirty="0" smtClean="0"/>
              <a:t> global archive: 2006 onwards. </a:t>
            </a:r>
            <a:endParaRPr lang="en-US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476673"/>
            <a:ext cx="6120680" cy="597666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63352" y="6554382"/>
            <a:ext cx="10717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AVHRR </a:t>
            </a:r>
            <a:r>
              <a:rPr lang="de-CH" sz="1600" dirty="0" err="1"/>
              <a:t>receiving</a:t>
            </a:r>
            <a:r>
              <a:rPr lang="de-CH" sz="1600" dirty="0"/>
              <a:t> </a:t>
            </a:r>
            <a:r>
              <a:rPr lang="de-CH" sz="1600" dirty="0" err="1"/>
              <a:t>stations</a:t>
            </a:r>
            <a:r>
              <a:rPr lang="de-CH" sz="1600" dirty="0"/>
              <a:t> </a:t>
            </a:r>
            <a:r>
              <a:rPr lang="de-CH" sz="1600" dirty="0" err="1"/>
              <a:t>contributing</a:t>
            </a:r>
            <a:r>
              <a:rPr lang="de-CH" sz="1600" dirty="0"/>
              <a:t> </a:t>
            </a:r>
            <a:r>
              <a:rPr lang="de-CH" sz="1600" dirty="0" err="1"/>
              <a:t>to</a:t>
            </a:r>
            <a:r>
              <a:rPr lang="de-CH" sz="1600" dirty="0"/>
              <a:t> global </a:t>
            </a:r>
            <a:r>
              <a:rPr lang="de-CH" sz="1600" dirty="0" err="1"/>
              <a:t>land</a:t>
            </a:r>
            <a:r>
              <a:rPr lang="de-CH" sz="1600" dirty="0"/>
              <a:t> 1km AVHRR </a:t>
            </a:r>
            <a:r>
              <a:rPr lang="de-CH" sz="1600" dirty="0" err="1"/>
              <a:t>data</a:t>
            </a:r>
            <a:r>
              <a:rPr lang="de-CH" sz="1600" dirty="0"/>
              <a:t> </a:t>
            </a:r>
            <a:r>
              <a:rPr lang="de-CH" sz="1600" dirty="0" err="1"/>
              <a:t>set</a:t>
            </a:r>
            <a:r>
              <a:rPr lang="de-CH" sz="1600" dirty="0"/>
              <a:t>. (https://lta.cr.usgs.gov/1km/hrpt_image)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040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400" y="476672"/>
            <a:ext cx="8828617" cy="817563"/>
          </a:xfrm>
        </p:spPr>
        <p:txBody>
          <a:bodyPr/>
          <a:lstStyle/>
          <a:p>
            <a:r>
              <a:rPr lang="en-US" sz="2400" dirty="0" smtClean="0"/>
              <a:t>European 1-km AVHRR archive hosted at ESA includes data from University of Bern, Dundee Satellite Receiving Station and ESA holdings. Period: 1981 - 2019</a:t>
            </a:r>
            <a:endParaRPr lang="en-US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2204865"/>
            <a:ext cx="7434996" cy="3672407"/>
          </a:xfrm>
        </p:spPr>
      </p:pic>
      <p:sp>
        <p:nvSpPr>
          <p:cNvPr id="3" name="Textfeld 2"/>
          <p:cNvSpPr txBox="1"/>
          <p:nvPr/>
        </p:nvSpPr>
        <p:spPr>
          <a:xfrm>
            <a:off x="7608168" y="2060848"/>
            <a:ext cx="4583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>
                <a:solidFill>
                  <a:srgbClr val="000000"/>
                </a:solidFill>
              </a:rPr>
              <a:t>T</a:t>
            </a:r>
            <a:r>
              <a:rPr lang="en-US" sz="1800" dirty="0" smtClean="0">
                <a:solidFill>
                  <a:srgbClr val="000000"/>
                </a:solidFill>
              </a:rPr>
              <a:t>wo-ten overpasses per day.</a:t>
            </a:r>
          </a:p>
          <a:p>
            <a:pPr marL="342900" indent="-342900">
              <a:buFontTx/>
              <a:buChar char="-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1800" dirty="0" smtClean="0">
                <a:solidFill>
                  <a:srgbClr val="000000"/>
                </a:solidFill>
              </a:rPr>
              <a:t>Dataset consists of more than </a:t>
            </a:r>
            <a:r>
              <a:rPr lang="en-US" sz="1800" b="1" dirty="0">
                <a:solidFill>
                  <a:srgbClr val="000000"/>
                </a:solidFill>
              </a:rPr>
              <a:t>250.000 data products </a:t>
            </a:r>
            <a:r>
              <a:rPr lang="en-US" sz="1800" dirty="0" smtClean="0">
                <a:solidFill>
                  <a:srgbClr val="000000"/>
                </a:solidFill>
              </a:rPr>
              <a:t>harmonized and consolidated through a dedicated ESA </a:t>
            </a:r>
            <a:r>
              <a:rPr lang="en-US" sz="1800" dirty="0">
                <a:solidFill>
                  <a:srgbClr val="000000"/>
                </a:solidFill>
              </a:rPr>
              <a:t>project (Heritage Space </a:t>
            </a:r>
            <a:r>
              <a:rPr lang="en-US" sz="1800" dirty="0" smtClean="0">
                <a:solidFill>
                  <a:srgbClr val="000000"/>
                </a:solidFill>
              </a:rPr>
              <a:t>Programme).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1800" dirty="0" smtClean="0">
                <a:solidFill>
                  <a:srgbClr val="000000"/>
                </a:solidFill>
              </a:rPr>
              <a:t>All accessible </a:t>
            </a:r>
            <a:r>
              <a:rPr lang="en-US" sz="1800" b="1" dirty="0" smtClean="0">
                <a:solidFill>
                  <a:srgbClr val="000000"/>
                </a:solidFill>
              </a:rPr>
              <a:t>free of charge via ESA dissemination </a:t>
            </a:r>
            <a:r>
              <a:rPr lang="en-US" sz="1800" b="1" dirty="0" smtClean="0">
                <a:solidFill>
                  <a:srgbClr val="000000"/>
                </a:solidFill>
              </a:rPr>
              <a:t>services.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1800" b="1" dirty="0" smtClean="0">
                <a:solidFill>
                  <a:srgbClr val="000000"/>
                </a:solidFill>
              </a:rPr>
              <a:t>Archived for unlimited time by </a:t>
            </a:r>
            <a:r>
              <a:rPr lang="en-US" sz="1800" b="1" dirty="0" smtClean="0">
                <a:solidFill>
                  <a:srgbClr val="000000"/>
                </a:solidFill>
              </a:rPr>
              <a:t>ESA.</a:t>
            </a:r>
          </a:p>
          <a:p>
            <a:pPr marL="342900" indent="-342900">
              <a:buFontTx/>
              <a:buChar char="-"/>
            </a:pPr>
            <a:endParaRPr lang="en-US" sz="1800" b="1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1800" dirty="0" smtClean="0">
                <a:solidFill>
                  <a:srgbClr val="000000"/>
                </a:solidFill>
              </a:rPr>
              <a:t>Processing to Level-1c planned.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1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– </a:t>
            </a:r>
            <a:r>
              <a:rPr lang="en-US" dirty="0" err="1" smtClean="0"/>
              <a:t>NRCan</a:t>
            </a:r>
            <a:r>
              <a:rPr lang="en-US" dirty="0" smtClean="0"/>
              <a:t> - CCRS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1981 – 2013 </a:t>
            </a:r>
            <a:r>
              <a:rPr lang="en-US" dirty="0"/>
              <a:t>(+ AVHRR L1B LAC/HRPT received after that </a:t>
            </a:r>
            <a:r>
              <a:rPr lang="en-US" dirty="0" smtClean="0"/>
              <a:t>date); level 1c at CCMEO</a:t>
            </a:r>
          </a:p>
          <a:p>
            <a:r>
              <a:rPr lang="en-US" dirty="0"/>
              <a:t>T</a:t>
            </a:r>
            <a:r>
              <a:rPr lang="en-US" dirty="0" smtClean="0"/>
              <a:t>hese </a:t>
            </a:r>
            <a:r>
              <a:rPr lang="en-US" dirty="0"/>
              <a:t>are open source data covered by WMO CGMS data distribution policy, they can be shared freely and without charge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055440" y="6525344"/>
            <a:ext cx="863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https://open.canada.ca/data/en/dataset/9045136a-d6e7-a825-491d-ee5dc77a2620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924945"/>
            <a:ext cx="4377256" cy="33552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07967" y="2924944"/>
            <a:ext cx="60679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dirty="0" smtClean="0"/>
              <a:t>The Canadian sector is of high value to analyze changes of the environment.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The former developed pre-processing and retrieval of ECVs by A. </a:t>
            </a:r>
            <a:r>
              <a:rPr lang="en-US" sz="2000" dirty="0" err="1" smtClean="0"/>
              <a:t>Trishchenko</a:t>
            </a:r>
            <a:r>
              <a:rPr lang="en-US" sz="2000" dirty="0" smtClean="0"/>
              <a:t> and </a:t>
            </a:r>
            <a:r>
              <a:rPr lang="en-US" sz="2000" dirty="0" err="1" smtClean="0"/>
              <a:t>K.Klopenkov</a:t>
            </a:r>
            <a:r>
              <a:rPr lang="en-US" sz="2000" dirty="0" smtClean="0"/>
              <a:t> was of high quality and the standard for many other AVHRR processing chains.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Further development and processing was stopped some years ago but raw AVHRR data are available by </a:t>
            </a:r>
            <a:r>
              <a:rPr lang="en-US" sz="2000" dirty="0" err="1" smtClean="0"/>
              <a:t>NRCan</a:t>
            </a:r>
            <a:r>
              <a:rPr lang="en-US" sz="2000" dirty="0" smtClean="0"/>
              <a:t>.    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83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67408" y="6519446"/>
            <a:ext cx="7271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https://link.fsdf.org.au/dataset/advanced-very-high-resolution-radiometer-avhrr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2132856"/>
            <a:ext cx="4204742" cy="315685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360" y="1772816"/>
            <a:ext cx="7848872" cy="4498975"/>
          </a:xfrm>
        </p:spPr>
        <p:txBody>
          <a:bodyPr/>
          <a:lstStyle/>
          <a:p>
            <a:r>
              <a:rPr lang="en-US" dirty="0" smtClean="0"/>
              <a:t>AVHRR reception based on 6 stations for continuous 1-km data </a:t>
            </a:r>
            <a:r>
              <a:rPr lang="en-US" dirty="0" smtClean="0"/>
              <a:t>set.</a:t>
            </a:r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/>
              <a:t>state and federal agencies have been acquiring the data in this manner with reception stations in Hobart, Melbourne, Perth, Alice Springs, Darwin and Townsville</a:t>
            </a:r>
            <a:r>
              <a:rPr lang="en-US" dirty="0" smtClean="0"/>
              <a:t>.</a:t>
            </a:r>
          </a:p>
          <a:p>
            <a:r>
              <a:rPr lang="en-US" dirty="0"/>
              <a:t>Since the early 1990s CSIRO has been merging these separate local data sets to produce a stitched archive which makes use of the redundancy arising from overlap between reception stations to produce a higher quality and consistently formatted data set with national coverage</a:t>
            </a:r>
            <a:r>
              <a:rPr lang="en-US" dirty="0" smtClean="0"/>
              <a:t>.</a:t>
            </a:r>
          </a:p>
          <a:p>
            <a:r>
              <a:rPr lang="en-US" dirty="0"/>
              <a:t>The assembly of this data set continues within CSIRO today, </a:t>
            </a:r>
            <a:r>
              <a:rPr lang="en-US" dirty="0" smtClean="0"/>
              <a:t>though it </a:t>
            </a:r>
            <a:r>
              <a:rPr lang="en-US" dirty="0"/>
              <a:t>is likely to come to an end sometime this decade as the last of the AVHRR sensors has now been launched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Data availability: 1981 (NOAA-7) onwards.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8563103" y="5151208"/>
            <a:ext cx="3127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Ian Grant, Bureau of Meteorology, Australia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799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07368" y="1705621"/>
            <a:ext cx="11288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AVHRR-receiving stations for the global 1km land product (coordinated by USGS):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Beijing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Urumqi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Guanzhou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371121" y="3329180"/>
            <a:ext cx="10621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Agency for data access: National Satellite Meteorological Centre (NSMC)</a:t>
            </a:r>
          </a:p>
          <a:p>
            <a:r>
              <a:rPr lang="en-US" dirty="0"/>
              <a:t>Official contact: </a:t>
            </a:r>
            <a:r>
              <a:rPr lang="en-US" dirty="0" smtClean="0">
                <a:hlinkClick r:id="rId2"/>
              </a:rPr>
              <a:t>dataserver@cma.gov.cn</a:t>
            </a:r>
            <a:endParaRPr lang="en-US" dirty="0" smtClean="0"/>
          </a:p>
          <a:p>
            <a:r>
              <a:rPr lang="en-US" dirty="0" smtClean="0"/>
              <a:t>Searching for “AVHRR” on CMA web site results in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AVHRR 1-km data covering Himalaya-Hindukush of the period 1981 – 1992 would be of exceptional value for scientists to study the influence of climate change in this vulnerable region.   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789040"/>
            <a:ext cx="2520280" cy="86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GiDyC-Servicio</a:t>
            </a:r>
            <a:r>
              <a:rPr lang="en-US" sz="2800" dirty="0"/>
              <a:t> </a:t>
            </a:r>
            <a:r>
              <a:rPr lang="en-US" sz="2800" dirty="0" err="1"/>
              <a:t>Meteorológico</a:t>
            </a:r>
            <a:r>
              <a:rPr lang="en-US" sz="2800" dirty="0"/>
              <a:t> Nacional, Buenos Aires, Argentina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219667"/>
            <a:ext cx="6821893" cy="3369574"/>
          </a:xfrm>
        </p:spPr>
      </p:pic>
      <p:sp>
        <p:nvSpPr>
          <p:cNvPr id="5" name="Textfeld 4"/>
          <p:cNvSpPr txBox="1"/>
          <p:nvPr/>
        </p:nvSpPr>
        <p:spPr>
          <a:xfrm>
            <a:off x="6960096" y="1772816"/>
            <a:ext cx="5112568" cy="416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AVHRR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BAA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data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Source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: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Jefa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Departamento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Teledetección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 Y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Aplicaciones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Ambientales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,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GiDyC-Servicio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Meteorológico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 Nacional, Buenos Aires,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Argentina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 smtClean="0">
                <a:solidFill>
                  <a:srgbClr val="333333"/>
                </a:solidFill>
                <a:latin typeface="+mn-lt"/>
                <a:ea typeface="+mn-ea"/>
              </a:rPr>
              <a:t>Number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of Scenes: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13.329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Satellites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: N12, N14, N15, N16, N17, N18,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MOA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Time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Period: 1995 - 2014 (1995 - 2000 only evening overpasses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) 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Extent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: roughly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Lat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=[-30,15]  Lon=[-60,-15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]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Format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: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QUO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Further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info</a:t>
            </a:r>
            <a:r>
              <a:rPr lang="en-US" sz="1800" dirty="0" smtClean="0">
                <a:solidFill>
                  <a:srgbClr val="333333"/>
                </a:solidFill>
                <a:latin typeface="+mn-lt"/>
                <a:ea typeface="+mn-ea"/>
              </a:rPr>
              <a:t>: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BAA station data were included in the Global Land 1km AVHRR Data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Project </a:t>
            </a:r>
            <a:endParaRPr lang="en-US" sz="18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166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Ulaanbatar</a:t>
            </a:r>
            <a:r>
              <a:rPr lang="en-US" sz="2800" dirty="0"/>
              <a:t>, Mongolia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276872"/>
            <a:ext cx="7128792" cy="351876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420888"/>
            <a:ext cx="1384392" cy="29523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419716" y="1844824"/>
            <a:ext cx="4652947" cy="4166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AVHRR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UBM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data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Source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: Remote Sensing Department, Information and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Research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Institute of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Meteorology,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Hydrology and Environment,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Ulaanbatar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,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Mongolia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 smtClean="0">
                <a:solidFill>
                  <a:srgbClr val="333333"/>
                </a:solidFill>
                <a:latin typeface="+mn-lt"/>
                <a:ea typeface="+mn-ea"/>
              </a:rPr>
              <a:t>Number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of Scenes: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5.016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Satellites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: N09, N11, N12, N14,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N15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Time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Period: 1993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– 1999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Extent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: roughly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Lat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=[20,70]  Lon=[80,120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]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Format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: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hmf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 (origin: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dat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, grid,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lut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)</a:t>
            </a:r>
          </a:p>
          <a:p>
            <a:pPr marL="419100" indent="-419100" eaLnBrk="1" hangingPunct="1">
              <a:lnSpc>
                <a:spcPct val="95000"/>
              </a:lnSpc>
              <a:spcBef>
                <a:spcPct val="20000"/>
              </a:spcBef>
              <a:buClr>
                <a:schemeClr val="hlink"/>
              </a:buClr>
              <a:buSzPct val="85000"/>
              <a:buFont typeface="Arial" charset="0"/>
              <a:buChar char="&gt;"/>
            </a:pP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Further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info:- </a:t>
            </a:r>
            <a:r>
              <a:rPr lang="en-US" sz="1800" dirty="0" err="1">
                <a:solidFill>
                  <a:srgbClr val="333333"/>
                </a:solidFill>
                <a:latin typeface="+mn-lt"/>
                <a:ea typeface="+mn-ea"/>
              </a:rPr>
              <a:t>UBMx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 station data were included in the Global Land 1km AVHRR Data </a:t>
            </a:r>
            <a:r>
              <a:rPr lang="en-US" sz="1800" dirty="0">
                <a:solidFill>
                  <a:srgbClr val="333333"/>
                </a:solidFill>
                <a:latin typeface="+mn-lt"/>
                <a:ea typeface="+mn-ea"/>
              </a:rPr>
              <a:t>Project</a:t>
            </a:r>
            <a:endParaRPr lang="en-US" sz="1800" dirty="0">
              <a:solidFill>
                <a:srgbClr val="333333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624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eschger">
  <a:themeElements>
    <a:clrScheme name="">
      <a:dk1>
        <a:srgbClr val="000000"/>
      </a:dk1>
      <a:lt1>
        <a:srgbClr val="FFFFFF"/>
      </a:lt1>
      <a:dk2>
        <a:srgbClr val="000000"/>
      </a:dk2>
      <a:lt2>
        <a:srgbClr val="F6F6F6"/>
      </a:lt2>
      <a:accent1>
        <a:srgbClr val="E1EBF5"/>
      </a:accent1>
      <a:accent2>
        <a:srgbClr val="9CBDDE"/>
      </a:accent2>
      <a:accent3>
        <a:srgbClr val="FFFFFF"/>
      </a:accent3>
      <a:accent4>
        <a:srgbClr val="000000"/>
      </a:accent4>
      <a:accent5>
        <a:srgbClr val="EEF3F9"/>
      </a:accent5>
      <a:accent6>
        <a:srgbClr val="8DABC9"/>
      </a:accent6>
      <a:hlink>
        <a:srgbClr val="DF2046"/>
      </a:hlink>
      <a:folHlink>
        <a:srgbClr val="996670"/>
      </a:folHlink>
    </a:clrScheme>
    <a:fontScheme name="Oesch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esch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CCR_Presentation_Template_white_widescreen.potx" id="{FBF8F6D7-5B21-410B-8F8E-A6D21A81CFA5}" vid="{8F2977C7-2178-4628-A47B-0B10577072B3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OCCR_Presentation_Template_white_widescreen</Template>
  <TotalTime>319</TotalTime>
  <Words>1231</Words>
  <Application>Microsoft Macintosh PowerPoint</Application>
  <PresentationFormat>Custom</PresentationFormat>
  <Paragraphs>107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Oeschger</vt:lpstr>
      <vt:lpstr>AVHRR  Potential International Cooperation Activities and Partners</vt:lpstr>
      <vt:lpstr>Overview</vt:lpstr>
      <vt:lpstr>PowerPoint Presentation</vt:lpstr>
      <vt:lpstr>European 1-km AVHRR archive hosted at ESA includes data from University of Bern, Dundee Satellite Receiving Station and ESA holdings. Period: 1981 - 2019</vt:lpstr>
      <vt:lpstr>Canada – NRCan - CCRS</vt:lpstr>
      <vt:lpstr>Australia</vt:lpstr>
      <vt:lpstr>China</vt:lpstr>
      <vt:lpstr>GiDyC-Servicio Meteorológico Nacional, Buenos Aires, Argentina </vt:lpstr>
      <vt:lpstr>Ulaanbatar, Mongolia</vt:lpstr>
      <vt:lpstr>South Africa, Hartebeesthoek </vt:lpstr>
      <vt:lpstr>Summary and Next Steps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AVHRR International Cooperation Activities and Partners</dc:title>
  <dc:subject/>
  <dc:creator>Wunderle</dc:creator>
  <cp:keywords/>
  <dc:description/>
  <cp:lastModifiedBy>Mirko Albani</cp:lastModifiedBy>
  <cp:revision>75</cp:revision>
  <cp:lastPrinted>2004-10-28T11:59:21Z</cp:lastPrinted>
  <dcterms:created xsi:type="dcterms:W3CDTF">2020-05-19T06:58:43Z</dcterms:created>
  <dcterms:modified xsi:type="dcterms:W3CDTF">2020-09-10T14:30:06Z</dcterms:modified>
  <cp:category/>
</cp:coreProperties>
</file>