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7"/>
  </p:notesMasterIdLst>
  <p:sldIdLst>
    <p:sldId id="264" r:id="rId2"/>
    <p:sldId id="265" r:id="rId3"/>
    <p:sldId id="292" r:id="rId4"/>
    <p:sldId id="280" r:id="rId5"/>
    <p:sldId id="304" r:id="rId6"/>
    <p:sldId id="303" r:id="rId7"/>
    <p:sldId id="300" r:id="rId8"/>
    <p:sldId id="314" r:id="rId9"/>
    <p:sldId id="330" r:id="rId10"/>
    <p:sldId id="328" r:id="rId11"/>
    <p:sldId id="329" r:id="rId12"/>
    <p:sldId id="331" r:id="rId13"/>
    <p:sldId id="332" r:id="rId14"/>
    <p:sldId id="333" r:id="rId15"/>
    <p:sldId id="296" r:id="rId16"/>
  </p:sldIdLst>
  <p:sldSz cx="1219358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id nurjamil" initials="fn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3031"/>
    <a:srgbClr val="4D5159"/>
    <a:srgbClr val="F3F3F3"/>
    <a:srgbClr val="EEEEF0"/>
    <a:srgbClr val="DDD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98932" autoAdjust="0"/>
  </p:normalViewPr>
  <p:slideViewPr>
    <p:cSldViewPr snapToGrid="0">
      <p:cViewPr varScale="1">
        <p:scale>
          <a:sx n="163" d="100"/>
          <a:sy n="163" d="100"/>
        </p:scale>
        <p:origin x="156" y="1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79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939A9-F7F4-4ABA-B53D-5991DD400101}" type="datetimeFigureOut">
              <a:rPr lang="en-ID" smtClean="0"/>
              <a:t>11/09/2020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E7763-7AA7-4511-95D0-0DC176BB7E31}" type="slidenum">
              <a:rPr lang="en-ID" smtClean="0"/>
              <a:t>‹N°›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7492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1pPr>
    <a:lvl2pPr marL="3291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2pPr>
    <a:lvl3pPr marL="6583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3pPr>
    <a:lvl4pPr marL="9875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4pPr>
    <a:lvl5pPr marL="13167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5pPr>
    <a:lvl6pPr marL="1645996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6pPr>
    <a:lvl7pPr marL="19751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7pPr>
    <a:lvl8pPr marL="23043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8pPr>
    <a:lvl9pPr marL="2633594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1592297-3F68-4C80-BE11-29206C1F3C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94128" y="0"/>
            <a:ext cx="4717142" cy="3645244"/>
          </a:xfrm>
          <a:custGeom>
            <a:avLst/>
            <a:gdLst>
              <a:gd name="connsiteX0" fmla="*/ 383350 w 4717142"/>
              <a:gd name="connsiteY0" fmla="*/ 0 h 3645244"/>
              <a:gd name="connsiteX1" fmla="*/ 4333792 w 4717142"/>
              <a:gd name="connsiteY1" fmla="*/ 0 h 3645244"/>
              <a:gd name="connsiteX2" fmla="*/ 4432475 w 4717142"/>
              <a:gd name="connsiteY2" fmla="*/ 162438 h 3645244"/>
              <a:gd name="connsiteX3" fmla="*/ 4717142 w 4717142"/>
              <a:gd name="connsiteY3" fmla="*/ 1286673 h 3645244"/>
              <a:gd name="connsiteX4" fmla="*/ 2358571 w 4717142"/>
              <a:gd name="connsiteY4" fmla="*/ 3645244 h 3645244"/>
              <a:gd name="connsiteX5" fmla="*/ 0 w 4717142"/>
              <a:gd name="connsiteY5" fmla="*/ 1286673 h 3645244"/>
              <a:gd name="connsiteX6" fmla="*/ 284667 w 4717142"/>
              <a:gd name="connsiteY6" fmla="*/ 162438 h 364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7142" h="3645244">
                <a:moveTo>
                  <a:pt x="383350" y="0"/>
                </a:moveTo>
                <a:lnTo>
                  <a:pt x="4333792" y="0"/>
                </a:lnTo>
                <a:lnTo>
                  <a:pt x="4432475" y="162438"/>
                </a:lnTo>
                <a:cubicBezTo>
                  <a:pt x="4614020" y="496632"/>
                  <a:pt x="4717142" y="879610"/>
                  <a:pt x="4717142" y="1286673"/>
                </a:cubicBezTo>
                <a:cubicBezTo>
                  <a:pt x="4717142" y="2589276"/>
                  <a:pt x="3661174" y="3645244"/>
                  <a:pt x="2358571" y="3645244"/>
                </a:cubicBezTo>
                <a:cubicBezTo>
                  <a:pt x="1055968" y="3645244"/>
                  <a:pt x="0" y="2589276"/>
                  <a:pt x="0" y="1286673"/>
                </a:cubicBezTo>
                <a:cubicBezTo>
                  <a:pt x="0" y="879610"/>
                  <a:pt x="103122" y="496632"/>
                  <a:pt x="284667" y="162438"/>
                </a:cubicBezTo>
                <a:close/>
              </a:path>
            </a:pathLst>
          </a:custGeom>
          <a:pattFill prst="pct20">
            <a:fgClr>
              <a:srgbClr val="A0A0A0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>
              <a:defRPr sz="600">
                <a:solidFill>
                  <a:srgbClr val="A0A0A0"/>
                </a:solidFill>
              </a:defRPr>
            </a:lvl1pPr>
          </a:lstStyle>
          <a:p>
            <a:endParaRPr lang="en-ID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4BC3C63-FFB6-400A-8BB2-E06FFDBC50D4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9150157" y="3469156"/>
            <a:ext cx="2404088" cy="2404088"/>
          </a:xfrm>
          <a:custGeom>
            <a:avLst/>
            <a:gdLst>
              <a:gd name="connsiteX0" fmla="*/ 1202044 w 2404088"/>
              <a:gd name="connsiteY0" fmla="*/ 0 h 2404088"/>
              <a:gd name="connsiteX1" fmla="*/ 2404088 w 2404088"/>
              <a:gd name="connsiteY1" fmla="*/ 1202044 h 2404088"/>
              <a:gd name="connsiteX2" fmla="*/ 1202044 w 2404088"/>
              <a:gd name="connsiteY2" fmla="*/ 2404088 h 2404088"/>
              <a:gd name="connsiteX3" fmla="*/ 0 w 2404088"/>
              <a:gd name="connsiteY3" fmla="*/ 1202044 h 2404088"/>
              <a:gd name="connsiteX4" fmla="*/ 1202044 w 2404088"/>
              <a:gd name="connsiteY4" fmla="*/ 0 h 240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088" h="2404088">
                <a:moveTo>
                  <a:pt x="1202044" y="0"/>
                </a:moveTo>
                <a:cubicBezTo>
                  <a:pt x="1865915" y="0"/>
                  <a:pt x="2404088" y="538173"/>
                  <a:pt x="2404088" y="1202044"/>
                </a:cubicBezTo>
                <a:cubicBezTo>
                  <a:pt x="2404088" y="1865915"/>
                  <a:pt x="1865915" y="2404088"/>
                  <a:pt x="1202044" y="2404088"/>
                </a:cubicBezTo>
                <a:cubicBezTo>
                  <a:pt x="538173" y="2404088"/>
                  <a:pt x="0" y="1865915"/>
                  <a:pt x="0" y="1202044"/>
                </a:cubicBezTo>
                <a:cubicBezTo>
                  <a:pt x="0" y="538173"/>
                  <a:pt x="538173" y="0"/>
                  <a:pt x="1202044" y="0"/>
                </a:cubicBezTo>
                <a:close/>
              </a:path>
            </a:pathLst>
          </a:custGeom>
          <a:pattFill prst="pct20">
            <a:fgClr>
              <a:srgbClr val="A0A0A0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>
              <a:defRPr sz="600">
                <a:solidFill>
                  <a:srgbClr val="A0A0A0"/>
                </a:solidFill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11932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EF40E30-8894-4D54-A50E-8A2BA4F1EB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48350" cy="6858000"/>
          </a:xfrm>
          <a:custGeom>
            <a:avLst/>
            <a:gdLst>
              <a:gd name="connsiteX0" fmla="*/ 0 w 5848350"/>
              <a:gd name="connsiteY0" fmla="*/ 0 h 6858000"/>
              <a:gd name="connsiteX1" fmla="*/ 3942780 w 5848350"/>
              <a:gd name="connsiteY1" fmla="*/ 0 h 6858000"/>
              <a:gd name="connsiteX2" fmla="*/ 4067770 w 5848350"/>
              <a:gd name="connsiteY2" fmla="*/ 80130 h 6858000"/>
              <a:gd name="connsiteX3" fmla="*/ 5848350 w 5848350"/>
              <a:gd name="connsiteY3" fmla="*/ 3429000 h 6858000"/>
              <a:gd name="connsiteX4" fmla="*/ 4067770 w 5848350"/>
              <a:gd name="connsiteY4" fmla="*/ 6777871 h 6858000"/>
              <a:gd name="connsiteX5" fmla="*/ 3942780 w 5848350"/>
              <a:gd name="connsiteY5" fmla="*/ 6858000 h 6858000"/>
              <a:gd name="connsiteX6" fmla="*/ 0 w 584835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48350" h="6858000">
                <a:moveTo>
                  <a:pt x="0" y="0"/>
                </a:moveTo>
                <a:lnTo>
                  <a:pt x="3942780" y="0"/>
                </a:lnTo>
                <a:lnTo>
                  <a:pt x="4067770" y="80130"/>
                </a:lnTo>
                <a:cubicBezTo>
                  <a:pt x="5142044" y="805895"/>
                  <a:pt x="5848350" y="2034965"/>
                  <a:pt x="5848350" y="3429000"/>
                </a:cubicBezTo>
                <a:cubicBezTo>
                  <a:pt x="5848350" y="4823036"/>
                  <a:pt x="5142044" y="6052105"/>
                  <a:pt x="4067770" y="6777871"/>
                </a:cubicBezTo>
                <a:lnTo>
                  <a:pt x="394278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rgbClr val="A0A0A0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>
              <a:defRPr sz="600">
                <a:solidFill>
                  <a:srgbClr val="A0A0A0"/>
                </a:solidFill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1056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48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6BAA6AC-8464-4FB4-9D1E-3A3A6FEFD9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378294"/>
          </a:xfrm>
          <a:custGeom>
            <a:avLst/>
            <a:gdLst>
              <a:gd name="connsiteX0" fmla="*/ 0 w 12192000"/>
              <a:gd name="connsiteY0" fmla="*/ 0 h 3378294"/>
              <a:gd name="connsiteX1" fmla="*/ 12192000 w 12192000"/>
              <a:gd name="connsiteY1" fmla="*/ 0 h 3378294"/>
              <a:gd name="connsiteX2" fmla="*/ 12192000 w 12192000"/>
              <a:gd name="connsiteY2" fmla="*/ 3378294 h 3378294"/>
              <a:gd name="connsiteX3" fmla="*/ 0 w 12192000"/>
              <a:gd name="connsiteY3" fmla="*/ 3378294 h 337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378294">
                <a:moveTo>
                  <a:pt x="0" y="0"/>
                </a:moveTo>
                <a:lnTo>
                  <a:pt x="12192000" y="0"/>
                </a:lnTo>
                <a:lnTo>
                  <a:pt x="12192000" y="3378294"/>
                </a:lnTo>
                <a:lnTo>
                  <a:pt x="0" y="3378294"/>
                </a:lnTo>
                <a:close/>
              </a:path>
            </a:pathLst>
          </a:custGeom>
          <a:pattFill prst="pct20">
            <a:fgClr>
              <a:srgbClr val="A0A0A0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>
              <a:defRPr sz="600">
                <a:solidFill>
                  <a:srgbClr val="A0A0A0"/>
                </a:solidFill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2294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theme" Target="../theme/theme1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4612F0C-2594-47A4-8947-1394673BD76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30611" y="6376479"/>
            <a:ext cx="1050300" cy="31550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29B9DC1-3AD1-4D6C-BEB7-3D5E20C34DF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247" y="6463469"/>
            <a:ext cx="973235" cy="17901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5E2AB6B-F5D0-4D74-8394-89AED6BA88B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876" y="6361339"/>
            <a:ext cx="832881" cy="39598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364DE5F-B94A-4318-B040-83EA24D826F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096" y="6368329"/>
            <a:ext cx="323897" cy="35171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B3B205B-1C39-42B3-AACB-B125D578720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741" y="6299225"/>
            <a:ext cx="470010" cy="47001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C50F3DA-813B-48E4-9B6F-307873B7BD5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687" y="6269727"/>
            <a:ext cx="972439" cy="52900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413A02F-739B-4C23-9085-EB144AE96BB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420" y="6392067"/>
            <a:ext cx="326628" cy="35622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615F557-F51A-4060-A472-1584AD777E9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050919" y="6422591"/>
            <a:ext cx="1032541" cy="27348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84670C2-1293-4B3A-B690-8A86AA3695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2" t="30275" r="13178" b="29387"/>
          <a:stretch/>
        </p:blipFill>
        <p:spPr>
          <a:xfrm>
            <a:off x="8985634" y="6415290"/>
            <a:ext cx="1169863" cy="239973"/>
          </a:xfrm>
          <a:prstGeom prst="rect">
            <a:avLst/>
          </a:prstGeom>
        </p:spPr>
      </p:pic>
      <p:cxnSp>
        <p:nvCxnSpPr>
          <p:cNvPr id="11" name="Straight Connector 35">
            <a:extLst>
              <a:ext uri="{FF2B5EF4-FFF2-40B4-BE49-F238E27FC236}">
                <a16:creationId xmlns:a16="http://schemas.microsoft.com/office/drawing/2014/main" id="{8B3C5E10-E950-4BF6-B03E-DDE0B2185914}"/>
              </a:ext>
            </a:extLst>
          </p:cNvPr>
          <p:cNvCxnSpPr/>
          <p:nvPr userDrawn="1"/>
        </p:nvCxnSpPr>
        <p:spPr>
          <a:xfrm>
            <a:off x="11696634" y="6426971"/>
            <a:ext cx="0" cy="431029"/>
          </a:xfrm>
          <a:prstGeom prst="line">
            <a:avLst/>
          </a:prstGeom>
          <a:ln w="28575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4">
            <a:extLst>
              <a:ext uri="{FF2B5EF4-FFF2-40B4-BE49-F238E27FC236}">
                <a16:creationId xmlns:a16="http://schemas.microsoft.com/office/drawing/2014/main" id="{1A7A3692-9786-4A79-BBF0-E28802EB398D}"/>
              </a:ext>
            </a:extLst>
          </p:cNvPr>
          <p:cNvSpPr txBox="1"/>
          <p:nvPr userDrawn="1"/>
        </p:nvSpPr>
        <p:spPr>
          <a:xfrm rot="16200000">
            <a:off x="-327831" y="1558344"/>
            <a:ext cx="1358065" cy="3790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spc="600" dirty="0" smtClean="0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AI4GEO</a:t>
            </a:r>
            <a:endParaRPr lang="en-US" sz="1400" spc="600" dirty="0">
              <a:solidFill>
                <a:schemeClr val="bg1">
                  <a:lumMod val="7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cxnSp>
        <p:nvCxnSpPr>
          <p:cNvPr id="15" name="Straight Connector 35">
            <a:extLst>
              <a:ext uri="{FF2B5EF4-FFF2-40B4-BE49-F238E27FC236}">
                <a16:creationId xmlns:a16="http://schemas.microsoft.com/office/drawing/2014/main" id="{8B3C5E10-E950-4BF6-B03E-DDE0B2185914}"/>
              </a:ext>
            </a:extLst>
          </p:cNvPr>
          <p:cNvCxnSpPr/>
          <p:nvPr userDrawn="1"/>
        </p:nvCxnSpPr>
        <p:spPr>
          <a:xfrm>
            <a:off x="389297" y="0"/>
            <a:ext cx="0" cy="1104900"/>
          </a:xfrm>
          <a:prstGeom prst="line">
            <a:avLst/>
          </a:prstGeom>
          <a:ln w="28575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5">
            <a:extLst>
              <a:ext uri="{FF2B5EF4-FFF2-40B4-BE49-F238E27FC236}">
                <a16:creationId xmlns:a16="http://schemas.microsoft.com/office/drawing/2014/main" id="{8B3C5E10-E950-4BF6-B03E-DDE0B2185914}"/>
              </a:ext>
            </a:extLst>
          </p:cNvPr>
          <p:cNvCxnSpPr/>
          <p:nvPr userDrawn="1"/>
        </p:nvCxnSpPr>
        <p:spPr>
          <a:xfrm>
            <a:off x="-6712" y="6454681"/>
            <a:ext cx="839352" cy="0"/>
          </a:xfrm>
          <a:prstGeom prst="line">
            <a:avLst/>
          </a:prstGeom>
          <a:ln w="28575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871" y="6376479"/>
            <a:ext cx="898478" cy="28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8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3" r:id="rId2"/>
    <p:sldLayoutId id="2147483690" r:id="rId3"/>
    <p:sldLayoutId id="214748370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42" userDrawn="1">
          <p15:clr>
            <a:srgbClr val="F26B43"/>
          </p15:clr>
        </p15:guide>
        <p15:guide id="2" pos="280" userDrawn="1">
          <p15:clr>
            <a:srgbClr val="F26B43"/>
          </p15:clr>
        </p15:guide>
        <p15:guide id="3" pos="7401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18" Type="http://schemas.openxmlformats.org/officeDocument/2006/relationships/image" Target="../media/image52.png"/><Relationship Id="rId3" Type="http://schemas.openxmlformats.org/officeDocument/2006/relationships/image" Target="../media/image37.emf"/><Relationship Id="rId7" Type="http://schemas.openxmlformats.org/officeDocument/2006/relationships/image" Target="../media/image41.PNG"/><Relationship Id="rId12" Type="http://schemas.openxmlformats.org/officeDocument/2006/relationships/image" Target="../media/image46.jpeg"/><Relationship Id="rId17" Type="http://schemas.openxmlformats.org/officeDocument/2006/relationships/image" Target="../media/image51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11" Type="http://schemas.openxmlformats.org/officeDocument/2006/relationships/image" Target="../media/image45.png"/><Relationship Id="rId5" Type="http://schemas.openxmlformats.org/officeDocument/2006/relationships/image" Target="../media/image39.jpe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emf"/><Relationship Id="rId1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  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" t="9140" r="25831" b="13518"/>
          <a:stretch/>
        </p:blipFill>
        <p:spPr>
          <a:xfrm>
            <a:off x="0" y="-1"/>
            <a:ext cx="5848350" cy="613317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85FBFA-6347-4B65-8EA1-3A6DFD094520}"/>
              </a:ext>
            </a:extLst>
          </p:cNvPr>
          <p:cNvSpPr txBox="1"/>
          <p:nvPr/>
        </p:nvSpPr>
        <p:spPr>
          <a:xfrm>
            <a:off x="5849345" y="3673060"/>
            <a:ext cx="6027699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Artificial Intelligence at the service of Geospatial Information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642" y="1759828"/>
            <a:ext cx="4527103" cy="201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76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33" y="118936"/>
            <a:ext cx="586145" cy="41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166721" y="298913"/>
            <a:ext cx="7378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en-US" dirty="0" smtClean="0"/>
              <a:t>Ongoing works, first modules, first results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74BAA9-9DAF-4BF9-BD64-E172DF6F7353}"/>
              </a:ext>
            </a:extLst>
          </p:cNvPr>
          <p:cNvSpPr/>
          <p:nvPr/>
        </p:nvSpPr>
        <p:spPr>
          <a:xfrm>
            <a:off x="638769" y="1001739"/>
            <a:ext cx="8416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First processing chain to compute automatically LOD1 on urban target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344" y="2406439"/>
            <a:ext cx="1584528" cy="159113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998" y="2406439"/>
            <a:ext cx="1610382" cy="164351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6771" y="2406439"/>
            <a:ext cx="1604390" cy="159113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774BAA9-9DAF-4BF9-BD64-E172DF6F7353}"/>
              </a:ext>
            </a:extLst>
          </p:cNvPr>
          <p:cNvSpPr/>
          <p:nvPr/>
        </p:nvSpPr>
        <p:spPr>
          <a:xfrm>
            <a:off x="272792" y="4160957"/>
            <a:ext cx="14662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Input Pleiades stereo images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6"/>
          <a:srcRect r="52842"/>
          <a:stretch/>
        </p:blipFill>
        <p:spPr>
          <a:xfrm>
            <a:off x="272792" y="2295438"/>
            <a:ext cx="1590247" cy="164351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484" y="2403108"/>
            <a:ext cx="3372156" cy="164351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774BAA9-9DAF-4BF9-BD64-E172DF6F7353}"/>
              </a:ext>
            </a:extLst>
          </p:cNvPr>
          <p:cNvSpPr/>
          <p:nvPr/>
        </p:nvSpPr>
        <p:spPr>
          <a:xfrm>
            <a:off x="2130900" y="4160957"/>
            <a:ext cx="14662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Digital Surface model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6796" y="1704565"/>
            <a:ext cx="1219200" cy="44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DSM </a:t>
            </a:r>
            <a:r>
              <a:rPr lang="fr-FR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generator</a:t>
            </a: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avec flèche 7"/>
          <p:cNvCxnSpPr>
            <a:endCxn id="6" idx="1"/>
          </p:cNvCxnSpPr>
          <p:nvPr/>
        </p:nvCxnSpPr>
        <p:spPr>
          <a:xfrm flipV="1">
            <a:off x="902686" y="1929349"/>
            <a:ext cx="274110" cy="366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6" idx="3"/>
          </p:cNvCxnSpPr>
          <p:nvPr/>
        </p:nvCxnSpPr>
        <p:spPr>
          <a:xfrm>
            <a:off x="2395996" y="1929349"/>
            <a:ext cx="236925" cy="526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009303" y="1704565"/>
            <a:ext cx="1219200" cy="44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DTM </a:t>
            </a:r>
            <a:r>
              <a:rPr lang="fr-FR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generator</a:t>
            </a: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Connecteur droit avec flèche 37"/>
          <p:cNvCxnSpPr>
            <a:endCxn id="37" idx="1"/>
          </p:cNvCxnSpPr>
          <p:nvPr/>
        </p:nvCxnSpPr>
        <p:spPr>
          <a:xfrm flipV="1">
            <a:off x="2755431" y="1929349"/>
            <a:ext cx="253872" cy="507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>
            <a:stCxn id="37" idx="3"/>
          </p:cNvCxnSpPr>
          <p:nvPr/>
        </p:nvCxnSpPr>
        <p:spPr>
          <a:xfrm>
            <a:off x="4228503" y="1929349"/>
            <a:ext cx="253872" cy="507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974152" y="1709704"/>
            <a:ext cx="1219200" cy="44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</a:t>
            </a:r>
            <a:r>
              <a:rPr lang="fr-FR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extractor</a:t>
            </a: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Connecteur droit avec flèche 47"/>
          <p:cNvCxnSpPr>
            <a:endCxn id="47" idx="1"/>
          </p:cNvCxnSpPr>
          <p:nvPr/>
        </p:nvCxnSpPr>
        <p:spPr>
          <a:xfrm flipV="1">
            <a:off x="4720280" y="1934488"/>
            <a:ext cx="253872" cy="507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>
            <a:stCxn id="47" idx="3"/>
          </p:cNvCxnSpPr>
          <p:nvPr/>
        </p:nvCxnSpPr>
        <p:spPr>
          <a:xfrm>
            <a:off x="6193352" y="1934488"/>
            <a:ext cx="253872" cy="507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7020290" y="1689559"/>
            <a:ext cx="1219200" cy="44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</a:t>
            </a:r>
            <a:r>
              <a:rPr lang="fr-FR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regularization</a:t>
            </a: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Connecteur droit avec flèche 50"/>
          <p:cNvCxnSpPr>
            <a:endCxn id="50" idx="1"/>
          </p:cNvCxnSpPr>
          <p:nvPr/>
        </p:nvCxnSpPr>
        <p:spPr>
          <a:xfrm flipV="1">
            <a:off x="6766418" y="1914343"/>
            <a:ext cx="253872" cy="507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>
            <a:stCxn id="50" idx="3"/>
          </p:cNvCxnSpPr>
          <p:nvPr/>
        </p:nvCxnSpPr>
        <p:spPr>
          <a:xfrm>
            <a:off x="8239490" y="1914343"/>
            <a:ext cx="253872" cy="507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2774BAA9-9DAF-4BF9-BD64-E172DF6F7353}"/>
              </a:ext>
            </a:extLst>
          </p:cNvPr>
          <p:cNvSpPr/>
          <p:nvPr/>
        </p:nvSpPr>
        <p:spPr>
          <a:xfrm>
            <a:off x="4004500" y="4160956"/>
            <a:ext cx="14662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Digital Terrain model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774BAA9-9DAF-4BF9-BD64-E172DF6F7353}"/>
              </a:ext>
            </a:extLst>
          </p:cNvPr>
          <p:cNvSpPr/>
          <p:nvPr/>
        </p:nvSpPr>
        <p:spPr>
          <a:xfrm>
            <a:off x="8029901" y="4158086"/>
            <a:ext cx="14662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LOD0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3880" y="2421738"/>
            <a:ext cx="1875826" cy="1575832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2774BAA9-9DAF-4BF9-BD64-E172DF6F7353}"/>
              </a:ext>
            </a:extLst>
          </p:cNvPr>
          <p:cNvSpPr/>
          <p:nvPr/>
        </p:nvSpPr>
        <p:spPr>
          <a:xfrm>
            <a:off x="9946624" y="4158086"/>
            <a:ext cx="14662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LOD1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234280" y="1684695"/>
            <a:ext cx="1219200" cy="44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Height</a:t>
            </a:r>
            <a:r>
              <a:rPr lang="fr-F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estimator</a:t>
            </a: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Connecteur droit avec flèche 56"/>
          <p:cNvCxnSpPr>
            <a:endCxn id="56" idx="1"/>
          </p:cNvCxnSpPr>
          <p:nvPr/>
        </p:nvCxnSpPr>
        <p:spPr>
          <a:xfrm flipV="1">
            <a:off x="8980408" y="1909479"/>
            <a:ext cx="253872" cy="507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>
            <a:stCxn id="56" idx="3"/>
          </p:cNvCxnSpPr>
          <p:nvPr/>
        </p:nvCxnSpPr>
        <p:spPr>
          <a:xfrm>
            <a:off x="10453480" y="1909479"/>
            <a:ext cx="253872" cy="507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41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33" y="118936"/>
            <a:ext cx="586145" cy="41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166721" y="298913"/>
            <a:ext cx="7378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en-US" dirty="0" smtClean="0"/>
              <a:t>Ongoing works, first modules, first results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74BAA9-9DAF-4BF9-BD64-E172DF6F7353}"/>
              </a:ext>
            </a:extLst>
          </p:cNvPr>
          <p:cNvSpPr/>
          <p:nvPr/>
        </p:nvSpPr>
        <p:spPr>
          <a:xfrm>
            <a:off x="1166721" y="2080262"/>
            <a:ext cx="84168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Iota2 processing chain integration, </a:t>
            </a:r>
          </a:p>
          <a:p>
            <a:r>
              <a:rPr lang="en-US" dirty="0"/>
              <a:t>p</a:t>
            </a:r>
            <a:r>
              <a:rPr lang="en-US" dirty="0" smtClean="0"/>
              <a:t>roducing large scale land cover maps </a:t>
            </a:r>
          </a:p>
          <a:p>
            <a:r>
              <a:rPr lang="en-US" dirty="0" smtClean="0"/>
              <a:t>on Sentinel2 inputs</a:t>
            </a:r>
          </a:p>
          <a:p>
            <a:r>
              <a:rPr lang="fr-FR" dirty="0" smtClean="0"/>
              <a:t>(http</a:t>
            </a:r>
            <a:r>
              <a:rPr lang="fr-FR" dirty="0"/>
              <a:t>://osr-cesbio.ups-tlse.fr/~oso</a:t>
            </a:r>
            <a:r>
              <a:rPr lang="fr-FR" dirty="0" smtClean="0"/>
              <a:t>/)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267" y="1658814"/>
            <a:ext cx="2161744" cy="204164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7680" y="1658815"/>
            <a:ext cx="2154395" cy="204164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2774BAA9-9DAF-4BF9-BD64-E172DF6F7353}"/>
              </a:ext>
            </a:extLst>
          </p:cNvPr>
          <p:cNvSpPr/>
          <p:nvPr/>
        </p:nvSpPr>
        <p:spPr>
          <a:xfrm>
            <a:off x="1166721" y="4321698"/>
            <a:ext cx="8416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/>
              <a:t>Deep</a:t>
            </a:r>
            <a:r>
              <a:rPr lang="fr-FR" dirty="0" smtClean="0"/>
              <a:t> </a:t>
            </a:r>
            <a:r>
              <a:rPr lang="fr-FR" dirty="0" err="1" smtClean="0"/>
              <a:t>learning</a:t>
            </a:r>
            <a:r>
              <a:rPr lang="fr-FR" dirty="0" smtClean="0"/>
              <a:t> </a:t>
            </a:r>
            <a:r>
              <a:rPr lang="fr-FR" dirty="0" err="1" smtClean="0"/>
              <a:t>processing</a:t>
            </a:r>
            <a:r>
              <a:rPr lang="fr-FR" dirty="0" smtClean="0"/>
              <a:t> </a:t>
            </a:r>
            <a:r>
              <a:rPr lang="fr-FR" dirty="0" err="1" smtClean="0"/>
              <a:t>chain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on </a:t>
            </a:r>
            <a:r>
              <a:rPr lang="fr-FR" dirty="0" err="1" smtClean="0"/>
              <a:t>Pleiades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smtClean="0"/>
              <a:t>in </a:t>
            </a:r>
            <a:r>
              <a:rPr lang="fr-FR" dirty="0" err="1" smtClean="0"/>
              <a:t>development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274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C85B222B-0E62-431C-B7DC-C19625C0DD36}"/>
              </a:ext>
            </a:extLst>
          </p:cNvPr>
          <p:cNvSpPr txBox="1"/>
          <p:nvPr/>
        </p:nvSpPr>
        <p:spPr>
          <a:xfrm>
            <a:off x="4017328" y="1630392"/>
            <a:ext cx="7596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dirty="0" smtClean="0">
                <a:latin typeface="Montserrat" charset="0"/>
                <a:ea typeface="Montserrat" charset="0"/>
                <a:cs typeface="Montserrat" charset="0"/>
              </a:rPr>
              <a:t>VRE (slides + video)</a:t>
            </a:r>
            <a:endParaRPr lang="en-US" sz="32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9" name="Freeform 15">
            <a:extLst>
              <a:ext uri="{FF2B5EF4-FFF2-40B4-BE49-F238E27FC236}">
                <a16:creationId xmlns:a16="http://schemas.microsoft.com/office/drawing/2014/main" id="{91A5665B-57D9-4AAE-B94A-33B03A1099C4}"/>
              </a:ext>
            </a:extLst>
          </p:cNvPr>
          <p:cNvSpPr>
            <a:spLocks/>
          </p:cNvSpPr>
          <p:nvPr/>
        </p:nvSpPr>
        <p:spPr bwMode="auto">
          <a:xfrm>
            <a:off x="1177728" y="1936791"/>
            <a:ext cx="2100263" cy="3532188"/>
          </a:xfrm>
          <a:custGeom>
            <a:avLst/>
            <a:gdLst>
              <a:gd name="T0" fmla="*/ 2368 w 2368"/>
              <a:gd name="T1" fmla="*/ 3707 h 3986"/>
              <a:gd name="T2" fmla="*/ 2089 w 2368"/>
              <a:gd name="T3" fmla="*/ 3986 h 3986"/>
              <a:gd name="T4" fmla="*/ 280 w 2368"/>
              <a:gd name="T5" fmla="*/ 3986 h 3986"/>
              <a:gd name="T6" fmla="*/ 0 w 2368"/>
              <a:gd name="T7" fmla="*/ 3707 h 3986"/>
              <a:gd name="T8" fmla="*/ 0 w 2368"/>
              <a:gd name="T9" fmla="*/ 280 h 3986"/>
              <a:gd name="T10" fmla="*/ 280 w 2368"/>
              <a:gd name="T11" fmla="*/ 0 h 3986"/>
              <a:gd name="T12" fmla="*/ 2089 w 2368"/>
              <a:gd name="T13" fmla="*/ 0 h 3986"/>
              <a:gd name="T14" fmla="*/ 2368 w 2368"/>
              <a:gd name="T15" fmla="*/ 280 h 3986"/>
              <a:gd name="T16" fmla="*/ 2368 w 2368"/>
              <a:gd name="T17" fmla="*/ 3707 h 3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68" h="3986">
                <a:moveTo>
                  <a:pt x="2368" y="3707"/>
                </a:moveTo>
                <a:cubicBezTo>
                  <a:pt x="2368" y="3861"/>
                  <a:pt x="2243" y="3986"/>
                  <a:pt x="2089" y="3986"/>
                </a:cubicBezTo>
                <a:cubicBezTo>
                  <a:pt x="280" y="3986"/>
                  <a:pt x="280" y="3986"/>
                  <a:pt x="280" y="3986"/>
                </a:cubicBezTo>
                <a:cubicBezTo>
                  <a:pt x="125" y="3986"/>
                  <a:pt x="0" y="3861"/>
                  <a:pt x="0" y="3707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125"/>
                  <a:pt x="125" y="0"/>
                  <a:pt x="280" y="0"/>
                </a:cubicBezTo>
                <a:cubicBezTo>
                  <a:pt x="2089" y="0"/>
                  <a:pt x="2089" y="0"/>
                  <a:pt x="2089" y="0"/>
                </a:cubicBezTo>
                <a:cubicBezTo>
                  <a:pt x="2243" y="0"/>
                  <a:pt x="2368" y="125"/>
                  <a:pt x="2368" y="280"/>
                </a:cubicBezTo>
                <a:lnTo>
                  <a:pt x="2368" y="37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e 4"/>
          <p:cNvGrpSpPr/>
          <p:nvPr/>
        </p:nvGrpSpPr>
        <p:grpSpPr>
          <a:xfrm>
            <a:off x="1169267" y="1630392"/>
            <a:ext cx="2798884" cy="2771370"/>
            <a:chOff x="1169267" y="1630392"/>
            <a:chExt cx="2798884" cy="2771370"/>
          </a:xfrm>
        </p:grpSpPr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29F82976-5712-4732-A6BB-AFF245BC4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267" y="2042737"/>
              <a:ext cx="2100263" cy="2359025"/>
            </a:xfrm>
            <a:custGeom>
              <a:avLst/>
              <a:gdLst>
                <a:gd name="T0" fmla="*/ 2089 w 2368"/>
                <a:gd name="T1" fmla="*/ 0 h 2660"/>
                <a:gd name="T2" fmla="*/ 280 w 2368"/>
                <a:gd name="T3" fmla="*/ 0 h 2660"/>
                <a:gd name="T4" fmla="*/ 0 w 2368"/>
                <a:gd name="T5" fmla="*/ 280 h 2660"/>
                <a:gd name="T6" fmla="*/ 0 w 2368"/>
                <a:gd name="T7" fmla="*/ 1398 h 2660"/>
                <a:gd name="T8" fmla="*/ 2368 w 2368"/>
                <a:gd name="T9" fmla="*/ 1291 h 2660"/>
                <a:gd name="T10" fmla="*/ 2368 w 2368"/>
                <a:gd name="T11" fmla="*/ 280 h 2660"/>
                <a:gd name="T12" fmla="*/ 2089 w 2368"/>
                <a:gd name="T13" fmla="*/ 0 h 2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8" h="2660">
                  <a:moveTo>
                    <a:pt x="2089" y="0"/>
                  </a:moveTo>
                  <a:cubicBezTo>
                    <a:pt x="280" y="0"/>
                    <a:pt x="280" y="0"/>
                    <a:pt x="280" y="0"/>
                  </a:cubicBezTo>
                  <a:cubicBezTo>
                    <a:pt x="125" y="0"/>
                    <a:pt x="0" y="125"/>
                    <a:pt x="0" y="280"/>
                  </a:cubicBezTo>
                  <a:cubicBezTo>
                    <a:pt x="0" y="1398"/>
                    <a:pt x="0" y="1398"/>
                    <a:pt x="0" y="1398"/>
                  </a:cubicBezTo>
                  <a:cubicBezTo>
                    <a:pt x="790" y="2660"/>
                    <a:pt x="1579" y="28"/>
                    <a:pt x="2368" y="1291"/>
                  </a:cubicBezTo>
                  <a:cubicBezTo>
                    <a:pt x="2368" y="280"/>
                    <a:pt x="2368" y="280"/>
                    <a:pt x="2368" y="280"/>
                  </a:cubicBezTo>
                  <a:cubicBezTo>
                    <a:pt x="2368" y="125"/>
                    <a:pt x="2243" y="0"/>
                    <a:pt x="2089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grpSp>
          <p:nvGrpSpPr>
            <p:cNvPr id="2" name="Groupe 1"/>
            <p:cNvGrpSpPr/>
            <p:nvPr/>
          </p:nvGrpSpPr>
          <p:grpSpPr>
            <a:xfrm>
              <a:off x="1169267" y="1630392"/>
              <a:ext cx="2798884" cy="2663837"/>
              <a:chOff x="1169267" y="1630392"/>
              <a:chExt cx="2798884" cy="2663837"/>
            </a:xfrm>
          </p:grpSpPr>
          <p:sp>
            <p:nvSpPr>
              <p:cNvPr id="11" name="Freeform 17">
                <a:extLst>
                  <a:ext uri="{FF2B5EF4-FFF2-40B4-BE49-F238E27FC236}">
                    <a16:creationId xmlns:a16="http://schemas.microsoft.com/office/drawing/2014/main" id="{931A4408-0395-4C00-88DD-6E3794886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267" y="1630392"/>
                <a:ext cx="2798884" cy="2663837"/>
              </a:xfrm>
              <a:custGeom>
                <a:avLst/>
                <a:gdLst>
                  <a:gd name="T0" fmla="*/ 280 w 2368"/>
                  <a:gd name="T1" fmla="*/ 0 h 2660"/>
                  <a:gd name="T2" fmla="*/ 2089 w 2368"/>
                  <a:gd name="T3" fmla="*/ 0 h 2660"/>
                  <a:gd name="T4" fmla="*/ 2368 w 2368"/>
                  <a:gd name="T5" fmla="*/ 280 h 2660"/>
                  <a:gd name="T6" fmla="*/ 2368 w 2368"/>
                  <a:gd name="T7" fmla="*/ 1398 h 2660"/>
                  <a:gd name="T8" fmla="*/ 0 w 2368"/>
                  <a:gd name="T9" fmla="*/ 1291 h 2660"/>
                  <a:gd name="T10" fmla="*/ 0 w 2368"/>
                  <a:gd name="T11" fmla="*/ 280 h 2660"/>
                  <a:gd name="T12" fmla="*/ 280 w 2368"/>
                  <a:gd name="T13" fmla="*/ 0 h 2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68" h="2660">
                    <a:moveTo>
                      <a:pt x="280" y="0"/>
                    </a:moveTo>
                    <a:cubicBezTo>
                      <a:pt x="2089" y="0"/>
                      <a:pt x="2089" y="0"/>
                      <a:pt x="2089" y="0"/>
                    </a:cubicBezTo>
                    <a:cubicBezTo>
                      <a:pt x="2243" y="0"/>
                      <a:pt x="2368" y="125"/>
                      <a:pt x="2368" y="280"/>
                    </a:cubicBezTo>
                    <a:cubicBezTo>
                      <a:pt x="2368" y="1398"/>
                      <a:pt x="2368" y="1398"/>
                      <a:pt x="2368" y="1398"/>
                    </a:cubicBezTo>
                    <a:cubicBezTo>
                      <a:pt x="1579" y="2660"/>
                      <a:pt x="790" y="28"/>
                      <a:pt x="0" y="1291"/>
                    </a:cubicBezTo>
                    <a:cubicBezTo>
                      <a:pt x="0" y="280"/>
                      <a:pt x="0" y="280"/>
                      <a:pt x="0" y="280"/>
                    </a:cubicBezTo>
                    <a:cubicBezTo>
                      <a:pt x="0" y="125"/>
                      <a:pt x="125" y="0"/>
                      <a:pt x="2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C2473AA-93A3-4B31-A327-A8243620F43A}"/>
                  </a:ext>
                </a:extLst>
              </p:cNvPr>
              <p:cNvSpPr txBox="1"/>
              <p:nvPr/>
            </p:nvSpPr>
            <p:spPr>
              <a:xfrm>
                <a:off x="1346724" y="2880421"/>
                <a:ext cx="527709" cy="577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defRPr>
                </a:lvl1pPr>
              </a:lstStyle>
              <a:p>
                <a:r>
                  <a:rPr lang="en-US" sz="2400" dirty="0" smtClean="0"/>
                  <a:t>04</a:t>
                </a:r>
                <a:endParaRPr lang="en-US" sz="2400" dirty="0"/>
              </a:p>
            </p:txBody>
          </p:sp>
          <p:sp>
            <p:nvSpPr>
              <p:cNvPr id="33" name="Freeform 83">
                <a:extLst>
                  <a:ext uri="{FF2B5EF4-FFF2-40B4-BE49-F238E27FC236}">
                    <a16:creationId xmlns:a16="http://schemas.microsoft.com/office/drawing/2014/main" id="{3409538D-9B62-458E-872E-45700F6295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03095" y="2171049"/>
                <a:ext cx="539538" cy="409484"/>
              </a:xfrm>
              <a:custGeom>
                <a:avLst/>
                <a:gdLst>
                  <a:gd name="T0" fmla="*/ 0 w 307"/>
                  <a:gd name="T1" fmla="*/ 174 h 233"/>
                  <a:gd name="T2" fmla="*/ 117 w 307"/>
                  <a:gd name="T3" fmla="*/ 174 h 233"/>
                  <a:gd name="T4" fmla="*/ 58 w 307"/>
                  <a:gd name="T5" fmla="*/ 222 h 233"/>
                  <a:gd name="T6" fmla="*/ 58 w 307"/>
                  <a:gd name="T7" fmla="*/ 127 h 233"/>
                  <a:gd name="T8" fmla="*/ 58 w 307"/>
                  <a:gd name="T9" fmla="*/ 222 h 233"/>
                  <a:gd name="T10" fmla="*/ 249 w 307"/>
                  <a:gd name="T11" fmla="*/ 146 h 233"/>
                  <a:gd name="T12" fmla="*/ 215 w 307"/>
                  <a:gd name="T13" fmla="*/ 180 h 233"/>
                  <a:gd name="T14" fmla="*/ 249 w 307"/>
                  <a:gd name="T15" fmla="*/ 134 h 233"/>
                  <a:gd name="T16" fmla="*/ 64 w 307"/>
                  <a:gd name="T17" fmla="*/ 140 h 233"/>
                  <a:gd name="T18" fmla="*/ 30 w 307"/>
                  <a:gd name="T19" fmla="*/ 174 h 233"/>
                  <a:gd name="T20" fmla="*/ 18 w 307"/>
                  <a:gd name="T21" fmla="*/ 174 h 233"/>
                  <a:gd name="T22" fmla="*/ 64 w 307"/>
                  <a:gd name="T23" fmla="*/ 140 h 233"/>
                  <a:gd name="T24" fmla="*/ 190 w 307"/>
                  <a:gd name="T25" fmla="*/ 174 h 233"/>
                  <a:gd name="T26" fmla="*/ 307 w 307"/>
                  <a:gd name="T27" fmla="*/ 174 h 233"/>
                  <a:gd name="T28" fmla="*/ 249 w 307"/>
                  <a:gd name="T29" fmla="*/ 222 h 233"/>
                  <a:gd name="T30" fmla="*/ 249 w 307"/>
                  <a:gd name="T31" fmla="*/ 127 h 233"/>
                  <a:gd name="T32" fmla="*/ 249 w 307"/>
                  <a:gd name="T33" fmla="*/ 222 h 233"/>
                  <a:gd name="T34" fmla="*/ 168 w 307"/>
                  <a:gd name="T35" fmla="*/ 27 h 233"/>
                  <a:gd name="T36" fmla="*/ 220 w 307"/>
                  <a:gd name="T37" fmla="*/ 9 h 233"/>
                  <a:gd name="T38" fmla="*/ 237 w 307"/>
                  <a:gd name="T39" fmla="*/ 41 h 233"/>
                  <a:gd name="T40" fmla="*/ 172 w 307"/>
                  <a:gd name="T41" fmla="*/ 46 h 233"/>
                  <a:gd name="T42" fmla="*/ 70 w 307"/>
                  <a:gd name="T43" fmla="*/ 41 h 233"/>
                  <a:gd name="T44" fmla="*/ 87 w 307"/>
                  <a:gd name="T45" fmla="*/ 9 h 233"/>
                  <a:gd name="T46" fmla="*/ 139 w 307"/>
                  <a:gd name="T47" fmla="*/ 27 h 233"/>
                  <a:gd name="T48" fmla="*/ 100 w 307"/>
                  <a:gd name="T49" fmla="*/ 35 h 233"/>
                  <a:gd name="T50" fmla="*/ 284 w 307"/>
                  <a:gd name="T51" fmla="*/ 121 h 233"/>
                  <a:gd name="T52" fmla="*/ 207 w 307"/>
                  <a:gd name="T53" fmla="*/ 41 h 233"/>
                  <a:gd name="T54" fmla="*/ 154 w 307"/>
                  <a:gd name="T55" fmla="*/ 49 h 233"/>
                  <a:gd name="T56" fmla="*/ 100 w 307"/>
                  <a:gd name="T57" fmla="*/ 41 h 233"/>
                  <a:gd name="T58" fmla="*/ 23 w 307"/>
                  <a:gd name="T59" fmla="*/ 121 h 233"/>
                  <a:gd name="T60" fmla="*/ 122 w 307"/>
                  <a:gd name="T61" fmla="*/ 174 h 233"/>
                  <a:gd name="T62" fmla="*/ 137 w 307"/>
                  <a:gd name="T63" fmla="*/ 185 h 233"/>
                  <a:gd name="T64" fmla="*/ 170 w 307"/>
                  <a:gd name="T65" fmla="*/ 185 h 233"/>
                  <a:gd name="T66" fmla="*/ 185 w 307"/>
                  <a:gd name="T67" fmla="*/ 174 h 233"/>
                  <a:gd name="T68" fmla="*/ 154 w 307"/>
                  <a:gd name="T69" fmla="*/ 184 h 233"/>
                  <a:gd name="T70" fmla="*/ 154 w 307"/>
                  <a:gd name="T71" fmla="*/ 141 h 233"/>
                  <a:gd name="T72" fmla="*/ 154 w 307"/>
                  <a:gd name="T73" fmla="*/ 184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07" h="233">
                    <a:moveTo>
                      <a:pt x="58" y="116"/>
                    </a:moveTo>
                    <a:cubicBezTo>
                      <a:pt x="26" y="116"/>
                      <a:pt x="0" y="142"/>
                      <a:pt x="0" y="174"/>
                    </a:cubicBezTo>
                    <a:cubicBezTo>
                      <a:pt x="0" y="207"/>
                      <a:pt x="26" y="233"/>
                      <a:pt x="58" y="233"/>
                    </a:cubicBezTo>
                    <a:cubicBezTo>
                      <a:pt x="91" y="233"/>
                      <a:pt x="117" y="207"/>
                      <a:pt x="117" y="174"/>
                    </a:cubicBezTo>
                    <a:cubicBezTo>
                      <a:pt x="117" y="142"/>
                      <a:pt x="91" y="116"/>
                      <a:pt x="58" y="116"/>
                    </a:cubicBezTo>
                    <a:close/>
                    <a:moveTo>
                      <a:pt x="58" y="222"/>
                    </a:moveTo>
                    <a:cubicBezTo>
                      <a:pt x="32" y="222"/>
                      <a:pt x="11" y="200"/>
                      <a:pt x="11" y="174"/>
                    </a:cubicBezTo>
                    <a:cubicBezTo>
                      <a:pt x="11" y="148"/>
                      <a:pt x="32" y="127"/>
                      <a:pt x="58" y="127"/>
                    </a:cubicBezTo>
                    <a:cubicBezTo>
                      <a:pt x="84" y="127"/>
                      <a:pt x="106" y="148"/>
                      <a:pt x="106" y="174"/>
                    </a:cubicBezTo>
                    <a:cubicBezTo>
                      <a:pt x="106" y="200"/>
                      <a:pt x="84" y="222"/>
                      <a:pt x="58" y="222"/>
                    </a:cubicBezTo>
                    <a:close/>
                    <a:moveTo>
                      <a:pt x="254" y="140"/>
                    </a:moveTo>
                    <a:cubicBezTo>
                      <a:pt x="254" y="143"/>
                      <a:pt x="252" y="146"/>
                      <a:pt x="249" y="146"/>
                    </a:cubicBezTo>
                    <a:cubicBezTo>
                      <a:pt x="233" y="146"/>
                      <a:pt x="220" y="159"/>
                      <a:pt x="220" y="174"/>
                    </a:cubicBezTo>
                    <a:cubicBezTo>
                      <a:pt x="220" y="177"/>
                      <a:pt x="218" y="180"/>
                      <a:pt x="215" y="180"/>
                    </a:cubicBezTo>
                    <a:cubicBezTo>
                      <a:pt x="211" y="180"/>
                      <a:pt x="209" y="177"/>
                      <a:pt x="209" y="174"/>
                    </a:cubicBezTo>
                    <a:cubicBezTo>
                      <a:pt x="209" y="152"/>
                      <a:pt x="227" y="134"/>
                      <a:pt x="249" y="134"/>
                    </a:cubicBezTo>
                    <a:cubicBezTo>
                      <a:pt x="252" y="134"/>
                      <a:pt x="254" y="137"/>
                      <a:pt x="254" y="140"/>
                    </a:cubicBezTo>
                    <a:close/>
                    <a:moveTo>
                      <a:pt x="64" y="140"/>
                    </a:moveTo>
                    <a:cubicBezTo>
                      <a:pt x="64" y="143"/>
                      <a:pt x="61" y="146"/>
                      <a:pt x="58" y="146"/>
                    </a:cubicBezTo>
                    <a:cubicBezTo>
                      <a:pt x="42" y="146"/>
                      <a:pt x="30" y="159"/>
                      <a:pt x="30" y="174"/>
                    </a:cubicBezTo>
                    <a:cubicBezTo>
                      <a:pt x="30" y="177"/>
                      <a:pt x="27" y="180"/>
                      <a:pt x="24" y="180"/>
                    </a:cubicBezTo>
                    <a:cubicBezTo>
                      <a:pt x="21" y="180"/>
                      <a:pt x="18" y="177"/>
                      <a:pt x="18" y="174"/>
                    </a:cubicBezTo>
                    <a:cubicBezTo>
                      <a:pt x="18" y="152"/>
                      <a:pt x="36" y="134"/>
                      <a:pt x="58" y="134"/>
                    </a:cubicBezTo>
                    <a:cubicBezTo>
                      <a:pt x="61" y="134"/>
                      <a:pt x="64" y="137"/>
                      <a:pt x="64" y="140"/>
                    </a:cubicBezTo>
                    <a:close/>
                    <a:moveTo>
                      <a:pt x="249" y="116"/>
                    </a:moveTo>
                    <a:cubicBezTo>
                      <a:pt x="217" y="116"/>
                      <a:pt x="190" y="142"/>
                      <a:pt x="190" y="174"/>
                    </a:cubicBezTo>
                    <a:cubicBezTo>
                      <a:pt x="190" y="207"/>
                      <a:pt x="217" y="233"/>
                      <a:pt x="249" y="233"/>
                    </a:cubicBezTo>
                    <a:cubicBezTo>
                      <a:pt x="281" y="233"/>
                      <a:pt x="307" y="207"/>
                      <a:pt x="307" y="174"/>
                    </a:cubicBezTo>
                    <a:cubicBezTo>
                      <a:pt x="307" y="142"/>
                      <a:pt x="281" y="116"/>
                      <a:pt x="249" y="116"/>
                    </a:cubicBezTo>
                    <a:close/>
                    <a:moveTo>
                      <a:pt x="249" y="222"/>
                    </a:moveTo>
                    <a:cubicBezTo>
                      <a:pt x="223" y="222"/>
                      <a:pt x="201" y="200"/>
                      <a:pt x="201" y="174"/>
                    </a:cubicBezTo>
                    <a:cubicBezTo>
                      <a:pt x="201" y="148"/>
                      <a:pt x="223" y="127"/>
                      <a:pt x="249" y="127"/>
                    </a:cubicBezTo>
                    <a:cubicBezTo>
                      <a:pt x="275" y="127"/>
                      <a:pt x="296" y="148"/>
                      <a:pt x="296" y="174"/>
                    </a:cubicBezTo>
                    <a:cubicBezTo>
                      <a:pt x="296" y="200"/>
                      <a:pt x="275" y="222"/>
                      <a:pt x="249" y="222"/>
                    </a:cubicBezTo>
                    <a:close/>
                    <a:moveTo>
                      <a:pt x="172" y="46"/>
                    </a:moveTo>
                    <a:cubicBezTo>
                      <a:pt x="168" y="27"/>
                      <a:pt x="168" y="27"/>
                      <a:pt x="168" y="27"/>
                    </a:cubicBezTo>
                    <a:cubicBezTo>
                      <a:pt x="168" y="27"/>
                      <a:pt x="169" y="9"/>
                      <a:pt x="193" y="3"/>
                    </a:cubicBezTo>
                    <a:cubicBezTo>
                      <a:pt x="208" y="0"/>
                      <a:pt x="220" y="9"/>
                      <a:pt x="220" y="9"/>
                    </a:cubicBezTo>
                    <a:cubicBezTo>
                      <a:pt x="220" y="9"/>
                      <a:pt x="234" y="33"/>
                      <a:pt x="236" y="38"/>
                    </a:cubicBezTo>
                    <a:cubicBezTo>
                      <a:pt x="237" y="39"/>
                      <a:pt x="237" y="40"/>
                      <a:pt x="237" y="41"/>
                    </a:cubicBezTo>
                    <a:cubicBezTo>
                      <a:pt x="230" y="38"/>
                      <a:pt x="220" y="35"/>
                      <a:pt x="207" y="35"/>
                    </a:cubicBezTo>
                    <a:cubicBezTo>
                      <a:pt x="192" y="35"/>
                      <a:pt x="179" y="41"/>
                      <a:pt x="172" y="46"/>
                    </a:cubicBezTo>
                    <a:close/>
                    <a:moveTo>
                      <a:pt x="100" y="35"/>
                    </a:moveTo>
                    <a:cubicBezTo>
                      <a:pt x="87" y="35"/>
                      <a:pt x="77" y="38"/>
                      <a:pt x="70" y="41"/>
                    </a:cubicBezTo>
                    <a:cubicBezTo>
                      <a:pt x="70" y="40"/>
                      <a:pt x="70" y="39"/>
                      <a:pt x="71" y="38"/>
                    </a:cubicBezTo>
                    <a:cubicBezTo>
                      <a:pt x="73" y="33"/>
                      <a:pt x="87" y="9"/>
                      <a:pt x="87" y="9"/>
                    </a:cubicBezTo>
                    <a:cubicBezTo>
                      <a:pt x="87" y="9"/>
                      <a:pt x="100" y="0"/>
                      <a:pt x="114" y="3"/>
                    </a:cubicBezTo>
                    <a:cubicBezTo>
                      <a:pt x="138" y="9"/>
                      <a:pt x="139" y="27"/>
                      <a:pt x="139" y="27"/>
                    </a:cubicBezTo>
                    <a:cubicBezTo>
                      <a:pt x="135" y="46"/>
                      <a:pt x="135" y="46"/>
                      <a:pt x="135" y="46"/>
                    </a:cubicBezTo>
                    <a:cubicBezTo>
                      <a:pt x="128" y="41"/>
                      <a:pt x="116" y="35"/>
                      <a:pt x="100" y="35"/>
                    </a:cubicBezTo>
                    <a:close/>
                    <a:moveTo>
                      <a:pt x="249" y="110"/>
                    </a:moveTo>
                    <a:cubicBezTo>
                      <a:pt x="262" y="110"/>
                      <a:pt x="274" y="114"/>
                      <a:pt x="284" y="121"/>
                    </a:cubicBezTo>
                    <a:cubicBezTo>
                      <a:pt x="245" y="51"/>
                      <a:pt x="245" y="51"/>
                      <a:pt x="245" y="51"/>
                    </a:cubicBezTo>
                    <a:cubicBezTo>
                      <a:pt x="245" y="51"/>
                      <a:pt x="230" y="41"/>
                      <a:pt x="207" y="41"/>
                    </a:cubicBezTo>
                    <a:cubicBezTo>
                      <a:pt x="185" y="41"/>
                      <a:pt x="170" y="55"/>
                      <a:pt x="170" y="55"/>
                    </a:cubicBezTo>
                    <a:cubicBezTo>
                      <a:pt x="170" y="55"/>
                      <a:pt x="164" y="49"/>
                      <a:pt x="154" y="49"/>
                    </a:cubicBezTo>
                    <a:cubicBezTo>
                      <a:pt x="143" y="49"/>
                      <a:pt x="137" y="55"/>
                      <a:pt x="137" y="55"/>
                    </a:cubicBezTo>
                    <a:cubicBezTo>
                      <a:pt x="137" y="55"/>
                      <a:pt x="122" y="41"/>
                      <a:pt x="100" y="41"/>
                    </a:cubicBezTo>
                    <a:cubicBezTo>
                      <a:pt x="77" y="41"/>
                      <a:pt x="62" y="51"/>
                      <a:pt x="62" y="51"/>
                    </a:cubicBezTo>
                    <a:cubicBezTo>
                      <a:pt x="23" y="121"/>
                      <a:pt x="23" y="121"/>
                      <a:pt x="23" y="121"/>
                    </a:cubicBezTo>
                    <a:cubicBezTo>
                      <a:pt x="33" y="114"/>
                      <a:pt x="45" y="110"/>
                      <a:pt x="58" y="110"/>
                    </a:cubicBezTo>
                    <a:cubicBezTo>
                      <a:pt x="94" y="110"/>
                      <a:pt x="122" y="139"/>
                      <a:pt x="122" y="174"/>
                    </a:cubicBezTo>
                    <a:cubicBezTo>
                      <a:pt x="122" y="179"/>
                      <a:pt x="122" y="183"/>
                      <a:pt x="121" y="188"/>
                    </a:cubicBezTo>
                    <a:cubicBezTo>
                      <a:pt x="126" y="187"/>
                      <a:pt x="131" y="186"/>
                      <a:pt x="137" y="185"/>
                    </a:cubicBezTo>
                    <a:cubicBezTo>
                      <a:pt x="142" y="189"/>
                      <a:pt x="147" y="191"/>
                      <a:pt x="154" y="191"/>
                    </a:cubicBezTo>
                    <a:cubicBezTo>
                      <a:pt x="160" y="191"/>
                      <a:pt x="165" y="189"/>
                      <a:pt x="170" y="185"/>
                    </a:cubicBezTo>
                    <a:cubicBezTo>
                      <a:pt x="176" y="186"/>
                      <a:pt x="181" y="187"/>
                      <a:pt x="186" y="188"/>
                    </a:cubicBezTo>
                    <a:cubicBezTo>
                      <a:pt x="185" y="183"/>
                      <a:pt x="185" y="179"/>
                      <a:pt x="185" y="174"/>
                    </a:cubicBezTo>
                    <a:cubicBezTo>
                      <a:pt x="185" y="139"/>
                      <a:pt x="213" y="110"/>
                      <a:pt x="249" y="110"/>
                    </a:cubicBezTo>
                    <a:close/>
                    <a:moveTo>
                      <a:pt x="154" y="184"/>
                    </a:moveTo>
                    <a:cubicBezTo>
                      <a:pt x="142" y="184"/>
                      <a:pt x="132" y="174"/>
                      <a:pt x="132" y="162"/>
                    </a:cubicBezTo>
                    <a:cubicBezTo>
                      <a:pt x="132" y="151"/>
                      <a:pt x="142" y="141"/>
                      <a:pt x="154" y="141"/>
                    </a:cubicBezTo>
                    <a:cubicBezTo>
                      <a:pt x="165" y="141"/>
                      <a:pt x="175" y="151"/>
                      <a:pt x="175" y="162"/>
                    </a:cubicBezTo>
                    <a:cubicBezTo>
                      <a:pt x="175" y="174"/>
                      <a:pt x="165" y="184"/>
                      <a:pt x="154" y="1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603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Ellipse 52"/>
          <p:cNvSpPr/>
          <p:nvPr/>
        </p:nvSpPr>
        <p:spPr>
          <a:xfrm>
            <a:off x="1171035" y="1086928"/>
            <a:ext cx="5977388" cy="471002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1" name="Ellipse 50"/>
          <p:cNvSpPr/>
          <p:nvPr/>
        </p:nvSpPr>
        <p:spPr>
          <a:xfrm>
            <a:off x="2509928" y="1762663"/>
            <a:ext cx="3299602" cy="331254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74BAA9-9DAF-4BF9-BD64-E172DF6F7353}"/>
              </a:ext>
            </a:extLst>
          </p:cNvPr>
          <p:cNvSpPr/>
          <p:nvPr/>
        </p:nvSpPr>
        <p:spPr>
          <a:xfrm>
            <a:off x="861438" y="72573"/>
            <a:ext cx="7625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VRE concept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3440861" y="2728322"/>
            <a:ext cx="1437735" cy="143198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VRE </a:t>
            </a:r>
            <a:r>
              <a:rPr lang="fr-FR" dirty="0" smtClean="0"/>
              <a:t>base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604099" y="4235735"/>
            <a:ext cx="31112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bg1"/>
                </a:solidFill>
              </a:rPr>
              <a:t>Thematic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endParaRPr lang="fr-FR" dirty="0" smtClean="0">
              <a:solidFill>
                <a:schemeClr val="bg1"/>
              </a:solidFill>
            </a:endParaRPr>
          </a:p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extension</a:t>
            </a:r>
            <a:endParaRPr lang="fr-FR" sz="1600" dirty="0" smtClean="0">
              <a:solidFill>
                <a:schemeClr val="bg1"/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2592756" y="5017210"/>
            <a:ext cx="31112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bg1"/>
                </a:solidFill>
              </a:rPr>
              <a:t>project</a:t>
            </a:r>
            <a:endParaRPr lang="fr-FR" dirty="0" smtClean="0">
              <a:solidFill>
                <a:schemeClr val="bg1"/>
              </a:solidFill>
            </a:endParaRPr>
          </a:p>
          <a:p>
            <a:pPr algn="ctr"/>
            <a:r>
              <a:rPr lang="fr-FR" sz="1600" dirty="0" err="1" smtClean="0">
                <a:solidFill>
                  <a:schemeClr val="bg1"/>
                </a:solidFill>
              </a:rPr>
              <a:t>contextualization</a:t>
            </a:r>
            <a:endParaRPr lang="fr-FR" sz="1600" dirty="0" smtClean="0">
              <a:solidFill>
                <a:schemeClr val="bg1"/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7392142" y="1966663"/>
            <a:ext cx="46790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r-FR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Concentric</a:t>
            </a:r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architecture</a:t>
            </a:r>
            <a:endParaRPr lang="fr-FR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Base image </a:t>
            </a:r>
            <a:r>
              <a:rPr lang="fr-F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« batteries </a:t>
            </a:r>
            <a:r>
              <a:rPr lang="fr-FR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included</a:t>
            </a:r>
            <a:r>
              <a:rPr lang="fr-F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 » </a:t>
            </a:r>
            <a:r>
              <a:rPr lang="fr-F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: all important </a:t>
            </a:r>
            <a:r>
              <a:rPr lang="fr-FR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tools</a:t>
            </a:r>
            <a:r>
              <a:rPr lang="fr-F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available</a:t>
            </a:r>
            <a:endParaRPr lang="fr-FR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fr-FR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Thematic</a:t>
            </a:r>
            <a:r>
              <a:rPr lang="fr-F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overlay : </a:t>
            </a:r>
            <a:r>
              <a:rPr lang="fr-FR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Earth</a:t>
            </a:r>
            <a:r>
              <a:rPr lang="fr-F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Observation </a:t>
            </a:r>
            <a:r>
              <a:rPr lang="fr-FR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specialized</a:t>
            </a:r>
            <a:r>
              <a:rPr lang="fr-F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libraries</a:t>
            </a:r>
            <a:r>
              <a:rPr lang="fr-F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fr-FR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spacialized</a:t>
            </a:r>
            <a:r>
              <a:rPr lang="fr-F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catalog</a:t>
            </a:r>
            <a:r>
              <a:rPr lang="fr-F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, etc.</a:t>
            </a:r>
            <a:endParaRPr lang="fr-FR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Project fine </a:t>
            </a:r>
            <a:r>
              <a:rPr lang="fr-FR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tuning</a:t>
            </a:r>
            <a:r>
              <a:rPr lang="fr-F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: </a:t>
            </a:r>
            <a:r>
              <a:rPr lang="fr-FR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Look&amp;feel</a:t>
            </a:r>
            <a:r>
              <a:rPr lang="fr-F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fr-FR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project</a:t>
            </a:r>
            <a:r>
              <a:rPr lang="fr-F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libraries</a:t>
            </a:r>
            <a:r>
              <a:rPr lang="fr-F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fr-FR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specific</a:t>
            </a:r>
            <a:r>
              <a:rPr lang="fr-F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tools</a:t>
            </a:r>
            <a:r>
              <a:rPr lang="fr-F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, etc.</a:t>
            </a:r>
            <a:endParaRPr lang="fr-FR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defTabSz="914400">
              <a:buFont typeface="Wingdings" panose="05000000000000000000" pitchFamily="2" charset="2"/>
              <a:buChar char="è"/>
            </a:pPr>
            <a:r>
              <a:rPr lang="fr-F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Objectives : </a:t>
            </a:r>
            <a:r>
              <a:rPr lang="fr-FR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reuse</a:t>
            </a:r>
            <a:r>
              <a:rPr lang="fr-F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, </a:t>
            </a:r>
            <a:r>
              <a:rPr lang="fr-FR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development</a:t>
            </a:r>
            <a:r>
              <a:rPr lang="fr-F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sharing</a:t>
            </a:r>
            <a:endParaRPr lang="fr-FR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12"/>
          <a:stretch/>
        </p:blipFill>
        <p:spPr>
          <a:xfrm>
            <a:off x="3300762" y="3653027"/>
            <a:ext cx="1717931" cy="5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9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4833202" y="4932104"/>
            <a:ext cx="916130" cy="8908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err="1" smtClean="0"/>
              <a:t>My</a:t>
            </a:r>
            <a:r>
              <a:rPr lang="fr-FR" sz="900" dirty="0" smtClean="0"/>
              <a:t> favorite super </a:t>
            </a:r>
            <a:r>
              <a:rPr lang="fr-FR" sz="900" dirty="0" err="1" smtClean="0"/>
              <a:t>Tool</a:t>
            </a:r>
            <a:endParaRPr lang="fr-FR" sz="9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74BAA9-9DAF-4BF9-BD64-E172DF6F7353}"/>
              </a:ext>
            </a:extLst>
          </p:cNvPr>
          <p:cNvSpPr/>
          <p:nvPr/>
        </p:nvSpPr>
        <p:spPr>
          <a:xfrm>
            <a:off x="861438" y="72573"/>
            <a:ext cx="7625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VRE (based on open source projects)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6528" y="697681"/>
            <a:ext cx="9788106" cy="540778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0" name="Image 13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238" y="2364217"/>
            <a:ext cx="924676" cy="1737532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115" y="3805812"/>
            <a:ext cx="386184" cy="386400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764" y="4013760"/>
            <a:ext cx="386184" cy="386400"/>
          </a:xfrm>
          <a:prstGeom prst="rect">
            <a:avLst/>
          </a:prstGeom>
        </p:spPr>
      </p:pic>
      <p:sp>
        <p:nvSpPr>
          <p:cNvPr id="146" name="ZoneTexte 145"/>
          <p:cNvSpPr txBox="1"/>
          <p:nvPr/>
        </p:nvSpPr>
        <p:spPr>
          <a:xfrm>
            <a:off x="2194391" y="3077776"/>
            <a:ext cx="1415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err="1" smtClean="0">
                <a:latin typeface="Century Gothic" panose="020B0502020202020204" pitchFamily="34" charset="0"/>
              </a:rPr>
              <a:t>JupyterLab</a:t>
            </a:r>
            <a:r>
              <a:rPr lang="fr-FR" sz="1000" dirty="0" smtClean="0">
                <a:latin typeface="Century Gothic" panose="020B0502020202020204" pitchFamily="34" charset="0"/>
              </a:rPr>
              <a:t>++</a:t>
            </a:r>
            <a:endParaRPr lang="fr-FR" sz="1000" dirty="0">
              <a:latin typeface="Century Gothic" panose="020B0502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25" y="3762642"/>
            <a:ext cx="274139" cy="274139"/>
          </a:xfrm>
          <a:prstGeom prst="rect">
            <a:avLst/>
          </a:prstGeom>
        </p:spPr>
      </p:pic>
      <p:sp>
        <p:nvSpPr>
          <p:cNvPr id="149" name="Rectangle à coins arrondis 148"/>
          <p:cNvSpPr/>
          <p:nvPr/>
        </p:nvSpPr>
        <p:spPr>
          <a:xfrm>
            <a:off x="1998043" y="1774446"/>
            <a:ext cx="2086311" cy="389366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1213167" y="3396536"/>
            <a:ext cx="747641" cy="76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0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004" y="1042109"/>
            <a:ext cx="1174306" cy="758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ZoneTexte 36"/>
          <p:cNvSpPr txBox="1"/>
          <p:nvPr/>
        </p:nvSpPr>
        <p:spPr>
          <a:xfrm>
            <a:off x="4905503" y="1817294"/>
            <a:ext cx="13419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Century Gothic" panose="020B0502020202020204" pitchFamily="34" charset="0"/>
              </a:rPr>
              <a:t>Visual Studio Code</a:t>
            </a:r>
            <a:endParaRPr lang="fr-FR" sz="1000" dirty="0">
              <a:latin typeface="Century Gothic" panose="020B0502020202020204" pitchFamily="34" charset="0"/>
            </a:endParaRPr>
          </a:p>
        </p:txBody>
      </p:sp>
      <p:pic>
        <p:nvPicPr>
          <p:cNvPr id="2051" name="Image 2" descr="image00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503" y="2161122"/>
            <a:ext cx="1256236" cy="809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4882050" y="3012757"/>
            <a:ext cx="13419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Century Gothic" panose="020B0502020202020204" pitchFamily="34" charset="0"/>
              </a:rPr>
              <a:t>Bureau virtuel</a:t>
            </a:r>
            <a:endParaRPr lang="fr-FR" sz="1000" dirty="0">
              <a:latin typeface="Century Gothic" panose="020B0502020202020204" pitchFamily="34" charset="0"/>
            </a:endParaRPr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8" y="755839"/>
            <a:ext cx="855288" cy="235379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0424" y="4375882"/>
            <a:ext cx="835997" cy="835997"/>
          </a:xfrm>
          <a:prstGeom prst="rect">
            <a:avLst/>
          </a:prstGeom>
        </p:spPr>
      </p:pic>
      <p:sp>
        <p:nvSpPr>
          <p:cNvPr id="42" name="ZoneTexte 41"/>
          <p:cNvSpPr txBox="1"/>
          <p:nvPr/>
        </p:nvSpPr>
        <p:spPr>
          <a:xfrm>
            <a:off x="8627027" y="5158359"/>
            <a:ext cx="14837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Century Gothic" panose="020B0502020202020204" pitchFamily="34" charset="0"/>
              </a:rPr>
              <a:t>Datalake</a:t>
            </a:r>
            <a:endParaRPr lang="fr-FR" sz="1000" dirty="0">
              <a:latin typeface="Century Gothic" panose="020B0502020202020204" pitchFamily="34" charset="0"/>
            </a:endParaRP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6558" y="3779538"/>
            <a:ext cx="708581" cy="708977"/>
          </a:xfrm>
          <a:prstGeom prst="rect">
            <a:avLst/>
          </a:prstGeom>
        </p:spPr>
      </p:pic>
      <p:sp>
        <p:nvSpPr>
          <p:cNvPr id="44" name="ZoneTexte 43"/>
          <p:cNvSpPr txBox="1"/>
          <p:nvPr/>
        </p:nvSpPr>
        <p:spPr>
          <a:xfrm>
            <a:off x="5693062" y="5099251"/>
            <a:ext cx="13419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err="1" smtClean="0">
                <a:latin typeface="Century Gothic" panose="020B0502020202020204" pitchFamily="34" charset="0"/>
              </a:rPr>
              <a:t>Specific</a:t>
            </a:r>
            <a:r>
              <a:rPr lang="fr-FR" sz="1000" dirty="0" smtClean="0">
                <a:latin typeface="Century Gothic" panose="020B0502020202020204" pitchFamily="34" charset="0"/>
              </a:rPr>
              <a:t> </a:t>
            </a:r>
            <a:r>
              <a:rPr lang="fr-FR" sz="1000" dirty="0" err="1" smtClean="0">
                <a:latin typeface="Century Gothic" panose="020B0502020202020204" pitchFamily="34" charset="0"/>
              </a:rPr>
              <a:t>Tool</a:t>
            </a:r>
            <a:endParaRPr lang="fr-FR" sz="1000" dirty="0">
              <a:latin typeface="Century Gothic" panose="020B0502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02" y="3936135"/>
            <a:ext cx="916129" cy="916129"/>
          </a:xfrm>
          <a:prstGeom prst="rect">
            <a:avLst/>
          </a:prstGeom>
        </p:spPr>
      </p:pic>
      <p:sp>
        <p:nvSpPr>
          <p:cNvPr id="49" name="ZoneTexte 48"/>
          <p:cNvSpPr txBox="1"/>
          <p:nvPr/>
        </p:nvSpPr>
        <p:spPr>
          <a:xfrm>
            <a:off x="5748422" y="4159162"/>
            <a:ext cx="1341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err="1" smtClean="0">
                <a:latin typeface="Century Gothic" panose="020B0502020202020204" pitchFamily="34" charset="0"/>
              </a:rPr>
              <a:t>Catalog</a:t>
            </a:r>
            <a:r>
              <a:rPr lang="fr-FR" sz="1000" b="1" dirty="0" smtClean="0">
                <a:latin typeface="Century Gothic" panose="020B0502020202020204" pitchFamily="34" charset="0"/>
              </a:rPr>
              <a:t> </a:t>
            </a:r>
            <a:endParaRPr lang="fr-FR" sz="10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fr-FR" sz="1000" dirty="0" smtClean="0">
                <a:latin typeface="Century Gothic" panose="020B0502020202020204" pitchFamily="34" charset="0"/>
              </a:rPr>
              <a:t>Input data, Ground Truth</a:t>
            </a:r>
            <a:endParaRPr lang="fr-FR" sz="1000" dirty="0">
              <a:latin typeface="Century Gothic" panose="020B0502020202020204" pitchFamily="34" charset="0"/>
            </a:endParaRPr>
          </a:p>
        </p:txBody>
      </p:sp>
      <p:cxnSp>
        <p:nvCxnSpPr>
          <p:cNvPr id="50" name="Connecteur droit avec flèche 49"/>
          <p:cNvCxnSpPr/>
          <p:nvPr/>
        </p:nvCxnSpPr>
        <p:spPr>
          <a:xfrm flipV="1">
            <a:off x="4111967" y="2221828"/>
            <a:ext cx="413868" cy="14238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>
            <a:off x="4111967" y="4101749"/>
            <a:ext cx="562427" cy="12126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Image 16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63"/>
          <a:stretch/>
        </p:blipFill>
        <p:spPr>
          <a:xfrm>
            <a:off x="8587801" y="3843885"/>
            <a:ext cx="1011267" cy="371678"/>
          </a:xfrm>
          <a:prstGeom prst="rect">
            <a:avLst/>
          </a:prstGeom>
        </p:spPr>
      </p:pic>
      <p:pic>
        <p:nvPicPr>
          <p:cNvPr id="58" name="Picture 2" descr="https://s2.qwant.com/thumbr/?u=https%3A%2F%2Fwww.theia-land.fr%2Fsites%2Fdefault%2Ffiles%2Fimce%2Fprojets%2Flogo_peps.jpg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62575" y="4230612"/>
            <a:ext cx="535844" cy="4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4358" y="4029724"/>
            <a:ext cx="758831" cy="421291"/>
          </a:xfrm>
          <a:prstGeom prst="rect">
            <a:avLst/>
          </a:prstGeom>
        </p:spPr>
      </p:pic>
      <p:sp>
        <p:nvSpPr>
          <p:cNvPr id="2062" name="Rectangle à coins arrondis 2061"/>
          <p:cNvSpPr/>
          <p:nvPr/>
        </p:nvSpPr>
        <p:spPr>
          <a:xfrm>
            <a:off x="4584852" y="816364"/>
            <a:ext cx="6432397" cy="2578143"/>
          </a:xfrm>
          <a:prstGeom prst="round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Rectangle à coins arrondis 105"/>
          <p:cNvSpPr/>
          <p:nvPr/>
        </p:nvSpPr>
        <p:spPr>
          <a:xfrm>
            <a:off x="4713786" y="3786953"/>
            <a:ext cx="2519957" cy="2209222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ZoneTexte 106"/>
          <p:cNvSpPr txBox="1"/>
          <p:nvPr/>
        </p:nvSpPr>
        <p:spPr>
          <a:xfrm>
            <a:off x="5560496" y="3792102"/>
            <a:ext cx="1536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Century Gothic" panose="020B0502020202020204" pitchFamily="34" charset="0"/>
              </a:rPr>
              <a:t>Access to </a:t>
            </a:r>
            <a:r>
              <a:rPr lang="fr-FR" sz="1000" dirty="0" err="1" smtClean="0">
                <a:latin typeface="Century Gothic" panose="020B0502020202020204" pitchFamily="34" charset="0"/>
              </a:rPr>
              <a:t>mutualized</a:t>
            </a:r>
            <a:r>
              <a:rPr lang="fr-FR" sz="1000" dirty="0" smtClean="0">
                <a:latin typeface="Century Gothic" panose="020B0502020202020204" pitchFamily="34" charset="0"/>
              </a:rPr>
              <a:t> services</a:t>
            </a:r>
            <a:endParaRPr lang="fr-FR" sz="1000" dirty="0">
              <a:latin typeface="Century Gothic" panose="020B0502020202020204" pitchFamily="34" charset="0"/>
            </a:endParaRPr>
          </a:p>
        </p:txBody>
      </p:sp>
      <p:sp>
        <p:nvSpPr>
          <p:cNvPr id="112" name="ZoneTexte 111"/>
          <p:cNvSpPr txBox="1"/>
          <p:nvPr/>
        </p:nvSpPr>
        <p:spPr>
          <a:xfrm>
            <a:off x="2206457" y="1767508"/>
            <a:ext cx="15367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Century Gothic" panose="020B0502020202020204" pitchFamily="34" charset="0"/>
              </a:rPr>
              <a:t>VRE</a:t>
            </a:r>
            <a:endParaRPr lang="fr-FR" sz="1000" dirty="0">
              <a:latin typeface="Century Gothic" panose="020B0502020202020204" pitchFamily="34" charset="0"/>
            </a:endParaRPr>
          </a:p>
        </p:txBody>
      </p:sp>
      <p:sp>
        <p:nvSpPr>
          <p:cNvPr id="113" name="ZoneTexte 112"/>
          <p:cNvSpPr txBox="1"/>
          <p:nvPr/>
        </p:nvSpPr>
        <p:spPr>
          <a:xfrm>
            <a:off x="2213828" y="4487424"/>
            <a:ext cx="18136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 err="1" smtClean="0">
                <a:latin typeface="Century Gothic" panose="020B0502020202020204" pitchFamily="34" charset="0"/>
              </a:rPr>
              <a:t>Based</a:t>
            </a:r>
            <a:r>
              <a:rPr lang="fr-FR" sz="1000" i="1" dirty="0" smtClean="0">
                <a:latin typeface="Century Gothic" panose="020B0502020202020204" pitchFamily="34" charset="0"/>
              </a:rPr>
              <a:t> on </a:t>
            </a:r>
            <a:r>
              <a:rPr lang="fr-FR" sz="1000" i="1" dirty="0" err="1" smtClean="0">
                <a:latin typeface="Century Gothic" panose="020B0502020202020204" pitchFamily="34" charset="0"/>
              </a:rPr>
              <a:t>Jupyter</a:t>
            </a:r>
            <a:r>
              <a:rPr lang="fr-FR" sz="1000" i="1" dirty="0" err="1" smtClean="0">
                <a:latin typeface="Century Gothic" panose="020B0502020202020204" pitchFamily="34" charset="0"/>
              </a:rPr>
              <a:t>Hub</a:t>
            </a:r>
            <a:r>
              <a:rPr lang="fr-FR" sz="1000" i="1" dirty="0" smtClean="0">
                <a:latin typeface="Century Gothic" panose="020B0502020202020204" pitchFamily="34" charset="0"/>
              </a:rPr>
              <a:t>, </a:t>
            </a:r>
            <a:r>
              <a:rPr lang="fr-FR" sz="1000" i="1" dirty="0" err="1" smtClean="0">
                <a:latin typeface="Century Gothic" panose="020B0502020202020204" pitchFamily="34" charset="0"/>
              </a:rPr>
              <a:t>which</a:t>
            </a:r>
            <a:r>
              <a:rPr lang="fr-FR" sz="1000" i="1" dirty="0" smtClean="0">
                <a:latin typeface="Century Gothic" panose="020B0502020202020204" pitchFamily="34" charset="0"/>
              </a:rPr>
              <a:t> </a:t>
            </a:r>
            <a:r>
              <a:rPr lang="fr-FR" sz="1000" i="1" dirty="0" err="1" smtClean="0">
                <a:latin typeface="Century Gothic" panose="020B0502020202020204" pitchFamily="34" charset="0"/>
              </a:rPr>
              <a:t>is</a:t>
            </a:r>
            <a:r>
              <a:rPr lang="fr-FR" sz="1000" i="1" dirty="0" smtClean="0">
                <a:latin typeface="Century Gothic" panose="020B0502020202020204" pitchFamily="34" charset="0"/>
              </a:rPr>
              <a:t> </a:t>
            </a:r>
            <a:r>
              <a:rPr lang="fr-FR" sz="1000" i="1" dirty="0" err="1" smtClean="0">
                <a:latin typeface="Century Gothic" panose="020B0502020202020204" pitchFamily="34" charset="0"/>
              </a:rPr>
              <a:t>connected</a:t>
            </a:r>
            <a:r>
              <a:rPr lang="fr-FR" sz="1000" i="1" dirty="0" smtClean="0">
                <a:latin typeface="Century Gothic" panose="020B0502020202020204" pitchFamily="34" charset="0"/>
              </a:rPr>
              <a:t> to </a:t>
            </a:r>
            <a:r>
              <a:rPr lang="fr-FR" sz="1000" i="1" dirty="0" err="1" smtClean="0">
                <a:latin typeface="Century Gothic" panose="020B0502020202020204" pitchFamily="34" charset="0"/>
              </a:rPr>
              <a:t>our</a:t>
            </a:r>
            <a:r>
              <a:rPr lang="fr-FR" sz="1000" i="1" dirty="0" smtClean="0">
                <a:latin typeface="Century Gothic" panose="020B0502020202020204" pitchFamily="34" charset="0"/>
              </a:rPr>
              <a:t> </a:t>
            </a:r>
            <a:r>
              <a:rPr lang="fr-FR" sz="1000" i="1" dirty="0" err="1" smtClean="0">
                <a:latin typeface="Century Gothic" panose="020B0502020202020204" pitchFamily="34" charset="0"/>
              </a:rPr>
              <a:t>JobScheduler</a:t>
            </a:r>
            <a:r>
              <a:rPr lang="fr-FR" sz="1000" i="1" dirty="0" smtClean="0">
                <a:latin typeface="Century Gothic" panose="020B0502020202020204" pitchFamily="34" charset="0"/>
              </a:rPr>
              <a:t> </a:t>
            </a:r>
            <a:r>
              <a:rPr lang="fr-FR" sz="1000" i="1" dirty="0" err="1" smtClean="0">
                <a:latin typeface="Century Gothic" panose="020B0502020202020204" pitchFamily="34" charset="0"/>
              </a:rPr>
              <a:t>that</a:t>
            </a:r>
            <a:r>
              <a:rPr lang="fr-FR" sz="1000" i="1" dirty="0" smtClean="0">
                <a:latin typeface="Century Gothic" panose="020B0502020202020204" pitchFamily="34" charset="0"/>
              </a:rPr>
              <a:t> </a:t>
            </a:r>
            <a:r>
              <a:rPr lang="fr-FR" sz="1000" i="1" dirty="0" err="1" smtClean="0">
                <a:latin typeface="Century Gothic" panose="020B0502020202020204" pitchFamily="34" charset="0"/>
              </a:rPr>
              <a:t>spawns</a:t>
            </a:r>
            <a:r>
              <a:rPr lang="fr-FR" sz="1000" i="1" dirty="0" smtClean="0">
                <a:latin typeface="Century Gothic" panose="020B0502020202020204" pitchFamily="34" charset="0"/>
              </a:rPr>
              <a:t> user VRE on one of the multiple </a:t>
            </a:r>
            <a:r>
              <a:rPr lang="fr-FR" sz="1000" i="1" dirty="0" err="1" smtClean="0">
                <a:latin typeface="Century Gothic" panose="020B0502020202020204" pitchFamily="34" charset="0"/>
              </a:rPr>
              <a:t>compute</a:t>
            </a:r>
            <a:r>
              <a:rPr lang="fr-FR" sz="1000" i="1" dirty="0" smtClean="0">
                <a:latin typeface="Century Gothic" panose="020B0502020202020204" pitchFamily="34" charset="0"/>
              </a:rPr>
              <a:t> </a:t>
            </a:r>
            <a:r>
              <a:rPr lang="fr-FR" sz="1000" i="1" dirty="0" err="1" smtClean="0">
                <a:latin typeface="Century Gothic" panose="020B0502020202020204" pitchFamily="34" charset="0"/>
              </a:rPr>
              <a:t>nodes</a:t>
            </a:r>
            <a:endParaRPr lang="fr-FR" sz="1000" i="1" dirty="0">
              <a:latin typeface="Century Gothic" panose="020B0502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560" y="2184711"/>
            <a:ext cx="1510483" cy="741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" name="ZoneTexte 44"/>
          <p:cNvSpPr txBox="1"/>
          <p:nvPr/>
        </p:nvSpPr>
        <p:spPr>
          <a:xfrm>
            <a:off x="6899095" y="2952697"/>
            <a:ext cx="13419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err="1" smtClean="0">
                <a:latin typeface="Century Gothic" panose="020B0502020202020204" pitchFamily="34" charset="0"/>
              </a:rPr>
              <a:t>Dask</a:t>
            </a:r>
            <a:r>
              <a:rPr lang="fr-FR" sz="1000" dirty="0" smtClean="0">
                <a:latin typeface="Century Gothic" panose="020B0502020202020204" pitchFamily="34" charset="0"/>
              </a:rPr>
              <a:t> </a:t>
            </a:r>
            <a:r>
              <a:rPr lang="fr-FR" sz="1000" dirty="0" err="1" smtClean="0">
                <a:latin typeface="Century Gothic" panose="020B0502020202020204" pitchFamily="34" charset="0"/>
              </a:rPr>
              <a:t>Board</a:t>
            </a:r>
            <a:endParaRPr lang="fr-FR" sz="1000" dirty="0">
              <a:latin typeface="Century Gothic" panose="020B0502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542" y="2192682"/>
            <a:ext cx="1341985" cy="729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" name="ZoneTexte 50"/>
          <p:cNvSpPr txBox="1"/>
          <p:nvPr/>
        </p:nvSpPr>
        <p:spPr>
          <a:xfrm>
            <a:off x="8873542" y="2943564"/>
            <a:ext cx="13419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err="1" smtClean="0">
                <a:latin typeface="Century Gothic" panose="020B0502020202020204" pitchFamily="34" charset="0"/>
              </a:rPr>
              <a:t>Tensor</a:t>
            </a:r>
            <a:r>
              <a:rPr lang="fr-FR" sz="1000" dirty="0" smtClean="0">
                <a:latin typeface="Century Gothic" panose="020B0502020202020204" pitchFamily="34" charset="0"/>
              </a:rPr>
              <a:t> </a:t>
            </a:r>
            <a:r>
              <a:rPr lang="fr-FR" sz="1000" dirty="0" err="1" smtClean="0">
                <a:latin typeface="Century Gothic" panose="020B0502020202020204" pitchFamily="34" charset="0"/>
              </a:rPr>
              <a:t>Board</a:t>
            </a:r>
            <a:endParaRPr lang="fr-FR" sz="1000" dirty="0">
              <a:latin typeface="Century Gothic" panose="020B0502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8"/>
          <a:stretch/>
        </p:blipFill>
        <p:spPr>
          <a:xfrm>
            <a:off x="8867855" y="1076257"/>
            <a:ext cx="1342557" cy="725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3" name="ZoneTexte 52"/>
          <p:cNvSpPr txBox="1"/>
          <p:nvPr/>
        </p:nvSpPr>
        <p:spPr>
          <a:xfrm>
            <a:off x="8873542" y="1806445"/>
            <a:ext cx="13419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Century Gothic" panose="020B0502020202020204" pitchFamily="34" charset="0"/>
              </a:rPr>
              <a:t>R Studio</a:t>
            </a:r>
            <a:endParaRPr lang="fr-FR" sz="1000" dirty="0">
              <a:latin typeface="Century Gothic" panose="020B0502020202020204" pitchFamily="34" charset="0"/>
            </a:endParaRPr>
          </a:p>
        </p:txBody>
      </p:sp>
      <p:cxnSp>
        <p:nvCxnSpPr>
          <p:cNvPr id="54" name="Connecteur droit avec flèche 53"/>
          <p:cNvCxnSpPr/>
          <p:nvPr/>
        </p:nvCxnSpPr>
        <p:spPr>
          <a:xfrm>
            <a:off x="2805498" y="4094734"/>
            <a:ext cx="338705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Image 54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747" y="4155918"/>
            <a:ext cx="456012" cy="136668"/>
          </a:xfrm>
          <a:prstGeom prst="rect">
            <a:avLst/>
          </a:prstGeom>
        </p:spPr>
      </p:pic>
      <p:sp>
        <p:nvSpPr>
          <p:cNvPr id="59" name="ZoneTexte 58"/>
          <p:cNvSpPr txBox="1"/>
          <p:nvPr/>
        </p:nvSpPr>
        <p:spPr>
          <a:xfrm>
            <a:off x="6829012" y="787330"/>
            <a:ext cx="34610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 smtClean="0">
                <a:latin typeface="Century Gothic" panose="020B0502020202020204" pitchFamily="34" charset="0"/>
              </a:rPr>
              <a:t>Multiple plugins </a:t>
            </a:r>
            <a:r>
              <a:rPr lang="fr-FR" sz="1000" i="1" dirty="0" err="1" smtClean="0">
                <a:latin typeface="Century Gothic" panose="020B0502020202020204" pitchFamily="34" charset="0"/>
              </a:rPr>
              <a:t>integrated</a:t>
            </a:r>
            <a:endParaRPr lang="fr-FR" sz="1000" i="1" dirty="0">
              <a:latin typeface="Century Gothic" panose="020B0502020202020204" pitchFamily="34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7473173" y="4931419"/>
            <a:ext cx="1535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 smtClean="0">
                <a:latin typeface="Century Gothic" panose="020B0502020202020204" pitchFamily="34" charset="0"/>
              </a:rPr>
              <a:t>VRE </a:t>
            </a:r>
            <a:r>
              <a:rPr lang="fr-FR" sz="1000" i="1" dirty="0" err="1" smtClean="0">
                <a:latin typeface="Century Gothic" panose="020B0502020202020204" pitchFamily="34" charset="0"/>
              </a:rPr>
              <a:t>will</a:t>
            </a:r>
            <a:r>
              <a:rPr lang="fr-FR" sz="1000" i="1" dirty="0" smtClean="0">
                <a:latin typeface="Century Gothic" panose="020B0502020202020204" pitchFamily="34" charset="0"/>
              </a:rPr>
              <a:t> </a:t>
            </a:r>
            <a:r>
              <a:rPr lang="fr-FR" sz="1000" i="1" dirty="0" err="1" smtClean="0">
                <a:latin typeface="Century Gothic" panose="020B0502020202020204" pitchFamily="34" charset="0"/>
              </a:rPr>
              <a:t>be</a:t>
            </a:r>
            <a:r>
              <a:rPr lang="fr-FR" sz="1000" i="1" dirty="0" smtClean="0">
                <a:latin typeface="Century Gothic" panose="020B0502020202020204" pitchFamily="34" charset="0"/>
              </a:rPr>
              <a:t> </a:t>
            </a:r>
            <a:r>
              <a:rPr lang="fr-FR" sz="1000" i="1" dirty="0" err="1" smtClean="0">
                <a:latin typeface="Century Gothic" panose="020B0502020202020204" pitchFamily="34" charset="0"/>
              </a:rPr>
              <a:t>connected</a:t>
            </a:r>
            <a:r>
              <a:rPr lang="fr-FR" sz="1000" i="1" dirty="0" smtClean="0">
                <a:latin typeface="Century Gothic" panose="020B0502020202020204" pitchFamily="34" charset="0"/>
              </a:rPr>
              <a:t> to the future </a:t>
            </a:r>
            <a:r>
              <a:rPr lang="fr-FR" sz="1000" i="1" dirty="0" err="1" smtClean="0">
                <a:latin typeface="Century Gothic" panose="020B0502020202020204" pitchFamily="34" charset="0"/>
              </a:rPr>
              <a:t>GeoDataHub</a:t>
            </a:r>
            <a:r>
              <a:rPr lang="fr-FR" sz="1000" i="1" dirty="0" smtClean="0">
                <a:latin typeface="Century Gothic" panose="020B0502020202020204" pitchFamily="34" charset="0"/>
              </a:rPr>
              <a:t> service</a:t>
            </a:r>
            <a:endParaRPr lang="fr-FR" sz="1000" i="1" dirty="0">
              <a:latin typeface="Century Gothic" panose="020B050202020202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13409" y="1042109"/>
            <a:ext cx="1387809" cy="750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2" name="ZoneTexte 61"/>
          <p:cNvSpPr txBox="1"/>
          <p:nvPr/>
        </p:nvSpPr>
        <p:spPr>
          <a:xfrm>
            <a:off x="6843849" y="1808215"/>
            <a:ext cx="13419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Century Gothic" panose="020B0502020202020204" pitchFamily="34" charset="0"/>
              </a:rPr>
              <a:t>Matlab</a:t>
            </a:r>
            <a:endParaRPr lang="fr-FR" sz="1000" dirty="0">
              <a:latin typeface="Century Gothic" panose="020B0502020202020204" pitchFamily="34" charset="0"/>
            </a:endParaRPr>
          </a:p>
        </p:txBody>
      </p:sp>
      <p:sp>
        <p:nvSpPr>
          <p:cNvPr id="67" name="Rectangle à coins arrondis 66"/>
          <p:cNvSpPr/>
          <p:nvPr/>
        </p:nvSpPr>
        <p:spPr>
          <a:xfrm>
            <a:off x="7428458" y="3530539"/>
            <a:ext cx="3588792" cy="247018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8" name="Connecteur droit avec flèche 67"/>
          <p:cNvCxnSpPr/>
          <p:nvPr/>
        </p:nvCxnSpPr>
        <p:spPr>
          <a:xfrm>
            <a:off x="4111967" y="3447951"/>
            <a:ext cx="3395346" cy="20258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9759430" y="4456286"/>
            <a:ext cx="1027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Et bien d’autres…</a:t>
            </a:r>
            <a:endParaRPr lang="fr-FR" sz="1000" dirty="0"/>
          </a:p>
        </p:txBody>
      </p:sp>
      <p:sp>
        <p:nvSpPr>
          <p:cNvPr id="70" name="ZoneTexte 69"/>
          <p:cNvSpPr txBox="1"/>
          <p:nvPr/>
        </p:nvSpPr>
        <p:spPr>
          <a:xfrm>
            <a:off x="7556645" y="3552332"/>
            <a:ext cx="15367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Century Gothic" panose="020B0502020202020204" pitchFamily="34" charset="0"/>
              </a:rPr>
              <a:t>Data Services</a:t>
            </a:r>
            <a:endParaRPr lang="fr-FR" sz="1000" dirty="0">
              <a:latin typeface="Century Gothic" panose="020B0502020202020204" pitchFamily="34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19"/>
          <a:srcRect l="233"/>
          <a:stretch/>
        </p:blipFill>
        <p:spPr>
          <a:xfrm>
            <a:off x="2325055" y="2076046"/>
            <a:ext cx="1498690" cy="890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2774BAA9-9DAF-4BF9-BD64-E172DF6F7353}"/>
              </a:ext>
            </a:extLst>
          </p:cNvPr>
          <p:cNvSpPr/>
          <p:nvPr/>
        </p:nvSpPr>
        <p:spPr>
          <a:xfrm>
            <a:off x="6389077" y="-4165"/>
            <a:ext cx="58615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/>
              <a:t>Currently</a:t>
            </a:r>
            <a:r>
              <a:rPr lang="fr-FR" dirty="0" smtClean="0"/>
              <a:t> </a:t>
            </a:r>
            <a:r>
              <a:rPr lang="fr-FR" dirty="0" err="1" smtClean="0"/>
              <a:t>deployed</a:t>
            </a:r>
            <a:r>
              <a:rPr lang="fr-FR" dirty="0" smtClean="0"/>
              <a:t> on CNES </a:t>
            </a:r>
            <a:r>
              <a:rPr lang="fr-FR" dirty="0" err="1" smtClean="0"/>
              <a:t>Computing</a:t>
            </a:r>
            <a:r>
              <a:rPr lang="fr-FR" dirty="0" smtClean="0"/>
              <a:t> Center</a:t>
            </a:r>
          </a:p>
          <a:p>
            <a:r>
              <a:rPr lang="fr-FR" dirty="0" smtClean="0"/>
              <a:t>To come up : </a:t>
            </a: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deployed</a:t>
            </a:r>
            <a:r>
              <a:rPr lang="fr-FR" dirty="0" smtClean="0"/>
              <a:t> on </a:t>
            </a:r>
            <a:r>
              <a:rPr lang="fr-FR" dirty="0" err="1" smtClean="0"/>
              <a:t>any</a:t>
            </a:r>
            <a:r>
              <a:rPr lang="fr-FR" dirty="0" smtClean="0"/>
              <a:t> Cloud provider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782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 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2" b="25382"/>
          <a:stretch>
            <a:fillRect/>
          </a:stretch>
        </p:blipFill>
        <p:spPr/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3A176B-416B-442E-BAFC-D5AC6F742C62}"/>
              </a:ext>
            </a:extLst>
          </p:cNvPr>
          <p:cNvSpPr/>
          <p:nvPr/>
        </p:nvSpPr>
        <p:spPr>
          <a:xfrm>
            <a:off x="4529709" y="4049544"/>
            <a:ext cx="3134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Keep in touch!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B3ECA2-3EC5-49AB-8585-EE5438F6ADA4}"/>
              </a:ext>
            </a:extLst>
          </p:cNvPr>
          <p:cNvSpPr/>
          <p:nvPr/>
        </p:nvSpPr>
        <p:spPr>
          <a:xfrm>
            <a:off x="1198643" y="5177586"/>
            <a:ext cx="287783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https://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www.ai4geo.eu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206D04B-8416-4E05-9A07-B0BA2D5E5A4C}"/>
              </a:ext>
            </a:extLst>
          </p:cNvPr>
          <p:cNvSpPr/>
          <p:nvPr/>
        </p:nvSpPr>
        <p:spPr>
          <a:xfrm>
            <a:off x="5639842" y="2913025"/>
            <a:ext cx="913904" cy="913904"/>
          </a:xfrm>
          <a:prstGeom prst="ellipse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7" name="Graphic 6">
            <a:extLst>
              <a:ext uri="{FF2B5EF4-FFF2-40B4-BE49-F238E27FC236}">
                <a16:creationId xmlns:a16="http://schemas.microsoft.com/office/drawing/2014/main" id="{CCFDDA59-6942-4684-A694-5F05A9959349}"/>
              </a:ext>
            </a:extLst>
          </p:cNvPr>
          <p:cNvSpPr/>
          <p:nvPr/>
        </p:nvSpPr>
        <p:spPr>
          <a:xfrm>
            <a:off x="5891348" y="3164532"/>
            <a:ext cx="410891" cy="410890"/>
          </a:xfrm>
          <a:custGeom>
            <a:avLst/>
            <a:gdLst>
              <a:gd name="connsiteX0" fmla="*/ 438281 w 513478"/>
              <a:gd name="connsiteY0" fmla="*/ 75197 h 513476"/>
              <a:gd name="connsiteX1" fmla="*/ 256739 w 513478"/>
              <a:gd name="connsiteY1" fmla="*/ 0 h 513476"/>
              <a:gd name="connsiteX2" fmla="*/ 75197 w 513478"/>
              <a:gd name="connsiteY2" fmla="*/ 75197 h 513476"/>
              <a:gd name="connsiteX3" fmla="*/ 0 w 513478"/>
              <a:gd name="connsiteY3" fmla="*/ 256738 h 513476"/>
              <a:gd name="connsiteX4" fmla="*/ 75197 w 513478"/>
              <a:gd name="connsiteY4" fmla="*/ 438279 h 513476"/>
              <a:gd name="connsiteX5" fmla="*/ 256739 w 513478"/>
              <a:gd name="connsiteY5" fmla="*/ 513476 h 513476"/>
              <a:gd name="connsiteX6" fmla="*/ 438281 w 513478"/>
              <a:gd name="connsiteY6" fmla="*/ 438279 h 513476"/>
              <a:gd name="connsiteX7" fmla="*/ 513478 w 513478"/>
              <a:gd name="connsiteY7" fmla="*/ 256738 h 513476"/>
              <a:gd name="connsiteX8" fmla="*/ 438281 w 513478"/>
              <a:gd name="connsiteY8" fmla="*/ 75197 h 513476"/>
              <a:gd name="connsiteX9" fmla="*/ 256739 w 513478"/>
              <a:gd name="connsiteY9" fmla="*/ 473361 h 513476"/>
              <a:gd name="connsiteX10" fmla="*/ 40115 w 513478"/>
              <a:gd name="connsiteY10" fmla="*/ 256738 h 513476"/>
              <a:gd name="connsiteX11" fmla="*/ 256739 w 513478"/>
              <a:gd name="connsiteY11" fmla="*/ 40115 h 513476"/>
              <a:gd name="connsiteX12" fmla="*/ 473363 w 513478"/>
              <a:gd name="connsiteY12" fmla="*/ 256738 h 513476"/>
              <a:gd name="connsiteX13" fmla="*/ 256739 w 513478"/>
              <a:gd name="connsiteY13" fmla="*/ 473361 h 513476"/>
              <a:gd name="connsiteX14" fmla="*/ 276797 w 513478"/>
              <a:gd name="connsiteY14" fmla="*/ 236661 h 513476"/>
              <a:gd name="connsiteX15" fmla="*/ 367057 w 513478"/>
              <a:gd name="connsiteY15" fmla="*/ 236661 h 513476"/>
              <a:gd name="connsiteX16" fmla="*/ 367057 w 513478"/>
              <a:gd name="connsiteY16" fmla="*/ 276776 h 513476"/>
              <a:gd name="connsiteX17" fmla="*/ 276797 w 513478"/>
              <a:gd name="connsiteY17" fmla="*/ 276776 h 513476"/>
              <a:gd name="connsiteX18" fmla="*/ 276797 w 513478"/>
              <a:gd name="connsiteY18" fmla="*/ 367036 h 513476"/>
              <a:gd name="connsiteX19" fmla="*/ 236681 w 513478"/>
              <a:gd name="connsiteY19" fmla="*/ 367036 h 513476"/>
              <a:gd name="connsiteX20" fmla="*/ 236681 w 513478"/>
              <a:gd name="connsiteY20" fmla="*/ 276776 h 513476"/>
              <a:gd name="connsiteX21" fmla="*/ 146421 w 513478"/>
              <a:gd name="connsiteY21" fmla="*/ 276776 h 513476"/>
              <a:gd name="connsiteX22" fmla="*/ 146421 w 513478"/>
              <a:gd name="connsiteY22" fmla="*/ 236661 h 513476"/>
              <a:gd name="connsiteX23" fmla="*/ 236681 w 513478"/>
              <a:gd name="connsiteY23" fmla="*/ 236661 h 513476"/>
              <a:gd name="connsiteX24" fmla="*/ 236681 w 513478"/>
              <a:gd name="connsiteY24" fmla="*/ 146401 h 513476"/>
              <a:gd name="connsiteX25" fmla="*/ 276797 w 513478"/>
              <a:gd name="connsiteY25" fmla="*/ 146401 h 513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13478" h="513476">
                <a:moveTo>
                  <a:pt x="438281" y="75197"/>
                </a:moveTo>
                <a:cubicBezTo>
                  <a:pt x="389790" y="26706"/>
                  <a:pt x="325315" y="0"/>
                  <a:pt x="256739" y="0"/>
                </a:cubicBezTo>
                <a:cubicBezTo>
                  <a:pt x="188163" y="0"/>
                  <a:pt x="123688" y="26706"/>
                  <a:pt x="75197" y="75197"/>
                </a:cubicBezTo>
                <a:cubicBezTo>
                  <a:pt x="26706" y="123688"/>
                  <a:pt x="0" y="188162"/>
                  <a:pt x="0" y="256738"/>
                </a:cubicBezTo>
                <a:cubicBezTo>
                  <a:pt x="0" y="325314"/>
                  <a:pt x="26706" y="389788"/>
                  <a:pt x="75197" y="438279"/>
                </a:cubicBezTo>
                <a:cubicBezTo>
                  <a:pt x="123688" y="486770"/>
                  <a:pt x="188163" y="513476"/>
                  <a:pt x="256739" y="513476"/>
                </a:cubicBezTo>
                <a:cubicBezTo>
                  <a:pt x="325315" y="513476"/>
                  <a:pt x="389790" y="486770"/>
                  <a:pt x="438281" y="438279"/>
                </a:cubicBezTo>
                <a:cubicBezTo>
                  <a:pt x="486772" y="389788"/>
                  <a:pt x="513478" y="325314"/>
                  <a:pt x="513478" y="256738"/>
                </a:cubicBezTo>
                <a:cubicBezTo>
                  <a:pt x="513478" y="188162"/>
                  <a:pt x="486772" y="123688"/>
                  <a:pt x="438281" y="75197"/>
                </a:cubicBezTo>
                <a:close/>
                <a:moveTo>
                  <a:pt x="256739" y="473361"/>
                </a:moveTo>
                <a:cubicBezTo>
                  <a:pt x="137294" y="473361"/>
                  <a:pt x="40115" y="376183"/>
                  <a:pt x="40115" y="256738"/>
                </a:cubicBezTo>
                <a:cubicBezTo>
                  <a:pt x="40115" y="137293"/>
                  <a:pt x="137294" y="40115"/>
                  <a:pt x="256739" y="40115"/>
                </a:cubicBezTo>
                <a:cubicBezTo>
                  <a:pt x="376184" y="40115"/>
                  <a:pt x="473363" y="137293"/>
                  <a:pt x="473363" y="256738"/>
                </a:cubicBezTo>
                <a:cubicBezTo>
                  <a:pt x="473363" y="376183"/>
                  <a:pt x="376184" y="473361"/>
                  <a:pt x="256739" y="473361"/>
                </a:cubicBezTo>
                <a:close/>
                <a:moveTo>
                  <a:pt x="276797" y="236661"/>
                </a:moveTo>
                <a:lnTo>
                  <a:pt x="367057" y="236661"/>
                </a:lnTo>
                <a:lnTo>
                  <a:pt x="367057" y="276776"/>
                </a:lnTo>
                <a:lnTo>
                  <a:pt x="276797" y="276776"/>
                </a:lnTo>
                <a:lnTo>
                  <a:pt x="276797" y="367036"/>
                </a:lnTo>
                <a:lnTo>
                  <a:pt x="236681" y="367036"/>
                </a:lnTo>
                <a:lnTo>
                  <a:pt x="236681" y="276776"/>
                </a:lnTo>
                <a:lnTo>
                  <a:pt x="146421" y="276776"/>
                </a:lnTo>
                <a:lnTo>
                  <a:pt x="146421" y="236661"/>
                </a:lnTo>
                <a:lnTo>
                  <a:pt x="236681" y="236661"/>
                </a:lnTo>
                <a:lnTo>
                  <a:pt x="236681" y="146401"/>
                </a:lnTo>
                <a:lnTo>
                  <a:pt x="276797" y="146401"/>
                </a:lnTo>
                <a:close/>
              </a:path>
            </a:pathLst>
          </a:custGeom>
          <a:solidFill>
            <a:schemeClr val="bg1"/>
          </a:solidFill>
          <a:ln w="986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30" name="TextBox 34">
            <a:extLst>
              <a:ext uri="{FF2B5EF4-FFF2-40B4-BE49-F238E27FC236}">
                <a16:creationId xmlns:a16="http://schemas.microsoft.com/office/drawing/2014/main" id="{1A7A3692-9786-4A79-BBF0-E28802EB398D}"/>
              </a:ext>
            </a:extLst>
          </p:cNvPr>
          <p:cNvSpPr txBox="1"/>
          <p:nvPr/>
        </p:nvSpPr>
        <p:spPr>
          <a:xfrm rot="16200000">
            <a:off x="-327831" y="1558344"/>
            <a:ext cx="1358065" cy="3790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spc="600" dirty="0" smtClean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AI4GEO</a:t>
            </a:r>
            <a:endParaRPr lang="en-US" sz="1400" spc="600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cxnSp>
        <p:nvCxnSpPr>
          <p:cNvPr id="35" name="Straight Connector 35">
            <a:extLst>
              <a:ext uri="{FF2B5EF4-FFF2-40B4-BE49-F238E27FC236}">
                <a16:creationId xmlns:a16="http://schemas.microsoft.com/office/drawing/2014/main" id="{8B3C5E10-E950-4BF6-B03E-DDE0B2185914}"/>
              </a:ext>
            </a:extLst>
          </p:cNvPr>
          <p:cNvCxnSpPr/>
          <p:nvPr/>
        </p:nvCxnSpPr>
        <p:spPr>
          <a:xfrm>
            <a:off x="389297" y="0"/>
            <a:ext cx="0" cy="1104900"/>
          </a:xfrm>
          <a:prstGeom prst="line">
            <a:avLst/>
          </a:prstGeom>
          <a:ln w="28575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195" y="5234387"/>
            <a:ext cx="506417" cy="39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032" y="4049544"/>
            <a:ext cx="2391607" cy="154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643" y="4087185"/>
            <a:ext cx="2127913" cy="109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41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raphic 52">
            <a:extLst>
              <a:ext uri="{FF2B5EF4-FFF2-40B4-BE49-F238E27FC236}">
                <a16:creationId xmlns:a16="http://schemas.microsoft.com/office/drawing/2014/main" id="{CC4320F8-4324-4CD8-8783-A3F661301B87}"/>
              </a:ext>
            </a:extLst>
          </p:cNvPr>
          <p:cNvSpPr/>
          <p:nvPr/>
        </p:nvSpPr>
        <p:spPr>
          <a:xfrm>
            <a:off x="1633809" y="1495426"/>
            <a:ext cx="4275666" cy="4275649"/>
          </a:xfrm>
          <a:custGeom>
            <a:avLst/>
            <a:gdLst>
              <a:gd name="connsiteX0" fmla="*/ 200523 w 513478"/>
              <a:gd name="connsiteY0" fmla="*/ 360936 h 513476"/>
              <a:gd name="connsiteX1" fmla="*/ 268699 w 513478"/>
              <a:gd name="connsiteY1" fmla="*/ 360936 h 513476"/>
              <a:gd name="connsiteX2" fmla="*/ 268699 w 513478"/>
              <a:gd name="connsiteY2" fmla="*/ 401040 h 513476"/>
              <a:gd name="connsiteX3" fmla="*/ 200523 w 513478"/>
              <a:gd name="connsiteY3" fmla="*/ 401040 h 513476"/>
              <a:gd name="connsiteX4" fmla="*/ 125326 w 513478"/>
              <a:gd name="connsiteY4" fmla="*/ 355925 h 513476"/>
              <a:gd name="connsiteX5" fmla="*/ 100261 w 513478"/>
              <a:gd name="connsiteY5" fmla="*/ 380990 h 513476"/>
              <a:gd name="connsiteX6" fmla="*/ 125326 w 513478"/>
              <a:gd name="connsiteY6" fmla="*/ 406054 h 513476"/>
              <a:gd name="connsiteX7" fmla="*/ 150390 w 513478"/>
              <a:gd name="connsiteY7" fmla="*/ 380990 h 513476"/>
              <a:gd name="connsiteX8" fmla="*/ 125326 w 513478"/>
              <a:gd name="connsiteY8" fmla="*/ 355925 h 513476"/>
              <a:gd name="connsiteX9" fmla="*/ 403047 w 513478"/>
              <a:gd name="connsiteY9" fmla="*/ 233605 h 513476"/>
              <a:gd name="connsiteX10" fmla="*/ 200523 w 513478"/>
              <a:gd name="connsiteY10" fmla="*/ 233605 h 513476"/>
              <a:gd name="connsiteX11" fmla="*/ 200523 w 513478"/>
              <a:gd name="connsiteY11" fmla="*/ 273709 h 513476"/>
              <a:gd name="connsiteX12" fmla="*/ 403047 w 513478"/>
              <a:gd name="connsiteY12" fmla="*/ 273709 h 513476"/>
              <a:gd name="connsiteX13" fmla="*/ 125326 w 513478"/>
              <a:gd name="connsiteY13" fmla="*/ 228595 h 513476"/>
              <a:gd name="connsiteX14" fmla="*/ 100261 w 513478"/>
              <a:gd name="connsiteY14" fmla="*/ 253659 h 513476"/>
              <a:gd name="connsiteX15" fmla="*/ 125326 w 513478"/>
              <a:gd name="connsiteY15" fmla="*/ 278723 h 513476"/>
              <a:gd name="connsiteX16" fmla="*/ 150390 w 513478"/>
              <a:gd name="connsiteY16" fmla="*/ 253659 h 513476"/>
              <a:gd name="connsiteX17" fmla="*/ 125326 w 513478"/>
              <a:gd name="connsiteY17" fmla="*/ 228595 h 513476"/>
              <a:gd name="connsiteX18" fmla="*/ 403047 w 513478"/>
              <a:gd name="connsiteY18" fmla="*/ 113294 h 513476"/>
              <a:gd name="connsiteX19" fmla="*/ 200523 w 513478"/>
              <a:gd name="connsiteY19" fmla="*/ 113294 h 513476"/>
              <a:gd name="connsiteX20" fmla="*/ 200523 w 513478"/>
              <a:gd name="connsiteY20" fmla="*/ 153398 h 513476"/>
              <a:gd name="connsiteX21" fmla="*/ 403047 w 513478"/>
              <a:gd name="connsiteY21" fmla="*/ 153398 h 513476"/>
              <a:gd name="connsiteX22" fmla="*/ 125326 w 513478"/>
              <a:gd name="connsiteY22" fmla="*/ 108280 h 513476"/>
              <a:gd name="connsiteX23" fmla="*/ 100261 w 513478"/>
              <a:gd name="connsiteY23" fmla="*/ 133344 h 513476"/>
              <a:gd name="connsiteX24" fmla="*/ 125326 w 513478"/>
              <a:gd name="connsiteY24" fmla="*/ 158412 h 513476"/>
              <a:gd name="connsiteX25" fmla="*/ 150390 w 513478"/>
              <a:gd name="connsiteY25" fmla="*/ 133344 h 513476"/>
              <a:gd name="connsiteX26" fmla="*/ 125326 w 513478"/>
              <a:gd name="connsiteY26" fmla="*/ 108280 h 513476"/>
              <a:gd name="connsiteX27" fmla="*/ 40104 w 513478"/>
              <a:gd name="connsiteY27" fmla="*/ 453178 h 513476"/>
              <a:gd name="connsiteX28" fmla="*/ 40104 w 513478"/>
              <a:gd name="connsiteY28" fmla="*/ 60157 h 513476"/>
              <a:gd name="connsiteX29" fmla="*/ 60158 w 513478"/>
              <a:gd name="connsiteY29" fmla="*/ 40104 h 513476"/>
              <a:gd name="connsiteX30" fmla="*/ 453179 w 513478"/>
              <a:gd name="connsiteY30" fmla="*/ 40104 h 513476"/>
              <a:gd name="connsiteX31" fmla="*/ 473229 w 513478"/>
              <a:gd name="connsiteY31" fmla="*/ 60157 h 513476"/>
              <a:gd name="connsiteX32" fmla="*/ 473229 w 513478"/>
              <a:gd name="connsiteY32" fmla="*/ 286746 h 513476"/>
              <a:gd name="connsiteX33" fmla="*/ 513333 w 513478"/>
              <a:gd name="connsiteY33" fmla="*/ 286746 h 513476"/>
              <a:gd name="connsiteX34" fmla="*/ 513333 w 513478"/>
              <a:gd name="connsiteY34" fmla="*/ 60157 h 513476"/>
              <a:gd name="connsiteX35" fmla="*/ 453179 w 513478"/>
              <a:gd name="connsiteY35" fmla="*/ 0 h 513476"/>
              <a:gd name="connsiteX36" fmla="*/ 60158 w 513478"/>
              <a:gd name="connsiteY36" fmla="*/ 0 h 513476"/>
              <a:gd name="connsiteX37" fmla="*/ 0 w 513478"/>
              <a:gd name="connsiteY37" fmla="*/ 60157 h 513476"/>
              <a:gd name="connsiteX38" fmla="*/ 0 w 513478"/>
              <a:gd name="connsiteY38" fmla="*/ 453178 h 513476"/>
              <a:gd name="connsiteX39" fmla="*/ 60158 w 513478"/>
              <a:gd name="connsiteY39" fmla="*/ 513331 h 513476"/>
              <a:gd name="connsiteX40" fmla="*/ 291758 w 513478"/>
              <a:gd name="connsiteY40" fmla="*/ 513331 h 513476"/>
              <a:gd name="connsiteX41" fmla="*/ 291758 w 513478"/>
              <a:gd name="connsiteY41" fmla="*/ 473228 h 513476"/>
              <a:gd name="connsiteX42" fmla="*/ 60158 w 513478"/>
              <a:gd name="connsiteY42" fmla="*/ 473228 h 513476"/>
              <a:gd name="connsiteX43" fmla="*/ 40104 w 513478"/>
              <a:gd name="connsiteY43" fmla="*/ 453178 h 513476"/>
              <a:gd name="connsiteX44" fmla="*/ 485119 w 513478"/>
              <a:gd name="connsiteY44" fmla="*/ 513476 h 513476"/>
              <a:gd name="connsiteX45" fmla="*/ 445184 w 513478"/>
              <a:gd name="connsiteY45" fmla="*/ 473541 h 513476"/>
              <a:gd name="connsiteX46" fmla="*/ 399039 w 513478"/>
              <a:gd name="connsiteY46" fmla="*/ 486261 h 513476"/>
              <a:gd name="connsiteX47" fmla="*/ 308803 w 513478"/>
              <a:gd name="connsiteY47" fmla="*/ 396029 h 513476"/>
              <a:gd name="connsiteX48" fmla="*/ 399039 w 513478"/>
              <a:gd name="connsiteY48" fmla="*/ 305793 h 513476"/>
              <a:gd name="connsiteX49" fmla="*/ 489272 w 513478"/>
              <a:gd name="connsiteY49" fmla="*/ 396029 h 513476"/>
              <a:gd name="connsiteX50" fmla="*/ 474224 w 513478"/>
              <a:gd name="connsiteY50" fmla="*/ 445864 h 513476"/>
              <a:gd name="connsiteX51" fmla="*/ 513478 w 513478"/>
              <a:gd name="connsiteY51" fmla="*/ 485117 h 513476"/>
              <a:gd name="connsiteX52" fmla="*/ 399039 w 513478"/>
              <a:gd name="connsiteY52" fmla="*/ 446158 h 513476"/>
              <a:gd name="connsiteX53" fmla="*/ 449168 w 513478"/>
              <a:gd name="connsiteY53" fmla="*/ 396029 h 513476"/>
              <a:gd name="connsiteX54" fmla="*/ 399039 w 513478"/>
              <a:gd name="connsiteY54" fmla="*/ 345897 h 513476"/>
              <a:gd name="connsiteX55" fmla="*/ 348907 w 513478"/>
              <a:gd name="connsiteY55" fmla="*/ 396029 h 513476"/>
              <a:gd name="connsiteX56" fmla="*/ 399039 w 513478"/>
              <a:gd name="connsiteY56" fmla="*/ 446158 h 513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13478" h="513476">
                <a:moveTo>
                  <a:pt x="200523" y="360936"/>
                </a:moveTo>
                <a:lnTo>
                  <a:pt x="268699" y="360936"/>
                </a:lnTo>
                <a:lnTo>
                  <a:pt x="268699" y="401040"/>
                </a:lnTo>
                <a:lnTo>
                  <a:pt x="200523" y="401040"/>
                </a:lnTo>
                <a:close/>
                <a:moveTo>
                  <a:pt x="125326" y="355925"/>
                </a:moveTo>
                <a:cubicBezTo>
                  <a:pt x="111481" y="355925"/>
                  <a:pt x="100261" y="367145"/>
                  <a:pt x="100261" y="380990"/>
                </a:cubicBezTo>
                <a:cubicBezTo>
                  <a:pt x="100261" y="394830"/>
                  <a:pt x="111481" y="406054"/>
                  <a:pt x="125326" y="406054"/>
                </a:cubicBezTo>
                <a:cubicBezTo>
                  <a:pt x="139170" y="406054"/>
                  <a:pt x="150390" y="394830"/>
                  <a:pt x="150390" y="380990"/>
                </a:cubicBezTo>
                <a:cubicBezTo>
                  <a:pt x="150390" y="367145"/>
                  <a:pt x="139170" y="355925"/>
                  <a:pt x="125326" y="355925"/>
                </a:cubicBezTo>
                <a:close/>
                <a:moveTo>
                  <a:pt x="403047" y="233605"/>
                </a:moveTo>
                <a:lnTo>
                  <a:pt x="200523" y="233605"/>
                </a:lnTo>
                <a:lnTo>
                  <a:pt x="200523" y="273709"/>
                </a:lnTo>
                <a:lnTo>
                  <a:pt x="403047" y="273709"/>
                </a:lnTo>
                <a:close/>
                <a:moveTo>
                  <a:pt x="125326" y="228595"/>
                </a:moveTo>
                <a:cubicBezTo>
                  <a:pt x="111481" y="228595"/>
                  <a:pt x="100261" y="239814"/>
                  <a:pt x="100261" y="253659"/>
                </a:cubicBezTo>
                <a:cubicBezTo>
                  <a:pt x="100261" y="267503"/>
                  <a:pt x="111481" y="278723"/>
                  <a:pt x="125326" y="278723"/>
                </a:cubicBezTo>
                <a:cubicBezTo>
                  <a:pt x="139170" y="278723"/>
                  <a:pt x="150390" y="267503"/>
                  <a:pt x="150390" y="253659"/>
                </a:cubicBezTo>
                <a:cubicBezTo>
                  <a:pt x="150390" y="239814"/>
                  <a:pt x="139170" y="228595"/>
                  <a:pt x="125326" y="228595"/>
                </a:cubicBezTo>
                <a:close/>
                <a:moveTo>
                  <a:pt x="403047" y="113294"/>
                </a:moveTo>
                <a:lnTo>
                  <a:pt x="200523" y="113294"/>
                </a:lnTo>
                <a:lnTo>
                  <a:pt x="200523" y="153398"/>
                </a:lnTo>
                <a:lnTo>
                  <a:pt x="403047" y="153398"/>
                </a:lnTo>
                <a:close/>
                <a:moveTo>
                  <a:pt x="125326" y="108280"/>
                </a:moveTo>
                <a:cubicBezTo>
                  <a:pt x="111481" y="108280"/>
                  <a:pt x="100261" y="119504"/>
                  <a:pt x="100261" y="133344"/>
                </a:cubicBezTo>
                <a:cubicBezTo>
                  <a:pt x="100261" y="147189"/>
                  <a:pt x="111481" y="158412"/>
                  <a:pt x="125326" y="158412"/>
                </a:cubicBezTo>
                <a:cubicBezTo>
                  <a:pt x="139170" y="158412"/>
                  <a:pt x="150390" y="147189"/>
                  <a:pt x="150390" y="133344"/>
                </a:cubicBezTo>
                <a:cubicBezTo>
                  <a:pt x="150390" y="119504"/>
                  <a:pt x="139170" y="108280"/>
                  <a:pt x="125326" y="108280"/>
                </a:cubicBezTo>
                <a:close/>
                <a:moveTo>
                  <a:pt x="40104" y="453178"/>
                </a:moveTo>
                <a:lnTo>
                  <a:pt x="40104" y="60157"/>
                </a:lnTo>
                <a:cubicBezTo>
                  <a:pt x="40104" y="49098"/>
                  <a:pt x="49098" y="40104"/>
                  <a:pt x="60158" y="40104"/>
                </a:cubicBezTo>
                <a:lnTo>
                  <a:pt x="453179" y="40104"/>
                </a:lnTo>
                <a:cubicBezTo>
                  <a:pt x="464235" y="40104"/>
                  <a:pt x="473229" y="49098"/>
                  <a:pt x="473229" y="60157"/>
                </a:cubicBezTo>
                <a:lnTo>
                  <a:pt x="473229" y="286746"/>
                </a:lnTo>
                <a:lnTo>
                  <a:pt x="513333" y="286746"/>
                </a:lnTo>
                <a:lnTo>
                  <a:pt x="513333" y="60157"/>
                </a:lnTo>
                <a:cubicBezTo>
                  <a:pt x="513333" y="26988"/>
                  <a:pt x="486349" y="0"/>
                  <a:pt x="453179" y="0"/>
                </a:cubicBezTo>
                <a:lnTo>
                  <a:pt x="60158" y="0"/>
                </a:lnTo>
                <a:cubicBezTo>
                  <a:pt x="26988" y="0"/>
                  <a:pt x="0" y="26988"/>
                  <a:pt x="0" y="60157"/>
                </a:cubicBezTo>
                <a:lnTo>
                  <a:pt x="0" y="453178"/>
                </a:lnTo>
                <a:cubicBezTo>
                  <a:pt x="0" y="486347"/>
                  <a:pt x="26988" y="513331"/>
                  <a:pt x="60158" y="513331"/>
                </a:cubicBezTo>
                <a:lnTo>
                  <a:pt x="291758" y="513331"/>
                </a:lnTo>
                <a:lnTo>
                  <a:pt x="291758" y="473228"/>
                </a:lnTo>
                <a:lnTo>
                  <a:pt x="60158" y="473228"/>
                </a:lnTo>
                <a:cubicBezTo>
                  <a:pt x="49098" y="473228"/>
                  <a:pt x="40104" y="464233"/>
                  <a:pt x="40104" y="453178"/>
                </a:cubicBezTo>
                <a:close/>
                <a:moveTo>
                  <a:pt x="485119" y="513476"/>
                </a:moveTo>
                <a:lnTo>
                  <a:pt x="445184" y="473541"/>
                </a:lnTo>
                <a:cubicBezTo>
                  <a:pt x="431672" y="481615"/>
                  <a:pt x="415889" y="486261"/>
                  <a:pt x="399039" y="486261"/>
                </a:cubicBezTo>
                <a:cubicBezTo>
                  <a:pt x="349283" y="486261"/>
                  <a:pt x="308803" y="445781"/>
                  <a:pt x="308803" y="396029"/>
                </a:cubicBezTo>
                <a:cubicBezTo>
                  <a:pt x="308803" y="346273"/>
                  <a:pt x="349283" y="305793"/>
                  <a:pt x="399039" y="305793"/>
                </a:cubicBezTo>
                <a:cubicBezTo>
                  <a:pt x="448792" y="305793"/>
                  <a:pt x="489272" y="346273"/>
                  <a:pt x="489272" y="396029"/>
                </a:cubicBezTo>
                <a:cubicBezTo>
                  <a:pt x="489272" y="414437"/>
                  <a:pt x="483724" y="431573"/>
                  <a:pt x="474224" y="445864"/>
                </a:cubicBezTo>
                <a:lnTo>
                  <a:pt x="513478" y="485117"/>
                </a:lnTo>
                <a:close/>
                <a:moveTo>
                  <a:pt x="399039" y="446158"/>
                </a:moveTo>
                <a:cubicBezTo>
                  <a:pt x="426681" y="446158"/>
                  <a:pt x="449168" y="423671"/>
                  <a:pt x="449168" y="396029"/>
                </a:cubicBezTo>
                <a:cubicBezTo>
                  <a:pt x="449168" y="368387"/>
                  <a:pt x="426681" y="345897"/>
                  <a:pt x="399039" y="345897"/>
                </a:cubicBezTo>
                <a:cubicBezTo>
                  <a:pt x="371397" y="345897"/>
                  <a:pt x="348907" y="368387"/>
                  <a:pt x="348907" y="396029"/>
                </a:cubicBezTo>
                <a:cubicBezTo>
                  <a:pt x="348907" y="423671"/>
                  <a:pt x="371397" y="446158"/>
                  <a:pt x="399039" y="446158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986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BC66F9-3D8B-4169-8559-BC1A462DD85D}"/>
              </a:ext>
            </a:extLst>
          </p:cNvPr>
          <p:cNvSpPr/>
          <p:nvPr/>
        </p:nvSpPr>
        <p:spPr>
          <a:xfrm>
            <a:off x="7687573" y="1249571"/>
            <a:ext cx="140714" cy="140710"/>
          </a:xfrm>
          <a:custGeom>
            <a:avLst/>
            <a:gdLst>
              <a:gd name="connsiteX0" fmla="*/ 492442 w 981075"/>
              <a:gd name="connsiteY0" fmla="*/ 0 h 981075"/>
              <a:gd name="connsiteX1" fmla="*/ 0 w 981075"/>
              <a:gd name="connsiteY1" fmla="*/ 492443 h 981075"/>
              <a:gd name="connsiteX2" fmla="*/ 492442 w 981075"/>
              <a:gd name="connsiteY2" fmla="*/ 984885 h 981075"/>
              <a:gd name="connsiteX3" fmla="*/ 984885 w 981075"/>
              <a:gd name="connsiteY3" fmla="*/ 492443 h 981075"/>
              <a:gd name="connsiteX4" fmla="*/ 492442 w 981075"/>
              <a:gd name="connsiteY4" fmla="*/ 0 h 981075"/>
              <a:gd name="connsiteX5" fmla="*/ 654368 w 981075"/>
              <a:gd name="connsiteY5" fmla="*/ 535305 h 981075"/>
              <a:gd name="connsiteX6" fmla="*/ 408622 w 981075"/>
              <a:gd name="connsiteY6" fmla="*/ 677228 h 981075"/>
              <a:gd name="connsiteX7" fmla="*/ 318135 w 981075"/>
              <a:gd name="connsiteY7" fmla="*/ 624840 h 981075"/>
              <a:gd name="connsiteX8" fmla="*/ 318135 w 981075"/>
              <a:gd name="connsiteY8" fmla="*/ 340995 h 981075"/>
              <a:gd name="connsiteX9" fmla="*/ 408622 w 981075"/>
              <a:gd name="connsiteY9" fmla="*/ 288608 h 981075"/>
              <a:gd name="connsiteX10" fmla="*/ 654368 w 981075"/>
              <a:gd name="connsiteY10" fmla="*/ 430530 h 981075"/>
              <a:gd name="connsiteX11" fmla="*/ 654368 w 981075"/>
              <a:gd name="connsiteY11" fmla="*/ 535305 h 9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1075" h="981075">
                <a:moveTo>
                  <a:pt x="492442" y="0"/>
                </a:moveTo>
                <a:cubicBezTo>
                  <a:pt x="220980" y="0"/>
                  <a:pt x="0" y="220028"/>
                  <a:pt x="0" y="492443"/>
                </a:cubicBezTo>
                <a:cubicBezTo>
                  <a:pt x="0" y="763905"/>
                  <a:pt x="220027" y="984885"/>
                  <a:pt x="492442" y="984885"/>
                </a:cubicBezTo>
                <a:cubicBezTo>
                  <a:pt x="763905" y="984885"/>
                  <a:pt x="984885" y="764858"/>
                  <a:pt x="984885" y="492443"/>
                </a:cubicBezTo>
                <a:cubicBezTo>
                  <a:pt x="984885" y="220028"/>
                  <a:pt x="763905" y="0"/>
                  <a:pt x="492442" y="0"/>
                </a:cubicBezTo>
                <a:close/>
                <a:moveTo>
                  <a:pt x="654368" y="535305"/>
                </a:moveTo>
                <a:lnTo>
                  <a:pt x="408622" y="677228"/>
                </a:lnTo>
                <a:cubicBezTo>
                  <a:pt x="368617" y="700088"/>
                  <a:pt x="318135" y="671513"/>
                  <a:pt x="318135" y="624840"/>
                </a:cubicBezTo>
                <a:lnTo>
                  <a:pt x="318135" y="340995"/>
                </a:lnTo>
                <a:cubicBezTo>
                  <a:pt x="318135" y="294323"/>
                  <a:pt x="368617" y="264795"/>
                  <a:pt x="408622" y="288608"/>
                </a:cubicBezTo>
                <a:lnTo>
                  <a:pt x="654368" y="430530"/>
                </a:lnTo>
                <a:cubicBezTo>
                  <a:pt x="694372" y="454343"/>
                  <a:pt x="694372" y="512445"/>
                  <a:pt x="654368" y="53530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r"/>
            <a:endParaRPr lang="en-ID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78A1E7-53DB-444B-B4DB-98730BDCB885}"/>
              </a:ext>
            </a:extLst>
          </p:cNvPr>
          <p:cNvCxnSpPr/>
          <p:nvPr/>
        </p:nvCxnSpPr>
        <p:spPr>
          <a:xfrm>
            <a:off x="7610358" y="1237664"/>
            <a:ext cx="0" cy="157379"/>
          </a:xfrm>
          <a:prstGeom prst="line">
            <a:avLst/>
          </a:prstGeom>
          <a:ln>
            <a:solidFill>
              <a:schemeClr val="bg1">
                <a:alpha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BE78819-CF36-4895-AA27-8D54E1B268D4}"/>
              </a:ext>
            </a:extLst>
          </p:cNvPr>
          <p:cNvSpPr>
            <a:spLocks/>
          </p:cNvSpPr>
          <p:nvPr/>
        </p:nvSpPr>
        <p:spPr bwMode="auto">
          <a:xfrm>
            <a:off x="3375146" y="2198201"/>
            <a:ext cx="234704" cy="234704"/>
          </a:xfrm>
          <a:custGeom>
            <a:avLst/>
            <a:gdLst>
              <a:gd name="connsiteX0" fmla="*/ 582035 w 1512000"/>
              <a:gd name="connsiteY0" fmla="*/ 365475 h 1512000"/>
              <a:gd name="connsiteX1" fmla="*/ 514700 w 1512000"/>
              <a:gd name="connsiteY1" fmla="*/ 432941 h 1512000"/>
              <a:gd name="connsiteX2" fmla="*/ 514700 w 1512000"/>
              <a:gd name="connsiteY2" fmla="*/ 1081654 h 1512000"/>
              <a:gd name="connsiteX3" fmla="*/ 582035 w 1512000"/>
              <a:gd name="connsiteY3" fmla="*/ 1146525 h 1512000"/>
              <a:gd name="connsiteX4" fmla="*/ 618292 w 1512000"/>
              <a:gd name="connsiteY4" fmla="*/ 1133551 h 1512000"/>
              <a:gd name="connsiteX5" fmla="*/ 1141433 w 1512000"/>
              <a:gd name="connsiteY5" fmla="*/ 814384 h 1512000"/>
              <a:gd name="connsiteX6" fmla="*/ 1175100 w 1512000"/>
              <a:gd name="connsiteY6" fmla="*/ 757298 h 1512000"/>
              <a:gd name="connsiteX7" fmla="*/ 1141433 w 1512000"/>
              <a:gd name="connsiteY7" fmla="*/ 700211 h 1512000"/>
              <a:gd name="connsiteX8" fmla="*/ 618292 w 1512000"/>
              <a:gd name="connsiteY8" fmla="*/ 375854 h 1512000"/>
              <a:gd name="connsiteX9" fmla="*/ 582035 w 1512000"/>
              <a:gd name="connsiteY9" fmla="*/ 365475 h 1512000"/>
              <a:gd name="connsiteX10" fmla="*/ 756000 w 1512000"/>
              <a:gd name="connsiteY10" fmla="*/ 0 h 1512000"/>
              <a:gd name="connsiteX11" fmla="*/ 1512000 w 1512000"/>
              <a:gd name="connsiteY11" fmla="*/ 756000 h 1512000"/>
              <a:gd name="connsiteX12" fmla="*/ 756000 w 1512000"/>
              <a:gd name="connsiteY12" fmla="*/ 1512000 h 1512000"/>
              <a:gd name="connsiteX13" fmla="*/ 0 w 1512000"/>
              <a:gd name="connsiteY13" fmla="*/ 756000 h 1512000"/>
              <a:gd name="connsiteX14" fmla="*/ 756000 w 1512000"/>
              <a:gd name="connsiteY1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12000" h="1512000">
                <a:moveTo>
                  <a:pt x="582035" y="365475"/>
                </a:moveTo>
                <a:cubicBezTo>
                  <a:pt x="543188" y="365475"/>
                  <a:pt x="514700" y="391424"/>
                  <a:pt x="514700" y="432941"/>
                </a:cubicBezTo>
                <a:cubicBezTo>
                  <a:pt x="514700" y="1081654"/>
                  <a:pt x="514700" y="1081654"/>
                  <a:pt x="514700" y="1081654"/>
                </a:cubicBezTo>
                <a:cubicBezTo>
                  <a:pt x="514700" y="1117982"/>
                  <a:pt x="543188" y="1146525"/>
                  <a:pt x="582035" y="1146525"/>
                </a:cubicBezTo>
                <a:cubicBezTo>
                  <a:pt x="597574" y="1146525"/>
                  <a:pt x="607933" y="1141335"/>
                  <a:pt x="618292" y="1133551"/>
                </a:cubicBezTo>
                <a:cubicBezTo>
                  <a:pt x="1141433" y="814384"/>
                  <a:pt x="1141433" y="814384"/>
                  <a:pt x="1141433" y="814384"/>
                </a:cubicBezTo>
                <a:cubicBezTo>
                  <a:pt x="1164741" y="798815"/>
                  <a:pt x="1175100" y="778056"/>
                  <a:pt x="1175100" y="757298"/>
                </a:cubicBezTo>
                <a:cubicBezTo>
                  <a:pt x="1175100" y="731349"/>
                  <a:pt x="1164741" y="710590"/>
                  <a:pt x="1141433" y="700211"/>
                </a:cubicBezTo>
                <a:cubicBezTo>
                  <a:pt x="618292" y="375854"/>
                  <a:pt x="618292" y="375854"/>
                  <a:pt x="618292" y="375854"/>
                </a:cubicBezTo>
                <a:cubicBezTo>
                  <a:pt x="607933" y="370665"/>
                  <a:pt x="597574" y="365475"/>
                  <a:pt x="582035" y="365475"/>
                </a:cubicBezTo>
                <a:close/>
                <a:moveTo>
                  <a:pt x="756000" y="0"/>
                </a:moveTo>
                <a:cubicBezTo>
                  <a:pt x="1170750" y="0"/>
                  <a:pt x="1512000" y="334872"/>
                  <a:pt x="1512000" y="756000"/>
                </a:cubicBezTo>
                <a:cubicBezTo>
                  <a:pt x="1512000" y="1169517"/>
                  <a:pt x="1170750" y="1512000"/>
                  <a:pt x="756000" y="1512000"/>
                </a:cubicBezTo>
                <a:cubicBezTo>
                  <a:pt x="336000" y="1512000"/>
                  <a:pt x="0" y="1169517"/>
                  <a:pt x="0" y="756000"/>
                </a:cubicBezTo>
                <a:cubicBezTo>
                  <a:pt x="0" y="334872"/>
                  <a:pt x="336000" y="0"/>
                  <a:pt x="756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B4CBD9-2780-4F24-A10D-E7B7B17B3763}"/>
              </a:ext>
            </a:extLst>
          </p:cNvPr>
          <p:cNvSpPr txBox="1"/>
          <p:nvPr/>
        </p:nvSpPr>
        <p:spPr>
          <a:xfrm>
            <a:off x="3734430" y="2107476"/>
            <a:ext cx="7470374" cy="336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MARKET ANALYSIS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8F5151B-9927-4E93-955A-EF874C235269}"/>
              </a:ext>
            </a:extLst>
          </p:cNvPr>
          <p:cNvSpPr>
            <a:spLocks/>
          </p:cNvSpPr>
          <p:nvPr/>
        </p:nvSpPr>
        <p:spPr bwMode="auto">
          <a:xfrm>
            <a:off x="3375146" y="2966412"/>
            <a:ext cx="234704" cy="234704"/>
          </a:xfrm>
          <a:custGeom>
            <a:avLst/>
            <a:gdLst>
              <a:gd name="connsiteX0" fmla="*/ 582035 w 1512000"/>
              <a:gd name="connsiteY0" fmla="*/ 365475 h 1512000"/>
              <a:gd name="connsiteX1" fmla="*/ 514700 w 1512000"/>
              <a:gd name="connsiteY1" fmla="*/ 432941 h 1512000"/>
              <a:gd name="connsiteX2" fmla="*/ 514700 w 1512000"/>
              <a:gd name="connsiteY2" fmla="*/ 1081654 h 1512000"/>
              <a:gd name="connsiteX3" fmla="*/ 582035 w 1512000"/>
              <a:gd name="connsiteY3" fmla="*/ 1146525 h 1512000"/>
              <a:gd name="connsiteX4" fmla="*/ 618292 w 1512000"/>
              <a:gd name="connsiteY4" fmla="*/ 1133551 h 1512000"/>
              <a:gd name="connsiteX5" fmla="*/ 1141433 w 1512000"/>
              <a:gd name="connsiteY5" fmla="*/ 814384 h 1512000"/>
              <a:gd name="connsiteX6" fmla="*/ 1175100 w 1512000"/>
              <a:gd name="connsiteY6" fmla="*/ 757298 h 1512000"/>
              <a:gd name="connsiteX7" fmla="*/ 1141433 w 1512000"/>
              <a:gd name="connsiteY7" fmla="*/ 700211 h 1512000"/>
              <a:gd name="connsiteX8" fmla="*/ 618292 w 1512000"/>
              <a:gd name="connsiteY8" fmla="*/ 375854 h 1512000"/>
              <a:gd name="connsiteX9" fmla="*/ 582035 w 1512000"/>
              <a:gd name="connsiteY9" fmla="*/ 365475 h 1512000"/>
              <a:gd name="connsiteX10" fmla="*/ 756000 w 1512000"/>
              <a:gd name="connsiteY10" fmla="*/ 0 h 1512000"/>
              <a:gd name="connsiteX11" fmla="*/ 1512000 w 1512000"/>
              <a:gd name="connsiteY11" fmla="*/ 756000 h 1512000"/>
              <a:gd name="connsiteX12" fmla="*/ 756000 w 1512000"/>
              <a:gd name="connsiteY12" fmla="*/ 1512000 h 1512000"/>
              <a:gd name="connsiteX13" fmla="*/ 0 w 1512000"/>
              <a:gd name="connsiteY13" fmla="*/ 756000 h 1512000"/>
              <a:gd name="connsiteX14" fmla="*/ 756000 w 1512000"/>
              <a:gd name="connsiteY1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12000" h="1512000">
                <a:moveTo>
                  <a:pt x="582035" y="365475"/>
                </a:moveTo>
                <a:cubicBezTo>
                  <a:pt x="543188" y="365475"/>
                  <a:pt x="514700" y="391424"/>
                  <a:pt x="514700" y="432941"/>
                </a:cubicBezTo>
                <a:cubicBezTo>
                  <a:pt x="514700" y="1081654"/>
                  <a:pt x="514700" y="1081654"/>
                  <a:pt x="514700" y="1081654"/>
                </a:cubicBezTo>
                <a:cubicBezTo>
                  <a:pt x="514700" y="1117982"/>
                  <a:pt x="543188" y="1146525"/>
                  <a:pt x="582035" y="1146525"/>
                </a:cubicBezTo>
                <a:cubicBezTo>
                  <a:pt x="597574" y="1146525"/>
                  <a:pt x="607933" y="1141335"/>
                  <a:pt x="618292" y="1133551"/>
                </a:cubicBezTo>
                <a:cubicBezTo>
                  <a:pt x="1141433" y="814384"/>
                  <a:pt x="1141433" y="814384"/>
                  <a:pt x="1141433" y="814384"/>
                </a:cubicBezTo>
                <a:cubicBezTo>
                  <a:pt x="1164741" y="798815"/>
                  <a:pt x="1175100" y="778056"/>
                  <a:pt x="1175100" y="757298"/>
                </a:cubicBezTo>
                <a:cubicBezTo>
                  <a:pt x="1175100" y="731349"/>
                  <a:pt x="1164741" y="710590"/>
                  <a:pt x="1141433" y="700211"/>
                </a:cubicBezTo>
                <a:cubicBezTo>
                  <a:pt x="618292" y="375854"/>
                  <a:pt x="618292" y="375854"/>
                  <a:pt x="618292" y="375854"/>
                </a:cubicBezTo>
                <a:cubicBezTo>
                  <a:pt x="607933" y="370665"/>
                  <a:pt x="597574" y="365475"/>
                  <a:pt x="582035" y="365475"/>
                </a:cubicBezTo>
                <a:close/>
                <a:moveTo>
                  <a:pt x="756000" y="0"/>
                </a:moveTo>
                <a:cubicBezTo>
                  <a:pt x="1170750" y="0"/>
                  <a:pt x="1512000" y="334872"/>
                  <a:pt x="1512000" y="756000"/>
                </a:cubicBezTo>
                <a:cubicBezTo>
                  <a:pt x="1512000" y="1169517"/>
                  <a:pt x="1170750" y="1512000"/>
                  <a:pt x="756000" y="1512000"/>
                </a:cubicBezTo>
                <a:cubicBezTo>
                  <a:pt x="336000" y="1512000"/>
                  <a:pt x="0" y="1169517"/>
                  <a:pt x="0" y="756000"/>
                </a:cubicBezTo>
                <a:cubicBezTo>
                  <a:pt x="0" y="334872"/>
                  <a:pt x="336000" y="0"/>
                  <a:pt x="756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3071C7-9244-4EE1-9743-72ADC26E95FA}"/>
              </a:ext>
            </a:extLst>
          </p:cNvPr>
          <p:cNvSpPr txBox="1"/>
          <p:nvPr/>
        </p:nvSpPr>
        <p:spPr>
          <a:xfrm>
            <a:off x="3734430" y="2875687"/>
            <a:ext cx="7470374" cy="336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AI4GEO PROPOSAL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556211E-6C04-4D89-9348-39F26FB21CBF}"/>
              </a:ext>
            </a:extLst>
          </p:cNvPr>
          <p:cNvSpPr>
            <a:spLocks/>
          </p:cNvSpPr>
          <p:nvPr/>
        </p:nvSpPr>
        <p:spPr bwMode="auto">
          <a:xfrm>
            <a:off x="3375146" y="3734623"/>
            <a:ext cx="234704" cy="234704"/>
          </a:xfrm>
          <a:custGeom>
            <a:avLst/>
            <a:gdLst>
              <a:gd name="connsiteX0" fmla="*/ 582035 w 1512000"/>
              <a:gd name="connsiteY0" fmla="*/ 365475 h 1512000"/>
              <a:gd name="connsiteX1" fmla="*/ 514700 w 1512000"/>
              <a:gd name="connsiteY1" fmla="*/ 432941 h 1512000"/>
              <a:gd name="connsiteX2" fmla="*/ 514700 w 1512000"/>
              <a:gd name="connsiteY2" fmla="*/ 1081654 h 1512000"/>
              <a:gd name="connsiteX3" fmla="*/ 582035 w 1512000"/>
              <a:gd name="connsiteY3" fmla="*/ 1146525 h 1512000"/>
              <a:gd name="connsiteX4" fmla="*/ 618292 w 1512000"/>
              <a:gd name="connsiteY4" fmla="*/ 1133551 h 1512000"/>
              <a:gd name="connsiteX5" fmla="*/ 1141433 w 1512000"/>
              <a:gd name="connsiteY5" fmla="*/ 814384 h 1512000"/>
              <a:gd name="connsiteX6" fmla="*/ 1175100 w 1512000"/>
              <a:gd name="connsiteY6" fmla="*/ 757298 h 1512000"/>
              <a:gd name="connsiteX7" fmla="*/ 1141433 w 1512000"/>
              <a:gd name="connsiteY7" fmla="*/ 700211 h 1512000"/>
              <a:gd name="connsiteX8" fmla="*/ 618292 w 1512000"/>
              <a:gd name="connsiteY8" fmla="*/ 375854 h 1512000"/>
              <a:gd name="connsiteX9" fmla="*/ 582035 w 1512000"/>
              <a:gd name="connsiteY9" fmla="*/ 365475 h 1512000"/>
              <a:gd name="connsiteX10" fmla="*/ 756000 w 1512000"/>
              <a:gd name="connsiteY10" fmla="*/ 0 h 1512000"/>
              <a:gd name="connsiteX11" fmla="*/ 1512000 w 1512000"/>
              <a:gd name="connsiteY11" fmla="*/ 756000 h 1512000"/>
              <a:gd name="connsiteX12" fmla="*/ 756000 w 1512000"/>
              <a:gd name="connsiteY12" fmla="*/ 1512000 h 1512000"/>
              <a:gd name="connsiteX13" fmla="*/ 0 w 1512000"/>
              <a:gd name="connsiteY13" fmla="*/ 756000 h 1512000"/>
              <a:gd name="connsiteX14" fmla="*/ 756000 w 1512000"/>
              <a:gd name="connsiteY1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12000" h="1512000">
                <a:moveTo>
                  <a:pt x="582035" y="365475"/>
                </a:moveTo>
                <a:cubicBezTo>
                  <a:pt x="543188" y="365475"/>
                  <a:pt x="514700" y="391424"/>
                  <a:pt x="514700" y="432941"/>
                </a:cubicBezTo>
                <a:cubicBezTo>
                  <a:pt x="514700" y="1081654"/>
                  <a:pt x="514700" y="1081654"/>
                  <a:pt x="514700" y="1081654"/>
                </a:cubicBezTo>
                <a:cubicBezTo>
                  <a:pt x="514700" y="1117982"/>
                  <a:pt x="543188" y="1146525"/>
                  <a:pt x="582035" y="1146525"/>
                </a:cubicBezTo>
                <a:cubicBezTo>
                  <a:pt x="597574" y="1146525"/>
                  <a:pt x="607933" y="1141335"/>
                  <a:pt x="618292" y="1133551"/>
                </a:cubicBezTo>
                <a:cubicBezTo>
                  <a:pt x="1141433" y="814384"/>
                  <a:pt x="1141433" y="814384"/>
                  <a:pt x="1141433" y="814384"/>
                </a:cubicBezTo>
                <a:cubicBezTo>
                  <a:pt x="1164741" y="798815"/>
                  <a:pt x="1175100" y="778056"/>
                  <a:pt x="1175100" y="757298"/>
                </a:cubicBezTo>
                <a:cubicBezTo>
                  <a:pt x="1175100" y="731349"/>
                  <a:pt x="1164741" y="710590"/>
                  <a:pt x="1141433" y="700211"/>
                </a:cubicBezTo>
                <a:cubicBezTo>
                  <a:pt x="618292" y="375854"/>
                  <a:pt x="618292" y="375854"/>
                  <a:pt x="618292" y="375854"/>
                </a:cubicBezTo>
                <a:cubicBezTo>
                  <a:pt x="607933" y="370665"/>
                  <a:pt x="597574" y="365475"/>
                  <a:pt x="582035" y="365475"/>
                </a:cubicBezTo>
                <a:close/>
                <a:moveTo>
                  <a:pt x="756000" y="0"/>
                </a:moveTo>
                <a:cubicBezTo>
                  <a:pt x="1170750" y="0"/>
                  <a:pt x="1512000" y="334872"/>
                  <a:pt x="1512000" y="756000"/>
                </a:cubicBezTo>
                <a:cubicBezTo>
                  <a:pt x="1512000" y="1169517"/>
                  <a:pt x="1170750" y="1512000"/>
                  <a:pt x="756000" y="1512000"/>
                </a:cubicBezTo>
                <a:cubicBezTo>
                  <a:pt x="336000" y="1512000"/>
                  <a:pt x="0" y="1169517"/>
                  <a:pt x="0" y="756000"/>
                </a:cubicBezTo>
                <a:cubicBezTo>
                  <a:pt x="0" y="334872"/>
                  <a:pt x="336000" y="0"/>
                  <a:pt x="756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D0C3E2-D6CF-41B6-9856-08295C67612D}"/>
              </a:ext>
            </a:extLst>
          </p:cNvPr>
          <p:cNvSpPr txBox="1"/>
          <p:nvPr/>
        </p:nvSpPr>
        <p:spPr>
          <a:xfrm>
            <a:off x="3734430" y="3643898"/>
            <a:ext cx="7470374" cy="336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FIRST RESULTS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EE524DD-F7B1-4CBB-9AAE-1A0BBA81D221}"/>
              </a:ext>
            </a:extLst>
          </p:cNvPr>
          <p:cNvSpPr>
            <a:spLocks/>
          </p:cNvSpPr>
          <p:nvPr/>
        </p:nvSpPr>
        <p:spPr bwMode="auto">
          <a:xfrm>
            <a:off x="3375146" y="4502833"/>
            <a:ext cx="234704" cy="234704"/>
          </a:xfrm>
          <a:custGeom>
            <a:avLst/>
            <a:gdLst>
              <a:gd name="connsiteX0" fmla="*/ 582035 w 1512000"/>
              <a:gd name="connsiteY0" fmla="*/ 365475 h 1512000"/>
              <a:gd name="connsiteX1" fmla="*/ 514700 w 1512000"/>
              <a:gd name="connsiteY1" fmla="*/ 432941 h 1512000"/>
              <a:gd name="connsiteX2" fmla="*/ 514700 w 1512000"/>
              <a:gd name="connsiteY2" fmla="*/ 1081654 h 1512000"/>
              <a:gd name="connsiteX3" fmla="*/ 582035 w 1512000"/>
              <a:gd name="connsiteY3" fmla="*/ 1146525 h 1512000"/>
              <a:gd name="connsiteX4" fmla="*/ 618292 w 1512000"/>
              <a:gd name="connsiteY4" fmla="*/ 1133551 h 1512000"/>
              <a:gd name="connsiteX5" fmla="*/ 1141433 w 1512000"/>
              <a:gd name="connsiteY5" fmla="*/ 814384 h 1512000"/>
              <a:gd name="connsiteX6" fmla="*/ 1175100 w 1512000"/>
              <a:gd name="connsiteY6" fmla="*/ 757298 h 1512000"/>
              <a:gd name="connsiteX7" fmla="*/ 1141433 w 1512000"/>
              <a:gd name="connsiteY7" fmla="*/ 700211 h 1512000"/>
              <a:gd name="connsiteX8" fmla="*/ 618292 w 1512000"/>
              <a:gd name="connsiteY8" fmla="*/ 375854 h 1512000"/>
              <a:gd name="connsiteX9" fmla="*/ 582035 w 1512000"/>
              <a:gd name="connsiteY9" fmla="*/ 365475 h 1512000"/>
              <a:gd name="connsiteX10" fmla="*/ 756000 w 1512000"/>
              <a:gd name="connsiteY10" fmla="*/ 0 h 1512000"/>
              <a:gd name="connsiteX11" fmla="*/ 1512000 w 1512000"/>
              <a:gd name="connsiteY11" fmla="*/ 756000 h 1512000"/>
              <a:gd name="connsiteX12" fmla="*/ 756000 w 1512000"/>
              <a:gd name="connsiteY12" fmla="*/ 1512000 h 1512000"/>
              <a:gd name="connsiteX13" fmla="*/ 0 w 1512000"/>
              <a:gd name="connsiteY13" fmla="*/ 756000 h 1512000"/>
              <a:gd name="connsiteX14" fmla="*/ 756000 w 1512000"/>
              <a:gd name="connsiteY1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12000" h="1512000">
                <a:moveTo>
                  <a:pt x="582035" y="365475"/>
                </a:moveTo>
                <a:cubicBezTo>
                  <a:pt x="543188" y="365475"/>
                  <a:pt x="514700" y="391424"/>
                  <a:pt x="514700" y="432941"/>
                </a:cubicBezTo>
                <a:cubicBezTo>
                  <a:pt x="514700" y="1081654"/>
                  <a:pt x="514700" y="1081654"/>
                  <a:pt x="514700" y="1081654"/>
                </a:cubicBezTo>
                <a:cubicBezTo>
                  <a:pt x="514700" y="1117982"/>
                  <a:pt x="543188" y="1146525"/>
                  <a:pt x="582035" y="1146525"/>
                </a:cubicBezTo>
                <a:cubicBezTo>
                  <a:pt x="597574" y="1146525"/>
                  <a:pt x="607933" y="1141335"/>
                  <a:pt x="618292" y="1133551"/>
                </a:cubicBezTo>
                <a:cubicBezTo>
                  <a:pt x="1141433" y="814384"/>
                  <a:pt x="1141433" y="814384"/>
                  <a:pt x="1141433" y="814384"/>
                </a:cubicBezTo>
                <a:cubicBezTo>
                  <a:pt x="1164741" y="798815"/>
                  <a:pt x="1175100" y="778056"/>
                  <a:pt x="1175100" y="757298"/>
                </a:cubicBezTo>
                <a:cubicBezTo>
                  <a:pt x="1175100" y="731349"/>
                  <a:pt x="1164741" y="710590"/>
                  <a:pt x="1141433" y="700211"/>
                </a:cubicBezTo>
                <a:cubicBezTo>
                  <a:pt x="618292" y="375854"/>
                  <a:pt x="618292" y="375854"/>
                  <a:pt x="618292" y="375854"/>
                </a:cubicBezTo>
                <a:cubicBezTo>
                  <a:pt x="607933" y="370665"/>
                  <a:pt x="597574" y="365475"/>
                  <a:pt x="582035" y="365475"/>
                </a:cubicBezTo>
                <a:close/>
                <a:moveTo>
                  <a:pt x="756000" y="0"/>
                </a:moveTo>
                <a:cubicBezTo>
                  <a:pt x="1170750" y="0"/>
                  <a:pt x="1512000" y="334872"/>
                  <a:pt x="1512000" y="756000"/>
                </a:cubicBezTo>
                <a:cubicBezTo>
                  <a:pt x="1512000" y="1169517"/>
                  <a:pt x="1170750" y="1512000"/>
                  <a:pt x="756000" y="1512000"/>
                </a:cubicBezTo>
                <a:cubicBezTo>
                  <a:pt x="336000" y="1512000"/>
                  <a:pt x="0" y="1169517"/>
                  <a:pt x="0" y="756000"/>
                </a:cubicBezTo>
                <a:cubicBezTo>
                  <a:pt x="0" y="334872"/>
                  <a:pt x="336000" y="0"/>
                  <a:pt x="756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3C0156-C19E-4A9D-BBEC-5F3B50B01A3C}"/>
              </a:ext>
            </a:extLst>
          </p:cNvPr>
          <p:cNvSpPr/>
          <p:nvPr/>
        </p:nvSpPr>
        <p:spPr>
          <a:xfrm>
            <a:off x="3356944" y="441325"/>
            <a:ext cx="5628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Agenda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8" name="TextBox 22">
            <a:extLst>
              <a:ext uri="{FF2B5EF4-FFF2-40B4-BE49-F238E27FC236}">
                <a16:creationId xmlns:a16="http://schemas.microsoft.com/office/drawing/2014/main" id="{6EAE0C02-CB67-4423-A200-05D29CDE9ACB}"/>
              </a:ext>
            </a:extLst>
          </p:cNvPr>
          <p:cNvSpPr txBox="1"/>
          <p:nvPr/>
        </p:nvSpPr>
        <p:spPr>
          <a:xfrm>
            <a:off x="3734430" y="4414371"/>
            <a:ext cx="7470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VIRTUAL RESEARCH ENVIRONMENT FOCUS (video)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>
              <a:lnSpc>
                <a:spcPct val="150000"/>
              </a:lnSpc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26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>
            <a:extLst>
              <a:ext uri="{FF2B5EF4-FFF2-40B4-BE49-F238E27FC236}">
                <a16:creationId xmlns:a16="http://schemas.microsoft.com/office/drawing/2014/main" id="{91A5665B-57D9-4AAE-B94A-33B03A1099C4}"/>
              </a:ext>
            </a:extLst>
          </p:cNvPr>
          <p:cNvSpPr>
            <a:spLocks/>
          </p:cNvSpPr>
          <p:nvPr/>
        </p:nvSpPr>
        <p:spPr bwMode="auto">
          <a:xfrm>
            <a:off x="1169267" y="1936791"/>
            <a:ext cx="2100263" cy="3532188"/>
          </a:xfrm>
          <a:custGeom>
            <a:avLst/>
            <a:gdLst>
              <a:gd name="T0" fmla="*/ 2368 w 2368"/>
              <a:gd name="T1" fmla="*/ 3707 h 3986"/>
              <a:gd name="T2" fmla="*/ 2089 w 2368"/>
              <a:gd name="T3" fmla="*/ 3986 h 3986"/>
              <a:gd name="T4" fmla="*/ 280 w 2368"/>
              <a:gd name="T5" fmla="*/ 3986 h 3986"/>
              <a:gd name="T6" fmla="*/ 0 w 2368"/>
              <a:gd name="T7" fmla="*/ 3707 h 3986"/>
              <a:gd name="T8" fmla="*/ 0 w 2368"/>
              <a:gd name="T9" fmla="*/ 280 h 3986"/>
              <a:gd name="T10" fmla="*/ 280 w 2368"/>
              <a:gd name="T11" fmla="*/ 0 h 3986"/>
              <a:gd name="T12" fmla="*/ 2089 w 2368"/>
              <a:gd name="T13" fmla="*/ 0 h 3986"/>
              <a:gd name="T14" fmla="*/ 2368 w 2368"/>
              <a:gd name="T15" fmla="*/ 280 h 3986"/>
              <a:gd name="T16" fmla="*/ 2368 w 2368"/>
              <a:gd name="T17" fmla="*/ 3707 h 3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68" h="3986">
                <a:moveTo>
                  <a:pt x="2368" y="3707"/>
                </a:moveTo>
                <a:cubicBezTo>
                  <a:pt x="2368" y="3861"/>
                  <a:pt x="2243" y="3986"/>
                  <a:pt x="2089" y="3986"/>
                </a:cubicBezTo>
                <a:cubicBezTo>
                  <a:pt x="280" y="3986"/>
                  <a:pt x="280" y="3986"/>
                  <a:pt x="280" y="3986"/>
                </a:cubicBezTo>
                <a:cubicBezTo>
                  <a:pt x="125" y="3986"/>
                  <a:pt x="0" y="3861"/>
                  <a:pt x="0" y="3707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125"/>
                  <a:pt x="125" y="0"/>
                  <a:pt x="280" y="0"/>
                </a:cubicBezTo>
                <a:cubicBezTo>
                  <a:pt x="2089" y="0"/>
                  <a:pt x="2089" y="0"/>
                  <a:pt x="2089" y="0"/>
                </a:cubicBezTo>
                <a:cubicBezTo>
                  <a:pt x="2243" y="0"/>
                  <a:pt x="2368" y="125"/>
                  <a:pt x="2368" y="280"/>
                </a:cubicBezTo>
                <a:lnTo>
                  <a:pt x="2368" y="37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29F82976-5712-4732-A6BB-AFF245BC489B}"/>
              </a:ext>
            </a:extLst>
          </p:cNvPr>
          <p:cNvSpPr>
            <a:spLocks/>
          </p:cNvSpPr>
          <p:nvPr/>
        </p:nvSpPr>
        <p:spPr bwMode="auto">
          <a:xfrm>
            <a:off x="1169267" y="2042737"/>
            <a:ext cx="2100263" cy="2359025"/>
          </a:xfrm>
          <a:custGeom>
            <a:avLst/>
            <a:gdLst>
              <a:gd name="T0" fmla="*/ 2089 w 2368"/>
              <a:gd name="T1" fmla="*/ 0 h 2660"/>
              <a:gd name="T2" fmla="*/ 280 w 2368"/>
              <a:gd name="T3" fmla="*/ 0 h 2660"/>
              <a:gd name="T4" fmla="*/ 0 w 2368"/>
              <a:gd name="T5" fmla="*/ 280 h 2660"/>
              <a:gd name="T6" fmla="*/ 0 w 2368"/>
              <a:gd name="T7" fmla="*/ 1398 h 2660"/>
              <a:gd name="T8" fmla="*/ 2368 w 2368"/>
              <a:gd name="T9" fmla="*/ 1291 h 2660"/>
              <a:gd name="T10" fmla="*/ 2368 w 2368"/>
              <a:gd name="T11" fmla="*/ 280 h 2660"/>
              <a:gd name="T12" fmla="*/ 2089 w 2368"/>
              <a:gd name="T13" fmla="*/ 0 h 2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68" h="2660">
                <a:moveTo>
                  <a:pt x="2089" y="0"/>
                </a:moveTo>
                <a:cubicBezTo>
                  <a:pt x="280" y="0"/>
                  <a:pt x="280" y="0"/>
                  <a:pt x="280" y="0"/>
                </a:cubicBezTo>
                <a:cubicBezTo>
                  <a:pt x="125" y="0"/>
                  <a:pt x="0" y="125"/>
                  <a:pt x="0" y="280"/>
                </a:cubicBezTo>
                <a:cubicBezTo>
                  <a:pt x="0" y="1398"/>
                  <a:pt x="0" y="1398"/>
                  <a:pt x="0" y="1398"/>
                </a:cubicBezTo>
                <a:cubicBezTo>
                  <a:pt x="790" y="2660"/>
                  <a:pt x="1579" y="28"/>
                  <a:pt x="2368" y="1291"/>
                </a:cubicBezTo>
                <a:cubicBezTo>
                  <a:pt x="2368" y="280"/>
                  <a:pt x="2368" y="280"/>
                  <a:pt x="2368" y="280"/>
                </a:cubicBezTo>
                <a:cubicBezTo>
                  <a:pt x="2368" y="125"/>
                  <a:pt x="2243" y="0"/>
                  <a:pt x="2089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5B222B-0E62-431C-B7DC-C19625C0DD36}"/>
              </a:ext>
            </a:extLst>
          </p:cNvPr>
          <p:cNvSpPr txBox="1"/>
          <p:nvPr/>
        </p:nvSpPr>
        <p:spPr>
          <a:xfrm>
            <a:off x="4017328" y="1960969"/>
            <a:ext cx="7122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z="3200" dirty="0" smtClean="0"/>
              <a:t>3D geospatial information market</a:t>
            </a:r>
            <a:endParaRPr lang="en-ID" sz="3200" dirty="0"/>
          </a:p>
        </p:txBody>
      </p:sp>
      <p:grpSp>
        <p:nvGrpSpPr>
          <p:cNvPr id="2" name="Groupe 1"/>
          <p:cNvGrpSpPr/>
          <p:nvPr/>
        </p:nvGrpSpPr>
        <p:grpSpPr>
          <a:xfrm>
            <a:off x="1169267" y="1630392"/>
            <a:ext cx="2798884" cy="2663837"/>
            <a:chOff x="1169267" y="1630392"/>
            <a:chExt cx="2798884" cy="2663837"/>
          </a:xfrm>
        </p:grpSpPr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931A4408-0395-4C00-88DD-6E3794886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267" y="1630392"/>
              <a:ext cx="2798884" cy="2663837"/>
            </a:xfrm>
            <a:custGeom>
              <a:avLst/>
              <a:gdLst>
                <a:gd name="T0" fmla="*/ 280 w 2368"/>
                <a:gd name="T1" fmla="*/ 0 h 2660"/>
                <a:gd name="T2" fmla="*/ 2089 w 2368"/>
                <a:gd name="T3" fmla="*/ 0 h 2660"/>
                <a:gd name="T4" fmla="*/ 2368 w 2368"/>
                <a:gd name="T5" fmla="*/ 280 h 2660"/>
                <a:gd name="T6" fmla="*/ 2368 w 2368"/>
                <a:gd name="T7" fmla="*/ 1398 h 2660"/>
                <a:gd name="T8" fmla="*/ 0 w 2368"/>
                <a:gd name="T9" fmla="*/ 1291 h 2660"/>
                <a:gd name="T10" fmla="*/ 0 w 2368"/>
                <a:gd name="T11" fmla="*/ 280 h 2660"/>
                <a:gd name="T12" fmla="*/ 280 w 2368"/>
                <a:gd name="T13" fmla="*/ 0 h 2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8" h="2660">
                  <a:moveTo>
                    <a:pt x="280" y="0"/>
                  </a:moveTo>
                  <a:cubicBezTo>
                    <a:pt x="2089" y="0"/>
                    <a:pt x="2089" y="0"/>
                    <a:pt x="2089" y="0"/>
                  </a:cubicBezTo>
                  <a:cubicBezTo>
                    <a:pt x="2243" y="0"/>
                    <a:pt x="2368" y="125"/>
                    <a:pt x="2368" y="280"/>
                  </a:cubicBezTo>
                  <a:cubicBezTo>
                    <a:pt x="2368" y="1398"/>
                    <a:pt x="2368" y="1398"/>
                    <a:pt x="2368" y="1398"/>
                  </a:cubicBezTo>
                  <a:cubicBezTo>
                    <a:pt x="1579" y="2660"/>
                    <a:pt x="790" y="28"/>
                    <a:pt x="0" y="1291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125"/>
                    <a:pt x="125" y="0"/>
                    <a:pt x="2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C2473AA-93A3-4B31-A327-A8243620F43A}"/>
                </a:ext>
              </a:extLst>
            </p:cNvPr>
            <p:cNvSpPr txBox="1"/>
            <p:nvPr/>
          </p:nvSpPr>
          <p:spPr>
            <a:xfrm>
              <a:off x="1350731" y="2880421"/>
              <a:ext cx="519694" cy="58015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defRPr>
              </a:lvl1pPr>
            </a:lstStyle>
            <a:p>
              <a:r>
                <a:rPr lang="en-US" sz="2400" dirty="0"/>
                <a:t>01</a:t>
              </a:r>
            </a:p>
          </p:txBody>
        </p:sp>
        <p:sp>
          <p:nvSpPr>
            <p:cNvPr id="33" name="Freeform 83">
              <a:extLst>
                <a:ext uri="{FF2B5EF4-FFF2-40B4-BE49-F238E27FC236}">
                  <a16:creationId xmlns:a16="http://schemas.microsoft.com/office/drawing/2014/main" id="{3409538D-9B62-458E-872E-45700F6295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03095" y="2171049"/>
              <a:ext cx="539538" cy="409484"/>
            </a:xfrm>
            <a:custGeom>
              <a:avLst/>
              <a:gdLst>
                <a:gd name="T0" fmla="*/ 0 w 307"/>
                <a:gd name="T1" fmla="*/ 174 h 233"/>
                <a:gd name="T2" fmla="*/ 117 w 307"/>
                <a:gd name="T3" fmla="*/ 174 h 233"/>
                <a:gd name="T4" fmla="*/ 58 w 307"/>
                <a:gd name="T5" fmla="*/ 222 h 233"/>
                <a:gd name="T6" fmla="*/ 58 w 307"/>
                <a:gd name="T7" fmla="*/ 127 h 233"/>
                <a:gd name="T8" fmla="*/ 58 w 307"/>
                <a:gd name="T9" fmla="*/ 222 h 233"/>
                <a:gd name="T10" fmla="*/ 249 w 307"/>
                <a:gd name="T11" fmla="*/ 146 h 233"/>
                <a:gd name="T12" fmla="*/ 215 w 307"/>
                <a:gd name="T13" fmla="*/ 180 h 233"/>
                <a:gd name="T14" fmla="*/ 249 w 307"/>
                <a:gd name="T15" fmla="*/ 134 h 233"/>
                <a:gd name="T16" fmla="*/ 64 w 307"/>
                <a:gd name="T17" fmla="*/ 140 h 233"/>
                <a:gd name="T18" fmla="*/ 30 w 307"/>
                <a:gd name="T19" fmla="*/ 174 h 233"/>
                <a:gd name="T20" fmla="*/ 18 w 307"/>
                <a:gd name="T21" fmla="*/ 174 h 233"/>
                <a:gd name="T22" fmla="*/ 64 w 307"/>
                <a:gd name="T23" fmla="*/ 140 h 233"/>
                <a:gd name="T24" fmla="*/ 190 w 307"/>
                <a:gd name="T25" fmla="*/ 174 h 233"/>
                <a:gd name="T26" fmla="*/ 307 w 307"/>
                <a:gd name="T27" fmla="*/ 174 h 233"/>
                <a:gd name="T28" fmla="*/ 249 w 307"/>
                <a:gd name="T29" fmla="*/ 222 h 233"/>
                <a:gd name="T30" fmla="*/ 249 w 307"/>
                <a:gd name="T31" fmla="*/ 127 h 233"/>
                <a:gd name="T32" fmla="*/ 249 w 307"/>
                <a:gd name="T33" fmla="*/ 222 h 233"/>
                <a:gd name="T34" fmla="*/ 168 w 307"/>
                <a:gd name="T35" fmla="*/ 27 h 233"/>
                <a:gd name="T36" fmla="*/ 220 w 307"/>
                <a:gd name="T37" fmla="*/ 9 h 233"/>
                <a:gd name="T38" fmla="*/ 237 w 307"/>
                <a:gd name="T39" fmla="*/ 41 h 233"/>
                <a:gd name="T40" fmla="*/ 172 w 307"/>
                <a:gd name="T41" fmla="*/ 46 h 233"/>
                <a:gd name="T42" fmla="*/ 70 w 307"/>
                <a:gd name="T43" fmla="*/ 41 h 233"/>
                <a:gd name="T44" fmla="*/ 87 w 307"/>
                <a:gd name="T45" fmla="*/ 9 h 233"/>
                <a:gd name="T46" fmla="*/ 139 w 307"/>
                <a:gd name="T47" fmla="*/ 27 h 233"/>
                <a:gd name="T48" fmla="*/ 100 w 307"/>
                <a:gd name="T49" fmla="*/ 35 h 233"/>
                <a:gd name="T50" fmla="*/ 284 w 307"/>
                <a:gd name="T51" fmla="*/ 121 h 233"/>
                <a:gd name="T52" fmla="*/ 207 w 307"/>
                <a:gd name="T53" fmla="*/ 41 h 233"/>
                <a:gd name="T54" fmla="*/ 154 w 307"/>
                <a:gd name="T55" fmla="*/ 49 h 233"/>
                <a:gd name="T56" fmla="*/ 100 w 307"/>
                <a:gd name="T57" fmla="*/ 41 h 233"/>
                <a:gd name="T58" fmla="*/ 23 w 307"/>
                <a:gd name="T59" fmla="*/ 121 h 233"/>
                <a:gd name="T60" fmla="*/ 122 w 307"/>
                <a:gd name="T61" fmla="*/ 174 h 233"/>
                <a:gd name="T62" fmla="*/ 137 w 307"/>
                <a:gd name="T63" fmla="*/ 185 h 233"/>
                <a:gd name="T64" fmla="*/ 170 w 307"/>
                <a:gd name="T65" fmla="*/ 185 h 233"/>
                <a:gd name="T66" fmla="*/ 185 w 307"/>
                <a:gd name="T67" fmla="*/ 174 h 233"/>
                <a:gd name="T68" fmla="*/ 154 w 307"/>
                <a:gd name="T69" fmla="*/ 184 h 233"/>
                <a:gd name="T70" fmla="*/ 154 w 307"/>
                <a:gd name="T71" fmla="*/ 141 h 233"/>
                <a:gd name="T72" fmla="*/ 154 w 307"/>
                <a:gd name="T73" fmla="*/ 18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7" h="233">
                  <a:moveTo>
                    <a:pt x="58" y="116"/>
                  </a:moveTo>
                  <a:cubicBezTo>
                    <a:pt x="26" y="116"/>
                    <a:pt x="0" y="142"/>
                    <a:pt x="0" y="174"/>
                  </a:cubicBezTo>
                  <a:cubicBezTo>
                    <a:pt x="0" y="207"/>
                    <a:pt x="26" y="233"/>
                    <a:pt x="58" y="233"/>
                  </a:cubicBezTo>
                  <a:cubicBezTo>
                    <a:pt x="91" y="233"/>
                    <a:pt x="117" y="207"/>
                    <a:pt x="117" y="174"/>
                  </a:cubicBezTo>
                  <a:cubicBezTo>
                    <a:pt x="117" y="142"/>
                    <a:pt x="91" y="116"/>
                    <a:pt x="58" y="116"/>
                  </a:cubicBezTo>
                  <a:close/>
                  <a:moveTo>
                    <a:pt x="58" y="222"/>
                  </a:moveTo>
                  <a:cubicBezTo>
                    <a:pt x="32" y="222"/>
                    <a:pt x="11" y="200"/>
                    <a:pt x="11" y="174"/>
                  </a:cubicBezTo>
                  <a:cubicBezTo>
                    <a:pt x="11" y="148"/>
                    <a:pt x="32" y="127"/>
                    <a:pt x="58" y="127"/>
                  </a:cubicBezTo>
                  <a:cubicBezTo>
                    <a:pt x="84" y="127"/>
                    <a:pt x="106" y="148"/>
                    <a:pt x="106" y="174"/>
                  </a:cubicBezTo>
                  <a:cubicBezTo>
                    <a:pt x="106" y="200"/>
                    <a:pt x="84" y="222"/>
                    <a:pt x="58" y="222"/>
                  </a:cubicBezTo>
                  <a:close/>
                  <a:moveTo>
                    <a:pt x="254" y="140"/>
                  </a:moveTo>
                  <a:cubicBezTo>
                    <a:pt x="254" y="143"/>
                    <a:pt x="252" y="146"/>
                    <a:pt x="249" y="146"/>
                  </a:cubicBezTo>
                  <a:cubicBezTo>
                    <a:pt x="233" y="146"/>
                    <a:pt x="220" y="159"/>
                    <a:pt x="220" y="174"/>
                  </a:cubicBezTo>
                  <a:cubicBezTo>
                    <a:pt x="220" y="177"/>
                    <a:pt x="218" y="180"/>
                    <a:pt x="215" y="180"/>
                  </a:cubicBezTo>
                  <a:cubicBezTo>
                    <a:pt x="211" y="180"/>
                    <a:pt x="209" y="177"/>
                    <a:pt x="209" y="174"/>
                  </a:cubicBezTo>
                  <a:cubicBezTo>
                    <a:pt x="209" y="152"/>
                    <a:pt x="227" y="134"/>
                    <a:pt x="249" y="134"/>
                  </a:cubicBezTo>
                  <a:cubicBezTo>
                    <a:pt x="252" y="134"/>
                    <a:pt x="254" y="137"/>
                    <a:pt x="254" y="140"/>
                  </a:cubicBezTo>
                  <a:close/>
                  <a:moveTo>
                    <a:pt x="64" y="140"/>
                  </a:moveTo>
                  <a:cubicBezTo>
                    <a:pt x="64" y="143"/>
                    <a:pt x="61" y="146"/>
                    <a:pt x="58" y="146"/>
                  </a:cubicBezTo>
                  <a:cubicBezTo>
                    <a:pt x="42" y="146"/>
                    <a:pt x="30" y="159"/>
                    <a:pt x="30" y="174"/>
                  </a:cubicBezTo>
                  <a:cubicBezTo>
                    <a:pt x="30" y="177"/>
                    <a:pt x="27" y="180"/>
                    <a:pt x="24" y="180"/>
                  </a:cubicBezTo>
                  <a:cubicBezTo>
                    <a:pt x="21" y="180"/>
                    <a:pt x="18" y="177"/>
                    <a:pt x="18" y="174"/>
                  </a:cubicBezTo>
                  <a:cubicBezTo>
                    <a:pt x="18" y="152"/>
                    <a:pt x="36" y="134"/>
                    <a:pt x="58" y="134"/>
                  </a:cubicBezTo>
                  <a:cubicBezTo>
                    <a:pt x="61" y="134"/>
                    <a:pt x="64" y="137"/>
                    <a:pt x="64" y="140"/>
                  </a:cubicBezTo>
                  <a:close/>
                  <a:moveTo>
                    <a:pt x="249" y="116"/>
                  </a:moveTo>
                  <a:cubicBezTo>
                    <a:pt x="217" y="116"/>
                    <a:pt x="190" y="142"/>
                    <a:pt x="190" y="174"/>
                  </a:cubicBezTo>
                  <a:cubicBezTo>
                    <a:pt x="190" y="207"/>
                    <a:pt x="217" y="233"/>
                    <a:pt x="249" y="233"/>
                  </a:cubicBezTo>
                  <a:cubicBezTo>
                    <a:pt x="281" y="233"/>
                    <a:pt x="307" y="207"/>
                    <a:pt x="307" y="174"/>
                  </a:cubicBezTo>
                  <a:cubicBezTo>
                    <a:pt x="307" y="142"/>
                    <a:pt x="281" y="116"/>
                    <a:pt x="249" y="116"/>
                  </a:cubicBezTo>
                  <a:close/>
                  <a:moveTo>
                    <a:pt x="249" y="222"/>
                  </a:moveTo>
                  <a:cubicBezTo>
                    <a:pt x="223" y="222"/>
                    <a:pt x="201" y="200"/>
                    <a:pt x="201" y="174"/>
                  </a:cubicBezTo>
                  <a:cubicBezTo>
                    <a:pt x="201" y="148"/>
                    <a:pt x="223" y="127"/>
                    <a:pt x="249" y="127"/>
                  </a:cubicBezTo>
                  <a:cubicBezTo>
                    <a:pt x="275" y="127"/>
                    <a:pt x="296" y="148"/>
                    <a:pt x="296" y="174"/>
                  </a:cubicBezTo>
                  <a:cubicBezTo>
                    <a:pt x="296" y="200"/>
                    <a:pt x="275" y="222"/>
                    <a:pt x="249" y="222"/>
                  </a:cubicBezTo>
                  <a:close/>
                  <a:moveTo>
                    <a:pt x="172" y="46"/>
                  </a:moveTo>
                  <a:cubicBezTo>
                    <a:pt x="168" y="27"/>
                    <a:pt x="168" y="27"/>
                    <a:pt x="168" y="27"/>
                  </a:cubicBezTo>
                  <a:cubicBezTo>
                    <a:pt x="168" y="27"/>
                    <a:pt x="169" y="9"/>
                    <a:pt x="193" y="3"/>
                  </a:cubicBezTo>
                  <a:cubicBezTo>
                    <a:pt x="208" y="0"/>
                    <a:pt x="220" y="9"/>
                    <a:pt x="220" y="9"/>
                  </a:cubicBezTo>
                  <a:cubicBezTo>
                    <a:pt x="220" y="9"/>
                    <a:pt x="234" y="33"/>
                    <a:pt x="236" y="38"/>
                  </a:cubicBezTo>
                  <a:cubicBezTo>
                    <a:pt x="237" y="39"/>
                    <a:pt x="237" y="40"/>
                    <a:pt x="237" y="41"/>
                  </a:cubicBezTo>
                  <a:cubicBezTo>
                    <a:pt x="230" y="38"/>
                    <a:pt x="220" y="35"/>
                    <a:pt x="207" y="35"/>
                  </a:cubicBezTo>
                  <a:cubicBezTo>
                    <a:pt x="192" y="35"/>
                    <a:pt x="179" y="41"/>
                    <a:pt x="172" y="46"/>
                  </a:cubicBezTo>
                  <a:close/>
                  <a:moveTo>
                    <a:pt x="100" y="35"/>
                  </a:moveTo>
                  <a:cubicBezTo>
                    <a:pt x="87" y="35"/>
                    <a:pt x="77" y="38"/>
                    <a:pt x="70" y="41"/>
                  </a:cubicBezTo>
                  <a:cubicBezTo>
                    <a:pt x="70" y="40"/>
                    <a:pt x="70" y="39"/>
                    <a:pt x="71" y="38"/>
                  </a:cubicBezTo>
                  <a:cubicBezTo>
                    <a:pt x="73" y="33"/>
                    <a:pt x="87" y="9"/>
                    <a:pt x="87" y="9"/>
                  </a:cubicBezTo>
                  <a:cubicBezTo>
                    <a:pt x="87" y="9"/>
                    <a:pt x="100" y="0"/>
                    <a:pt x="114" y="3"/>
                  </a:cubicBezTo>
                  <a:cubicBezTo>
                    <a:pt x="138" y="9"/>
                    <a:pt x="139" y="27"/>
                    <a:pt x="139" y="27"/>
                  </a:cubicBezTo>
                  <a:cubicBezTo>
                    <a:pt x="135" y="46"/>
                    <a:pt x="135" y="46"/>
                    <a:pt x="135" y="46"/>
                  </a:cubicBezTo>
                  <a:cubicBezTo>
                    <a:pt x="128" y="41"/>
                    <a:pt x="116" y="35"/>
                    <a:pt x="100" y="35"/>
                  </a:cubicBezTo>
                  <a:close/>
                  <a:moveTo>
                    <a:pt x="249" y="110"/>
                  </a:moveTo>
                  <a:cubicBezTo>
                    <a:pt x="262" y="110"/>
                    <a:pt x="274" y="114"/>
                    <a:pt x="284" y="121"/>
                  </a:cubicBezTo>
                  <a:cubicBezTo>
                    <a:pt x="245" y="51"/>
                    <a:pt x="245" y="51"/>
                    <a:pt x="245" y="51"/>
                  </a:cubicBezTo>
                  <a:cubicBezTo>
                    <a:pt x="245" y="51"/>
                    <a:pt x="230" y="41"/>
                    <a:pt x="207" y="41"/>
                  </a:cubicBezTo>
                  <a:cubicBezTo>
                    <a:pt x="185" y="41"/>
                    <a:pt x="170" y="55"/>
                    <a:pt x="170" y="55"/>
                  </a:cubicBezTo>
                  <a:cubicBezTo>
                    <a:pt x="170" y="55"/>
                    <a:pt x="164" y="49"/>
                    <a:pt x="154" y="49"/>
                  </a:cubicBezTo>
                  <a:cubicBezTo>
                    <a:pt x="143" y="49"/>
                    <a:pt x="137" y="55"/>
                    <a:pt x="137" y="55"/>
                  </a:cubicBezTo>
                  <a:cubicBezTo>
                    <a:pt x="137" y="55"/>
                    <a:pt x="122" y="41"/>
                    <a:pt x="100" y="41"/>
                  </a:cubicBezTo>
                  <a:cubicBezTo>
                    <a:pt x="77" y="41"/>
                    <a:pt x="62" y="51"/>
                    <a:pt x="62" y="51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33" y="114"/>
                    <a:pt x="45" y="110"/>
                    <a:pt x="58" y="110"/>
                  </a:cubicBezTo>
                  <a:cubicBezTo>
                    <a:pt x="94" y="110"/>
                    <a:pt x="122" y="139"/>
                    <a:pt x="122" y="174"/>
                  </a:cubicBezTo>
                  <a:cubicBezTo>
                    <a:pt x="122" y="179"/>
                    <a:pt x="122" y="183"/>
                    <a:pt x="121" y="188"/>
                  </a:cubicBezTo>
                  <a:cubicBezTo>
                    <a:pt x="126" y="187"/>
                    <a:pt x="131" y="186"/>
                    <a:pt x="137" y="185"/>
                  </a:cubicBezTo>
                  <a:cubicBezTo>
                    <a:pt x="142" y="189"/>
                    <a:pt x="147" y="191"/>
                    <a:pt x="154" y="191"/>
                  </a:cubicBezTo>
                  <a:cubicBezTo>
                    <a:pt x="160" y="191"/>
                    <a:pt x="165" y="189"/>
                    <a:pt x="170" y="185"/>
                  </a:cubicBezTo>
                  <a:cubicBezTo>
                    <a:pt x="176" y="186"/>
                    <a:pt x="181" y="187"/>
                    <a:pt x="186" y="188"/>
                  </a:cubicBezTo>
                  <a:cubicBezTo>
                    <a:pt x="185" y="183"/>
                    <a:pt x="185" y="179"/>
                    <a:pt x="185" y="174"/>
                  </a:cubicBezTo>
                  <a:cubicBezTo>
                    <a:pt x="185" y="139"/>
                    <a:pt x="213" y="110"/>
                    <a:pt x="249" y="110"/>
                  </a:cubicBezTo>
                  <a:close/>
                  <a:moveTo>
                    <a:pt x="154" y="184"/>
                  </a:moveTo>
                  <a:cubicBezTo>
                    <a:pt x="142" y="184"/>
                    <a:pt x="132" y="174"/>
                    <a:pt x="132" y="162"/>
                  </a:cubicBezTo>
                  <a:cubicBezTo>
                    <a:pt x="132" y="151"/>
                    <a:pt x="142" y="141"/>
                    <a:pt x="154" y="141"/>
                  </a:cubicBezTo>
                  <a:cubicBezTo>
                    <a:pt x="165" y="141"/>
                    <a:pt x="175" y="151"/>
                    <a:pt x="175" y="162"/>
                  </a:cubicBezTo>
                  <a:cubicBezTo>
                    <a:pt x="175" y="174"/>
                    <a:pt x="165" y="184"/>
                    <a:pt x="154" y="1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409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96BF6D4-7302-4FC0-8508-CB0CDBF8BAAF}"/>
              </a:ext>
            </a:extLst>
          </p:cNvPr>
          <p:cNvSpPr/>
          <p:nvPr/>
        </p:nvSpPr>
        <p:spPr>
          <a:xfrm flipH="1">
            <a:off x="1353048" y="5481611"/>
            <a:ext cx="6693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« the future </a:t>
            </a:r>
            <a:r>
              <a:rPr lang="fr-FR" sz="1200" b="1" dirty="0" err="1" smtClean="0"/>
              <a:t>belongs</a:t>
            </a:r>
            <a:r>
              <a:rPr lang="fr-FR" sz="1200" b="1" dirty="0" smtClean="0"/>
              <a:t> to one </a:t>
            </a:r>
            <a:r>
              <a:rPr lang="fr-FR" sz="1200" b="1" dirty="0" err="1" smtClean="0"/>
              <a:t>who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holds</a:t>
            </a:r>
            <a:r>
              <a:rPr lang="fr-FR" sz="1200" b="1" dirty="0" smtClean="0"/>
              <a:t> data » </a:t>
            </a:r>
            <a:r>
              <a:rPr lang="fr-FR" sz="1200" dirty="0" err="1" smtClean="0"/>
              <a:t>yes</a:t>
            </a:r>
            <a:r>
              <a:rPr lang="fr-FR" sz="1200" dirty="0" smtClean="0"/>
              <a:t> and no : the one </a:t>
            </a:r>
            <a:r>
              <a:rPr lang="fr-FR" sz="1200" dirty="0" err="1" smtClean="0"/>
              <a:t>who</a:t>
            </a:r>
            <a:r>
              <a:rPr lang="fr-FR" sz="1200" dirty="0" smtClean="0"/>
              <a:t> </a:t>
            </a:r>
            <a:r>
              <a:rPr lang="fr-FR" sz="1200" dirty="0" err="1" smtClean="0"/>
              <a:t>is</a:t>
            </a:r>
            <a:r>
              <a:rPr lang="fr-FR" sz="1200" dirty="0" smtClean="0"/>
              <a:t> able to </a:t>
            </a:r>
            <a:r>
              <a:rPr lang="fr-FR" sz="1200" dirty="0" err="1" smtClean="0"/>
              <a:t>correlate</a:t>
            </a:r>
            <a:r>
              <a:rPr lang="fr-FR" sz="1200" dirty="0" smtClean="0"/>
              <a:t> </a:t>
            </a:r>
            <a:r>
              <a:rPr lang="fr-FR" sz="1200" dirty="0" err="1" smtClean="0"/>
              <a:t>big</a:t>
            </a:r>
            <a:r>
              <a:rPr lang="fr-FR" sz="1200" dirty="0" smtClean="0"/>
              <a:t> </a:t>
            </a:r>
            <a:r>
              <a:rPr lang="fr-FR" sz="1200" dirty="0" err="1" smtClean="0"/>
              <a:t>heterogeneous</a:t>
            </a:r>
            <a:r>
              <a:rPr lang="fr-FR" sz="1200" dirty="0" smtClean="0"/>
              <a:t> </a:t>
            </a:r>
            <a:r>
              <a:rPr lang="fr-FR" sz="1200" dirty="0" err="1" smtClean="0"/>
              <a:t>datasets</a:t>
            </a:r>
            <a:r>
              <a:rPr lang="fr-FR" sz="1200" dirty="0" smtClean="0"/>
              <a:t> </a:t>
            </a:r>
            <a:r>
              <a:rPr lang="fr-FR" sz="1200" dirty="0" err="1" smtClean="0"/>
              <a:t>is</a:t>
            </a:r>
            <a:r>
              <a:rPr lang="fr-FR" sz="1200" dirty="0" smtClean="0"/>
              <a:t> the new </a:t>
            </a:r>
            <a:r>
              <a:rPr lang="fr-FR" sz="1200" dirty="0" err="1" smtClean="0"/>
              <a:t>king</a:t>
            </a:r>
            <a:endParaRPr lang="fr-FR" sz="1200" dirty="0"/>
          </a:p>
        </p:txBody>
      </p:sp>
      <p:sp>
        <p:nvSpPr>
          <p:cNvPr id="12" name="Freeform: Shape 12">
            <a:extLst>
              <a:ext uri="{FF2B5EF4-FFF2-40B4-BE49-F238E27FC236}">
                <a16:creationId xmlns:a16="http://schemas.microsoft.com/office/drawing/2014/main" id="{21A2A7DB-402D-48CA-ACC9-395E06BCF727}"/>
              </a:ext>
            </a:extLst>
          </p:cNvPr>
          <p:cNvSpPr>
            <a:spLocks/>
          </p:cNvSpPr>
          <p:nvPr/>
        </p:nvSpPr>
        <p:spPr bwMode="auto">
          <a:xfrm>
            <a:off x="1042372" y="5558012"/>
            <a:ext cx="183381" cy="130005"/>
          </a:xfrm>
          <a:custGeom>
            <a:avLst/>
            <a:gdLst>
              <a:gd name="connsiteX0" fmla="*/ 3869732 w 4347305"/>
              <a:gd name="connsiteY0" fmla="*/ 0 h 3081915"/>
              <a:gd name="connsiteX1" fmla="*/ 4203458 w 4347305"/>
              <a:gd name="connsiteY1" fmla="*/ 138686 h 3081915"/>
              <a:gd name="connsiteX2" fmla="*/ 4203458 w 4347305"/>
              <a:gd name="connsiteY2" fmla="*/ 809001 h 3081915"/>
              <a:gd name="connsiteX3" fmla="*/ 2278397 w 4347305"/>
              <a:gd name="connsiteY3" fmla="*/ 2749328 h 3081915"/>
              <a:gd name="connsiteX4" fmla="*/ 2091561 w 4347305"/>
              <a:gd name="connsiteY4" fmla="*/ 2937646 h 3081915"/>
              <a:gd name="connsiteX5" fmla="*/ 2087010 w 4347305"/>
              <a:gd name="connsiteY5" fmla="*/ 2943243 h 3081915"/>
              <a:gd name="connsiteX6" fmla="*/ 1746528 w 4347305"/>
              <a:gd name="connsiteY6" fmla="*/ 3081915 h 3081915"/>
              <a:gd name="connsiteX7" fmla="*/ 1746035 w 4347305"/>
              <a:gd name="connsiteY7" fmla="*/ 3081868 h 3081915"/>
              <a:gd name="connsiteX8" fmla="*/ 1745588 w 4347305"/>
              <a:gd name="connsiteY8" fmla="*/ 3081911 h 3081915"/>
              <a:gd name="connsiteX9" fmla="*/ 1410904 w 4347305"/>
              <a:gd name="connsiteY9" fmla="*/ 2943224 h 3081915"/>
              <a:gd name="connsiteX10" fmla="*/ 1073342 w 4347305"/>
              <a:gd name="connsiteY10" fmla="*/ 2604214 h 3081915"/>
              <a:gd name="connsiteX11" fmla="*/ 735781 w 4347305"/>
              <a:gd name="connsiteY11" fmla="*/ 2265204 h 3081915"/>
              <a:gd name="connsiteX12" fmla="*/ 740529 w 4347305"/>
              <a:gd name="connsiteY12" fmla="*/ 2269242 h 3081915"/>
              <a:gd name="connsiteX13" fmla="*/ 728623 w 4347305"/>
              <a:gd name="connsiteY13" fmla="*/ 2257288 h 3081915"/>
              <a:gd name="connsiteX14" fmla="*/ 138111 w 4347305"/>
              <a:gd name="connsiteY14" fmla="*/ 1664375 h 3081915"/>
              <a:gd name="connsiteX15" fmla="*/ 138111 w 4347305"/>
              <a:gd name="connsiteY15" fmla="*/ 994126 h 3081915"/>
              <a:gd name="connsiteX16" fmla="*/ 813320 w 4347305"/>
              <a:gd name="connsiteY16" fmla="*/ 994126 h 3081915"/>
              <a:gd name="connsiteX17" fmla="*/ 1666593 w 4347305"/>
              <a:gd name="connsiteY17" fmla="*/ 1850867 h 3081915"/>
              <a:gd name="connsiteX18" fmla="*/ 1745645 w 4347305"/>
              <a:gd name="connsiteY18" fmla="*/ 1930240 h 3081915"/>
              <a:gd name="connsiteX19" fmla="*/ 1789127 w 4347305"/>
              <a:gd name="connsiteY19" fmla="*/ 1886730 h 3081915"/>
              <a:gd name="connsiteX20" fmla="*/ 3536007 w 4347305"/>
              <a:gd name="connsiteY20" fmla="*/ 138686 h 3081915"/>
              <a:gd name="connsiteX21" fmla="*/ 3869732 w 4347305"/>
              <a:gd name="connsiteY21" fmla="*/ 0 h 308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47305" h="3081915">
                <a:moveTo>
                  <a:pt x="3869732" y="0"/>
                </a:moveTo>
                <a:cubicBezTo>
                  <a:pt x="3990564" y="0"/>
                  <a:pt x="4111396" y="46228"/>
                  <a:pt x="4203458" y="138686"/>
                </a:cubicBezTo>
                <a:cubicBezTo>
                  <a:pt x="4395254" y="323600"/>
                  <a:pt x="4395254" y="624086"/>
                  <a:pt x="4203458" y="809001"/>
                </a:cubicBezTo>
                <a:cubicBezTo>
                  <a:pt x="4203458" y="809001"/>
                  <a:pt x="4203458" y="809001"/>
                  <a:pt x="2278397" y="2749328"/>
                </a:cubicBezTo>
                <a:lnTo>
                  <a:pt x="2091561" y="2937646"/>
                </a:lnTo>
                <a:lnTo>
                  <a:pt x="2087010" y="2943243"/>
                </a:lnTo>
                <a:cubicBezTo>
                  <a:pt x="1991100" y="3035691"/>
                  <a:pt x="1868334" y="3081915"/>
                  <a:pt x="1746528" y="3081915"/>
                </a:cubicBezTo>
                <a:lnTo>
                  <a:pt x="1746035" y="3081868"/>
                </a:lnTo>
                <a:lnTo>
                  <a:pt x="1745588" y="3081911"/>
                </a:lnTo>
                <a:cubicBezTo>
                  <a:pt x="1623798" y="3081910"/>
                  <a:pt x="1502966" y="3035682"/>
                  <a:pt x="1410904" y="2943224"/>
                </a:cubicBezTo>
                <a:cubicBezTo>
                  <a:pt x="1410904" y="2943224"/>
                  <a:pt x="1410904" y="2943224"/>
                  <a:pt x="1073342" y="2604214"/>
                </a:cubicBezTo>
                <a:cubicBezTo>
                  <a:pt x="1073342" y="2604214"/>
                  <a:pt x="1073342" y="2604214"/>
                  <a:pt x="735781" y="2265204"/>
                </a:cubicBezTo>
                <a:lnTo>
                  <a:pt x="740529" y="2269242"/>
                </a:lnTo>
                <a:lnTo>
                  <a:pt x="728623" y="2257288"/>
                </a:lnTo>
                <a:cubicBezTo>
                  <a:pt x="570967" y="2098990"/>
                  <a:pt x="376928" y="1904163"/>
                  <a:pt x="138111" y="1664375"/>
                </a:cubicBezTo>
                <a:cubicBezTo>
                  <a:pt x="-46037" y="1479479"/>
                  <a:pt x="-46037" y="1179022"/>
                  <a:pt x="138111" y="994126"/>
                </a:cubicBezTo>
                <a:cubicBezTo>
                  <a:pt x="322259" y="801525"/>
                  <a:pt x="621499" y="801525"/>
                  <a:pt x="813320" y="994126"/>
                </a:cubicBezTo>
                <a:cubicBezTo>
                  <a:pt x="813320" y="994126"/>
                  <a:pt x="813320" y="994126"/>
                  <a:pt x="1666593" y="1850867"/>
                </a:cubicBezTo>
                <a:lnTo>
                  <a:pt x="1745645" y="1930240"/>
                </a:lnTo>
                <a:lnTo>
                  <a:pt x="1789127" y="1886730"/>
                </a:lnTo>
                <a:cubicBezTo>
                  <a:pt x="2083300" y="1592361"/>
                  <a:pt x="2606274" y="1069038"/>
                  <a:pt x="3536007" y="138686"/>
                </a:cubicBezTo>
                <a:cubicBezTo>
                  <a:pt x="3628069" y="46228"/>
                  <a:pt x="3748901" y="0"/>
                  <a:pt x="38697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Espace réservé pour une image  1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" r="7543"/>
          <a:stretch>
            <a:fillRect/>
          </a:stretch>
        </p:blipFill>
        <p:spPr>
          <a:xfrm>
            <a:off x="7533446" y="0"/>
            <a:ext cx="3477824" cy="2687542"/>
          </a:xfr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F89A63F1-A28A-4362-87C4-36839F328FAF}"/>
              </a:ext>
            </a:extLst>
          </p:cNvPr>
          <p:cNvSpPr/>
          <p:nvPr/>
        </p:nvSpPr>
        <p:spPr>
          <a:xfrm>
            <a:off x="10097366" y="1859888"/>
            <a:ext cx="913904" cy="913904"/>
          </a:xfrm>
          <a:prstGeom prst="ellipse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Graphic 6">
            <a:extLst>
              <a:ext uri="{FF2B5EF4-FFF2-40B4-BE49-F238E27FC236}">
                <a16:creationId xmlns:a16="http://schemas.microsoft.com/office/drawing/2014/main" id="{E16731DB-B49A-447D-964C-64B1727C196B}"/>
              </a:ext>
            </a:extLst>
          </p:cNvPr>
          <p:cNvSpPr/>
          <p:nvPr/>
        </p:nvSpPr>
        <p:spPr>
          <a:xfrm>
            <a:off x="10348873" y="2111395"/>
            <a:ext cx="410891" cy="410890"/>
          </a:xfrm>
          <a:custGeom>
            <a:avLst/>
            <a:gdLst>
              <a:gd name="connsiteX0" fmla="*/ 438281 w 513478"/>
              <a:gd name="connsiteY0" fmla="*/ 75197 h 513476"/>
              <a:gd name="connsiteX1" fmla="*/ 256739 w 513478"/>
              <a:gd name="connsiteY1" fmla="*/ 0 h 513476"/>
              <a:gd name="connsiteX2" fmla="*/ 75197 w 513478"/>
              <a:gd name="connsiteY2" fmla="*/ 75197 h 513476"/>
              <a:gd name="connsiteX3" fmla="*/ 0 w 513478"/>
              <a:gd name="connsiteY3" fmla="*/ 256738 h 513476"/>
              <a:gd name="connsiteX4" fmla="*/ 75197 w 513478"/>
              <a:gd name="connsiteY4" fmla="*/ 438279 h 513476"/>
              <a:gd name="connsiteX5" fmla="*/ 256739 w 513478"/>
              <a:gd name="connsiteY5" fmla="*/ 513476 h 513476"/>
              <a:gd name="connsiteX6" fmla="*/ 438281 w 513478"/>
              <a:gd name="connsiteY6" fmla="*/ 438279 h 513476"/>
              <a:gd name="connsiteX7" fmla="*/ 513478 w 513478"/>
              <a:gd name="connsiteY7" fmla="*/ 256738 h 513476"/>
              <a:gd name="connsiteX8" fmla="*/ 438281 w 513478"/>
              <a:gd name="connsiteY8" fmla="*/ 75197 h 513476"/>
              <a:gd name="connsiteX9" fmla="*/ 256739 w 513478"/>
              <a:gd name="connsiteY9" fmla="*/ 473361 h 513476"/>
              <a:gd name="connsiteX10" fmla="*/ 40115 w 513478"/>
              <a:gd name="connsiteY10" fmla="*/ 256738 h 513476"/>
              <a:gd name="connsiteX11" fmla="*/ 256739 w 513478"/>
              <a:gd name="connsiteY11" fmla="*/ 40115 h 513476"/>
              <a:gd name="connsiteX12" fmla="*/ 473363 w 513478"/>
              <a:gd name="connsiteY12" fmla="*/ 256738 h 513476"/>
              <a:gd name="connsiteX13" fmla="*/ 256739 w 513478"/>
              <a:gd name="connsiteY13" fmla="*/ 473361 h 513476"/>
              <a:gd name="connsiteX14" fmla="*/ 276797 w 513478"/>
              <a:gd name="connsiteY14" fmla="*/ 236661 h 513476"/>
              <a:gd name="connsiteX15" fmla="*/ 367057 w 513478"/>
              <a:gd name="connsiteY15" fmla="*/ 236661 h 513476"/>
              <a:gd name="connsiteX16" fmla="*/ 367057 w 513478"/>
              <a:gd name="connsiteY16" fmla="*/ 276776 h 513476"/>
              <a:gd name="connsiteX17" fmla="*/ 276797 w 513478"/>
              <a:gd name="connsiteY17" fmla="*/ 276776 h 513476"/>
              <a:gd name="connsiteX18" fmla="*/ 276797 w 513478"/>
              <a:gd name="connsiteY18" fmla="*/ 367036 h 513476"/>
              <a:gd name="connsiteX19" fmla="*/ 236681 w 513478"/>
              <a:gd name="connsiteY19" fmla="*/ 367036 h 513476"/>
              <a:gd name="connsiteX20" fmla="*/ 236681 w 513478"/>
              <a:gd name="connsiteY20" fmla="*/ 276776 h 513476"/>
              <a:gd name="connsiteX21" fmla="*/ 146421 w 513478"/>
              <a:gd name="connsiteY21" fmla="*/ 276776 h 513476"/>
              <a:gd name="connsiteX22" fmla="*/ 146421 w 513478"/>
              <a:gd name="connsiteY22" fmla="*/ 236661 h 513476"/>
              <a:gd name="connsiteX23" fmla="*/ 236681 w 513478"/>
              <a:gd name="connsiteY23" fmla="*/ 236661 h 513476"/>
              <a:gd name="connsiteX24" fmla="*/ 236681 w 513478"/>
              <a:gd name="connsiteY24" fmla="*/ 146401 h 513476"/>
              <a:gd name="connsiteX25" fmla="*/ 276797 w 513478"/>
              <a:gd name="connsiteY25" fmla="*/ 146401 h 513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13478" h="513476">
                <a:moveTo>
                  <a:pt x="438281" y="75197"/>
                </a:moveTo>
                <a:cubicBezTo>
                  <a:pt x="389790" y="26706"/>
                  <a:pt x="325315" y="0"/>
                  <a:pt x="256739" y="0"/>
                </a:cubicBezTo>
                <a:cubicBezTo>
                  <a:pt x="188163" y="0"/>
                  <a:pt x="123688" y="26706"/>
                  <a:pt x="75197" y="75197"/>
                </a:cubicBezTo>
                <a:cubicBezTo>
                  <a:pt x="26706" y="123688"/>
                  <a:pt x="0" y="188162"/>
                  <a:pt x="0" y="256738"/>
                </a:cubicBezTo>
                <a:cubicBezTo>
                  <a:pt x="0" y="325314"/>
                  <a:pt x="26706" y="389788"/>
                  <a:pt x="75197" y="438279"/>
                </a:cubicBezTo>
                <a:cubicBezTo>
                  <a:pt x="123688" y="486770"/>
                  <a:pt x="188163" y="513476"/>
                  <a:pt x="256739" y="513476"/>
                </a:cubicBezTo>
                <a:cubicBezTo>
                  <a:pt x="325315" y="513476"/>
                  <a:pt x="389790" y="486770"/>
                  <a:pt x="438281" y="438279"/>
                </a:cubicBezTo>
                <a:cubicBezTo>
                  <a:pt x="486772" y="389788"/>
                  <a:pt x="513478" y="325314"/>
                  <a:pt x="513478" y="256738"/>
                </a:cubicBezTo>
                <a:cubicBezTo>
                  <a:pt x="513478" y="188162"/>
                  <a:pt x="486772" y="123688"/>
                  <a:pt x="438281" y="75197"/>
                </a:cubicBezTo>
                <a:close/>
                <a:moveTo>
                  <a:pt x="256739" y="473361"/>
                </a:moveTo>
                <a:cubicBezTo>
                  <a:pt x="137294" y="473361"/>
                  <a:pt x="40115" y="376183"/>
                  <a:pt x="40115" y="256738"/>
                </a:cubicBezTo>
                <a:cubicBezTo>
                  <a:pt x="40115" y="137293"/>
                  <a:pt x="137294" y="40115"/>
                  <a:pt x="256739" y="40115"/>
                </a:cubicBezTo>
                <a:cubicBezTo>
                  <a:pt x="376184" y="40115"/>
                  <a:pt x="473363" y="137293"/>
                  <a:pt x="473363" y="256738"/>
                </a:cubicBezTo>
                <a:cubicBezTo>
                  <a:pt x="473363" y="376183"/>
                  <a:pt x="376184" y="473361"/>
                  <a:pt x="256739" y="473361"/>
                </a:cubicBezTo>
                <a:close/>
                <a:moveTo>
                  <a:pt x="276797" y="236661"/>
                </a:moveTo>
                <a:lnTo>
                  <a:pt x="367057" y="236661"/>
                </a:lnTo>
                <a:lnTo>
                  <a:pt x="367057" y="276776"/>
                </a:lnTo>
                <a:lnTo>
                  <a:pt x="276797" y="276776"/>
                </a:lnTo>
                <a:lnTo>
                  <a:pt x="276797" y="367036"/>
                </a:lnTo>
                <a:lnTo>
                  <a:pt x="236681" y="367036"/>
                </a:lnTo>
                <a:lnTo>
                  <a:pt x="236681" y="276776"/>
                </a:lnTo>
                <a:lnTo>
                  <a:pt x="146421" y="276776"/>
                </a:lnTo>
                <a:lnTo>
                  <a:pt x="146421" y="236661"/>
                </a:lnTo>
                <a:lnTo>
                  <a:pt x="236681" y="236661"/>
                </a:lnTo>
                <a:lnTo>
                  <a:pt x="236681" y="146401"/>
                </a:lnTo>
                <a:lnTo>
                  <a:pt x="276797" y="146401"/>
                </a:lnTo>
                <a:close/>
              </a:path>
            </a:pathLst>
          </a:custGeom>
          <a:solidFill>
            <a:schemeClr val="bg1"/>
          </a:solidFill>
          <a:ln w="986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774BAA9-9DAF-4BF9-BD64-E172DF6F7353}"/>
              </a:ext>
            </a:extLst>
          </p:cNvPr>
          <p:cNvSpPr/>
          <p:nvPr/>
        </p:nvSpPr>
        <p:spPr>
          <a:xfrm>
            <a:off x="1166722" y="562514"/>
            <a:ext cx="62120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availability of </a:t>
            </a:r>
            <a:r>
              <a:rPr lang="en-US" b="1" dirty="0"/>
              <a:t>3D Geospatial information</a:t>
            </a:r>
            <a:r>
              <a:rPr lang="en-US" dirty="0"/>
              <a:t> is a key stake for many soaring sectors: Sustainable and Smart Cities, Ecological Mobility, Autonomous cars, Economic Intelligence and consumer markets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31" name="Picture 6" descr="RÃ©sultat de recherche d'images pour &quot;logo IoT&quot;">
            <a:extLst>
              <a:ext uri="{FF2B5EF4-FFF2-40B4-BE49-F238E27FC236}">
                <a16:creationId xmlns:a16="http://schemas.microsoft.com/office/drawing/2014/main" id="{00073CCE-2568-4025-89AC-3A769C2A8E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49931" y="3809468"/>
            <a:ext cx="1151762" cy="84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RÃ©sultat de recherche d'images pour &quot;social networks logo&quot;">
            <a:extLst>
              <a:ext uri="{FF2B5EF4-FFF2-40B4-BE49-F238E27FC236}">
                <a16:creationId xmlns:a16="http://schemas.microsoft.com/office/drawing/2014/main" id="{64B537CD-302A-46F2-9D06-8B61B8B356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98292" y="3849946"/>
            <a:ext cx="1201496" cy="80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FDF18104-6366-4449-8BF7-0DB479254E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948" y="4018361"/>
            <a:ext cx="1621382" cy="46334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B1C15C7-F0D3-465F-B6DF-5102D9B58B48}"/>
              </a:ext>
            </a:extLst>
          </p:cNvPr>
          <p:cNvSpPr/>
          <p:nvPr/>
        </p:nvSpPr>
        <p:spPr>
          <a:xfrm flipH="1">
            <a:off x="1349930" y="5042784"/>
            <a:ext cx="6243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1200" b="1" dirty="0" smtClean="0"/>
              <a:t>« </a:t>
            </a:r>
            <a:r>
              <a:rPr lang="fr-FR" sz="1200" b="1" i="1" dirty="0" smtClean="0"/>
              <a:t>Data </a:t>
            </a:r>
            <a:r>
              <a:rPr lang="fr-FR" sz="1200" b="1" i="1" dirty="0" err="1" smtClean="0"/>
              <a:t>is</a:t>
            </a:r>
            <a:r>
              <a:rPr lang="fr-FR" sz="1200" b="1" i="1" dirty="0" smtClean="0"/>
              <a:t> the new </a:t>
            </a:r>
            <a:r>
              <a:rPr lang="fr-FR" sz="1200" b="1" i="1" dirty="0" err="1" smtClean="0"/>
              <a:t>oil</a:t>
            </a:r>
            <a:r>
              <a:rPr lang="fr-FR" sz="1200" b="1" dirty="0" smtClean="0"/>
              <a:t> » </a:t>
            </a:r>
            <a:r>
              <a:rPr lang="fr-FR" sz="1200" dirty="0" err="1" smtClean="0"/>
              <a:t>yes</a:t>
            </a:r>
            <a:r>
              <a:rPr lang="fr-FR" sz="1200" dirty="0" smtClean="0"/>
              <a:t> but the challenge </a:t>
            </a:r>
            <a:r>
              <a:rPr lang="fr-FR" sz="1200" dirty="0" err="1" smtClean="0"/>
              <a:t>is</a:t>
            </a:r>
            <a:r>
              <a:rPr lang="fr-FR" sz="1200" dirty="0" smtClean="0"/>
              <a:t> </a:t>
            </a:r>
            <a:r>
              <a:rPr lang="fr-FR" sz="1200" dirty="0" smtClean="0"/>
              <a:t>how to </a:t>
            </a:r>
            <a:r>
              <a:rPr lang="fr-FR" sz="1200" dirty="0" err="1" smtClean="0"/>
              <a:t>extract</a:t>
            </a:r>
            <a:r>
              <a:rPr lang="fr-FR" sz="1200" dirty="0" smtClean="0"/>
              <a:t> </a:t>
            </a:r>
            <a:r>
              <a:rPr lang="fr-FR" sz="1200" dirty="0" err="1" smtClean="0"/>
              <a:t>Valuable</a:t>
            </a:r>
            <a:r>
              <a:rPr lang="fr-FR" sz="1200" dirty="0" smtClean="0"/>
              <a:t> Information</a:t>
            </a:r>
            <a:endParaRPr lang="fr-FR" sz="1200" dirty="0"/>
          </a:p>
        </p:txBody>
      </p:sp>
      <p:sp>
        <p:nvSpPr>
          <p:cNvPr id="24" name="Freeform: Shape 10">
            <a:extLst>
              <a:ext uri="{FF2B5EF4-FFF2-40B4-BE49-F238E27FC236}">
                <a16:creationId xmlns:a16="http://schemas.microsoft.com/office/drawing/2014/main" id="{C0278DB0-F7F5-4A35-A168-4E0B10C2517F}"/>
              </a:ext>
            </a:extLst>
          </p:cNvPr>
          <p:cNvSpPr>
            <a:spLocks/>
          </p:cNvSpPr>
          <p:nvPr/>
        </p:nvSpPr>
        <p:spPr bwMode="auto">
          <a:xfrm>
            <a:off x="1042372" y="5116282"/>
            <a:ext cx="183381" cy="130005"/>
          </a:xfrm>
          <a:custGeom>
            <a:avLst/>
            <a:gdLst>
              <a:gd name="connsiteX0" fmla="*/ 3869732 w 4347305"/>
              <a:gd name="connsiteY0" fmla="*/ 0 h 3081915"/>
              <a:gd name="connsiteX1" fmla="*/ 4203458 w 4347305"/>
              <a:gd name="connsiteY1" fmla="*/ 138686 h 3081915"/>
              <a:gd name="connsiteX2" fmla="*/ 4203458 w 4347305"/>
              <a:gd name="connsiteY2" fmla="*/ 809001 h 3081915"/>
              <a:gd name="connsiteX3" fmla="*/ 2278397 w 4347305"/>
              <a:gd name="connsiteY3" fmla="*/ 2749328 h 3081915"/>
              <a:gd name="connsiteX4" fmla="*/ 2091561 w 4347305"/>
              <a:gd name="connsiteY4" fmla="*/ 2937646 h 3081915"/>
              <a:gd name="connsiteX5" fmla="*/ 2087010 w 4347305"/>
              <a:gd name="connsiteY5" fmla="*/ 2943243 h 3081915"/>
              <a:gd name="connsiteX6" fmla="*/ 1746528 w 4347305"/>
              <a:gd name="connsiteY6" fmla="*/ 3081915 h 3081915"/>
              <a:gd name="connsiteX7" fmla="*/ 1746035 w 4347305"/>
              <a:gd name="connsiteY7" fmla="*/ 3081868 h 3081915"/>
              <a:gd name="connsiteX8" fmla="*/ 1745588 w 4347305"/>
              <a:gd name="connsiteY8" fmla="*/ 3081911 h 3081915"/>
              <a:gd name="connsiteX9" fmla="*/ 1410904 w 4347305"/>
              <a:gd name="connsiteY9" fmla="*/ 2943224 h 3081915"/>
              <a:gd name="connsiteX10" fmla="*/ 1073342 w 4347305"/>
              <a:gd name="connsiteY10" fmla="*/ 2604214 h 3081915"/>
              <a:gd name="connsiteX11" fmla="*/ 735781 w 4347305"/>
              <a:gd name="connsiteY11" fmla="*/ 2265204 h 3081915"/>
              <a:gd name="connsiteX12" fmla="*/ 740529 w 4347305"/>
              <a:gd name="connsiteY12" fmla="*/ 2269242 h 3081915"/>
              <a:gd name="connsiteX13" fmla="*/ 728623 w 4347305"/>
              <a:gd name="connsiteY13" fmla="*/ 2257288 h 3081915"/>
              <a:gd name="connsiteX14" fmla="*/ 138111 w 4347305"/>
              <a:gd name="connsiteY14" fmla="*/ 1664375 h 3081915"/>
              <a:gd name="connsiteX15" fmla="*/ 138111 w 4347305"/>
              <a:gd name="connsiteY15" fmla="*/ 994126 h 3081915"/>
              <a:gd name="connsiteX16" fmla="*/ 813320 w 4347305"/>
              <a:gd name="connsiteY16" fmla="*/ 994126 h 3081915"/>
              <a:gd name="connsiteX17" fmla="*/ 1666593 w 4347305"/>
              <a:gd name="connsiteY17" fmla="*/ 1850867 h 3081915"/>
              <a:gd name="connsiteX18" fmla="*/ 1745645 w 4347305"/>
              <a:gd name="connsiteY18" fmla="*/ 1930240 h 3081915"/>
              <a:gd name="connsiteX19" fmla="*/ 1789127 w 4347305"/>
              <a:gd name="connsiteY19" fmla="*/ 1886730 h 3081915"/>
              <a:gd name="connsiteX20" fmla="*/ 3536007 w 4347305"/>
              <a:gd name="connsiteY20" fmla="*/ 138686 h 3081915"/>
              <a:gd name="connsiteX21" fmla="*/ 3869732 w 4347305"/>
              <a:gd name="connsiteY21" fmla="*/ 0 h 308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47305" h="3081915">
                <a:moveTo>
                  <a:pt x="3869732" y="0"/>
                </a:moveTo>
                <a:cubicBezTo>
                  <a:pt x="3990564" y="0"/>
                  <a:pt x="4111396" y="46228"/>
                  <a:pt x="4203458" y="138686"/>
                </a:cubicBezTo>
                <a:cubicBezTo>
                  <a:pt x="4395254" y="323600"/>
                  <a:pt x="4395254" y="624086"/>
                  <a:pt x="4203458" y="809001"/>
                </a:cubicBezTo>
                <a:cubicBezTo>
                  <a:pt x="4203458" y="809001"/>
                  <a:pt x="4203458" y="809001"/>
                  <a:pt x="2278397" y="2749328"/>
                </a:cubicBezTo>
                <a:lnTo>
                  <a:pt x="2091561" y="2937646"/>
                </a:lnTo>
                <a:lnTo>
                  <a:pt x="2087010" y="2943243"/>
                </a:lnTo>
                <a:cubicBezTo>
                  <a:pt x="1991100" y="3035691"/>
                  <a:pt x="1868334" y="3081915"/>
                  <a:pt x="1746528" y="3081915"/>
                </a:cubicBezTo>
                <a:lnTo>
                  <a:pt x="1746035" y="3081868"/>
                </a:lnTo>
                <a:lnTo>
                  <a:pt x="1745588" y="3081911"/>
                </a:lnTo>
                <a:cubicBezTo>
                  <a:pt x="1623798" y="3081910"/>
                  <a:pt x="1502966" y="3035682"/>
                  <a:pt x="1410904" y="2943224"/>
                </a:cubicBezTo>
                <a:cubicBezTo>
                  <a:pt x="1410904" y="2943224"/>
                  <a:pt x="1410904" y="2943224"/>
                  <a:pt x="1073342" y="2604214"/>
                </a:cubicBezTo>
                <a:cubicBezTo>
                  <a:pt x="1073342" y="2604214"/>
                  <a:pt x="1073342" y="2604214"/>
                  <a:pt x="735781" y="2265204"/>
                </a:cubicBezTo>
                <a:lnTo>
                  <a:pt x="740529" y="2269242"/>
                </a:lnTo>
                <a:lnTo>
                  <a:pt x="728623" y="2257288"/>
                </a:lnTo>
                <a:cubicBezTo>
                  <a:pt x="570967" y="2098990"/>
                  <a:pt x="376928" y="1904163"/>
                  <a:pt x="138111" y="1664375"/>
                </a:cubicBezTo>
                <a:cubicBezTo>
                  <a:pt x="-46037" y="1479479"/>
                  <a:pt x="-46037" y="1179022"/>
                  <a:pt x="138111" y="994126"/>
                </a:cubicBezTo>
                <a:cubicBezTo>
                  <a:pt x="322259" y="801525"/>
                  <a:pt x="621499" y="801525"/>
                  <a:pt x="813320" y="994126"/>
                </a:cubicBezTo>
                <a:cubicBezTo>
                  <a:pt x="813320" y="994126"/>
                  <a:pt x="813320" y="994126"/>
                  <a:pt x="1666593" y="1850867"/>
                </a:cubicBezTo>
                <a:lnTo>
                  <a:pt x="1745645" y="1930240"/>
                </a:lnTo>
                <a:lnTo>
                  <a:pt x="1789127" y="1886730"/>
                </a:lnTo>
                <a:cubicBezTo>
                  <a:pt x="2083300" y="1592361"/>
                  <a:pt x="2606274" y="1069038"/>
                  <a:pt x="3536007" y="138686"/>
                </a:cubicBezTo>
                <a:cubicBezTo>
                  <a:pt x="3628069" y="46228"/>
                  <a:pt x="3748901" y="0"/>
                  <a:pt x="38697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07" y="141889"/>
            <a:ext cx="673236" cy="475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2774BAA9-9DAF-4BF9-BD64-E172DF6F7353}"/>
              </a:ext>
            </a:extLst>
          </p:cNvPr>
          <p:cNvSpPr/>
          <p:nvPr/>
        </p:nvSpPr>
        <p:spPr>
          <a:xfrm>
            <a:off x="1156576" y="1812909"/>
            <a:ext cx="65142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Its production is now possible and highly scalable thanks to the abundance of available data (Open Data and satellite constellations). </a:t>
            </a:r>
            <a:endParaRPr lang="fr-FR" dirty="0"/>
          </a:p>
        </p:txBody>
      </p:sp>
      <p:pic>
        <p:nvPicPr>
          <p:cNvPr id="18" name="Picture 9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1" b="17620"/>
          <a:stretch/>
        </p:blipFill>
        <p:spPr bwMode="auto">
          <a:xfrm>
            <a:off x="8181891" y="3025299"/>
            <a:ext cx="2507417" cy="27493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774BAA9-9DAF-4BF9-BD64-E172DF6F7353}"/>
              </a:ext>
            </a:extLst>
          </p:cNvPr>
          <p:cNvSpPr/>
          <p:nvPr/>
        </p:nvSpPr>
        <p:spPr>
          <a:xfrm>
            <a:off x="1166721" y="2844915"/>
            <a:ext cx="6212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but</a:t>
            </a:r>
            <a:r>
              <a:rPr lang="en-US" dirty="0"/>
              <a:t> manual interventions are still needed to guarantee a high level of quality, which prevents mass production.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479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C85B222B-0E62-431C-B7DC-C19625C0DD36}"/>
              </a:ext>
            </a:extLst>
          </p:cNvPr>
          <p:cNvSpPr txBox="1"/>
          <p:nvPr/>
        </p:nvSpPr>
        <p:spPr>
          <a:xfrm>
            <a:off x="4017328" y="1630392"/>
            <a:ext cx="463535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dirty="0" smtClean="0">
                <a:latin typeface="Montserrat" charset="0"/>
                <a:ea typeface="Montserrat" charset="0"/>
                <a:cs typeface="Montserrat" charset="0"/>
              </a:rPr>
              <a:t>AI4GEO Proposal</a:t>
            </a:r>
            <a:endParaRPr lang="en-US" sz="32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9" name="Freeform 15">
            <a:extLst>
              <a:ext uri="{FF2B5EF4-FFF2-40B4-BE49-F238E27FC236}">
                <a16:creationId xmlns:a16="http://schemas.microsoft.com/office/drawing/2014/main" id="{91A5665B-57D9-4AAE-B94A-33B03A1099C4}"/>
              </a:ext>
            </a:extLst>
          </p:cNvPr>
          <p:cNvSpPr>
            <a:spLocks/>
          </p:cNvSpPr>
          <p:nvPr/>
        </p:nvSpPr>
        <p:spPr bwMode="auto">
          <a:xfrm>
            <a:off x="1169267" y="1936791"/>
            <a:ext cx="2100263" cy="3532188"/>
          </a:xfrm>
          <a:custGeom>
            <a:avLst/>
            <a:gdLst>
              <a:gd name="T0" fmla="*/ 2368 w 2368"/>
              <a:gd name="T1" fmla="*/ 3707 h 3986"/>
              <a:gd name="T2" fmla="*/ 2089 w 2368"/>
              <a:gd name="T3" fmla="*/ 3986 h 3986"/>
              <a:gd name="T4" fmla="*/ 280 w 2368"/>
              <a:gd name="T5" fmla="*/ 3986 h 3986"/>
              <a:gd name="T6" fmla="*/ 0 w 2368"/>
              <a:gd name="T7" fmla="*/ 3707 h 3986"/>
              <a:gd name="T8" fmla="*/ 0 w 2368"/>
              <a:gd name="T9" fmla="*/ 280 h 3986"/>
              <a:gd name="T10" fmla="*/ 280 w 2368"/>
              <a:gd name="T11" fmla="*/ 0 h 3986"/>
              <a:gd name="T12" fmla="*/ 2089 w 2368"/>
              <a:gd name="T13" fmla="*/ 0 h 3986"/>
              <a:gd name="T14" fmla="*/ 2368 w 2368"/>
              <a:gd name="T15" fmla="*/ 280 h 3986"/>
              <a:gd name="T16" fmla="*/ 2368 w 2368"/>
              <a:gd name="T17" fmla="*/ 3707 h 3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68" h="3986">
                <a:moveTo>
                  <a:pt x="2368" y="3707"/>
                </a:moveTo>
                <a:cubicBezTo>
                  <a:pt x="2368" y="3861"/>
                  <a:pt x="2243" y="3986"/>
                  <a:pt x="2089" y="3986"/>
                </a:cubicBezTo>
                <a:cubicBezTo>
                  <a:pt x="280" y="3986"/>
                  <a:pt x="280" y="3986"/>
                  <a:pt x="280" y="3986"/>
                </a:cubicBezTo>
                <a:cubicBezTo>
                  <a:pt x="125" y="3986"/>
                  <a:pt x="0" y="3861"/>
                  <a:pt x="0" y="3707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125"/>
                  <a:pt x="125" y="0"/>
                  <a:pt x="280" y="0"/>
                </a:cubicBezTo>
                <a:cubicBezTo>
                  <a:pt x="2089" y="0"/>
                  <a:pt x="2089" y="0"/>
                  <a:pt x="2089" y="0"/>
                </a:cubicBezTo>
                <a:cubicBezTo>
                  <a:pt x="2243" y="0"/>
                  <a:pt x="2368" y="125"/>
                  <a:pt x="2368" y="280"/>
                </a:cubicBezTo>
                <a:lnTo>
                  <a:pt x="2368" y="37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e 4"/>
          <p:cNvGrpSpPr/>
          <p:nvPr/>
        </p:nvGrpSpPr>
        <p:grpSpPr>
          <a:xfrm>
            <a:off x="1169267" y="1630392"/>
            <a:ext cx="2798884" cy="2771370"/>
            <a:chOff x="1169267" y="1630392"/>
            <a:chExt cx="2798884" cy="2771370"/>
          </a:xfrm>
        </p:grpSpPr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29F82976-5712-4732-A6BB-AFF245BC4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267" y="2042737"/>
              <a:ext cx="2100263" cy="2359025"/>
            </a:xfrm>
            <a:custGeom>
              <a:avLst/>
              <a:gdLst>
                <a:gd name="T0" fmla="*/ 2089 w 2368"/>
                <a:gd name="T1" fmla="*/ 0 h 2660"/>
                <a:gd name="T2" fmla="*/ 280 w 2368"/>
                <a:gd name="T3" fmla="*/ 0 h 2660"/>
                <a:gd name="T4" fmla="*/ 0 w 2368"/>
                <a:gd name="T5" fmla="*/ 280 h 2660"/>
                <a:gd name="T6" fmla="*/ 0 w 2368"/>
                <a:gd name="T7" fmla="*/ 1398 h 2660"/>
                <a:gd name="T8" fmla="*/ 2368 w 2368"/>
                <a:gd name="T9" fmla="*/ 1291 h 2660"/>
                <a:gd name="T10" fmla="*/ 2368 w 2368"/>
                <a:gd name="T11" fmla="*/ 280 h 2660"/>
                <a:gd name="T12" fmla="*/ 2089 w 2368"/>
                <a:gd name="T13" fmla="*/ 0 h 2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8" h="2660">
                  <a:moveTo>
                    <a:pt x="2089" y="0"/>
                  </a:moveTo>
                  <a:cubicBezTo>
                    <a:pt x="280" y="0"/>
                    <a:pt x="280" y="0"/>
                    <a:pt x="280" y="0"/>
                  </a:cubicBezTo>
                  <a:cubicBezTo>
                    <a:pt x="125" y="0"/>
                    <a:pt x="0" y="125"/>
                    <a:pt x="0" y="280"/>
                  </a:cubicBezTo>
                  <a:cubicBezTo>
                    <a:pt x="0" y="1398"/>
                    <a:pt x="0" y="1398"/>
                    <a:pt x="0" y="1398"/>
                  </a:cubicBezTo>
                  <a:cubicBezTo>
                    <a:pt x="790" y="2660"/>
                    <a:pt x="1579" y="28"/>
                    <a:pt x="2368" y="1291"/>
                  </a:cubicBezTo>
                  <a:cubicBezTo>
                    <a:pt x="2368" y="280"/>
                    <a:pt x="2368" y="280"/>
                    <a:pt x="2368" y="280"/>
                  </a:cubicBezTo>
                  <a:cubicBezTo>
                    <a:pt x="2368" y="125"/>
                    <a:pt x="2243" y="0"/>
                    <a:pt x="2089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grpSp>
          <p:nvGrpSpPr>
            <p:cNvPr id="2" name="Groupe 1"/>
            <p:cNvGrpSpPr/>
            <p:nvPr/>
          </p:nvGrpSpPr>
          <p:grpSpPr>
            <a:xfrm>
              <a:off x="1169267" y="1630392"/>
              <a:ext cx="2798884" cy="2663837"/>
              <a:chOff x="1169267" y="1630392"/>
              <a:chExt cx="2798884" cy="2663837"/>
            </a:xfrm>
          </p:grpSpPr>
          <p:sp>
            <p:nvSpPr>
              <p:cNvPr id="11" name="Freeform 17">
                <a:extLst>
                  <a:ext uri="{FF2B5EF4-FFF2-40B4-BE49-F238E27FC236}">
                    <a16:creationId xmlns:a16="http://schemas.microsoft.com/office/drawing/2014/main" id="{931A4408-0395-4C00-88DD-6E3794886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267" y="1630392"/>
                <a:ext cx="2798884" cy="2663837"/>
              </a:xfrm>
              <a:custGeom>
                <a:avLst/>
                <a:gdLst>
                  <a:gd name="T0" fmla="*/ 280 w 2368"/>
                  <a:gd name="T1" fmla="*/ 0 h 2660"/>
                  <a:gd name="T2" fmla="*/ 2089 w 2368"/>
                  <a:gd name="T3" fmla="*/ 0 h 2660"/>
                  <a:gd name="T4" fmla="*/ 2368 w 2368"/>
                  <a:gd name="T5" fmla="*/ 280 h 2660"/>
                  <a:gd name="T6" fmla="*/ 2368 w 2368"/>
                  <a:gd name="T7" fmla="*/ 1398 h 2660"/>
                  <a:gd name="T8" fmla="*/ 0 w 2368"/>
                  <a:gd name="T9" fmla="*/ 1291 h 2660"/>
                  <a:gd name="T10" fmla="*/ 0 w 2368"/>
                  <a:gd name="T11" fmla="*/ 280 h 2660"/>
                  <a:gd name="T12" fmla="*/ 280 w 2368"/>
                  <a:gd name="T13" fmla="*/ 0 h 2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68" h="2660">
                    <a:moveTo>
                      <a:pt x="280" y="0"/>
                    </a:moveTo>
                    <a:cubicBezTo>
                      <a:pt x="2089" y="0"/>
                      <a:pt x="2089" y="0"/>
                      <a:pt x="2089" y="0"/>
                    </a:cubicBezTo>
                    <a:cubicBezTo>
                      <a:pt x="2243" y="0"/>
                      <a:pt x="2368" y="125"/>
                      <a:pt x="2368" y="280"/>
                    </a:cubicBezTo>
                    <a:cubicBezTo>
                      <a:pt x="2368" y="1398"/>
                      <a:pt x="2368" y="1398"/>
                      <a:pt x="2368" y="1398"/>
                    </a:cubicBezTo>
                    <a:cubicBezTo>
                      <a:pt x="1579" y="2660"/>
                      <a:pt x="790" y="28"/>
                      <a:pt x="0" y="1291"/>
                    </a:cubicBezTo>
                    <a:cubicBezTo>
                      <a:pt x="0" y="280"/>
                      <a:pt x="0" y="280"/>
                      <a:pt x="0" y="280"/>
                    </a:cubicBezTo>
                    <a:cubicBezTo>
                      <a:pt x="0" y="125"/>
                      <a:pt x="125" y="0"/>
                      <a:pt x="2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C2473AA-93A3-4B31-A327-A8243620F43A}"/>
                  </a:ext>
                </a:extLst>
              </p:cNvPr>
              <p:cNvSpPr txBox="1"/>
              <p:nvPr/>
            </p:nvSpPr>
            <p:spPr>
              <a:xfrm>
                <a:off x="1346724" y="2880421"/>
                <a:ext cx="527709" cy="577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defRPr>
                </a:lvl1pPr>
              </a:lstStyle>
              <a:p>
                <a:r>
                  <a:rPr lang="en-US" sz="2400" dirty="0" smtClean="0"/>
                  <a:t>02</a:t>
                </a:r>
                <a:endParaRPr lang="en-US" sz="2400" dirty="0"/>
              </a:p>
            </p:txBody>
          </p:sp>
          <p:sp>
            <p:nvSpPr>
              <p:cNvPr id="33" name="Freeform 83">
                <a:extLst>
                  <a:ext uri="{FF2B5EF4-FFF2-40B4-BE49-F238E27FC236}">
                    <a16:creationId xmlns:a16="http://schemas.microsoft.com/office/drawing/2014/main" id="{3409538D-9B62-458E-872E-45700F6295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03095" y="2171049"/>
                <a:ext cx="539538" cy="409484"/>
              </a:xfrm>
              <a:custGeom>
                <a:avLst/>
                <a:gdLst>
                  <a:gd name="T0" fmla="*/ 0 w 307"/>
                  <a:gd name="T1" fmla="*/ 174 h 233"/>
                  <a:gd name="T2" fmla="*/ 117 w 307"/>
                  <a:gd name="T3" fmla="*/ 174 h 233"/>
                  <a:gd name="T4" fmla="*/ 58 w 307"/>
                  <a:gd name="T5" fmla="*/ 222 h 233"/>
                  <a:gd name="T6" fmla="*/ 58 w 307"/>
                  <a:gd name="T7" fmla="*/ 127 h 233"/>
                  <a:gd name="T8" fmla="*/ 58 w 307"/>
                  <a:gd name="T9" fmla="*/ 222 h 233"/>
                  <a:gd name="T10" fmla="*/ 249 w 307"/>
                  <a:gd name="T11" fmla="*/ 146 h 233"/>
                  <a:gd name="T12" fmla="*/ 215 w 307"/>
                  <a:gd name="T13" fmla="*/ 180 h 233"/>
                  <a:gd name="T14" fmla="*/ 249 w 307"/>
                  <a:gd name="T15" fmla="*/ 134 h 233"/>
                  <a:gd name="T16" fmla="*/ 64 w 307"/>
                  <a:gd name="T17" fmla="*/ 140 h 233"/>
                  <a:gd name="T18" fmla="*/ 30 w 307"/>
                  <a:gd name="T19" fmla="*/ 174 h 233"/>
                  <a:gd name="T20" fmla="*/ 18 w 307"/>
                  <a:gd name="T21" fmla="*/ 174 h 233"/>
                  <a:gd name="T22" fmla="*/ 64 w 307"/>
                  <a:gd name="T23" fmla="*/ 140 h 233"/>
                  <a:gd name="T24" fmla="*/ 190 w 307"/>
                  <a:gd name="T25" fmla="*/ 174 h 233"/>
                  <a:gd name="T26" fmla="*/ 307 w 307"/>
                  <a:gd name="T27" fmla="*/ 174 h 233"/>
                  <a:gd name="T28" fmla="*/ 249 w 307"/>
                  <a:gd name="T29" fmla="*/ 222 h 233"/>
                  <a:gd name="T30" fmla="*/ 249 w 307"/>
                  <a:gd name="T31" fmla="*/ 127 h 233"/>
                  <a:gd name="T32" fmla="*/ 249 w 307"/>
                  <a:gd name="T33" fmla="*/ 222 h 233"/>
                  <a:gd name="T34" fmla="*/ 168 w 307"/>
                  <a:gd name="T35" fmla="*/ 27 h 233"/>
                  <a:gd name="T36" fmla="*/ 220 w 307"/>
                  <a:gd name="T37" fmla="*/ 9 h 233"/>
                  <a:gd name="T38" fmla="*/ 237 w 307"/>
                  <a:gd name="T39" fmla="*/ 41 h 233"/>
                  <a:gd name="T40" fmla="*/ 172 w 307"/>
                  <a:gd name="T41" fmla="*/ 46 h 233"/>
                  <a:gd name="T42" fmla="*/ 70 w 307"/>
                  <a:gd name="T43" fmla="*/ 41 h 233"/>
                  <a:gd name="T44" fmla="*/ 87 w 307"/>
                  <a:gd name="T45" fmla="*/ 9 h 233"/>
                  <a:gd name="T46" fmla="*/ 139 w 307"/>
                  <a:gd name="T47" fmla="*/ 27 h 233"/>
                  <a:gd name="T48" fmla="*/ 100 w 307"/>
                  <a:gd name="T49" fmla="*/ 35 h 233"/>
                  <a:gd name="T50" fmla="*/ 284 w 307"/>
                  <a:gd name="T51" fmla="*/ 121 h 233"/>
                  <a:gd name="T52" fmla="*/ 207 w 307"/>
                  <a:gd name="T53" fmla="*/ 41 h 233"/>
                  <a:gd name="T54" fmla="*/ 154 w 307"/>
                  <a:gd name="T55" fmla="*/ 49 h 233"/>
                  <a:gd name="T56" fmla="*/ 100 w 307"/>
                  <a:gd name="T57" fmla="*/ 41 h 233"/>
                  <a:gd name="T58" fmla="*/ 23 w 307"/>
                  <a:gd name="T59" fmla="*/ 121 h 233"/>
                  <a:gd name="T60" fmla="*/ 122 w 307"/>
                  <a:gd name="T61" fmla="*/ 174 h 233"/>
                  <a:gd name="T62" fmla="*/ 137 w 307"/>
                  <a:gd name="T63" fmla="*/ 185 h 233"/>
                  <a:gd name="T64" fmla="*/ 170 w 307"/>
                  <a:gd name="T65" fmla="*/ 185 h 233"/>
                  <a:gd name="T66" fmla="*/ 185 w 307"/>
                  <a:gd name="T67" fmla="*/ 174 h 233"/>
                  <a:gd name="T68" fmla="*/ 154 w 307"/>
                  <a:gd name="T69" fmla="*/ 184 h 233"/>
                  <a:gd name="T70" fmla="*/ 154 w 307"/>
                  <a:gd name="T71" fmla="*/ 141 h 233"/>
                  <a:gd name="T72" fmla="*/ 154 w 307"/>
                  <a:gd name="T73" fmla="*/ 184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07" h="233">
                    <a:moveTo>
                      <a:pt x="58" y="116"/>
                    </a:moveTo>
                    <a:cubicBezTo>
                      <a:pt x="26" y="116"/>
                      <a:pt x="0" y="142"/>
                      <a:pt x="0" y="174"/>
                    </a:cubicBezTo>
                    <a:cubicBezTo>
                      <a:pt x="0" y="207"/>
                      <a:pt x="26" y="233"/>
                      <a:pt x="58" y="233"/>
                    </a:cubicBezTo>
                    <a:cubicBezTo>
                      <a:pt x="91" y="233"/>
                      <a:pt x="117" y="207"/>
                      <a:pt x="117" y="174"/>
                    </a:cubicBezTo>
                    <a:cubicBezTo>
                      <a:pt x="117" y="142"/>
                      <a:pt x="91" y="116"/>
                      <a:pt x="58" y="116"/>
                    </a:cubicBezTo>
                    <a:close/>
                    <a:moveTo>
                      <a:pt x="58" y="222"/>
                    </a:moveTo>
                    <a:cubicBezTo>
                      <a:pt x="32" y="222"/>
                      <a:pt x="11" y="200"/>
                      <a:pt x="11" y="174"/>
                    </a:cubicBezTo>
                    <a:cubicBezTo>
                      <a:pt x="11" y="148"/>
                      <a:pt x="32" y="127"/>
                      <a:pt x="58" y="127"/>
                    </a:cubicBezTo>
                    <a:cubicBezTo>
                      <a:pt x="84" y="127"/>
                      <a:pt x="106" y="148"/>
                      <a:pt x="106" y="174"/>
                    </a:cubicBezTo>
                    <a:cubicBezTo>
                      <a:pt x="106" y="200"/>
                      <a:pt x="84" y="222"/>
                      <a:pt x="58" y="222"/>
                    </a:cubicBezTo>
                    <a:close/>
                    <a:moveTo>
                      <a:pt x="254" y="140"/>
                    </a:moveTo>
                    <a:cubicBezTo>
                      <a:pt x="254" y="143"/>
                      <a:pt x="252" y="146"/>
                      <a:pt x="249" y="146"/>
                    </a:cubicBezTo>
                    <a:cubicBezTo>
                      <a:pt x="233" y="146"/>
                      <a:pt x="220" y="159"/>
                      <a:pt x="220" y="174"/>
                    </a:cubicBezTo>
                    <a:cubicBezTo>
                      <a:pt x="220" y="177"/>
                      <a:pt x="218" y="180"/>
                      <a:pt x="215" y="180"/>
                    </a:cubicBezTo>
                    <a:cubicBezTo>
                      <a:pt x="211" y="180"/>
                      <a:pt x="209" y="177"/>
                      <a:pt x="209" y="174"/>
                    </a:cubicBezTo>
                    <a:cubicBezTo>
                      <a:pt x="209" y="152"/>
                      <a:pt x="227" y="134"/>
                      <a:pt x="249" y="134"/>
                    </a:cubicBezTo>
                    <a:cubicBezTo>
                      <a:pt x="252" y="134"/>
                      <a:pt x="254" y="137"/>
                      <a:pt x="254" y="140"/>
                    </a:cubicBezTo>
                    <a:close/>
                    <a:moveTo>
                      <a:pt x="64" y="140"/>
                    </a:moveTo>
                    <a:cubicBezTo>
                      <a:pt x="64" y="143"/>
                      <a:pt x="61" y="146"/>
                      <a:pt x="58" y="146"/>
                    </a:cubicBezTo>
                    <a:cubicBezTo>
                      <a:pt x="42" y="146"/>
                      <a:pt x="30" y="159"/>
                      <a:pt x="30" y="174"/>
                    </a:cubicBezTo>
                    <a:cubicBezTo>
                      <a:pt x="30" y="177"/>
                      <a:pt x="27" y="180"/>
                      <a:pt x="24" y="180"/>
                    </a:cubicBezTo>
                    <a:cubicBezTo>
                      <a:pt x="21" y="180"/>
                      <a:pt x="18" y="177"/>
                      <a:pt x="18" y="174"/>
                    </a:cubicBezTo>
                    <a:cubicBezTo>
                      <a:pt x="18" y="152"/>
                      <a:pt x="36" y="134"/>
                      <a:pt x="58" y="134"/>
                    </a:cubicBezTo>
                    <a:cubicBezTo>
                      <a:pt x="61" y="134"/>
                      <a:pt x="64" y="137"/>
                      <a:pt x="64" y="140"/>
                    </a:cubicBezTo>
                    <a:close/>
                    <a:moveTo>
                      <a:pt x="249" y="116"/>
                    </a:moveTo>
                    <a:cubicBezTo>
                      <a:pt x="217" y="116"/>
                      <a:pt x="190" y="142"/>
                      <a:pt x="190" y="174"/>
                    </a:cubicBezTo>
                    <a:cubicBezTo>
                      <a:pt x="190" y="207"/>
                      <a:pt x="217" y="233"/>
                      <a:pt x="249" y="233"/>
                    </a:cubicBezTo>
                    <a:cubicBezTo>
                      <a:pt x="281" y="233"/>
                      <a:pt x="307" y="207"/>
                      <a:pt x="307" y="174"/>
                    </a:cubicBezTo>
                    <a:cubicBezTo>
                      <a:pt x="307" y="142"/>
                      <a:pt x="281" y="116"/>
                      <a:pt x="249" y="116"/>
                    </a:cubicBezTo>
                    <a:close/>
                    <a:moveTo>
                      <a:pt x="249" y="222"/>
                    </a:moveTo>
                    <a:cubicBezTo>
                      <a:pt x="223" y="222"/>
                      <a:pt x="201" y="200"/>
                      <a:pt x="201" y="174"/>
                    </a:cubicBezTo>
                    <a:cubicBezTo>
                      <a:pt x="201" y="148"/>
                      <a:pt x="223" y="127"/>
                      <a:pt x="249" y="127"/>
                    </a:cubicBezTo>
                    <a:cubicBezTo>
                      <a:pt x="275" y="127"/>
                      <a:pt x="296" y="148"/>
                      <a:pt x="296" y="174"/>
                    </a:cubicBezTo>
                    <a:cubicBezTo>
                      <a:pt x="296" y="200"/>
                      <a:pt x="275" y="222"/>
                      <a:pt x="249" y="222"/>
                    </a:cubicBezTo>
                    <a:close/>
                    <a:moveTo>
                      <a:pt x="172" y="46"/>
                    </a:moveTo>
                    <a:cubicBezTo>
                      <a:pt x="168" y="27"/>
                      <a:pt x="168" y="27"/>
                      <a:pt x="168" y="27"/>
                    </a:cubicBezTo>
                    <a:cubicBezTo>
                      <a:pt x="168" y="27"/>
                      <a:pt x="169" y="9"/>
                      <a:pt x="193" y="3"/>
                    </a:cubicBezTo>
                    <a:cubicBezTo>
                      <a:pt x="208" y="0"/>
                      <a:pt x="220" y="9"/>
                      <a:pt x="220" y="9"/>
                    </a:cubicBezTo>
                    <a:cubicBezTo>
                      <a:pt x="220" y="9"/>
                      <a:pt x="234" y="33"/>
                      <a:pt x="236" y="38"/>
                    </a:cubicBezTo>
                    <a:cubicBezTo>
                      <a:pt x="237" y="39"/>
                      <a:pt x="237" y="40"/>
                      <a:pt x="237" y="41"/>
                    </a:cubicBezTo>
                    <a:cubicBezTo>
                      <a:pt x="230" y="38"/>
                      <a:pt x="220" y="35"/>
                      <a:pt x="207" y="35"/>
                    </a:cubicBezTo>
                    <a:cubicBezTo>
                      <a:pt x="192" y="35"/>
                      <a:pt x="179" y="41"/>
                      <a:pt x="172" y="46"/>
                    </a:cubicBezTo>
                    <a:close/>
                    <a:moveTo>
                      <a:pt x="100" y="35"/>
                    </a:moveTo>
                    <a:cubicBezTo>
                      <a:pt x="87" y="35"/>
                      <a:pt x="77" y="38"/>
                      <a:pt x="70" y="41"/>
                    </a:cubicBezTo>
                    <a:cubicBezTo>
                      <a:pt x="70" y="40"/>
                      <a:pt x="70" y="39"/>
                      <a:pt x="71" y="38"/>
                    </a:cubicBezTo>
                    <a:cubicBezTo>
                      <a:pt x="73" y="33"/>
                      <a:pt x="87" y="9"/>
                      <a:pt x="87" y="9"/>
                    </a:cubicBezTo>
                    <a:cubicBezTo>
                      <a:pt x="87" y="9"/>
                      <a:pt x="100" y="0"/>
                      <a:pt x="114" y="3"/>
                    </a:cubicBezTo>
                    <a:cubicBezTo>
                      <a:pt x="138" y="9"/>
                      <a:pt x="139" y="27"/>
                      <a:pt x="139" y="27"/>
                    </a:cubicBezTo>
                    <a:cubicBezTo>
                      <a:pt x="135" y="46"/>
                      <a:pt x="135" y="46"/>
                      <a:pt x="135" y="46"/>
                    </a:cubicBezTo>
                    <a:cubicBezTo>
                      <a:pt x="128" y="41"/>
                      <a:pt x="116" y="35"/>
                      <a:pt x="100" y="35"/>
                    </a:cubicBezTo>
                    <a:close/>
                    <a:moveTo>
                      <a:pt x="249" y="110"/>
                    </a:moveTo>
                    <a:cubicBezTo>
                      <a:pt x="262" y="110"/>
                      <a:pt x="274" y="114"/>
                      <a:pt x="284" y="121"/>
                    </a:cubicBezTo>
                    <a:cubicBezTo>
                      <a:pt x="245" y="51"/>
                      <a:pt x="245" y="51"/>
                      <a:pt x="245" y="51"/>
                    </a:cubicBezTo>
                    <a:cubicBezTo>
                      <a:pt x="245" y="51"/>
                      <a:pt x="230" y="41"/>
                      <a:pt x="207" y="41"/>
                    </a:cubicBezTo>
                    <a:cubicBezTo>
                      <a:pt x="185" y="41"/>
                      <a:pt x="170" y="55"/>
                      <a:pt x="170" y="55"/>
                    </a:cubicBezTo>
                    <a:cubicBezTo>
                      <a:pt x="170" y="55"/>
                      <a:pt x="164" y="49"/>
                      <a:pt x="154" y="49"/>
                    </a:cubicBezTo>
                    <a:cubicBezTo>
                      <a:pt x="143" y="49"/>
                      <a:pt x="137" y="55"/>
                      <a:pt x="137" y="55"/>
                    </a:cubicBezTo>
                    <a:cubicBezTo>
                      <a:pt x="137" y="55"/>
                      <a:pt x="122" y="41"/>
                      <a:pt x="100" y="41"/>
                    </a:cubicBezTo>
                    <a:cubicBezTo>
                      <a:pt x="77" y="41"/>
                      <a:pt x="62" y="51"/>
                      <a:pt x="62" y="51"/>
                    </a:cubicBezTo>
                    <a:cubicBezTo>
                      <a:pt x="23" y="121"/>
                      <a:pt x="23" y="121"/>
                      <a:pt x="23" y="121"/>
                    </a:cubicBezTo>
                    <a:cubicBezTo>
                      <a:pt x="33" y="114"/>
                      <a:pt x="45" y="110"/>
                      <a:pt x="58" y="110"/>
                    </a:cubicBezTo>
                    <a:cubicBezTo>
                      <a:pt x="94" y="110"/>
                      <a:pt x="122" y="139"/>
                      <a:pt x="122" y="174"/>
                    </a:cubicBezTo>
                    <a:cubicBezTo>
                      <a:pt x="122" y="179"/>
                      <a:pt x="122" y="183"/>
                      <a:pt x="121" y="188"/>
                    </a:cubicBezTo>
                    <a:cubicBezTo>
                      <a:pt x="126" y="187"/>
                      <a:pt x="131" y="186"/>
                      <a:pt x="137" y="185"/>
                    </a:cubicBezTo>
                    <a:cubicBezTo>
                      <a:pt x="142" y="189"/>
                      <a:pt x="147" y="191"/>
                      <a:pt x="154" y="191"/>
                    </a:cubicBezTo>
                    <a:cubicBezTo>
                      <a:pt x="160" y="191"/>
                      <a:pt x="165" y="189"/>
                      <a:pt x="170" y="185"/>
                    </a:cubicBezTo>
                    <a:cubicBezTo>
                      <a:pt x="176" y="186"/>
                      <a:pt x="181" y="187"/>
                      <a:pt x="186" y="188"/>
                    </a:cubicBezTo>
                    <a:cubicBezTo>
                      <a:pt x="185" y="183"/>
                      <a:pt x="185" y="179"/>
                      <a:pt x="185" y="174"/>
                    </a:cubicBezTo>
                    <a:cubicBezTo>
                      <a:pt x="185" y="139"/>
                      <a:pt x="213" y="110"/>
                      <a:pt x="249" y="110"/>
                    </a:cubicBezTo>
                    <a:close/>
                    <a:moveTo>
                      <a:pt x="154" y="184"/>
                    </a:moveTo>
                    <a:cubicBezTo>
                      <a:pt x="142" y="184"/>
                      <a:pt x="132" y="174"/>
                      <a:pt x="132" y="162"/>
                    </a:cubicBezTo>
                    <a:cubicBezTo>
                      <a:pt x="132" y="151"/>
                      <a:pt x="142" y="141"/>
                      <a:pt x="154" y="141"/>
                    </a:cubicBezTo>
                    <a:cubicBezTo>
                      <a:pt x="165" y="141"/>
                      <a:pt x="175" y="151"/>
                      <a:pt x="175" y="162"/>
                    </a:cubicBezTo>
                    <a:cubicBezTo>
                      <a:pt x="175" y="174"/>
                      <a:pt x="165" y="184"/>
                      <a:pt x="154" y="1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7536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96BF6D4-7302-4FC0-8508-CB0CDBF8BAAF}"/>
              </a:ext>
            </a:extLst>
          </p:cNvPr>
          <p:cNvSpPr/>
          <p:nvPr/>
        </p:nvSpPr>
        <p:spPr>
          <a:xfrm flipH="1">
            <a:off x="1601501" y="5204134"/>
            <a:ext cx="5934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kern="0" dirty="0" err="1" smtClean="0">
                <a:solidFill>
                  <a:srgbClr val="00B050"/>
                </a:solidFill>
                <a:latin typeface="Arial"/>
                <a:cs typeface="Arial"/>
              </a:rPr>
              <a:t>Deep</a:t>
            </a:r>
            <a:r>
              <a:rPr lang="fr-FR" sz="1400" b="1" kern="0" dirty="0" smtClean="0">
                <a:solidFill>
                  <a:srgbClr val="00B050"/>
                </a:solidFill>
                <a:latin typeface="Arial"/>
                <a:cs typeface="Arial"/>
              </a:rPr>
              <a:t>-Learning, Cloud and </a:t>
            </a:r>
            <a:r>
              <a:rPr lang="fr-FR" sz="1400" b="1" kern="0" dirty="0" err="1" smtClean="0">
                <a:solidFill>
                  <a:srgbClr val="00B050"/>
                </a:solidFill>
                <a:latin typeface="Arial"/>
                <a:cs typeface="Arial"/>
              </a:rPr>
              <a:t>Big</a:t>
            </a:r>
            <a:r>
              <a:rPr lang="fr-FR" sz="1400" b="1" kern="0" dirty="0" smtClean="0">
                <a:solidFill>
                  <a:srgbClr val="00B050"/>
                </a:solidFill>
                <a:latin typeface="Arial"/>
                <a:cs typeface="Arial"/>
              </a:rPr>
              <a:t>-Data technologies</a:t>
            </a:r>
            <a:endParaRPr lang="fr-FR" sz="1400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774BAA9-9DAF-4BF9-BD64-E172DF6F7353}"/>
              </a:ext>
            </a:extLst>
          </p:cNvPr>
          <p:cNvSpPr/>
          <p:nvPr/>
        </p:nvSpPr>
        <p:spPr>
          <a:xfrm>
            <a:off x="1176133" y="651779"/>
            <a:ext cx="51849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AI4GEO project aims at developing an </a:t>
            </a:r>
            <a:r>
              <a:rPr lang="en-US" b="1" dirty="0"/>
              <a:t>automated solution for producing 3D geospatial information</a:t>
            </a:r>
            <a:r>
              <a:rPr lang="en-US" dirty="0"/>
              <a:t> and offer new added-value services leveraging </a:t>
            </a:r>
            <a:r>
              <a:rPr lang="en-US" b="1" dirty="0"/>
              <a:t>innovative AI </a:t>
            </a:r>
            <a:r>
              <a:rPr lang="en-US" b="1" dirty="0" smtClean="0"/>
              <a:t>methods </a:t>
            </a:r>
            <a:r>
              <a:rPr lang="en-US" dirty="0" smtClean="0"/>
              <a:t>and </a:t>
            </a:r>
            <a:r>
              <a:rPr lang="en-US" b="1" dirty="0" smtClean="0"/>
              <a:t>Big Data </a:t>
            </a:r>
            <a:r>
              <a:rPr lang="en-US" dirty="0" smtClean="0"/>
              <a:t>technologies </a:t>
            </a:r>
            <a:r>
              <a:rPr lang="en-US" dirty="0"/>
              <a:t>adapted to 3D imagery.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75" y="141739"/>
            <a:ext cx="673449" cy="47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Freeform 171"/>
          <p:cNvSpPr>
            <a:spLocks noChangeArrowheads="1"/>
          </p:cNvSpPr>
          <p:nvPr/>
        </p:nvSpPr>
        <p:spPr bwMode="auto">
          <a:xfrm>
            <a:off x="1239185" y="5168768"/>
            <a:ext cx="303172" cy="303172"/>
          </a:xfrm>
          <a:custGeom>
            <a:avLst/>
            <a:gdLst>
              <a:gd name="T0" fmla="*/ 382 w 434"/>
              <a:gd name="T1" fmla="*/ 112 h 434"/>
              <a:gd name="T2" fmla="*/ 353 w 434"/>
              <a:gd name="T3" fmla="*/ 126 h 434"/>
              <a:gd name="T4" fmla="*/ 321 w 434"/>
              <a:gd name="T5" fmla="*/ 112 h 434"/>
              <a:gd name="T6" fmla="*/ 310 w 434"/>
              <a:gd name="T7" fmla="*/ 65 h 434"/>
              <a:gd name="T8" fmla="*/ 357 w 434"/>
              <a:gd name="T9" fmla="*/ 11 h 434"/>
              <a:gd name="T10" fmla="*/ 317 w 434"/>
              <a:gd name="T11" fmla="*/ 0 h 434"/>
              <a:gd name="T12" fmla="*/ 260 w 434"/>
              <a:gd name="T13" fmla="*/ 7 h 434"/>
              <a:gd name="T14" fmla="*/ 206 w 434"/>
              <a:gd name="T15" fmla="*/ 40 h 434"/>
              <a:gd name="T16" fmla="*/ 184 w 434"/>
              <a:gd name="T17" fmla="*/ 69 h 434"/>
              <a:gd name="T18" fmla="*/ 166 w 434"/>
              <a:gd name="T19" fmla="*/ 123 h 434"/>
              <a:gd name="T20" fmla="*/ 173 w 434"/>
              <a:gd name="T21" fmla="*/ 177 h 434"/>
              <a:gd name="T22" fmla="*/ 11 w 434"/>
              <a:gd name="T23" fmla="*/ 339 h 434"/>
              <a:gd name="T24" fmla="*/ 0 w 434"/>
              <a:gd name="T25" fmla="*/ 371 h 434"/>
              <a:gd name="T26" fmla="*/ 11 w 434"/>
              <a:gd name="T27" fmla="*/ 407 h 434"/>
              <a:gd name="T28" fmla="*/ 25 w 434"/>
              <a:gd name="T29" fmla="*/ 422 h 434"/>
              <a:gd name="T30" fmla="*/ 58 w 434"/>
              <a:gd name="T31" fmla="*/ 433 h 434"/>
              <a:gd name="T32" fmla="*/ 90 w 434"/>
              <a:gd name="T33" fmla="*/ 422 h 434"/>
              <a:gd name="T34" fmla="*/ 256 w 434"/>
              <a:gd name="T35" fmla="*/ 260 h 434"/>
              <a:gd name="T36" fmla="*/ 310 w 434"/>
              <a:gd name="T37" fmla="*/ 267 h 434"/>
              <a:gd name="T38" fmla="*/ 364 w 434"/>
              <a:gd name="T39" fmla="*/ 249 h 434"/>
              <a:gd name="T40" fmla="*/ 393 w 434"/>
              <a:gd name="T41" fmla="*/ 227 h 434"/>
              <a:gd name="T42" fmla="*/ 426 w 434"/>
              <a:gd name="T43" fmla="*/ 173 h 434"/>
              <a:gd name="T44" fmla="*/ 433 w 434"/>
              <a:gd name="T45" fmla="*/ 116 h 434"/>
              <a:gd name="T46" fmla="*/ 375 w 434"/>
              <a:gd name="T47" fmla="*/ 205 h 434"/>
              <a:gd name="T48" fmla="*/ 346 w 434"/>
              <a:gd name="T49" fmla="*/ 227 h 434"/>
              <a:gd name="T50" fmla="*/ 299 w 434"/>
              <a:gd name="T51" fmla="*/ 234 h 434"/>
              <a:gd name="T52" fmla="*/ 253 w 434"/>
              <a:gd name="T53" fmla="*/ 224 h 434"/>
              <a:gd name="T54" fmla="*/ 72 w 434"/>
              <a:gd name="T55" fmla="*/ 400 h 434"/>
              <a:gd name="T56" fmla="*/ 40 w 434"/>
              <a:gd name="T57" fmla="*/ 393 h 434"/>
              <a:gd name="T58" fmla="*/ 29 w 434"/>
              <a:gd name="T59" fmla="*/ 371 h 434"/>
              <a:gd name="T60" fmla="*/ 209 w 434"/>
              <a:gd name="T61" fmla="*/ 181 h 434"/>
              <a:gd name="T62" fmla="*/ 199 w 434"/>
              <a:gd name="T63" fmla="*/ 152 h 434"/>
              <a:gd name="T64" fmla="*/ 202 w 434"/>
              <a:gd name="T65" fmla="*/ 101 h 434"/>
              <a:gd name="T66" fmla="*/ 227 w 434"/>
              <a:gd name="T67" fmla="*/ 62 h 434"/>
              <a:gd name="T68" fmla="*/ 260 w 434"/>
              <a:gd name="T69" fmla="*/ 36 h 434"/>
              <a:gd name="T70" fmla="*/ 299 w 434"/>
              <a:gd name="T71" fmla="*/ 29 h 434"/>
              <a:gd name="T72" fmla="*/ 282 w 434"/>
              <a:gd name="T73" fmla="*/ 69 h 434"/>
              <a:gd name="T74" fmla="*/ 285 w 434"/>
              <a:gd name="T75" fmla="*/ 108 h 434"/>
              <a:gd name="T76" fmla="*/ 299 w 434"/>
              <a:gd name="T77" fmla="*/ 134 h 434"/>
              <a:gd name="T78" fmla="*/ 339 w 434"/>
              <a:gd name="T79" fmla="*/ 152 h 434"/>
              <a:gd name="T80" fmla="*/ 379 w 434"/>
              <a:gd name="T81" fmla="*/ 148 h 434"/>
              <a:gd name="T82" fmla="*/ 404 w 434"/>
              <a:gd name="T83" fmla="*/ 134 h 434"/>
              <a:gd name="T84" fmla="*/ 386 w 434"/>
              <a:gd name="T85" fmla="*/ 191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34" h="434">
                <a:moveTo>
                  <a:pt x="422" y="76"/>
                </a:moveTo>
                <a:lnTo>
                  <a:pt x="422" y="76"/>
                </a:lnTo>
                <a:lnTo>
                  <a:pt x="382" y="112"/>
                </a:lnTo>
                <a:lnTo>
                  <a:pt x="382" y="112"/>
                </a:lnTo>
                <a:lnTo>
                  <a:pt x="368" y="123"/>
                </a:lnTo>
                <a:lnTo>
                  <a:pt x="353" y="126"/>
                </a:lnTo>
                <a:lnTo>
                  <a:pt x="335" y="123"/>
                </a:lnTo>
                <a:lnTo>
                  <a:pt x="321" y="112"/>
                </a:lnTo>
                <a:lnTo>
                  <a:pt x="321" y="112"/>
                </a:lnTo>
                <a:lnTo>
                  <a:pt x="310" y="98"/>
                </a:lnTo>
                <a:lnTo>
                  <a:pt x="306" y="80"/>
                </a:lnTo>
                <a:lnTo>
                  <a:pt x="310" y="65"/>
                </a:lnTo>
                <a:lnTo>
                  <a:pt x="321" y="51"/>
                </a:lnTo>
                <a:lnTo>
                  <a:pt x="321" y="51"/>
                </a:lnTo>
                <a:lnTo>
                  <a:pt x="357" y="11"/>
                </a:lnTo>
                <a:lnTo>
                  <a:pt x="357" y="11"/>
                </a:lnTo>
                <a:lnTo>
                  <a:pt x="335" y="4"/>
                </a:lnTo>
                <a:lnTo>
                  <a:pt x="317" y="0"/>
                </a:lnTo>
                <a:lnTo>
                  <a:pt x="296" y="0"/>
                </a:lnTo>
                <a:lnTo>
                  <a:pt x="278" y="4"/>
                </a:lnTo>
                <a:lnTo>
                  <a:pt x="260" y="7"/>
                </a:lnTo>
                <a:lnTo>
                  <a:pt x="238" y="15"/>
                </a:lnTo>
                <a:lnTo>
                  <a:pt x="224" y="25"/>
                </a:lnTo>
                <a:lnTo>
                  <a:pt x="206" y="40"/>
                </a:lnTo>
                <a:lnTo>
                  <a:pt x="206" y="40"/>
                </a:lnTo>
                <a:lnTo>
                  <a:pt x="195" y="54"/>
                </a:lnTo>
                <a:lnTo>
                  <a:pt x="184" y="69"/>
                </a:lnTo>
                <a:lnTo>
                  <a:pt x="177" y="87"/>
                </a:lnTo>
                <a:lnTo>
                  <a:pt x="170" y="105"/>
                </a:lnTo>
                <a:lnTo>
                  <a:pt x="166" y="123"/>
                </a:lnTo>
                <a:lnTo>
                  <a:pt x="166" y="141"/>
                </a:lnTo>
                <a:lnTo>
                  <a:pt x="170" y="159"/>
                </a:lnTo>
                <a:lnTo>
                  <a:pt x="173" y="177"/>
                </a:lnTo>
                <a:lnTo>
                  <a:pt x="19" y="332"/>
                </a:lnTo>
                <a:lnTo>
                  <a:pt x="19" y="332"/>
                </a:lnTo>
                <a:lnTo>
                  <a:pt x="11" y="339"/>
                </a:lnTo>
                <a:lnTo>
                  <a:pt x="4" y="350"/>
                </a:lnTo>
                <a:lnTo>
                  <a:pt x="0" y="361"/>
                </a:lnTo>
                <a:lnTo>
                  <a:pt x="0" y="371"/>
                </a:lnTo>
                <a:lnTo>
                  <a:pt x="0" y="386"/>
                </a:lnTo>
                <a:lnTo>
                  <a:pt x="4" y="397"/>
                </a:lnTo>
                <a:lnTo>
                  <a:pt x="11" y="407"/>
                </a:lnTo>
                <a:lnTo>
                  <a:pt x="19" y="415"/>
                </a:lnTo>
                <a:lnTo>
                  <a:pt x="19" y="415"/>
                </a:lnTo>
                <a:lnTo>
                  <a:pt x="25" y="422"/>
                </a:lnTo>
                <a:lnTo>
                  <a:pt x="37" y="429"/>
                </a:lnTo>
                <a:lnTo>
                  <a:pt x="47" y="433"/>
                </a:lnTo>
                <a:lnTo>
                  <a:pt x="58" y="433"/>
                </a:lnTo>
                <a:lnTo>
                  <a:pt x="72" y="433"/>
                </a:lnTo>
                <a:lnTo>
                  <a:pt x="83" y="429"/>
                </a:lnTo>
                <a:lnTo>
                  <a:pt x="90" y="422"/>
                </a:lnTo>
                <a:lnTo>
                  <a:pt x="101" y="415"/>
                </a:lnTo>
                <a:lnTo>
                  <a:pt x="256" y="260"/>
                </a:lnTo>
                <a:lnTo>
                  <a:pt x="256" y="260"/>
                </a:lnTo>
                <a:lnTo>
                  <a:pt x="274" y="263"/>
                </a:lnTo>
                <a:lnTo>
                  <a:pt x="292" y="267"/>
                </a:lnTo>
                <a:lnTo>
                  <a:pt x="310" y="267"/>
                </a:lnTo>
                <a:lnTo>
                  <a:pt x="328" y="263"/>
                </a:lnTo>
                <a:lnTo>
                  <a:pt x="346" y="256"/>
                </a:lnTo>
                <a:lnTo>
                  <a:pt x="364" y="249"/>
                </a:lnTo>
                <a:lnTo>
                  <a:pt x="379" y="238"/>
                </a:lnTo>
                <a:lnTo>
                  <a:pt x="393" y="227"/>
                </a:lnTo>
                <a:lnTo>
                  <a:pt x="393" y="227"/>
                </a:lnTo>
                <a:lnTo>
                  <a:pt x="407" y="209"/>
                </a:lnTo>
                <a:lnTo>
                  <a:pt x="418" y="195"/>
                </a:lnTo>
                <a:lnTo>
                  <a:pt x="426" y="173"/>
                </a:lnTo>
                <a:lnTo>
                  <a:pt x="433" y="155"/>
                </a:lnTo>
                <a:lnTo>
                  <a:pt x="433" y="137"/>
                </a:lnTo>
                <a:lnTo>
                  <a:pt x="433" y="116"/>
                </a:lnTo>
                <a:lnTo>
                  <a:pt x="429" y="98"/>
                </a:lnTo>
                <a:lnTo>
                  <a:pt x="422" y="76"/>
                </a:lnTo>
                <a:close/>
                <a:moveTo>
                  <a:pt x="375" y="205"/>
                </a:moveTo>
                <a:lnTo>
                  <a:pt x="375" y="205"/>
                </a:lnTo>
                <a:lnTo>
                  <a:pt x="361" y="216"/>
                </a:lnTo>
                <a:lnTo>
                  <a:pt x="346" y="227"/>
                </a:lnTo>
                <a:lnTo>
                  <a:pt x="332" y="231"/>
                </a:lnTo>
                <a:lnTo>
                  <a:pt x="314" y="234"/>
                </a:lnTo>
                <a:lnTo>
                  <a:pt x="299" y="234"/>
                </a:lnTo>
                <a:lnTo>
                  <a:pt x="282" y="234"/>
                </a:lnTo>
                <a:lnTo>
                  <a:pt x="267" y="231"/>
                </a:lnTo>
                <a:lnTo>
                  <a:pt x="253" y="224"/>
                </a:lnTo>
                <a:lnTo>
                  <a:pt x="80" y="393"/>
                </a:lnTo>
                <a:lnTo>
                  <a:pt x="80" y="393"/>
                </a:lnTo>
                <a:lnTo>
                  <a:pt x="72" y="400"/>
                </a:lnTo>
                <a:lnTo>
                  <a:pt x="58" y="404"/>
                </a:lnTo>
                <a:lnTo>
                  <a:pt x="47" y="400"/>
                </a:lnTo>
                <a:lnTo>
                  <a:pt x="40" y="393"/>
                </a:lnTo>
                <a:lnTo>
                  <a:pt x="40" y="393"/>
                </a:lnTo>
                <a:lnTo>
                  <a:pt x="33" y="386"/>
                </a:lnTo>
                <a:lnTo>
                  <a:pt x="29" y="371"/>
                </a:lnTo>
                <a:lnTo>
                  <a:pt x="33" y="361"/>
                </a:lnTo>
                <a:lnTo>
                  <a:pt x="40" y="353"/>
                </a:lnTo>
                <a:lnTo>
                  <a:pt x="209" y="181"/>
                </a:lnTo>
                <a:lnTo>
                  <a:pt x="209" y="181"/>
                </a:lnTo>
                <a:lnTo>
                  <a:pt x="202" y="166"/>
                </a:lnTo>
                <a:lnTo>
                  <a:pt x="199" y="152"/>
                </a:lnTo>
                <a:lnTo>
                  <a:pt x="199" y="134"/>
                </a:lnTo>
                <a:lnTo>
                  <a:pt x="199" y="119"/>
                </a:lnTo>
                <a:lnTo>
                  <a:pt x="202" y="101"/>
                </a:lnTo>
                <a:lnTo>
                  <a:pt x="206" y="87"/>
                </a:lnTo>
                <a:lnTo>
                  <a:pt x="217" y="72"/>
                </a:lnTo>
                <a:lnTo>
                  <a:pt x="227" y="62"/>
                </a:lnTo>
                <a:lnTo>
                  <a:pt x="227" y="62"/>
                </a:lnTo>
                <a:lnTo>
                  <a:pt x="242" y="47"/>
                </a:lnTo>
                <a:lnTo>
                  <a:pt x="260" y="36"/>
                </a:lnTo>
                <a:lnTo>
                  <a:pt x="278" y="33"/>
                </a:lnTo>
                <a:lnTo>
                  <a:pt x="299" y="29"/>
                </a:lnTo>
                <a:lnTo>
                  <a:pt x="299" y="29"/>
                </a:lnTo>
                <a:lnTo>
                  <a:pt x="288" y="43"/>
                </a:lnTo>
                <a:lnTo>
                  <a:pt x="285" y="54"/>
                </a:lnTo>
                <a:lnTo>
                  <a:pt x="282" y="69"/>
                </a:lnTo>
                <a:lnTo>
                  <a:pt x="278" y="83"/>
                </a:lnTo>
                <a:lnTo>
                  <a:pt x="282" y="94"/>
                </a:lnTo>
                <a:lnTo>
                  <a:pt x="285" y="108"/>
                </a:lnTo>
                <a:lnTo>
                  <a:pt x="292" y="123"/>
                </a:lnTo>
                <a:lnTo>
                  <a:pt x="299" y="134"/>
                </a:lnTo>
                <a:lnTo>
                  <a:pt x="299" y="134"/>
                </a:lnTo>
                <a:lnTo>
                  <a:pt x="310" y="141"/>
                </a:lnTo>
                <a:lnTo>
                  <a:pt x="324" y="148"/>
                </a:lnTo>
                <a:lnTo>
                  <a:pt x="339" y="152"/>
                </a:lnTo>
                <a:lnTo>
                  <a:pt x="350" y="155"/>
                </a:lnTo>
                <a:lnTo>
                  <a:pt x="364" y="155"/>
                </a:lnTo>
                <a:lnTo>
                  <a:pt x="379" y="148"/>
                </a:lnTo>
                <a:lnTo>
                  <a:pt x="393" y="144"/>
                </a:lnTo>
                <a:lnTo>
                  <a:pt x="404" y="134"/>
                </a:lnTo>
                <a:lnTo>
                  <a:pt x="404" y="134"/>
                </a:lnTo>
                <a:lnTo>
                  <a:pt x="400" y="155"/>
                </a:lnTo>
                <a:lnTo>
                  <a:pt x="397" y="173"/>
                </a:lnTo>
                <a:lnTo>
                  <a:pt x="386" y="191"/>
                </a:lnTo>
                <a:lnTo>
                  <a:pt x="375" y="2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2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96BF6D4-7302-4FC0-8508-CB0CDBF8BAAF}"/>
              </a:ext>
            </a:extLst>
          </p:cNvPr>
          <p:cNvSpPr/>
          <p:nvPr/>
        </p:nvSpPr>
        <p:spPr>
          <a:xfrm flipH="1">
            <a:off x="1596241" y="5608790"/>
            <a:ext cx="6412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kern="0" dirty="0" err="1" smtClean="0">
                <a:solidFill>
                  <a:srgbClr val="00B050"/>
                </a:solidFill>
                <a:latin typeface="Arial"/>
                <a:cs typeface="Arial"/>
              </a:rPr>
              <a:t>Highly</a:t>
            </a:r>
            <a:r>
              <a:rPr lang="fr-FR" sz="1400" b="1" kern="0" dirty="0" smtClean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fr-FR" sz="1400" b="1" kern="0" dirty="0" err="1" smtClean="0">
                <a:solidFill>
                  <a:srgbClr val="00B050"/>
                </a:solidFill>
                <a:latin typeface="Arial"/>
                <a:cs typeface="Arial"/>
              </a:rPr>
              <a:t>parallelized</a:t>
            </a:r>
            <a:r>
              <a:rPr lang="fr-FR" sz="1400" b="1" kern="0" dirty="0" smtClean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fr-FR" sz="1400" b="1" kern="0" dirty="0" err="1" smtClean="0">
                <a:solidFill>
                  <a:srgbClr val="00B050"/>
                </a:solidFill>
                <a:latin typeface="Arial"/>
                <a:cs typeface="Arial"/>
              </a:rPr>
              <a:t>processing</a:t>
            </a:r>
            <a:r>
              <a:rPr lang="fr-FR" sz="1400" b="1" kern="0" dirty="0" smtClean="0">
                <a:solidFill>
                  <a:srgbClr val="00B050"/>
                </a:solidFill>
                <a:latin typeface="Arial"/>
                <a:cs typeface="Arial"/>
              </a:rPr>
              <a:t> codes</a:t>
            </a:r>
            <a:endParaRPr lang="fr-FR" sz="1400" b="1" dirty="0">
              <a:solidFill>
                <a:srgbClr val="00B050"/>
              </a:solidFill>
            </a:endParaRPr>
          </a:p>
        </p:txBody>
      </p:sp>
      <p:sp>
        <p:nvSpPr>
          <p:cNvPr id="42" name="Freeform 171"/>
          <p:cNvSpPr>
            <a:spLocks noChangeArrowheads="1"/>
          </p:cNvSpPr>
          <p:nvPr/>
        </p:nvSpPr>
        <p:spPr bwMode="auto">
          <a:xfrm>
            <a:off x="1233925" y="5573424"/>
            <a:ext cx="303172" cy="303172"/>
          </a:xfrm>
          <a:custGeom>
            <a:avLst/>
            <a:gdLst>
              <a:gd name="T0" fmla="*/ 382 w 434"/>
              <a:gd name="T1" fmla="*/ 112 h 434"/>
              <a:gd name="T2" fmla="*/ 353 w 434"/>
              <a:gd name="T3" fmla="*/ 126 h 434"/>
              <a:gd name="T4" fmla="*/ 321 w 434"/>
              <a:gd name="T5" fmla="*/ 112 h 434"/>
              <a:gd name="T6" fmla="*/ 310 w 434"/>
              <a:gd name="T7" fmla="*/ 65 h 434"/>
              <a:gd name="T8" fmla="*/ 357 w 434"/>
              <a:gd name="T9" fmla="*/ 11 h 434"/>
              <a:gd name="T10" fmla="*/ 317 w 434"/>
              <a:gd name="T11" fmla="*/ 0 h 434"/>
              <a:gd name="T12" fmla="*/ 260 w 434"/>
              <a:gd name="T13" fmla="*/ 7 h 434"/>
              <a:gd name="T14" fmla="*/ 206 w 434"/>
              <a:gd name="T15" fmla="*/ 40 h 434"/>
              <a:gd name="T16" fmla="*/ 184 w 434"/>
              <a:gd name="T17" fmla="*/ 69 h 434"/>
              <a:gd name="T18" fmla="*/ 166 w 434"/>
              <a:gd name="T19" fmla="*/ 123 h 434"/>
              <a:gd name="T20" fmla="*/ 173 w 434"/>
              <a:gd name="T21" fmla="*/ 177 h 434"/>
              <a:gd name="T22" fmla="*/ 11 w 434"/>
              <a:gd name="T23" fmla="*/ 339 h 434"/>
              <a:gd name="T24" fmla="*/ 0 w 434"/>
              <a:gd name="T25" fmla="*/ 371 h 434"/>
              <a:gd name="T26" fmla="*/ 11 w 434"/>
              <a:gd name="T27" fmla="*/ 407 h 434"/>
              <a:gd name="T28" fmla="*/ 25 w 434"/>
              <a:gd name="T29" fmla="*/ 422 h 434"/>
              <a:gd name="T30" fmla="*/ 58 w 434"/>
              <a:gd name="T31" fmla="*/ 433 h 434"/>
              <a:gd name="T32" fmla="*/ 90 w 434"/>
              <a:gd name="T33" fmla="*/ 422 h 434"/>
              <a:gd name="T34" fmla="*/ 256 w 434"/>
              <a:gd name="T35" fmla="*/ 260 h 434"/>
              <a:gd name="T36" fmla="*/ 310 w 434"/>
              <a:gd name="T37" fmla="*/ 267 h 434"/>
              <a:gd name="T38" fmla="*/ 364 w 434"/>
              <a:gd name="T39" fmla="*/ 249 h 434"/>
              <a:gd name="T40" fmla="*/ 393 w 434"/>
              <a:gd name="T41" fmla="*/ 227 h 434"/>
              <a:gd name="T42" fmla="*/ 426 w 434"/>
              <a:gd name="T43" fmla="*/ 173 h 434"/>
              <a:gd name="T44" fmla="*/ 433 w 434"/>
              <a:gd name="T45" fmla="*/ 116 h 434"/>
              <a:gd name="T46" fmla="*/ 375 w 434"/>
              <a:gd name="T47" fmla="*/ 205 h 434"/>
              <a:gd name="T48" fmla="*/ 346 w 434"/>
              <a:gd name="T49" fmla="*/ 227 h 434"/>
              <a:gd name="T50" fmla="*/ 299 w 434"/>
              <a:gd name="T51" fmla="*/ 234 h 434"/>
              <a:gd name="T52" fmla="*/ 253 w 434"/>
              <a:gd name="T53" fmla="*/ 224 h 434"/>
              <a:gd name="T54" fmla="*/ 72 w 434"/>
              <a:gd name="T55" fmla="*/ 400 h 434"/>
              <a:gd name="T56" fmla="*/ 40 w 434"/>
              <a:gd name="T57" fmla="*/ 393 h 434"/>
              <a:gd name="T58" fmla="*/ 29 w 434"/>
              <a:gd name="T59" fmla="*/ 371 h 434"/>
              <a:gd name="T60" fmla="*/ 209 w 434"/>
              <a:gd name="T61" fmla="*/ 181 h 434"/>
              <a:gd name="T62" fmla="*/ 199 w 434"/>
              <a:gd name="T63" fmla="*/ 152 h 434"/>
              <a:gd name="T64" fmla="*/ 202 w 434"/>
              <a:gd name="T65" fmla="*/ 101 h 434"/>
              <a:gd name="T66" fmla="*/ 227 w 434"/>
              <a:gd name="T67" fmla="*/ 62 h 434"/>
              <a:gd name="T68" fmla="*/ 260 w 434"/>
              <a:gd name="T69" fmla="*/ 36 h 434"/>
              <a:gd name="T70" fmla="*/ 299 w 434"/>
              <a:gd name="T71" fmla="*/ 29 h 434"/>
              <a:gd name="T72" fmla="*/ 282 w 434"/>
              <a:gd name="T73" fmla="*/ 69 h 434"/>
              <a:gd name="T74" fmla="*/ 285 w 434"/>
              <a:gd name="T75" fmla="*/ 108 h 434"/>
              <a:gd name="T76" fmla="*/ 299 w 434"/>
              <a:gd name="T77" fmla="*/ 134 h 434"/>
              <a:gd name="T78" fmla="*/ 339 w 434"/>
              <a:gd name="T79" fmla="*/ 152 h 434"/>
              <a:gd name="T80" fmla="*/ 379 w 434"/>
              <a:gd name="T81" fmla="*/ 148 h 434"/>
              <a:gd name="T82" fmla="*/ 404 w 434"/>
              <a:gd name="T83" fmla="*/ 134 h 434"/>
              <a:gd name="T84" fmla="*/ 386 w 434"/>
              <a:gd name="T85" fmla="*/ 191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34" h="434">
                <a:moveTo>
                  <a:pt x="422" y="76"/>
                </a:moveTo>
                <a:lnTo>
                  <a:pt x="422" y="76"/>
                </a:lnTo>
                <a:lnTo>
                  <a:pt x="382" y="112"/>
                </a:lnTo>
                <a:lnTo>
                  <a:pt x="382" y="112"/>
                </a:lnTo>
                <a:lnTo>
                  <a:pt x="368" y="123"/>
                </a:lnTo>
                <a:lnTo>
                  <a:pt x="353" y="126"/>
                </a:lnTo>
                <a:lnTo>
                  <a:pt x="335" y="123"/>
                </a:lnTo>
                <a:lnTo>
                  <a:pt x="321" y="112"/>
                </a:lnTo>
                <a:lnTo>
                  <a:pt x="321" y="112"/>
                </a:lnTo>
                <a:lnTo>
                  <a:pt x="310" y="98"/>
                </a:lnTo>
                <a:lnTo>
                  <a:pt x="306" y="80"/>
                </a:lnTo>
                <a:lnTo>
                  <a:pt x="310" y="65"/>
                </a:lnTo>
                <a:lnTo>
                  <a:pt x="321" y="51"/>
                </a:lnTo>
                <a:lnTo>
                  <a:pt x="321" y="51"/>
                </a:lnTo>
                <a:lnTo>
                  <a:pt x="357" y="11"/>
                </a:lnTo>
                <a:lnTo>
                  <a:pt x="357" y="11"/>
                </a:lnTo>
                <a:lnTo>
                  <a:pt x="335" y="4"/>
                </a:lnTo>
                <a:lnTo>
                  <a:pt x="317" y="0"/>
                </a:lnTo>
                <a:lnTo>
                  <a:pt x="296" y="0"/>
                </a:lnTo>
                <a:lnTo>
                  <a:pt x="278" y="4"/>
                </a:lnTo>
                <a:lnTo>
                  <a:pt x="260" y="7"/>
                </a:lnTo>
                <a:lnTo>
                  <a:pt x="238" y="15"/>
                </a:lnTo>
                <a:lnTo>
                  <a:pt x="224" y="25"/>
                </a:lnTo>
                <a:lnTo>
                  <a:pt x="206" y="40"/>
                </a:lnTo>
                <a:lnTo>
                  <a:pt x="206" y="40"/>
                </a:lnTo>
                <a:lnTo>
                  <a:pt x="195" y="54"/>
                </a:lnTo>
                <a:lnTo>
                  <a:pt x="184" y="69"/>
                </a:lnTo>
                <a:lnTo>
                  <a:pt x="177" y="87"/>
                </a:lnTo>
                <a:lnTo>
                  <a:pt x="170" y="105"/>
                </a:lnTo>
                <a:lnTo>
                  <a:pt x="166" y="123"/>
                </a:lnTo>
                <a:lnTo>
                  <a:pt x="166" y="141"/>
                </a:lnTo>
                <a:lnTo>
                  <a:pt x="170" y="159"/>
                </a:lnTo>
                <a:lnTo>
                  <a:pt x="173" y="177"/>
                </a:lnTo>
                <a:lnTo>
                  <a:pt x="19" y="332"/>
                </a:lnTo>
                <a:lnTo>
                  <a:pt x="19" y="332"/>
                </a:lnTo>
                <a:lnTo>
                  <a:pt x="11" y="339"/>
                </a:lnTo>
                <a:lnTo>
                  <a:pt x="4" y="350"/>
                </a:lnTo>
                <a:lnTo>
                  <a:pt x="0" y="361"/>
                </a:lnTo>
                <a:lnTo>
                  <a:pt x="0" y="371"/>
                </a:lnTo>
                <a:lnTo>
                  <a:pt x="0" y="386"/>
                </a:lnTo>
                <a:lnTo>
                  <a:pt x="4" y="397"/>
                </a:lnTo>
                <a:lnTo>
                  <a:pt x="11" y="407"/>
                </a:lnTo>
                <a:lnTo>
                  <a:pt x="19" y="415"/>
                </a:lnTo>
                <a:lnTo>
                  <a:pt x="19" y="415"/>
                </a:lnTo>
                <a:lnTo>
                  <a:pt x="25" y="422"/>
                </a:lnTo>
                <a:lnTo>
                  <a:pt x="37" y="429"/>
                </a:lnTo>
                <a:lnTo>
                  <a:pt x="47" y="433"/>
                </a:lnTo>
                <a:lnTo>
                  <a:pt x="58" y="433"/>
                </a:lnTo>
                <a:lnTo>
                  <a:pt x="72" y="433"/>
                </a:lnTo>
                <a:lnTo>
                  <a:pt x="83" y="429"/>
                </a:lnTo>
                <a:lnTo>
                  <a:pt x="90" y="422"/>
                </a:lnTo>
                <a:lnTo>
                  <a:pt x="101" y="415"/>
                </a:lnTo>
                <a:lnTo>
                  <a:pt x="256" y="260"/>
                </a:lnTo>
                <a:lnTo>
                  <a:pt x="256" y="260"/>
                </a:lnTo>
                <a:lnTo>
                  <a:pt x="274" y="263"/>
                </a:lnTo>
                <a:lnTo>
                  <a:pt x="292" y="267"/>
                </a:lnTo>
                <a:lnTo>
                  <a:pt x="310" y="267"/>
                </a:lnTo>
                <a:lnTo>
                  <a:pt x="328" y="263"/>
                </a:lnTo>
                <a:lnTo>
                  <a:pt x="346" y="256"/>
                </a:lnTo>
                <a:lnTo>
                  <a:pt x="364" y="249"/>
                </a:lnTo>
                <a:lnTo>
                  <a:pt x="379" y="238"/>
                </a:lnTo>
                <a:lnTo>
                  <a:pt x="393" y="227"/>
                </a:lnTo>
                <a:lnTo>
                  <a:pt x="393" y="227"/>
                </a:lnTo>
                <a:lnTo>
                  <a:pt x="407" y="209"/>
                </a:lnTo>
                <a:lnTo>
                  <a:pt x="418" y="195"/>
                </a:lnTo>
                <a:lnTo>
                  <a:pt x="426" y="173"/>
                </a:lnTo>
                <a:lnTo>
                  <a:pt x="433" y="155"/>
                </a:lnTo>
                <a:lnTo>
                  <a:pt x="433" y="137"/>
                </a:lnTo>
                <a:lnTo>
                  <a:pt x="433" y="116"/>
                </a:lnTo>
                <a:lnTo>
                  <a:pt x="429" y="98"/>
                </a:lnTo>
                <a:lnTo>
                  <a:pt x="422" y="76"/>
                </a:lnTo>
                <a:close/>
                <a:moveTo>
                  <a:pt x="375" y="205"/>
                </a:moveTo>
                <a:lnTo>
                  <a:pt x="375" y="205"/>
                </a:lnTo>
                <a:lnTo>
                  <a:pt x="361" y="216"/>
                </a:lnTo>
                <a:lnTo>
                  <a:pt x="346" y="227"/>
                </a:lnTo>
                <a:lnTo>
                  <a:pt x="332" y="231"/>
                </a:lnTo>
                <a:lnTo>
                  <a:pt x="314" y="234"/>
                </a:lnTo>
                <a:lnTo>
                  <a:pt x="299" y="234"/>
                </a:lnTo>
                <a:lnTo>
                  <a:pt x="282" y="234"/>
                </a:lnTo>
                <a:lnTo>
                  <a:pt x="267" y="231"/>
                </a:lnTo>
                <a:lnTo>
                  <a:pt x="253" y="224"/>
                </a:lnTo>
                <a:lnTo>
                  <a:pt x="80" y="393"/>
                </a:lnTo>
                <a:lnTo>
                  <a:pt x="80" y="393"/>
                </a:lnTo>
                <a:lnTo>
                  <a:pt x="72" y="400"/>
                </a:lnTo>
                <a:lnTo>
                  <a:pt x="58" y="404"/>
                </a:lnTo>
                <a:lnTo>
                  <a:pt x="47" y="400"/>
                </a:lnTo>
                <a:lnTo>
                  <a:pt x="40" y="393"/>
                </a:lnTo>
                <a:lnTo>
                  <a:pt x="40" y="393"/>
                </a:lnTo>
                <a:lnTo>
                  <a:pt x="33" y="386"/>
                </a:lnTo>
                <a:lnTo>
                  <a:pt x="29" y="371"/>
                </a:lnTo>
                <a:lnTo>
                  <a:pt x="33" y="361"/>
                </a:lnTo>
                <a:lnTo>
                  <a:pt x="40" y="353"/>
                </a:lnTo>
                <a:lnTo>
                  <a:pt x="209" y="181"/>
                </a:lnTo>
                <a:lnTo>
                  <a:pt x="209" y="181"/>
                </a:lnTo>
                <a:lnTo>
                  <a:pt x="202" y="166"/>
                </a:lnTo>
                <a:lnTo>
                  <a:pt x="199" y="152"/>
                </a:lnTo>
                <a:lnTo>
                  <a:pt x="199" y="134"/>
                </a:lnTo>
                <a:lnTo>
                  <a:pt x="199" y="119"/>
                </a:lnTo>
                <a:lnTo>
                  <a:pt x="202" y="101"/>
                </a:lnTo>
                <a:lnTo>
                  <a:pt x="206" y="87"/>
                </a:lnTo>
                <a:lnTo>
                  <a:pt x="217" y="72"/>
                </a:lnTo>
                <a:lnTo>
                  <a:pt x="227" y="62"/>
                </a:lnTo>
                <a:lnTo>
                  <a:pt x="227" y="62"/>
                </a:lnTo>
                <a:lnTo>
                  <a:pt x="242" y="47"/>
                </a:lnTo>
                <a:lnTo>
                  <a:pt x="260" y="36"/>
                </a:lnTo>
                <a:lnTo>
                  <a:pt x="278" y="33"/>
                </a:lnTo>
                <a:lnTo>
                  <a:pt x="299" y="29"/>
                </a:lnTo>
                <a:lnTo>
                  <a:pt x="299" y="29"/>
                </a:lnTo>
                <a:lnTo>
                  <a:pt x="288" y="43"/>
                </a:lnTo>
                <a:lnTo>
                  <a:pt x="285" y="54"/>
                </a:lnTo>
                <a:lnTo>
                  <a:pt x="282" y="69"/>
                </a:lnTo>
                <a:lnTo>
                  <a:pt x="278" y="83"/>
                </a:lnTo>
                <a:lnTo>
                  <a:pt x="282" y="94"/>
                </a:lnTo>
                <a:lnTo>
                  <a:pt x="285" y="108"/>
                </a:lnTo>
                <a:lnTo>
                  <a:pt x="292" y="123"/>
                </a:lnTo>
                <a:lnTo>
                  <a:pt x="299" y="134"/>
                </a:lnTo>
                <a:lnTo>
                  <a:pt x="299" y="134"/>
                </a:lnTo>
                <a:lnTo>
                  <a:pt x="310" y="141"/>
                </a:lnTo>
                <a:lnTo>
                  <a:pt x="324" y="148"/>
                </a:lnTo>
                <a:lnTo>
                  <a:pt x="339" y="152"/>
                </a:lnTo>
                <a:lnTo>
                  <a:pt x="350" y="155"/>
                </a:lnTo>
                <a:lnTo>
                  <a:pt x="364" y="155"/>
                </a:lnTo>
                <a:lnTo>
                  <a:pt x="379" y="148"/>
                </a:lnTo>
                <a:lnTo>
                  <a:pt x="393" y="144"/>
                </a:lnTo>
                <a:lnTo>
                  <a:pt x="404" y="134"/>
                </a:lnTo>
                <a:lnTo>
                  <a:pt x="404" y="134"/>
                </a:lnTo>
                <a:lnTo>
                  <a:pt x="400" y="155"/>
                </a:lnTo>
                <a:lnTo>
                  <a:pt x="397" y="173"/>
                </a:lnTo>
                <a:lnTo>
                  <a:pt x="386" y="191"/>
                </a:lnTo>
                <a:lnTo>
                  <a:pt x="375" y="2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2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Graphic 6">
            <a:extLst>
              <a:ext uri="{FF2B5EF4-FFF2-40B4-BE49-F238E27FC236}">
                <a16:creationId xmlns:a16="http://schemas.microsoft.com/office/drawing/2014/main" id="{E16731DB-B49A-447D-964C-64B1727C196B}"/>
              </a:ext>
            </a:extLst>
          </p:cNvPr>
          <p:cNvSpPr/>
          <p:nvPr/>
        </p:nvSpPr>
        <p:spPr>
          <a:xfrm>
            <a:off x="10471788" y="2465428"/>
            <a:ext cx="410891" cy="410890"/>
          </a:xfrm>
          <a:custGeom>
            <a:avLst/>
            <a:gdLst>
              <a:gd name="connsiteX0" fmla="*/ 438281 w 513478"/>
              <a:gd name="connsiteY0" fmla="*/ 75197 h 513476"/>
              <a:gd name="connsiteX1" fmla="*/ 256739 w 513478"/>
              <a:gd name="connsiteY1" fmla="*/ 0 h 513476"/>
              <a:gd name="connsiteX2" fmla="*/ 75197 w 513478"/>
              <a:gd name="connsiteY2" fmla="*/ 75197 h 513476"/>
              <a:gd name="connsiteX3" fmla="*/ 0 w 513478"/>
              <a:gd name="connsiteY3" fmla="*/ 256738 h 513476"/>
              <a:gd name="connsiteX4" fmla="*/ 75197 w 513478"/>
              <a:gd name="connsiteY4" fmla="*/ 438279 h 513476"/>
              <a:gd name="connsiteX5" fmla="*/ 256739 w 513478"/>
              <a:gd name="connsiteY5" fmla="*/ 513476 h 513476"/>
              <a:gd name="connsiteX6" fmla="*/ 438281 w 513478"/>
              <a:gd name="connsiteY6" fmla="*/ 438279 h 513476"/>
              <a:gd name="connsiteX7" fmla="*/ 513478 w 513478"/>
              <a:gd name="connsiteY7" fmla="*/ 256738 h 513476"/>
              <a:gd name="connsiteX8" fmla="*/ 438281 w 513478"/>
              <a:gd name="connsiteY8" fmla="*/ 75197 h 513476"/>
              <a:gd name="connsiteX9" fmla="*/ 256739 w 513478"/>
              <a:gd name="connsiteY9" fmla="*/ 473361 h 513476"/>
              <a:gd name="connsiteX10" fmla="*/ 40115 w 513478"/>
              <a:gd name="connsiteY10" fmla="*/ 256738 h 513476"/>
              <a:gd name="connsiteX11" fmla="*/ 256739 w 513478"/>
              <a:gd name="connsiteY11" fmla="*/ 40115 h 513476"/>
              <a:gd name="connsiteX12" fmla="*/ 473363 w 513478"/>
              <a:gd name="connsiteY12" fmla="*/ 256738 h 513476"/>
              <a:gd name="connsiteX13" fmla="*/ 256739 w 513478"/>
              <a:gd name="connsiteY13" fmla="*/ 473361 h 513476"/>
              <a:gd name="connsiteX14" fmla="*/ 276797 w 513478"/>
              <a:gd name="connsiteY14" fmla="*/ 236661 h 513476"/>
              <a:gd name="connsiteX15" fmla="*/ 367057 w 513478"/>
              <a:gd name="connsiteY15" fmla="*/ 236661 h 513476"/>
              <a:gd name="connsiteX16" fmla="*/ 367057 w 513478"/>
              <a:gd name="connsiteY16" fmla="*/ 276776 h 513476"/>
              <a:gd name="connsiteX17" fmla="*/ 276797 w 513478"/>
              <a:gd name="connsiteY17" fmla="*/ 276776 h 513476"/>
              <a:gd name="connsiteX18" fmla="*/ 276797 w 513478"/>
              <a:gd name="connsiteY18" fmla="*/ 367036 h 513476"/>
              <a:gd name="connsiteX19" fmla="*/ 236681 w 513478"/>
              <a:gd name="connsiteY19" fmla="*/ 367036 h 513476"/>
              <a:gd name="connsiteX20" fmla="*/ 236681 w 513478"/>
              <a:gd name="connsiteY20" fmla="*/ 276776 h 513476"/>
              <a:gd name="connsiteX21" fmla="*/ 146421 w 513478"/>
              <a:gd name="connsiteY21" fmla="*/ 276776 h 513476"/>
              <a:gd name="connsiteX22" fmla="*/ 146421 w 513478"/>
              <a:gd name="connsiteY22" fmla="*/ 236661 h 513476"/>
              <a:gd name="connsiteX23" fmla="*/ 236681 w 513478"/>
              <a:gd name="connsiteY23" fmla="*/ 236661 h 513476"/>
              <a:gd name="connsiteX24" fmla="*/ 236681 w 513478"/>
              <a:gd name="connsiteY24" fmla="*/ 146401 h 513476"/>
              <a:gd name="connsiteX25" fmla="*/ 276797 w 513478"/>
              <a:gd name="connsiteY25" fmla="*/ 146401 h 513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13478" h="513476">
                <a:moveTo>
                  <a:pt x="438281" y="75197"/>
                </a:moveTo>
                <a:cubicBezTo>
                  <a:pt x="389790" y="26706"/>
                  <a:pt x="325315" y="0"/>
                  <a:pt x="256739" y="0"/>
                </a:cubicBezTo>
                <a:cubicBezTo>
                  <a:pt x="188163" y="0"/>
                  <a:pt x="123688" y="26706"/>
                  <a:pt x="75197" y="75197"/>
                </a:cubicBezTo>
                <a:cubicBezTo>
                  <a:pt x="26706" y="123688"/>
                  <a:pt x="0" y="188162"/>
                  <a:pt x="0" y="256738"/>
                </a:cubicBezTo>
                <a:cubicBezTo>
                  <a:pt x="0" y="325314"/>
                  <a:pt x="26706" y="389788"/>
                  <a:pt x="75197" y="438279"/>
                </a:cubicBezTo>
                <a:cubicBezTo>
                  <a:pt x="123688" y="486770"/>
                  <a:pt x="188163" y="513476"/>
                  <a:pt x="256739" y="513476"/>
                </a:cubicBezTo>
                <a:cubicBezTo>
                  <a:pt x="325315" y="513476"/>
                  <a:pt x="389790" y="486770"/>
                  <a:pt x="438281" y="438279"/>
                </a:cubicBezTo>
                <a:cubicBezTo>
                  <a:pt x="486772" y="389788"/>
                  <a:pt x="513478" y="325314"/>
                  <a:pt x="513478" y="256738"/>
                </a:cubicBezTo>
                <a:cubicBezTo>
                  <a:pt x="513478" y="188162"/>
                  <a:pt x="486772" y="123688"/>
                  <a:pt x="438281" y="75197"/>
                </a:cubicBezTo>
                <a:close/>
                <a:moveTo>
                  <a:pt x="256739" y="473361"/>
                </a:moveTo>
                <a:cubicBezTo>
                  <a:pt x="137294" y="473361"/>
                  <a:pt x="40115" y="376183"/>
                  <a:pt x="40115" y="256738"/>
                </a:cubicBezTo>
                <a:cubicBezTo>
                  <a:pt x="40115" y="137293"/>
                  <a:pt x="137294" y="40115"/>
                  <a:pt x="256739" y="40115"/>
                </a:cubicBezTo>
                <a:cubicBezTo>
                  <a:pt x="376184" y="40115"/>
                  <a:pt x="473363" y="137293"/>
                  <a:pt x="473363" y="256738"/>
                </a:cubicBezTo>
                <a:cubicBezTo>
                  <a:pt x="473363" y="376183"/>
                  <a:pt x="376184" y="473361"/>
                  <a:pt x="256739" y="473361"/>
                </a:cubicBezTo>
                <a:close/>
                <a:moveTo>
                  <a:pt x="276797" y="236661"/>
                </a:moveTo>
                <a:lnTo>
                  <a:pt x="367057" y="236661"/>
                </a:lnTo>
                <a:lnTo>
                  <a:pt x="367057" y="276776"/>
                </a:lnTo>
                <a:lnTo>
                  <a:pt x="276797" y="276776"/>
                </a:lnTo>
                <a:lnTo>
                  <a:pt x="276797" y="367036"/>
                </a:lnTo>
                <a:lnTo>
                  <a:pt x="236681" y="367036"/>
                </a:lnTo>
                <a:lnTo>
                  <a:pt x="236681" y="276776"/>
                </a:lnTo>
                <a:lnTo>
                  <a:pt x="146421" y="276776"/>
                </a:lnTo>
                <a:lnTo>
                  <a:pt x="146421" y="236661"/>
                </a:lnTo>
                <a:lnTo>
                  <a:pt x="236681" y="236661"/>
                </a:lnTo>
                <a:lnTo>
                  <a:pt x="236681" y="146401"/>
                </a:lnTo>
                <a:lnTo>
                  <a:pt x="276797" y="146401"/>
                </a:lnTo>
                <a:close/>
              </a:path>
            </a:pathLst>
          </a:custGeom>
          <a:solidFill>
            <a:schemeClr val="bg1"/>
          </a:solidFill>
          <a:ln w="986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pic>
        <p:nvPicPr>
          <p:cNvPr id="2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276" y="379337"/>
            <a:ext cx="5110903" cy="2369190"/>
          </a:xfrm>
          <a:prstGeom prst="rect">
            <a:avLst/>
          </a:prstGeom>
          <a:noFill/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2774BAA9-9DAF-4BF9-BD64-E172DF6F7353}"/>
              </a:ext>
            </a:extLst>
          </p:cNvPr>
          <p:cNvSpPr/>
          <p:nvPr/>
        </p:nvSpPr>
        <p:spPr>
          <a:xfrm>
            <a:off x="1176131" y="2455907"/>
            <a:ext cx="51849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AI4GEO consortium is constituted with </a:t>
            </a:r>
            <a:r>
              <a:rPr lang="en-US" b="1" dirty="0"/>
              <a:t>Institutions and Industrial groups </a:t>
            </a:r>
            <a:r>
              <a:rPr lang="en-US" dirty="0"/>
              <a:t>(Large and medium companies, SMEs) covering the whole value chain of Geospatial </a:t>
            </a:r>
            <a:r>
              <a:rPr lang="en-US" dirty="0" smtClean="0"/>
              <a:t>Information and providing complementary technical skills. </a:t>
            </a:r>
            <a:endParaRPr lang="fr-FR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774BAA9-9DAF-4BF9-BD64-E172DF6F7353}"/>
              </a:ext>
            </a:extLst>
          </p:cNvPr>
          <p:cNvSpPr/>
          <p:nvPr/>
        </p:nvSpPr>
        <p:spPr>
          <a:xfrm>
            <a:off x="1176131" y="4071784"/>
            <a:ext cx="51849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With a </a:t>
            </a:r>
            <a:r>
              <a:rPr lang="en-US" b="1" dirty="0"/>
              <a:t>4 years</a:t>
            </a:r>
            <a:r>
              <a:rPr lang="en-US" dirty="0"/>
              <a:t>’ timeline, the project is structured around </a:t>
            </a:r>
            <a:r>
              <a:rPr lang="en-US" b="1" dirty="0"/>
              <a:t>2 R&amp;D axes </a:t>
            </a:r>
            <a:r>
              <a:rPr lang="en-US" dirty="0"/>
              <a:t>which will progress simultaneously and feed each </a:t>
            </a:r>
            <a:r>
              <a:rPr lang="en-US" dirty="0" smtClean="0"/>
              <a:t>other. </a:t>
            </a:r>
            <a:endParaRPr lang="fr-FR" dirty="0"/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442" y="2965258"/>
            <a:ext cx="4160569" cy="295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62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9" r="12399"/>
          <a:stretch>
            <a:fillRect/>
          </a:stretch>
        </p:blipFill>
        <p:spPr>
          <a:xfrm>
            <a:off x="7234171" y="0"/>
            <a:ext cx="4039491" cy="3121579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07" y="141889"/>
            <a:ext cx="673236" cy="475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Espace réservé pour une image  12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6" r="18906"/>
          <a:stretch>
            <a:fillRect/>
          </a:stretch>
        </p:blipFill>
        <p:spPr>
          <a:xfrm>
            <a:off x="8817996" y="2624811"/>
            <a:ext cx="2994843" cy="2994843"/>
          </a:xfrm>
        </p:spPr>
      </p:pic>
      <p:pic>
        <p:nvPicPr>
          <p:cNvPr id="9" name="Picture 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779" y="2679695"/>
            <a:ext cx="3606587" cy="350762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055404" y="55288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en-US" dirty="0"/>
              <a:t>The first axis will consist in </a:t>
            </a:r>
            <a:r>
              <a:rPr lang="en-US" b="1" dirty="0"/>
              <a:t>developing a set of technological bricks allowing the automatic production of qualified 3D maps</a:t>
            </a:r>
            <a:r>
              <a:rPr lang="en-US" dirty="0"/>
              <a:t> and additional layers of information (3D objects and associated semantics)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55404" y="18561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en-US" dirty="0"/>
              <a:t>The second axis will consist in deriving from these technological bricks </a:t>
            </a:r>
            <a:r>
              <a:rPr lang="en-US" b="1" dirty="0"/>
              <a:t>a variety of services for different fields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89A63F1-A28A-4362-87C4-36839F328FAF}"/>
              </a:ext>
            </a:extLst>
          </p:cNvPr>
          <p:cNvSpPr/>
          <p:nvPr/>
        </p:nvSpPr>
        <p:spPr>
          <a:xfrm>
            <a:off x="10220282" y="1962414"/>
            <a:ext cx="913904" cy="913904"/>
          </a:xfrm>
          <a:prstGeom prst="ellipse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Graphic 6">
            <a:extLst>
              <a:ext uri="{FF2B5EF4-FFF2-40B4-BE49-F238E27FC236}">
                <a16:creationId xmlns:a16="http://schemas.microsoft.com/office/drawing/2014/main" id="{E16731DB-B49A-447D-964C-64B1727C196B}"/>
              </a:ext>
            </a:extLst>
          </p:cNvPr>
          <p:cNvSpPr/>
          <p:nvPr/>
        </p:nvSpPr>
        <p:spPr>
          <a:xfrm>
            <a:off x="10471788" y="2213921"/>
            <a:ext cx="410891" cy="410890"/>
          </a:xfrm>
          <a:custGeom>
            <a:avLst/>
            <a:gdLst>
              <a:gd name="connsiteX0" fmla="*/ 438281 w 513478"/>
              <a:gd name="connsiteY0" fmla="*/ 75197 h 513476"/>
              <a:gd name="connsiteX1" fmla="*/ 256739 w 513478"/>
              <a:gd name="connsiteY1" fmla="*/ 0 h 513476"/>
              <a:gd name="connsiteX2" fmla="*/ 75197 w 513478"/>
              <a:gd name="connsiteY2" fmla="*/ 75197 h 513476"/>
              <a:gd name="connsiteX3" fmla="*/ 0 w 513478"/>
              <a:gd name="connsiteY3" fmla="*/ 256738 h 513476"/>
              <a:gd name="connsiteX4" fmla="*/ 75197 w 513478"/>
              <a:gd name="connsiteY4" fmla="*/ 438279 h 513476"/>
              <a:gd name="connsiteX5" fmla="*/ 256739 w 513478"/>
              <a:gd name="connsiteY5" fmla="*/ 513476 h 513476"/>
              <a:gd name="connsiteX6" fmla="*/ 438281 w 513478"/>
              <a:gd name="connsiteY6" fmla="*/ 438279 h 513476"/>
              <a:gd name="connsiteX7" fmla="*/ 513478 w 513478"/>
              <a:gd name="connsiteY7" fmla="*/ 256738 h 513476"/>
              <a:gd name="connsiteX8" fmla="*/ 438281 w 513478"/>
              <a:gd name="connsiteY8" fmla="*/ 75197 h 513476"/>
              <a:gd name="connsiteX9" fmla="*/ 256739 w 513478"/>
              <a:gd name="connsiteY9" fmla="*/ 473361 h 513476"/>
              <a:gd name="connsiteX10" fmla="*/ 40115 w 513478"/>
              <a:gd name="connsiteY10" fmla="*/ 256738 h 513476"/>
              <a:gd name="connsiteX11" fmla="*/ 256739 w 513478"/>
              <a:gd name="connsiteY11" fmla="*/ 40115 h 513476"/>
              <a:gd name="connsiteX12" fmla="*/ 473363 w 513478"/>
              <a:gd name="connsiteY12" fmla="*/ 256738 h 513476"/>
              <a:gd name="connsiteX13" fmla="*/ 256739 w 513478"/>
              <a:gd name="connsiteY13" fmla="*/ 473361 h 513476"/>
              <a:gd name="connsiteX14" fmla="*/ 276797 w 513478"/>
              <a:gd name="connsiteY14" fmla="*/ 236661 h 513476"/>
              <a:gd name="connsiteX15" fmla="*/ 367057 w 513478"/>
              <a:gd name="connsiteY15" fmla="*/ 236661 h 513476"/>
              <a:gd name="connsiteX16" fmla="*/ 367057 w 513478"/>
              <a:gd name="connsiteY16" fmla="*/ 276776 h 513476"/>
              <a:gd name="connsiteX17" fmla="*/ 276797 w 513478"/>
              <a:gd name="connsiteY17" fmla="*/ 276776 h 513476"/>
              <a:gd name="connsiteX18" fmla="*/ 276797 w 513478"/>
              <a:gd name="connsiteY18" fmla="*/ 367036 h 513476"/>
              <a:gd name="connsiteX19" fmla="*/ 236681 w 513478"/>
              <a:gd name="connsiteY19" fmla="*/ 367036 h 513476"/>
              <a:gd name="connsiteX20" fmla="*/ 236681 w 513478"/>
              <a:gd name="connsiteY20" fmla="*/ 276776 h 513476"/>
              <a:gd name="connsiteX21" fmla="*/ 146421 w 513478"/>
              <a:gd name="connsiteY21" fmla="*/ 276776 h 513476"/>
              <a:gd name="connsiteX22" fmla="*/ 146421 w 513478"/>
              <a:gd name="connsiteY22" fmla="*/ 236661 h 513476"/>
              <a:gd name="connsiteX23" fmla="*/ 236681 w 513478"/>
              <a:gd name="connsiteY23" fmla="*/ 236661 h 513476"/>
              <a:gd name="connsiteX24" fmla="*/ 236681 w 513478"/>
              <a:gd name="connsiteY24" fmla="*/ 146401 h 513476"/>
              <a:gd name="connsiteX25" fmla="*/ 276797 w 513478"/>
              <a:gd name="connsiteY25" fmla="*/ 146401 h 513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13478" h="513476">
                <a:moveTo>
                  <a:pt x="438281" y="75197"/>
                </a:moveTo>
                <a:cubicBezTo>
                  <a:pt x="389790" y="26706"/>
                  <a:pt x="325315" y="0"/>
                  <a:pt x="256739" y="0"/>
                </a:cubicBezTo>
                <a:cubicBezTo>
                  <a:pt x="188163" y="0"/>
                  <a:pt x="123688" y="26706"/>
                  <a:pt x="75197" y="75197"/>
                </a:cubicBezTo>
                <a:cubicBezTo>
                  <a:pt x="26706" y="123688"/>
                  <a:pt x="0" y="188162"/>
                  <a:pt x="0" y="256738"/>
                </a:cubicBezTo>
                <a:cubicBezTo>
                  <a:pt x="0" y="325314"/>
                  <a:pt x="26706" y="389788"/>
                  <a:pt x="75197" y="438279"/>
                </a:cubicBezTo>
                <a:cubicBezTo>
                  <a:pt x="123688" y="486770"/>
                  <a:pt x="188163" y="513476"/>
                  <a:pt x="256739" y="513476"/>
                </a:cubicBezTo>
                <a:cubicBezTo>
                  <a:pt x="325315" y="513476"/>
                  <a:pt x="389790" y="486770"/>
                  <a:pt x="438281" y="438279"/>
                </a:cubicBezTo>
                <a:cubicBezTo>
                  <a:pt x="486772" y="389788"/>
                  <a:pt x="513478" y="325314"/>
                  <a:pt x="513478" y="256738"/>
                </a:cubicBezTo>
                <a:cubicBezTo>
                  <a:pt x="513478" y="188162"/>
                  <a:pt x="486772" y="123688"/>
                  <a:pt x="438281" y="75197"/>
                </a:cubicBezTo>
                <a:close/>
                <a:moveTo>
                  <a:pt x="256739" y="473361"/>
                </a:moveTo>
                <a:cubicBezTo>
                  <a:pt x="137294" y="473361"/>
                  <a:pt x="40115" y="376183"/>
                  <a:pt x="40115" y="256738"/>
                </a:cubicBezTo>
                <a:cubicBezTo>
                  <a:pt x="40115" y="137293"/>
                  <a:pt x="137294" y="40115"/>
                  <a:pt x="256739" y="40115"/>
                </a:cubicBezTo>
                <a:cubicBezTo>
                  <a:pt x="376184" y="40115"/>
                  <a:pt x="473363" y="137293"/>
                  <a:pt x="473363" y="256738"/>
                </a:cubicBezTo>
                <a:cubicBezTo>
                  <a:pt x="473363" y="376183"/>
                  <a:pt x="376184" y="473361"/>
                  <a:pt x="256739" y="473361"/>
                </a:cubicBezTo>
                <a:close/>
                <a:moveTo>
                  <a:pt x="276797" y="236661"/>
                </a:moveTo>
                <a:lnTo>
                  <a:pt x="367057" y="236661"/>
                </a:lnTo>
                <a:lnTo>
                  <a:pt x="367057" y="276776"/>
                </a:lnTo>
                <a:lnTo>
                  <a:pt x="276797" y="276776"/>
                </a:lnTo>
                <a:lnTo>
                  <a:pt x="276797" y="367036"/>
                </a:lnTo>
                <a:lnTo>
                  <a:pt x="236681" y="367036"/>
                </a:lnTo>
                <a:lnTo>
                  <a:pt x="236681" y="276776"/>
                </a:lnTo>
                <a:lnTo>
                  <a:pt x="146421" y="276776"/>
                </a:lnTo>
                <a:lnTo>
                  <a:pt x="146421" y="236661"/>
                </a:lnTo>
                <a:lnTo>
                  <a:pt x="236681" y="236661"/>
                </a:lnTo>
                <a:lnTo>
                  <a:pt x="236681" y="146401"/>
                </a:lnTo>
                <a:lnTo>
                  <a:pt x="276797" y="146401"/>
                </a:lnTo>
                <a:close/>
              </a:path>
            </a:pathLst>
          </a:custGeom>
          <a:solidFill>
            <a:schemeClr val="bg1"/>
          </a:solidFill>
          <a:ln w="986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pic>
        <p:nvPicPr>
          <p:cNvPr id="11" name="Espace réservé pour une image 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7" r="21207"/>
          <a:stretch>
            <a:fillRect/>
          </a:stretch>
        </p:blipFill>
        <p:spPr>
          <a:xfrm>
            <a:off x="7287672" y="2067248"/>
            <a:ext cx="2393433" cy="2393433"/>
          </a:xfrm>
          <a:custGeom>
            <a:avLst/>
            <a:gdLst>
              <a:gd name="connsiteX0" fmla="*/ 1202044 w 2404088"/>
              <a:gd name="connsiteY0" fmla="*/ 0 h 2404088"/>
              <a:gd name="connsiteX1" fmla="*/ 2404088 w 2404088"/>
              <a:gd name="connsiteY1" fmla="*/ 1202044 h 2404088"/>
              <a:gd name="connsiteX2" fmla="*/ 1202044 w 2404088"/>
              <a:gd name="connsiteY2" fmla="*/ 2404088 h 2404088"/>
              <a:gd name="connsiteX3" fmla="*/ 0 w 2404088"/>
              <a:gd name="connsiteY3" fmla="*/ 1202044 h 2404088"/>
              <a:gd name="connsiteX4" fmla="*/ 1202044 w 2404088"/>
              <a:gd name="connsiteY4" fmla="*/ 0 h 240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088" h="2404088">
                <a:moveTo>
                  <a:pt x="1202044" y="0"/>
                </a:moveTo>
                <a:cubicBezTo>
                  <a:pt x="1865915" y="0"/>
                  <a:pt x="2404088" y="538173"/>
                  <a:pt x="2404088" y="1202044"/>
                </a:cubicBezTo>
                <a:cubicBezTo>
                  <a:pt x="2404088" y="1865915"/>
                  <a:pt x="1865915" y="2404088"/>
                  <a:pt x="1202044" y="2404088"/>
                </a:cubicBezTo>
                <a:cubicBezTo>
                  <a:pt x="538173" y="2404088"/>
                  <a:pt x="0" y="1865915"/>
                  <a:pt x="0" y="1202044"/>
                </a:cubicBezTo>
                <a:cubicBezTo>
                  <a:pt x="0" y="538173"/>
                  <a:pt x="538173" y="0"/>
                  <a:pt x="1202044" y="0"/>
                </a:cubicBezTo>
                <a:close/>
              </a:path>
            </a:pathLst>
          </a:custGeom>
          <a:pattFill prst="pct20">
            <a:fgClr>
              <a:srgbClr val="A0A0A0"/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279170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8" b="48975"/>
          <a:stretch/>
        </p:blipFill>
        <p:spPr bwMode="auto">
          <a:xfrm>
            <a:off x="9489045" y="3993001"/>
            <a:ext cx="2399743" cy="1964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33" y="118936"/>
            <a:ext cx="586145" cy="41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166721" y="298913"/>
            <a:ext cx="7378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en-US" dirty="0" smtClean="0"/>
              <a:t>Technical objectives of the project, multiple axes of </a:t>
            </a:r>
            <a:r>
              <a:rPr lang="en-US" dirty="0" err="1" smtClean="0"/>
              <a:t>improvments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776951" y="4452946"/>
            <a:ext cx="6768548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33" i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Urban</a:t>
            </a:r>
            <a:r>
              <a:rPr lang="fr-FR" sz="1333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(1 city FR) : </a:t>
            </a:r>
            <a:r>
              <a:rPr lang="fr-FR" sz="1333" b="1" dirty="0">
                <a:solidFill>
                  <a:srgbClr val="002060"/>
                </a:solidFill>
                <a:latin typeface="Century Gothic" panose="020B0502020202020204" pitchFamily="34" charset="0"/>
              </a:rPr>
              <a:t>LOD1.0 </a:t>
            </a:r>
            <a:r>
              <a:rPr lang="fr-FR" sz="1333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THR, 80% buildings</a:t>
            </a:r>
          </a:p>
          <a:p>
            <a:r>
              <a:rPr lang="fr-FR" sz="1333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Global</a:t>
            </a:r>
            <a:r>
              <a:rPr lang="fr-FR" sz="1333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fr-FR" sz="1333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(1 district FR)</a:t>
            </a:r>
            <a:r>
              <a:rPr lang="fr-FR" sz="1333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: Land </a:t>
            </a:r>
            <a:r>
              <a:rPr lang="fr-FR" sz="1333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cover</a:t>
            </a:r>
            <a:r>
              <a:rPr lang="fr-FR" sz="1333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10 classes</a:t>
            </a:r>
          </a:p>
          <a:p>
            <a:r>
              <a:rPr lang="fr-FR" sz="1333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 Virtual </a:t>
            </a:r>
            <a:r>
              <a:rPr lang="fr-FR" sz="1333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Research</a:t>
            </a:r>
            <a:r>
              <a:rPr lang="fr-FR" sz="1333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fr-FR" sz="1333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Environment</a:t>
            </a:r>
            <a:r>
              <a:rPr lang="fr-FR" sz="1333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+ inputs </a:t>
            </a:r>
            <a:r>
              <a:rPr lang="fr-FR" sz="1333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datasets</a:t>
            </a:r>
            <a:r>
              <a:rPr lang="fr-FR" sz="1333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+ Ground Truth</a:t>
            </a:r>
            <a:endParaRPr lang="fr-FR" sz="1333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Flèche droite 31"/>
          <p:cNvSpPr/>
          <p:nvPr/>
        </p:nvSpPr>
        <p:spPr>
          <a:xfrm rot="16200000">
            <a:off x="-550240" y="3123643"/>
            <a:ext cx="4382485" cy="16452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7"/>
          </a:p>
        </p:txBody>
      </p:sp>
      <p:sp>
        <p:nvSpPr>
          <p:cNvPr id="33" name="Rectangle 32"/>
          <p:cNvSpPr/>
          <p:nvPr/>
        </p:nvSpPr>
        <p:spPr>
          <a:xfrm>
            <a:off x="1505054" y="4646395"/>
            <a:ext cx="149678" cy="380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7"/>
          </a:p>
        </p:txBody>
      </p:sp>
      <p:sp>
        <p:nvSpPr>
          <p:cNvPr id="34" name="Rectangle 33"/>
          <p:cNvSpPr/>
          <p:nvPr/>
        </p:nvSpPr>
        <p:spPr>
          <a:xfrm>
            <a:off x="1511988" y="3552056"/>
            <a:ext cx="149678" cy="380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7"/>
          </a:p>
        </p:txBody>
      </p:sp>
      <p:sp>
        <p:nvSpPr>
          <p:cNvPr id="35" name="Rectangle 34"/>
          <p:cNvSpPr/>
          <p:nvPr/>
        </p:nvSpPr>
        <p:spPr>
          <a:xfrm>
            <a:off x="1511307" y="2435513"/>
            <a:ext cx="149678" cy="380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7"/>
          </a:p>
        </p:txBody>
      </p:sp>
      <p:sp>
        <p:nvSpPr>
          <p:cNvPr id="36" name="Rectangle 35"/>
          <p:cNvSpPr/>
          <p:nvPr/>
        </p:nvSpPr>
        <p:spPr>
          <a:xfrm>
            <a:off x="1511307" y="1318966"/>
            <a:ext cx="149678" cy="380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7"/>
          </a:p>
        </p:txBody>
      </p:sp>
      <p:sp>
        <p:nvSpPr>
          <p:cNvPr id="40" name="ZoneTexte 39"/>
          <p:cNvSpPr txBox="1"/>
          <p:nvPr/>
        </p:nvSpPr>
        <p:spPr>
          <a:xfrm>
            <a:off x="892347" y="4524379"/>
            <a:ext cx="768554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33" b="1" dirty="0">
                <a:solidFill>
                  <a:srgbClr val="002060"/>
                </a:solidFill>
                <a:latin typeface="Century Gothic" panose="020B0502020202020204" pitchFamily="34" charset="0"/>
              </a:rPr>
              <a:t>T0+12</a:t>
            </a:r>
            <a:endParaRPr lang="fr-FR" sz="1333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892347" y="3407832"/>
            <a:ext cx="830919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33" b="1" dirty="0">
                <a:solidFill>
                  <a:srgbClr val="002060"/>
                </a:solidFill>
                <a:latin typeface="Century Gothic" panose="020B0502020202020204" pitchFamily="34" charset="0"/>
              </a:rPr>
              <a:t>T0+24</a:t>
            </a:r>
            <a:endParaRPr lang="fr-FR" sz="1333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892347" y="2294449"/>
            <a:ext cx="76238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33" b="1" dirty="0">
                <a:solidFill>
                  <a:srgbClr val="002060"/>
                </a:solidFill>
                <a:latin typeface="Century Gothic" panose="020B0502020202020204" pitchFamily="34" charset="0"/>
              </a:rPr>
              <a:t>T0+36</a:t>
            </a:r>
            <a:endParaRPr lang="fr-FR" sz="1333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892347" y="1193783"/>
            <a:ext cx="815389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33" b="1" dirty="0">
                <a:solidFill>
                  <a:srgbClr val="002060"/>
                </a:solidFill>
                <a:latin typeface="Century Gothic" panose="020B0502020202020204" pitchFamily="34" charset="0"/>
              </a:rPr>
              <a:t>T0+48</a:t>
            </a:r>
            <a:endParaRPr lang="fr-FR" sz="1333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1776950" y="3407832"/>
            <a:ext cx="7444157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33" i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Urban</a:t>
            </a:r>
            <a:r>
              <a:rPr lang="fr-FR" sz="1333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(5 </a:t>
            </a:r>
            <a:r>
              <a:rPr lang="fr-FR" sz="1333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cities</a:t>
            </a:r>
            <a:r>
              <a:rPr lang="fr-FR" sz="1333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EU) : </a:t>
            </a:r>
            <a:r>
              <a:rPr lang="fr-FR" sz="1333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LOD1.2 </a:t>
            </a:r>
            <a:r>
              <a:rPr lang="fr-FR" sz="1333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THR, 85% buildings </a:t>
            </a:r>
            <a:r>
              <a:rPr lang="fr-FR" sz="1333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rebuilt</a:t>
            </a:r>
            <a:r>
              <a:rPr lang="fr-FR" sz="1333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fr-FR" sz="1333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Global</a:t>
            </a:r>
            <a:r>
              <a:rPr lang="fr-FR" sz="1333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fr-FR" sz="1333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(2 districts EU)</a:t>
            </a:r>
            <a:r>
              <a:rPr lang="fr-FR" sz="1333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: Land </a:t>
            </a:r>
            <a:r>
              <a:rPr lang="fr-FR" sz="1333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cover</a:t>
            </a:r>
            <a:r>
              <a:rPr lang="fr-FR" sz="1333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fr-FR" sz="1333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15 classes, </a:t>
            </a:r>
            <a:r>
              <a:rPr lang="fr-FR" sz="1333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confidence score &gt;85%, change </a:t>
            </a:r>
            <a:r>
              <a:rPr lang="fr-FR" sz="1333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detection</a:t>
            </a:r>
            <a:endParaRPr lang="fr-FR" sz="1333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fr-FR" sz="1333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 VRE + 1VPE </a:t>
            </a:r>
            <a:endParaRPr lang="fr-FR" sz="1333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1770016" y="2226948"/>
            <a:ext cx="9150105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33" i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Urban</a:t>
            </a:r>
            <a:r>
              <a:rPr lang="fr-FR" sz="1333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(10 </a:t>
            </a:r>
            <a:r>
              <a:rPr lang="fr-FR" sz="1333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cities</a:t>
            </a:r>
            <a:r>
              <a:rPr lang="fr-FR" sz="1333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fr-FR" sz="1333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worldwide</a:t>
            </a:r>
            <a:r>
              <a:rPr lang="fr-FR" sz="1333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) : </a:t>
            </a:r>
            <a:r>
              <a:rPr lang="fr-FR" sz="1333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LOD2,x </a:t>
            </a:r>
            <a:r>
              <a:rPr lang="fr-FR" sz="1333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THR, 90% buildings </a:t>
            </a:r>
            <a:r>
              <a:rPr lang="fr-FR" sz="1333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rebuilt</a:t>
            </a:r>
            <a:r>
              <a:rPr lang="fr-FR" sz="1333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fr-FR" sz="1333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Global</a:t>
            </a:r>
            <a:r>
              <a:rPr lang="fr-FR" sz="1333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fr-FR" sz="1333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(5 districts, </a:t>
            </a:r>
            <a:r>
              <a:rPr lang="fr-FR" sz="1333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worldwide</a:t>
            </a:r>
            <a:r>
              <a:rPr lang="fr-FR" sz="1333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)</a:t>
            </a:r>
            <a:r>
              <a:rPr lang="fr-FR" sz="1333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: </a:t>
            </a:r>
            <a:r>
              <a:rPr lang="fr-FR" sz="1333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Land use, </a:t>
            </a:r>
            <a:r>
              <a:rPr lang="fr-FR" sz="1333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confidence score &gt;90%</a:t>
            </a:r>
            <a:r>
              <a:rPr lang="fr-FR" sz="1333" b="1" dirty="0">
                <a:solidFill>
                  <a:srgbClr val="002060"/>
                </a:solidFill>
                <a:latin typeface="Century Gothic" panose="020B0502020202020204" pitchFamily="34" charset="0"/>
              </a:rPr>
              <a:t>,</a:t>
            </a:r>
            <a:r>
              <a:rPr lang="fr-FR" sz="1333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fr-FR" sz="1333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change </a:t>
            </a:r>
            <a:r>
              <a:rPr lang="fr-FR" sz="1333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caracterization</a:t>
            </a:r>
            <a:endParaRPr lang="fr-FR" sz="1333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fr-FR" sz="1333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 VRE + 1 VPE cloud </a:t>
            </a:r>
            <a:r>
              <a:rPr lang="fr-FR" sz="1333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agnostic</a:t>
            </a:r>
            <a:r>
              <a:rPr lang="fr-FR" sz="1333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fr-FR" sz="1333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higly</a:t>
            </a:r>
            <a:r>
              <a:rPr lang="fr-FR" sz="1333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fr-FR" sz="1333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scalable</a:t>
            </a:r>
            <a:endParaRPr lang="fr-FR" sz="1333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1776950" y="1055767"/>
            <a:ext cx="9150105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33" i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Urban</a:t>
            </a:r>
            <a:r>
              <a:rPr lang="fr-FR" sz="1333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(10 </a:t>
            </a:r>
            <a:r>
              <a:rPr lang="fr-FR" sz="1333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cities</a:t>
            </a:r>
            <a:r>
              <a:rPr lang="fr-FR" sz="1333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fr-FR" sz="1333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worldwide</a:t>
            </a:r>
            <a:r>
              <a:rPr lang="fr-FR" sz="1333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) : </a:t>
            </a:r>
            <a:r>
              <a:rPr lang="fr-FR" sz="1333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LOD3.x,</a:t>
            </a:r>
            <a:r>
              <a:rPr lang="fr-FR" sz="1333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90% buildings </a:t>
            </a:r>
            <a:r>
              <a:rPr lang="fr-FR" sz="1333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identified</a:t>
            </a:r>
            <a:r>
              <a:rPr lang="fr-FR" sz="1333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fr-FR" sz="1333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Global</a:t>
            </a:r>
            <a:r>
              <a:rPr lang="fr-FR" sz="1333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fr-FR" sz="1333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(1 country)</a:t>
            </a:r>
            <a:r>
              <a:rPr lang="fr-FR" sz="1333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: </a:t>
            </a:r>
            <a:r>
              <a:rPr lang="fr-FR" sz="1333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Land use, </a:t>
            </a:r>
            <a:r>
              <a:rPr lang="fr-FR" sz="1333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confidence score &gt;90%</a:t>
            </a:r>
            <a:r>
              <a:rPr lang="fr-FR" sz="1333" b="1" dirty="0">
                <a:solidFill>
                  <a:srgbClr val="002060"/>
                </a:solidFill>
                <a:latin typeface="Century Gothic" panose="020B0502020202020204" pitchFamily="34" charset="0"/>
              </a:rPr>
              <a:t>,</a:t>
            </a:r>
            <a:r>
              <a:rPr lang="fr-FR" sz="1333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fr-FR" sz="1333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change </a:t>
            </a:r>
            <a:r>
              <a:rPr lang="fr-FR" sz="1333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caracterization</a:t>
            </a:r>
            <a:r>
              <a:rPr lang="fr-FR" sz="1333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, temporal </a:t>
            </a:r>
            <a:r>
              <a:rPr lang="fr-FR" sz="1333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activity</a:t>
            </a:r>
            <a:endParaRPr lang="fr-FR" sz="1333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fr-FR" sz="1333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 VPE + 1VPE + 1 </a:t>
            </a:r>
            <a:r>
              <a:rPr lang="fr-FR" sz="1333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virtual</a:t>
            </a:r>
            <a:r>
              <a:rPr lang="fr-FR" sz="1333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fr-FR" sz="1333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discover</a:t>
            </a:r>
            <a:r>
              <a:rPr lang="fr-FR" sz="1333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fr-FR" sz="1333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environment</a:t>
            </a:r>
            <a:r>
              <a:rPr lang="fr-FR" sz="1333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(high </a:t>
            </a:r>
            <a:r>
              <a:rPr lang="fr-FR" sz="1333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level</a:t>
            </a:r>
            <a:r>
              <a:rPr lang="fr-FR" sz="1333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VRE, no more code)</a:t>
            </a:r>
            <a:endParaRPr lang="fr-FR" sz="1333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6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C85B222B-0E62-431C-B7DC-C19625C0DD36}"/>
              </a:ext>
            </a:extLst>
          </p:cNvPr>
          <p:cNvSpPr txBox="1"/>
          <p:nvPr/>
        </p:nvSpPr>
        <p:spPr>
          <a:xfrm>
            <a:off x="4017328" y="1630392"/>
            <a:ext cx="7596917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dirty="0" smtClean="0">
                <a:latin typeface="Montserrat" charset="0"/>
                <a:ea typeface="Montserrat" charset="0"/>
                <a:cs typeface="Montserrat" charset="0"/>
              </a:rPr>
              <a:t>Ongoing Works, first results</a:t>
            </a:r>
            <a:endParaRPr lang="en-US" sz="32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9" name="Freeform 15">
            <a:extLst>
              <a:ext uri="{FF2B5EF4-FFF2-40B4-BE49-F238E27FC236}">
                <a16:creationId xmlns:a16="http://schemas.microsoft.com/office/drawing/2014/main" id="{91A5665B-57D9-4AAE-B94A-33B03A1099C4}"/>
              </a:ext>
            </a:extLst>
          </p:cNvPr>
          <p:cNvSpPr>
            <a:spLocks/>
          </p:cNvSpPr>
          <p:nvPr/>
        </p:nvSpPr>
        <p:spPr bwMode="auto">
          <a:xfrm>
            <a:off x="1177728" y="1936791"/>
            <a:ext cx="2100263" cy="3532188"/>
          </a:xfrm>
          <a:custGeom>
            <a:avLst/>
            <a:gdLst>
              <a:gd name="T0" fmla="*/ 2368 w 2368"/>
              <a:gd name="T1" fmla="*/ 3707 h 3986"/>
              <a:gd name="T2" fmla="*/ 2089 w 2368"/>
              <a:gd name="T3" fmla="*/ 3986 h 3986"/>
              <a:gd name="T4" fmla="*/ 280 w 2368"/>
              <a:gd name="T5" fmla="*/ 3986 h 3986"/>
              <a:gd name="T6" fmla="*/ 0 w 2368"/>
              <a:gd name="T7" fmla="*/ 3707 h 3986"/>
              <a:gd name="T8" fmla="*/ 0 w 2368"/>
              <a:gd name="T9" fmla="*/ 280 h 3986"/>
              <a:gd name="T10" fmla="*/ 280 w 2368"/>
              <a:gd name="T11" fmla="*/ 0 h 3986"/>
              <a:gd name="T12" fmla="*/ 2089 w 2368"/>
              <a:gd name="T13" fmla="*/ 0 h 3986"/>
              <a:gd name="T14" fmla="*/ 2368 w 2368"/>
              <a:gd name="T15" fmla="*/ 280 h 3986"/>
              <a:gd name="T16" fmla="*/ 2368 w 2368"/>
              <a:gd name="T17" fmla="*/ 3707 h 3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68" h="3986">
                <a:moveTo>
                  <a:pt x="2368" y="3707"/>
                </a:moveTo>
                <a:cubicBezTo>
                  <a:pt x="2368" y="3861"/>
                  <a:pt x="2243" y="3986"/>
                  <a:pt x="2089" y="3986"/>
                </a:cubicBezTo>
                <a:cubicBezTo>
                  <a:pt x="280" y="3986"/>
                  <a:pt x="280" y="3986"/>
                  <a:pt x="280" y="3986"/>
                </a:cubicBezTo>
                <a:cubicBezTo>
                  <a:pt x="125" y="3986"/>
                  <a:pt x="0" y="3861"/>
                  <a:pt x="0" y="3707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125"/>
                  <a:pt x="125" y="0"/>
                  <a:pt x="280" y="0"/>
                </a:cubicBezTo>
                <a:cubicBezTo>
                  <a:pt x="2089" y="0"/>
                  <a:pt x="2089" y="0"/>
                  <a:pt x="2089" y="0"/>
                </a:cubicBezTo>
                <a:cubicBezTo>
                  <a:pt x="2243" y="0"/>
                  <a:pt x="2368" y="125"/>
                  <a:pt x="2368" y="280"/>
                </a:cubicBezTo>
                <a:lnTo>
                  <a:pt x="2368" y="37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e 4"/>
          <p:cNvGrpSpPr/>
          <p:nvPr/>
        </p:nvGrpSpPr>
        <p:grpSpPr>
          <a:xfrm>
            <a:off x="1169267" y="1630392"/>
            <a:ext cx="2798884" cy="2771370"/>
            <a:chOff x="1169267" y="1630392"/>
            <a:chExt cx="2798884" cy="2771370"/>
          </a:xfrm>
        </p:grpSpPr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29F82976-5712-4732-A6BB-AFF245BC4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267" y="2042737"/>
              <a:ext cx="2100263" cy="2359025"/>
            </a:xfrm>
            <a:custGeom>
              <a:avLst/>
              <a:gdLst>
                <a:gd name="T0" fmla="*/ 2089 w 2368"/>
                <a:gd name="T1" fmla="*/ 0 h 2660"/>
                <a:gd name="T2" fmla="*/ 280 w 2368"/>
                <a:gd name="T3" fmla="*/ 0 h 2660"/>
                <a:gd name="T4" fmla="*/ 0 w 2368"/>
                <a:gd name="T5" fmla="*/ 280 h 2660"/>
                <a:gd name="T6" fmla="*/ 0 w 2368"/>
                <a:gd name="T7" fmla="*/ 1398 h 2660"/>
                <a:gd name="T8" fmla="*/ 2368 w 2368"/>
                <a:gd name="T9" fmla="*/ 1291 h 2660"/>
                <a:gd name="T10" fmla="*/ 2368 w 2368"/>
                <a:gd name="T11" fmla="*/ 280 h 2660"/>
                <a:gd name="T12" fmla="*/ 2089 w 2368"/>
                <a:gd name="T13" fmla="*/ 0 h 2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8" h="2660">
                  <a:moveTo>
                    <a:pt x="2089" y="0"/>
                  </a:moveTo>
                  <a:cubicBezTo>
                    <a:pt x="280" y="0"/>
                    <a:pt x="280" y="0"/>
                    <a:pt x="280" y="0"/>
                  </a:cubicBezTo>
                  <a:cubicBezTo>
                    <a:pt x="125" y="0"/>
                    <a:pt x="0" y="125"/>
                    <a:pt x="0" y="280"/>
                  </a:cubicBezTo>
                  <a:cubicBezTo>
                    <a:pt x="0" y="1398"/>
                    <a:pt x="0" y="1398"/>
                    <a:pt x="0" y="1398"/>
                  </a:cubicBezTo>
                  <a:cubicBezTo>
                    <a:pt x="790" y="2660"/>
                    <a:pt x="1579" y="28"/>
                    <a:pt x="2368" y="1291"/>
                  </a:cubicBezTo>
                  <a:cubicBezTo>
                    <a:pt x="2368" y="280"/>
                    <a:pt x="2368" y="280"/>
                    <a:pt x="2368" y="280"/>
                  </a:cubicBezTo>
                  <a:cubicBezTo>
                    <a:pt x="2368" y="125"/>
                    <a:pt x="2243" y="0"/>
                    <a:pt x="2089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grpSp>
          <p:nvGrpSpPr>
            <p:cNvPr id="2" name="Groupe 1"/>
            <p:cNvGrpSpPr/>
            <p:nvPr/>
          </p:nvGrpSpPr>
          <p:grpSpPr>
            <a:xfrm>
              <a:off x="1169267" y="1630392"/>
              <a:ext cx="2798884" cy="2663837"/>
              <a:chOff x="1169267" y="1630392"/>
              <a:chExt cx="2798884" cy="2663837"/>
            </a:xfrm>
          </p:grpSpPr>
          <p:sp>
            <p:nvSpPr>
              <p:cNvPr id="11" name="Freeform 17">
                <a:extLst>
                  <a:ext uri="{FF2B5EF4-FFF2-40B4-BE49-F238E27FC236}">
                    <a16:creationId xmlns:a16="http://schemas.microsoft.com/office/drawing/2014/main" id="{931A4408-0395-4C00-88DD-6E3794886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267" y="1630392"/>
                <a:ext cx="2798884" cy="2663837"/>
              </a:xfrm>
              <a:custGeom>
                <a:avLst/>
                <a:gdLst>
                  <a:gd name="T0" fmla="*/ 280 w 2368"/>
                  <a:gd name="T1" fmla="*/ 0 h 2660"/>
                  <a:gd name="T2" fmla="*/ 2089 w 2368"/>
                  <a:gd name="T3" fmla="*/ 0 h 2660"/>
                  <a:gd name="T4" fmla="*/ 2368 w 2368"/>
                  <a:gd name="T5" fmla="*/ 280 h 2660"/>
                  <a:gd name="T6" fmla="*/ 2368 w 2368"/>
                  <a:gd name="T7" fmla="*/ 1398 h 2660"/>
                  <a:gd name="T8" fmla="*/ 0 w 2368"/>
                  <a:gd name="T9" fmla="*/ 1291 h 2660"/>
                  <a:gd name="T10" fmla="*/ 0 w 2368"/>
                  <a:gd name="T11" fmla="*/ 280 h 2660"/>
                  <a:gd name="T12" fmla="*/ 280 w 2368"/>
                  <a:gd name="T13" fmla="*/ 0 h 2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68" h="2660">
                    <a:moveTo>
                      <a:pt x="280" y="0"/>
                    </a:moveTo>
                    <a:cubicBezTo>
                      <a:pt x="2089" y="0"/>
                      <a:pt x="2089" y="0"/>
                      <a:pt x="2089" y="0"/>
                    </a:cubicBezTo>
                    <a:cubicBezTo>
                      <a:pt x="2243" y="0"/>
                      <a:pt x="2368" y="125"/>
                      <a:pt x="2368" y="280"/>
                    </a:cubicBezTo>
                    <a:cubicBezTo>
                      <a:pt x="2368" y="1398"/>
                      <a:pt x="2368" y="1398"/>
                      <a:pt x="2368" y="1398"/>
                    </a:cubicBezTo>
                    <a:cubicBezTo>
                      <a:pt x="1579" y="2660"/>
                      <a:pt x="790" y="28"/>
                      <a:pt x="0" y="1291"/>
                    </a:cubicBezTo>
                    <a:cubicBezTo>
                      <a:pt x="0" y="280"/>
                      <a:pt x="0" y="280"/>
                      <a:pt x="0" y="280"/>
                    </a:cubicBezTo>
                    <a:cubicBezTo>
                      <a:pt x="0" y="125"/>
                      <a:pt x="125" y="0"/>
                      <a:pt x="2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C2473AA-93A3-4B31-A327-A8243620F43A}"/>
                  </a:ext>
                </a:extLst>
              </p:cNvPr>
              <p:cNvSpPr txBox="1"/>
              <p:nvPr/>
            </p:nvSpPr>
            <p:spPr>
              <a:xfrm>
                <a:off x="1346724" y="2880421"/>
                <a:ext cx="527709" cy="577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defRPr>
                </a:lvl1pPr>
              </a:lstStyle>
              <a:p>
                <a:r>
                  <a:rPr lang="en-US" sz="2400" dirty="0" smtClean="0"/>
                  <a:t>03</a:t>
                </a:r>
                <a:endParaRPr lang="en-US" sz="2400" dirty="0"/>
              </a:p>
            </p:txBody>
          </p:sp>
          <p:sp>
            <p:nvSpPr>
              <p:cNvPr id="33" name="Freeform 83">
                <a:extLst>
                  <a:ext uri="{FF2B5EF4-FFF2-40B4-BE49-F238E27FC236}">
                    <a16:creationId xmlns:a16="http://schemas.microsoft.com/office/drawing/2014/main" id="{3409538D-9B62-458E-872E-45700F6295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03095" y="2171049"/>
                <a:ext cx="539538" cy="409484"/>
              </a:xfrm>
              <a:custGeom>
                <a:avLst/>
                <a:gdLst>
                  <a:gd name="T0" fmla="*/ 0 w 307"/>
                  <a:gd name="T1" fmla="*/ 174 h 233"/>
                  <a:gd name="T2" fmla="*/ 117 w 307"/>
                  <a:gd name="T3" fmla="*/ 174 h 233"/>
                  <a:gd name="T4" fmla="*/ 58 w 307"/>
                  <a:gd name="T5" fmla="*/ 222 h 233"/>
                  <a:gd name="T6" fmla="*/ 58 w 307"/>
                  <a:gd name="T7" fmla="*/ 127 h 233"/>
                  <a:gd name="T8" fmla="*/ 58 w 307"/>
                  <a:gd name="T9" fmla="*/ 222 h 233"/>
                  <a:gd name="T10" fmla="*/ 249 w 307"/>
                  <a:gd name="T11" fmla="*/ 146 h 233"/>
                  <a:gd name="T12" fmla="*/ 215 w 307"/>
                  <a:gd name="T13" fmla="*/ 180 h 233"/>
                  <a:gd name="T14" fmla="*/ 249 w 307"/>
                  <a:gd name="T15" fmla="*/ 134 h 233"/>
                  <a:gd name="T16" fmla="*/ 64 w 307"/>
                  <a:gd name="T17" fmla="*/ 140 h 233"/>
                  <a:gd name="T18" fmla="*/ 30 w 307"/>
                  <a:gd name="T19" fmla="*/ 174 h 233"/>
                  <a:gd name="T20" fmla="*/ 18 w 307"/>
                  <a:gd name="T21" fmla="*/ 174 h 233"/>
                  <a:gd name="T22" fmla="*/ 64 w 307"/>
                  <a:gd name="T23" fmla="*/ 140 h 233"/>
                  <a:gd name="T24" fmla="*/ 190 w 307"/>
                  <a:gd name="T25" fmla="*/ 174 h 233"/>
                  <a:gd name="T26" fmla="*/ 307 w 307"/>
                  <a:gd name="T27" fmla="*/ 174 h 233"/>
                  <a:gd name="T28" fmla="*/ 249 w 307"/>
                  <a:gd name="T29" fmla="*/ 222 h 233"/>
                  <a:gd name="T30" fmla="*/ 249 w 307"/>
                  <a:gd name="T31" fmla="*/ 127 h 233"/>
                  <a:gd name="T32" fmla="*/ 249 w 307"/>
                  <a:gd name="T33" fmla="*/ 222 h 233"/>
                  <a:gd name="T34" fmla="*/ 168 w 307"/>
                  <a:gd name="T35" fmla="*/ 27 h 233"/>
                  <a:gd name="T36" fmla="*/ 220 w 307"/>
                  <a:gd name="T37" fmla="*/ 9 h 233"/>
                  <a:gd name="T38" fmla="*/ 237 w 307"/>
                  <a:gd name="T39" fmla="*/ 41 h 233"/>
                  <a:gd name="T40" fmla="*/ 172 w 307"/>
                  <a:gd name="T41" fmla="*/ 46 h 233"/>
                  <a:gd name="T42" fmla="*/ 70 w 307"/>
                  <a:gd name="T43" fmla="*/ 41 h 233"/>
                  <a:gd name="T44" fmla="*/ 87 w 307"/>
                  <a:gd name="T45" fmla="*/ 9 h 233"/>
                  <a:gd name="T46" fmla="*/ 139 w 307"/>
                  <a:gd name="T47" fmla="*/ 27 h 233"/>
                  <a:gd name="T48" fmla="*/ 100 w 307"/>
                  <a:gd name="T49" fmla="*/ 35 h 233"/>
                  <a:gd name="T50" fmla="*/ 284 w 307"/>
                  <a:gd name="T51" fmla="*/ 121 h 233"/>
                  <a:gd name="T52" fmla="*/ 207 w 307"/>
                  <a:gd name="T53" fmla="*/ 41 h 233"/>
                  <a:gd name="T54" fmla="*/ 154 w 307"/>
                  <a:gd name="T55" fmla="*/ 49 h 233"/>
                  <a:gd name="T56" fmla="*/ 100 w 307"/>
                  <a:gd name="T57" fmla="*/ 41 h 233"/>
                  <a:gd name="T58" fmla="*/ 23 w 307"/>
                  <a:gd name="T59" fmla="*/ 121 h 233"/>
                  <a:gd name="T60" fmla="*/ 122 w 307"/>
                  <a:gd name="T61" fmla="*/ 174 h 233"/>
                  <a:gd name="T62" fmla="*/ 137 w 307"/>
                  <a:gd name="T63" fmla="*/ 185 h 233"/>
                  <a:gd name="T64" fmla="*/ 170 w 307"/>
                  <a:gd name="T65" fmla="*/ 185 h 233"/>
                  <a:gd name="T66" fmla="*/ 185 w 307"/>
                  <a:gd name="T67" fmla="*/ 174 h 233"/>
                  <a:gd name="T68" fmla="*/ 154 w 307"/>
                  <a:gd name="T69" fmla="*/ 184 h 233"/>
                  <a:gd name="T70" fmla="*/ 154 w 307"/>
                  <a:gd name="T71" fmla="*/ 141 h 233"/>
                  <a:gd name="T72" fmla="*/ 154 w 307"/>
                  <a:gd name="T73" fmla="*/ 184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07" h="233">
                    <a:moveTo>
                      <a:pt x="58" y="116"/>
                    </a:moveTo>
                    <a:cubicBezTo>
                      <a:pt x="26" y="116"/>
                      <a:pt x="0" y="142"/>
                      <a:pt x="0" y="174"/>
                    </a:cubicBezTo>
                    <a:cubicBezTo>
                      <a:pt x="0" y="207"/>
                      <a:pt x="26" y="233"/>
                      <a:pt x="58" y="233"/>
                    </a:cubicBezTo>
                    <a:cubicBezTo>
                      <a:pt x="91" y="233"/>
                      <a:pt x="117" y="207"/>
                      <a:pt x="117" y="174"/>
                    </a:cubicBezTo>
                    <a:cubicBezTo>
                      <a:pt x="117" y="142"/>
                      <a:pt x="91" y="116"/>
                      <a:pt x="58" y="116"/>
                    </a:cubicBezTo>
                    <a:close/>
                    <a:moveTo>
                      <a:pt x="58" y="222"/>
                    </a:moveTo>
                    <a:cubicBezTo>
                      <a:pt x="32" y="222"/>
                      <a:pt x="11" y="200"/>
                      <a:pt x="11" y="174"/>
                    </a:cubicBezTo>
                    <a:cubicBezTo>
                      <a:pt x="11" y="148"/>
                      <a:pt x="32" y="127"/>
                      <a:pt x="58" y="127"/>
                    </a:cubicBezTo>
                    <a:cubicBezTo>
                      <a:pt x="84" y="127"/>
                      <a:pt x="106" y="148"/>
                      <a:pt x="106" y="174"/>
                    </a:cubicBezTo>
                    <a:cubicBezTo>
                      <a:pt x="106" y="200"/>
                      <a:pt x="84" y="222"/>
                      <a:pt x="58" y="222"/>
                    </a:cubicBezTo>
                    <a:close/>
                    <a:moveTo>
                      <a:pt x="254" y="140"/>
                    </a:moveTo>
                    <a:cubicBezTo>
                      <a:pt x="254" y="143"/>
                      <a:pt x="252" y="146"/>
                      <a:pt x="249" y="146"/>
                    </a:cubicBezTo>
                    <a:cubicBezTo>
                      <a:pt x="233" y="146"/>
                      <a:pt x="220" y="159"/>
                      <a:pt x="220" y="174"/>
                    </a:cubicBezTo>
                    <a:cubicBezTo>
                      <a:pt x="220" y="177"/>
                      <a:pt x="218" y="180"/>
                      <a:pt x="215" y="180"/>
                    </a:cubicBezTo>
                    <a:cubicBezTo>
                      <a:pt x="211" y="180"/>
                      <a:pt x="209" y="177"/>
                      <a:pt x="209" y="174"/>
                    </a:cubicBezTo>
                    <a:cubicBezTo>
                      <a:pt x="209" y="152"/>
                      <a:pt x="227" y="134"/>
                      <a:pt x="249" y="134"/>
                    </a:cubicBezTo>
                    <a:cubicBezTo>
                      <a:pt x="252" y="134"/>
                      <a:pt x="254" y="137"/>
                      <a:pt x="254" y="140"/>
                    </a:cubicBezTo>
                    <a:close/>
                    <a:moveTo>
                      <a:pt x="64" y="140"/>
                    </a:moveTo>
                    <a:cubicBezTo>
                      <a:pt x="64" y="143"/>
                      <a:pt x="61" y="146"/>
                      <a:pt x="58" y="146"/>
                    </a:cubicBezTo>
                    <a:cubicBezTo>
                      <a:pt x="42" y="146"/>
                      <a:pt x="30" y="159"/>
                      <a:pt x="30" y="174"/>
                    </a:cubicBezTo>
                    <a:cubicBezTo>
                      <a:pt x="30" y="177"/>
                      <a:pt x="27" y="180"/>
                      <a:pt x="24" y="180"/>
                    </a:cubicBezTo>
                    <a:cubicBezTo>
                      <a:pt x="21" y="180"/>
                      <a:pt x="18" y="177"/>
                      <a:pt x="18" y="174"/>
                    </a:cubicBezTo>
                    <a:cubicBezTo>
                      <a:pt x="18" y="152"/>
                      <a:pt x="36" y="134"/>
                      <a:pt x="58" y="134"/>
                    </a:cubicBezTo>
                    <a:cubicBezTo>
                      <a:pt x="61" y="134"/>
                      <a:pt x="64" y="137"/>
                      <a:pt x="64" y="140"/>
                    </a:cubicBezTo>
                    <a:close/>
                    <a:moveTo>
                      <a:pt x="249" y="116"/>
                    </a:moveTo>
                    <a:cubicBezTo>
                      <a:pt x="217" y="116"/>
                      <a:pt x="190" y="142"/>
                      <a:pt x="190" y="174"/>
                    </a:cubicBezTo>
                    <a:cubicBezTo>
                      <a:pt x="190" y="207"/>
                      <a:pt x="217" y="233"/>
                      <a:pt x="249" y="233"/>
                    </a:cubicBezTo>
                    <a:cubicBezTo>
                      <a:pt x="281" y="233"/>
                      <a:pt x="307" y="207"/>
                      <a:pt x="307" y="174"/>
                    </a:cubicBezTo>
                    <a:cubicBezTo>
                      <a:pt x="307" y="142"/>
                      <a:pt x="281" y="116"/>
                      <a:pt x="249" y="116"/>
                    </a:cubicBezTo>
                    <a:close/>
                    <a:moveTo>
                      <a:pt x="249" y="222"/>
                    </a:moveTo>
                    <a:cubicBezTo>
                      <a:pt x="223" y="222"/>
                      <a:pt x="201" y="200"/>
                      <a:pt x="201" y="174"/>
                    </a:cubicBezTo>
                    <a:cubicBezTo>
                      <a:pt x="201" y="148"/>
                      <a:pt x="223" y="127"/>
                      <a:pt x="249" y="127"/>
                    </a:cubicBezTo>
                    <a:cubicBezTo>
                      <a:pt x="275" y="127"/>
                      <a:pt x="296" y="148"/>
                      <a:pt x="296" y="174"/>
                    </a:cubicBezTo>
                    <a:cubicBezTo>
                      <a:pt x="296" y="200"/>
                      <a:pt x="275" y="222"/>
                      <a:pt x="249" y="222"/>
                    </a:cubicBezTo>
                    <a:close/>
                    <a:moveTo>
                      <a:pt x="172" y="46"/>
                    </a:moveTo>
                    <a:cubicBezTo>
                      <a:pt x="168" y="27"/>
                      <a:pt x="168" y="27"/>
                      <a:pt x="168" y="27"/>
                    </a:cubicBezTo>
                    <a:cubicBezTo>
                      <a:pt x="168" y="27"/>
                      <a:pt x="169" y="9"/>
                      <a:pt x="193" y="3"/>
                    </a:cubicBezTo>
                    <a:cubicBezTo>
                      <a:pt x="208" y="0"/>
                      <a:pt x="220" y="9"/>
                      <a:pt x="220" y="9"/>
                    </a:cubicBezTo>
                    <a:cubicBezTo>
                      <a:pt x="220" y="9"/>
                      <a:pt x="234" y="33"/>
                      <a:pt x="236" y="38"/>
                    </a:cubicBezTo>
                    <a:cubicBezTo>
                      <a:pt x="237" y="39"/>
                      <a:pt x="237" y="40"/>
                      <a:pt x="237" y="41"/>
                    </a:cubicBezTo>
                    <a:cubicBezTo>
                      <a:pt x="230" y="38"/>
                      <a:pt x="220" y="35"/>
                      <a:pt x="207" y="35"/>
                    </a:cubicBezTo>
                    <a:cubicBezTo>
                      <a:pt x="192" y="35"/>
                      <a:pt x="179" y="41"/>
                      <a:pt x="172" y="46"/>
                    </a:cubicBezTo>
                    <a:close/>
                    <a:moveTo>
                      <a:pt x="100" y="35"/>
                    </a:moveTo>
                    <a:cubicBezTo>
                      <a:pt x="87" y="35"/>
                      <a:pt x="77" y="38"/>
                      <a:pt x="70" y="41"/>
                    </a:cubicBezTo>
                    <a:cubicBezTo>
                      <a:pt x="70" y="40"/>
                      <a:pt x="70" y="39"/>
                      <a:pt x="71" y="38"/>
                    </a:cubicBezTo>
                    <a:cubicBezTo>
                      <a:pt x="73" y="33"/>
                      <a:pt x="87" y="9"/>
                      <a:pt x="87" y="9"/>
                    </a:cubicBezTo>
                    <a:cubicBezTo>
                      <a:pt x="87" y="9"/>
                      <a:pt x="100" y="0"/>
                      <a:pt x="114" y="3"/>
                    </a:cubicBezTo>
                    <a:cubicBezTo>
                      <a:pt x="138" y="9"/>
                      <a:pt x="139" y="27"/>
                      <a:pt x="139" y="27"/>
                    </a:cubicBezTo>
                    <a:cubicBezTo>
                      <a:pt x="135" y="46"/>
                      <a:pt x="135" y="46"/>
                      <a:pt x="135" y="46"/>
                    </a:cubicBezTo>
                    <a:cubicBezTo>
                      <a:pt x="128" y="41"/>
                      <a:pt x="116" y="35"/>
                      <a:pt x="100" y="35"/>
                    </a:cubicBezTo>
                    <a:close/>
                    <a:moveTo>
                      <a:pt x="249" y="110"/>
                    </a:moveTo>
                    <a:cubicBezTo>
                      <a:pt x="262" y="110"/>
                      <a:pt x="274" y="114"/>
                      <a:pt x="284" y="121"/>
                    </a:cubicBezTo>
                    <a:cubicBezTo>
                      <a:pt x="245" y="51"/>
                      <a:pt x="245" y="51"/>
                      <a:pt x="245" y="51"/>
                    </a:cubicBezTo>
                    <a:cubicBezTo>
                      <a:pt x="245" y="51"/>
                      <a:pt x="230" y="41"/>
                      <a:pt x="207" y="41"/>
                    </a:cubicBezTo>
                    <a:cubicBezTo>
                      <a:pt x="185" y="41"/>
                      <a:pt x="170" y="55"/>
                      <a:pt x="170" y="55"/>
                    </a:cubicBezTo>
                    <a:cubicBezTo>
                      <a:pt x="170" y="55"/>
                      <a:pt x="164" y="49"/>
                      <a:pt x="154" y="49"/>
                    </a:cubicBezTo>
                    <a:cubicBezTo>
                      <a:pt x="143" y="49"/>
                      <a:pt x="137" y="55"/>
                      <a:pt x="137" y="55"/>
                    </a:cubicBezTo>
                    <a:cubicBezTo>
                      <a:pt x="137" y="55"/>
                      <a:pt x="122" y="41"/>
                      <a:pt x="100" y="41"/>
                    </a:cubicBezTo>
                    <a:cubicBezTo>
                      <a:pt x="77" y="41"/>
                      <a:pt x="62" y="51"/>
                      <a:pt x="62" y="51"/>
                    </a:cubicBezTo>
                    <a:cubicBezTo>
                      <a:pt x="23" y="121"/>
                      <a:pt x="23" y="121"/>
                      <a:pt x="23" y="121"/>
                    </a:cubicBezTo>
                    <a:cubicBezTo>
                      <a:pt x="33" y="114"/>
                      <a:pt x="45" y="110"/>
                      <a:pt x="58" y="110"/>
                    </a:cubicBezTo>
                    <a:cubicBezTo>
                      <a:pt x="94" y="110"/>
                      <a:pt x="122" y="139"/>
                      <a:pt x="122" y="174"/>
                    </a:cubicBezTo>
                    <a:cubicBezTo>
                      <a:pt x="122" y="179"/>
                      <a:pt x="122" y="183"/>
                      <a:pt x="121" y="188"/>
                    </a:cubicBezTo>
                    <a:cubicBezTo>
                      <a:pt x="126" y="187"/>
                      <a:pt x="131" y="186"/>
                      <a:pt x="137" y="185"/>
                    </a:cubicBezTo>
                    <a:cubicBezTo>
                      <a:pt x="142" y="189"/>
                      <a:pt x="147" y="191"/>
                      <a:pt x="154" y="191"/>
                    </a:cubicBezTo>
                    <a:cubicBezTo>
                      <a:pt x="160" y="191"/>
                      <a:pt x="165" y="189"/>
                      <a:pt x="170" y="185"/>
                    </a:cubicBezTo>
                    <a:cubicBezTo>
                      <a:pt x="176" y="186"/>
                      <a:pt x="181" y="187"/>
                      <a:pt x="186" y="188"/>
                    </a:cubicBezTo>
                    <a:cubicBezTo>
                      <a:pt x="185" y="183"/>
                      <a:pt x="185" y="179"/>
                      <a:pt x="185" y="174"/>
                    </a:cubicBezTo>
                    <a:cubicBezTo>
                      <a:pt x="185" y="139"/>
                      <a:pt x="213" y="110"/>
                      <a:pt x="249" y="110"/>
                    </a:cubicBezTo>
                    <a:close/>
                    <a:moveTo>
                      <a:pt x="154" y="184"/>
                    </a:moveTo>
                    <a:cubicBezTo>
                      <a:pt x="142" y="184"/>
                      <a:pt x="132" y="174"/>
                      <a:pt x="132" y="162"/>
                    </a:cubicBezTo>
                    <a:cubicBezTo>
                      <a:pt x="132" y="151"/>
                      <a:pt x="142" y="141"/>
                      <a:pt x="154" y="141"/>
                    </a:cubicBezTo>
                    <a:cubicBezTo>
                      <a:pt x="165" y="141"/>
                      <a:pt x="175" y="151"/>
                      <a:pt x="175" y="162"/>
                    </a:cubicBezTo>
                    <a:cubicBezTo>
                      <a:pt x="175" y="174"/>
                      <a:pt x="165" y="184"/>
                      <a:pt x="154" y="1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660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een Domination">
      <a:dk1>
        <a:sysClr val="windowText" lastClr="000000"/>
      </a:dk1>
      <a:lt1>
        <a:sysClr val="window" lastClr="FFFFFF"/>
      </a:lt1>
      <a:dk2>
        <a:srgbClr val="464646"/>
      </a:dk2>
      <a:lt2>
        <a:srgbClr val="FFFFFF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A05024"/>
      </a:hlink>
      <a:folHlink>
        <a:srgbClr val="FEC037"/>
      </a:folHlink>
    </a:clrScheme>
    <a:fontScheme name="Custom 5">
      <a:majorFont>
        <a:latin typeface="Cabin SemiBold"/>
        <a:ea typeface=""/>
        <a:cs typeface=""/>
      </a:majorFont>
      <a:minorFont>
        <a:latin typeface="Bitter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DE8EA5B-A1DE-4310-B010-E1E9FA1A5BDE}">
  <we:reference id="wa104379997" version="2.0.0.0" store="en-US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13513</TotalTime>
  <Words>727</Words>
  <Application>Microsoft Office PowerPoint</Application>
  <PresentationFormat>Personnalisé</PresentationFormat>
  <Paragraphs>99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4" baseType="lpstr">
      <vt:lpstr>Arial</vt:lpstr>
      <vt:lpstr>Bitter</vt:lpstr>
      <vt:lpstr>Cabin SemiBold</vt:lpstr>
      <vt:lpstr>Calibri</vt:lpstr>
      <vt:lpstr>Century Gothic</vt:lpstr>
      <vt:lpstr>Montserrat</vt:lpstr>
      <vt:lpstr>Times New Roman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Walkin' Out!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farid nurjamil</dc:creator>
  <cp:lastModifiedBy>Brunet Pierre-Marie</cp:lastModifiedBy>
  <cp:revision>267</cp:revision>
  <dcterms:created xsi:type="dcterms:W3CDTF">2018-11-06T00:42:49Z</dcterms:created>
  <dcterms:modified xsi:type="dcterms:W3CDTF">2020-09-11T13:54:01Z</dcterms:modified>
</cp:coreProperties>
</file>