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8" r:id="rId2"/>
    <p:sldId id="286" r:id="rId3"/>
    <p:sldId id="304" r:id="rId4"/>
    <p:sldId id="289" r:id="rId5"/>
    <p:sldId id="297" r:id="rId6"/>
    <p:sldId id="292" r:id="rId7"/>
    <p:sldId id="299" r:id="rId8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002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95" autoAdjust="0"/>
    <p:restoredTop sz="94660"/>
  </p:normalViewPr>
  <p:slideViewPr>
    <p:cSldViewPr snapToGrid="0">
      <p:cViewPr varScale="1">
        <p:scale>
          <a:sx n="186" d="100"/>
          <a:sy n="186" d="100"/>
        </p:scale>
        <p:origin x="21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7A036E6-6D54-4B78-9ABB-4FE2E18E96D0}" type="datetimeFigureOut">
              <a:rPr lang="en-US" smtClean="0"/>
              <a:t>9/22/20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B128B93-BF90-4BB9-B0C9-762176D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50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322F5E1-5195-4792-A0E3-42DC695AF7AF}" type="datetimeFigureOut">
              <a:rPr lang="en-US" smtClean="0"/>
              <a:t>9/22/20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0D5600F-4168-42E9-9FE7-11DD5B8F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5600F-4168-42E9-9FE7-11DD5B8FE0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36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5600F-4168-42E9-9FE7-11DD5B8FE0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0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5600F-4168-42E9-9FE7-11DD5B8FE0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06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0385" y="2492915"/>
            <a:ext cx="10363200" cy="72276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0386" y="3847065"/>
            <a:ext cx="5961633" cy="22126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74336"/>
            <a:ext cx="2743200" cy="365125"/>
          </a:xfrm>
          <a:prstGeom prst="rect">
            <a:avLst/>
          </a:prstGeom>
        </p:spPr>
        <p:txBody>
          <a:bodyPr/>
          <a:lstStyle/>
          <a:p>
            <a:fld id="{0AA59793-C156-499B-A27C-B13B45B618E6}" type="datetime1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74336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CEOS AC-VC June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91C9-1069-47C8-BF2F-DC125323CA9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ceos_logo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830385" y="1217405"/>
            <a:ext cx="3343875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0"/>
          <p:cNvSpPr txBox="1">
            <a:spLocks/>
          </p:cNvSpPr>
          <p:nvPr userDrawn="1"/>
        </p:nvSpPr>
        <p:spPr>
          <a:xfrm>
            <a:off x="830386" y="2246635"/>
            <a:ext cx="3741615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5"/>
          <a:stretch/>
        </p:blipFill>
        <p:spPr>
          <a:xfrm>
            <a:off x="0" y="-68240"/>
            <a:ext cx="12192000" cy="6926239"/>
          </a:xfrm>
          <a:prstGeom prst="rect">
            <a:avLst/>
          </a:prstGeom>
        </p:spPr>
      </p:pic>
      <p:pic>
        <p:nvPicPr>
          <p:cNvPr id="12" name="ceos_logo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0"/>
          <p:cNvSpPr txBox="1">
            <a:spLocks/>
          </p:cNvSpPr>
          <p:nvPr userDrawn="1"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  <p:sp>
        <p:nvSpPr>
          <p:cNvPr id="14" name="Shape 10"/>
          <p:cNvSpPr txBox="1">
            <a:spLocks/>
          </p:cNvSpPr>
          <p:nvPr userDrawn="1"/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>
              <a:defRPr sz="1800" b="0">
                <a:solidFill>
                  <a:srgbClr val="000000"/>
                </a:solidFill>
              </a:defRPr>
            </a:pPr>
            <a:endParaRPr lang="en-US" sz="4400" b="1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Shape 11"/>
          <p:cNvSpPr/>
          <p:nvPr userDrawn="1"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175309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‹#›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03566" y="152400"/>
            <a:ext cx="7733211" cy="990600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latin typeface="+mj-lt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091653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1684000" y="6629403"/>
            <a:ext cx="4064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en-US">
                <a:solidFill>
                  <a:srgbClr val="1F497D"/>
                </a:solidFill>
              </a:rPr>
              <a:pPr defTabSz="914400"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40339981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‹#›</a:t>
            </a:fld>
            <a:endParaRPr lang="en-US" kern="0">
              <a:solidFill>
                <a:srgbClr val="002569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12192000" cy="1266667"/>
            <a:chOff x="0" y="1156447"/>
            <a:chExt cx="12192000" cy="1266667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922"/>
            <a:stretch/>
          </p:blipFill>
          <p:spPr>
            <a:xfrm>
              <a:off x="0" y="1156447"/>
              <a:ext cx="8364071" cy="126666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7"/>
            <a:stretch/>
          </p:blipFill>
          <p:spPr>
            <a:xfrm>
              <a:off x="7958571" y="1156447"/>
              <a:ext cx="4233429" cy="1266667"/>
            </a:xfrm>
            <a:prstGeom prst="rect">
              <a:avLst/>
            </a:prstGeom>
          </p:spPr>
        </p:pic>
      </p:grpSp>
      <p:sp>
        <p:nvSpPr>
          <p:cNvPr id="9" name="Shape 3"/>
          <p:cNvSpPr/>
          <p:nvPr userDrawn="1"/>
        </p:nvSpPr>
        <p:spPr>
          <a:xfrm>
            <a:off x="101600" y="6629401"/>
            <a:ext cx="3149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baseline="0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WGISS50 DEMIX, Sep 23, </a:t>
            </a: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2020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4199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survey/runner/WGCV-TMSG_membershi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0386" y="3847065"/>
            <a:ext cx="6484814" cy="2212604"/>
          </a:xfrm>
        </p:spPr>
        <p:txBody>
          <a:bodyPr>
            <a:normAutofit fontScale="92500"/>
          </a:bodyPr>
          <a:lstStyle/>
          <a:p>
            <a:r>
              <a:rPr lang="en-US" sz="2600" b="1" dirty="0">
                <a:solidFill>
                  <a:srgbClr val="FFFF00"/>
                </a:solidFill>
                <a:latin typeface="+mj-lt"/>
              </a:rPr>
              <a:t>WGCV-DEMIX on the EAIL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WGISS-50 Meeting (virtual)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September 23, 2020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Peter Strobl,</a:t>
            </a:r>
          </a:p>
          <a:p>
            <a:r>
              <a:rPr lang="en-US" dirty="0">
                <a:latin typeface="+mj-lt"/>
              </a:rPr>
              <a:t>European Commission, Joint Research Centre (EC-JRC)</a:t>
            </a:r>
          </a:p>
        </p:txBody>
      </p:sp>
      <p:sp>
        <p:nvSpPr>
          <p:cNvPr id="8" name="Shape 10"/>
          <p:cNvSpPr txBox="1">
            <a:spLocks/>
          </p:cNvSpPr>
          <p:nvPr/>
        </p:nvSpPr>
        <p:spPr>
          <a:xfrm>
            <a:off x="622789" y="2514600"/>
            <a:ext cx="98238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lang="en-US" sz="3200" kern="0" dirty="0">
                <a:solidFill>
                  <a:schemeClr val="bg1"/>
                </a:solidFill>
                <a:latin typeface="+mj-lt"/>
              </a:rPr>
              <a:t>Working Group</a:t>
            </a:r>
            <a:br>
              <a:rPr lang="en-US" sz="3200" kern="0" dirty="0">
                <a:solidFill>
                  <a:schemeClr val="bg1"/>
                </a:solidFill>
                <a:latin typeface="+mj-lt"/>
              </a:rPr>
            </a:br>
            <a:r>
              <a:rPr lang="en-US" sz="3200" kern="0" dirty="0">
                <a:solidFill>
                  <a:schemeClr val="bg1"/>
                </a:solidFill>
                <a:latin typeface="+mj-lt"/>
              </a:rPr>
              <a:t>on Information Systems &amp; Services</a:t>
            </a:r>
          </a:p>
        </p:txBody>
      </p:sp>
    </p:spTree>
    <p:extLst>
      <p:ext uri="{BB962C8B-B14F-4D97-AF65-F5344CB8AC3E}">
        <p14:creationId xmlns:p14="http://schemas.microsoft.com/office/powerpoint/2010/main" val="2670166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2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ts val="2600"/>
              </a:lnSpc>
            </a:pPr>
            <a:r>
              <a:rPr lang="en-AU" dirty="0"/>
              <a:t>Terrain Mapping </a:t>
            </a:r>
            <a:r>
              <a:rPr lang="en-AU" dirty="0" err="1"/>
              <a:t>SubGroup</a:t>
            </a:r>
            <a:r>
              <a:rPr lang="en-AU" dirty="0"/>
              <a:t> (TMSG) of the WGCV reactivated end of 2019</a:t>
            </a:r>
          </a:p>
          <a:p>
            <a:pPr>
              <a:lnSpc>
                <a:spcPts val="2600"/>
              </a:lnSpc>
            </a:pPr>
            <a:r>
              <a:rPr lang="en-AU" dirty="0"/>
              <a:t>First agreed activity is the DEM </a:t>
            </a:r>
            <a:r>
              <a:rPr lang="en-AU" dirty="0" err="1"/>
              <a:t>Intercomparision</a:t>
            </a:r>
            <a:r>
              <a:rPr lang="en-AU" dirty="0"/>
              <a:t> </a:t>
            </a:r>
            <a:r>
              <a:rPr lang="en-AU" dirty="0" err="1"/>
              <a:t>eXercise</a:t>
            </a:r>
            <a:r>
              <a:rPr lang="en-AU" dirty="0"/>
              <a:t> (DEMIX)</a:t>
            </a:r>
          </a:p>
          <a:p>
            <a:pPr>
              <a:lnSpc>
                <a:spcPts val="2600"/>
              </a:lnSpc>
            </a:pPr>
            <a:r>
              <a:rPr lang="en-AU" dirty="0"/>
              <a:t>mandate for DEMIX: </a:t>
            </a:r>
          </a:p>
          <a:p>
            <a:pPr lvl="1">
              <a:lnSpc>
                <a:spcPts val="2600"/>
              </a:lnSpc>
            </a:pPr>
            <a:r>
              <a:rPr lang="en-AU" sz="1600" dirty="0"/>
              <a:t>perform a state of the art comparison of the major global (</a:t>
            </a:r>
            <a:r>
              <a:rPr lang="en-AU" sz="1600" dirty="0" err="1"/>
              <a:t>free&amp;open</a:t>
            </a:r>
            <a:r>
              <a:rPr lang="en-AU" sz="1600" dirty="0"/>
              <a:t>) DEMs</a:t>
            </a:r>
          </a:p>
          <a:p>
            <a:pPr lvl="1">
              <a:lnSpc>
                <a:spcPts val="2600"/>
              </a:lnSpc>
            </a:pPr>
            <a:r>
              <a:rPr lang="en-AU" sz="1600" dirty="0"/>
              <a:t>provide recommendations on best available DEM options depending on domain and area to allow informed choices</a:t>
            </a:r>
          </a:p>
          <a:p>
            <a:pPr>
              <a:lnSpc>
                <a:spcPts val="2600"/>
              </a:lnSpc>
            </a:pPr>
            <a:r>
              <a:rPr lang="en-AU" dirty="0"/>
              <a:t>DEMIX call for participation issued 5 May 2020</a:t>
            </a:r>
          </a:p>
          <a:p>
            <a:pPr>
              <a:lnSpc>
                <a:spcPts val="2600"/>
              </a:lnSpc>
            </a:pPr>
            <a:r>
              <a:rPr lang="en-AU" dirty="0"/>
              <a:t>~ 40 participants registered; CAS, DLR, EC, ESA, JAXA, NASA, USGS + domain experts &amp; industry</a:t>
            </a:r>
          </a:p>
          <a:p>
            <a:pPr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AU" dirty="0"/>
              <a:t>Kick-off meeting held with 26 participants on 26&amp;30 June 2020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AU" dirty="0"/>
              <a:t>Background</a:t>
            </a:r>
          </a:p>
          <a:p>
            <a:pPr algn="ctr"/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D9EB53-CBC5-5C41-9D2B-79000D3B21EC}"/>
              </a:ext>
            </a:extLst>
          </p:cNvPr>
          <p:cNvSpPr txBox="1"/>
          <p:nvPr/>
        </p:nvSpPr>
        <p:spPr>
          <a:xfrm>
            <a:off x="259306" y="5159976"/>
            <a:ext cx="11300941" cy="369330"/>
          </a:xfrm>
          <a:prstGeom prst="rect">
            <a:avLst/>
          </a:prstGeom>
          <a:noFill/>
          <a:ln w="12700" cap="flat" cmpd="dbl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457200" latinLnBrk="1" hangingPunct="0"/>
            <a:r>
              <a:rPr lang="en-GB" dirty="0">
                <a:solidFill>
                  <a:srgbClr val="FF0000"/>
                </a:solidFill>
              </a:rPr>
              <a:t>TMSG/DEMIX Subscription page: </a:t>
            </a:r>
            <a:r>
              <a:rPr lang="en-GB" dirty="0">
                <a:solidFill>
                  <a:srgbClr val="FF0000"/>
                </a:solidFill>
                <a:hlinkClick r:id="rId3"/>
              </a:rPr>
              <a:t>https://ec.europa.eu/eusurvey/runner/WGCV-TMSG_membership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1354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3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66255" y="1402773"/>
            <a:ext cx="11845636" cy="504615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AU" dirty="0"/>
              <a:t>Expected Outcomes </a:t>
            </a:r>
            <a:r>
              <a:rPr lang="en-AU" sz="1600" dirty="0"/>
              <a:t>(t) threshold, (g) goal</a:t>
            </a:r>
          </a:p>
          <a:p>
            <a:pPr lvl="0"/>
            <a:r>
              <a:rPr lang="en-AU" dirty="0"/>
              <a:t>Consistent and comprehensive DEM definitions and terminology (t)</a:t>
            </a:r>
            <a:endParaRPr lang="en-DE" dirty="0"/>
          </a:p>
          <a:p>
            <a:pPr lvl="0"/>
            <a:r>
              <a:rPr lang="en-AU" dirty="0"/>
              <a:t>Base (t) and extended (g) set of benchmarking metrics </a:t>
            </a:r>
            <a:br>
              <a:rPr lang="en-AU" dirty="0"/>
            </a:br>
            <a:r>
              <a:rPr lang="en-AU" dirty="0"/>
              <a:t>and respective algorithms (t) and open source tools (g)</a:t>
            </a:r>
            <a:endParaRPr lang="en-DE" dirty="0"/>
          </a:p>
          <a:p>
            <a:pPr lvl="0"/>
            <a:r>
              <a:rPr lang="en-AU" dirty="0"/>
              <a:t>Detailed comparison results on test areas (t) </a:t>
            </a:r>
            <a:br>
              <a:rPr lang="en-AU" dirty="0"/>
            </a:br>
            <a:r>
              <a:rPr lang="en-AU" dirty="0"/>
              <a:t>and aggregated wall to wall benchmarking results (g).</a:t>
            </a:r>
            <a:endParaRPr lang="en-DE" dirty="0"/>
          </a:p>
          <a:p>
            <a:pPr lvl="0"/>
            <a:r>
              <a:rPr lang="en-AU" dirty="0"/>
              <a:t>Recommendation of a reference DEM and consistent orthoimage (g)</a:t>
            </a:r>
            <a:endParaRPr lang="en-DE" dirty="0"/>
          </a:p>
          <a:p>
            <a:pPr lvl="0"/>
            <a:r>
              <a:rPr lang="en-AU" dirty="0"/>
              <a:t>Final report (t) and peer-reviewed publication (g)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Three sub-groups have been set-up: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GB" dirty="0"/>
              <a:t>terminology and analytical basis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GB" dirty="0"/>
              <a:t>algorithms and software – open source tool box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GB" dirty="0">
                <a:solidFill>
                  <a:srgbClr val="FF0000"/>
                </a:solidFill>
              </a:rPr>
              <a:t>platforms and processing</a:t>
            </a:r>
            <a:endParaRPr lang="en-AU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AU" dirty="0"/>
              <a:t>Digital Elevation Inter-Comparison (DEMIX)</a:t>
            </a:r>
          </a:p>
        </p:txBody>
      </p:sp>
    </p:spTree>
    <p:extLst>
      <p:ext uri="{BB962C8B-B14F-4D97-AF65-F5344CB8AC3E}">
        <p14:creationId xmlns:p14="http://schemas.microsoft.com/office/powerpoint/2010/main" val="212098799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4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sz="1800" dirty="0"/>
              <a:t>DEMIX  to be performed in 4 phases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AU" sz="1600" dirty="0"/>
              <a:t>General agreement among main contributors (data owners) on approach &amp; scope; Call for expression of interest to further partners (commercial </a:t>
            </a:r>
            <a:r>
              <a:rPr lang="en-AU" sz="1600" dirty="0" err="1"/>
              <a:t>tbd</a:t>
            </a:r>
            <a:r>
              <a:rPr lang="en-AU" sz="1600" dirty="0"/>
              <a:t>); circulation of JRC Workshop report &amp; selection of base (△x, △y, △z) &amp; extended (slope, aspect, morphology) testing methods and algorithms; Identification of suitable test areas (at least 1 per continent);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AU" sz="1600" dirty="0"/>
              <a:t>Cross-comparison of all participating data sets on test areas and, if feasible, identification of a reference dataset (at DGED L1). If available and where applicable cross-comparison to suitable </a:t>
            </a:r>
            <a:r>
              <a:rPr lang="en-AU" sz="1600" dirty="0" err="1"/>
              <a:t>orthorectified</a:t>
            </a:r>
            <a:r>
              <a:rPr lang="en-AU" sz="1600" dirty="0"/>
              <a:t> (reference?) imagery (Sentinel-2?); Workshop to exchange experiences from the test areas and agree on details of an eventual global roll-out;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AU" sz="1600" dirty="0"/>
              <a:t>Feasibility testing &amp; potential global roll out of at least base tests &amp; determination of suitable aggregation scale for reporting;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AU" sz="1600" dirty="0"/>
              <a:t>Calculation of agreed comparison metrics for all candidates and publication of results.</a:t>
            </a:r>
          </a:p>
          <a:p>
            <a:pPr marL="0" indent="0">
              <a:buNone/>
            </a:pPr>
            <a:endParaRPr lang="en-AU" sz="1600" dirty="0"/>
          </a:p>
          <a:p>
            <a:r>
              <a:rPr lang="en-AU" sz="1800" dirty="0"/>
              <a:t>Timeline</a:t>
            </a:r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770700" y="339175"/>
            <a:ext cx="6604000" cy="533400"/>
          </a:xfrm>
        </p:spPr>
        <p:txBody>
          <a:bodyPr/>
          <a:lstStyle/>
          <a:p>
            <a:pPr algn="ctr"/>
            <a:r>
              <a:rPr lang="en-AU" dirty="0"/>
              <a:t>Digital Elevation Inter-Comparison (DEMIX)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182162"/>
              </p:ext>
            </p:extLst>
          </p:nvPr>
        </p:nvGraphicFramePr>
        <p:xfrm>
          <a:off x="1046491" y="5084806"/>
          <a:ext cx="9530893" cy="1432614"/>
        </p:xfrm>
        <a:graphic>
          <a:graphicData uri="http://schemas.openxmlformats.org/drawingml/2006/table">
            <a:tbl>
              <a:tblPr firstRow="1" firstCol="1" bandRow="1"/>
              <a:tblGrid>
                <a:gridCol w="43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3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45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1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46886">
                  <a:extLst>
                    <a:ext uri="{9D8B030D-6E8A-4147-A177-3AD203B41FA5}">
                      <a16:colId xmlns:a16="http://schemas.microsoft.com/office/drawing/2014/main" val="2751531942"/>
                    </a:ext>
                  </a:extLst>
                </a:gridCol>
                <a:gridCol w="8155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500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802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Q2 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Q3 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Q4 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Q4 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defTabSz="4572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Calibri"/>
                        </a:rPr>
                        <a:t>Q1 2021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Q2 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6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647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14630" algn="l"/>
                        </a:tabLst>
                      </a:pPr>
                      <a:r>
                        <a:rPr lang="en-A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II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64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III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64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IV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21890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4AA6E5-7170-4B48-B8CA-51DBB4A604C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5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A1463-4D6C-E24F-BE29-30AFE0076B9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Bring together:</a:t>
            </a:r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en-GB" dirty="0"/>
              <a:t>CEOS Earth Analytics Interoperability Lab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dirty="0"/>
              <a:t>CEOS DEMIX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dirty="0"/>
              <a:t>Terrain Mapping community (e.g. </a:t>
            </a:r>
            <a:r>
              <a:rPr lang="en-GB" dirty="0" err="1"/>
              <a:t>Geomorphometry.org</a:t>
            </a:r>
            <a:r>
              <a:rPr lang="en-GB" dirty="0"/>
              <a:t>) an applications (almost everything!)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dirty="0"/>
              <a:t>To:</a:t>
            </a:r>
          </a:p>
          <a:p>
            <a:pPr marL="457200" lvl="0" indent="-323850" algn="l" rtl="0">
              <a:spcBef>
                <a:spcPts val="600"/>
              </a:spcBef>
              <a:spcAft>
                <a:spcPts val="0"/>
              </a:spcAft>
              <a:buSzPts val="1500"/>
              <a:buChar char="●"/>
            </a:pPr>
            <a:r>
              <a:rPr lang="en-GB" dirty="0"/>
              <a:t>Offer a cloud based platform for joint elaboration of one of the most fundamental geospatial (not just EO!) data sets to experts from a wide range of backgrounds</a:t>
            </a:r>
          </a:p>
          <a:p>
            <a:pPr marL="457200" lvl="0" indent="-323850" algn="l" rtl="0">
              <a:spcBef>
                <a:spcPts val="600"/>
              </a:spcBef>
              <a:spcAft>
                <a:spcPts val="0"/>
              </a:spcAft>
              <a:buSzPts val="1500"/>
              <a:buChar char="●"/>
            </a:pPr>
            <a:r>
              <a:rPr lang="en-GB" dirty="0"/>
              <a:t>Collect all state-of-the-art global (&amp;continental?) DEM data sets in an single, independent, globally accessible place</a:t>
            </a:r>
          </a:p>
          <a:p>
            <a:pPr marL="457200" lvl="0" indent="-323850" algn="l" rtl="0">
              <a:spcBef>
                <a:spcPts val="600"/>
              </a:spcBef>
              <a:spcAft>
                <a:spcPts val="0"/>
              </a:spcAft>
              <a:buSzPts val="1500"/>
              <a:buChar char="●"/>
            </a:pPr>
            <a:r>
              <a:rPr lang="en-GB" dirty="0"/>
              <a:t>Provide access to reference tools for comparison and analysis</a:t>
            </a:r>
          </a:p>
          <a:p>
            <a:pPr marL="457200" lvl="0" indent="-323850" algn="l" rtl="0">
              <a:spcBef>
                <a:spcPts val="600"/>
              </a:spcBef>
              <a:spcAft>
                <a:spcPts val="0"/>
              </a:spcAft>
              <a:buSzPts val="1500"/>
              <a:buChar char="●"/>
            </a:pPr>
            <a:r>
              <a:rPr lang="en-GB" dirty="0"/>
              <a:t>Test and implement new solutions for truly global data representation (e.g. DGGS) to seamlessly(!) include also bathymetry</a:t>
            </a:r>
          </a:p>
          <a:p>
            <a:pPr marL="457200" lvl="0" indent="-323850" algn="l" rtl="0">
              <a:spcBef>
                <a:spcPts val="600"/>
              </a:spcBef>
              <a:spcAft>
                <a:spcPts val="0"/>
              </a:spcAft>
              <a:buSzPts val="1500"/>
              <a:buChar char="●"/>
            </a:pPr>
            <a:r>
              <a:rPr lang="en-GB" dirty="0"/>
              <a:t>Develop solutions for platform federation and platform agnostic access</a:t>
            </a:r>
          </a:p>
          <a:p>
            <a:pPr marL="457200" lvl="0" indent="-323850" algn="l" rtl="0">
              <a:spcBef>
                <a:spcPts val="600"/>
              </a:spcBef>
              <a:spcAft>
                <a:spcPts val="0"/>
              </a:spcAft>
              <a:buSzPts val="1500"/>
              <a:buChar char="●"/>
            </a:pPr>
            <a:r>
              <a:rPr lang="en-GB" dirty="0">
                <a:solidFill>
                  <a:srgbClr val="FF0000"/>
                </a:solidFill>
              </a:rPr>
              <a:t>Demonstrate power of cloud-based, collaborative analysis platforms and standardised data!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FE343-E4DF-EB4E-B968-B0428229EB1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36325" y="414803"/>
            <a:ext cx="6604000" cy="533400"/>
          </a:xfrm>
        </p:spPr>
        <p:txBody>
          <a:bodyPr/>
          <a:lstStyle/>
          <a:p>
            <a:pPr algn="ctr" rtl="0"/>
            <a:r>
              <a:rPr lang="en-US" dirty="0"/>
              <a:t>Why EAIL?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075400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6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AU" dirty="0"/>
          </a:p>
          <a:p>
            <a:r>
              <a:rPr lang="en-AU" dirty="0"/>
              <a:t>Scope and Products to be included: All datasets which have an at least continental coverage and are available under a free &amp; open data policy, including latest versions of</a:t>
            </a:r>
          </a:p>
          <a:p>
            <a:pPr lvl="1">
              <a:lnSpc>
                <a:spcPct val="150000"/>
              </a:lnSpc>
            </a:pPr>
            <a:r>
              <a:rPr lang="en-AU" sz="1600" dirty="0"/>
              <a:t>NASADEM (NASA, JPL, most recent decent of the SRTM product line, eventually also NGA’sTFRMv4)</a:t>
            </a:r>
          </a:p>
          <a:p>
            <a:pPr lvl="1">
              <a:lnSpc>
                <a:spcPct val="150000"/>
              </a:lnSpc>
            </a:pPr>
            <a:r>
              <a:rPr lang="en-AU" sz="1600" dirty="0"/>
              <a:t>AW3D30 (JAXA, </a:t>
            </a:r>
            <a:r>
              <a:rPr lang="en-AU" sz="1600" dirty="0" err="1"/>
              <a:t>f&amp;o</a:t>
            </a:r>
            <a:r>
              <a:rPr lang="en-AU" sz="1600" dirty="0"/>
              <a:t> version of the Japanese ALOS based global DEM)</a:t>
            </a:r>
          </a:p>
          <a:p>
            <a:pPr lvl="1">
              <a:lnSpc>
                <a:spcPct val="150000"/>
              </a:lnSpc>
            </a:pPr>
            <a:r>
              <a:rPr lang="en-AU" sz="1600" dirty="0"/>
              <a:t>ASTER-GDEM, (METI, NASA)</a:t>
            </a:r>
          </a:p>
          <a:p>
            <a:pPr lvl="1">
              <a:lnSpc>
                <a:spcPct val="150000"/>
              </a:lnSpc>
            </a:pPr>
            <a:r>
              <a:rPr lang="en-AU" sz="1600" dirty="0"/>
              <a:t>TanDEM-X90, (DLR, free version for scientific of the </a:t>
            </a:r>
            <a:r>
              <a:rPr lang="en-AU" sz="1600" dirty="0" err="1"/>
              <a:t>TanDEM</a:t>
            </a:r>
            <a:r>
              <a:rPr lang="en-AU" sz="1600" dirty="0"/>
              <a:t>-X mission)</a:t>
            </a:r>
          </a:p>
          <a:p>
            <a:pPr lvl="1">
              <a:lnSpc>
                <a:spcPct val="150000"/>
              </a:lnSpc>
            </a:pPr>
            <a:r>
              <a:rPr lang="en-AU" sz="1600" dirty="0"/>
              <a:t>Copernicus DEM90  (EC/ESA, </a:t>
            </a:r>
            <a:r>
              <a:rPr lang="en-AU" sz="1600" dirty="0" err="1"/>
              <a:t>f&amp;o</a:t>
            </a:r>
            <a:r>
              <a:rPr lang="en-AU" sz="1600" dirty="0"/>
              <a:t> version of </a:t>
            </a:r>
            <a:r>
              <a:rPr lang="en-AU" sz="1600" dirty="0" err="1"/>
              <a:t>WorldDEM</a:t>
            </a:r>
            <a:r>
              <a:rPr lang="en-AU" sz="1600" baseline="30000" dirty="0" err="1"/>
              <a:t>TM</a:t>
            </a:r>
            <a:r>
              <a:rPr lang="en-AU" sz="1600" dirty="0"/>
              <a:t>, the commercial version of </a:t>
            </a:r>
            <a:r>
              <a:rPr lang="en-AU" sz="1600" dirty="0" err="1"/>
              <a:t>TanDEM</a:t>
            </a:r>
            <a:r>
              <a:rPr lang="en-AU" sz="1600" dirty="0"/>
              <a:t>-X procured by Airbus)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AU" dirty="0"/>
              <a:t>Available </a:t>
            </a:r>
            <a:r>
              <a:rPr lang="en-AU" dirty="0" err="1"/>
              <a:t>f&amp;o</a:t>
            </a:r>
            <a:r>
              <a:rPr lang="en-AU" dirty="0"/>
              <a:t> global DEM Data Sets</a:t>
            </a:r>
          </a:p>
        </p:txBody>
      </p:sp>
    </p:spTree>
    <p:extLst>
      <p:ext uri="{BB962C8B-B14F-4D97-AF65-F5344CB8AC3E}">
        <p14:creationId xmlns:p14="http://schemas.microsoft.com/office/powerpoint/2010/main" val="378473715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AF18FB-C109-3649-8075-D3534BCB7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34" y="1303484"/>
            <a:ext cx="10670233" cy="520589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C9B38F-788C-0F47-B522-CFBE10AB6A1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7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9EB848-A00A-8340-8B2E-F25B60831C38}"/>
              </a:ext>
            </a:extLst>
          </p:cNvPr>
          <p:cNvSpPr/>
          <p:nvPr/>
        </p:nvSpPr>
        <p:spPr>
          <a:xfrm>
            <a:off x="2055173" y="3707270"/>
            <a:ext cx="804786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noFill/>
              </a:rPr>
              <a:t>Thanks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noFill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79504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7877</TotalTime>
  <Words>747</Words>
  <Application>Microsoft Macintosh PowerPoint</Application>
  <PresentationFormat>Widescreen</PresentationFormat>
  <Paragraphs>93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 Bold</vt:lpstr>
      <vt:lpstr>Avenir Roman</vt:lpstr>
      <vt:lpstr>Calibri</vt:lpstr>
      <vt:lpstr>Courier New</vt:lpstr>
      <vt:lpstr>Helvetica</vt:lpstr>
      <vt:lpstr>Tahoma</vt:lpstr>
      <vt:lpstr>Wingdings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EC-JRC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DEMIX4WGISS</dc:title>
  <dc:subject/>
  <dc:creator>Peter Strobl</dc:creator>
  <cp:keywords/>
  <dc:description/>
  <cp:lastModifiedBy>P. Strobl, EC-JRC</cp:lastModifiedBy>
  <cp:revision>205</cp:revision>
  <cp:lastPrinted>2017-08-23T16:50:31Z</cp:lastPrinted>
  <dcterms:created xsi:type="dcterms:W3CDTF">2017-04-07T17:29:45Z</dcterms:created>
  <dcterms:modified xsi:type="dcterms:W3CDTF">2020-09-22T12:45:42Z</dcterms:modified>
  <cp:category/>
</cp:coreProperties>
</file>