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25"/>
  </p:notesMasterIdLst>
  <p:handoutMasterIdLst>
    <p:handoutMasterId r:id="rId26"/>
  </p:handoutMasterIdLst>
  <p:sldIdLst>
    <p:sldId id="333" r:id="rId5"/>
    <p:sldId id="435" r:id="rId6"/>
    <p:sldId id="487" r:id="rId7"/>
    <p:sldId id="490" r:id="rId8"/>
    <p:sldId id="507" r:id="rId9"/>
    <p:sldId id="511" r:id="rId10"/>
    <p:sldId id="510" r:id="rId11"/>
    <p:sldId id="512" r:id="rId12"/>
    <p:sldId id="513" r:id="rId13"/>
    <p:sldId id="495" r:id="rId14"/>
    <p:sldId id="514" r:id="rId15"/>
    <p:sldId id="515" r:id="rId16"/>
    <p:sldId id="516" r:id="rId17"/>
    <p:sldId id="517" r:id="rId18"/>
    <p:sldId id="502" r:id="rId19"/>
    <p:sldId id="518" r:id="rId20"/>
    <p:sldId id="508" r:id="rId21"/>
    <p:sldId id="519" r:id="rId22"/>
    <p:sldId id="506" r:id="rId23"/>
    <p:sldId id="485" r:id="rId24"/>
  </p:sldIdLst>
  <p:sldSz cx="9144000" cy="5143500" type="screen16x9"/>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ves Coene" initials="YC" lastIdx="6" clrIdx="0">
    <p:extLst>
      <p:ext uri="{19B8F6BF-5375-455C-9EA6-DF929625EA0E}">
        <p15:presenceInfo xmlns:p15="http://schemas.microsoft.com/office/powerpoint/2012/main" userId="S-1-5-21-95821832-879232042-305008010-1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8DB"/>
    <a:srgbClr val="00549F"/>
    <a:srgbClr val="FDC82F"/>
    <a:srgbClr val="00338D"/>
    <a:srgbClr val="D0103A"/>
    <a:srgbClr val="008542"/>
    <a:srgbClr val="E37222"/>
    <a:srgbClr val="822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41" autoAdjust="0"/>
    <p:restoredTop sz="93617" autoAdjust="0"/>
  </p:normalViewPr>
  <p:slideViewPr>
    <p:cSldViewPr snapToGrid="0">
      <p:cViewPr varScale="1">
        <p:scale>
          <a:sx n="164" d="100"/>
          <a:sy n="164" d="100"/>
        </p:scale>
        <p:origin x="294" y="132"/>
      </p:cViewPr>
      <p:guideLst>
        <p:guide orient="horz" pos="1620"/>
        <p:guide pos="288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9/10/2020</a:t>
            </a:fld>
            <a:endParaRPr lang="en-US" dirty="0"/>
          </a:p>
        </p:txBody>
      </p:sp>
      <p:sp>
        <p:nvSpPr>
          <p:cNvPr id="11268" name="Rectangle 4"/>
          <p:cNvSpPr>
            <a:spLocks noGrp="1" noRot="1" noChangeAspect="1" noChangeArrowheads="1" noTextEdit="1"/>
          </p:cNvSpPr>
          <p:nvPr>
            <p:ph type="sldImg" idx="2"/>
          </p:nvPr>
        </p:nvSpPr>
        <p:spPr bwMode="auto">
          <a:xfrm>
            <a:off x="463550" y="693738"/>
            <a:ext cx="61579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eos.org/document_management/Working_Groups/WGISS/Interest_Groups/OpenSearch/CEOS-OPENSEARCH-BP-V1.2.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extLst>
      <p:ext uri="{BB962C8B-B14F-4D97-AF65-F5344CB8AC3E}">
        <p14:creationId xmlns:p14="http://schemas.microsoft.com/office/powerpoint/2010/main" val="39098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345436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forthcoming</a:t>
            </a:r>
            <a:r>
              <a:rPr lang="en-US" baseline="0" dirty="0" smtClean="0"/>
              <a:t> </a:t>
            </a:r>
            <a:r>
              <a:rPr lang="en-US" baseline="0" dirty="0" err="1" smtClean="0"/>
              <a:t>FedEO</a:t>
            </a:r>
            <a:r>
              <a:rPr lang="en-US" baseline="0" dirty="0" smtClean="0"/>
              <a:t> catalogue interface has a RESTful design, with resources (I.e. feature types) corresponding to “EO collections” (series), “EO granules” (datasets), “EO applications/services” (services).  In addition to the Read interface (used by </a:t>
            </a:r>
            <a:r>
              <a:rPr lang="en-US" baseline="0" dirty="0" err="1" smtClean="0"/>
              <a:t>Opensearch</a:t>
            </a:r>
            <a:r>
              <a:rPr lang="en-US" baseline="0" dirty="0" smtClean="0"/>
              <a:t> requests) – GET method, also Creation (POST method), Update (PUT method) and Deletion (Delete method) of metadata records is supported for each of the feature types.  The (Collection) Metadata Editor uses the feature type “series” and the associated CRUD interface shown on the slides.  The payload of a POST can be any of the shown representations.  It is future work to use the same mechanism for the feature type “services” to allow management of service/application metadata records in ISO and </a:t>
            </a:r>
            <a:r>
              <a:rPr lang="en-US" baseline="0" dirty="0" err="1" smtClean="0"/>
              <a:t>GeoJSON</a:t>
            </a:r>
            <a:r>
              <a:rPr lang="en-US" baseline="0" dirty="0" smtClean="0"/>
              <a:t> representations.</a:t>
            </a:r>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317212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9830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dirty="0" smtClean="0">
                <a:hlinkClick r:id="rId3"/>
              </a:rPr>
              <a:t>http://ceos.org/document_management/Working_Groups/WGISS/Interest_Groups/OpenSearch/CEOS-OPENSEARCH-BP-V1.2.pdf</a:t>
            </a:r>
            <a:endParaRPr lang="en-US" dirty="0" smtClean="0"/>
          </a:p>
          <a:p>
            <a:endParaRPr lang="en-US" dirty="0" smtClean="0"/>
          </a:p>
          <a:p>
            <a:r>
              <a:rPr lang="en-US" dirty="0" smtClean="0"/>
              <a:t>CEOS-BP-003 - </a:t>
            </a:r>
            <a:r>
              <a:rPr lang="en-US" dirty="0" err="1" smtClean="0"/>
              <a:t>rel</a:t>
            </a:r>
            <a:r>
              <a:rPr lang="en-US" dirty="0" smtClean="0"/>
              <a:t> attribute of the URL in OSDD [Recommended] CEOS recommends the use of </a:t>
            </a:r>
            <a:r>
              <a:rPr lang="en-US" dirty="0" err="1" smtClean="0"/>
              <a:t>rel</a:t>
            </a:r>
            <a:r>
              <a:rPr lang="en-US" dirty="0" smtClean="0"/>
              <a:t> attribute of </a:t>
            </a:r>
            <a:r>
              <a:rPr lang="en-US" dirty="0" err="1" smtClean="0"/>
              <a:t>Url</a:t>
            </a:r>
            <a:r>
              <a:rPr lang="en-US" dirty="0" smtClean="0"/>
              <a:t> element in OSDD in the following manner: </a:t>
            </a:r>
          </a:p>
          <a:p>
            <a:r>
              <a:rPr lang="en-US" dirty="0" smtClean="0"/>
              <a:t>● </a:t>
            </a:r>
            <a:r>
              <a:rPr lang="en-US" dirty="0" err="1" smtClean="0"/>
              <a:t>rel</a:t>
            </a:r>
            <a:r>
              <a:rPr lang="en-US" dirty="0" smtClean="0"/>
              <a:t>=”collection” to advertise collection level search query URL </a:t>
            </a:r>
          </a:p>
          <a:p>
            <a:r>
              <a:rPr lang="en-US" dirty="0" smtClean="0"/>
              <a:t>● </a:t>
            </a:r>
            <a:r>
              <a:rPr lang="en-US" dirty="0" err="1" smtClean="0"/>
              <a:t>rel</a:t>
            </a:r>
            <a:r>
              <a:rPr lang="en-US" dirty="0" smtClean="0"/>
              <a:t>=”results” (default) to mean granule level search query URL</a:t>
            </a:r>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17</a:t>
            </a:fld>
            <a:endParaRPr lang="en-US" dirty="0"/>
          </a:p>
        </p:txBody>
      </p:sp>
    </p:spTree>
    <p:extLst>
      <p:ext uri="{BB962C8B-B14F-4D97-AF65-F5344CB8AC3E}">
        <p14:creationId xmlns:p14="http://schemas.microsoft.com/office/powerpoint/2010/main" val="269161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OGC 14-055r2 Offering encoding</a:t>
            </a:r>
            <a:r>
              <a:rPr lang="en-US" baseline="0" dirty="0" smtClean="0"/>
              <a:t> applies to both Collection metadata and service/application metadata and is described in OGC 17-084r1 and OGC 19-020r1.  The same info is to be encoded in the equivalent ISO metadata encodings, taking into account INSPIRE Technical Guidance.  Additional offering types/codes are to be supported to encode OGC API style interfaces, </a:t>
            </a:r>
            <a:r>
              <a:rPr lang="en-US" baseline="0" dirty="0" err="1" smtClean="0"/>
              <a:t>Jupyter</a:t>
            </a:r>
            <a:r>
              <a:rPr lang="en-US" baseline="0" dirty="0" smtClean="0"/>
              <a:t> Notebooks (by reference or by value), Docker containers etc.</a:t>
            </a:r>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18</a:t>
            </a:fld>
            <a:endParaRPr lang="en-US" dirty="0"/>
          </a:p>
        </p:txBody>
      </p:sp>
    </p:spTree>
    <p:extLst>
      <p:ext uri="{BB962C8B-B14F-4D97-AF65-F5344CB8AC3E}">
        <p14:creationId xmlns:p14="http://schemas.microsoft.com/office/powerpoint/2010/main" val="18172076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7.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26.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421975"/>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5" y="1856096"/>
            <a:ext cx="7947025" cy="584775"/>
          </a:xfrm>
          <a:prstGeom prst="rect">
            <a:avLst/>
          </a:prstGeo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49" y="-2000250"/>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1668"/>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smtClean="0">
                <a:solidFill>
                  <a:schemeClr val="bg1">
                    <a:lumMod val="85000"/>
                  </a:schemeClr>
                </a:solidFill>
              </a:rPr>
              <a:t>ESA UNCLASSIFIED - For Official Use</a:t>
            </a:r>
            <a:endParaRPr lang="en-GB" sz="800" noProof="0" dirty="0">
              <a:solidFill>
                <a:schemeClr val="bg1">
                  <a:lumMod val="85000"/>
                </a:schemeClr>
              </a:solidFill>
            </a:endParaRPr>
          </a:p>
        </p:txBody>
      </p:sp>
      <p:grpSp>
        <p:nvGrpSpPr>
          <p:cNvPr id="11" name="Group 10"/>
          <p:cNvGrpSpPr/>
          <p:nvPr userDrawn="1"/>
        </p:nvGrpSpPr>
        <p:grpSpPr>
          <a:xfrm>
            <a:off x="171652" y="4905803"/>
            <a:ext cx="6436141" cy="111519"/>
            <a:chOff x="171652" y="6621093"/>
            <a:chExt cx="6436141" cy="111519"/>
          </a:xfrm>
        </p:grpSpPr>
        <p:pic>
          <p:nvPicPr>
            <p:cNvPr id="12" name="Picture 11" descr="a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652" y="6624268"/>
              <a:ext cx="163906" cy="108344"/>
            </a:xfrm>
            <a:prstGeom prst="rect">
              <a:avLst/>
            </a:prstGeom>
            <a:ln>
              <a:noFill/>
            </a:ln>
          </p:spPr>
        </p:pic>
        <p:pic>
          <p:nvPicPr>
            <p:cNvPr id="13" name="Picture 12" descr="b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0180" y="6624268"/>
              <a:ext cx="163906" cy="108344"/>
            </a:xfrm>
            <a:prstGeom prst="rect">
              <a:avLst/>
            </a:prstGeom>
            <a:ln>
              <a:noFill/>
            </a:ln>
          </p:spPr>
        </p:pic>
        <p:pic>
          <p:nvPicPr>
            <p:cNvPr id="14" name="Picture 13" descr="c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43887" y="6621093"/>
              <a:ext cx="163906" cy="108344"/>
            </a:xfrm>
            <a:prstGeom prst="rect">
              <a:avLst/>
            </a:prstGeom>
            <a:ln>
              <a:noFill/>
            </a:ln>
          </p:spPr>
        </p:pic>
        <p:pic>
          <p:nvPicPr>
            <p:cNvPr id="15" name="Picture 14" descr="ch.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758225" y="6624268"/>
              <a:ext cx="163906" cy="108344"/>
            </a:xfrm>
            <a:prstGeom prst="rect">
              <a:avLst/>
            </a:prstGeom>
            <a:ln>
              <a:noFill/>
            </a:ln>
          </p:spPr>
        </p:pic>
        <p:pic>
          <p:nvPicPr>
            <p:cNvPr id="16" name="Picture 15" descr="cz.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914" y="6624268"/>
              <a:ext cx="163906" cy="108344"/>
            </a:xfrm>
            <a:prstGeom prst="rect">
              <a:avLst/>
            </a:prstGeom>
            <a:ln>
              <a:noFill/>
            </a:ln>
          </p:spPr>
        </p:pic>
        <p:pic>
          <p:nvPicPr>
            <p:cNvPr id="17" name="Picture 16" descr="d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29855" y="6624268"/>
              <a:ext cx="163906" cy="108344"/>
            </a:xfrm>
            <a:prstGeom prst="rect">
              <a:avLst/>
            </a:prstGeom>
            <a:ln>
              <a:noFill/>
            </a:ln>
          </p:spPr>
        </p:pic>
        <p:pic>
          <p:nvPicPr>
            <p:cNvPr id="18" name="Picture 17" descr="dk.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09149" y="6624268"/>
              <a:ext cx="163906" cy="108344"/>
            </a:xfrm>
            <a:prstGeom prst="rect">
              <a:avLst/>
            </a:prstGeom>
            <a:ln>
              <a:noFill/>
            </a:ln>
          </p:spPr>
        </p:pic>
        <p:pic>
          <p:nvPicPr>
            <p:cNvPr id="19" name="Picture 18" descr="e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287681" y="6624268"/>
              <a:ext cx="163906" cy="108344"/>
            </a:xfrm>
            <a:prstGeom prst="rect">
              <a:avLst/>
            </a:prstGeom>
            <a:ln>
              <a:noFill/>
            </a:ln>
          </p:spPr>
        </p:pic>
        <p:pic>
          <p:nvPicPr>
            <p:cNvPr id="20" name="Picture 19" descr="es.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199705" y="6624268"/>
              <a:ext cx="163906" cy="108344"/>
            </a:xfrm>
            <a:prstGeom prst="rect">
              <a:avLst/>
            </a:prstGeom>
            <a:ln>
              <a:noFill/>
            </a:ln>
          </p:spPr>
        </p:pic>
        <p:pic>
          <p:nvPicPr>
            <p:cNvPr id="21" name="Picture 20" descr="fi.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71339" y="6624268"/>
              <a:ext cx="163906" cy="108344"/>
            </a:xfrm>
            <a:prstGeom prst="rect">
              <a:avLst/>
            </a:prstGeom>
            <a:ln>
              <a:noFill/>
            </a:ln>
          </p:spPr>
        </p:pic>
        <p:pic>
          <p:nvPicPr>
            <p:cNvPr id="22" name="Picture 21" descr="f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48698" y="6624268"/>
              <a:ext cx="163906" cy="108344"/>
            </a:xfrm>
            <a:prstGeom prst="rect">
              <a:avLst/>
            </a:prstGeom>
            <a:ln>
              <a:noFill/>
            </a:ln>
          </p:spPr>
        </p:pic>
        <p:pic>
          <p:nvPicPr>
            <p:cNvPr id="23" name="Picture 22" descr="g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407216" y="6624268"/>
              <a:ext cx="163906" cy="108344"/>
            </a:xfrm>
            <a:prstGeom prst="rect">
              <a:avLst/>
            </a:prstGeom>
            <a:ln>
              <a:noFill/>
            </a:ln>
          </p:spPr>
        </p:pic>
        <p:pic>
          <p:nvPicPr>
            <p:cNvPr id="24" name="Picture 23" descr="hu.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84578" y="6624268"/>
              <a:ext cx="163906" cy="108344"/>
            </a:xfrm>
            <a:prstGeom prst="rect">
              <a:avLst/>
            </a:prstGeom>
            <a:ln>
              <a:noFill/>
            </a:ln>
          </p:spPr>
        </p:pic>
        <p:pic>
          <p:nvPicPr>
            <p:cNvPr id="25" name="Picture 24" descr="ie.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961938" y="6624268"/>
              <a:ext cx="163906" cy="108344"/>
            </a:xfrm>
            <a:prstGeom prst="rect">
              <a:avLst/>
            </a:prstGeom>
            <a:ln>
              <a:noFill/>
            </a:ln>
          </p:spPr>
        </p:pic>
        <p:pic>
          <p:nvPicPr>
            <p:cNvPr id="26" name="Picture 25" descr="it.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239296" y="6624268"/>
              <a:ext cx="163906" cy="108344"/>
            </a:xfrm>
            <a:prstGeom prst="rect">
              <a:avLst/>
            </a:prstGeom>
            <a:ln>
              <a:noFill/>
            </a:ln>
          </p:spPr>
        </p:pic>
        <p:pic>
          <p:nvPicPr>
            <p:cNvPr id="27" name="Picture 26" descr="lu.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17855" y="6624268"/>
              <a:ext cx="163906" cy="108344"/>
            </a:xfrm>
            <a:prstGeom prst="rect">
              <a:avLst/>
            </a:prstGeom>
            <a:ln>
              <a:noFill/>
            </a:ln>
          </p:spPr>
        </p:pic>
        <p:pic>
          <p:nvPicPr>
            <p:cNvPr id="28" name="Picture 27" descr="nl.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799012" y="6624268"/>
              <a:ext cx="163906" cy="108344"/>
            </a:xfrm>
            <a:prstGeom prst="rect">
              <a:avLst/>
            </a:prstGeom>
            <a:ln>
              <a:noFill/>
            </a:ln>
          </p:spPr>
        </p:pic>
        <p:pic>
          <p:nvPicPr>
            <p:cNvPr id="29" name="Picture 28" descr="no.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082770" y="6624268"/>
              <a:ext cx="163906" cy="108344"/>
            </a:xfrm>
            <a:prstGeom prst="rect">
              <a:avLst/>
            </a:prstGeom>
            <a:ln>
              <a:noFill/>
            </a:ln>
          </p:spPr>
        </p:pic>
        <p:pic>
          <p:nvPicPr>
            <p:cNvPr id="30" name="Picture 29" descr="pl.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358830" y="6624268"/>
              <a:ext cx="163906" cy="108344"/>
            </a:xfrm>
            <a:prstGeom prst="rect">
              <a:avLst/>
            </a:prstGeom>
            <a:ln>
              <a:noFill/>
            </a:ln>
          </p:spPr>
        </p:pic>
        <p:pic>
          <p:nvPicPr>
            <p:cNvPr id="31" name="Picture 30" descr="pt.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638686" y="6624268"/>
              <a:ext cx="163906" cy="108344"/>
            </a:xfrm>
            <a:prstGeom prst="rect">
              <a:avLst/>
            </a:prstGeom>
            <a:ln>
              <a:noFill/>
            </a:ln>
          </p:spPr>
        </p:pic>
        <p:pic>
          <p:nvPicPr>
            <p:cNvPr id="32" name="Picture 31" descr="ro.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919843" y="6624268"/>
              <a:ext cx="163906" cy="108344"/>
            </a:xfrm>
            <a:prstGeom prst="rect">
              <a:avLst/>
            </a:prstGeom>
            <a:ln>
              <a:noFill/>
            </a:ln>
          </p:spPr>
        </p:pic>
        <p:pic>
          <p:nvPicPr>
            <p:cNvPr id="33" name="Picture 32" descr="se.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478359" y="6624268"/>
              <a:ext cx="163906" cy="108344"/>
            </a:xfrm>
            <a:prstGeom prst="rect">
              <a:avLst/>
            </a:prstGeom>
            <a:ln>
              <a:noFill/>
            </a:ln>
          </p:spPr>
        </p:pic>
        <p:pic>
          <p:nvPicPr>
            <p:cNvPr id="34" name="Picture 33" descr="uk.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033093" y="6624268"/>
              <a:ext cx="163906" cy="108344"/>
            </a:xfrm>
            <a:prstGeom prst="rect">
              <a:avLst/>
            </a:prstGeom>
            <a:ln>
              <a:noFill/>
            </a:ln>
          </p:spPr>
        </p:pic>
      </p:grpSp>
      <p:pic>
        <p:nvPicPr>
          <p:cNvPr id="35" name="Picture 34"/>
          <p:cNvPicPr>
            <a:picLocks noChangeAspect="1"/>
          </p:cNvPicPr>
          <p:nvPr userDrawn="1"/>
        </p:nvPicPr>
        <p:blipFill rotWithShape="1">
          <a:blip r:embed="rId27" cstate="print">
            <a:extLst>
              <a:ext uri="{28A0092B-C50C-407E-A947-70E740481C1C}">
                <a14:useLocalDpi xmlns:a14="http://schemas.microsoft.com/office/drawing/2010/main" val="0"/>
              </a:ext>
            </a:extLst>
          </a:blip>
          <a:srcRect t="83098" b="-5313"/>
          <a:stretch/>
        </p:blipFill>
        <p:spPr>
          <a:xfrm>
            <a:off x="7790400" y="4899600"/>
            <a:ext cx="1196912" cy="144000"/>
          </a:xfrm>
          <a:prstGeom prst="rect">
            <a:avLst/>
          </a:prstGeom>
        </p:spPr>
      </p:pic>
      <p:cxnSp>
        <p:nvCxnSpPr>
          <p:cNvPr id="36" name="Straight Connector 35"/>
          <p:cNvCxnSpPr/>
          <p:nvPr userDrawn="1"/>
        </p:nvCxnSpPr>
        <p:spPr>
          <a:xfrm>
            <a:off x="165932"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Tree>
    <p:extLst>
      <p:ext uri="{BB962C8B-B14F-4D97-AF65-F5344CB8AC3E}">
        <p14:creationId xmlns:p14="http://schemas.microsoft.com/office/powerpoint/2010/main" val="21188019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2"/>
            <a:ext cx="7789050" cy="1323439"/>
          </a:xfrm>
        </p:spPr>
        <p:txBody>
          <a:bodyPr anchor="t"/>
          <a:lstStyle>
            <a:lvl1pPr algn="l">
              <a:defRPr sz="4000" b="0"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1347221"/>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1950312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6986723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631157"/>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1630801"/>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40540938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smtClean="0"/>
              <a:t>Click to edit Master title style</a:t>
            </a:r>
            <a:endParaRPr lang="en-GB" dirty="0" smtClean="0"/>
          </a:p>
        </p:txBody>
      </p:sp>
    </p:spTree>
    <p:extLst>
      <p:ext uri="{BB962C8B-B14F-4D97-AF65-F5344CB8AC3E}">
        <p14:creationId xmlns:p14="http://schemas.microsoft.com/office/powerpoint/2010/main" val="21188019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250157"/>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250101"/>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7419851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2"/>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250156"/>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4029076"/>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2315011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9" name="Text Box DG"/>
          <p:cNvSpPr txBox="1">
            <a:spLocks noChangeArrowheads="1"/>
          </p:cNvSpPr>
          <p:nvPr/>
        </p:nvSpPr>
        <p:spPr bwMode="auto">
          <a:xfrm>
            <a:off x="578164" y="335522"/>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GB" dirty="0" smtClean="0"/>
          </a:p>
        </p:txBody>
      </p:sp>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776787"/>
            <a:ext cx="9144000" cy="366713"/>
          </a:xfrm>
          <a:prstGeom prst="rect">
            <a:avLst/>
          </a:prstGeom>
        </p:spPr>
      </p:pic>
      <p:grpSp>
        <p:nvGrpSpPr>
          <p:cNvPr id="15" name="Group 14"/>
          <p:cNvGrpSpPr/>
          <p:nvPr/>
        </p:nvGrpSpPr>
        <p:grpSpPr>
          <a:xfrm>
            <a:off x="171652" y="4905803"/>
            <a:ext cx="6436141" cy="111519"/>
            <a:chOff x="171652" y="6621093"/>
            <a:chExt cx="6436141" cy="111519"/>
          </a:xfrm>
        </p:grpSpPr>
        <p:pic>
          <p:nvPicPr>
            <p:cNvPr id="16" name="Picture 15"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652" y="6624268"/>
              <a:ext cx="163906" cy="108344"/>
            </a:xfrm>
            <a:prstGeom prst="rect">
              <a:avLst/>
            </a:prstGeom>
            <a:ln>
              <a:noFill/>
            </a:ln>
          </p:spPr>
        </p:pic>
        <p:pic>
          <p:nvPicPr>
            <p:cNvPr id="17" name="Picture 16"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180" y="6624268"/>
              <a:ext cx="163906" cy="108344"/>
            </a:xfrm>
            <a:prstGeom prst="rect">
              <a:avLst/>
            </a:prstGeom>
            <a:ln>
              <a:noFill/>
            </a:ln>
          </p:spPr>
        </p:pic>
        <p:pic>
          <p:nvPicPr>
            <p:cNvPr id="18" name="Picture 17"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43887" y="6621093"/>
              <a:ext cx="163906" cy="108344"/>
            </a:xfrm>
            <a:prstGeom prst="rect">
              <a:avLst/>
            </a:prstGeom>
            <a:ln>
              <a:noFill/>
            </a:ln>
          </p:spPr>
        </p:pic>
        <p:pic>
          <p:nvPicPr>
            <p:cNvPr id="19" name="Picture 18"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8225" y="6624268"/>
              <a:ext cx="163906" cy="108344"/>
            </a:xfrm>
            <a:prstGeom prst="rect">
              <a:avLst/>
            </a:prstGeom>
            <a:ln>
              <a:noFill/>
            </a:ln>
          </p:spPr>
        </p:pic>
        <p:pic>
          <p:nvPicPr>
            <p:cNvPr id="20" name="Picture 19"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0914" y="6624268"/>
              <a:ext cx="163906" cy="108344"/>
            </a:xfrm>
            <a:prstGeom prst="rect">
              <a:avLst/>
            </a:prstGeom>
            <a:ln>
              <a:noFill/>
            </a:ln>
          </p:spPr>
        </p:pic>
        <p:pic>
          <p:nvPicPr>
            <p:cNvPr id="21" name="Picture 20"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29855" y="6624268"/>
              <a:ext cx="163906" cy="108344"/>
            </a:xfrm>
            <a:prstGeom prst="rect">
              <a:avLst/>
            </a:prstGeom>
            <a:ln>
              <a:noFill/>
            </a:ln>
          </p:spPr>
        </p:pic>
        <p:pic>
          <p:nvPicPr>
            <p:cNvPr id="22" name="Picture 21"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149" y="6624268"/>
              <a:ext cx="163906" cy="108344"/>
            </a:xfrm>
            <a:prstGeom prst="rect">
              <a:avLst/>
            </a:prstGeom>
            <a:ln>
              <a:noFill/>
            </a:ln>
          </p:spPr>
        </p:pic>
        <p:pic>
          <p:nvPicPr>
            <p:cNvPr id="23" name="Picture 22"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7681" y="6624268"/>
              <a:ext cx="163906" cy="108344"/>
            </a:xfrm>
            <a:prstGeom prst="rect">
              <a:avLst/>
            </a:prstGeom>
            <a:ln>
              <a:noFill/>
            </a:ln>
          </p:spPr>
        </p:pic>
        <p:pic>
          <p:nvPicPr>
            <p:cNvPr id="24" name="Picture 23"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9705" y="6624268"/>
              <a:ext cx="163906" cy="108344"/>
            </a:xfrm>
            <a:prstGeom prst="rect">
              <a:avLst/>
            </a:prstGeom>
            <a:ln>
              <a:noFill/>
            </a:ln>
          </p:spPr>
        </p:pic>
        <p:pic>
          <p:nvPicPr>
            <p:cNvPr id="25" name="Picture 24"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339" y="6624268"/>
              <a:ext cx="163906" cy="108344"/>
            </a:xfrm>
            <a:prstGeom prst="rect">
              <a:avLst/>
            </a:prstGeom>
            <a:ln>
              <a:noFill/>
            </a:ln>
          </p:spPr>
        </p:pic>
        <p:pic>
          <p:nvPicPr>
            <p:cNvPr id="26" name="Picture 25"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8698" y="6624268"/>
              <a:ext cx="163906" cy="108344"/>
            </a:xfrm>
            <a:prstGeom prst="rect">
              <a:avLst/>
            </a:prstGeom>
            <a:ln>
              <a:noFill/>
            </a:ln>
          </p:spPr>
        </p:pic>
        <p:pic>
          <p:nvPicPr>
            <p:cNvPr id="27" name="Picture 26"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216" y="6624268"/>
              <a:ext cx="163906" cy="108344"/>
            </a:xfrm>
            <a:prstGeom prst="rect">
              <a:avLst/>
            </a:prstGeom>
            <a:ln>
              <a:noFill/>
            </a:ln>
          </p:spPr>
        </p:pic>
        <p:pic>
          <p:nvPicPr>
            <p:cNvPr id="28" name="Picture 27"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4578" y="6624268"/>
              <a:ext cx="163906" cy="108344"/>
            </a:xfrm>
            <a:prstGeom prst="rect">
              <a:avLst/>
            </a:prstGeom>
            <a:ln>
              <a:noFill/>
            </a:ln>
          </p:spPr>
        </p:pic>
        <p:pic>
          <p:nvPicPr>
            <p:cNvPr id="29" name="Picture 28"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1938" y="6624268"/>
              <a:ext cx="163906" cy="108344"/>
            </a:xfrm>
            <a:prstGeom prst="rect">
              <a:avLst/>
            </a:prstGeom>
            <a:ln>
              <a:noFill/>
            </a:ln>
          </p:spPr>
        </p:pic>
        <p:pic>
          <p:nvPicPr>
            <p:cNvPr id="30" name="Picture 29"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296" y="6624268"/>
              <a:ext cx="163906" cy="108344"/>
            </a:xfrm>
            <a:prstGeom prst="rect">
              <a:avLst/>
            </a:prstGeom>
            <a:ln>
              <a:noFill/>
            </a:ln>
          </p:spPr>
        </p:pic>
        <p:pic>
          <p:nvPicPr>
            <p:cNvPr id="31" name="Picture 30"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7855" y="6624268"/>
              <a:ext cx="163906" cy="108344"/>
            </a:xfrm>
            <a:prstGeom prst="rect">
              <a:avLst/>
            </a:prstGeom>
            <a:ln>
              <a:noFill/>
            </a:ln>
          </p:spPr>
        </p:pic>
        <p:pic>
          <p:nvPicPr>
            <p:cNvPr id="32" name="Picture 31"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012" y="6624268"/>
              <a:ext cx="163906" cy="108344"/>
            </a:xfrm>
            <a:prstGeom prst="rect">
              <a:avLst/>
            </a:prstGeom>
            <a:ln>
              <a:noFill/>
            </a:ln>
          </p:spPr>
        </p:pic>
        <p:pic>
          <p:nvPicPr>
            <p:cNvPr id="33" name="Picture 32"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2770" y="6624268"/>
              <a:ext cx="163906" cy="108344"/>
            </a:xfrm>
            <a:prstGeom prst="rect">
              <a:avLst/>
            </a:prstGeom>
            <a:ln>
              <a:noFill/>
            </a:ln>
          </p:spPr>
        </p:pic>
        <p:pic>
          <p:nvPicPr>
            <p:cNvPr id="34" name="Picture 33"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8830" y="6624268"/>
              <a:ext cx="163906" cy="108344"/>
            </a:xfrm>
            <a:prstGeom prst="rect">
              <a:avLst/>
            </a:prstGeom>
            <a:ln>
              <a:noFill/>
            </a:ln>
          </p:spPr>
        </p:pic>
        <p:pic>
          <p:nvPicPr>
            <p:cNvPr id="35" name="Picture 34"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8686" y="6624268"/>
              <a:ext cx="163906" cy="108344"/>
            </a:xfrm>
            <a:prstGeom prst="rect">
              <a:avLst/>
            </a:prstGeom>
            <a:ln>
              <a:noFill/>
            </a:ln>
          </p:spPr>
        </p:pic>
        <p:pic>
          <p:nvPicPr>
            <p:cNvPr id="36" name="Picture 35"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19843" y="6624268"/>
              <a:ext cx="163906" cy="108344"/>
            </a:xfrm>
            <a:prstGeom prst="rect">
              <a:avLst/>
            </a:prstGeom>
            <a:ln>
              <a:noFill/>
            </a:ln>
          </p:spPr>
        </p:pic>
        <p:pic>
          <p:nvPicPr>
            <p:cNvPr id="37" name="Picture 36"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8359" y="6624268"/>
              <a:ext cx="163906" cy="108344"/>
            </a:xfrm>
            <a:prstGeom prst="rect">
              <a:avLst/>
            </a:prstGeom>
            <a:ln>
              <a:noFill/>
            </a:ln>
          </p:spPr>
        </p:pic>
        <p:pic>
          <p:nvPicPr>
            <p:cNvPr id="38" name="Picture 37"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3093" y="6624268"/>
              <a:ext cx="163906" cy="108344"/>
            </a:xfrm>
            <a:prstGeom prst="rect">
              <a:avLst/>
            </a:prstGeom>
            <a:ln>
              <a:noFill/>
            </a:ln>
          </p:spPr>
        </p:pic>
      </p:grpSp>
      <p:sp>
        <p:nvSpPr>
          <p:cNvPr id="39" name="Text Box 34"/>
          <p:cNvSpPr txBox="1">
            <a:spLocks noChangeAspect="1" noChangeArrowheads="1"/>
          </p:cNvSpPr>
          <p:nvPr/>
        </p:nvSpPr>
        <p:spPr bwMode="auto">
          <a:xfrm>
            <a:off x="4480339" y="4580702"/>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p>
            <a:pPr algn="r">
              <a:spcBef>
                <a:spcPct val="50000"/>
              </a:spcBef>
            </a:pPr>
            <a:r>
              <a:rPr lang="en-GB" sz="800" kern="1200" baseline="0" noProof="1" smtClean="0">
                <a:solidFill>
                  <a:schemeClr val="bg2"/>
                </a:solidFill>
                <a:latin typeface="Verdana" pitchFamily="34" charset="0"/>
                <a:ea typeface="+mn-ea"/>
                <a:cs typeface="+mn-cs"/>
              </a:rPr>
              <a:t>WGISS#50</a:t>
            </a:r>
            <a:r>
              <a:rPr lang="en-GB" sz="800" kern="1200" baseline="0" dirty="0" smtClean="0">
                <a:solidFill>
                  <a:schemeClr val="bg2"/>
                </a:solidFill>
                <a:latin typeface="Verdana" pitchFamily="34" charset="0"/>
                <a:ea typeface="+mn-ea"/>
                <a:cs typeface="+mn-cs"/>
              </a:rPr>
              <a:t> | </a:t>
            </a:r>
            <a:r>
              <a:rPr lang="en-GB" sz="800" kern="1200" baseline="0" dirty="0" err="1" smtClean="0">
                <a:solidFill>
                  <a:schemeClr val="bg2"/>
                </a:solidFill>
                <a:latin typeface="Verdana" pitchFamily="34" charset="0"/>
                <a:ea typeface="+mn-ea"/>
                <a:cs typeface="+mn-cs"/>
              </a:rPr>
              <a:t>FedEO</a:t>
            </a:r>
            <a:r>
              <a:rPr lang="en-GB" sz="800" kern="1200" baseline="0" dirty="0" smtClean="0">
                <a:solidFill>
                  <a:schemeClr val="bg2"/>
                </a:solidFill>
                <a:latin typeface="Verdana" pitchFamily="34" charset="0"/>
                <a:ea typeface="+mn-ea"/>
                <a:cs typeface="+mn-cs"/>
              </a:rPr>
              <a:t> Metadata Editor </a:t>
            </a:r>
            <a:r>
              <a:rPr lang="en-GB" sz="800" noProof="1" smtClean="0">
                <a:solidFill>
                  <a:schemeClr val="bg2"/>
                </a:solidFill>
              </a:rPr>
              <a:t>| 22 Sept</a:t>
            </a:r>
            <a:r>
              <a:rPr lang="en-GB" sz="800" baseline="0" noProof="1" smtClean="0">
                <a:solidFill>
                  <a:schemeClr val="bg2"/>
                </a:solidFill>
              </a:rPr>
              <a:t> </a:t>
            </a:r>
            <a:r>
              <a:rPr lang="en-GB" sz="800" noProof="1" smtClean="0">
                <a:solidFill>
                  <a:schemeClr val="bg2"/>
                </a:solidFill>
              </a:rPr>
              <a:t>2020 | Slide  </a:t>
            </a:r>
            <a:fld id="{71EAD4F2-866B-304A-9A50-FC7592816342}" type="slidenum">
              <a:rPr lang="en-GB" sz="800" noProof="1" smtClean="0">
                <a:solidFill>
                  <a:schemeClr val="bg2"/>
                </a:solidFill>
              </a:rPr>
              <a:pPr algn="r">
                <a:spcBef>
                  <a:spcPct val="50000"/>
                </a:spcBef>
              </a:pPr>
              <a:t>‹#›</a:t>
            </a:fld>
            <a:endParaRPr lang="en-GB" sz="800" noProof="1">
              <a:solidFill>
                <a:schemeClr val="bg2"/>
              </a:solidFill>
            </a:endParaRPr>
          </a:p>
        </p:txBody>
      </p:sp>
    </p:spTree>
  </p:cSld>
  <p:clrMap bg1="lt1" tx1="dk1" bg2="lt2" tx2="dk2" accent1="accent1" accent2="accent2" accent3="accent3" accent4="accent4" accent5="accent5" accent6="accent6" hlink="hlink" folHlink="folHlink"/>
  <p:sldLayoutIdLst>
    <p:sldLayoutId id="2147483929" r:id="rId1"/>
    <p:sldLayoutId id="2147483931" r:id="rId2"/>
    <p:sldLayoutId id="2147483932" r:id="rId3"/>
    <p:sldLayoutId id="2147483933" r:id="rId4"/>
    <p:sldLayoutId id="2147483934" r:id="rId5"/>
    <p:sldLayoutId id="2147483930" r:id="rId6"/>
    <p:sldLayoutId id="2147483936" r:id="rId7"/>
    <p:sldLayoutId id="2147483937" r:id="rId8"/>
    <p:sldLayoutId id="2147483938"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iki.services.eoportal.org/tiki-index.php?page=ESE-ERGO" TargetMode="External"/><Relationship Id="rId2" Type="http://schemas.openxmlformats.org/officeDocument/2006/relationships/hyperlink" Target="http://ceos.org/ourwork/workinggroups/wgiss/access/fede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532948" y="1778237"/>
            <a:ext cx="7972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marL="0" marR="0" lvl="0" indent="0" algn="ctr" defTabSz="914400" latinLnBrk="0">
              <a:lnSpc>
                <a:spcPct val="100000"/>
              </a:lnSpc>
              <a:buClrTx/>
              <a:buSzTx/>
              <a:buFontTx/>
              <a:buNone/>
              <a:tabLst/>
              <a:defRPr/>
            </a:pPr>
            <a:r>
              <a:rPr lang="en-US" sz="3200" dirty="0" err="1" smtClean="0">
                <a:solidFill>
                  <a:schemeClr val="bg1">
                    <a:lumMod val="95000"/>
                  </a:schemeClr>
                </a:solidFill>
                <a:latin typeface="Verdana"/>
                <a:cs typeface="Verdana"/>
              </a:rPr>
              <a:t>FedEO</a:t>
            </a:r>
            <a:r>
              <a:rPr lang="en-US" sz="3200" dirty="0" smtClean="0">
                <a:solidFill>
                  <a:schemeClr val="bg1">
                    <a:lumMod val="95000"/>
                  </a:schemeClr>
                </a:solidFill>
                <a:latin typeface="Verdana"/>
                <a:cs typeface="Verdana"/>
              </a:rPr>
              <a:t> Metadata Editor</a:t>
            </a:r>
            <a:endParaRPr lang="en-GB" sz="3200" dirty="0">
              <a:solidFill>
                <a:schemeClr val="bg1">
                  <a:lumMod val="95000"/>
                </a:schemeClr>
              </a:solidFill>
              <a:latin typeface="Verdana"/>
              <a:cs typeface="Verdana"/>
            </a:endParaRPr>
          </a:p>
        </p:txBody>
      </p:sp>
      <p:sp>
        <p:nvSpPr>
          <p:cNvPr id="7" name="Text Box 24"/>
          <p:cNvSpPr txBox="1">
            <a:spLocks noChangeArrowheads="1"/>
          </p:cNvSpPr>
          <p:nvPr/>
        </p:nvSpPr>
        <p:spPr bwMode="auto">
          <a:xfrm>
            <a:off x="774518" y="2793600"/>
            <a:ext cx="7489294" cy="1754326"/>
          </a:xfrm>
          <a:prstGeom prst="rect">
            <a:avLst/>
          </a:prstGeom>
          <a:noFill/>
          <a:ln>
            <a:noFill/>
          </a:ln>
          <a:effectLst/>
          <a:extLst/>
        </p:spPr>
        <p:txBody>
          <a:bodyPr wrap="none">
            <a:spAutoFit/>
          </a:bodyPr>
          <a:lstStyle/>
          <a:p>
            <a:pPr algn="ctr">
              <a:spcBef>
                <a:spcPts val="0"/>
              </a:spcBef>
            </a:pPr>
            <a:r>
              <a:rPr lang="en-GB" dirty="0">
                <a:solidFill>
                  <a:schemeClr val="bg1"/>
                </a:solidFill>
              </a:rPr>
              <a:t>Yves Coene (</a:t>
            </a:r>
            <a:r>
              <a:rPr lang="en-GB" dirty="0" err="1" smtClean="0">
                <a:solidFill>
                  <a:schemeClr val="bg1"/>
                </a:solidFill>
              </a:rPr>
              <a:t>Spacebel</a:t>
            </a:r>
            <a:r>
              <a:rPr lang="en-GB" dirty="0" smtClean="0">
                <a:solidFill>
                  <a:schemeClr val="bg1"/>
                </a:solidFill>
              </a:rPr>
              <a:t> </a:t>
            </a:r>
            <a:r>
              <a:rPr lang="en-GB" dirty="0" err="1" smtClean="0">
                <a:solidFill>
                  <a:schemeClr val="bg1"/>
                </a:solidFill>
              </a:rPr>
              <a:t>s.a.</a:t>
            </a:r>
            <a:r>
              <a:rPr lang="en-GB" dirty="0" smtClean="0">
                <a:solidFill>
                  <a:schemeClr val="bg1"/>
                </a:solidFill>
              </a:rPr>
              <a:t>), Andrea Della Vecchia (Randstad</a:t>
            </a:r>
            <a:r>
              <a:rPr lang="en-GB" dirty="0">
                <a:solidFill>
                  <a:schemeClr val="bg1"/>
                </a:solidFill>
              </a:rPr>
              <a:t>), </a:t>
            </a:r>
            <a:endParaRPr lang="en-GB" dirty="0" smtClean="0">
              <a:solidFill>
                <a:schemeClr val="bg1"/>
              </a:solidFill>
            </a:endParaRPr>
          </a:p>
          <a:p>
            <a:pPr algn="ctr">
              <a:spcBef>
                <a:spcPts val="0"/>
              </a:spcBef>
            </a:pPr>
            <a:r>
              <a:rPr lang="en-GB" dirty="0" smtClean="0">
                <a:solidFill>
                  <a:schemeClr val="bg1"/>
                </a:solidFill>
              </a:rPr>
              <a:t>Damiano </a:t>
            </a:r>
            <a:r>
              <a:rPr lang="en-GB" dirty="0" err="1">
                <a:solidFill>
                  <a:schemeClr val="bg1"/>
                </a:solidFill>
              </a:rPr>
              <a:t>Guerrucci</a:t>
            </a:r>
            <a:r>
              <a:rPr lang="en-GB" dirty="0">
                <a:solidFill>
                  <a:schemeClr val="bg1"/>
                </a:solidFill>
              </a:rPr>
              <a:t> (ESA), Mirko Albani (ESA)</a:t>
            </a:r>
          </a:p>
          <a:p>
            <a:pPr algn="ctr">
              <a:spcBef>
                <a:spcPts val="0"/>
              </a:spcBef>
            </a:pPr>
            <a:r>
              <a:rPr lang="en-GB" dirty="0" smtClean="0">
                <a:solidFill>
                  <a:schemeClr val="bg1"/>
                </a:solidFill>
              </a:rPr>
              <a:t> </a:t>
            </a:r>
          </a:p>
          <a:p>
            <a:pPr algn="ctr">
              <a:spcBef>
                <a:spcPts val="0"/>
              </a:spcBef>
            </a:pPr>
            <a:endParaRPr lang="en-GB" dirty="0" smtClean="0">
              <a:solidFill>
                <a:schemeClr val="bg1"/>
              </a:solidFill>
            </a:endParaRPr>
          </a:p>
          <a:p>
            <a:pPr algn="ctr">
              <a:spcBef>
                <a:spcPts val="0"/>
              </a:spcBef>
            </a:pPr>
            <a:r>
              <a:rPr lang="en-GB" noProof="1">
                <a:solidFill>
                  <a:schemeClr val="bg1"/>
                </a:solidFill>
              </a:rPr>
              <a:t>CEOS </a:t>
            </a:r>
            <a:r>
              <a:rPr lang="en-GB" noProof="1" smtClean="0">
                <a:solidFill>
                  <a:schemeClr val="bg1"/>
                </a:solidFill>
              </a:rPr>
              <a:t>WGISS#50, Data Discovery and Access Session </a:t>
            </a:r>
            <a:endParaRPr lang="en-GB" noProof="1">
              <a:solidFill>
                <a:schemeClr val="bg1"/>
              </a:solidFill>
            </a:endParaRPr>
          </a:p>
          <a:p>
            <a:pPr algn="ctr">
              <a:spcBef>
                <a:spcPts val="0"/>
              </a:spcBef>
            </a:pPr>
            <a:r>
              <a:rPr lang="en-GB" dirty="0" smtClean="0">
                <a:solidFill>
                  <a:schemeClr val="bg1"/>
                </a:solidFill>
              </a:rPr>
              <a:t>22 September 2020</a:t>
            </a:r>
            <a:endParaRPr lang="en-GB" dirty="0">
              <a:solidFill>
                <a:schemeClr val="bg1"/>
              </a:solidFill>
            </a:endParaRPr>
          </a:p>
        </p:txBody>
      </p:sp>
    </p:spTree>
    <p:extLst>
      <p:ext uri="{BB962C8B-B14F-4D97-AF65-F5344CB8AC3E}">
        <p14:creationId xmlns:p14="http://schemas.microsoft.com/office/powerpoint/2010/main" val="3913942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editor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Edit records in </a:t>
            </a:r>
            <a:r>
              <a:rPr lang="en-US" dirty="0" smtClean="0"/>
              <a:t>your private online workspace</a:t>
            </a:r>
            <a:endParaRPr lang="en-US" dirty="0"/>
          </a:p>
          <a:p>
            <a:endParaRPr lang="en-US" dirty="0"/>
          </a:p>
        </p:txBody>
      </p:sp>
      <p:pic>
        <p:nvPicPr>
          <p:cNvPr id="5" name="Picture 4"/>
          <p:cNvPicPr>
            <a:picLocks noChangeAspect="1"/>
          </p:cNvPicPr>
          <p:nvPr/>
        </p:nvPicPr>
        <p:blipFill>
          <a:blip r:embed="rId3"/>
          <a:stretch>
            <a:fillRect/>
          </a:stretch>
        </p:blipFill>
        <p:spPr>
          <a:xfrm>
            <a:off x="1142999" y="1270738"/>
            <a:ext cx="6904024" cy="3052306"/>
          </a:xfrm>
          <a:prstGeom prst="rect">
            <a:avLst/>
          </a:prstGeom>
        </p:spPr>
      </p:pic>
      <p:sp>
        <p:nvSpPr>
          <p:cNvPr id="6" name="Rectangle 5"/>
          <p:cNvSpPr/>
          <p:nvPr/>
        </p:nvSpPr>
        <p:spPr bwMode="auto">
          <a:xfrm>
            <a:off x="1142999" y="2893484"/>
            <a:ext cx="1358154" cy="316481"/>
          </a:xfrm>
          <a:prstGeom prst="rect">
            <a:avLst/>
          </a:prstGeom>
          <a:noFill/>
          <a:ln w="25400"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bg1"/>
                </a:solidFill>
              </a14:hiddenFill>
            </a:ext>
          </a:extLst>
        </p:spPr>
        <p:txBody>
          <a:bodyPr vert="horz" wrap="none" lIns="68580" tIns="34290" rIns="68580" bIns="34290" numCol="1" rtlCol="0" anchor="t" anchorCtr="0" compatLnSpc="1">
            <a:prstTxWarp prst="textNoShape">
              <a:avLst/>
            </a:prstTxWarp>
            <a:noAutofit/>
          </a:bodyPr>
          <a:lstStyle/>
          <a:p>
            <a:pPr defTabSz="685800" eaLnBrk="0" hangingPunct="0">
              <a:lnSpc>
                <a:spcPct val="119000"/>
              </a:lnSpc>
              <a:spcBef>
                <a:spcPct val="20000"/>
              </a:spcBef>
              <a:buClr>
                <a:srgbClr val="00549F"/>
              </a:buClr>
            </a:pPr>
            <a:endParaRPr lang="en-US" sz="1350">
              <a:solidFill>
                <a:schemeClr val="bg2"/>
              </a:solidFill>
            </a:endParaRPr>
          </a:p>
        </p:txBody>
      </p:sp>
    </p:spTree>
    <p:extLst>
      <p:ext uri="{BB962C8B-B14F-4D97-AF65-F5344CB8AC3E}">
        <p14:creationId xmlns:p14="http://schemas.microsoft.com/office/powerpoint/2010/main" val="561297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editor</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Insert/update ESA controlled thesauri keywords and get equivalent GCMD science keywords automatically.</a:t>
            </a:r>
            <a:endParaRPr lang="en-US" dirty="0"/>
          </a:p>
        </p:txBody>
      </p:sp>
      <p:pic>
        <p:nvPicPr>
          <p:cNvPr id="4" name="Picture 3"/>
          <p:cNvPicPr>
            <a:picLocks noChangeAspect="1"/>
          </p:cNvPicPr>
          <p:nvPr/>
        </p:nvPicPr>
        <p:blipFill>
          <a:blip r:embed="rId2"/>
          <a:stretch>
            <a:fillRect/>
          </a:stretch>
        </p:blipFill>
        <p:spPr>
          <a:xfrm>
            <a:off x="1127983" y="1511318"/>
            <a:ext cx="6627732" cy="3249933"/>
          </a:xfrm>
          <a:prstGeom prst="rect">
            <a:avLst/>
          </a:prstGeom>
        </p:spPr>
      </p:pic>
    </p:spTree>
    <p:extLst>
      <p:ext uri="{BB962C8B-B14F-4D97-AF65-F5344CB8AC3E}">
        <p14:creationId xmlns:p14="http://schemas.microsoft.com/office/powerpoint/2010/main" val="2822566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editor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Find science keywords in ESA thesauri</a:t>
            </a:r>
            <a:endParaRPr lang="en-US" dirty="0"/>
          </a:p>
        </p:txBody>
      </p:sp>
      <p:pic>
        <p:nvPicPr>
          <p:cNvPr id="4" name="Picture 3"/>
          <p:cNvPicPr>
            <a:picLocks noChangeAspect="1"/>
          </p:cNvPicPr>
          <p:nvPr/>
        </p:nvPicPr>
        <p:blipFill>
          <a:blip r:embed="rId2"/>
          <a:stretch>
            <a:fillRect/>
          </a:stretch>
        </p:blipFill>
        <p:spPr>
          <a:xfrm>
            <a:off x="881028" y="1120385"/>
            <a:ext cx="6743929" cy="3350245"/>
          </a:xfrm>
          <a:prstGeom prst="rect">
            <a:avLst/>
          </a:prstGeom>
        </p:spPr>
      </p:pic>
    </p:spTree>
    <p:extLst>
      <p:ext uri="{BB962C8B-B14F-4D97-AF65-F5344CB8AC3E}">
        <p14:creationId xmlns:p14="http://schemas.microsoft.com/office/powerpoint/2010/main" val="4233813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editor</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View encoding of metadata.  Multiple formats to be supported.  Currently ISO19139-2 subset supported.  GCMD controlled keywords inserted.</a:t>
            </a:r>
            <a:endParaRPr lang="en-US" dirty="0"/>
          </a:p>
        </p:txBody>
      </p:sp>
      <p:pic>
        <p:nvPicPr>
          <p:cNvPr id="4" name="Picture 3"/>
          <p:cNvPicPr>
            <a:picLocks noChangeAspect="1"/>
          </p:cNvPicPr>
          <p:nvPr/>
        </p:nvPicPr>
        <p:blipFill>
          <a:blip r:embed="rId2"/>
          <a:stretch>
            <a:fillRect/>
          </a:stretch>
        </p:blipFill>
        <p:spPr>
          <a:xfrm>
            <a:off x="827633" y="1355738"/>
            <a:ext cx="6968128" cy="3051486"/>
          </a:xfrm>
          <a:prstGeom prst="rect">
            <a:avLst/>
          </a:prstGeom>
        </p:spPr>
      </p:pic>
      <p:sp>
        <p:nvSpPr>
          <p:cNvPr id="5" name="Oval 4"/>
          <p:cNvSpPr/>
          <p:nvPr/>
        </p:nvSpPr>
        <p:spPr>
          <a:xfrm>
            <a:off x="2216442" y="1888318"/>
            <a:ext cx="5772878" cy="1986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458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editor</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Annotate metadata records with ESA controlled vocabularies (platforms, instruments.  Proposes only instruments “hosted” by platform.</a:t>
            </a:r>
          </a:p>
          <a:p>
            <a:pPr marL="285750" indent="-285750">
              <a:buFont typeface="Arial" panose="020B0604020202020204" pitchFamily="34" charset="0"/>
              <a:buChar char="•"/>
            </a:pPr>
            <a:r>
              <a:rPr lang="en-US" dirty="0" smtClean="0"/>
              <a:t>Automatic insertion of equivalent GCMD platform/instrument keywords in metadata.</a:t>
            </a:r>
          </a:p>
        </p:txBody>
      </p:sp>
      <p:pic>
        <p:nvPicPr>
          <p:cNvPr id="4" name="Picture 3"/>
          <p:cNvPicPr>
            <a:picLocks noChangeAspect="1"/>
          </p:cNvPicPr>
          <p:nvPr/>
        </p:nvPicPr>
        <p:blipFill>
          <a:blip r:embed="rId2"/>
          <a:stretch>
            <a:fillRect/>
          </a:stretch>
        </p:blipFill>
        <p:spPr>
          <a:xfrm>
            <a:off x="1811508" y="1783967"/>
            <a:ext cx="5926914" cy="2987014"/>
          </a:xfrm>
          <a:prstGeom prst="rect">
            <a:avLst/>
          </a:prstGeom>
        </p:spPr>
      </p:pic>
    </p:spTree>
    <p:extLst>
      <p:ext uri="{BB962C8B-B14F-4D97-AF65-F5344CB8AC3E}">
        <p14:creationId xmlns:p14="http://schemas.microsoft.com/office/powerpoint/2010/main" val="345843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 editor</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Allows user to select “current catalogue” (if applicable)</a:t>
            </a:r>
          </a:p>
          <a:p>
            <a:pPr marL="285750" indent="-285750">
              <a:buFont typeface="Arial" panose="020B0604020202020204" pitchFamily="34" charset="0"/>
              <a:buChar char="•"/>
            </a:pPr>
            <a:r>
              <a:rPr lang="en-US" dirty="0" smtClean="0"/>
              <a:t>Editor requests catalogue authentication and remembers for duration of session when attempting to copy records to catalogue.</a:t>
            </a:r>
            <a:endParaRPr lang="en-US" dirty="0"/>
          </a:p>
        </p:txBody>
      </p:sp>
      <p:pic>
        <p:nvPicPr>
          <p:cNvPr id="5" name="Picture 4"/>
          <p:cNvPicPr>
            <a:picLocks noChangeAspect="1"/>
          </p:cNvPicPr>
          <p:nvPr/>
        </p:nvPicPr>
        <p:blipFill>
          <a:blip r:embed="rId2"/>
          <a:stretch>
            <a:fillRect/>
          </a:stretch>
        </p:blipFill>
        <p:spPr>
          <a:xfrm>
            <a:off x="1485615" y="1966579"/>
            <a:ext cx="6122369" cy="2730984"/>
          </a:xfrm>
          <a:prstGeom prst="rect">
            <a:avLst/>
          </a:prstGeom>
        </p:spPr>
      </p:pic>
    </p:spTree>
    <p:extLst>
      <p:ext uri="{BB962C8B-B14F-4D97-AF65-F5344CB8AC3E}">
        <p14:creationId xmlns:p14="http://schemas.microsoft.com/office/powerpoint/2010/main" val="2638234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editor</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Updated/new metadata records become available via “assets” page providing DIF-10 download possibility.</a:t>
            </a:r>
            <a:endParaRPr lang="en-US" dirty="0"/>
          </a:p>
        </p:txBody>
      </p:sp>
      <p:pic>
        <p:nvPicPr>
          <p:cNvPr id="4" name="Picture 3"/>
          <p:cNvPicPr>
            <a:picLocks noChangeAspect="1"/>
          </p:cNvPicPr>
          <p:nvPr/>
        </p:nvPicPr>
        <p:blipFill>
          <a:blip r:embed="rId2"/>
          <a:stretch>
            <a:fillRect/>
          </a:stretch>
        </p:blipFill>
        <p:spPr>
          <a:xfrm>
            <a:off x="2179251" y="1461894"/>
            <a:ext cx="4895670" cy="3235669"/>
          </a:xfrm>
          <a:prstGeom prst="rect">
            <a:avLst/>
          </a:prstGeom>
        </p:spPr>
      </p:pic>
    </p:spTree>
    <p:extLst>
      <p:ext uri="{BB962C8B-B14F-4D97-AF65-F5344CB8AC3E}">
        <p14:creationId xmlns:p14="http://schemas.microsoft.com/office/powerpoint/2010/main" val="798001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Iteration-2 of ESE-ERGO: Additional </a:t>
            </a:r>
            <a:r>
              <a:rPr lang="en-US" dirty="0"/>
              <a:t>requirements to be implemented </a:t>
            </a:r>
            <a:r>
              <a:rPr lang="en-US" dirty="0" smtClean="0"/>
              <a:t>including:</a:t>
            </a:r>
          </a:p>
          <a:p>
            <a:pPr marL="1095750" lvl="1" indent="-285750">
              <a:buFont typeface="Arial" panose="020B0604020202020204" pitchFamily="34" charset="0"/>
              <a:buChar char="•"/>
            </a:pPr>
            <a:r>
              <a:rPr lang="en-US" dirty="0" smtClean="0"/>
              <a:t>OGC </a:t>
            </a:r>
            <a:r>
              <a:rPr lang="en-US" dirty="0"/>
              <a:t>17-084 </a:t>
            </a:r>
            <a:r>
              <a:rPr lang="en-US" dirty="0" smtClean="0"/>
              <a:t>(</a:t>
            </a:r>
            <a:r>
              <a:rPr lang="en-US" dirty="0" err="1" smtClean="0"/>
              <a:t>GeoJSON</a:t>
            </a:r>
            <a:r>
              <a:rPr lang="en-US" dirty="0" smtClean="0"/>
              <a:t>) support – multiple views of same metadata record.</a:t>
            </a:r>
          </a:p>
          <a:p>
            <a:pPr marL="1095750" lvl="1" indent="-285750">
              <a:buFont typeface="Arial" panose="020B0604020202020204" pitchFamily="34" charset="0"/>
              <a:buChar char="•"/>
            </a:pPr>
            <a:r>
              <a:rPr lang="en-US" dirty="0" smtClean="0"/>
              <a:t>Higher-level support for “offering” encoding (in Distribution section).</a:t>
            </a:r>
          </a:p>
          <a:p>
            <a:pPr marL="285750" indent="-285750">
              <a:buFont typeface="Arial" panose="020B0604020202020204" pitchFamily="34" charset="0"/>
              <a:buChar char="•"/>
            </a:pPr>
            <a:r>
              <a:rPr lang="en-US" dirty="0" smtClean="0"/>
              <a:t>Support service/application metadata</a:t>
            </a:r>
          </a:p>
          <a:p>
            <a:pPr marL="1095750" lvl="1" indent="-285750">
              <a:buFont typeface="Arial" panose="020B0604020202020204" pitchFamily="34" charset="0"/>
              <a:buChar char="•"/>
            </a:pPr>
            <a:r>
              <a:rPr lang="en-US" dirty="0" smtClean="0">
                <a:solidFill>
                  <a:srgbClr val="FF0000"/>
                </a:solidFill>
              </a:rPr>
              <a:t>Agree with CEOS WGISS SLT </a:t>
            </a:r>
            <a:r>
              <a:rPr lang="en-US" dirty="0" smtClean="0">
                <a:solidFill>
                  <a:schemeClr val="tx1"/>
                </a:solidFill>
              </a:rPr>
              <a:t>how to support service discovery in </a:t>
            </a:r>
            <a:r>
              <a:rPr lang="en-US" dirty="0" err="1" smtClean="0">
                <a:solidFill>
                  <a:schemeClr val="tx1"/>
                </a:solidFill>
              </a:rPr>
              <a:t>Opensearch</a:t>
            </a:r>
            <a:r>
              <a:rPr lang="en-US" dirty="0" smtClean="0">
                <a:solidFill>
                  <a:schemeClr val="tx1"/>
                </a:solidFill>
              </a:rPr>
              <a:t> OSDD:  extend “CEOS-BP-003” with </a:t>
            </a:r>
            <a:r>
              <a:rPr lang="en-US" dirty="0" err="1" smtClean="0">
                <a:solidFill>
                  <a:schemeClr val="tx1"/>
                </a:solidFill>
              </a:rPr>
              <a:t>rel</a:t>
            </a:r>
            <a:r>
              <a:rPr lang="en-US" dirty="0" smtClean="0">
                <a:solidFill>
                  <a:schemeClr val="tx1"/>
                </a:solidFill>
              </a:rPr>
              <a:t>=“service” ?</a:t>
            </a:r>
          </a:p>
          <a:p>
            <a:pPr marL="1095750" lvl="1" indent="-285750">
              <a:buFont typeface="Arial" panose="020B0604020202020204" pitchFamily="34" charset="0"/>
              <a:buChar char="•"/>
            </a:pPr>
            <a:r>
              <a:rPr lang="en-US" dirty="0" smtClean="0"/>
              <a:t>Create initial service metadata record content automatically from on-line capabilities (WMS, WMTS, WCS, WPS, …)</a:t>
            </a:r>
          </a:p>
          <a:p>
            <a:pPr marL="1095750" lvl="1" indent="-285750">
              <a:buFont typeface="Arial" panose="020B0604020202020204" pitchFamily="34" charset="0"/>
              <a:buChar char="•"/>
            </a:pPr>
            <a:r>
              <a:rPr lang="en-US" dirty="0" smtClean="0"/>
              <a:t>Support multiple views: ISO and OGC 19-020r1</a:t>
            </a:r>
          </a:p>
          <a:p>
            <a:pPr marL="1095750" lvl="1" indent="-285750">
              <a:buFont typeface="Arial" panose="020B0604020202020204" pitchFamily="34" charset="0"/>
              <a:buChar char="•"/>
            </a:pPr>
            <a:r>
              <a:rPr lang="en-US" dirty="0" smtClean="0"/>
              <a:t>Ensure INSPIRE (service) metadata compliance.</a:t>
            </a:r>
          </a:p>
          <a:p>
            <a:pPr marL="1095750" lvl="1" indent="-285750">
              <a:buFont typeface="Arial" panose="020B0604020202020204" pitchFamily="34" charset="0"/>
              <a:buChar char="•"/>
            </a:pPr>
            <a:r>
              <a:rPr lang="en-US" dirty="0" smtClean="0"/>
              <a:t>Supporting linking service metadata records to collection metadata records (</a:t>
            </a:r>
            <a:r>
              <a:rPr lang="en-US" dirty="0" err="1" smtClean="0"/>
              <a:t>srv:operatesOn</a:t>
            </a:r>
            <a:r>
              <a:rPr lang="en-US" dirty="0" smtClean="0"/>
              <a:t>).</a:t>
            </a:r>
            <a:endParaRPr lang="en-US" dirty="0"/>
          </a:p>
          <a:p>
            <a:endParaRPr lang="en-US" dirty="0"/>
          </a:p>
        </p:txBody>
      </p:sp>
    </p:spTree>
    <p:extLst>
      <p:ext uri="{BB962C8B-B14F-4D97-AF65-F5344CB8AC3E}">
        <p14:creationId xmlns:p14="http://schemas.microsoft.com/office/powerpoint/2010/main" val="200218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172800" y="727200"/>
            <a:ext cx="8971200" cy="3823200"/>
          </a:xfrm>
        </p:spPr>
        <p:txBody>
          <a:bodyPr/>
          <a:lstStyle/>
          <a:p>
            <a:pPr marL="285750" indent="-285750">
              <a:buFont typeface="Arial" panose="020B0604020202020204" pitchFamily="34" charset="0"/>
              <a:buChar char="•"/>
            </a:pPr>
            <a:r>
              <a:rPr lang="en-US" dirty="0" smtClean="0"/>
              <a:t>Support OGC “offering” encodings in ISO and </a:t>
            </a:r>
            <a:r>
              <a:rPr lang="en-US" dirty="0" err="1" smtClean="0"/>
              <a:t>GeoJSON</a:t>
            </a:r>
            <a:r>
              <a:rPr lang="en-US" dirty="0" smtClean="0"/>
              <a:t> metadata representations</a:t>
            </a:r>
          </a:p>
          <a:p>
            <a:pPr marL="285750" indent="-285750">
              <a:buFont typeface="Arial" panose="020B0604020202020204" pitchFamily="34" charset="0"/>
              <a:buChar char="•"/>
            </a:pPr>
            <a:r>
              <a:rPr lang="en-US" dirty="0" smtClean="0">
                <a:solidFill>
                  <a:srgbClr val="FF0000"/>
                </a:solidFill>
              </a:rPr>
              <a:t>Agree with CEOS WGISS SLT </a:t>
            </a:r>
            <a:r>
              <a:rPr lang="en-US" dirty="0" smtClean="0"/>
              <a:t>on “offering codes” (e.g. </a:t>
            </a:r>
            <a:r>
              <a:rPr lang="en-US" dirty="0" err="1" smtClean="0"/>
              <a:t>Jupyter</a:t>
            </a:r>
            <a:r>
              <a:rPr lang="en-US" dirty="0" smtClean="0"/>
              <a:t> notebooks) if missing in OGC 14-055r2 (</a:t>
            </a:r>
            <a:r>
              <a:rPr lang="en-GB" dirty="0" err="1"/>
              <a:t>distributionInfo</a:t>
            </a:r>
            <a:r>
              <a:rPr lang="en-GB" dirty="0"/>
              <a:t>/*/</a:t>
            </a:r>
            <a:r>
              <a:rPr lang="en-GB" dirty="0" err="1"/>
              <a:t>transferOptions</a:t>
            </a:r>
            <a:r>
              <a:rPr lang="en-GB" dirty="0"/>
              <a:t>/*/</a:t>
            </a:r>
            <a:r>
              <a:rPr lang="en-GB" dirty="0" err="1"/>
              <a:t>onLine</a:t>
            </a:r>
            <a:r>
              <a:rPr lang="en-GB" dirty="0"/>
              <a:t>/*/</a:t>
            </a:r>
            <a:r>
              <a:rPr lang="en-GB" dirty="0" smtClean="0"/>
              <a:t>linkage</a:t>
            </a:r>
            <a:r>
              <a:rPr lang="en-US" dirty="0" smtClean="0"/>
              <a:t>).</a:t>
            </a:r>
            <a:endParaRPr lang="en-US" dirty="0"/>
          </a:p>
        </p:txBody>
      </p:sp>
      <p:pic>
        <p:nvPicPr>
          <p:cNvPr id="4" name="Picture 3"/>
          <p:cNvPicPr>
            <a:picLocks noChangeAspect="1"/>
          </p:cNvPicPr>
          <p:nvPr/>
        </p:nvPicPr>
        <p:blipFill>
          <a:blip r:embed="rId3"/>
          <a:stretch>
            <a:fillRect/>
          </a:stretch>
        </p:blipFill>
        <p:spPr>
          <a:xfrm>
            <a:off x="384123" y="1999748"/>
            <a:ext cx="3530183" cy="2697815"/>
          </a:xfrm>
          <a:prstGeom prst="rect">
            <a:avLst/>
          </a:prstGeom>
        </p:spPr>
      </p:pic>
      <p:pic>
        <p:nvPicPr>
          <p:cNvPr id="5" name="Picture 4"/>
          <p:cNvPicPr>
            <a:picLocks noChangeAspect="1"/>
          </p:cNvPicPr>
          <p:nvPr/>
        </p:nvPicPr>
        <p:blipFill>
          <a:blip r:embed="rId4"/>
          <a:stretch>
            <a:fillRect/>
          </a:stretch>
        </p:blipFill>
        <p:spPr>
          <a:xfrm>
            <a:off x="2149214" y="149149"/>
            <a:ext cx="5591175" cy="542925"/>
          </a:xfrm>
          <a:prstGeom prst="rect">
            <a:avLst/>
          </a:prstGeom>
        </p:spPr>
      </p:pic>
      <p:pic>
        <p:nvPicPr>
          <p:cNvPr id="6" name="Picture 5"/>
          <p:cNvPicPr>
            <a:picLocks noChangeAspect="1"/>
          </p:cNvPicPr>
          <p:nvPr/>
        </p:nvPicPr>
        <p:blipFill>
          <a:blip r:embed="rId5"/>
          <a:stretch>
            <a:fillRect/>
          </a:stretch>
        </p:blipFill>
        <p:spPr>
          <a:xfrm>
            <a:off x="4469723" y="1987124"/>
            <a:ext cx="4017840" cy="1765626"/>
          </a:xfrm>
          <a:prstGeom prst="rect">
            <a:avLst/>
          </a:prstGeom>
        </p:spPr>
      </p:pic>
      <p:pic>
        <p:nvPicPr>
          <p:cNvPr id="7" name="Picture 6"/>
          <p:cNvPicPr>
            <a:picLocks noChangeAspect="1"/>
          </p:cNvPicPr>
          <p:nvPr/>
        </p:nvPicPr>
        <p:blipFill>
          <a:blip r:embed="rId6"/>
          <a:stretch>
            <a:fillRect/>
          </a:stretch>
        </p:blipFill>
        <p:spPr>
          <a:xfrm>
            <a:off x="4461148" y="3752750"/>
            <a:ext cx="4026415" cy="1054825"/>
          </a:xfrm>
          <a:prstGeom prst="rect">
            <a:avLst/>
          </a:prstGeom>
        </p:spPr>
      </p:pic>
    </p:spTree>
    <p:extLst>
      <p:ext uri="{BB962C8B-B14F-4D97-AF65-F5344CB8AC3E}">
        <p14:creationId xmlns:p14="http://schemas.microsoft.com/office/powerpoint/2010/main" val="3136649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72800" y="670050"/>
            <a:ext cx="8748000" cy="3823200"/>
          </a:xfrm>
        </p:spPr>
        <p:txBody>
          <a:bodyPr/>
          <a:lstStyle/>
          <a:p>
            <a:pPr>
              <a:buFont typeface="Arial" panose="020B0604020202020204" pitchFamily="34" charset="0"/>
              <a:buChar char="•"/>
            </a:pPr>
            <a:r>
              <a:rPr lang="en-US" dirty="0" smtClean="0"/>
              <a:t>Advantages</a:t>
            </a:r>
          </a:p>
          <a:p>
            <a:pPr marL="1095750" lvl="1" indent="-285750">
              <a:buFont typeface="Arial" panose="020B0604020202020204" pitchFamily="34" charset="0"/>
              <a:buChar char="•"/>
            </a:pPr>
            <a:r>
              <a:rPr lang="en-US" dirty="0" smtClean="0"/>
              <a:t>Facilitates collection metadata creation and maintenance.</a:t>
            </a:r>
          </a:p>
          <a:p>
            <a:pPr marL="1095750" lvl="1" indent="-285750">
              <a:buFont typeface="Arial" panose="020B0604020202020204" pitchFamily="34" charset="0"/>
              <a:buChar char="•"/>
            </a:pPr>
            <a:r>
              <a:rPr lang="en-US" dirty="0" smtClean="0"/>
              <a:t>Simplifies integration with ESA and GCMD thesauri.</a:t>
            </a:r>
          </a:p>
          <a:p>
            <a:pPr marL="1095750" lvl="1" indent="-285750">
              <a:buFont typeface="Arial" panose="020B0604020202020204" pitchFamily="34" charset="0"/>
              <a:buChar char="•"/>
            </a:pPr>
            <a:r>
              <a:rPr lang="en-US" dirty="0" smtClean="0"/>
              <a:t>Takes care of syntactical issues and minimal info for DIF-10 export feasibility.</a:t>
            </a:r>
          </a:p>
          <a:p>
            <a:pPr marL="1095750" lvl="1" indent="-285750">
              <a:buFont typeface="Arial" panose="020B0604020202020204" pitchFamily="34" charset="0"/>
              <a:buChar char="•"/>
            </a:pPr>
            <a:r>
              <a:rPr lang="en-US" dirty="0" smtClean="0"/>
              <a:t>Exploits OpenSearch interfaces and </a:t>
            </a:r>
            <a:r>
              <a:rPr lang="en-US" dirty="0" err="1" smtClean="0"/>
              <a:t>RESTful</a:t>
            </a:r>
            <a:r>
              <a:rPr lang="en-US" dirty="0" smtClean="0"/>
              <a:t> interface with Catalogues.</a:t>
            </a:r>
          </a:p>
          <a:p>
            <a:pPr>
              <a:buFont typeface="Arial" panose="020B0604020202020204" pitchFamily="34" charset="0"/>
              <a:buChar char="•"/>
            </a:pPr>
            <a:r>
              <a:rPr lang="en-US" dirty="0" smtClean="0"/>
              <a:t>Current status</a:t>
            </a:r>
          </a:p>
          <a:p>
            <a:pPr marL="1095750" lvl="1" indent="-285750">
              <a:buFont typeface="Arial" panose="020B0604020202020204" pitchFamily="34" charset="0"/>
              <a:buChar char="•"/>
            </a:pPr>
            <a:r>
              <a:rPr lang="en-US" dirty="0" smtClean="0"/>
              <a:t>Work performed under ESA ESE-ERGO technology project.</a:t>
            </a:r>
          </a:p>
          <a:p>
            <a:pPr marL="1095750" lvl="1" indent="-285750">
              <a:buFont typeface="Arial" panose="020B0604020202020204" pitchFamily="34" charset="0"/>
              <a:buChar char="•"/>
            </a:pPr>
            <a:r>
              <a:rPr lang="en-US" dirty="0" smtClean="0"/>
              <a:t>Metadata editor software being validated/extended. </a:t>
            </a:r>
          </a:p>
          <a:p>
            <a:pPr marL="285750" indent="-285750">
              <a:buFont typeface="Arial" panose="020B0604020202020204" pitchFamily="34" charset="0"/>
              <a:buChar char="•"/>
            </a:pPr>
            <a:r>
              <a:rPr lang="en-US" dirty="0" smtClean="0"/>
              <a:t>Next steps</a:t>
            </a:r>
          </a:p>
          <a:p>
            <a:pPr marL="1095750" lvl="1" indent="-285750">
              <a:buFont typeface="Arial" panose="020B0604020202020204" pitchFamily="34" charset="0"/>
              <a:buChar char="•"/>
            </a:pPr>
            <a:r>
              <a:rPr lang="en-US" dirty="0" smtClean="0"/>
              <a:t>Completion of project Phase 1 expected September 2020.</a:t>
            </a:r>
          </a:p>
          <a:p>
            <a:pPr marL="1095750" lvl="1" indent="-285750">
              <a:buFont typeface="Arial" panose="020B0604020202020204" pitchFamily="34" charset="0"/>
              <a:buChar char="•"/>
            </a:pPr>
            <a:r>
              <a:rPr lang="en-US" dirty="0" smtClean="0"/>
              <a:t>Publication as open-source at end of Phase 2 of the project (2021)</a:t>
            </a:r>
          </a:p>
        </p:txBody>
      </p:sp>
    </p:spTree>
    <p:extLst>
      <p:ext uri="{BB962C8B-B14F-4D97-AF65-F5344CB8AC3E}">
        <p14:creationId xmlns:p14="http://schemas.microsoft.com/office/powerpoint/2010/main" val="1365680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fr-BE" dirty="0" err="1" smtClean="0"/>
              <a:t>FedEO</a:t>
            </a:r>
            <a:r>
              <a:rPr lang="fr-BE" dirty="0" smtClean="0"/>
              <a:t> Evolution </a:t>
            </a:r>
          </a:p>
          <a:p>
            <a:pPr>
              <a:buFont typeface="Arial" panose="020B0604020202020204" pitchFamily="34" charset="0"/>
              <a:buChar char="•"/>
            </a:pPr>
            <a:r>
              <a:rPr lang="en-US" dirty="0" smtClean="0"/>
              <a:t>Metadata editor overview</a:t>
            </a:r>
          </a:p>
          <a:p>
            <a:pPr>
              <a:buFont typeface="Arial" panose="020B0604020202020204" pitchFamily="34" charset="0"/>
              <a:buChar char="•"/>
            </a:pPr>
            <a:r>
              <a:rPr lang="en-US" dirty="0" smtClean="0"/>
              <a:t>Future work</a:t>
            </a:r>
          </a:p>
          <a:p>
            <a:pPr>
              <a:buFont typeface="Arial" panose="020B0604020202020204" pitchFamily="34" charset="0"/>
              <a:buChar char="•"/>
            </a:pPr>
            <a:r>
              <a:rPr lang="en-US" dirty="0" smtClean="0"/>
              <a:t>Conclusion</a:t>
            </a:r>
          </a:p>
          <a:p>
            <a:endParaRPr lang="en-US" dirty="0" smtClean="0"/>
          </a:p>
        </p:txBody>
      </p:sp>
    </p:spTree>
    <p:extLst>
      <p:ext uri="{BB962C8B-B14F-4D97-AF65-F5344CB8AC3E}">
        <p14:creationId xmlns:p14="http://schemas.microsoft.com/office/powerpoint/2010/main" val="721286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 and references</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hlinkClick r:id="rId2"/>
              </a:rPr>
              <a:t>http://ceos.org/ourwork/workinggroups/wgiss/access/fedeo</a:t>
            </a:r>
            <a:r>
              <a:rPr lang="en-US" dirty="0" smtClean="0">
                <a:hlinkClick r:id="rId2"/>
              </a:rPr>
              <a:t>/</a:t>
            </a:r>
            <a:endParaRPr lang="en-US" dirty="0" smtClean="0"/>
          </a:p>
          <a:p>
            <a:pPr marL="285750" indent="-285750">
              <a:buFont typeface="Arial" panose="020B0604020202020204" pitchFamily="34" charset="0"/>
              <a:buChar char="•"/>
            </a:pPr>
            <a:r>
              <a:rPr lang="en-US" dirty="0" smtClean="0">
                <a:hlinkClick r:id="rId3"/>
              </a:rPr>
              <a:t>https</a:t>
            </a:r>
            <a:r>
              <a:rPr lang="en-US" dirty="0">
                <a:hlinkClick r:id="rId3"/>
              </a:rPr>
              <a:t>://</a:t>
            </a:r>
            <a:r>
              <a:rPr lang="en-US" dirty="0" smtClean="0">
                <a:hlinkClick r:id="rId3"/>
              </a:rPr>
              <a:t>wiki.services.eoportal.org/tiki-index.php?page=ESE-ERGO</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3637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FedEO</a:t>
            </a:r>
            <a:r>
              <a:rPr lang="en-US" dirty="0" smtClean="0"/>
              <a:t> | Evolution</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Preserving current </a:t>
            </a:r>
            <a:r>
              <a:rPr lang="en-US" dirty="0" smtClean="0"/>
              <a:t>discovery interfaces</a:t>
            </a:r>
            <a:r>
              <a:rPr lang="en-US" dirty="0"/>
              <a:t>:</a:t>
            </a:r>
          </a:p>
          <a:p>
            <a:pPr marL="1095750" lvl="1" indent="-285750">
              <a:buFont typeface="Arial" panose="020B0604020202020204" pitchFamily="34" charset="0"/>
              <a:buChar char="•"/>
            </a:pPr>
            <a:r>
              <a:rPr lang="en-US" dirty="0"/>
              <a:t>OpenSearch (Atom responses)</a:t>
            </a:r>
          </a:p>
          <a:p>
            <a:pPr marL="1095750" lvl="1" indent="-285750">
              <a:buFont typeface="Arial" panose="020B0604020202020204" pitchFamily="34" charset="0"/>
              <a:buChar char="•"/>
            </a:pPr>
            <a:r>
              <a:rPr lang="en-US" dirty="0"/>
              <a:t>Embedded (XML) metadata records, e.g. ISO19139-2, OGC </a:t>
            </a:r>
            <a:r>
              <a:rPr lang="en-US" dirty="0" smtClean="0"/>
              <a:t>10-157r4</a:t>
            </a:r>
          </a:p>
          <a:p>
            <a:pPr>
              <a:buFont typeface="Arial" panose="020B0604020202020204" pitchFamily="34" charset="0"/>
              <a:buChar char="•"/>
            </a:pPr>
            <a:r>
              <a:rPr lang="en-US" dirty="0" smtClean="0"/>
              <a:t>Future version (ESE-ERGO) providing additional discovery interfaces:</a:t>
            </a:r>
          </a:p>
          <a:p>
            <a:pPr marL="1095750" lvl="1" indent="-285750">
              <a:buFont typeface="Arial" panose="020B0604020202020204" pitchFamily="34" charset="0"/>
              <a:buChar char="•"/>
            </a:pPr>
            <a:r>
              <a:rPr lang="en-US" dirty="0" smtClean="0"/>
              <a:t>OGC API Features Core (OGC 17-069r3) </a:t>
            </a:r>
          </a:p>
          <a:p>
            <a:pPr marL="1095750" lvl="1" indent="-285750">
              <a:buFont typeface="Arial" panose="020B0604020202020204" pitchFamily="34" charset="0"/>
              <a:buChar char="•"/>
            </a:pPr>
            <a:r>
              <a:rPr lang="en-US" dirty="0" smtClean="0"/>
              <a:t>OGC 17-047 (OpenSearch </a:t>
            </a:r>
            <a:r>
              <a:rPr lang="en-US" dirty="0" err="1" smtClean="0"/>
              <a:t>GeoJSON</a:t>
            </a:r>
            <a:r>
              <a:rPr lang="en-US" dirty="0" smtClean="0"/>
              <a:t> responses)</a:t>
            </a:r>
          </a:p>
          <a:p>
            <a:pPr marL="1095750" lvl="1" indent="-285750">
              <a:buFont typeface="Arial" panose="020B0604020202020204" pitchFamily="34" charset="0"/>
              <a:buChar char="•"/>
            </a:pPr>
            <a:r>
              <a:rPr lang="en-US" dirty="0" smtClean="0"/>
              <a:t>Access to collection (OGC 17-084r1), service (OGC 19-020r1)</a:t>
            </a:r>
            <a:br>
              <a:rPr lang="en-US" dirty="0" smtClean="0"/>
            </a:br>
            <a:r>
              <a:rPr lang="en-US" dirty="0" smtClean="0"/>
              <a:t>and product metadata (OGC 17-003r2) in </a:t>
            </a:r>
            <a:r>
              <a:rPr lang="en-US" dirty="0" err="1" smtClean="0"/>
              <a:t>GeoJSON</a:t>
            </a:r>
            <a:r>
              <a:rPr lang="en-US" dirty="0" smtClean="0"/>
              <a:t>.</a:t>
            </a:r>
          </a:p>
          <a:p>
            <a:pPr marL="1095750" lvl="1" indent="-285750">
              <a:buFont typeface="Arial" panose="020B0604020202020204" pitchFamily="34" charset="0"/>
              <a:buChar char="•"/>
            </a:pPr>
            <a:r>
              <a:rPr lang="en-US" dirty="0" smtClean="0"/>
              <a:t>STAC Catalog, STAC Collection, STAC API (v1.0.0)</a:t>
            </a:r>
          </a:p>
          <a:p>
            <a:pPr marL="285750" indent="-285750">
              <a:buFont typeface="Arial" panose="020B0604020202020204" pitchFamily="34" charset="0"/>
              <a:buChar char="•"/>
            </a:pPr>
            <a:r>
              <a:rPr lang="en-US" dirty="0" smtClean="0"/>
              <a:t>Does support transactional interface:</a:t>
            </a:r>
          </a:p>
          <a:p>
            <a:pPr marL="1095750" lvl="1" indent="-285750">
              <a:buFont typeface="Arial" panose="020B0604020202020204" pitchFamily="34" charset="0"/>
              <a:buChar char="•"/>
            </a:pPr>
            <a:r>
              <a:rPr lang="en-US" dirty="0" err="1"/>
              <a:t>OpenAPI</a:t>
            </a:r>
            <a:r>
              <a:rPr lang="en-US" dirty="0"/>
              <a:t> (read/write </a:t>
            </a:r>
            <a:r>
              <a:rPr lang="en-US" dirty="0" smtClean="0"/>
              <a:t>access: CRUD interfaces)</a:t>
            </a:r>
            <a:endParaRPr lang="en-US" dirty="0"/>
          </a:p>
        </p:txBody>
      </p:sp>
      <p:pic>
        <p:nvPicPr>
          <p:cNvPr id="4" name="Picture 3"/>
          <p:cNvPicPr>
            <a:picLocks noChangeAspect="1"/>
          </p:cNvPicPr>
          <p:nvPr/>
        </p:nvPicPr>
        <p:blipFill>
          <a:blip r:embed="rId2"/>
          <a:stretch>
            <a:fillRect/>
          </a:stretch>
        </p:blipFill>
        <p:spPr>
          <a:xfrm>
            <a:off x="7745118" y="4002722"/>
            <a:ext cx="1322897" cy="396869"/>
          </a:xfrm>
          <a:prstGeom prst="rect">
            <a:avLst/>
          </a:prstGeom>
        </p:spPr>
      </p:pic>
      <p:pic>
        <p:nvPicPr>
          <p:cNvPr id="5" name="Picture 4"/>
          <p:cNvPicPr>
            <a:picLocks noChangeAspect="1"/>
          </p:cNvPicPr>
          <p:nvPr/>
        </p:nvPicPr>
        <p:blipFill>
          <a:blip r:embed="rId3"/>
          <a:stretch>
            <a:fillRect/>
          </a:stretch>
        </p:blipFill>
        <p:spPr>
          <a:xfrm>
            <a:off x="7745117" y="969449"/>
            <a:ext cx="1322897" cy="408302"/>
          </a:xfrm>
          <a:prstGeom prst="rect">
            <a:avLst/>
          </a:prstGeom>
        </p:spPr>
      </p:pic>
      <p:pic>
        <p:nvPicPr>
          <p:cNvPr id="6" name="Picture 5"/>
          <p:cNvPicPr>
            <a:picLocks noChangeAspect="1"/>
          </p:cNvPicPr>
          <p:nvPr/>
        </p:nvPicPr>
        <p:blipFill>
          <a:blip r:embed="rId4"/>
          <a:stretch>
            <a:fillRect/>
          </a:stretch>
        </p:blipFill>
        <p:spPr>
          <a:xfrm>
            <a:off x="7685581" y="2638800"/>
            <a:ext cx="1457864" cy="428218"/>
          </a:xfrm>
          <a:prstGeom prst="rect">
            <a:avLst/>
          </a:prstGeom>
        </p:spPr>
      </p:pic>
      <p:pic>
        <p:nvPicPr>
          <p:cNvPr id="7" name="Picture 6"/>
          <p:cNvPicPr>
            <a:picLocks noChangeAspect="1"/>
          </p:cNvPicPr>
          <p:nvPr/>
        </p:nvPicPr>
        <p:blipFill>
          <a:blip r:embed="rId5"/>
          <a:stretch>
            <a:fillRect/>
          </a:stretch>
        </p:blipFill>
        <p:spPr>
          <a:xfrm>
            <a:off x="7669687" y="3128193"/>
            <a:ext cx="1473758" cy="717141"/>
          </a:xfrm>
          <a:prstGeom prst="rect">
            <a:avLst/>
          </a:prstGeom>
        </p:spPr>
      </p:pic>
      <p:pic>
        <p:nvPicPr>
          <p:cNvPr id="8" name="Picture 7"/>
          <p:cNvPicPr>
            <a:picLocks noChangeAspect="1"/>
          </p:cNvPicPr>
          <p:nvPr/>
        </p:nvPicPr>
        <p:blipFill>
          <a:blip r:embed="rId6"/>
          <a:stretch>
            <a:fillRect/>
          </a:stretch>
        </p:blipFill>
        <p:spPr>
          <a:xfrm>
            <a:off x="7685581" y="2028301"/>
            <a:ext cx="1329817" cy="459690"/>
          </a:xfrm>
          <a:prstGeom prst="rect">
            <a:avLst/>
          </a:prstGeom>
        </p:spPr>
      </p:pic>
    </p:spTree>
    <p:extLst>
      <p:ext uri="{BB962C8B-B14F-4D97-AF65-F5344CB8AC3E}">
        <p14:creationId xmlns:p14="http://schemas.microsoft.com/office/powerpoint/2010/main" val="208636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FedEO</a:t>
            </a:r>
            <a:r>
              <a:rPr lang="en-US" dirty="0"/>
              <a:t> | Evolution </a:t>
            </a:r>
          </a:p>
        </p:txBody>
      </p:sp>
      <p:sp>
        <p:nvSpPr>
          <p:cNvPr id="3" name="Content Placeholder 2"/>
          <p:cNvSpPr>
            <a:spLocks noGrp="1"/>
          </p:cNvSpPr>
          <p:nvPr>
            <p:ph idx="1"/>
          </p:nvPr>
        </p:nvSpPr>
        <p:spPr/>
        <p:txBody>
          <a:bodyPr/>
          <a:lstStyle/>
          <a:p>
            <a:pPr>
              <a:buFontTx/>
              <a:buChar char="-"/>
            </a:pPr>
            <a:r>
              <a:rPr lang="en-US" dirty="0" err="1" smtClean="0"/>
              <a:t>OpenAPI</a:t>
            </a:r>
            <a:r>
              <a:rPr lang="en-US" dirty="0" smtClean="0"/>
              <a:t> Definition</a:t>
            </a:r>
          </a:p>
          <a:p>
            <a:pPr>
              <a:buFontTx/>
              <a:buChar char="-"/>
            </a:pPr>
            <a:r>
              <a:rPr lang="en-US" dirty="0" smtClean="0"/>
              <a:t>OGC API – Features Core</a:t>
            </a:r>
          </a:p>
          <a:p>
            <a:pPr>
              <a:buFontTx/>
              <a:buChar char="-"/>
            </a:pPr>
            <a:r>
              <a:rPr lang="en-US" dirty="0" smtClean="0"/>
              <a:t>RESTful</a:t>
            </a:r>
            <a:endParaRPr lang="en-US" dirty="0"/>
          </a:p>
          <a:p>
            <a:pPr>
              <a:buFontTx/>
              <a:buChar char="-"/>
            </a:pPr>
            <a:r>
              <a:rPr lang="en-US" dirty="0" smtClean="0"/>
              <a:t>“CRUD” interface</a:t>
            </a:r>
            <a:endParaRPr lang="en-US" dirty="0"/>
          </a:p>
        </p:txBody>
      </p:sp>
      <p:pic>
        <p:nvPicPr>
          <p:cNvPr id="5" name="Picture 4"/>
          <p:cNvPicPr/>
          <p:nvPr/>
        </p:nvPicPr>
        <p:blipFill>
          <a:blip r:embed="rId3">
            <a:clrChange>
              <a:clrFrom>
                <a:srgbClr val="FFFFFF"/>
              </a:clrFrom>
              <a:clrTo>
                <a:srgbClr val="FFFFFF">
                  <a:alpha val="0"/>
                </a:srgbClr>
              </a:clrTo>
            </a:clrChange>
          </a:blip>
          <a:stretch>
            <a:fillRect/>
          </a:stretch>
        </p:blipFill>
        <p:spPr>
          <a:xfrm>
            <a:off x="3522612" y="0"/>
            <a:ext cx="4790964" cy="4573036"/>
          </a:xfrm>
          <a:prstGeom prst="rect">
            <a:avLst/>
          </a:prstGeom>
        </p:spPr>
      </p:pic>
      <p:sp>
        <p:nvSpPr>
          <p:cNvPr id="8" name="Oval Callout 7"/>
          <p:cNvSpPr/>
          <p:nvPr/>
        </p:nvSpPr>
        <p:spPr bwMode="auto">
          <a:xfrm>
            <a:off x="822379" y="3017548"/>
            <a:ext cx="1769609" cy="1036865"/>
          </a:xfrm>
          <a:prstGeom prst="wedgeEllipseCallout">
            <a:avLst>
              <a:gd name="adj1" fmla="val 99125"/>
              <a:gd name="adj2" fmla="val -38724"/>
            </a:avLst>
          </a:prstGeom>
          <a:solidFill>
            <a:schemeClr val="bg1"/>
          </a:solidFill>
          <a:ln>
            <a:solidFill>
              <a:schemeClr val="tx1"/>
            </a:solidFill>
          </a:ln>
          <a:effectLst/>
          <a:extLst/>
        </p:spPr>
        <p:txBody>
          <a:bodyPr vert="horz" wrap="none" lIns="68580" tIns="34290" rIns="68580" bIns="34290" numCol="1" rtlCol="0" anchor="t" anchorCtr="0" compatLnSpc="1">
            <a:prstTxWarp prst="textNoShape">
              <a:avLst/>
            </a:prstTxWarp>
            <a:noAutofit/>
          </a:bodyPr>
          <a:lstStyle/>
          <a:p>
            <a:pPr algn="ctr" defTabSz="685800" eaLnBrk="0" hangingPunct="0">
              <a:lnSpc>
                <a:spcPct val="119000"/>
              </a:lnSpc>
              <a:spcBef>
                <a:spcPct val="20000"/>
              </a:spcBef>
              <a:buClr>
                <a:srgbClr val="00549F"/>
              </a:buClr>
            </a:pPr>
            <a:r>
              <a:rPr lang="en-US" sz="1200" dirty="0" smtClean="0">
                <a:solidFill>
                  <a:srgbClr val="FF0000"/>
                </a:solidFill>
              </a:rPr>
              <a:t>C</a:t>
            </a:r>
            <a:r>
              <a:rPr lang="en-US" sz="1200" dirty="0" smtClean="0"/>
              <a:t>RUD Create </a:t>
            </a:r>
            <a:br>
              <a:rPr lang="en-US" sz="1200" dirty="0" smtClean="0"/>
            </a:br>
            <a:r>
              <a:rPr lang="en-US" sz="1200" dirty="0" smtClean="0"/>
              <a:t>Metadata Record</a:t>
            </a:r>
          </a:p>
          <a:p>
            <a:pPr algn="ctr" defTabSz="685800" eaLnBrk="0" hangingPunct="0">
              <a:lnSpc>
                <a:spcPct val="119000"/>
              </a:lnSpc>
              <a:spcBef>
                <a:spcPct val="20000"/>
              </a:spcBef>
              <a:buClr>
                <a:srgbClr val="00549F"/>
              </a:buClr>
            </a:pPr>
            <a:r>
              <a:rPr lang="en-US" sz="1200" dirty="0" smtClean="0">
                <a:solidFill>
                  <a:schemeClr val="bg2"/>
                </a:solidFill>
              </a:rPr>
              <a:t>(POST)</a:t>
            </a:r>
            <a:endParaRPr lang="en-US" sz="1200" dirty="0">
              <a:solidFill>
                <a:schemeClr val="bg2"/>
              </a:solidFill>
            </a:endParaRPr>
          </a:p>
          <a:p>
            <a:pPr defTabSz="685800" eaLnBrk="0" hangingPunct="0">
              <a:lnSpc>
                <a:spcPct val="119000"/>
              </a:lnSpc>
              <a:spcBef>
                <a:spcPct val="20000"/>
              </a:spcBef>
              <a:buClr>
                <a:srgbClr val="00549F"/>
              </a:buClr>
            </a:pPr>
            <a:endParaRPr lang="en-US" sz="825" dirty="0">
              <a:solidFill>
                <a:schemeClr val="bg2"/>
              </a:solidFill>
            </a:endParaRPr>
          </a:p>
        </p:txBody>
      </p:sp>
    </p:spTree>
    <p:extLst>
      <p:ext uri="{BB962C8B-B14F-4D97-AF65-F5344CB8AC3E}">
        <p14:creationId xmlns:p14="http://schemas.microsoft.com/office/powerpoint/2010/main" val="2074577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FedEO</a:t>
            </a:r>
            <a:r>
              <a:rPr lang="en-US" dirty="0"/>
              <a:t> | Evolution </a:t>
            </a:r>
          </a:p>
        </p:txBody>
      </p:sp>
      <p:sp>
        <p:nvSpPr>
          <p:cNvPr id="3" name="Content Placeholder 2"/>
          <p:cNvSpPr>
            <a:spLocks noGrp="1"/>
          </p:cNvSpPr>
          <p:nvPr>
            <p:ph idx="1"/>
          </p:nvPr>
        </p:nvSpPr>
        <p:spPr/>
        <p:txBody>
          <a:bodyPr/>
          <a:lstStyle/>
          <a:p>
            <a:pPr>
              <a:buFontTx/>
              <a:buChar char="-"/>
            </a:pPr>
            <a:r>
              <a:rPr lang="en-US" dirty="0" err="1"/>
              <a:t>OpenAPI</a:t>
            </a:r>
            <a:r>
              <a:rPr lang="en-US" dirty="0"/>
              <a:t> Definition</a:t>
            </a:r>
          </a:p>
          <a:p>
            <a:pPr>
              <a:buFontTx/>
              <a:buChar char="-"/>
            </a:pPr>
            <a:r>
              <a:rPr lang="en-US" dirty="0"/>
              <a:t>OGC API – Features Core</a:t>
            </a:r>
          </a:p>
          <a:p>
            <a:pPr>
              <a:buFontTx/>
              <a:buChar char="-"/>
            </a:pPr>
            <a:r>
              <a:rPr lang="en-US" dirty="0" smtClean="0"/>
              <a:t>“</a:t>
            </a:r>
            <a:r>
              <a:rPr lang="en-US" dirty="0"/>
              <a:t>CRUD” interface</a:t>
            </a:r>
          </a:p>
          <a:p>
            <a:endParaRPr lang="en-US" dirty="0"/>
          </a:p>
        </p:txBody>
      </p:sp>
      <p:pic>
        <p:nvPicPr>
          <p:cNvPr id="4" name="Picture 3"/>
          <p:cNvPicPr/>
          <p:nvPr/>
        </p:nvPicPr>
        <p:blipFill>
          <a:blip r:embed="rId2">
            <a:clrChange>
              <a:clrFrom>
                <a:srgbClr val="FFFFFF"/>
              </a:clrFrom>
              <a:clrTo>
                <a:srgbClr val="FFFFFF">
                  <a:alpha val="0"/>
                </a:srgbClr>
              </a:clrTo>
            </a:clrChange>
          </a:blip>
          <a:stretch>
            <a:fillRect/>
          </a:stretch>
        </p:blipFill>
        <p:spPr>
          <a:xfrm>
            <a:off x="2426188" y="580037"/>
            <a:ext cx="6591482" cy="3848477"/>
          </a:xfrm>
          <a:prstGeom prst="rect">
            <a:avLst/>
          </a:prstGeom>
        </p:spPr>
      </p:pic>
      <p:sp>
        <p:nvSpPr>
          <p:cNvPr id="5" name="Oval Callout 4"/>
          <p:cNvSpPr/>
          <p:nvPr/>
        </p:nvSpPr>
        <p:spPr bwMode="auto">
          <a:xfrm>
            <a:off x="75930" y="3166838"/>
            <a:ext cx="1769609" cy="1036865"/>
          </a:xfrm>
          <a:prstGeom prst="wedgeEllipseCallout">
            <a:avLst>
              <a:gd name="adj1" fmla="val 83306"/>
              <a:gd name="adj2" fmla="val -148510"/>
            </a:avLst>
          </a:prstGeom>
          <a:solidFill>
            <a:schemeClr val="bg1"/>
          </a:solidFill>
          <a:ln>
            <a:solidFill>
              <a:schemeClr val="tx1"/>
            </a:solidFill>
          </a:ln>
          <a:effectLst/>
          <a:extLst/>
        </p:spPr>
        <p:txBody>
          <a:bodyPr vert="horz" wrap="none" lIns="68580" tIns="34290" rIns="68580" bIns="34290" numCol="1" rtlCol="0" anchor="t" anchorCtr="0" compatLnSpc="1">
            <a:prstTxWarp prst="textNoShape">
              <a:avLst/>
            </a:prstTxWarp>
            <a:noAutofit/>
          </a:bodyPr>
          <a:lstStyle/>
          <a:p>
            <a:pPr algn="ctr" defTabSz="685800" eaLnBrk="0" hangingPunct="0">
              <a:lnSpc>
                <a:spcPct val="119000"/>
              </a:lnSpc>
              <a:spcBef>
                <a:spcPct val="20000"/>
              </a:spcBef>
              <a:buClr>
                <a:srgbClr val="00549F"/>
              </a:buClr>
            </a:pPr>
            <a:r>
              <a:rPr lang="en-US" sz="1200" dirty="0" smtClean="0"/>
              <a:t>C</a:t>
            </a:r>
            <a:r>
              <a:rPr lang="en-US" sz="1200" dirty="0" smtClean="0">
                <a:solidFill>
                  <a:srgbClr val="FF0000"/>
                </a:solidFill>
              </a:rPr>
              <a:t>R</a:t>
            </a:r>
            <a:r>
              <a:rPr lang="en-US" sz="1200" dirty="0" smtClean="0"/>
              <a:t>UD Read </a:t>
            </a:r>
            <a:br>
              <a:rPr lang="en-US" sz="1200" dirty="0" smtClean="0"/>
            </a:br>
            <a:r>
              <a:rPr lang="en-US" sz="1200" dirty="0" smtClean="0"/>
              <a:t>Metadata Record</a:t>
            </a:r>
          </a:p>
          <a:p>
            <a:pPr algn="ctr" defTabSz="685800" eaLnBrk="0" hangingPunct="0">
              <a:lnSpc>
                <a:spcPct val="119000"/>
              </a:lnSpc>
              <a:spcBef>
                <a:spcPct val="20000"/>
              </a:spcBef>
              <a:buClr>
                <a:srgbClr val="00549F"/>
              </a:buClr>
            </a:pPr>
            <a:r>
              <a:rPr lang="en-US" sz="1200" dirty="0" smtClean="0">
                <a:solidFill>
                  <a:schemeClr val="bg2"/>
                </a:solidFill>
              </a:rPr>
              <a:t>(GET)</a:t>
            </a:r>
            <a:endParaRPr lang="en-US" sz="1200" dirty="0">
              <a:solidFill>
                <a:schemeClr val="bg2"/>
              </a:solidFill>
            </a:endParaRPr>
          </a:p>
          <a:p>
            <a:pPr defTabSz="685800" eaLnBrk="0" hangingPunct="0">
              <a:lnSpc>
                <a:spcPct val="119000"/>
              </a:lnSpc>
              <a:spcBef>
                <a:spcPct val="20000"/>
              </a:spcBef>
              <a:buClr>
                <a:srgbClr val="00549F"/>
              </a:buClr>
            </a:pPr>
            <a:endParaRPr lang="en-US" sz="825" dirty="0">
              <a:solidFill>
                <a:schemeClr val="bg2"/>
              </a:solidFill>
            </a:endParaRPr>
          </a:p>
        </p:txBody>
      </p:sp>
      <p:sp>
        <p:nvSpPr>
          <p:cNvPr id="6" name="Oval Callout 5"/>
          <p:cNvSpPr/>
          <p:nvPr/>
        </p:nvSpPr>
        <p:spPr bwMode="auto">
          <a:xfrm>
            <a:off x="5061587" y="3806675"/>
            <a:ext cx="1769609" cy="1036865"/>
          </a:xfrm>
          <a:prstGeom prst="wedgeEllipseCallout">
            <a:avLst>
              <a:gd name="adj1" fmla="val 14761"/>
              <a:gd name="adj2" fmla="val -72020"/>
            </a:avLst>
          </a:prstGeom>
          <a:solidFill>
            <a:schemeClr val="bg1"/>
          </a:solidFill>
          <a:ln>
            <a:solidFill>
              <a:schemeClr val="tx1"/>
            </a:solidFill>
          </a:ln>
          <a:effectLst/>
          <a:extLst/>
        </p:spPr>
        <p:txBody>
          <a:bodyPr vert="horz" wrap="none" lIns="68580" tIns="34290" rIns="68580" bIns="34290" numCol="1" rtlCol="0" anchor="t" anchorCtr="0" compatLnSpc="1">
            <a:prstTxWarp prst="textNoShape">
              <a:avLst/>
            </a:prstTxWarp>
            <a:noAutofit/>
          </a:bodyPr>
          <a:lstStyle/>
          <a:p>
            <a:pPr algn="ctr" defTabSz="685800" eaLnBrk="0" hangingPunct="0">
              <a:lnSpc>
                <a:spcPct val="119000"/>
              </a:lnSpc>
              <a:spcBef>
                <a:spcPct val="20000"/>
              </a:spcBef>
              <a:buClr>
                <a:srgbClr val="00549F"/>
              </a:buClr>
            </a:pPr>
            <a:r>
              <a:rPr lang="en-US" sz="1200" dirty="0" smtClean="0"/>
              <a:t>CRU</a:t>
            </a:r>
            <a:r>
              <a:rPr lang="en-US" sz="1200" dirty="0" smtClean="0">
                <a:solidFill>
                  <a:srgbClr val="FF0000"/>
                </a:solidFill>
              </a:rPr>
              <a:t>D</a:t>
            </a:r>
            <a:r>
              <a:rPr lang="en-US" sz="1200" dirty="0" smtClean="0"/>
              <a:t> Delete </a:t>
            </a:r>
            <a:br>
              <a:rPr lang="en-US" sz="1200" dirty="0" smtClean="0"/>
            </a:br>
            <a:r>
              <a:rPr lang="en-US" sz="1200" dirty="0" smtClean="0"/>
              <a:t>Metadata Record</a:t>
            </a:r>
          </a:p>
          <a:p>
            <a:pPr algn="ctr" defTabSz="685800" eaLnBrk="0" hangingPunct="0">
              <a:lnSpc>
                <a:spcPct val="119000"/>
              </a:lnSpc>
              <a:spcBef>
                <a:spcPct val="20000"/>
              </a:spcBef>
              <a:buClr>
                <a:srgbClr val="00549F"/>
              </a:buClr>
            </a:pPr>
            <a:r>
              <a:rPr lang="en-US" sz="1200" dirty="0" smtClean="0">
                <a:solidFill>
                  <a:schemeClr val="bg2"/>
                </a:solidFill>
              </a:rPr>
              <a:t>(DELETE)</a:t>
            </a:r>
            <a:endParaRPr lang="en-US" sz="1200" dirty="0">
              <a:solidFill>
                <a:schemeClr val="bg2"/>
              </a:solidFill>
            </a:endParaRPr>
          </a:p>
          <a:p>
            <a:pPr defTabSz="685800" eaLnBrk="0" hangingPunct="0">
              <a:lnSpc>
                <a:spcPct val="119000"/>
              </a:lnSpc>
              <a:spcBef>
                <a:spcPct val="20000"/>
              </a:spcBef>
              <a:buClr>
                <a:srgbClr val="00549F"/>
              </a:buClr>
            </a:pPr>
            <a:endParaRPr lang="en-US" sz="825" dirty="0">
              <a:solidFill>
                <a:schemeClr val="bg2"/>
              </a:solidFill>
            </a:endParaRPr>
          </a:p>
        </p:txBody>
      </p:sp>
      <p:sp>
        <p:nvSpPr>
          <p:cNvPr id="7" name="Oval Callout 6"/>
          <p:cNvSpPr/>
          <p:nvPr/>
        </p:nvSpPr>
        <p:spPr bwMode="auto">
          <a:xfrm>
            <a:off x="7199626" y="646708"/>
            <a:ext cx="1769609" cy="1036865"/>
          </a:xfrm>
          <a:prstGeom prst="wedgeEllipseCallout">
            <a:avLst>
              <a:gd name="adj1" fmla="val 26361"/>
              <a:gd name="adj2" fmla="val 63863"/>
            </a:avLst>
          </a:prstGeom>
          <a:solidFill>
            <a:schemeClr val="bg1"/>
          </a:solidFill>
          <a:ln>
            <a:solidFill>
              <a:schemeClr val="tx1"/>
            </a:solidFill>
          </a:ln>
          <a:effectLst/>
          <a:extLst/>
        </p:spPr>
        <p:txBody>
          <a:bodyPr vert="horz" wrap="none" lIns="68580" tIns="34290" rIns="68580" bIns="34290" numCol="1" rtlCol="0" anchor="t" anchorCtr="0" compatLnSpc="1">
            <a:prstTxWarp prst="textNoShape">
              <a:avLst/>
            </a:prstTxWarp>
            <a:noAutofit/>
          </a:bodyPr>
          <a:lstStyle/>
          <a:p>
            <a:pPr algn="ctr" defTabSz="685800" eaLnBrk="0" hangingPunct="0">
              <a:lnSpc>
                <a:spcPct val="119000"/>
              </a:lnSpc>
              <a:spcBef>
                <a:spcPct val="20000"/>
              </a:spcBef>
              <a:buClr>
                <a:srgbClr val="00549F"/>
              </a:buClr>
            </a:pPr>
            <a:r>
              <a:rPr lang="en-US" sz="1200" dirty="0" smtClean="0"/>
              <a:t>CR</a:t>
            </a:r>
            <a:r>
              <a:rPr lang="en-US" sz="1200" dirty="0" smtClean="0">
                <a:solidFill>
                  <a:srgbClr val="FF0000"/>
                </a:solidFill>
              </a:rPr>
              <a:t>U</a:t>
            </a:r>
            <a:r>
              <a:rPr lang="en-US" sz="1200" dirty="0" smtClean="0"/>
              <a:t>D Update </a:t>
            </a:r>
            <a:br>
              <a:rPr lang="en-US" sz="1200" dirty="0" smtClean="0"/>
            </a:br>
            <a:r>
              <a:rPr lang="en-US" sz="1200" dirty="0" smtClean="0"/>
              <a:t>Metadata Record</a:t>
            </a:r>
          </a:p>
          <a:p>
            <a:pPr algn="ctr" defTabSz="685800" eaLnBrk="0" hangingPunct="0">
              <a:lnSpc>
                <a:spcPct val="119000"/>
              </a:lnSpc>
              <a:spcBef>
                <a:spcPct val="20000"/>
              </a:spcBef>
              <a:buClr>
                <a:srgbClr val="00549F"/>
              </a:buClr>
            </a:pPr>
            <a:r>
              <a:rPr lang="en-US" sz="1200" dirty="0" smtClean="0">
                <a:solidFill>
                  <a:schemeClr val="bg2"/>
                </a:solidFill>
              </a:rPr>
              <a:t>(PUT)</a:t>
            </a:r>
            <a:endParaRPr lang="en-US" sz="1200" dirty="0">
              <a:solidFill>
                <a:schemeClr val="bg2"/>
              </a:solidFill>
            </a:endParaRPr>
          </a:p>
          <a:p>
            <a:pPr defTabSz="685800" eaLnBrk="0" hangingPunct="0">
              <a:lnSpc>
                <a:spcPct val="119000"/>
              </a:lnSpc>
              <a:spcBef>
                <a:spcPct val="20000"/>
              </a:spcBef>
              <a:buClr>
                <a:srgbClr val="00549F"/>
              </a:buClr>
            </a:pPr>
            <a:endParaRPr lang="en-US" sz="825" dirty="0">
              <a:solidFill>
                <a:schemeClr val="bg2"/>
              </a:solidFill>
            </a:endParaRPr>
          </a:p>
        </p:txBody>
      </p:sp>
    </p:spTree>
    <p:extLst>
      <p:ext uri="{BB962C8B-B14F-4D97-AF65-F5344CB8AC3E}">
        <p14:creationId xmlns:p14="http://schemas.microsoft.com/office/powerpoint/2010/main" val="201580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editor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Metadata editing: work in progress</a:t>
            </a:r>
          </a:p>
          <a:p>
            <a:pPr lvl="1">
              <a:buFont typeface="Arial" panose="020B0604020202020204" pitchFamily="34" charset="0"/>
              <a:buChar char="•"/>
            </a:pPr>
            <a:r>
              <a:rPr lang="en-US" dirty="0"/>
              <a:t> </a:t>
            </a:r>
            <a:r>
              <a:rPr lang="en-US" dirty="0" smtClean="0"/>
              <a:t>Software as a service (online)</a:t>
            </a:r>
          </a:p>
          <a:p>
            <a:pPr lvl="1">
              <a:buFont typeface="Arial" panose="020B0604020202020204" pitchFamily="34" charset="0"/>
              <a:buChar char="•"/>
            </a:pPr>
            <a:r>
              <a:rPr lang="en-US" dirty="0"/>
              <a:t> </a:t>
            </a:r>
            <a:r>
              <a:rPr lang="en-US" dirty="0" smtClean="0"/>
              <a:t>Collection metadata: ISO19139-2 / OGC 17-084 (</a:t>
            </a:r>
            <a:r>
              <a:rPr lang="en-US" dirty="0" err="1" smtClean="0"/>
              <a:t>GeoJSON</a:t>
            </a:r>
            <a:r>
              <a:rPr lang="en-US" dirty="0" smtClean="0"/>
              <a:t>)</a:t>
            </a:r>
          </a:p>
          <a:p>
            <a:pPr>
              <a:buFont typeface="Arial" panose="020B0604020202020204" pitchFamily="34" charset="0"/>
              <a:buChar char="•"/>
            </a:pPr>
            <a:r>
              <a:rPr lang="en-US" dirty="0" smtClean="0"/>
              <a:t>Integration with</a:t>
            </a:r>
          </a:p>
          <a:p>
            <a:pPr lvl="1">
              <a:buFont typeface="Arial" panose="020B0604020202020204" pitchFamily="34" charset="0"/>
              <a:buChar char="•"/>
            </a:pPr>
            <a:r>
              <a:rPr lang="en-US" dirty="0"/>
              <a:t> </a:t>
            </a:r>
            <a:r>
              <a:rPr lang="en-US" dirty="0" smtClean="0"/>
              <a:t>ESA Thesauri, GCMD Vocabularies </a:t>
            </a:r>
            <a:br>
              <a:rPr lang="en-US" dirty="0" smtClean="0"/>
            </a:br>
            <a:r>
              <a:rPr lang="en-US" dirty="0" smtClean="0"/>
              <a:t>  (science keywords, platforms, instruments)</a:t>
            </a:r>
          </a:p>
          <a:p>
            <a:pPr lvl="1">
              <a:buFont typeface="Arial" panose="020B0604020202020204" pitchFamily="34" charset="0"/>
              <a:buChar char="•"/>
            </a:pPr>
            <a:r>
              <a:rPr lang="en-US" dirty="0"/>
              <a:t> </a:t>
            </a:r>
            <a:r>
              <a:rPr lang="en-US" dirty="0" smtClean="0"/>
              <a:t>0 to </a:t>
            </a:r>
            <a:r>
              <a:rPr lang="en-US" i="1" dirty="0" smtClean="0"/>
              <a:t>n</a:t>
            </a:r>
            <a:r>
              <a:rPr lang="en-US" dirty="0" smtClean="0"/>
              <a:t> metadata catalogues</a:t>
            </a:r>
          </a:p>
          <a:p>
            <a:pPr>
              <a:buFont typeface="Arial" panose="020B0604020202020204" pitchFamily="34" charset="0"/>
              <a:buChar char="•"/>
            </a:pPr>
            <a:r>
              <a:rPr lang="en-US" dirty="0" smtClean="0"/>
              <a:t>User roles</a:t>
            </a:r>
          </a:p>
          <a:p>
            <a:pPr lvl="1">
              <a:buFont typeface="Arial" panose="020B0604020202020204" pitchFamily="34" charset="0"/>
              <a:buChar char="•"/>
            </a:pPr>
            <a:r>
              <a:rPr lang="en-US" dirty="0"/>
              <a:t> </a:t>
            </a:r>
            <a:r>
              <a:rPr lang="en-US" dirty="0" smtClean="0"/>
              <a:t>Anonymous (no persistent workspace, no catalogue write access)</a:t>
            </a:r>
          </a:p>
          <a:p>
            <a:pPr lvl="1">
              <a:buFont typeface="Arial" panose="020B0604020202020204" pitchFamily="34" charset="0"/>
              <a:buChar char="•"/>
            </a:pPr>
            <a:r>
              <a:rPr lang="en-US" dirty="0"/>
              <a:t> </a:t>
            </a:r>
            <a:r>
              <a:rPr lang="en-US" dirty="0" smtClean="0"/>
              <a:t>Registered user (persistent workspace)</a:t>
            </a:r>
          </a:p>
          <a:p>
            <a:pPr lvl="1">
              <a:buFont typeface="Arial" panose="020B0604020202020204" pitchFamily="34" charset="0"/>
              <a:buChar char="•"/>
            </a:pPr>
            <a:r>
              <a:rPr lang="en-US" dirty="0"/>
              <a:t> A</a:t>
            </a:r>
            <a:r>
              <a:rPr lang="en-US" dirty="0" smtClean="0"/>
              <a:t>dministrator (add users, add catalogues,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1907" y="1806769"/>
            <a:ext cx="3382093" cy="1805860"/>
          </a:xfrm>
          <a:prstGeom prst="rect">
            <a:avLst/>
          </a:prstGeom>
          <a:noFill/>
          <a:ln>
            <a:noFill/>
          </a:ln>
        </p:spPr>
      </p:pic>
    </p:spTree>
    <p:extLst>
      <p:ext uri="{BB962C8B-B14F-4D97-AF65-F5344CB8AC3E}">
        <p14:creationId xmlns:p14="http://schemas.microsoft.com/office/powerpoint/2010/main" val="3835152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editor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API Landing Page provides access to readme page (</a:t>
            </a:r>
            <a:r>
              <a:rPr lang="en-US" dirty="0" err="1" smtClean="0"/>
              <a:t>rel</a:t>
            </a:r>
            <a:r>
              <a:rPr lang="en-US" dirty="0" smtClean="0"/>
              <a:t>=“service-doc”)</a:t>
            </a:r>
          </a:p>
          <a:p>
            <a:pPr>
              <a:buFont typeface="Arial" panose="020B0604020202020204" pitchFamily="34" charset="0"/>
              <a:buChar char="•"/>
            </a:pPr>
            <a:r>
              <a:rPr lang="en-US" dirty="0" smtClean="0"/>
              <a:t>Readme page provides access to “Metadata editing” capability.</a:t>
            </a:r>
            <a:endParaRPr lang="en-US" dirty="0"/>
          </a:p>
        </p:txBody>
      </p:sp>
      <p:pic>
        <p:nvPicPr>
          <p:cNvPr id="4" name="Picture 3"/>
          <p:cNvPicPr>
            <a:picLocks noChangeAspect="1"/>
          </p:cNvPicPr>
          <p:nvPr/>
        </p:nvPicPr>
        <p:blipFill>
          <a:blip r:embed="rId2"/>
          <a:stretch>
            <a:fillRect/>
          </a:stretch>
        </p:blipFill>
        <p:spPr>
          <a:xfrm>
            <a:off x="1982449" y="1543925"/>
            <a:ext cx="5128702" cy="3236515"/>
          </a:xfrm>
          <a:prstGeom prst="rect">
            <a:avLst/>
          </a:prstGeom>
        </p:spPr>
      </p:pic>
      <p:sp>
        <p:nvSpPr>
          <p:cNvPr id="5" name="Oval 4"/>
          <p:cNvSpPr/>
          <p:nvPr/>
        </p:nvSpPr>
        <p:spPr>
          <a:xfrm>
            <a:off x="3476984" y="1396762"/>
            <a:ext cx="687294" cy="5199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83688" y="3418365"/>
            <a:ext cx="5105400" cy="1362075"/>
          </a:xfrm>
          <a:prstGeom prst="rect">
            <a:avLst/>
          </a:prstGeom>
        </p:spPr>
      </p:pic>
    </p:spTree>
    <p:extLst>
      <p:ext uri="{BB962C8B-B14F-4D97-AF65-F5344CB8AC3E}">
        <p14:creationId xmlns:p14="http://schemas.microsoft.com/office/powerpoint/2010/main" val="3996274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editor</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Create new metadata records or start from a record in one of the connected OpenSearch catalogues or residing on your local </a:t>
            </a:r>
            <a:r>
              <a:rPr lang="en-US" dirty="0" err="1" smtClean="0"/>
              <a:t>harddisk</a:t>
            </a:r>
            <a:r>
              <a:rPr lang="en-US" dirty="0" smtClean="0"/>
              <a:t>.</a:t>
            </a:r>
            <a:endParaRPr lang="en-US" dirty="0"/>
          </a:p>
        </p:txBody>
      </p:sp>
      <p:pic>
        <p:nvPicPr>
          <p:cNvPr id="4" name="Picture 3"/>
          <p:cNvPicPr>
            <a:picLocks noChangeAspect="1"/>
          </p:cNvPicPr>
          <p:nvPr/>
        </p:nvPicPr>
        <p:blipFill>
          <a:blip r:embed="rId2"/>
          <a:stretch>
            <a:fillRect/>
          </a:stretch>
        </p:blipFill>
        <p:spPr>
          <a:xfrm>
            <a:off x="635571" y="1495711"/>
            <a:ext cx="7822458" cy="2949968"/>
          </a:xfrm>
          <a:prstGeom prst="rect">
            <a:avLst/>
          </a:prstGeom>
        </p:spPr>
      </p:pic>
    </p:spTree>
    <p:extLst>
      <p:ext uri="{BB962C8B-B14F-4D97-AF65-F5344CB8AC3E}">
        <p14:creationId xmlns:p14="http://schemas.microsoft.com/office/powerpoint/2010/main" val="1773426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 editor</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smtClean="0"/>
              <a:t>Search records using free text search or any advertised OpenSearch parameter.</a:t>
            </a:r>
            <a:endParaRPr lang="en-US" dirty="0"/>
          </a:p>
        </p:txBody>
      </p:sp>
      <p:pic>
        <p:nvPicPr>
          <p:cNvPr id="4" name="Picture 3"/>
          <p:cNvPicPr>
            <a:picLocks noChangeAspect="1"/>
          </p:cNvPicPr>
          <p:nvPr/>
        </p:nvPicPr>
        <p:blipFill>
          <a:blip r:embed="rId2"/>
          <a:stretch>
            <a:fillRect/>
          </a:stretch>
        </p:blipFill>
        <p:spPr>
          <a:xfrm>
            <a:off x="1422116" y="1122158"/>
            <a:ext cx="5688367" cy="3575405"/>
          </a:xfrm>
          <a:prstGeom prst="rect">
            <a:avLst/>
          </a:prstGeom>
        </p:spPr>
      </p:pic>
    </p:spTree>
    <p:extLst>
      <p:ext uri="{BB962C8B-B14F-4D97-AF65-F5344CB8AC3E}">
        <p14:creationId xmlns:p14="http://schemas.microsoft.com/office/powerpoint/2010/main" val="4140940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ESA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22279E-2C4C-4C93-8498-455A58D1433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2760952-b3bb-408f-ace6-eb1e07642b86"/>
    <ds:schemaRef ds:uri="http://www.w3.org/XML/1998/namespace"/>
    <ds:schemaRef ds:uri="http://purl.org/dc/dcmitype/"/>
  </ds:schemaRefs>
</ds:datastoreItem>
</file>

<file path=customXml/itemProps2.xml><?xml version="1.0" encoding="utf-8"?>
<ds:datastoreItem xmlns:ds="http://schemas.openxmlformats.org/officeDocument/2006/customXml" ds:itemID="{2D587E21-31CA-408E-A5B1-4B7F0D8D9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8D79E0-F545-4A75-B39D-7B8AF1D9BA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ESA Presentation 16-9</Template>
  <TotalTime>7596</TotalTime>
  <Words>919</Words>
  <Application>Microsoft Office PowerPoint</Application>
  <PresentationFormat>On-screen Show (16:9)</PresentationFormat>
  <Paragraphs>115</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Verdana</vt:lpstr>
      <vt:lpstr>NEW ESA Presentation 16-9</vt:lpstr>
      <vt:lpstr>PowerPoint Presentation</vt:lpstr>
      <vt:lpstr>Outline</vt:lpstr>
      <vt:lpstr>FedEO | Evolution</vt:lpstr>
      <vt:lpstr>FedEO | Evolution </vt:lpstr>
      <vt:lpstr>FedEO | Evolution </vt:lpstr>
      <vt:lpstr>Metadata editor</vt:lpstr>
      <vt:lpstr>Metadata editor</vt:lpstr>
      <vt:lpstr>Metadata editor</vt:lpstr>
      <vt:lpstr>Metadata editor</vt:lpstr>
      <vt:lpstr>Metadata editor</vt:lpstr>
      <vt:lpstr>Metadata editor</vt:lpstr>
      <vt:lpstr>Metadata editor</vt:lpstr>
      <vt:lpstr>Metadata editor</vt:lpstr>
      <vt:lpstr>Metadata editor</vt:lpstr>
      <vt:lpstr>Metadata editor</vt:lpstr>
      <vt:lpstr>Metadata editor</vt:lpstr>
      <vt:lpstr>Future work</vt:lpstr>
      <vt:lpstr>Future work</vt:lpstr>
      <vt:lpstr>Conclusion</vt:lpstr>
      <vt:lpstr>More info and references</vt:lpstr>
    </vt:vector>
  </TitlesOfParts>
  <Company>European Space Agency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Andrea Della Vecchia</dc:creator>
  <cp:lastModifiedBy>Yves Coene</cp:lastModifiedBy>
  <cp:revision>546</cp:revision>
  <cp:lastPrinted>2008-08-26T16:26:23Z</cp:lastPrinted>
  <dcterms:created xsi:type="dcterms:W3CDTF">2017-03-30T07:17:22Z</dcterms:created>
  <dcterms:modified xsi:type="dcterms:W3CDTF">2020-09-10T08:50:48Z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2017-03-29T22:00:00Z</vt:filetime>
  </property>
</Properties>
</file>