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2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1" r:id="rId20"/>
    <p:sldId id="29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7"/>
    <p:restoredTop sz="94807"/>
  </p:normalViewPr>
  <p:slideViewPr>
    <p:cSldViewPr snapToGrid="0" snapToObjects="1">
      <p:cViewPr>
        <p:scale>
          <a:sx n="101" d="100"/>
          <a:sy n="101" d="100"/>
        </p:scale>
        <p:origin x="784" y="688"/>
      </p:cViewPr>
      <p:guideLst/>
    </p:cSldViewPr>
  </p:slideViewPr>
  <p:outlineViewPr>
    <p:cViewPr>
      <p:scale>
        <a:sx n="33" d="100"/>
        <a:sy n="33" d="100"/>
      </p:scale>
      <p:origin x="0" y="-8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9104D-AE37-8D4D-9FDB-CE9FA9E1CD55}" type="datetimeFigureOut">
              <a:rPr lang="en-US" smtClean="0"/>
              <a:t>9/14/20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EC859-E99C-0B41-834A-60FD88B4B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7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EC859-E99C-0B41-834A-60FD88B4BB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8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813B2B6-4C07-7B4E-94E7-3F9D44668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9650" y="3819440"/>
            <a:ext cx="7632700" cy="46933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995BF-9E5B-C340-A121-C325AA978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D76D6BE-F1A6-F843-9AA9-06D7C741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3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DDB23-49DE-3C4C-B144-2B5ED7C18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4963" y="1479175"/>
            <a:ext cx="11522075" cy="42684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55D5B0A-9AC9-0D4A-BC8C-86E15566A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7764C0-A288-384C-91EE-1E74156E015F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890A92-4D5A-CD41-B0B2-EA21C4DE80D0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09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37B70-DF89-5A4A-A8A3-6272FB15F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964" y="1497027"/>
            <a:ext cx="7632700" cy="4356766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7">
            <a:extLst>
              <a:ext uri="{FF2B5EF4-FFF2-40B4-BE49-F238E27FC236}">
                <a16:creationId xmlns:a16="http://schemas.microsoft.com/office/drawing/2014/main" id="{63ACDE91-6E6F-7D47-BC38-A3906575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4E6007-8E09-1948-A0FA-E75051A41122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A42B72-6DD7-2141-9691-F07D55E5A621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96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7B0D3-9ED8-4944-A9B6-AB4CC9040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83674" y="260350"/>
            <a:ext cx="2773364" cy="5609771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D8A13-C965-8E45-9011-4D0F7214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60350"/>
            <a:ext cx="8102600" cy="5609771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803444-E9BD-D041-B86A-8CED5EC8520E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96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81870" y="4852525"/>
            <a:ext cx="6101851" cy="46778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73051" y="3113001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73051" y="4043008"/>
            <a:ext cx="5145616" cy="374649"/>
          </a:xfrm>
        </p:spPr>
        <p:txBody>
          <a:bodyPr/>
          <a:lstStyle>
            <a:lvl2pPr marL="6351" indent="0">
              <a:buNone/>
              <a:defRPr sz="2133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81870" y="5397121"/>
            <a:ext cx="6101851" cy="46778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86144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7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0D879-1109-484A-9609-98D9C97D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0" y="1497028"/>
            <a:ext cx="7632704" cy="43486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7">
            <a:extLst>
              <a:ext uri="{FF2B5EF4-FFF2-40B4-BE49-F238E27FC236}">
                <a16:creationId xmlns:a16="http://schemas.microsoft.com/office/drawing/2014/main" id="{D43FBAA9-E3A9-E44D-B1FC-D6D3ED63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FD3072A8-C09B-1946-A374-E70206114B8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112125" y="1497027"/>
            <a:ext cx="3744912" cy="43486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504FB-3A99-9D41-BD71-7B2382439D7F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00D77D-0E76-8142-877C-2FF33356F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Esther Conway     |     esther.conway@stfc.ac.uk      |     CEDA</a:t>
            </a:r>
          </a:p>
        </p:txBody>
      </p:sp>
    </p:spTree>
    <p:extLst>
      <p:ext uri="{BB962C8B-B14F-4D97-AF65-F5344CB8AC3E}">
        <p14:creationId xmlns:p14="http://schemas.microsoft.com/office/powerpoint/2010/main" val="601455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Rows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0DF83-374B-E04D-B4B1-A73338AB5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4" y="1497027"/>
            <a:ext cx="7632699" cy="21007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7C54E57-0A3A-1D45-AF6C-F1841F7B10F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4964" y="3722336"/>
            <a:ext cx="7632698" cy="21477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51DAD33-F5F4-8246-917F-C4FE29440EE8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12124" y="1497027"/>
            <a:ext cx="3744913" cy="43730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2DE82F0C-42F0-F842-B9F7-13491CC3D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E0BBFD-72CD-AE4C-A50F-26031E0E303E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F87DCC-9562-3D43-BFC5-F443BBD0B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0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147DC-9595-7545-959F-8ABA66CC5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962" y="1497028"/>
            <a:ext cx="5684837" cy="436493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54238-C3B3-EB47-8350-39AA5A7E4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7027"/>
            <a:ext cx="5684838" cy="436493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7">
            <a:extLst>
              <a:ext uri="{FF2B5EF4-FFF2-40B4-BE49-F238E27FC236}">
                <a16:creationId xmlns:a16="http://schemas.microsoft.com/office/drawing/2014/main" id="{F8CE3CF8-7315-644E-B6B4-7941967FC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CE717-19B3-B244-9450-E37141C928E2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4A332D-BF82-4F4A-A137-9ACB82443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8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FA85D-842B-7B44-BF67-F17E6447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4" y="1454374"/>
            <a:ext cx="5689599" cy="8412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974E9-7089-9C4A-A258-4EF9982D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4964" y="2505077"/>
            <a:ext cx="5689599" cy="33323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1A74C-97F9-7849-9A97-41FDDB024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54374"/>
            <a:ext cx="5684838" cy="8635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4133E-7AA4-F640-AE6E-29256105F3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684838" cy="333238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7">
            <a:extLst>
              <a:ext uri="{FF2B5EF4-FFF2-40B4-BE49-F238E27FC236}">
                <a16:creationId xmlns:a16="http://schemas.microsoft.com/office/drawing/2014/main" id="{E0906665-079D-DF41-A2CF-A969DEDF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47ED58-5B51-F84C-A73D-22702C862B72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7D2A0D9-73D5-8545-9C2F-02EAE5F4C6C9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1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4 Images and Partn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D097BE8-42BC-C54B-9A01-58CA97A9A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4" y="1508281"/>
            <a:ext cx="5689599" cy="39678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3056" y="5583484"/>
            <a:ext cx="1800224" cy="351952"/>
          </a:xfrm>
        </p:spPr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F44238C-9BBE-7F40-8EBA-A63436E332C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6170541" y="1508281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62A99614-66E0-204A-89DB-6BCF22397260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6170541" y="3596026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82D1F07C-7A61-714C-8068-8EE5BCD16CC2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9091766" y="1508281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76D65DB-2C3F-4140-8123-1B7DED6FC3B0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9091766" y="3596026"/>
            <a:ext cx="2773363" cy="18692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itle Placeholder 7">
            <a:extLst>
              <a:ext uri="{FF2B5EF4-FFF2-40B4-BE49-F238E27FC236}">
                <a16:creationId xmlns:a16="http://schemas.microsoft.com/office/drawing/2014/main" id="{6DC0488A-8F3D-3940-AF11-627EAF50D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4AAB90-1E85-DF4A-BE9C-7BB8FC701C49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277053" y="5587123"/>
            <a:ext cx="1800224" cy="351952"/>
          </a:xfrm>
        </p:spPr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11050" y="5587123"/>
            <a:ext cx="1800224" cy="351952"/>
          </a:xfrm>
        </p:spPr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145047" y="5579875"/>
            <a:ext cx="1800224" cy="351952"/>
          </a:xfrm>
        </p:spPr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079044" y="5588069"/>
            <a:ext cx="1800224" cy="351952"/>
          </a:xfrm>
        </p:spPr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0013041" y="5588069"/>
            <a:ext cx="1800224" cy="351952"/>
          </a:xfrm>
        </p:spPr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2C1B9F5A-960E-E345-AB7D-9C087F9FFCD0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5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1 Images and Partne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19A7726-F44D-7C40-8663-7144F0610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4" y="1508281"/>
            <a:ext cx="5689599" cy="39678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03E6A351-B4E9-8044-8F74-5F30D42746DA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6170541" y="1508282"/>
            <a:ext cx="5686497" cy="39570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itle Placeholder 7">
            <a:extLst>
              <a:ext uri="{FF2B5EF4-FFF2-40B4-BE49-F238E27FC236}">
                <a16:creationId xmlns:a16="http://schemas.microsoft.com/office/drawing/2014/main" id="{E2B32D72-8CA6-E84D-B595-25F9562D0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C3D0CA-52A1-774F-82B2-D4CA29D4696E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3056" y="5583484"/>
            <a:ext cx="1800224" cy="351952"/>
          </a:xfrm>
        </p:spPr>
      </p:sp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277053" y="5587123"/>
            <a:ext cx="1800224" cy="351952"/>
          </a:xfrm>
        </p:spPr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11050" y="5587123"/>
            <a:ext cx="1800224" cy="351952"/>
          </a:xfrm>
        </p:spPr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145047" y="5579875"/>
            <a:ext cx="1800224" cy="351952"/>
          </a:xfrm>
        </p:spPr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079044" y="5588069"/>
            <a:ext cx="1800224" cy="351952"/>
          </a:xfrm>
        </p:spPr>
      </p:sp>
      <p:sp>
        <p:nvSpPr>
          <p:cNvPr id="30" name="Picture Placeholder 10">
            <a:extLst>
              <a:ext uri="{FF2B5EF4-FFF2-40B4-BE49-F238E27FC236}">
                <a16:creationId xmlns:a16="http://schemas.microsoft.com/office/drawing/2014/main" id="{AF505B3D-B9F6-0145-960F-C24F868FCD7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0013041" y="5588069"/>
            <a:ext cx="1800224" cy="351952"/>
          </a:xfrm>
        </p:spPr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80F216-4C69-8446-847E-35DF6A1796ED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0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6FD1-6817-5B48-BA3A-33DE1532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888" y="1521303"/>
            <a:ext cx="6661150" cy="43397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03CB898-602B-7C44-BD25-8A183C943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963" y="1521303"/>
            <a:ext cx="4716461" cy="4347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itle Placeholder 7">
            <a:extLst>
              <a:ext uri="{FF2B5EF4-FFF2-40B4-BE49-F238E27FC236}">
                <a16:creationId xmlns:a16="http://schemas.microsoft.com/office/drawing/2014/main" id="{4C95C99E-B74B-D04B-916C-F75677536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B752AD-9A1C-2C4C-998F-C49FD7EF7B3F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CF7B50-3646-EF45-BFAC-3826E7128556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    |     Email        |     NCEO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1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DDB23-49DE-3C4C-B144-2B5ED7C18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95888" y="1521303"/>
            <a:ext cx="6661150" cy="43397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FC779-1B2C-454D-B0B9-39C4CD047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963" y="1521303"/>
            <a:ext cx="4716461" cy="43476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50DA5788-17B8-3343-8718-D7351421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1"/>
            <a:ext cx="10548937" cy="10020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5D4B2E-B1AA-A642-A59D-9263B4C8040A}"/>
              </a:ext>
            </a:extLst>
          </p:cNvPr>
          <p:cNvSpPr/>
          <p:nvPr userDrawn="1"/>
        </p:nvSpPr>
        <p:spPr>
          <a:xfrm flipV="1">
            <a:off x="334960" y="1262358"/>
            <a:ext cx="11522078" cy="3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FA21913-3A56-AD44-8430-5EFAD0375734}"/>
              </a:ext>
            </a:extLst>
          </p:cNvPr>
          <p:cNvSpPr txBox="1">
            <a:spLocks/>
          </p:cNvSpPr>
          <p:nvPr userDrawn="1"/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9E80EF-F19E-1449-9A2C-4048A2902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Esther Conway    |     esther.conway@stfc.ac.uk      |     CEDA</a:t>
            </a:r>
          </a:p>
        </p:txBody>
      </p:sp>
    </p:spTree>
    <p:extLst>
      <p:ext uri="{BB962C8B-B14F-4D97-AF65-F5344CB8AC3E}">
        <p14:creationId xmlns:p14="http://schemas.microsoft.com/office/powerpoint/2010/main" val="269687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678DF-0B83-8E4E-80EA-180CB75A9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4785" y="1497028"/>
            <a:ext cx="7232877" cy="4242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26D15-35F6-4B4B-9A74-5773A6DCE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7054" y="496426"/>
            <a:ext cx="369759" cy="2910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80EF-F19E-1449-9A2C-4048A29026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C2DA1C85-0D5F-F741-A1E1-92B33FA3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495020"/>
            <a:ext cx="10548937" cy="8673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F4BB35-1189-CB4E-A702-E32E7F72036B}"/>
              </a:ext>
            </a:extLst>
          </p:cNvPr>
          <p:cNvSpPr/>
          <p:nvPr userDrawn="1"/>
        </p:nvSpPr>
        <p:spPr>
          <a:xfrm>
            <a:off x="0" y="-1"/>
            <a:ext cx="12192000" cy="22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NCEO-logo-web">
            <a:extLst>
              <a:ext uri="{FF2B5EF4-FFF2-40B4-BE49-F238E27FC236}">
                <a16:creationId xmlns:a16="http://schemas.microsoft.com/office/drawing/2014/main" id="{BA8DF1B9-77AB-E44F-A800-C6AF30D22F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" y="6161369"/>
            <a:ext cx="1944687" cy="5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9BFD4040-23F9-4745-AC2E-4787A0B53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0350" y="6249776"/>
            <a:ext cx="6645729" cy="30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Esther Conway   |     esther.conway@stfc.ac.uk        |     CEDA</a:t>
            </a:r>
          </a:p>
        </p:txBody>
      </p:sp>
      <p:pic>
        <p:nvPicPr>
          <p:cNvPr id="13" name="Picture 2" descr="NCEO-logo-web">
            <a:extLst>
              <a:ext uri="{FF2B5EF4-FFF2-40B4-BE49-F238E27FC236}">
                <a16:creationId xmlns:a16="http://schemas.microsoft.com/office/drawing/2014/main" id="{BA8DF1B9-77AB-E44F-A800-C6AF30D22F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6070186"/>
            <a:ext cx="2293935" cy="59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644" y="6146882"/>
            <a:ext cx="1751410" cy="44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4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4" r:id="rId10"/>
    <p:sldLayoutId id="2147483682" r:id="rId11"/>
    <p:sldLayoutId id="2147483683" r:id="rId12"/>
    <p:sldLayoutId id="2147483686" r:id="rId13"/>
    <p:sldLayoutId id="2147483687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7469" userDrawn="1">
          <p15:clr>
            <a:srgbClr val="F26B43"/>
          </p15:clr>
        </p15:guide>
        <p15:guide id="3" pos="3885" userDrawn="1">
          <p15:clr>
            <a:srgbClr val="F26B43"/>
          </p15:clr>
        </p15:guide>
        <p15:guide id="4" pos="3795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4498" userDrawn="1">
          <p15:clr>
            <a:srgbClr val="F26B43"/>
          </p15:clr>
        </p15:guide>
        <p15:guide id="7" pos="5019" userDrawn="1">
          <p15:clr>
            <a:srgbClr val="F26B43"/>
          </p15:clr>
        </p15:guide>
        <p15:guide id="8" pos="5110" userDrawn="1">
          <p15:clr>
            <a:srgbClr val="F26B43"/>
          </p15:clr>
        </p15:guide>
        <p15:guide id="9" pos="5722" userDrawn="1">
          <p15:clr>
            <a:srgbClr val="F26B43"/>
          </p15:clr>
        </p15:guide>
        <p15:guide id="10" pos="5632" userDrawn="1">
          <p15:clr>
            <a:srgbClr val="F26B43"/>
          </p15:clr>
        </p15:guide>
        <p15:guide id="11" pos="6244" userDrawn="1">
          <p15:clr>
            <a:srgbClr val="F26B43"/>
          </p15:clr>
        </p15:guide>
        <p15:guide id="12" pos="6335" userDrawn="1">
          <p15:clr>
            <a:srgbClr val="F26B43"/>
          </p15:clr>
        </p15:guide>
        <p15:guide id="13" pos="6856" userDrawn="1">
          <p15:clr>
            <a:srgbClr val="F26B43"/>
          </p15:clr>
        </p15:guide>
        <p15:guide id="14" pos="6947" userDrawn="1">
          <p15:clr>
            <a:srgbClr val="F26B43"/>
          </p15:clr>
        </p15:guide>
        <p15:guide id="15" pos="3273" userDrawn="1">
          <p15:clr>
            <a:srgbClr val="F26B43"/>
          </p15:clr>
        </p15:guide>
        <p15:guide id="16" pos="3182" userDrawn="1">
          <p15:clr>
            <a:srgbClr val="F26B43"/>
          </p15:clr>
        </p15:guide>
        <p15:guide id="17" pos="2661" userDrawn="1">
          <p15:clr>
            <a:srgbClr val="F26B43"/>
          </p15:clr>
        </p15:guide>
        <p15:guide id="18" pos="2570" userDrawn="1">
          <p15:clr>
            <a:srgbClr val="F26B43"/>
          </p15:clr>
        </p15:guide>
        <p15:guide id="19" pos="2048" userDrawn="1">
          <p15:clr>
            <a:srgbClr val="F26B43"/>
          </p15:clr>
        </p15:guide>
        <p15:guide id="20" pos="1958" userDrawn="1">
          <p15:clr>
            <a:srgbClr val="F26B43"/>
          </p15:clr>
        </p15:guide>
        <p15:guide id="21" pos="1436" userDrawn="1">
          <p15:clr>
            <a:srgbClr val="F26B43"/>
          </p15:clr>
        </p15:guide>
        <p15:guide id="22" pos="1345" userDrawn="1">
          <p15:clr>
            <a:srgbClr val="F26B43"/>
          </p15:clr>
        </p15:guide>
        <p15:guide id="23" pos="824" userDrawn="1">
          <p15:clr>
            <a:srgbClr val="F26B43"/>
          </p15:clr>
        </p15:guide>
        <p15:guide id="24" pos="733" userDrawn="1">
          <p15:clr>
            <a:srgbClr val="F26B43"/>
          </p15:clr>
        </p15:guide>
        <p15:guide id="25" pos="211" userDrawn="1">
          <p15:clr>
            <a:srgbClr val="F26B43"/>
          </p15:clr>
        </p15:guide>
        <p15:guide id="26" orient="horz" pos="164" userDrawn="1">
          <p15:clr>
            <a:srgbClr val="F26B43"/>
          </p15:clr>
        </p15:guide>
        <p15:guide id="27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ommittee on Earth Observation Satellites (CEOS)">
            <a:extLst>
              <a:ext uri="{FF2B5EF4-FFF2-40B4-BE49-F238E27FC236}">
                <a16:creationId xmlns:a16="http://schemas.microsoft.com/office/drawing/2014/main" id="{9781C634-BB1B-F54B-8D1D-70893DAE4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806" y="1669967"/>
            <a:ext cx="2184400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34963" y="3667876"/>
            <a:ext cx="11152091" cy="1874352"/>
          </a:xfrm>
        </p:spPr>
        <p:txBody>
          <a:bodyPr>
            <a:noAutofit/>
          </a:bodyPr>
          <a:lstStyle/>
          <a:p>
            <a:r>
              <a:rPr lang="en-GB" sz="2000" dirty="0"/>
              <a:t>CEOS WGISS 50 -  Virtual Meeting</a:t>
            </a:r>
          </a:p>
          <a:p>
            <a:r>
              <a:rPr lang="en-GB" sz="2000" dirty="0"/>
              <a:t>Wednesday 23</a:t>
            </a:r>
            <a:r>
              <a:rPr lang="en-GB" sz="2000" baseline="30000" dirty="0"/>
              <a:t>rd</a:t>
            </a:r>
            <a:r>
              <a:rPr lang="en-GB" sz="2000" dirty="0"/>
              <a:t> Sept  2020</a:t>
            </a:r>
          </a:p>
          <a:p>
            <a:r>
              <a:rPr lang="en-GB" sz="2000" dirty="0"/>
              <a:t>Esther Conway (UKSA - NCEO – CEDA)</a:t>
            </a:r>
          </a:p>
          <a:p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9E80EF-F19E-1449-9A2C-4048A290265F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36538" y="802659"/>
            <a:ext cx="10548937" cy="867308"/>
          </a:xfrm>
        </p:spPr>
        <p:txBody>
          <a:bodyPr>
            <a:normAutofit fontScale="90000"/>
          </a:bodyPr>
          <a:lstStyle/>
          <a:p>
            <a:r>
              <a:rPr lang="en-GB" dirty="0"/>
              <a:t>Jupyter Notebooks Survey Results, Discussion on participation and Developing a Best Practice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Esther Conway    |     esther.conway@stfc.ac.uk        |     CEDA</a:t>
            </a:r>
          </a:p>
        </p:txBody>
      </p:sp>
    </p:spTree>
    <p:extLst>
      <p:ext uri="{BB962C8B-B14F-4D97-AF65-F5344CB8AC3E}">
        <p14:creationId xmlns:p14="http://schemas.microsoft.com/office/powerpoint/2010/main" val="3125402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Would you interested in attending a webinar or training session on the following topics (tick all that apply)?</a:t>
            </a:r>
          </a:p>
        </p:txBody>
      </p:sp>
      <p:pic>
        <p:nvPicPr>
          <p:cNvPr id="4" name="Picture 3" descr="table5048487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557" y="1399545"/>
            <a:ext cx="4898887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4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Q8: Could you contribute to a webinar or training session on the following topics (tick all that apply)?</a:t>
            </a:r>
          </a:p>
        </p:txBody>
      </p:sp>
      <p:pic>
        <p:nvPicPr>
          <p:cNvPr id="4" name="Picture 3" descr="chart50486153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065" y="1779689"/>
            <a:ext cx="3140731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Q8: Could you contribute to a webinar or training session on the following topics (tick all that apply)?</a:t>
            </a:r>
          </a:p>
        </p:txBody>
      </p:sp>
      <p:pic>
        <p:nvPicPr>
          <p:cNvPr id="4" name="Picture 3" descr="table50486153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187" y="1605028"/>
            <a:ext cx="4898887" cy="4758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E6D2EC9-C16C-7742-BB0B-3F805DB74C57}"/>
              </a:ext>
            </a:extLst>
          </p:cNvPr>
          <p:cNvSpPr/>
          <p:nvPr/>
        </p:nvSpPr>
        <p:spPr>
          <a:xfrm>
            <a:off x="1057700" y="2130217"/>
            <a:ext cx="1941815" cy="8938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Introduction to Jupyter Notebooks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982E-00A0-7F4E-91A1-96311857787D}"/>
              </a:ext>
            </a:extLst>
          </p:cNvPr>
          <p:cNvSpPr/>
          <p:nvPr/>
        </p:nvSpPr>
        <p:spPr>
          <a:xfrm>
            <a:off x="1057700" y="3984370"/>
            <a:ext cx="1941815" cy="8938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Tech Expo Webinars</a:t>
            </a:r>
          </a:p>
        </p:txBody>
      </p:sp>
    </p:spTree>
    <p:extLst>
      <p:ext uri="{BB962C8B-B14F-4D97-AF65-F5344CB8AC3E}">
        <p14:creationId xmlns:p14="http://schemas.microsoft.com/office/powerpoint/2010/main" val="691116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963" y="659407"/>
            <a:ext cx="10548937" cy="867308"/>
          </a:xfrm>
        </p:spPr>
        <p:txBody>
          <a:bodyPr>
            <a:normAutofit fontScale="90000"/>
          </a:bodyPr>
          <a:lstStyle/>
          <a:p>
            <a:r>
              <a:rPr dirty="0"/>
              <a:t>Q11: Do you you think the CEOS community would benefit from best practice advice on any of the following area?</a:t>
            </a:r>
          </a:p>
        </p:txBody>
      </p:sp>
      <p:pic>
        <p:nvPicPr>
          <p:cNvPr id="4" name="Picture 3" descr="chart5048880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909" y="1882315"/>
            <a:ext cx="4835044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10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963" y="638858"/>
            <a:ext cx="10548937" cy="867308"/>
          </a:xfrm>
        </p:spPr>
        <p:txBody>
          <a:bodyPr>
            <a:normAutofit fontScale="90000"/>
          </a:bodyPr>
          <a:lstStyle/>
          <a:p>
            <a:r>
              <a:rPr dirty="0"/>
              <a:t>Q11: Do you you think the CEOS community would benefit from best practice advice on any of the following area?</a:t>
            </a:r>
          </a:p>
        </p:txBody>
      </p:sp>
      <p:pic>
        <p:nvPicPr>
          <p:cNvPr id="4" name="Picture 3" descr="table5048880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5891" y="1506166"/>
            <a:ext cx="7229304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92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85" y="967631"/>
            <a:ext cx="10548937" cy="867308"/>
          </a:xfrm>
        </p:spPr>
        <p:txBody>
          <a:bodyPr>
            <a:normAutofit fontScale="90000"/>
          </a:bodyPr>
          <a:lstStyle/>
          <a:p>
            <a:r>
              <a:rPr dirty="0"/>
              <a:t>Q12: Would you or another representative from your agency be willing to contribute to the development of  best practice in  any of the following areas?</a:t>
            </a:r>
          </a:p>
        </p:txBody>
      </p:sp>
      <p:pic>
        <p:nvPicPr>
          <p:cNvPr id="4" name="Picture 3" descr="chart50489401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725" y="1834939"/>
            <a:ext cx="4711096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73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03" y="905986"/>
            <a:ext cx="10548937" cy="867308"/>
          </a:xfrm>
        </p:spPr>
        <p:txBody>
          <a:bodyPr>
            <a:normAutofit fontScale="90000"/>
          </a:bodyPr>
          <a:lstStyle/>
          <a:p>
            <a:r>
              <a:rPr dirty="0"/>
              <a:t>Q12: Would you or another representative from your agency be willing to contribute to the development of  best practice in any of the following areas?</a:t>
            </a:r>
          </a:p>
        </p:txBody>
      </p:sp>
      <p:pic>
        <p:nvPicPr>
          <p:cNvPr id="4" name="Picture 3" descr="table50489401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340" y="1979951"/>
            <a:ext cx="6359704" cy="418627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C3590D9-B19F-7846-8561-C2525B8734D3}"/>
              </a:ext>
            </a:extLst>
          </p:cNvPr>
          <p:cNvSpPr/>
          <p:nvPr/>
        </p:nvSpPr>
        <p:spPr>
          <a:xfrm>
            <a:off x="1019425" y="3521325"/>
            <a:ext cx="1941815" cy="893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Best Practice Document</a:t>
            </a:r>
          </a:p>
        </p:txBody>
      </p:sp>
    </p:spTree>
    <p:extLst>
      <p:ext uri="{BB962C8B-B14F-4D97-AF65-F5344CB8AC3E}">
        <p14:creationId xmlns:p14="http://schemas.microsoft.com/office/powerpoint/2010/main" val="708575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2400" dirty="0"/>
              <a:t>Q14: Do  you support an</a:t>
            </a:r>
            <a:r>
              <a:rPr lang="en-GB" sz="2400" dirty="0"/>
              <a:t>y</a:t>
            </a:r>
            <a:r>
              <a:rPr sz="2400" dirty="0"/>
              <a:t> of the following  application domains that might also benefit from the reuse or adaption of high quality archived Jupyter notebooks (please tick all that apply)</a:t>
            </a:r>
          </a:p>
        </p:txBody>
      </p:sp>
      <p:pic>
        <p:nvPicPr>
          <p:cNvPr id="4" name="Picture 3" descr="chart5049263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320" y="1594753"/>
            <a:ext cx="2569689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345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899" y="588624"/>
            <a:ext cx="10548937" cy="867308"/>
          </a:xfrm>
        </p:spPr>
        <p:txBody>
          <a:bodyPr>
            <a:noAutofit/>
          </a:bodyPr>
          <a:lstStyle/>
          <a:p>
            <a:r>
              <a:rPr sz="3200" dirty="0"/>
              <a:t>Q14: Do  you support an</a:t>
            </a:r>
            <a:r>
              <a:rPr lang="en-GB" sz="3200" dirty="0"/>
              <a:t>y</a:t>
            </a:r>
            <a:r>
              <a:rPr sz="3200" dirty="0"/>
              <a:t> of the following  application domains that might also benefit from the reuse or adaption of high quality archived Jupyter notebooks (please tick all that apply)</a:t>
            </a:r>
          </a:p>
        </p:txBody>
      </p:sp>
      <p:pic>
        <p:nvPicPr>
          <p:cNvPr id="4" name="Picture 3" descr="table5049263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999" y="1733333"/>
            <a:ext cx="4032323" cy="475868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D9860A4-4355-8742-9127-F745D2602367}"/>
              </a:ext>
            </a:extLst>
          </p:cNvPr>
          <p:cNvSpPr/>
          <p:nvPr/>
        </p:nvSpPr>
        <p:spPr>
          <a:xfrm>
            <a:off x="1067966" y="4296524"/>
            <a:ext cx="1941815" cy="8938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Domain Specific /CapD  Webinars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54D91-B063-654D-A12F-DFC88C5F82D7}"/>
              </a:ext>
            </a:extLst>
          </p:cNvPr>
          <p:cNvSpPr/>
          <p:nvPr/>
        </p:nvSpPr>
        <p:spPr>
          <a:xfrm>
            <a:off x="1067966" y="2580953"/>
            <a:ext cx="1941815" cy="89385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Preservation and CEOS repository</a:t>
            </a:r>
          </a:p>
        </p:txBody>
      </p:sp>
    </p:spTree>
    <p:extLst>
      <p:ext uri="{BB962C8B-B14F-4D97-AF65-F5344CB8AC3E}">
        <p14:creationId xmlns:p14="http://schemas.microsoft.com/office/powerpoint/2010/main" val="3339034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E0C1-A177-A84C-A8B1-C9169D72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647F6-B5A4-224B-8E3A-ED1EE9AA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23221A-0F75-104B-90B9-522462DFC97E}"/>
              </a:ext>
            </a:extLst>
          </p:cNvPr>
          <p:cNvSpPr/>
          <p:nvPr/>
        </p:nvSpPr>
        <p:spPr>
          <a:xfrm>
            <a:off x="1222625" y="2137025"/>
            <a:ext cx="1941815" cy="893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Best Practice Document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DF197B-AC2E-864B-AEBF-E8828C11B7B0}"/>
              </a:ext>
            </a:extLst>
          </p:cNvPr>
          <p:cNvSpPr/>
          <p:nvPr/>
        </p:nvSpPr>
        <p:spPr>
          <a:xfrm>
            <a:off x="1222624" y="4066853"/>
            <a:ext cx="1941815" cy="89385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Preservation and CEOS repository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24552-D6B9-9F4B-9766-5CD666CA1563}"/>
              </a:ext>
            </a:extLst>
          </p:cNvPr>
          <p:cNvSpPr/>
          <p:nvPr/>
        </p:nvSpPr>
        <p:spPr>
          <a:xfrm>
            <a:off x="6851150" y="1074888"/>
            <a:ext cx="1941815" cy="8938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Collaboration and developing a Community of Interest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2B94A0-4293-8F43-9508-681360F1772E}"/>
              </a:ext>
            </a:extLst>
          </p:cNvPr>
          <p:cNvSpPr/>
          <p:nvPr/>
        </p:nvSpPr>
        <p:spPr>
          <a:xfrm>
            <a:off x="8792965" y="1074888"/>
            <a:ext cx="1941815" cy="8938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Training Capabilities (online access to Jupyter Notebooks and Data)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D3462D-FD4F-484C-B9BF-A5EF9F20222E}"/>
              </a:ext>
            </a:extLst>
          </p:cNvPr>
          <p:cNvSpPr/>
          <p:nvPr/>
        </p:nvSpPr>
        <p:spPr>
          <a:xfrm>
            <a:off x="7822057" y="2641430"/>
            <a:ext cx="1941815" cy="8938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Introduction to Jupyter Notebooks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F56CA-4833-6140-9692-C461D4B044EF}"/>
              </a:ext>
            </a:extLst>
          </p:cNvPr>
          <p:cNvSpPr/>
          <p:nvPr/>
        </p:nvSpPr>
        <p:spPr>
          <a:xfrm>
            <a:off x="6433333" y="4066853"/>
            <a:ext cx="1941815" cy="8938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Domain Specific /CapD  Webinars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3AAE0A-AEAD-574A-8E8E-90F1BAAF70A5}"/>
              </a:ext>
            </a:extLst>
          </p:cNvPr>
          <p:cNvSpPr/>
          <p:nvPr/>
        </p:nvSpPr>
        <p:spPr>
          <a:xfrm>
            <a:off x="9238178" y="4066853"/>
            <a:ext cx="1941815" cy="8938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Tech Expo Webinars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00AB4C-8086-6041-AB74-9E543C8FB12F}"/>
              </a:ext>
            </a:extLst>
          </p:cNvPr>
          <p:cNvSpPr/>
          <p:nvPr/>
        </p:nvSpPr>
        <p:spPr>
          <a:xfrm>
            <a:off x="2444437" y="1273143"/>
            <a:ext cx="1643864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Data Interoperability and Use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0CB7D05-F384-E445-9DB8-0B2505A9271D}"/>
              </a:ext>
            </a:extLst>
          </p:cNvPr>
          <p:cNvSpPr/>
          <p:nvPr/>
        </p:nvSpPr>
        <p:spPr>
          <a:xfrm>
            <a:off x="5100086" y="3409954"/>
            <a:ext cx="1643864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CaoD</a:t>
            </a:r>
            <a:r>
              <a:rPr lang="en-US" sz="1200" dirty="0"/>
              <a:t>/WGISS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3E6E22-AD38-604F-B7A2-CCE7FFAC24F0}"/>
              </a:ext>
            </a:extLst>
          </p:cNvPr>
          <p:cNvSpPr/>
          <p:nvPr/>
        </p:nvSpPr>
        <p:spPr>
          <a:xfrm>
            <a:off x="10440691" y="4697710"/>
            <a:ext cx="1643864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Tech Expo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26C247-53CA-B24E-9FF0-FA2C7A4B19B7}"/>
              </a:ext>
            </a:extLst>
          </p:cNvPr>
          <p:cNvSpPr/>
          <p:nvPr/>
        </p:nvSpPr>
        <p:spPr>
          <a:xfrm>
            <a:off x="9542978" y="2074288"/>
            <a:ext cx="1643864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Tech Expo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8DC0B7D-28B3-884F-8C1E-C19FB83DD0BC}"/>
              </a:ext>
            </a:extLst>
          </p:cNvPr>
          <p:cNvSpPr/>
          <p:nvPr/>
        </p:nvSpPr>
        <p:spPr>
          <a:xfrm>
            <a:off x="2634290" y="3272288"/>
            <a:ext cx="1643864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Data Preservation and Stewardship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5C65AB-F7D9-0A48-9137-EC6B00310278}"/>
              </a:ext>
            </a:extLst>
          </p:cNvPr>
          <p:cNvCxnSpPr>
            <a:stCxn id="10" idx="3"/>
          </p:cNvCxnSpPr>
          <p:nvPr/>
        </p:nvCxnSpPr>
        <p:spPr>
          <a:xfrm flipV="1">
            <a:off x="8375148" y="4513778"/>
            <a:ext cx="863030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30B82E0-5CC7-E648-A574-4BE73604D0E9}"/>
              </a:ext>
            </a:extLst>
          </p:cNvPr>
          <p:cNvCxnSpPr>
            <a:stCxn id="5" idx="3"/>
            <a:endCxn id="9" idx="1"/>
          </p:cNvCxnSpPr>
          <p:nvPr/>
        </p:nvCxnSpPr>
        <p:spPr>
          <a:xfrm>
            <a:off x="3164440" y="2583951"/>
            <a:ext cx="4657617" cy="504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86EAB13-98AE-4141-B0BC-43ED82EB75D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2193532" y="3030876"/>
            <a:ext cx="1" cy="1035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2A1E8C6-8A5C-1E4B-BDB3-656931A131EF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7822058" y="1968739"/>
            <a:ext cx="970907" cy="672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0155270-5A1B-3941-9151-818FEF02AFC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8792965" y="1968739"/>
            <a:ext cx="970908" cy="672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4CFCFE6-E371-DB4E-B09C-36991AB6CBF1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8792965" y="3535281"/>
            <a:ext cx="23972" cy="978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7FB2FCBD-AF9D-D049-AFD5-4B5D9729FED1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69559" y="4151499"/>
            <a:ext cx="6623405" cy="446926"/>
          </a:xfrm>
          <a:prstGeom prst="bentConnector4">
            <a:avLst>
              <a:gd name="adj1" fmla="val -76"/>
              <a:gd name="adj2" fmla="val 43216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E15B92AA-2D44-CF4B-BEB9-82264E582FE0}"/>
              </a:ext>
            </a:extLst>
          </p:cNvPr>
          <p:cNvSpPr/>
          <p:nvPr/>
        </p:nvSpPr>
        <p:spPr>
          <a:xfrm>
            <a:off x="10597067" y="815733"/>
            <a:ext cx="1331112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Data Discovery and Access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A817255-8A0C-8E4E-8EF0-AF5B72FD9591}"/>
              </a:ext>
            </a:extLst>
          </p:cNvPr>
          <p:cNvSpPr/>
          <p:nvPr/>
        </p:nvSpPr>
        <p:spPr>
          <a:xfrm>
            <a:off x="5528027" y="419484"/>
            <a:ext cx="1643864" cy="103769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CaoD</a:t>
            </a:r>
            <a:r>
              <a:rPr lang="en-US" sz="1200" dirty="0"/>
              <a:t> , GEO ?, CODATA ?, WGISS</a:t>
            </a:r>
          </a:p>
        </p:txBody>
      </p:sp>
    </p:spTree>
    <p:extLst>
      <p:ext uri="{BB962C8B-B14F-4D97-AF65-F5344CB8AC3E}">
        <p14:creationId xmlns:p14="http://schemas.microsoft.com/office/powerpoint/2010/main" val="409601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73051" y="4043008"/>
            <a:ext cx="5145616" cy="809517"/>
          </a:xfrm>
        </p:spPr>
        <p:txBody>
          <a:bodyPr>
            <a:normAutofit fontScale="70000" lnSpcReduction="20000"/>
          </a:bodyPr>
          <a:lstStyle/>
          <a:p>
            <a:r>
              <a:rPr dirty="0"/>
              <a:t>Total Responses</a:t>
            </a:r>
            <a:r>
              <a:rPr lang="en-GB" dirty="0"/>
              <a:t> as of Friday, June 26, 2020</a:t>
            </a:r>
          </a:p>
          <a:p>
            <a:r>
              <a:rPr lang="en-GB" dirty="0"/>
              <a:t>More anticipated by Virtual Meeting </a:t>
            </a:r>
          </a:p>
          <a:p>
            <a:endParaRPr dirty="0"/>
          </a:p>
        </p:txBody>
      </p:sp>
      <p:pic>
        <p:nvPicPr>
          <p:cNvPr id="2050" name="Picture 2" descr="Committee on Earth Observation Satellites (CEOS)">
            <a:extLst>
              <a:ext uri="{FF2B5EF4-FFF2-40B4-BE49-F238E27FC236}">
                <a16:creationId xmlns:a16="http://schemas.microsoft.com/office/drawing/2014/main" id="{309B7548-A2D8-624B-86F7-93F5B9024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8" y="341953"/>
            <a:ext cx="2732641" cy="273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F5CA3D-013D-AC48-B3E1-37BDBF9EF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628382"/>
              </p:ext>
            </p:extLst>
          </p:nvPr>
        </p:nvGraphicFramePr>
        <p:xfrm>
          <a:off x="5418667" y="980501"/>
          <a:ext cx="6024185" cy="3806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667">
                  <a:extLst>
                    <a:ext uri="{9D8B030D-6E8A-4147-A177-3AD203B41FA5}">
                      <a16:colId xmlns:a16="http://schemas.microsoft.com/office/drawing/2014/main" val="2489299382"/>
                    </a:ext>
                  </a:extLst>
                </a:gridCol>
                <a:gridCol w="1824647">
                  <a:extLst>
                    <a:ext uri="{9D8B030D-6E8A-4147-A177-3AD203B41FA5}">
                      <a16:colId xmlns:a16="http://schemas.microsoft.com/office/drawing/2014/main" val="2845135965"/>
                    </a:ext>
                  </a:extLst>
                </a:gridCol>
                <a:gridCol w="2317871">
                  <a:extLst>
                    <a:ext uri="{9D8B030D-6E8A-4147-A177-3AD203B41FA5}">
                      <a16:colId xmlns:a16="http://schemas.microsoft.com/office/drawing/2014/main" val="4035543668"/>
                    </a:ext>
                  </a:extLst>
                </a:gridCol>
              </a:tblGrid>
              <a:tr h="3275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Pixalytics Ltd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Satellite Applications Catapult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US Naval Research Laboratory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020517"/>
                  </a:ext>
                </a:extLst>
              </a:tr>
              <a:tr h="30157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UK Hydrographic Office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CEDA - NCEO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NASA/JPL/PODAAC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157955"/>
                  </a:ext>
                </a:extLst>
              </a:tr>
              <a:tr h="30157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JAXA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German Aerospace Center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NASA/JPL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34572"/>
                  </a:ext>
                </a:extLst>
              </a:tr>
              <a:tr h="30157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Telespazio VEGA UK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CNES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595838"/>
                  </a:ext>
                </a:extLst>
              </a:tr>
              <a:tr h="30157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NCEO University of Sheffield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Farallon Institute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324767"/>
                  </a:ext>
                </a:extLst>
              </a:tr>
              <a:tr h="511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Jet Propulsion Laboratory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RSAC c/o European Space Agency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Assimila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117296"/>
                  </a:ext>
                </a:extLst>
              </a:tr>
              <a:tr h="90473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Comisión Nacional de Actividades Espaciales (Argentine Space Agency)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ORNL DAAC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405468"/>
                  </a:ext>
                </a:extLst>
              </a:tr>
              <a:tr h="5117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NASA/ASDC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National Snow and Ice Data Center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NASA/Ocean Biology Distributed Active Archive Center (OB.DAAC)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11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CSIRO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Friedrich-Schiller University Jena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Gabonese Agency for Studies and Space Observations (AGEOS)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17774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7F040D1-0C62-3748-BCC3-138AFBCFAF72}"/>
              </a:ext>
            </a:extLst>
          </p:cNvPr>
          <p:cNvSpPr/>
          <p:nvPr/>
        </p:nvSpPr>
        <p:spPr>
          <a:xfrm>
            <a:off x="4447759" y="5494650"/>
            <a:ext cx="2250496" cy="10603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Action: Collaboration and developing a Community of Interest – Who else do we want to reach ?</a:t>
            </a:r>
          </a:p>
        </p:txBody>
      </p:sp>
    </p:spTree>
    <p:extLst>
      <p:ext uri="{BB962C8B-B14F-4D97-AF65-F5344CB8AC3E}">
        <p14:creationId xmlns:p14="http://schemas.microsoft.com/office/powerpoint/2010/main" val="1375148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9919C-A22D-B544-BB26-C514E2EE6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7012" y="3728954"/>
            <a:ext cx="5684838" cy="617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esther.conway@stfc.ac.uk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17AD61-6674-414E-871A-B50827F7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other comments?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62F3B-B7B0-0C49-AE59-D2EA74D6F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9E80EF-F19E-1449-9A2C-4048A290265F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8E3075-8328-AC43-90DE-F820BBF8AC0F}"/>
              </a:ext>
            </a:extLst>
          </p:cNvPr>
          <p:cNvSpPr/>
          <p:nvPr/>
        </p:nvSpPr>
        <p:spPr>
          <a:xfrm>
            <a:off x="3645632" y="2260027"/>
            <a:ext cx="3662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Contact Us !</a:t>
            </a:r>
          </a:p>
        </p:txBody>
      </p:sp>
    </p:spTree>
    <p:extLst>
      <p:ext uri="{BB962C8B-B14F-4D97-AF65-F5344CB8AC3E}">
        <p14:creationId xmlns:p14="http://schemas.microsoft.com/office/powerpoint/2010/main" val="894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Do you or the institutions you support currently use Jupyter Notebooks.</a:t>
            </a:r>
          </a:p>
        </p:txBody>
      </p:sp>
      <p:pic>
        <p:nvPicPr>
          <p:cNvPr id="4" name="Picture 3" descr="chart50479698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74" y="1734139"/>
            <a:ext cx="10058400" cy="42333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BE30337-39E4-CA47-A36B-0C134647B6B4}"/>
              </a:ext>
            </a:extLst>
          </p:cNvPr>
          <p:cNvSpPr/>
          <p:nvPr/>
        </p:nvSpPr>
        <p:spPr>
          <a:xfrm>
            <a:off x="9328231" y="3522630"/>
            <a:ext cx="2250496" cy="10603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Action: Collaboration and developing a Community of Interest – Who else do we want to reach ?</a:t>
            </a:r>
          </a:p>
        </p:txBody>
      </p:sp>
    </p:spTree>
    <p:extLst>
      <p:ext uri="{BB962C8B-B14F-4D97-AF65-F5344CB8AC3E}">
        <p14:creationId xmlns:p14="http://schemas.microsoft.com/office/powerpoint/2010/main" val="107139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Q4: Do you or the institutions you support currently use Jupyter Notebooks.</a:t>
            </a:r>
          </a:p>
        </p:txBody>
      </p:sp>
      <p:pic>
        <p:nvPicPr>
          <p:cNvPr id="4" name="Picture 3" descr="table50479698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830619"/>
            <a:ext cx="10058400" cy="189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7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How do you currently run Jupyter Notebooks?</a:t>
            </a:r>
          </a:p>
        </p:txBody>
      </p:sp>
      <p:pic>
        <p:nvPicPr>
          <p:cNvPr id="4" name="Picture 3" descr="chart5048151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309" y="1399545"/>
            <a:ext cx="5139379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10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How do you currently run Jupyter Notebooks?</a:t>
            </a:r>
          </a:p>
        </p:txBody>
      </p:sp>
      <p:pic>
        <p:nvPicPr>
          <p:cNvPr id="4" name="Picture 3" descr="table5048151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198" y="1399544"/>
            <a:ext cx="7210863" cy="475868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89D2DAE-74E7-D34C-932E-AF7FD6AABFAF}"/>
              </a:ext>
            </a:extLst>
          </p:cNvPr>
          <p:cNvSpPr/>
          <p:nvPr/>
        </p:nvSpPr>
        <p:spPr>
          <a:xfrm>
            <a:off x="254893" y="3331961"/>
            <a:ext cx="1941815" cy="8938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Action: Training Capabilities (online access to Jupyter Notebooks and Data)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D5B2E2D-8835-0B43-AEBD-437DCCA0B45F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2196708" y="2941504"/>
            <a:ext cx="566690" cy="83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2FDA52-5C80-664F-B0CC-B5C873CE217D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196708" y="3778887"/>
            <a:ext cx="566690" cy="274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6AE24B-CACE-0542-8BB9-C66097548645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196708" y="3778887"/>
            <a:ext cx="566690" cy="826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22FA26-634E-9D42-A0F0-0D01C3CA17EA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2196708" y="3481357"/>
            <a:ext cx="566690" cy="297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91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What are you using Jupyter notebooks to do?</a:t>
            </a:r>
          </a:p>
        </p:txBody>
      </p:sp>
      <p:pic>
        <p:nvPicPr>
          <p:cNvPr id="4" name="Picture 3" descr="chart50483477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451" y="1399545"/>
            <a:ext cx="4711096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00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What are you using Jupyter notebooks to do?</a:t>
            </a:r>
          </a:p>
        </p:txBody>
      </p:sp>
      <p:pic>
        <p:nvPicPr>
          <p:cNvPr id="4" name="Picture 3" descr="table50483477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347" y="1399545"/>
            <a:ext cx="7229304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Would you interested in attending a webinar or training session on the following topics (tick all that apply)?</a:t>
            </a:r>
          </a:p>
        </p:txBody>
      </p:sp>
      <p:pic>
        <p:nvPicPr>
          <p:cNvPr id="4" name="Picture 3" descr="chart5048487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633" y="1399545"/>
            <a:ext cx="3140731" cy="475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22343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l Theme">
  <a:themeElements>
    <a:clrScheme name="NCEO Swatches 1">
      <a:dk1>
        <a:srgbClr val="2B3459"/>
      </a:dk1>
      <a:lt1>
        <a:srgbClr val="FFFFFF"/>
      </a:lt1>
      <a:dk2>
        <a:srgbClr val="2B3890"/>
      </a:dk2>
      <a:lt2>
        <a:srgbClr val="FFFFFF"/>
      </a:lt2>
      <a:accent1>
        <a:srgbClr val="2B3890"/>
      </a:accent1>
      <a:accent2>
        <a:srgbClr val="9B98C6"/>
      </a:accent2>
      <a:accent3>
        <a:srgbClr val="4D71B8"/>
      </a:accent3>
      <a:accent4>
        <a:srgbClr val="2B3459"/>
      </a:accent4>
      <a:accent5>
        <a:srgbClr val="71D8D3"/>
      </a:accent5>
      <a:accent6>
        <a:srgbClr val="647189"/>
      </a:accent6>
      <a:hlink>
        <a:srgbClr val="4C64FF"/>
      </a:hlink>
      <a:folHlink>
        <a:srgbClr val="0023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</TotalTime>
  <Words>651</Words>
  <Application>Microsoft Macintosh PowerPoint</Application>
  <PresentationFormat>Widescreen</PresentationFormat>
  <Paragraphs>81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Internal Theme</vt:lpstr>
      <vt:lpstr>Jupyter Notebooks Survey Results, Discussion on participation and Developing a Best Practice</vt:lpstr>
      <vt:lpstr>29</vt:lpstr>
      <vt:lpstr>Q4: Do you or the institutions you support currently use Jupyter Notebooks.</vt:lpstr>
      <vt:lpstr>Q4: Do you or the institutions you support currently use Jupyter Notebooks.</vt:lpstr>
      <vt:lpstr>Q5: How do you currently run Jupyter Notebooks?</vt:lpstr>
      <vt:lpstr>Q5: How do you currently run Jupyter Notebooks?</vt:lpstr>
      <vt:lpstr>Q6: What are you using Jupyter notebooks to do?</vt:lpstr>
      <vt:lpstr>Q6: What are you using Jupyter notebooks to do?</vt:lpstr>
      <vt:lpstr>Q7: Would you interested in attending a webinar or training session on the following topics (tick all that apply)?</vt:lpstr>
      <vt:lpstr>Q7: Would you interested in attending a webinar or training session on the following topics (tick all that apply)?</vt:lpstr>
      <vt:lpstr>Q8: Could you contribute to a webinar or training session on the following topics (tick all that apply)?</vt:lpstr>
      <vt:lpstr>Q8: Could you contribute to a webinar or training session on the following topics (tick all that apply)?</vt:lpstr>
      <vt:lpstr>Q11: Do you you think the CEOS community would benefit from best practice advice on any of the following area?</vt:lpstr>
      <vt:lpstr>Q11: Do you you think the CEOS community would benefit from best practice advice on any of the following area?</vt:lpstr>
      <vt:lpstr>Q12: Would you or another representative from your agency be willing to contribute to the development of  best practice in  any of the following areas?</vt:lpstr>
      <vt:lpstr>Q12: Would you or another representative from your agency be willing to contribute to the development of  best practice in any of the following areas?</vt:lpstr>
      <vt:lpstr>Q14: Do  you support any of the following  application domains that might also benefit from the reuse or adaption of high quality archived Jupyter notebooks (please tick all that apply)</vt:lpstr>
      <vt:lpstr>Q14: Do  you support any of the following  application domains that might also benefit from the reuse or adaption of high quality archived Jupyter notebooks (please tick all that apply)</vt:lpstr>
      <vt:lpstr>Actions !</vt:lpstr>
      <vt:lpstr>Any other comments?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Centre of Earth Observation</dc:title>
  <dc:creator>Bulb Studios</dc:creator>
  <cp:lastModifiedBy>Conway, Esther (STFC,RAL,RALSP)</cp:lastModifiedBy>
  <cp:revision>137</cp:revision>
  <dcterms:created xsi:type="dcterms:W3CDTF">2018-05-29T08:58:13Z</dcterms:created>
  <dcterms:modified xsi:type="dcterms:W3CDTF">2020-09-14T21:28:24Z</dcterms:modified>
</cp:coreProperties>
</file>