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2"/>
  </p:notesMasterIdLst>
  <p:sldIdLst>
    <p:sldId id="728" r:id="rId2"/>
    <p:sldId id="1342" r:id="rId3"/>
    <p:sldId id="1311" r:id="rId4"/>
    <p:sldId id="775" r:id="rId5"/>
    <p:sldId id="1351" r:id="rId6"/>
    <p:sldId id="1349" r:id="rId7"/>
    <p:sldId id="1350" r:id="rId8"/>
    <p:sldId id="1344" r:id="rId9"/>
    <p:sldId id="578" r:id="rId10"/>
    <p:sldId id="1360" r:id="rId11"/>
    <p:sldId id="576" r:id="rId12"/>
    <p:sldId id="577" r:id="rId13"/>
    <p:sldId id="1314" r:id="rId14"/>
    <p:sldId id="257" r:id="rId15"/>
    <p:sldId id="258" r:id="rId16"/>
    <p:sldId id="1345" r:id="rId17"/>
    <p:sldId id="261" r:id="rId18"/>
    <p:sldId id="1346" r:id="rId19"/>
    <p:sldId id="1347" r:id="rId20"/>
    <p:sldId id="260" r:id="rId21"/>
    <p:sldId id="1315" r:id="rId22"/>
    <p:sldId id="1359" r:id="rId23"/>
    <p:sldId id="1357" r:id="rId24"/>
    <p:sldId id="1353" r:id="rId25"/>
    <p:sldId id="1354" r:id="rId26"/>
    <p:sldId id="1312" r:id="rId27"/>
    <p:sldId id="1356" r:id="rId28"/>
    <p:sldId id="1355" r:id="rId29"/>
    <p:sldId id="736" r:id="rId30"/>
    <p:sldId id="1306" r:id="rId31"/>
  </p:sldIdLst>
  <p:sldSz cx="9144000" cy="5143500" type="screen16x9"/>
  <p:notesSz cx="6858000" cy="9144000"/>
  <p:embeddedFontLst>
    <p:embeddedFont>
      <p:font typeface="Avenir Book" panose="02000503020000020003" pitchFamily="2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 Quinn" initials="" lastIdx="3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6DBC"/>
    <a:srgbClr val="384A88"/>
    <a:srgbClr val="4433FF"/>
    <a:srgbClr val="011EAA"/>
    <a:srgbClr val="17469A"/>
    <a:srgbClr val="1F1789"/>
    <a:srgbClr val="3157A3"/>
    <a:srgbClr val="2E5196"/>
    <a:srgbClr val="174784"/>
    <a:srgbClr val="1631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87"/>
    <p:restoredTop sz="94700"/>
  </p:normalViewPr>
  <p:slideViewPr>
    <p:cSldViewPr snapToGrid="0" snapToObjects="1">
      <p:cViewPr>
        <p:scale>
          <a:sx n="120" d="100"/>
          <a:sy n="120" d="100"/>
        </p:scale>
        <p:origin x="1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4053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522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17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F2A13A-C335-4644-90A6-F1C5F06021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97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Raytheon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AC4-1C81-4AB4-8D73-92191CCF549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460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5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21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5576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1384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043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973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824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172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2648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7790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Raytheon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AC4-1C81-4AB4-8D73-92191CCF549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30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96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8900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4780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2710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the right column, in highlight area, is the GCMD Science Keyword related to the Instrument.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2174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365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31D474-A30B-46C7-A7CB-BF5BB52F9BB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9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2569"/>
                </a:solidFill>
              </a:rPr>
              <a:t>May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256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3504-764F-4D7D-8E80-01B1CC0E79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0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1157075" y="221200"/>
            <a:ext cx="767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4163440" y="4698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34237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34495E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157075" y="221200"/>
            <a:ext cx="767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8520600" cy="21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rgbClr val="F3F3F3"/>
                </a:solidFill>
              </a:defRPr>
            </a:lvl1pPr>
            <a:lvl2pPr lvl="1" algn="r" rtl="0">
              <a:buNone/>
              <a:defRPr sz="1000">
                <a:solidFill>
                  <a:srgbClr val="F3F3F3"/>
                </a:solidFill>
              </a:defRPr>
            </a:lvl2pPr>
            <a:lvl3pPr lvl="2" algn="r" rtl="0">
              <a:buNone/>
              <a:defRPr sz="1000">
                <a:solidFill>
                  <a:srgbClr val="F3F3F3"/>
                </a:solidFill>
              </a:defRPr>
            </a:lvl3pPr>
            <a:lvl4pPr lvl="3" algn="r" rtl="0">
              <a:buNone/>
              <a:defRPr sz="1000">
                <a:solidFill>
                  <a:srgbClr val="F3F3F3"/>
                </a:solidFill>
              </a:defRPr>
            </a:lvl4pPr>
            <a:lvl5pPr lvl="4" algn="r" rtl="0">
              <a:buNone/>
              <a:defRPr sz="1000">
                <a:solidFill>
                  <a:srgbClr val="F3F3F3"/>
                </a:solidFill>
              </a:defRPr>
            </a:lvl5pPr>
            <a:lvl6pPr lvl="5" algn="r" rtl="0">
              <a:buNone/>
              <a:defRPr sz="1000">
                <a:solidFill>
                  <a:srgbClr val="F3F3F3"/>
                </a:solidFill>
              </a:defRPr>
            </a:lvl6pPr>
            <a:lvl7pPr lvl="6" algn="r" rtl="0">
              <a:buNone/>
              <a:defRPr sz="1000">
                <a:solidFill>
                  <a:srgbClr val="F3F3F3"/>
                </a:solidFill>
              </a:defRPr>
            </a:lvl7pPr>
            <a:lvl8pPr lvl="7" algn="r" rtl="0">
              <a:buNone/>
              <a:defRPr sz="1000">
                <a:solidFill>
                  <a:srgbClr val="F3F3F3"/>
                </a:solidFill>
              </a:defRPr>
            </a:lvl8pPr>
            <a:lvl9pPr lvl="8" algn="r" rtl="0">
              <a:buNone/>
              <a:defRPr sz="1000">
                <a:solidFill>
                  <a:srgbClr val="F3F3F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13" descr="This image rendered as PNG in ...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2875" y="170638"/>
            <a:ext cx="752750" cy="6232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5" r:id="rId9"/>
    <p:sldLayoutId id="214748367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hyperlink" Target="https://data.nodc.noaa.gov/ncei/archive/metadata/approved/iso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hyperlink" Target="https://idn.ceos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hyperlink" Target="https://idn.ceos.org/" TargetMode="External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hyperlink" Target="https://idn.ceos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hyperlink" Target="https://search.earthdata.nasa.gov/portal/idn/search" TargetMode="External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hyperlink" Target="https://search.earthdata.nasa.gov/portal/idn/search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hyperlink" Target="https://draftmmt.sit.earthdata.nasa.gov/" TargetMode="External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earthdata.nasa.gov/earth-observation-data/find-data/gcmd/gcmd-keyword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iki.earthdata.nasa.gov/display/CMR/Draft+Metadata+Management+Tool+%28dMMT%29+User%27s+Guide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s://draftmmt.earthdata.nasa.gov/" TargetMode="External"/><Relationship Id="rId5" Type="http://schemas.openxmlformats.org/officeDocument/2006/relationships/hyperlink" Target="https://idn.ceos.org/" TargetMode="External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cmd.earthdata.nasa.gov/kms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iki.earthdata.nasa.gov/display/CMR/CMR+Documents" TargetMode="External"/><Relationship Id="rId4" Type="http://schemas.openxmlformats.org/officeDocument/2006/relationships/hyperlink" Target="https://gcmd.earthdata.nasa.gov/kms/concepts/concept_scheme/sciencekeywords?case=native&amp;format=csv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p.morahan@nasa.gov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christopher.s.lynnes@nasa.gov" TargetMode="External"/><Relationship Id="rId4" Type="http://schemas.openxmlformats.org/officeDocument/2006/relationships/hyperlink" Target="mailto:valerie.dixon@nasa.g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 dirty="0"/>
          </a:p>
        </p:txBody>
      </p:sp>
      <p:sp>
        <p:nvSpPr>
          <p:cNvPr id="12" name="Shape 46">
            <a:extLst>
              <a:ext uri="{FF2B5EF4-FFF2-40B4-BE49-F238E27FC236}">
                <a16:creationId xmlns:a16="http://schemas.microsoft.com/office/drawing/2014/main" id="{7E7CF64D-9B22-1242-8743-A852EFEF030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06780" y="1151645"/>
            <a:ext cx="737362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2800" dirty="0">
                <a:solidFill>
                  <a:schemeClr val="lt1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International Directory Network (IDN) Report</a:t>
            </a:r>
            <a:endParaRPr sz="2800" i="0" u="none" strike="noStrike" cap="none" dirty="0">
              <a:solidFill>
                <a:schemeClr val="lt1"/>
              </a:solidFill>
              <a:latin typeface="Avenir Book" panose="02000503020000020003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</p:txBody>
      </p:sp>
      <p:sp>
        <p:nvSpPr>
          <p:cNvPr id="13" name="Shape 47">
            <a:extLst>
              <a:ext uri="{FF2B5EF4-FFF2-40B4-BE49-F238E27FC236}">
                <a16:creationId xmlns:a16="http://schemas.microsoft.com/office/drawing/2014/main" id="{B056A200-D8BB-F74C-A433-2D168393FB0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15340" y="2448538"/>
            <a:ext cx="7086600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 sz="2000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CEOS WGISS-50</a:t>
            </a:r>
          </a:p>
          <a:p>
            <a:pPr marL="0" indent="0"/>
            <a:r>
              <a:rPr lang="en-US" sz="2000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Remote Meeting, September 22 to 24, 2020 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DAF4389-2064-294A-A7BF-3B583529E1A6}"/>
              </a:ext>
            </a:extLst>
          </p:cNvPr>
          <p:cNvSpPr txBox="1">
            <a:spLocks/>
          </p:cNvSpPr>
          <p:nvPr/>
        </p:nvSpPr>
        <p:spPr>
          <a:xfrm>
            <a:off x="825500" y="3454628"/>
            <a:ext cx="7086600" cy="136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buClr>
                <a:srgbClr val="BFBFBF"/>
              </a:buClr>
              <a:buSzPts val="2400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Michael Morahan</a:t>
            </a:r>
          </a:p>
          <a:p>
            <a:pPr marL="0" lvl="0" indent="0">
              <a:buClr>
                <a:srgbClr val="BFBFBF"/>
              </a:buClr>
              <a:buSzPts val="2400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IDN Coordinator</a:t>
            </a:r>
            <a:endParaRPr lang="en-US" sz="1600" i="1" dirty="0">
              <a:solidFill>
                <a:schemeClr val="bg1">
                  <a:lumMod val="85000"/>
                </a:schemeClr>
              </a:solidFill>
              <a:latin typeface="Avenir Book" panose="02000503020000020003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lvl="0" indent="0">
              <a:buClr>
                <a:srgbClr val="BFBFBF"/>
              </a:buClr>
              <a:buSzPts val="2400"/>
            </a:pPr>
            <a:r>
              <a:rPr lang="en-US" sz="1600" i="1" dirty="0" err="1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Michael.P.Morahan@nasa.gov</a:t>
            </a:r>
            <a:endParaRPr lang="en-US" sz="1600" i="1" dirty="0">
              <a:solidFill>
                <a:schemeClr val="bg1">
                  <a:lumMod val="85000"/>
                </a:schemeClr>
              </a:solidFill>
              <a:latin typeface="Avenir Book" panose="02000503020000020003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</p:txBody>
      </p:sp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A05DC3C-5BF5-6E4C-B3C4-2C0DEB524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44" y="46863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844" y="214659"/>
            <a:ext cx="7992534" cy="376238"/>
          </a:xfrm>
        </p:spPr>
        <p:txBody>
          <a:bodyPr/>
          <a:lstStyle/>
          <a:p>
            <a:r>
              <a:rPr lang="en-US" dirty="0"/>
              <a:t>Reconciling NOAA TPIO and GCMD keywords.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GCMD/IDN Science Coordinators have been working with the NOAA TPIO team on reconciling science keywords being used in their collection metadata records with the GCMD keywords.  </a:t>
            </a:r>
          </a:p>
          <a:p>
            <a:r>
              <a:rPr lang="en-US" dirty="0"/>
              <a:t>GCMD/IDN Science Coordinators have been providing feedback and suggestions on the keywords being suggested.  </a:t>
            </a:r>
          </a:p>
          <a:p>
            <a:r>
              <a:rPr lang="en-US" dirty="0"/>
              <a:t>The NOAA TPIO Team is expected to deliver a set of Atmosphere keyword changes to the GCMD/IDN Science Coordinators. These keywords will go through an ESDIS Standards Office (ESO) review during the fall of 2020.   </a:t>
            </a:r>
          </a:p>
          <a:p>
            <a:r>
              <a:rPr lang="en-US" dirty="0"/>
              <a:t>The next set of keywords expected for review are the Ocean Keywords.  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9E4786D-A530-BB45-B831-1EB3B0325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863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0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544" y="219754"/>
            <a:ext cx="7303007" cy="376238"/>
          </a:xfrm>
        </p:spPr>
        <p:txBody>
          <a:bodyPr/>
          <a:lstStyle/>
          <a:p>
            <a:pPr algn="ctr"/>
            <a:r>
              <a:rPr lang="en-US" b="0" dirty="0" err="1"/>
              <a:t>WGClimate</a:t>
            </a:r>
            <a:r>
              <a:rPr lang="en-US" b="0" dirty="0"/>
              <a:t> requested NOAA </a:t>
            </a:r>
            <a:r>
              <a:rPr lang="en-US" dirty="0"/>
              <a:t>R</a:t>
            </a:r>
            <a:r>
              <a:rPr lang="en-US" b="0" dirty="0"/>
              <a:t>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700" y="788043"/>
            <a:ext cx="8520600" cy="2193600"/>
          </a:xfrm>
        </p:spPr>
        <p:txBody>
          <a:bodyPr/>
          <a:lstStyle/>
          <a:p>
            <a:r>
              <a:rPr lang="en-US" sz="2100" dirty="0"/>
              <a:t>Requested NOAA CLASS dataset records missing from the IDN:</a:t>
            </a:r>
            <a:endParaRPr lang="en-US" sz="135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endParaRPr lang="en-US" sz="15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5BF10F8-2B84-E748-A4DC-B4BF976F1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43551"/>
              </p:ext>
            </p:extLst>
          </p:nvPr>
        </p:nvGraphicFramePr>
        <p:xfrm>
          <a:off x="311701" y="1274766"/>
          <a:ext cx="8520600" cy="3495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3038">
                  <a:extLst>
                    <a:ext uri="{9D8B030D-6E8A-4147-A177-3AD203B41FA5}">
                      <a16:colId xmlns:a16="http://schemas.microsoft.com/office/drawing/2014/main" val="3686265651"/>
                    </a:ext>
                  </a:extLst>
                </a:gridCol>
                <a:gridCol w="4307562">
                  <a:extLst>
                    <a:ext uri="{9D8B030D-6E8A-4147-A177-3AD203B41FA5}">
                      <a16:colId xmlns:a16="http://schemas.microsoft.com/office/drawing/2014/main" val="358201216"/>
                    </a:ext>
                  </a:extLst>
                </a:gridCol>
              </a:tblGrid>
              <a:tr h="158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 Name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Dataset ID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725412744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Ozone Monitoring Experiment (GOME and GOME2)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845435931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gov.noaa.class.GOME_DAILY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985937067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gov.noaa.class.GOME_L2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72623505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677335222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OSTM/Jason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601430979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gov.noaa.class.J2-TEL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902369079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gov.noaa.class.J2-ORBINFO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558742927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gov.noaa.class.J2-AUX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803268394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gov.noaa.class.J2-ANC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865723415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253793242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Microwave Humidity Sounder (MHS) NOAA-19 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73692731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gov.noaa.class.MIRS_MAP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047184206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gov.noaa.class.MSPPS_FXAR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569132734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784795021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MHS instruments on the 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MetOp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317681920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gov.noaa.class.IASI_CCR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5438712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102828830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Technology Microwave Sounder (ATMS) on NPOESS</a:t>
                      </a:r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363912337"/>
                  </a:ext>
                </a:extLst>
              </a:tr>
              <a:tr h="157541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Technology Microwave Sounder (ATMS) on NPOESS</a:t>
                      </a:r>
                      <a:endParaRPr lang="en-US" sz="11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85256510"/>
                  </a:ext>
                </a:extLst>
              </a:tr>
            </a:tbl>
          </a:graphicData>
        </a:graphic>
      </p:graphicFrame>
      <p:pic>
        <p:nvPicPr>
          <p:cNvPr id="5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0D47C61-7F94-0044-9E6B-986B42572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59" y="4703634"/>
            <a:ext cx="457200" cy="457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280A2-79CA-B14B-AB3C-75B0B0388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3504-764F-4D7D-8E80-01B1CC0E79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5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56" y="117123"/>
            <a:ext cx="8052012" cy="376238"/>
          </a:xfrm>
        </p:spPr>
        <p:txBody>
          <a:bodyPr/>
          <a:lstStyle/>
          <a:p>
            <a:pPr algn="ctr"/>
            <a:r>
              <a:rPr lang="en-US" sz="2200" b="0" dirty="0"/>
              <a:t>NOAA Southern Ocean Observing System (SOOS) Collections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700" y="634315"/>
            <a:ext cx="8520600" cy="21936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dirty="0"/>
              <a:t>NOAA requested CEOS IDN to ingest SOOS dataset metadata records.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SOOS Web Accessible Folder of dataset metadata records: (</a:t>
            </a:r>
            <a:r>
              <a:rPr lang="en-US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https://data.nodc.noaa.gov/ncei/archive/metadata/approved/iso/</a:t>
            </a:r>
            <a:r>
              <a:rPr lang="en-US" sz="1600" dirty="0"/>
              <a:t>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Most of the records failed to ingest because of missing dataset &lt;</a:t>
            </a:r>
            <a:r>
              <a:rPr lang="en-US" sz="1600" dirty="0" err="1"/>
              <a:t>gmd:edition</a:t>
            </a:r>
            <a:r>
              <a:rPr lang="en-US" sz="1600" dirty="0"/>
              <a:t>&gt; values.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dirty="0"/>
              <a:t>Within the CMR the UMM-C Collection Version field is required and is mapped to the ISO edition field.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Proposed solutions: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dirty="0"/>
              <a:t>NOAA adds:</a:t>
            </a:r>
          </a:p>
          <a:p>
            <a:pPr marL="942975" lvl="3" indent="0">
              <a:spcBef>
                <a:spcPts val="600"/>
              </a:spcBef>
              <a:buClr>
                <a:schemeClr val="bg1"/>
              </a:buClr>
              <a:buFont typeface="Arial"/>
              <a:buNone/>
            </a:pPr>
            <a:r>
              <a:rPr lang="en-US" sz="1200" dirty="0"/>
              <a:t>&lt;</a:t>
            </a:r>
            <a:r>
              <a:rPr lang="en-US" sz="1200" dirty="0" err="1"/>
              <a:t>gmd:edition</a:t>
            </a:r>
            <a:r>
              <a:rPr lang="en-US" sz="1200" dirty="0"/>
              <a:t>&gt;</a:t>
            </a:r>
          </a:p>
          <a:p>
            <a:pPr marL="942975" lvl="3" indent="0">
              <a:spcBef>
                <a:spcPts val="600"/>
              </a:spcBef>
              <a:buClr>
                <a:schemeClr val="bg1"/>
              </a:buClr>
              <a:buFont typeface="Arial"/>
              <a:buNone/>
            </a:pPr>
            <a:r>
              <a:rPr lang="en-US" sz="1200" dirty="0"/>
              <a:t>	&lt;</a:t>
            </a:r>
            <a:r>
              <a:rPr lang="en-US" sz="1200" dirty="0" err="1"/>
              <a:t>gco:CharacterString</a:t>
            </a:r>
            <a:r>
              <a:rPr lang="en-US" sz="1200" dirty="0"/>
              <a:t>&gt;Not provided&lt;/</a:t>
            </a:r>
            <a:r>
              <a:rPr lang="en-US" sz="1200" dirty="0" err="1"/>
              <a:t>gco:CharacterString</a:t>
            </a:r>
            <a:r>
              <a:rPr lang="en-US" sz="1200" dirty="0"/>
              <a:t>&gt;</a:t>
            </a:r>
          </a:p>
          <a:p>
            <a:pPr marL="942975" lvl="3" indent="0">
              <a:spcBef>
                <a:spcPts val="600"/>
              </a:spcBef>
              <a:buClr>
                <a:schemeClr val="bg1"/>
              </a:buClr>
              <a:buFont typeface="Arial"/>
              <a:buNone/>
            </a:pPr>
            <a:r>
              <a:rPr lang="en-US" sz="1200" dirty="0"/>
              <a:t>&lt;/</a:t>
            </a:r>
            <a:r>
              <a:rPr lang="en-US" sz="1200" dirty="0" err="1"/>
              <a:t>gmd:edition</a:t>
            </a:r>
            <a:r>
              <a:rPr lang="en-US" sz="1200" dirty="0"/>
              <a:t>&gt;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dirty="0"/>
              <a:t>NOAA adds “</a:t>
            </a:r>
            <a:r>
              <a:rPr lang="en-US" dirty="0" err="1"/>
              <a:t>gco:nilReason</a:t>
            </a:r>
            <a:r>
              <a:rPr lang="en-US" dirty="0"/>
              <a:t>="inapplicable”“ and CMR maps it to “Not provided” value: </a:t>
            </a:r>
          </a:p>
          <a:p>
            <a:pPr marL="942975" lvl="3" indent="0">
              <a:spcBef>
                <a:spcPts val="600"/>
              </a:spcBef>
              <a:buClr>
                <a:schemeClr val="bg1"/>
              </a:buClr>
              <a:buFont typeface="Arial"/>
              <a:buNone/>
            </a:pPr>
            <a:r>
              <a:rPr lang="en-US" sz="1200" dirty="0"/>
              <a:t>&lt;</a:t>
            </a:r>
            <a:r>
              <a:rPr lang="en-US" sz="1200" dirty="0" err="1"/>
              <a:t>gmd:edition</a:t>
            </a:r>
            <a:r>
              <a:rPr lang="en-US" sz="1200" dirty="0"/>
              <a:t> </a:t>
            </a:r>
            <a:r>
              <a:rPr lang="en-US" sz="1200" dirty="0" err="1"/>
              <a:t>gco:nilReason</a:t>
            </a:r>
            <a:r>
              <a:rPr lang="en-US" sz="1200" dirty="0"/>
              <a:t>="inapplicable"/&gt;</a:t>
            </a:r>
          </a:p>
          <a:p>
            <a:pPr marL="114300" indent="0">
              <a:buNone/>
            </a:pPr>
            <a:endParaRPr lang="en-US" sz="1500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F20E448-0E2E-FC4C-A8A2-F98E195E1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863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2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12356" y="2085203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3300" b="1" dirty="0">
                <a:solidFill>
                  <a:schemeClr val="bg1"/>
                </a:solidFill>
                <a:latin typeface="Avenir Book" panose="02000503020000020003" pitchFamily="2" charset="0"/>
              </a:rPr>
              <a:t>II. </a:t>
            </a:r>
            <a:r>
              <a:rPr lang="en-US" sz="3200" b="1" dirty="0">
                <a:solidFill>
                  <a:schemeClr val="bg1"/>
                </a:solidFill>
                <a:latin typeface="Avenir Book" panose="02000503020000020003" pitchFamily="2" charset="0"/>
              </a:rPr>
              <a:t>IDN Metrics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7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A381-FFD5-AA49-BEEC-8D803A8C1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1"/>
            <a:ext cx="8406020" cy="994172"/>
          </a:xfrm>
        </p:spPr>
        <p:txBody>
          <a:bodyPr/>
          <a:lstStyle/>
          <a:p>
            <a:r>
              <a:rPr lang="en-US" dirty="0"/>
              <a:t>IDN Homepage Usage </a:t>
            </a:r>
            <a:br>
              <a:rPr lang="en-US" dirty="0"/>
            </a:br>
            <a:r>
              <a:rPr lang="en-US" sz="1200" dirty="0"/>
              <a:t>(</a:t>
            </a:r>
            <a:r>
              <a:rPr lang="en-US" sz="1200" dirty="0">
                <a:hlinkClick r:id="rId4"/>
              </a:rPr>
              <a:t>https://idn.ceos.org/</a:t>
            </a:r>
            <a:r>
              <a:rPr lang="en-US" sz="1200" dirty="0"/>
              <a:t>)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BB81E9A-7A27-7840-ABB8-9015EB6897D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080E705-34FC-3C43-88CF-55ABE06A774D}"/>
              </a:ext>
            </a:extLst>
          </p:cNvPr>
          <p:cNvSpPr txBox="1">
            <a:spLocks/>
          </p:cNvSpPr>
          <p:nvPr/>
        </p:nvSpPr>
        <p:spPr>
          <a:xfrm>
            <a:off x="258807" y="3495977"/>
            <a:ext cx="8406020" cy="151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200" b="1" dirty="0"/>
              <a:t>User</a:t>
            </a:r>
            <a:r>
              <a:rPr lang="en-US" sz="1200" dirty="0"/>
              <a:t>: An individual person browsing the website.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200" b="1" dirty="0"/>
              <a:t>Sessions</a:t>
            </a:r>
            <a:r>
              <a:rPr lang="en-US" sz="1200" dirty="0"/>
              <a:t>: A single visit to the website, consisting of one or more pageviews.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200" b="1" dirty="0"/>
              <a:t>Pageviews</a:t>
            </a:r>
            <a:r>
              <a:rPr lang="en-US" sz="1200" dirty="0"/>
              <a:t>: A pageview is reported when a page has been viewed by a user on the website.</a:t>
            </a:r>
          </a:p>
          <a:p>
            <a:pPr marL="114300" indent="0">
              <a:spcBef>
                <a:spcPts val="600"/>
              </a:spcBef>
              <a:buClr>
                <a:schemeClr val="bg1"/>
              </a:buClr>
              <a:buNone/>
            </a:pPr>
            <a:endParaRPr lang="en-US" sz="1200" dirty="0"/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200" b="1" dirty="0"/>
              <a:t>Pages/Session</a:t>
            </a:r>
            <a:r>
              <a:rPr lang="en-US" sz="1200" dirty="0"/>
              <a:t>: the average number of pageviews in each session.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200" b="1" dirty="0"/>
              <a:t>Avg. Session Duration</a:t>
            </a:r>
            <a:r>
              <a:rPr lang="en-US" sz="1200" dirty="0"/>
              <a:t>: how long users are spending on your website.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200" b="1" dirty="0"/>
              <a:t>Bounce Rate</a:t>
            </a:r>
            <a:r>
              <a:rPr lang="en-US" sz="1200" dirty="0"/>
              <a:t>: is the percentage of sessions with only one interaction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8A5D0455-08F9-C54D-9700-09EF86B79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8705" t="24076" r="7699" b="31133"/>
          <a:stretch/>
        </p:blipFill>
        <p:spPr>
          <a:xfrm>
            <a:off x="258807" y="906308"/>
            <a:ext cx="8708731" cy="254465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663FBD-E86E-544D-8844-8FBED85404D3}"/>
              </a:ext>
            </a:extLst>
          </p:cNvPr>
          <p:cNvSpPr txBox="1"/>
          <p:nvPr/>
        </p:nvSpPr>
        <p:spPr>
          <a:xfrm>
            <a:off x="3992880" y="2172533"/>
            <a:ext cx="214648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GMCD decommission links</a:t>
            </a:r>
          </a:p>
          <a:p>
            <a:r>
              <a:rPr lang="en-US" sz="1200" dirty="0"/>
              <a:t>redirected to IDN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588A4C-4891-0149-967D-814DFCCB6CBC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6139363" y="2403366"/>
            <a:ext cx="7795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511FCF7-0BC0-164D-8178-2D074F738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31" y="464417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A381-FFD5-AA49-BEEC-8D803A8C1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1"/>
            <a:ext cx="8406020" cy="994172"/>
          </a:xfrm>
        </p:spPr>
        <p:txBody>
          <a:bodyPr/>
          <a:lstStyle/>
          <a:p>
            <a:r>
              <a:rPr lang="en-US" dirty="0"/>
              <a:t>IDN Homepage Usage (continue)</a:t>
            </a:r>
            <a:br>
              <a:rPr lang="en-US" dirty="0"/>
            </a:br>
            <a:r>
              <a:rPr lang="en-US" sz="1200" dirty="0"/>
              <a:t>(</a:t>
            </a:r>
            <a:r>
              <a:rPr lang="en-US" sz="1200" dirty="0">
                <a:hlinkClick r:id="rId5"/>
              </a:rPr>
              <a:t>https://idn.ceos.org/</a:t>
            </a:r>
            <a:r>
              <a:rPr lang="en-US" sz="1200" dirty="0"/>
              <a:t>)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1CEDA60-0CB7-6048-8807-B92B1A9E23B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 dirty="0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EFE976E-4F5A-5243-B60A-1D3451D4A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0848" t="1588" r="4378" b="85807"/>
          <a:stretch/>
        </p:blipFill>
        <p:spPr>
          <a:xfrm>
            <a:off x="491490" y="788303"/>
            <a:ext cx="6007595" cy="414936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559885-540B-0946-815A-52EE16BB6DED}"/>
              </a:ext>
            </a:extLst>
          </p:cNvPr>
          <p:cNvSpPr txBox="1"/>
          <p:nvPr/>
        </p:nvSpPr>
        <p:spPr>
          <a:xfrm>
            <a:off x="3863340" y="292013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9C77A8E-40A3-9048-80A5-3216A5982EFE}"/>
              </a:ext>
            </a:extLst>
          </p:cNvPr>
          <p:cNvSpPr txBox="1">
            <a:spLocks/>
          </p:cNvSpPr>
          <p:nvPr/>
        </p:nvSpPr>
        <p:spPr>
          <a:xfrm>
            <a:off x="6559838" y="1456369"/>
            <a:ext cx="2440092" cy="3731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  <a:buSzPct val="100000"/>
            </a:pPr>
            <a:r>
              <a:rPr lang="en-US" sz="1000" b="1" dirty="0"/>
              <a:t>Direct Traffic</a:t>
            </a:r>
            <a:r>
              <a:rPr lang="en-US" sz="1000" dirty="0"/>
              <a:t>: includes people who typed your website’s URL into their browser or clicked a link in an email application.</a:t>
            </a:r>
          </a:p>
          <a:p>
            <a:pPr>
              <a:spcBef>
                <a:spcPts val="600"/>
              </a:spcBef>
              <a:buClr>
                <a:schemeClr val="bg1"/>
              </a:buClr>
              <a:buSzPct val="100000"/>
            </a:pPr>
            <a:r>
              <a:rPr lang="en-US" sz="1000" b="1" dirty="0"/>
              <a:t>Referral Traffic: </a:t>
            </a:r>
            <a:r>
              <a:rPr lang="en-US" sz="1000" dirty="0"/>
              <a:t>A referral is reported when a user clicks through to your website from another third-party website.</a:t>
            </a:r>
          </a:p>
          <a:p>
            <a:pPr>
              <a:spcBef>
                <a:spcPts val="600"/>
              </a:spcBef>
              <a:buClr>
                <a:schemeClr val="bg1"/>
              </a:buClr>
              <a:buSzPct val="100000"/>
            </a:pPr>
            <a:r>
              <a:rPr lang="en-US" sz="1000" b="1" dirty="0"/>
              <a:t>Organic Traffic</a:t>
            </a:r>
            <a:r>
              <a:rPr lang="en-US" sz="1000" dirty="0"/>
              <a:t>: refers to people clicking on a free link from a search results page. For example, people clicking through to your website from a free result on a Google search results page.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ABAD7D-E189-0D42-A9C1-771B5CABBF05}"/>
              </a:ext>
            </a:extLst>
          </p:cNvPr>
          <p:cNvSpPr txBox="1"/>
          <p:nvPr/>
        </p:nvSpPr>
        <p:spPr>
          <a:xfrm>
            <a:off x="552243" y="3327394"/>
            <a:ext cx="6254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rgbClr val="166DBC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800" dirty="0"/>
              <a:t>Direct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62B711-B5DE-724E-967A-FC445AFCD271}"/>
              </a:ext>
            </a:extLst>
          </p:cNvPr>
          <p:cNvSpPr txBox="1"/>
          <p:nvPr/>
        </p:nvSpPr>
        <p:spPr>
          <a:xfrm>
            <a:off x="552243" y="3483569"/>
            <a:ext cx="7232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800" dirty="0"/>
              <a:t>Referral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197AFE-54EB-1E47-BA6A-AB98DFAC4C6D}"/>
              </a:ext>
            </a:extLst>
          </p:cNvPr>
          <p:cNvSpPr txBox="1"/>
          <p:nvPr/>
        </p:nvSpPr>
        <p:spPr>
          <a:xfrm>
            <a:off x="557052" y="3644947"/>
            <a:ext cx="7184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rgbClr val="FFC00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800" dirty="0"/>
              <a:t>Organic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61DEA8-45A0-8049-A6FE-8FF47F0224F6}"/>
              </a:ext>
            </a:extLst>
          </p:cNvPr>
          <p:cNvSpPr/>
          <p:nvPr/>
        </p:nvSpPr>
        <p:spPr>
          <a:xfrm>
            <a:off x="1275518" y="3183468"/>
            <a:ext cx="1287417" cy="138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E9BDFC-F6A0-AB4F-9624-192576B85ADF}"/>
              </a:ext>
            </a:extLst>
          </p:cNvPr>
          <p:cNvSpPr txBox="1"/>
          <p:nvPr/>
        </p:nvSpPr>
        <p:spPr>
          <a:xfrm>
            <a:off x="1897296" y="2811750"/>
            <a:ext cx="303480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How are users finding the IDN?</a:t>
            </a:r>
          </a:p>
        </p:txBody>
      </p: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5D8DBE4-D3D6-8845-94D2-2D5A3A6FD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90" y="463141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A381-FFD5-AA49-BEEC-8D803A8C1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90" y="1"/>
            <a:ext cx="8406020" cy="994172"/>
          </a:xfrm>
        </p:spPr>
        <p:txBody>
          <a:bodyPr/>
          <a:lstStyle/>
          <a:p>
            <a:r>
              <a:rPr lang="en-US" dirty="0"/>
              <a:t> Where does IDN forward users?</a:t>
            </a:r>
            <a:br>
              <a:rPr lang="en-US" dirty="0"/>
            </a:br>
            <a:r>
              <a:rPr lang="en-US" sz="1200" dirty="0"/>
              <a:t>(</a:t>
            </a:r>
            <a:r>
              <a:rPr lang="en-US" sz="1200" dirty="0">
                <a:hlinkClick r:id="rId4"/>
              </a:rPr>
              <a:t>https://idn.ceos.org/</a:t>
            </a:r>
            <a:r>
              <a:rPr lang="en-US" sz="1200" dirty="0"/>
              <a:t>)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865A8AA-2F3F-E34E-B451-6A0B314F1C5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 dirty="0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E2C3D8-AF1E-CE49-B3BF-D31DDE6D6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47813" t="15279" r="7041" b="79721"/>
          <a:stretch/>
        </p:blipFill>
        <p:spPr>
          <a:xfrm>
            <a:off x="1145759" y="1421177"/>
            <a:ext cx="5332164" cy="2743200"/>
          </a:xfr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0F1277C-8AFA-B743-8F2C-01742FD3E7CF}"/>
              </a:ext>
            </a:extLst>
          </p:cNvPr>
          <p:cNvGrpSpPr/>
          <p:nvPr/>
        </p:nvGrpSpPr>
        <p:grpSpPr>
          <a:xfrm>
            <a:off x="4356467" y="1440939"/>
            <a:ext cx="3399410" cy="2712421"/>
            <a:chOff x="4356467" y="1440939"/>
            <a:chExt cx="3399410" cy="2712421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6C840CA3-D29B-7B40-8E35-1FFBAC7648AE}"/>
                </a:ext>
              </a:extLst>
            </p:cNvPr>
            <p:cNvSpPr txBox="1">
              <a:spLocks/>
            </p:cNvSpPr>
            <p:nvPr/>
          </p:nvSpPr>
          <p:spPr>
            <a:xfrm>
              <a:off x="4356467" y="1440939"/>
              <a:ext cx="3399410" cy="396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numCol="1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Char char="●"/>
                <a:def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spcBef>
                  <a:spcPts val="600"/>
                </a:spcBef>
                <a:buClr>
                  <a:srgbClr val="166DBC"/>
                </a:buClr>
                <a:buSzPct val="250000"/>
              </a:pPr>
              <a:r>
                <a:rPr lang="en-US" sz="1000" b="1" dirty="0">
                  <a:solidFill>
                    <a:schemeClr val="tx1"/>
                  </a:solidFill>
                </a:rPr>
                <a:t>https://</a:t>
              </a:r>
              <a:r>
                <a:rPr lang="en-US" sz="1000" b="1" dirty="0" err="1">
                  <a:solidFill>
                    <a:schemeClr val="tx1"/>
                  </a:solidFill>
                </a:rPr>
                <a:t>search.earthdata.nasa.gov</a:t>
              </a:r>
              <a:r>
                <a:rPr lang="en-US" sz="1000" b="1" dirty="0">
                  <a:solidFill>
                    <a:schemeClr val="tx1"/>
                  </a:solidFill>
                </a:rPr>
                <a:t>/portal/</a:t>
              </a:r>
              <a:r>
                <a:rPr lang="en-US" sz="1000" b="1" dirty="0" err="1">
                  <a:solidFill>
                    <a:schemeClr val="tx1"/>
                  </a:solidFill>
                </a:rPr>
                <a:t>idn</a:t>
              </a:r>
              <a:r>
                <a:rPr lang="en-US" sz="1000" b="1" dirty="0">
                  <a:solidFill>
                    <a:schemeClr val="tx1"/>
                  </a:solidFill>
                </a:rPr>
                <a:t>/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D6683DBE-030D-3A43-9BA2-265C5576075E}"/>
                </a:ext>
              </a:extLst>
            </p:cNvPr>
            <p:cNvSpPr txBox="1">
              <a:spLocks/>
            </p:cNvSpPr>
            <p:nvPr/>
          </p:nvSpPr>
          <p:spPr>
            <a:xfrm>
              <a:off x="4356467" y="1787840"/>
              <a:ext cx="3399410" cy="396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numCol="1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Char char="●"/>
                <a:def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spcBef>
                  <a:spcPts val="600"/>
                </a:spcBef>
                <a:buClr>
                  <a:srgbClr val="FF0000"/>
                </a:buClr>
                <a:buSzPct val="250000"/>
              </a:pPr>
              <a:r>
                <a:rPr lang="en-US" sz="1000" b="1" dirty="0">
                  <a:solidFill>
                    <a:schemeClr val="tx1"/>
                  </a:solidFill>
                </a:rPr>
                <a:t>IDN Header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B960F1D-934B-B142-AAE9-0BBB72B13F9F}"/>
                </a:ext>
              </a:extLst>
            </p:cNvPr>
            <p:cNvSpPr txBox="1">
              <a:spLocks/>
            </p:cNvSpPr>
            <p:nvPr/>
          </p:nvSpPr>
          <p:spPr>
            <a:xfrm>
              <a:off x="4356467" y="2176536"/>
              <a:ext cx="3399410" cy="396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numCol="1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Char char="●"/>
                <a:def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spcBef>
                  <a:spcPts val="600"/>
                </a:spcBef>
                <a:buClr>
                  <a:srgbClr val="FFC000"/>
                </a:buClr>
                <a:buSzPct val="250000"/>
              </a:pPr>
              <a:r>
                <a:rPr lang="en-US" sz="1000" b="1" dirty="0">
                  <a:solidFill>
                    <a:schemeClr val="tx1"/>
                  </a:solidFill>
                </a:rPr>
                <a:t>https://</a:t>
              </a:r>
              <a:r>
                <a:rPr lang="en-US" sz="1000" b="1" dirty="0" err="1">
                  <a:solidFill>
                    <a:schemeClr val="tx1"/>
                  </a:solidFill>
                </a:rPr>
                <a:t>draftmmt.earthdata.nasa.gov</a:t>
              </a:r>
              <a:r>
                <a:rPr lang="en-US" sz="1000" b="1" dirty="0">
                  <a:solidFill>
                    <a:schemeClr val="tx1"/>
                  </a:solidFill>
                </a:rPr>
                <a:t>/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FF80023B-11B8-2F4E-9D85-558DE2C41DFD}"/>
                </a:ext>
              </a:extLst>
            </p:cNvPr>
            <p:cNvSpPr txBox="1">
              <a:spLocks/>
            </p:cNvSpPr>
            <p:nvPr/>
          </p:nvSpPr>
          <p:spPr>
            <a:xfrm>
              <a:off x="4356467" y="2542257"/>
              <a:ext cx="3399410" cy="396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numCol="1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Char char="●"/>
                <a:def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spcBef>
                  <a:spcPts val="600"/>
                </a:spcBef>
                <a:buClr>
                  <a:srgbClr val="00B050"/>
                </a:buClr>
                <a:buSzPct val="250000"/>
              </a:pPr>
              <a:r>
                <a:rPr lang="en-US" sz="1000" b="1" dirty="0">
                  <a:solidFill>
                    <a:schemeClr val="tx1"/>
                  </a:solidFill>
                </a:rPr>
                <a:t>https://</a:t>
              </a:r>
              <a:r>
                <a:rPr lang="en-US" sz="1000" b="1" dirty="0" err="1">
                  <a:solidFill>
                    <a:schemeClr val="tx1"/>
                  </a:solidFill>
                </a:rPr>
                <a:t>wiki.earthdata.nasa.gov</a:t>
              </a:r>
              <a:r>
                <a:rPr lang="en-US" sz="1000" b="1" dirty="0">
                  <a:solidFill>
                    <a:schemeClr val="tx1"/>
                  </a:solidFill>
                </a:rPr>
                <a:t>/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 Placeholder 4">
              <a:extLst>
                <a:ext uri="{FF2B5EF4-FFF2-40B4-BE49-F238E27FC236}">
                  <a16:creationId xmlns:a16="http://schemas.microsoft.com/office/drawing/2014/main" id="{C8297239-8DE7-2545-8173-CAD02E58AF8E}"/>
                </a:ext>
              </a:extLst>
            </p:cNvPr>
            <p:cNvSpPr txBox="1">
              <a:spLocks/>
            </p:cNvSpPr>
            <p:nvPr/>
          </p:nvSpPr>
          <p:spPr>
            <a:xfrm>
              <a:off x="4356467" y="2938864"/>
              <a:ext cx="3399410" cy="396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numCol="1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Char char="●"/>
                <a:def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spcBef>
                  <a:spcPts val="600"/>
                </a:spcBef>
                <a:buClr>
                  <a:srgbClr val="AB51D6"/>
                </a:buClr>
                <a:buSzPct val="250000"/>
              </a:pPr>
              <a:r>
                <a:rPr lang="en-US" sz="1000" b="1" dirty="0">
                  <a:solidFill>
                    <a:schemeClr val="tx1"/>
                  </a:solidFill>
                </a:rPr>
                <a:t>https://</a:t>
              </a:r>
              <a:r>
                <a:rPr lang="en-US" sz="1000" b="1" dirty="0" err="1">
                  <a:solidFill>
                    <a:schemeClr val="tx1"/>
                  </a:solidFill>
                </a:rPr>
                <a:t>earthdata.nasa.gov</a:t>
              </a:r>
              <a:r>
                <a:rPr lang="en-US" sz="1000" b="1" dirty="0">
                  <a:solidFill>
                    <a:schemeClr val="tx1"/>
                  </a:solidFill>
                </a:rPr>
                <a:t>/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AFE543B6-59CC-B640-8422-0AC04FBC15E0}"/>
                </a:ext>
              </a:extLst>
            </p:cNvPr>
            <p:cNvSpPr txBox="1">
              <a:spLocks/>
            </p:cNvSpPr>
            <p:nvPr/>
          </p:nvSpPr>
          <p:spPr>
            <a:xfrm>
              <a:off x="4356467" y="3324454"/>
              <a:ext cx="3399410" cy="828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numCol="1" anchor="t" anchorCtr="0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Char char="●"/>
                <a:def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spcBef>
                  <a:spcPts val="600"/>
                </a:spcBef>
                <a:buClr>
                  <a:srgbClr val="00AAD6"/>
                </a:buClr>
                <a:buSzPct val="250000"/>
              </a:pPr>
              <a:r>
                <a:rPr lang="en-US" sz="1000" b="1" dirty="0">
                  <a:solidFill>
                    <a:schemeClr val="tx1"/>
                  </a:solidFill>
                </a:rPr>
                <a:t>other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727AD44-1A02-E945-AADD-577D052E4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42" y="459961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6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A381-FFD5-AA49-BEEC-8D803A8C1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0"/>
            <a:ext cx="8406020" cy="745435"/>
          </a:xfrm>
        </p:spPr>
        <p:txBody>
          <a:bodyPr>
            <a:normAutofit fontScale="90000"/>
          </a:bodyPr>
          <a:lstStyle/>
          <a:p>
            <a:r>
              <a:rPr lang="en-US" sz="2325" dirty="0"/>
              <a:t>IDN Search Portal Usage</a:t>
            </a:r>
            <a:br>
              <a:rPr lang="en-US" dirty="0"/>
            </a:br>
            <a:r>
              <a:rPr lang="en-US" sz="1350" dirty="0"/>
              <a:t>(</a:t>
            </a:r>
            <a:r>
              <a:rPr lang="en-US" sz="1350" dirty="0">
                <a:hlinkClick r:id="rId5"/>
              </a:rPr>
              <a:t>https://search.earthdata.nasa.gov/portal/idn/search</a:t>
            </a:r>
            <a:r>
              <a:rPr lang="en-US" sz="1350" dirty="0"/>
              <a:t>)</a:t>
            </a:r>
            <a:br>
              <a:rPr lang="en-US" sz="1350" dirty="0"/>
            </a:br>
            <a:endParaRPr lang="en-US" sz="135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5D1E7B7-E886-2346-BAAB-02B1BDC08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/>
        </p:blipFill>
        <p:spPr>
          <a:xfrm>
            <a:off x="512344" y="1172817"/>
            <a:ext cx="8069639" cy="3220279"/>
          </a:xfr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758FCA0-26BC-D044-AEF8-B13AB428889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35816-5272-8246-A739-1EFD59205E0A}"/>
              </a:ext>
            </a:extLst>
          </p:cNvPr>
          <p:cNvSpPr txBox="1"/>
          <p:nvPr/>
        </p:nvSpPr>
        <p:spPr>
          <a:xfrm>
            <a:off x="3992880" y="2822773"/>
            <a:ext cx="214648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GMCD decommission links</a:t>
            </a:r>
          </a:p>
          <a:p>
            <a:r>
              <a:rPr lang="en-US" sz="1200" dirty="0"/>
              <a:t>redirected to IDN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1829DA-65FD-FB4E-9D20-B41224D79AF2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139363" y="3053606"/>
            <a:ext cx="7795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C12D25D-3830-A941-AF0E-BB1DE52BE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144" y="466321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1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A381-FFD5-AA49-BEEC-8D803A8C1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0"/>
            <a:ext cx="8406020" cy="745435"/>
          </a:xfrm>
        </p:spPr>
        <p:txBody>
          <a:bodyPr>
            <a:normAutofit fontScale="90000"/>
          </a:bodyPr>
          <a:lstStyle/>
          <a:p>
            <a:r>
              <a:rPr lang="en-US" sz="2325" dirty="0"/>
              <a:t>IDN Search Portal Usage</a:t>
            </a:r>
            <a:br>
              <a:rPr lang="en-US" dirty="0"/>
            </a:br>
            <a:r>
              <a:rPr lang="en-US" sz="1350" dirty="0"/>
              <a:t>(</a:t>
            </a:r>
            <a:r>
              <a:rPr lang="en-US" sz="1350" dirty="0">
                <a:hlinkClick r:id="rId4"/>
              </a:rPr>
              <a:t>https://search.earthdata.nasa.gov/portal/idn/search</a:t>
            </a:r>
            <a:r>
              <a:rPr lang="en-US" sz="1350" dirty="0"/>
              <a:t>)</a:t>
            </a:r>
            <a:br>
              <a:rPr lang="en-US" sz="1350" dirty="0"/>
            </a:br>
            <a:endParaRPr lang="en-US" sz="135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051C1759-D580-3943-A5E9-7240518C89F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 dirty="0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366AF7-A563-D24B-A95D-E85FB3319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7266" t="9651" b="81905"/>
          <a:stretch/>
        </p:blipFill>
        <p:spPr>
          <a:xfrm>
            <a:off x="935662" y="1573622"/>
            <a:ext cx="7113459" cy="304553"/>
          </a:xfr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983F2A-E1A3-ED4C-9739-CC88582548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66" t="35040" b="37440"/>
          <a:stretch/>
        </p:blipFill>
        <p:spPr>
          <a:xfrm>
            <a:off x="935661" y="1856909"/>
            <a:ext cx="7113459" cy="992617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E7DB0C-49B0-964F-BF86-A107725D18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66" t="69230" b="10103"/>
          <a:stretch/>
        </p:blipFill>
        <p:spPr>
          <a:xfrm>
            <a:off x="935660" y="2760095"/>
            <a:ext cx="7113460" cy="745435"/>
          </a:xfrm>
          <a:prstGeom prst="rect">
            <a:avLst/>
          </a:prstGeom>
        </p:spPr>
      </p:pic>
      <p:pic>
        <p:nvPicPr>
          <p:cNvPr id="1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1D49680-B0E5-D341-A627-1E1EAA1EF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30" y="465268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446" y="41933"/>
            <a:ext cx="6700169" cy="657562"/>
          </a:xfrm>
        </p:spPr>
        <p:txBody>
          <a:bodyPr>
            <a:normAutofit fontScale="90000"/>
          </a:bodyPr>
          <a:lstStyle/>
          <a:p>
            <a:r>
              <a:rPr lang="en-US" sz="2325" dirty="0"/>
              <a:t>Draft MMT Usage</a:t>
            </a:r>
            <a:br>
              <a:rPr lang="en-US" dirty="0"/>
            </a:br>
            <a:r>
              <a:rPr lang="en-US" sz="1350" dirty="0">
                <a:hlinkClick r:id="rId5"/>
              </a:rPr>
              <a:t>https://draftmmt.earthdata.nasa.gov</a:t>
            </a:r>
            <a:endParaRPr lang="en-US" sz="13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EEF105-CDA8-3F42-9AA8-A3DB990255CE}"/>
              </a:ext>
            </a:extLst>
          </p:cNvPr>
          <p:cNvSpPr/>
          <p:nvPr/>
        </p:nvSpPr>
        <p:spPr>
          <a:xfrm>
            <a:off x="225706" y="2678255"/>
            <a:ext cx="6607410" cy="30777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Break down of Drafts created, submitted, and approved.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BE24619-4410-864E-B35A-98751EC81E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570562"/>
              </p:ext>
            </p:extLst>
          </p:nvPr>
        </p:nvGraphicFramePr>
        <p:xfrm>
          <a:off x="282820" y="1385311"/>
          <a:ext cx="6550296" cy="845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3432">
                  <a:extLst>
                    <a:ext uri="{9D8B030D-6E8A-4147-A177-3AD203B41FA5}">
                      <a16:colId xmlns:a16="http://schemas.microsoft.com/office/drawing/2014/main" val="1283667109"/>
                    </a:ext>
                  </a:extLst>
                </a:gridCol>
                <a:gridCol w="2183432">
                  <a:extLst>
                    <a:ext uri="{9D8B030D-6E8A-4147-A177-3AD203B41FA5}">
                      <a16:colId xmlns:a16="http://schemas.microsoft.com/office/drawing/2014/main" val="1875246473"/>
                    </a:ext>
                  </a:extLst>
                </a:gridCol>
                <a:gridCol w="2183432">
                  <a:extLst>
                    <a:ext uri="{9D8B030D-6E8A-4147-A177-3AD203B41FA5}">
                      <a16:colId xmlns:a16="http://schemas.microsoft.com/office/drawing/2014/main" val="2445310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User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Unique Login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Logins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460498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Non-EOSDIS user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799526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IDN Approver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8922573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7D9702C-DE10-AC42-B7B5-6A4E5392E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25343"/>
              </p:ext>
            </p:extLst>
          </p:nvPr>
        </p:nvGraphicFramePr>
        <p:xfrm>
          <a:off x="282818" y="3014676"/>
          <a:ext cx="6550298" cy="845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240">
                  <a:extLst>
                    <a:ext uri="{9D8B030D-6E8A-4147-A177-3AD203B41FA5}">
                      <a16:colId xmlns:a16="http://schemas.microsoft.com/office/drawing/2014/main" val="1283667109"/>
                    </a:ext>
                  </a:extLst>
                </a:gridCol>
                <a:gridCol w="1291575">
                  <a:extLst>
                    <a:ext uri="{9D8B030D-6E8A-4147-A177-3AD203B41FA5}">
                      <a16:colId xmlns:a16="http://schemas.microsoft.com/office/drawing/2014/main" val="1875246473"/>
                    </a:ext>
                  </a:extLst>
                </a:gridCol>
                <a:gridCol w="1291575">
                  <a:extLst>
                    <a:ext uri="{9D8B030D-6E8A-4147-A177-3AD203B41FA5}">
                      <a16:colId xmlns:a16="http://schemas.microsoft.com/office/drawing/2014/main" val="1394437940"/>
                    </a:ext>
                  </a:extLst>
                </a:gridCol>
                <a:gridCol w="1752908">
                  <a:extLst>
                    <a:ext uri="{9D8B030D-6E8A-4147-A177-3AD203B41FA5}">
                      <a16:colId xmlns:a16="http://schemas.microsoft.com/office/drawing/2014/main" val="2445310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Created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Approved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460498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New Draft Proposals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799526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Update Collections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892257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871274F-0B12-194F-B163-D761E705ECF5}"/>
              </a:ext>
            </a:extLst>
          </p:cNvPr>
          <p:cNvSpPr txBox="1"/>
          <p:nvPr/>
        </p:nvSpPr>
        <p:spPr>
          <a:xfrm>
            <a:off x="225706" y="1051161"/>
            <a:ext cx="4043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DraftMMT</a:t>
            </a:r>
            <a:r>
              <a:rPr lang="en-US" b="1" dirty="0">
                <a:solidFill>
                  <a:schemeClr val="bg1"/>
                </a:solidFill>
              </a:rPr>
              <a:t> Usage made  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public April 27, 2020.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243230-89F3-B947-AEBA-3A9077370E3C}"/>
              </a:ext>
            </a:extLst>
          </p:cNvPr>
          <p:cNvSpPr txBox="1"/>
          <p:nvPr/>
        </p:nvSpPr>
        <p:spPr>
          <a:xfrm>
            <a:off x="1308862" y="4291840"/>
            <a:ext cx="6434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Draft MMT will only save unsubmitted collection metadata for 30 days.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C9757B6-8638-D84B-994C-AC283F1D7C8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 dirty="0"/>
          </a:p>
        </p:txBody>
      </p:sp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7FCCC91-7111-484E-90AF-C1119EFCE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42" y="459961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25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56D83AE-3FF9-2546-B953-7A0716B94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746" y="1029630"/>
            <a:ext cx="8527500" cy="792600"/>
          </a:xfrm>
        </p:spPr>
        <p:txBody>
          <a:bodyPr/>
          <a:lstStyle/>
          <a:p>
            <a:pPr marL="342900" algn="l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CEOS/IDN Collaborations</a:t>
            </a:r>
          </a:p>
          <a:p>
            <a:pPr marL="342900" algn="l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IDN Metric</a:t>
            </a:r>
          </a:p>
          <a:p>
            <a:pPr marL="800100" lvl="1" algn="l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IDN Homepage Usage</a:t>
            </a:r>
          </a:p>
          <a:p>
            <a:pPr marL="800100" lvl="1" algn="l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IDN Search Portal</a:t>
            </a:r>
          </a:p>
          <a:p>
            <a:pPr marL="800100" lvl="1" algn="l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Draft Metadata Management Tool (MMT)</a:t>
            </a:r>
          </a:p>
          <a:p>
            <a:pPr marL="342900" algn="l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IDN Development</a:t>
            </a:r>
          </a:p>
          <a:p>
            <a:pPr marL="800100" lvl="1" algn="l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Keyword Viewer</a:t>
            </a:r>
          </a:p>
          <a:p>
            <a:pPr marL="342900" algn="l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IDN Useful Links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" smtClean="0"/>
              <a:pPr lvl="0"/>
              <a:t>2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457200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/>
              <a:t>Outline</a:t>
            </a:r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2BFE88E-1BD4-1448-BB00-F87A7AC1C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6" y="46863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8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A381-FFD5-AA49-BEEC-8D803A8C1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0"/>
            <a:ext cx="8406020" cy="745435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How are users finding Draft MMT?</a:t>
            </a:r>
            <a:br>
              <a:rPr lang="en-US" dirty="0"/>
            </a:br>
            <a:r>
              <a:rPr lang="en-US" sz="1350" dirty="0">
                <a:solidFill>
                  <a:schemeClr val="accent5"/>
                </a:solidFill>
              </a:rPr>
              <a:t>(https://</a:t>
            </a:r>
            <a:r>
              <a:rPr lang="en-US" sz="1350" dirty="0" err="1">
                <a:solidFill>
                  <a:schemeClr val="accent5"/>
                </a:solidFill>
              </a:rPr>
              <a:t>draftmmt.earthdata.nasa.gov</a:t>
            </a:r>
            <a:r>
              <a:rPr lang="en-US" sz="1350" dirty="0">
                <a:solidFill>
                  <a:schemeClr val="accent5"/>
                </a:solidFill>
              </a:rPr>
              <a:t>)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A300B55-7BF9-D04D-B6D7-B400DAD2A67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1EA3F2B-45FD-AC48-9CE9-199D6428F5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6" t="7885" r="2906" b="3358"/>
          <a:stretch/>
        </p:blipFill>
        <p:spPr>
          <a:xfrm>
            <a:off x="419106" y="928387"/>
            <a:ext cx="8305788" cy="3809982"/>
          </a:xfrm>
          <a:prstGeom prst="rect">
            <a:avLst/>
          </a:prstGeom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96891DD-122B-494F-BBA2-446F07072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6321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8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12356" y="2085203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3300" b="1" dirty="0">
                <a:solidFill>
                  <a:schemeClr val="bg1"/>
                </a:solidFill>
                <a:latin typeface="Avenir Book" panose="02000503020000020003" pitchFamily="2" charset="0"/>
              </a:rPr>
              <a:t>III. IDN Development</a:t>
            </a:r>
            <a:endParaRPr lang="en-US" sz="3200" dirty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  <a:buClr>
                <a:schemeClr val="bg1"/>
              </a:buClr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2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Revamp GCMD Keyword Viewer Features</a:t>
            </a:r>
            <a:endParaRPr lang="en-US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698076"/>
            <a:ext cx="8016755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Web browser application accessing and visually displaying GCMD Keyword concepts 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Hierarchical view and navigation concept tree display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Free text search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Displays the keyword’s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Preferred Label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Universally Unique Identifier (UUID)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Definition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Relationships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Boarder group of the keyword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Relationships between other concepts (Platform – Instrument relation)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4626C42-8A14-6F42-89CD-113F79946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7" y="466321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1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48640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Keyword Viewer: Main Display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4B5A5B-AE68-544D-9BEF-D08F64DC8E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235"/>
          <a:stretch/>
        </p:blipFill>
        <p:spPr>
          <a:xfrm>
            <a:off x="425298" y="927653"/>
            <a:ext cx="8240395" cy="3973457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7B3B19D-26CA-5E49-B48B-7B9ED24C0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" y="471846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7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48640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Keyword Viewer: Platform Selection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9C168C-812F-514E-8094-B217904995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235"/>
          <a:stretch/>
        </p:blipFill>
        <p:spPr>
          <a:xfrm>
            <a:off x="392264" y="927653"/>
            <a:ext cx="8240395" cy="3973457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3710B67-DC5E-8148-9194-7D580F236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67251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681160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200" dirty="0">
                <a:solidFill>
                  <a:schemeClr val="bg1"/>
                </a:solidFill>
              </a:rPr>
              <a:t>Keyword Viewer: Keyword Relationships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4C6B80-0E8E-BA49-9408-0CB22B397E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57"/>
          <a:stretch/>
        </p:blipFill>
        <p:spPr>
          <a:xfrm>
            <a:off x="438550" y="923621"/>
            <a:ext cx="8240395" cy="3958540"/>
          </a:xfrm>
          <a:prstGeom prst="rect">
            <a:avLst/>
          </a:prstGeom>
        </p:spPr>
      </p:pic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44F0D72-6145-2B43-A69C-3B034643E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5" y="46863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12356" y="2085203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3300" b="1" dirty="0">
                <a:solidFill>
                  <a:schemeClr val="bg1"/>
                </a:solidFill>
                <a:latin typeface="Avenir Book" panose="02000503020000020003" pitchFamily="2" charset="0"/>
              </a:rPr>
              <a:t>IV. IDN Useful Links</a:t>
            </a:r>
          </a:p>
          <a:p>
            <a:pPr algn="ctr">
              <a:spcBef>
                <a:spcPts val="600"/>
              </a:spcBef>
              <a:buClr>
                <a:schemeClr val="bg1"/>
              </a:buClr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77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  <a:latin typeface="Avenir Book" panose="02000503020000020003" pitchFamily="2" charset="0"/>
              </a:rPr>
              <a:t>Useful Links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23230"/>
            <a:ext cx="8301723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b="1" u="sng" dirty="0">
                <a:solidFill>
                  <a:schemeClr val="bg1"/>
                </a:solidFill>
              </a:rPr>
              <a:t>International Directory Network (IDN)</a:t>
            </a:r>
            <a:endParaRPr lang="en-US" sz="1800" dirty="0">
              <a:hlinkClick r:id="rId5"/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hlinkClick r:id="rId5"/>
              </a:rPr>
              <a:t>https://idn.ceos.org/</a:t>
            </a:r>
            <a:endParaRPr lang="en-US" sz="1600" dirty="0"/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b="1" u="sng" dirty="0" err="1">
                <a:solidFill>
                  <a:schemeClr val="bg1"/>
                </a:solidFill>
              </a:rPr>
              <a:t>EarthData</a:t>
            </a:r>
            <a:r>
              <a:rPr lang="en-US" sz="1800" b="1" u="sng" dirty="0">
                <a:solidFill>
                  <a:schemeClr val="bg1"/>
                </a:solidFill>
              </a:rPr>
              <a:t> Login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accent5"/>
                </a:solidFill>
              </a:rPr>
              <a:t>https://</a:t>
            </a:r>
            <a:r>
              <a:rPr lang="en-US" sz="1600" dirty="0" err="1">
                <a:solidFill>
                  <a:schemeClr val="accent5"/>
                </a:solidFill>
              </a:rPr>
              <a:t>urs.earthdata.nasa.gov</a:t>
            </a:r>
            <a:r>
              <a:rPr lang="en-US" sz="1600" dirty="0">
                <a:solidFill>
                  <a:schemeClr val="accent5"/>
                </a:solidFill>
              </a:rPr>
              <a:t>/home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b="1" u="sng" dirty="0">
                <a:solidFill>
                  <a:schemeClr val="bg1"/>
                </a:solidFill>
              </a:rPr>
              <a:t>Draft MMT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https://draftmmt.earthdata.nasa.gov/</a:t>
            </a:r>
            <a:endParaRPr lang="en-US" sz="1600" dirty="0">
              <a:solidFill>
                <a:schemeClr val="accent5"/>
              </a:solidFill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b="1" u="sng" dirty="0">
                <a:solidFill>
                  <a:schemeClr val="bg1"/>
                </a:solidFill>
              </a:rPr>
              <a:t>Draft Metadata Management Tool (</a:t>
            </a:r>
            <a:r>
              <a:rPr lang="en-US" sz="1600" b="1" u="sng" dirty="0" err="1">
                <a:solidFill>
                  <a:schemeClr val="bg1"/>
                </a:solidFill>
              </a:rPr>
              <a:t>dMMT</a:t>
            </a:r>
            <a:r>
              <a:rPr lang="en-US" sz="1600" b="1" u="sng" dirty="0">
                <a:solidFill>
                  <a:schemeClr val="bg1"/>
                </a:solidFill>
              </a:rPr>
              <a:t>) User's Guide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400" dirty="0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https://wiki.earthdata.nasa.gov/display/CMR/Draft+Metadata+Management+Tool+%28dMMT%29+User%27s+Guide</a:t>
            </a:r>
            <a:endParaRPr lang="en-US" sz="1400" dirty="0">
              <a:solidFill>
                <a:schemeClr val="accent5"/>
              </a:solidFill>
            </a:endParaRP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b="1" u="sng" dirty="0">
                <a:solidFill>
                  <a:schemeClr val="bg1"/>
                </a:solidFill>
              </a:rPr>
              <a:t>GCMD Keywords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https://earthdata.nasa.gov/earth-observation-data/find-data/gcmd/gcmd-keywords</a:t>
            </a:r>
            <a:endParaRPr lang="en-US" sz="1600" dirty="0">
              <a:solidFill>
                <a:schemeClr val="accent5"/>
              </a:solidFill>
            </a:endParaRPr>
          </a:p>
          <a:p>
            <a:pPr marL="609600" lvl="1" indent="0">
              <a:spcBef>
                <a:spcPts val="600"/>
              </a:spcBef>
              <a:buClr>
                <a:schemeClr val="bg1"/>
              </a:buClr>
              <a:buNone/>
            </a:pP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2203216-565F-D840-9604-75AE8C8B7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660" y="46863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  <a:latin typeface="Avenir Book" panose="02000503020000020003" pitchFamily="2" charset="0"/>
              </a:rPr>
              <a:t>Useful Links (continue)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23230"/>
            <a:ext cx="8301723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endParaRPr lang="en-US" b="1" u="sng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b="1" u="sng" dirty="0">
                <a:solidFill>
                  <a:schemeClr val="bg1"/>
                </a:solidFill>
              </a:rPr>
              <a:t>New KMS URLs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GET Capabilities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400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https://gcmd.earthdata.nasa.gov/kms/</a:t>
            </a:r>
            <a:endParaRPr lang="en-US" sz="1400" dirty="0">
              <a:solidFill>
                <a:schemeClr val="accent5"/>
              </a:solidFill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All Science Keyword in CSV format 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400" dirty="0">
                <a:solidFill>
                  <a:schemeClr val="bg1"/>
                </a:solidFill>
                <a:hlinkClick r:id="rId4"/>
              </a:rPr>
              <a:t>https://gcmd.earthdata.nasa.gov/kms/concepts/concept_scheme/sciencekeywords?case=native&amp;format=csv</a:t>
            </a:r>
            <a:r>
              <a:rPr lang="en-US" sz="1400" dirty="0">
                <a:solidFill>
                  <a:schemeClr val="bg1"/>
                </a:solidFill>
              </a:rPr>
              <a:t>  </a:t>
            </a:r>
            <a:endParaRPr lang="en-US" sz="1400" b="1" u="sng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b="1" u="sng" dirty="0">
                <a:solidFill>
                  <a:schemeClr val="bg1"/>
                </a:solidFill>
              </a:rPr>
              <a:t>UMM-C model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400" dirty="0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https://wiki.earthdata.nasa.gov/display/CMR/CMR+Documents</a:t>
            </a:r>
            <a:endParaRPr lang="en-US" sz="1400" dirty="0">
              <a:solidFill>
                <a:schemeClr val="accent5"/>
              </a:solidFill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64991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99440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57200" y="1150706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algn="ctr"/>
            <a:r>
              <a:rPr lang="en-US" sz="2400" dirty="0">
                <a:solidFill>
                  <a:schemeClr val="bg1"/>
                </a:solidFill>
              </a:rPr>
              <a:t>Please provide questions/comments to:</a:t>
            </a:r>
          </a:p>
          <a:p>
            <a:pPr lvl="1"/>
            <a:endParaRPr lang="en-US" sz="2400" dirty="0"/>
          </a:p>
          <a:p>
            <a:pPr lvl="1" algn="ctr"/>
            <a:r>
              <a:rPr lang="en-US" sz="2400" dirty="0">
                <a:hlinkClick r:id="rId3"/>
              </a:rPr>
              <a:t>michael.p.morahan@nasa.gov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(KBR)</a:t>
            </a:r>
          </a:p>
          <a:p>
            <a:pPr lvl="1" algn="ctr"/>
            <a:r>
              <a:rPr lang="en-US" sz="2400" dirty="0">
                <a:hlinkClick r:id="rId4"/>
              </a:rPr>
              <a:t>valerie.dixon@nasa.gov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(NASA)</a:t>
            </a:r>
          </a:p>
          <a:p>
            <a:pPr lvl="1" algn="ctr"/>
            <a:r>
              <a:rPr lang="en-US" sz="2400" dirty="0">
                <a:hlinkClick r:id="rId5"/>
              </a:rPr>
              <a:t>christopher.s.lynnes@nasa.gov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(NASA)</a:t>
            </a:r>
          </a:p>
        </p:txBody>
      </p:sp>
    </p:spTree>
    <p:extLst>
      <p:ext uri="{BB962C8B-B14F-4D97-AF65-F5344CB8AC3E}">
        <p14:creationId xmlns:p14="http://schemas.microsoft.com/office/powerpoint/2010/main" val="200353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12356" y="2085203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3300" b="1" dirty="0">
                <a:solidFill>
                  <a:schemeClr val="bg1"/>
                </a:solidFill>
                <a:latin typeface="Avenir Book" panose="02000503020000020003" pitchFamily="2" charset="0"/>
              </a:rPr>
              <a:t>I. </a:t>
            </a:r>
            <a:r>
              <a:rPr lang="en-US" sz="3200" dirty="0">
                <a:solidFill>
                  <a:schemeClr val="bg1"/>
                </a:solidFill>
              </a:rPr>
              <a:t>CEOS/IDN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3775917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777778" y="4749900"/>
            <a:ext cx="1282376" cy="393600"/>
          </a:xfrm>
        </p:spPr>
        <p:txBody>
          <a:bodyPr/>
          <a:lstStyle/>
          <a:p>
            <a:r>
              <a:rPr lang="en-US" sz="800" dirty="0"/>
              <a:t>WS49-0420-MM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13DC5D7-EC6F-2343-86B4-C918414D94BF}"/>
              </a:ext>
            </a:extLst>
          </p:cNvPr>
          <p:cNvSpPr/>
          <p:nvPr/>
        </p:nvSpPr>
        <p:spPr>
          <a:xfrm>
            <a:off x="942109" y="191522"/>
            <a:ext cx="7301346" cy="4560588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57">
            <a:extLst>
              <a:ext uri="{FF2B5EF4-FFF2-40B4-BE49-F238E27FC236}">
                <a16:creationId xmlns:a16="http://schemas.microsoft.com/office/drawing/2014/main" id="{4E7438D6-14B8-D94A-BFF5-A8CB2A885670}"/>
              </a:ext>
            </a:extLst>
          </p:cNvPr>
          <p:cNvSpPr txBox="1"/>
          <p:nvPr/>
        </p:nvSpPr>
        <p:spPr>
          <a:xfrm>
            <a:off x="1498482" y="191521"/>
            <a:ext cx="5827472" cy="8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800" dirty="0">
                <a:solidFill>
                  <a:srgbClr val="34495E"/>
                </a:solidFill>
                <a:latin typeface="+mn-lt"/>
              </a:rPr>
              <a:t>This work was supported by NASA/GSFC under Raytheon Co.</a:t>
            </a:r>
          </a:p>
        </p:txBody>
      </p:sp>
      <p:sp>
        <p:nvSpPr>
          <p:cNvPr id="11" name="Shape 71">
            <a:extLst>
              <a:ext uri="{FF2B5EF4-FFF2-40B4-BE49-F238E27FC236}">
                <a16:creationId xmlns:a16="http://schemas.microsoft.com/office/drawing/2014/main" id="{3DBC4E9D-5D75-694B-B327-40FCED36BA74}"/>
              </a:ext>
            </a:extLst>
          </p:cNvPr>
          <p:cNvSpPr txBox="1"/>
          <p:nvPr/>
        </p:nvSpPr>
        <p:spPr>
          <a:xfrm>
            <a:off x="3751167" y="1907447"/>
            <a:ext cx="1322100" cy="30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050" i="1" dirty="0"/>
              <a:t>in partnership with</a:t>
            </a:r>
            <a:endParaRPr sz="1050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DF76D8-E344-3342-BE13-31A5ABF83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43" y="1157464"/>
            <a:ext cx="2183348" cy="420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1CAAB9-2BF8-2843-BC67-DFE85B892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351" y="2643810"/>
            <a:ext cx="741718" cy="741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CC03EC-093E-954B-B007-B97B5647D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193" y="2914177"/>
            <a:ext cx="840045" cy="214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A01E22-B79D-1343-ACA4-BC1E49988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3363" y="2756895"/>
            <a:ext cx="840045" cy="4556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2E515C-E693-7445-8094-7C358A30F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483" y="3407429"/>
            <a:ext cx="840045" cy="8400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FC4E2-FF10-F64F-ACA8-1F25EFB1AA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5548" y="3593291"/>
            <a:ext cx="685800" cy="4683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890FB5-5C35-2444-8DB4-DFC801D998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7369" y="3720004"/>
            <a:ext cx="840045" cy="2148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326ADD-D4A1-2C48-82A4-6FAE48184A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499" y="3654342"/>
            <a:ext cx="840045" cy="3462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48D44F-7E2F-D74E-9740-BC75AF7FC0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7615" y="3704198"/>
            <a:ext cx="891540" cy="2781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ED6B88-BAF0-004C-BD75-9F74B25FA5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9287" y="4361648"/>
            <a:ext cx="1165860" cy="1669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053459-041B-8246-9960-11DC28E0EB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86" y="2712986"/>
            <a:ext cx="599441" cy="4627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E40A05-040A-3946-8A23-86D7A910FE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32" y="2826656"/>
            <a:ext cx="843534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5845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ESA Missions/Platform Validation 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altLang="en-US" sz="2000" dirty="0"/>
              <a:t>CMR Validator API is being updated to remove errors for  Missions/Platform series names used in the collection metadata.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Example: 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800" dirty="0"/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800" dirty="0"/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/>
              <a:t>Update CMR Validation to change the error to a warning for </a:t>
            </a:r>
            <a:r>
              <a:rPr lang="en-US" altLang="en-US" sz="1800" dirty="0"/>
              <a:t>Missions/Platform series</a:t>
            </a:r>
            <a:r>
              <a:rPr lang="en-US" sz="1800" dirty="0"/>
              <a:t> values within Platform Name.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/>
              <a:t>Planned for the end of 2020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/>
              <a:t>IDN worked with ESA (</a:t>
            </a:r>
            <a:r>
              <a:rPr lang="en-US" sz="2000" dirty="0" err="1"/>
              <a:t>FedEO</a:t>
            </a:r>
            <a:r>
              <a:rPr lang="en-US" sz="2000" dirty="0"/>
              <a:t>) to reduce errors by adding missing Mission/</a:t>
            </a:r>
            <a:r>
              <a:rPr lang="en-US" altLang="en-US" sz="2000" dirty="0"/>
              <a:t>Platform </a:t>
            </a:r>
            <a:r>
              <a:rPr lang="en-US" altLang="en-US" sz="2000" dirty="0" err="1"/>
              <a:t>LongName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valids</a:t>
            </a:r>
            <a:r>
              <a:rPr lang="en-US" altLang="en-US" sz="2000" dirty="0"/>
              <a:t> which will be added to the GCMD Keyword entries.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7482D6F-4DF1-D243-8D21-FEB06F7A4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500872"/>
              </p:ext>
            </p:extLst>
          </p:nvPr>
        </p:nvGraphicFramePr>
        <p:xfrm>
          <a:off x="2722283" y="1886561"/>
          <a:ext cx="3195586" cy="960120"/>
        </p:xfrm>
        <a:graphic>
          <a:graphicData uri="http://schemas.openxmlformats.org/drawingml/2006/table">
            <a:tbl>
              <a:tblPr/>
              <a:tblGrid>
                <a:gridCol w="1828799">
                  <a:extLst>
                    <a:ext uri="{9D8B030D-6E8A-4147-A177-3AD203B41FA5}">
                      <a16:colId xmlns:a16="http://schemas.microsoft.com/office/drawing/2014/main" val="2774382683"/>
                    </a:ext>
                  </a:extLst>
                </a:gridCol>
                <a:gridCol w="1366787">
                  <a:extLst>
                    <a:ext uri="{9D8B030D-6E8A-4147-A177-3AD203B41FA5}">
                      <a16:colId xmlns:a16="http://schemas.microsoft.com/office/drawing/2014/main" val="1002105931"/>
                    </a:ext>
                  </a:extLst>
                </a:gridCol>
              </a:tblGrid>
              <a:tr h="16767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Mission/Parent (Series)</a:t>
                      </a:r>
                    </a:p>
                  </a:txBody>
                  <a:tcPr marL="38100" marR="38100" marT="28575" marB="28575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Children</a:t>
                      </a:r>
                    </a:p>
                  </a:txBody>
                  <a:tcPr marL="38100" marR="38100" marT="28575" marB="28575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315290"/>
                  </a:ext>
                </a:extLst>
              </a:tr>
              <a:tr h="167674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SENTINEL-1</a:t>
                      </a:r>
                    </a:p>
                  </a:txBody>
                  <a:tcPr marL="38100" marR="38100" marT="28575" marB="28575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38100" marR="38100" marT="28575" marB="28575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06024"/>
                  </a:ext>
                </a:extLst>
              </a:tr>
              <a:tr h="167674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38100" marR="38100" marT="28575" marB="28575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SENTINEL-1A</a:t>
                      </a:r>
                    </a:p>
                  </a:txBody>
                  <a:tcPr marL="38100" marR="38100" marT="28575" marB="28575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440893"/>
                  </a:ext>
                </a:extLst>
              </a:tr>
              <a:tr h="167674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 </a:t>
                      </a:r>
                    </a:p>
                  </a:txBody>
                  <a:tcPr marL="38100" marR="38100" marT="28575" marB="28575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SENTINEL-1B</a:t>
                      </a:r>
                    </a:p>
                  </a:txBody>
                  <a:tcPr marL="38100" marR="38100" marT="28575" marB="28575" anchor="ctr">
                    <a:lnL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7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624301"/>
                  </a:ext>
                </a:extLst>
              </a:tr>
            </a:tbl>
          </a:graphicData>
        </a:graphic>
      </p:graphicFrame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57C2E2E-1BFF-3B48-87CB-736F7D576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6863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4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r>
              <a:rPr lang="en-US" sz="3200" dirty="0" err="1">
                <a:solidFill>
                  <a:schemeClr val="bg1"/>
                </a:solidFill>
              </a:rPr>
              <a:t>FedEO</a:t>
            </a:r>
            <a:r>
              <a:rPr lang="en-US" sz="3200" dirty="0">
                <a:solidFill>
                  <a:schemeClr val="bg1"/>
                </a:solidFill>
              </a:rPr>
              <a:t> request for KMS API SKOS Update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altLang="en-US" sz="2000" dirty="0"/>
              <a:t>Request: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Define keyword relationships within the RDF (SKOS) format to be easy to identify for machine-to-machine readability.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Work to improve the readability has been approved for the end of 2020.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Example of the future Keyword Management Service (KMS) SKOS syntax for Platform with Instrument relationships: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C44E0D-2AD7-3E47-B3C6-5A9D7EFF749E}"/>
              </a:ext>
            </a:extLst>
          </p:cNvPr>
          <p:cNvSpPr/>
          <p:nvPr/>
        </p:nvSpPr>
        <p:spPr>
          <a:xfrm>
            <a:off x="1108771" y="3479435"/>
            <a:ext cx="7219683" cy="11949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/>
              <a:t>        &lt;</a:t>
            </a:r>
            <a:r>
              <a:rPr lang="en-US" sz="1200" dirty="0" err="1"/>
              <a:t>skos:related</a:t>
            </a:r>
            <a:r>
              <a:rPr lang="en-US" sz="1200" dirty="0"/>
              <a:t> type="</a:t>
            </a:r>
            <a:r>
              <a:rPr lang="en-US" sz="1200" dirty="0" err="1"/>
              <a:t>has_instrument</a:t>
            </a:r>
            <a:r>
              <a:rPr lang="en-US" sz="1200" dirty="0"/>
              <a:t>" </a:t>
            </a:r>
            <a:r>
              <a:rPr lang="en-US" sz="1200" dirty="0" err="1"/>
              <a:t>rdf:resource</a:t>
            </a:r>
            <a:r>
              <a:rPr lang="en-US" sz="1200" dirty="0"/>
              <a:t>="d3415c4b-e95a-45c4-b3a2-1d9f622ddd81"/&gt;</a:t>
            </a:r>
            <a:br>
              <a:rPr lang="en-US" sz="1200" dirty="0"/>
            </a:br>
            <a:r>
              <a:rPr lang="en-US" sz="1200" dirty="0"/>
              <a:t>        &lt;</a:t>
            </a:r>
            <a:r>
              <a:rPr lang="en-US" sz="1200" dirty="0" err="1"/>
              <a:t>skos:related</a:t>
            </a:r>
            <a:r>
              <a:rPr lang="en-US" sz="1200" dirty="0"/>
              <a:t> type="</a:t>
            </a:r>
            <a:r>
              <a:rPr lang="en-US" sz="1200" dirty="0" err="1"/>
              <a:t>has_instrument</a:t>
            </a:r>
            <a:r>
              <a:rPr lang="en-US" sz="1200" dirty="0"/>
              <a:t>" </a:t>
            </a:r>
            <a:r>
              <a:rPr lang="en-US" sz="1200" dirty="0" err="1"/>
              <a:t>rdf:resource</a:t>
            </a:r>
            <a:r>
              <a:rPr lang="en-US" sz="1200" dirty="0"/>
              <a:t>="9873d448-7c5c-4d0b-b699-8683aa37dd4c"/&gt;</a:t>
            </a:r>
            <a:br>
              <a:rPr lang="en-US" sz="1200" dirty="0"/>
            </a:br>
            <a:r>
              <a:rPr lang="en-US" sz="1200" dirty="0"/>
              <a:t>        &lt;</a:t>
            </a:r>
            <a:r>
              <a:rPr lang="en-US" sz="1200" dirty="0" err="1"/>
              <a:t>skos:related</a:t>
            </a:r>
            <a:r>
              <a:rPr lang="en-US" sz="1200" dirty="0"/>
              <a:t> type="</a:t>
            </a:r>
            <a:r>
              <a:rPr lang="en-US" sz="1200" dirty="0" err="1"/>
              <a:t>has_instrument</a:t>
            </a:r>
            <a:r>
              <a:rPr lang="en-US" sz="1200" dirty="0"/>
              <a:t>" </a:t>
            </a:r>
            <a:r>
              <a:rPr lang="en-US" sz="1200" dirty="0" err="1"/>
              <a:t>rdf:resource</a:t>
            </a:r>
            <a:r>
              <a:rPr lang="en-US" sz="1200" dirty="0"/>
              <a:t>="a37282d4-322c-4dd0-8edc-36099b9b586c"/&gt;</a:t>
            </a:r>
            <a:br>
              <a:rPr lang="en-US" sz="1200" dirty="0"/>
            </a:br>
            <a:r>
              <a:rPr lang="en-US" sz="1200" dirty="0"/>
              <a:t>        &lt;</a:t>
            </a:r>
            <a:r>
              <a:rPr lang="en-US" sz="1200" dirty="0" err="1"/>
              <a:t>skos:related</a:t>
            </a:r>
            <a:r>
              <a:rPr lang="en-US" sz="1200" dirty="0"/>
              <a:t> type="</a:t>
            </a:r>
            <a:r>
              <a:rPr lang="en-US" sz="1200" dirty="0" err="1"/>
              <a:t>has_instrument</a:t>
            </a:r>
            <a:r>
              <a:rPr lang="en-US" sz="1200" dirty="0"/>
              <a:t>" </a:t>
            </a:r>
            <a:r>
              <a:rPr lang="en-US" sz="1200" dirty="0" err="1"/>
              <a:t>rdf:resource</a:t>
            </a:r>
            <a:r>
              <a:rPr lang="en-US" sz="1200" dirty="0"/>
              <a:t>="ff159b0a-e63b-4a88-a0de-d90f861a0f07”/&gt;</a:t>
            </a:r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44D14E2-EBEC-DD47-8232-0A756A919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39" y="46863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r>
              <a:rPr lang="en-US" sz="2600" dirty="0" err="1">
                <a:solidFill>
                  <a:schemeClr val="bg1"/>
                </a:solidFill>
              </a:rPr>
              <a:t>FedEO</a:t>
            </a:r>
            <a:r>
              <a:rPr lang="en-US" sz="2600" dirty="0">
                <a:solidFill>
                  <a:schemeClr val="bg1"/>
                </a:solidFill>
              </a:rPr>
              <a:t> Instrument-Science Keyword Relationships</a:t>
            </a:r>
            <a:br>
              <a:rPr lang="en-US" sz="2600" dirty="0">
                <a:solidFill>
                  <a:schemeClr val="bg1"/>
                </a:solidFill>
              </a:rPr>
            </a:br>
            <a:endParaRPr lang="en-US" sz="2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altLang="en-US" sz="2000" dirty="0" err="1"/>
              <a:t>FedEO</a:t>
            </a:r>
            <a:r>
              <a:rPr lang="en-US" altLang="en-US" sz="2000" dirty="0"/>
              <a:t> and ESIP Semantic Technologies Cluster have asked the IDN about building SKOS relationships between GCMD Science Keywords and Satellite Instruments.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altLang="en-US" sz="1800" dirty="0"/>
              <a:t>The IDN plans start building these relationships at the end of 2020.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What’s needed: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A Mapping of ESA instruments to GCMD Science Keywords (ESA </a:t>
            </a:r>
            <a:r>
              <a:rPr lang="en-US" sz="2000" dirty="0" err="1">
                <a:solidFill>
                  <a:schemeClr val="bg1"/>
                </a:solidFill>
              </a:rPr>
              <a:t>FedEO</a:t>
            </a:r>
            <a:r>
              <a:rPr lang="en-US" sz="2000" dirty="0">
                <a:solidFill>
                  <a:schemeClr val="bg1"/>
                </a:solidFill>
              </a:rPr>
              <a:t>).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Entering the mappings into the IDN KMS (IDN)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KMS already has the capability to add these relationships.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B8E7D36-6D33-5747-8709-11842BA78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45" y="465681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5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r>
              <a:rPr lang="en-US" sz="2600" dirty="0">
                <a:solidFill>
                  <a:schemeClr val="bg1"/>
                </a:solidFill>
              </a:rPr>
              <a:t>Instrument-Science Keyword Relationship Example</a:t>
            </a:r>
            <a:br>
              <a:rPr lang="en-US" sz="2600" dirty="0">
                <a:solidFill>
                  <a:schemeClr val="bg1"/>
                </a:solidFill>
              </a:rPr>
            </a:br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 dirty="0"/>
          </a:p>
        </p:txBody>
      </p: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89A8F564-C394-8143-AFF3-AEAA67A42C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8" t="3779" r="842" b="3260"/>
          <a:stretch/>
        </p:blipFill>
        <p:spPr>
          <a:xfrm>
            <a:off x="543447" y="765128"/>
            <a:ext cx="8046746" cy="43068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C0E746-1EA8-9D40-8C03-4771779EB38F}"/>
              </a:ext>
            </a:extLst>
          </p:cNvPr>
          <p:cNvSpPr/>
          <p:nvPr/>
        </p:nvSpPr>
        <p:spPr>
          <a:xfrm>
            <a:off x="1489803" y="1412084"/>
            <a:ext cx="437065" cy="11456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F6D6DB-4652-6148-BB4E-0167A8B28D6E}"/>
              </a:ext>
            </a:extLst>
          </p:cNvPr>
          <p:cNvSpPr/>
          <p:nvPr/>
        </p:nvSpPr>
        <p:spPr>
          <a:xfrm>
            <a:off x="4932461" y="4074942"/>
            <a:ext cx="2687541" cy="65908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6D6BA9B1-A225-AB41-B433-E59A916FDC60}"/>
              </a:ext>
            </a:extLst>
          </p:cNvPr>
          <p:cNvCxnSpPr>
            <a:cxnSpLocks/>
          </p:cNvCxnSpPr>
          <p:nvPr/>
        </p:nvCxnSpPr>
        <p:spPr>
          <a:xfrm>
            <a:off x="1926868" y="1469368"/>
            <a:ext cx="3005593" cy="2935118"/>
          </a:xfrm>
          <a:prstGeom prst="bentConnector3">
            <a:avLst>
              <a:gd name="adj1" fmla="val 86128"/>
            </a:avLst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B0A1667-A9EC-2041-87DF-FDD2F3494008}"/>
              </a:ext>
            </a:extLst>
          </p:cNvPr>
          <p:cNvSpPr txBox="1"/>
          <p:nvPr/>
        </p:nvSpPr>
        <p:spPr>
          <a:xfrm>
            <a:off x="3220451" y="1034507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Instrument </a:t>
            </a:r>
          </a:p>
          <a:p>
            <a:r>
              <a:rPr lang="en-US" sz="1200" dirty="0" err="1">
                <a:solidFill>
                  <a:srgbClr val="FF0000"/>
                </a:solidFill>
              </a:rPr>
              <a:t>ShortName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08D276-1584-1C44-9832-1BC747B2270B}"/>
              </a:ext>
            </a:extLst>
          </p:cNvPr>
          <p:cNvSpPr txBox="1"/>
          <p:nvPr/>
        </p:nvSpPr>
        <p:spPr>
          <a:xfrm>
            <a:off x="7642194" y="4160421"/>
            <a:ext cx="1369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GCMD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Science Keyword</a:t>
            </a:r>
          </a:p>
        </p:txBody>
      </p:sp>
      <p:pic>
        <p:nvPicPr>
          <p:cNvPr id="10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5F5A45F-825C-0947-811F-F1B312240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67858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6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r>
              <a:rPr lang="en-US" sz="3200" dirty="0"/>
              <a:t>ISRO Datasets requested by </a:t>
            </a:r>
            <a:r>
              <a:rPr lang="en-US" sz="3200" dirty="0" err="1"/>
              <a:t>WGClimate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/>
              <a:t>ISRO will register the Oceansat-2 SCAT metadata records: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/>
              <a:t>Level 2B (Wind Vector)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/>
              <a:t>Level 3W (Global Wind vector)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/>
              <a:t>Level 3SH (Global Sigma-0)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/>
              <a:t>Level 3SV (Global Sigma-0)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/>
              <a:t>ISRO was given access to the Draft MMT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/>
              <a:t>ISRO contact started work in Draft MMT on metadata records.</a:t>
            </a:r>
          </a:p>
          <a:p>
            <a:pPr marL="139700" indent="0">
              <a:spcBef>
                <a:spcPts val="600"/>
              </a:spcBef>
              <a:buClr>
                <a:schemeClr val="bg1"/>
              </a:buClr>
              <a:buNone/>
            </a:pPr>
            <a:endParaRPr lang="en-US" sz="2000" dirty="0"/>
          </a:p>
          <a:p>
            <a:pPr>
              <a:spcBef>
                <a:spcPts val="600"/>
              </a:spcBef>
              <a:buClr>
                <a:schemeClr val="bg1"/>
              </a:buClr>
            </a:pP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 dirty="0"/>
          </a:p>
        </p:txBody>
      </p:sp>
      <p:pic>
        <p:nvPicPr>
          <p:cNvPr id="2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87DDE40-D872-DF49-B9BC-1BE35E84D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7" y="46863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3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8439" y="214659"/>
            <a:ext cx="5547122" cy="376238"/>
          </a:xfrm>
        </p:spPr>
        <p:txBody>
          <a:bodyPr/>
          <a:lstStyle/>
          <a:p>
            <a:pPr algn="ctr"/>
            <a:r>
              <a:rPr lang="en-US" b="0" dirty="0"/>
              <a:t>Current NOAA-IDN Activities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100" dirty="0"/>
              <a:t>Reconciling NOAA Technology, Planning and Integration for Observation division (TPIO) Keywords with the GCMD keywords. </a:t>
            </a:r>
          </a:p>
          <a:p>
            <a:r>
              <a:rPr lang="en-US" sz="2100" dirty="0"/>
              <a:t>Registration of NOAA Group for High Resolution Sea Surface Temperature (GHRSST) datasets into the CEOS IDN for CWIC.</a:t>
            </a:r>
          </a:p>
          <a:p>
            <a:r>
              <a:rPr lang="en-US" sz="2100" dirty="0"/>
              <a:t>Identifying NOAA Comprehensive Large Array-data Stewardship System (CLASS) datasets need by CEOS </a:t>
            </a:r>
            <a:r>
              <a:rPr lang="en-US" sz="2100" dirty="0" err="1"/>
              <a:t>WGClimate</a:t>
            </a:r>
            <a:r>
              <a:rPr lang="en-US" sz="2100" dirty="0"/>
              <a:t>.</a:t>
            </a:r>
          </a:p>
          <a:p>
            <a:r>
              <a:rPr lang="en-US" sz="2100" dirty="0"/>
              <a:t>Working to ingest NOAA Southern Ocean Observing System (SOOS) dataset metadata records into the IDN (+22000 dataset records).</a:t>
            </a:r>
          </a:p>
          <a:p>
            <a:pPr marL="0" indent="0">
              <a:buNone/>
            </a:pPr>
            <a:endParaRPr lang="en-US" sz="1500" dirty="0"/>
          </a:p>
          <a:p>
            <a:endParaRPr lang="en-US" sz="1500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14C3C48-F058-4043-96DE-B8A3D5007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863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NASA_One" id="{4866F4A5-16FF-C74E-B4C4-7A1EF43703DC}" vid="{952A0154-8618-0245-BD67-EB68C0D4E94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13835</TotalTime>
  <Words>1710</Words>
  <Application>Microsoft Macintosh PowerPoint</Application>
  <PresentationFormat>On-screen Show (16:9)</PresentationFormat>
  <Paragraphs>236</Paragraphs>
  <Slides>30</Slides>
  <Notes>23</Notes>
  <HiddenSlides>0</HiddenSlides>
  <MMClips>23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Avenir Book</vt:lpstr>
      <vt:lpstr>Arial</vt:lpstr>
      <vt:lpstr>Simple Light</vt:lpstr>
      <vt:lpstr>International Directory Network (IDN) Report</vt:lpstr>
      <vt:lpstr>PowerPoint Presentation</vt:lpstr>
      <vt:lpstr>PowerPoint Presentation</vt:lpstr>
      <vt:lpstr>ESA Missions/Platform Validation  </vt:lpstr>
      <vt:lpstr>FedEO request for KMS API SKOS Update </vt:lpstr>
      <vt:lpstr>FedEO Instrument-Science Keyword Relationships </vt:lpstr>
      <vt:lpstr>Instrument-Science Keyword Relationship Example </vt:lpstr>
      <vt:lpstr>ISRO Datasets requested by WGClimate </vt:lpstr>
      <vt:lpstr>Current NOAA-IDN Activities </vt:lpstr>
      <vt:lpstr>Reconciling NOAA TPIO and GCMD keywords. </vt:lpstr>
      <vt:lpstr>WGClimate requested NOAA Records</vt:lpstr>
      <vt:lpstr>NOAA Southern Ocean Observing System (SOOS) Collections</vt:lpstr>
      <vt:lpstr>PowerPoint Presentation</vt:lpstr>
      <vt:lpstr>IDN Homepage Usage  (https://idn.ceos.org/)</vt:lpstr>
      <vt:lpstr>IDN Homepage Usage (continue) (https://idn.ceos.org/)</vt:lpstr>
      <vt:lpstr> Where does IDN forward users? (https://idn.ceos.org/)</vt:lpstr>
      <vt:lpstr>IDN Search Portal Usage (https://search.earthdata.nasa.gov/portal/idn/search) </vt:lpstr>
      <vt:lpstr>IDN Search Portal Usage (https://search.earthdata.nasa.gov/portal/idn/search) </vt:lpstr>
      <vt:lpstr>Draft MMT Usage https://draftmmt.earthdata.nasa.gov</vt:lpstr>
      <vt:lpstr>How are users finding Draft MMT? (https://draftmmt.earthdata.nasa.gov)</vt:lpstr>
      <vt:lpstr>PowerPoint Presentation</vt:lpstr>
      <vt:lpstr>Revamp GCMD Keyword Viewer Features</vt:lpstr>
      <vt:lpstr>PowerPoint Presentation</vt:lpstr>
      <vt:lpstr>PowerPoint Presentation</vt:lpstr>
      <vt:lpstr>PowerPoint Presentation</vt:lpstr>
      <vt:lpstr>PowerPoint Presentation</vt:lpstr>
      <vt:lpstr>Useful Links</vt:lpstr>
      <vt:lpstr>Useful Links (continue)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IDN Update</dc:title>
  <dc:subject/>
  <dc:creator/>
  <cp:keywords/>
  <dc:description/>
  <cp:lastModifiedBy>Morahan, Michael P. (GSFC-423.0)[Stinger Ghaffarian Technologies]</cp:lastModifiedBy>
  <cp:revision>394</cp:revision>
  <cp:lastPrinted>2019-08-26T11:57:20Z</cp:lastPrinted>
  <dcterms:modified xsi:type="dcterms:W3CDTF">2020-09-11T20:55:56Z</dcterms:modified>
  <cp:category/>
</cp:coreProperties>
</file>