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74" r:id="rId2"/>
    <p:sldMasterId id="2147483660" r:id="rId3"/>
  </p:sldMasterIdLst>
  <p:notesMasterIdLst>
    <p:notesMasterId r:id="rId10"/>
  </p:notesMasterIdLst>
  <p:handoutMasterIdLst>
    <p:handoutMasterId r:id="rId11"/>
  </p:handoutMasterIdLst>
  <p:sldIdLst>
    <p:sldId id="409" r:id="rId4"/>
    <p:sldId id="464" r:id="rId5"/>
    <p:sldId id="463" r:id="rId6"/>
    <p:sldId id="462" r:id="rId7"/>
    <p:sldId id="466" r:id="rId8"/>
    <p:sldId id="467" r:id="rId9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3300"/>
    <a:srgbClr val="00FF00"/>
    <a:srgbClr val="008000"/>
    <a:srgbClr val="00CC00"/>
    <a:srgbClr val="FF0000"/>
    <a:srgbClr val="FFFFFF"/>
    <a:srgbClr val="0051BA"/>
    <a:srgbClr val="FF80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68" autoAdjust="0"/>
    <p:restoredTop sz="96513" autoAdjust="0"/>
  </p:normalViewPr>
  <p:slideViewPr>
    <p:cSldViewPr>
      <p:cViewPr varScale="1">
        <p:scale>
          <a:sx n="127" d="100"/>
          <a:sy n="127" d="100"/>
        </p:scale>
        <p:origin x="1158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50375" cy="4973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21" y="2"/>
            <a:ext cx="2950374" cy="4973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9780383D-6A25-4B16-9CB0-799AD0F23BDD}" type="datetimeFigureOut">
              <a:rPr kumimoji="1" lang="ja-JP" altLang="en-US" smtClean="0"/>
              <a:t>2020/9/17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9440374"/>
            <a:ext cx="2950375" cy="4973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21" y="9440374"/>
            <a:ext cx="2950374" cy="4973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A0AC515F-6CD5-4346-AFA8-8B19560AF08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95404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9787" cy="496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0" y="1"/>
            <a:ext cx="2949787" cy="496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5132A028-EB12-403E-A6FC-C9FD3B80869B}" type="datetimeFigureOut">
              <a:rPr kumimoji="1" lang="ja-JP" altLang="en-US" smtClean="0"/>
              <a:pPr/>
              <a:t>2020/9/17</a:t>
            </a:fld>
            <a:endParaRPr kumimoji="1"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7522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7"/>
            <a:ext cx="5445760" cy="4472701"/>
          </a:xfrm>
          <a:prstGeom prst="rect">
            <a:avLst/>
          </a:prstGeom>
        </p:spPr>
        <p:txBody>
          <a:bodyPr vert="horz" lIns="92236" tIns="46118" rIns="92236" bIns="46118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3" y="9440647"/>
            <a:ext cx="2949787" cy="496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0" y="9440647"/>
            <a:ext cx="2949787" cy="496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3A815D16-EE25-4589-ABB3-DCE026C7188F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82643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15D16-EE25-4589-ABB3-DCE026C7188F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536215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39E36D-4BC7-F647-98DD-423ACB9FFA9E}" type="slidenum">
              <a:rPr lang="ja-JP" altLang="en-US" smtClean="0"/>
              <a:pPr>
                <a:defRPr/>
              </a:pPr>
              <a:t>2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018054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39E36D-4BC7-F647-98DD-423ACB9FFA9E}" type="slidenum">
              <a:rPr lang="ja-JP" altLang="en-US" smtClean="0"/>
              <a:pPr>
                <a:defRPr/>
              </a:pPr>
              <a:t>3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824643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39E36D-4BC7-F647-98DD-423ACB9FFA9E}" type="slidenum">
              <a:rPr lang="ja-JP" altLang="en-US" smtClean="0"/>
              <a:pPr>
                <a:defRPr/>
              </a:pPr>
              <a:t>4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531082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39E36D-4BC7-F647-98DD-423ACB9FFA9E}" type="slidenum">
              <a:rPr lang="ja-JP" altLang="en-US" smtClean="0"/>
              <a:pPr>
                <a:defRPr/>
              </a:pPr>
              <a:t>5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633514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39E36D-4BC7-F647-98DD-423ACB9FFA9E}" type="slidenum">
              <a:rPr lang="ja-JP" altLang="en-US" smtClean="0"/>
              <a:pPr>
                <a:defRPr/>
              </a:pPr>
              <a:t>6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36292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804248" y="6466417"/>
            <a:ext cx="2133600" cy="365125"/>
          </a:xfrm>
        </p:spPr>
        <p:txBody>
          <a:bodyPr/>
          <a:lstStyle/>
          <a:p>
            <a:fld id="{BED75559-32F5-4657-8849-F5E88CA749E1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5F4A053F-6BE9-4CA5-93B1-19EBB976A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6512" y="41986"/>
            <a:ext cx="9144000" cy="540000"/>
          </a:xfrm>
        </p:spPr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5559-32F5-4657-8849-F5E88CA749E1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5559-32F5-4657-8849-F5E88CA749E1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0B8D2B-5209-4414-80CD-D9A04D1C07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25F5A6C-4F5F-4CAA-843F-3792D4F20A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C74AAA2-B6FA-4E62-AA9F-AB0613671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C749B-2970-4446-8430-A17CCFE045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03882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64A13A-04F3-4059-AD85-7192F06E4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31EB356-8E07-49F8-BDFA-C030FA6D11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C8DACA-872C-41A4-974D-9F25B3B94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C749B-2970-4446-8430-A17CCFE045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0161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ED5227-BBEC-4F99-A47E-14CF672D9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88BFBB-F438-4777-8D4D-8E3C6B8ADA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327177-0D3A-4E56-AC8D-FC715C369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C749B-2970-4446-8430-A17CCFE045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51818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C39A42-290C-49A5-A611-8C2AF7CC4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E94040B-FD34-42C6-B218-58C28AF232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CE9A3BD-7234-4934-A7C4-FE0FB76DFE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CCDAE16-DCB7-4559-8E2C-015ED1F56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C749B-2970-4446-8430-A17CCFE045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04225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DF1D4C-67C0-470F-BB0F-40BF5B54B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507C88B-1B95-4AD9-ACAA-D8726E9EDB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A70BA96-3683-4598-B2B5-5971396511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00DE5DE-1886-4757-A902-78B57797A1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E633B2A-68A4-4521-8B6B-DA1BB8239A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264FAA3-A361-4DF6-823A-6521E3949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C749B-2970-4446-8430-A17CCFE045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0408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9F06DA-E79B-4546-9CA7-978557A45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595A94C-920E-4555-8F82-B2B5880CF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C749B-2970-4446-8430-A17CCFE045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8719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41C46E5-2E1F-4834-9379-6383C8667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C749B-2970-4446-8430-A17CCFE045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24615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C8A398-91C7-488A-B5BA-98663CF22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3DF3A05-3075-4458-9265-612D247816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1F5E867-B2BA-49A0-94EC-6475B0BFD0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C2A32FE-1054-41D5-BF93-E334742D2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C749B-2970-4446-8430-A17CCFE045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0324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5559-32F5-4657-8849-F5E88CA749E1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1B16E6-96D5-4FF5-97F3-020BECC22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2DE090A-422C-43C1-9830-0072AFAB92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327AFBA-6117-48E6-AF91-383EA02D1D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02E1591-7AC9-421F-8F81-1A5609E8C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C749B-2970-4446-8430-A17CCFE045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70524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F7662D-3EF2-43D6-B9FC-627F884F8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7E8063D-A23B-4019-B75A-9F1144C07B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7D57899-CFD5-491B-9563-E3418634A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C749B-2970-4446-8430-A17CCFE045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85099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6ED2850-BD7A-4FD0-A464-B7232E013F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CE3423D-E89B-4EF7-A764-CC7F4994A7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15DF8F-FD8F-46C0-89FB-BC2F0FC08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C749B-2970-4446-8430-A17CCFE045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9881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07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73100" y="1236663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8407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81163" y="3403600"/>
            <a:ext cx="5781675" cy="2581275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7AB0ED31-4123-4676-8099-B0D6AF3FF897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4823A-88F0-4CB2-AAAF-1E153A6FA8F4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84824-EB77-4D5B-B41B-D57DEEBD7575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D749A1-60E0-467F-882A-DE67F12976DC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8F3BA-2272-4E18-B1B2-26F707CE7459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E8B05C-7714-4955-8BB7-9A2B5AA4FD47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6D683B-3983-4A25-922D-FDE06EF276BC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5559-32F5-4657-8849-F5E88CA749E1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D6908-F62A-48F6-BF62-052B21CE5302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48B90-33E3-44C2-B1D2-FB0261294D4E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B15E2-CDF4-459E-9030-29AE712D1ADD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9400"/>
            <a:ext cx="2057400" cy="58166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9400"/>
            <a:ext cx="6019800" cy="58166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098AC-AC42-45E9-BAF0-F2B1262356BD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5BB88BA-125A-4040-961A-B8860148069E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288" y="188913"/>
            <a:ext cx="8229600" cy="417512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457200" y="836613"/>
            <a:ext cx="8229600" cy="5289550"/>
          </a:xfrm>
          <a:prstGeom prst="rect">
            <a:avLst/>
          </a:prstGeom>
        </p:spPr>
        <p:txBody>
          <a:bodyPr/>
          <a:lstStyle/>
          <a:p>
            <a:pPr lvl="0"/>
            <a:endParaRPr lang="ja-JP" altLang="en-US" noProof="0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C67E0-43C1-4FFF-B1E6-91EFF4967C69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5559-32F5-4657-8849-F5E88CA749E1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5559-32F5-4657-8849-F5E88CA749E1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5559-32F5-4657-8849-F5E88CA749E1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5559-32F5-4657-8849-F5E88CA749E1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5559-32F5-4657-8849-F5E88CA749E1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5559-32F5-4657-8849-F5E88CA749E1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0" y="62282"/>
            <a:ext cx="9144000" cy="54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75559-32F5-4657-8849-F5E88CA749E1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17" name="ceos_logo.png">
            <a:extLst>
              <a:ext uri="{FF2B5EF4-FFF2-40B4-BE49-F238E27FC236}">
                <a16:creationId xmlns:a16="http://schemas.microsoft.com/office/drawing/2014/main" id="{0BE4C968-F967-45E2-AC30-84B1B0C68638}"/>
              </a:ext>
            </a:extLst>
          </p:cNvPr>
          <p:cNvPicPr/>
          <p:nvPr userDrawn="1"/>
        </p:nvPicPr>
        <p:blipFill>
          <a:blip r:embed="rId13"/>
          <a:stretch>
            <a:fillRect/>
          </a:stretch>
        </p:blipFill>
        <p:spPr>
          <a:xfrm>
            <a:off x="251520" y="96908"/>
            <a:ext cx="1752369" cy="739804"/>
          </a:xfrm>
          <a:prstGeom prst="rect">
            <a:avLst/>
          </a:prstGeom>
          <a:ln w="12700">
            <a:miter lim="400000"/>
          </a:ln>
        </p:spPr>
      </p:pic>
      <p:pic>
        <p:nvPicPr>
          <p:cNvPr id="18" name="Picture 8" descr="logo_D">
            <a:extLst>
              <a:ext uri="{FF2B5EF4-FFF2-40B4-BE49-F238E27FC236}">
                <a16:creationId xmlns:a16="http://schemas.microsoft.com/office/drawing/2014/main" id="{CA2280A8-230B-4AC7-92DB-BA81E65D503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clrChange>
              <a:clrFrom>
                <a:srgbClr val="FDFBFC"/>
              </a:clrFrom>
              <a:clrTo>
                <a:srgbClr val="FDFBF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95571" y="-76637"/>
            <a:ext cx="2051050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70FA202-3EC3-4505-84F9-CC18005AA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9BB42CB-16A2-4129-B8E9-B16C4F03C7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172C8A-BB9D-4F6D-A7B8-B6DA2E6E0A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C749B-2970-4446-8430-A17CCFE045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79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9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8396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89800" y="6451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800" b="0">
                <a:solidFill>
                  <a:srgbClr val="000066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71D25E7A-B786-4E31-B9A4-580DE4902946}" type="slidenum">
              <a:rPr kumimoji="0" lang="ja-JP" altLang="en-US"/>
              <a:pPr fontAlgn="base">
                <a:spcAft>
                  <a:spcPct val="0"/>
                </a:spcAft>
                <a:defRPr/>
              </a:pPr>
              <a:t>‹#›</a:t>
            </a:fld>
            <a:endParaRPr kumimoji="0"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 spd="med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u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v"/>
        <a:defRPr kumimoji="1"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40000"/>
        <a:buFont typeface="Wingdings" pitchFamily="2" charset="2"/>
        <a:buChar char="u"/>
        <a:defRPr kumimoji="1"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v"/>
        <a:defRPr kumimoji="1"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80000"/>
        <a:buChar char="•"/>
        <a:defRPr kumimoji="1"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80000"/>
        <a:buChar char="•"/>
        <a:defRPr kumimoji="1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80000"/>
        <a:buChar char="•"/>
        <a:defRPr kumimoji="1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80000"/>
        <a:buChar char="•"/>
        <a:defRPr kumimoji="1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80000"/>
        <a:buChar char="•"/>
        <a:defRPr kumimoji="1"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eos.org/meetings/future-data-access-analysis-architecture-initiative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51520" y="1340768"/>
            <a:ext cx="8640960" cy="2046089"/>
          </a:xfrm>
        </p:spPr>
        <p:txBody>
          <a:bodyPr>
            <a:normAutofit/>
          </a:bodyPr>
          <a:lstStyle/>
          <a:p>
            <a:pPr algn="ctr"/>
            <a:r>
              <a:rPr lang="en-US" altLang="ja-JP" sz="4800" b="1" dirty="0">
                <a:solidFill>
                  <a:schemeClr val="tx2"/>
                </a:solidFill>
                <a:latin typeface="+mn-lt"/>
              </a:rPr>
              <a:t>TECHNOLOGY EXPLORATION</a:t>
            </a:r>
            <a:br>
              <a:rPr lang="en-US" altLang="ja-JP" sz="4800" b="1" dirty="0">
                <a:solidFill>
                  <a:schemeClr val="tx2"/>
                </a:solidFill>
                <a:latin typeface="+mn-lt"/>
              </a:rPr>
            </a:br>
            <a:r>
              <a:rPr lang="en-US" altLang="ja-JP" sz="4800" b="1" dirty="0">
                <a:solidFill>
                  <a:schemeClr val="tx2"/>
                </a:solidFill>
                <a:latin typeface="+mn-lt"/>
              </a:rPr>
              <a:t>Future Webinars Planning</a:t>
            </a:r>
            <a:endParaRPr kumimoji="1" lang="ja-JP" altLang="en-US" sz="48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55576" y="3861048"/>
            <a:ext cx="7776864" cy="2373833"/>
          </a:xfrm>
        </p:spPr>
        <p:txBody>
          <a:bodyPr>
            <a:noAutofit/>
          </a:bodyPr>
          <a:lstStyle/>
          <a:p>
            <a:r>
              <a:rPr lang="en-US" altLang="ja-JP" sz="1800" b="1" dirty="0"/>
              <a:t>WGISS-50</a:t>
            </a:r>
          </a:p>
          <a:p>
            <a:r>
              <a:rPr lang="en-US" altLang="ja-JP" sz="1800" b="1" dirty="0"/>
              <a:t>Sep. 22 – 24, 2020</a:t>
            </a:r>
          </a:p>
          <a:p>
            <a:r>
              <a:rPr lang="en-US" altLang="ja-JP" sz="1800" b="1" dirty="0"/>
              <a:t>Yosuke IKEHATA, Makoto NATSUISAKA, Kyoko MIMURA, Mariko DEHARA, </a:t>
            </a:r>
            <a:r>
              <a:rPr lang="en-US" altLang="ja-JP" sz="1800" b="1" dirty="0" err="1"/>
              <a:t>Wataru</a:t>
            </a:r>
            <a:r>
              <a:rPr lang="en-US" altLang="ja-JP" sz="1800" b="1" dirty="0"/>
              <a:t> MATSUMOTO, and Masatoshi TAGA</a:t>
            </a:r>
          </a:p>
          <a:p>
            <a:r>
              <a:rPr lang="en-US" altLang="ja-JP" sz="1800" b="1" dirty="0"/>
              <a:t>Japan Aerospace Exploration Agency (JAXA)</a:t>
            </a:r>
            <a:endParaRPr lang="ja-JP" altLang="ja-JP" sz="1800" b="1" dirty="0"/>
          </a:p>
          <a:p>
            <a:r>
              <a:rPr lang="en-US" altLang="ja-JP" sz="1800" b="1" dirty="0"/>
              <a:t>Satellite Applications and Operations Center (SAOC)</a:t>
            </a:r>
            <a:endParaRPr lang="ja-JP" altLang="ja-JP" sz="1800" b="1" dirty="0"/>
          </a:p>
          <a:p>
            <a:r>
              <a:rPr lang="en-US" altLang="ja-JP" sz="1800" b="1" dirty="0"/>
              <a:t>Space Technology Directorate I</a:t>
            </a:r>
            <a:endParaRPr lang="ja-JP" altLang="ja-JP" sz="1800" b="1" dirty="0"/>
          </a:p>
        </p:txBody>
      </p:sp>
    </p:spTree>
    <p:extLst>
      <p:ext uri="{BB962C8B-B14F-4D97-AF65-F5344CB8AC3E}">
        <p14:creationId xmlns:p14="http://schemas.microsoft.com/office/powerpoint/2010/main" val="3149398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タイトル 1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altLang="ja-JP" sz="4800" b="1" dirty="0">
                <a:solidFill>
                  <a:schemeClr val="tx2"/>
                </a:solidFill>
              </a:rPr>
              <a:t>Current Status</a:t>
            </a:r>
            <a:endParaRPr kumimoji="1" lang="ja-JP" altLang="en-US" sz="4800" b="1" dirty="0">
              <a:solidFill>
                <a:schemeClr val="tx2"/>
              </a:solidFill>
              <a:effectLst/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66F57D08-F055-45B1-AAF4-1991F87CED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ja-JP" dirty="0"/>
              <a:t>Technology Exploration doesn’t have standard topics.</a:t>
            </a:r>
          </a:p>
          <a:p>
            <a:pPr lvl="1"/>
            <a:r>
              <a:rPr lang="en-US" altLang="ja-JP" dirty="0"/>
              <a:t>Last webinar was held in September 4th, 2019.</a:t>
            </a:r>
          </a:p>
          <a:p>
            <a:pPr lvl="2"/>
            <a:r>
              <a:rPr lang="en-US" altLang="ja-JP" dirty="0">
                <a:hlinkClick r:id="rId3"/>
              </a:rPr>
              <a:t>Future Data Access &amp; Analysis Architecture Initiative Webinar</a:t>
            </a:r>
            <a:endParaRPr lang="en-US" altLang="ja-JP" dirty="0"/>
          </a:p>
          <a:p>
            <a:pPr lvl="1"/>
            <a:r>
              <a:rPr lang="en-US" altLang="ja-JP" dirty="0"/>
              <a:t>We haven’t held webinars for more than 1 years.</a:t>
            </a:r>
          </a:p>
          <a:p>
            <a:r>
              <a:rPr lang="en-US" altLang="ja-JP" dirty="0"/>
              <a:t>Technology Exploration call for topics/ideas to revitalize Technology Exploration activities.</a:t>
            </a:r>
          </a:p>
          <a:p>
            <a:pPr lvl="1"/>
            <a:r>
              <a:rPr lang="en-US" altLang="ja-JP" dirty="0"/>
              <a:t>Does CEOS/WGISS members need opportunities to collaborate and discuss present and future technology solution?</a:t>
            </a:r>
          </a:p>
          <a:p>
            <a:pPr lvl="1"/>
            <a:r>
              <a:rPr lang="en-US" altLang="ja-JP" dirty="0"/>
              <a:t>Is there any topics to promote technologies in CEOS/WGISS that prove beneficial to the Earth observation community?</a:t>
            </a:r>
          </a:p>
          <a:p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8968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タイトル 1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altLang="ja-JP" sz="4800" b="1" dirty="0">
                <a:solidFill>
                  <a:schemeClr val="tx2"/>
                </a:solidFill>
              </a:rPr>
              <a:t>Primary</a:t>
            </a:r>
            <a:r>
              <a:rPr lang="ja-JP" altLang="en-US" sz="4800" b="1" dirty="0">
                <a:solidFill>
                  <a:schemeClr val="tx2"/>
                </a:solidFill>
              </a:rPr>
              <a:t> </a:t>
            </a:r>
            <a:r>
              <a:rPr lang="en-US" altLang="ja-JP" sz="4800" b="1" dirty="0">
                <a:solidFill>
                  <a:schemeClr val="tx2"/>
                </a:solidFill>
              </a:rPr>
              <a:t>goal</a:t>
            </a:r>
            <a:endParaRPr kumimoji="1" lang="ja-JP" altLang="en-US" sz="4800" b="1" dirty="0">
              <a:solidFill>
                <a:schemeClr val="tx2"/>
              </a:solidFill>
              <a:effectLst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8D48BA-FF57-4DDB-B071-D9E17931F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ja-JP" dirty="0"/>
              <a:t>Give CEOS/WGISS members opportunities to collaborate and discuss present and future technology solutions;</a:t>
            </a:r>
          </a:p>
          <a:p>
            <a:r>
              <a:rPr lang="en-US" altLang="ja-JP" dirty="0"/>
              <a:t>Research technologies that can help the Earth observation community be flexible and adaptable in their IT infrastructure;</a:t>
            </a:r>
          </a:p>
          <a:p>
            <a:r>
              <a:rPr lang="en-US" altLang="ja-JP" dirty="0"/>
              <a:t>Help facilitate CEOS/WGISS understanding of all generations of technology and support the implementation of both legacy and leading-edge technologies into Earth observation data systems;</a:t>
            </a:r>
          </a:p>
          <a:p>
            <a:r>
              <a:rPr lang="en-US" altLang="ja-JP" dirty="0"/>
              <a:t>Promote technologies in CEOS/WGISS that prove beneficial to the Earth observation community.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2AC77EF-2086-42F0-9414-85910EA6B06F}"/>
              </a:ext>
            </a:extLst>
          </p:cNvPr>
          <p:cNvSpPr/>
          <p:nvPr/>
        </p:nvSpPr>
        <p:spPr>
          <a:xfrm>
            <a:off x="1511660" y="6078400"/>
            <a:ext cx="72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/>
              <a:t>http://ceos.org/ourwork/workinggroups/wgiss/technology-exploration/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81239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タイトル 1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altLang="ja-JP" sz="4800" b="1" dirty="0">
                <a:solidFill>
                  <a:schemeClr val="tx2"/>
                </a:solidFill>
              </a:rPr>
              <a:t>Scope</a:t>
            </a:r>
            <a:endParaRPr kumimoji="1" lang="ja-JP" altLang="en-US" sz="4800" b="1" dirty="0">
              <a:solidFill>
                <a:schemeClr val="tx2"/>
              </a:solidFill>
              <a:effectLst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485F64-7BCD-41F7-BBB7-8750EF9A7D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/>
              <a:t>Current Topics include:</a:t>
            </a:r>
          </a:p>
          <a:p>
            <a:pPr lvl="1"/>
            <a:r>
              <a:rPr lang="en-US" altLang="ja-JP" dirty="0"/>
              <a:t>Big Data, HPC and Cloud Computing</a:t>
            </a:r>
          </a:p>
          <a:p>
            <a:pPr lvl="1"/>
            <a:r>
              <a:rPr lang="en-US" altLang="ja-JP" dirty="0"/>
              <a:t>Searching for free satellite data from CEOS agencies</a:t>
            </a:r>
          </a:p>
          <a:p>
            <a:pPr lvl="1"/>
            <a:r>
              <a:rPr lang="en-US" altLang="ja-JP" dirty="0"/>
              <a:t>GCMD/IDN Keywords – what are they, how to add to these lists</a:t>
            </a:r>
          </a:p>
          <a:p>
            <a:pPr lvl="1"/>
            <a:r>
              <a:rPr lang="en-US" altLang="ja-JP" dirty="0"/>
              <a:t>Search Relevancy for Collection searches</a:t>
            </a:r>
          </a:p>
          <a:p>
            <a:pPr lvl="1"/>
            <a:r>
              <a:rPr lang="en-US" altLang="ja-JP" dirty="0"/>
              <a:t>Data Quality Semantics</a:t>
            </a:r>
          </a:p>
          <a:p>
            <a:pPr lvl="1"/>
            <a:r>
              <a:rPr lang="en-US" altLang="ja-JP" dirty="0"/>
              <a:t>Visualization of Data</a:t>
            </a:r>
          </a:p>
          <a:p>
            <a:pPr lvl="1"/>
            <a:r>
              <a:rPr lang="en-US" altLang="ja-JP" dirty="0"/>
              <a:t>Using authentication/SSO</a:t>
            </a:r>
          </a:p>
          <a:p>
            <a:pPr lvl="1"/>
            <a:r>
              <a:rPr lang="en-US" altLang="ja-JP" dirty="0"/>
              <a:t>Metrics of usage,  metrics of datasets</a:t>
            </a:r>
          </a:p>
          <a:p>
            <a:pPr lvl="1"/>
            <a:r>
              <a:rPr lang="en-US" altLang="ja-JP" dirty="0"/>
              <a:t>Crowd Sourcing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2AC77EF-2086-42F0-9414-85910EA6B06F}"/>
              </a:ext>
            </a:extLst>
          </p:cNvPr>
          <p:cNvSpPr/>
          <p:nvPr/>
        </p:nvSpPr>
        <p:spPr>
          <a:xfrm>
            <a:off x="1511660" y="6078400"/>
            <a:ext cx="72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/>
              <a:t>http://ceos.org/ourwork/workinggroups/wgiss/technology-exploration/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88057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タイトル 1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altLang="ja-JP" sz="4800" b="1" dirty="0">
                <a:solidFill>
                  <a:schemeClr val="tx2"/>
                </a:solidFill>
              </a:rPr>
              <a:t>Proposal</a:t>
            </a:r>
            <a:endParaRPr kumimoji="1" lang="ja-JP" altLang="en-US" sz="4800" b="1" dirty="0">
              <a:solidFill>
                <a:schemeClr val="tx2"/>
              </a:solidFill>
              <a:effectLst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485F64-7BCD-41F7-BBB7-8750EF9A7D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ja-JP" dirty="0"/>
              <a:t>To increase awareness and interest in WGISS activities, shall we explain WGISS asset/systems to Earth observation community?</a:t>
            </a:r>
          </a:p>
          <a:p>
            <a:pPr lvl="1"/>
            <a:r>
              <a:rPr lang="en-US" altLang="ja-JP" dirty="0"/>
              <a:t>Asset: Best Practices, White papers, Survey results</a:t>
            </a:r>
          </a:p>
          <a:p>
            <a:pPr lvl="1"/>
            <a:r>
              <a:rPr lang="en-US" altLang="ja-JP" dirty="0"/>
              <a:t>Systems: IDN and its components.</a:t>
            </a:r>
          </a:p>
          <a:p>
            <a:r>
              <a:rPr lang="en-US" altLang="ja-JP" dirty="0"/>
              <a:t>Expected audiences</a:t>
            </a:r>
          </a:p>
          <a:p>
            <a:pPr lvl="1"/>
            <a:r>
              <a:rPr lang="en-US" altLang="ja-JP" dirty="0"/>
              <a:t>I think our resource is useful for data owners and users.</a:t>
            </a:r>
          </a:p>
          <a:p>
            <a:pPr lvl="2"/>
            <a:r>
              <a:rPr lang="en-US" altLang="ja-JP" dirty="0"/>
              <a:t>Discovery and Access</a:t>
            </a:r>
          </a:p>
          <a:p>
            <a:pPr lvl="2"/>
            <a:r>
              <a:rPr lang="en-US" altLang="ja-JP" dirty="0"/>
              <a:t>Preservation and Stewardship</a:t>
            </a:r>
          </a:p>
          <a:p>
            <a:pPr lvl="2"/>
            <a:r>
              <a:rPr lang="en-US" altLang="ja-JP" dirty="0"/>
              <a:t>Interoperability and Use</a:t>
            </a:r>
          </a:p>
          <a:p>
            <a:pPr lvl="3"/>
            <a:r>
              <a:rPr lang="en-US" altLang="ja-JP" dirty="0"/>
              <a:t>Future Data Architecture, Open Source Software</a:t>
            </a:r>
          </a:p>
          <a:p>
            <a:pPr lvl="2"/>
            <a:r>
              <a:rPr lang="en-US" altLang="ja-JP" dirty="0"/>
              <a:t>And so on.</a:t>
            </a:r>
          </a:p>
          <a:p>
            <a:pPr lvl="1"/>
            <a:r>
              <a:rPr lang="en-US" altLang="ja-JP" dirty="0"/>
              <a:t>Usage</a:t>
            </a:r>
            <a:r>
              <a:rPr lang="ja-JP" altLang="en-US" dirty="0"/>
              <a:t> </a:t>
            </a:r>
            <a:r>
              <a:rPr lang="en-US" altLang="ja-JP" dirty="0"/>
              <a:t>&amp;</a:t>
            </a:r>
            <a:r>
              <a:rPr lang="ja-JP" altLang="en-US" dirty="0"/>
              <a:t> </a:t>
            </a:r>
            <a:r>
              <a:rPr lang="en-US" altLang="ja-JP" dirty="0"/>
              <a:t>Introduction</a:t>
            </a:r>
            <a:r>
              <a:rPr lang="ja-JP" altLang="en-US" dirty="0"/>
              <a:t> </a:t>
            </a:r>
            <a:r>
              <a:rPr lang="en-US" altLang="ja-JP" dirty="0"/>
              <a:t>may be pleased with student and casual users.</a:t>
            </a:r>
          </a:p>
          <a:p>
            <a:pPr lvl="1"/>
            <a:r>
              <a:rPr lang="en-US" altLang="ja-JP" dirty="0"/>
              <a:t>Technology topics is helpful for developers &amp; engineers.</a:t>
            </a:r>
          </a:p>
        </p:txBody>
      </p:sp>
    </p:spTree>
    <p:extLst>
      <p:ext uri="{BB962C8B-B14F-4D97-AF65-F5344CB8AC3E}">
        <p14:creationId xmlns:p14="http://schemas.microsoft.com/office/powerpoint/2010/main" val="102502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タイトル 1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altLang="ja-JP" sz="4800" b="1" err="1">
                <a:solidFill>
                  <a:schemeClr val="tx2"/>
                </a:solidFill>
              </a:rPr>
              <a:t>Recruiting</a:t>
            </a:r>
            <a:r>
              <a:rPr lang="en-US" altLang="ja-JP" sz="4800" b="1">
                <a:solidFill>
                  <a:schemeClr val="tx2"/>
                </a:solidFill>
              </a:rPr>
              <a:t>!</a:t>
            </a:r>
            <a:endParaRPr kumimoji="1" lang="ja-JP" altLang="en-US" sz="4800" b="1" dirty="0">
              <a:solidFill>
                <a:schemeClr val="tx2"/>
              </a:solidFill>
              <a:effectLst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485F64-7BCD-41F7-BBB7-8750EF9A7D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Technology Exploration Interest Group is recruiting volunteers.</a:t>
            </a:r>
          </a:p>
          <a:p>
            <a:pPr lvl="1"/>
            <a:r>
              <a:rPr lang="en-US" altLang="ja-JP" dirty="0"/>
              <a:t>If you’re interested, please join us!</a:t>
            </a:r>
          </a:p>
        </p:txBody>
      </p:sp>
    </p:spTree>
    <p:extLst>
      <p:ext uri="{BB962C8B-B14F-4D97-AF65-F5344CB8AC3E}">
        <p14:creationId xmlns:p14="http://schemas.microsoft.com/office/powerpoint/2010/main" val="1475579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tfuji2">
  <a:themeElements>
    <a:clrScheme name="mtfuji2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EAEAEA"/>
      </a:accent1>
      <a:accent2>
        <a:srgbClr val="F8F8F8"/>
      </a:accent2>
      <a:accent3>
        <a:srgbClr val="FFFFFF"/>
      </a:accent3>
      <a:accent4>
        <a:srgbClr val="000000"/>
      </a:accent4>
      <a:accent5>
        <a:srgbClr val="F3F3F3"/>
      </a:accent5>
      <a:accent6>
        <a:srgbClr val="E1E1E1"/>
      </a:accent6>
      <a:hlink>
        <a:srgbClr val="808080"/>
      </a:hlink>
      <a:folHlink>
        <a:srgbClr val="F8F8F8"/>
      </a:folHlink>
    </a:clrScheme>
    <a:fontScheme name="mtfuji2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488" tIns="44450" rIns="90488" bIns="4445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488" tIns="44450" rIns="90488" bIns="4445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  <a:cs typeface="Arial" charset="0"/>
          </a:defRPr>
        </a:defPPr>
      </a:lstStyle>
    </a:lnDef>
  </a:objectDefaults>
  <a:extraClrSchemeLst>
    <a:extraClrScheme>
      <a:clrScheme name="mtfuji2 1">
        <a:dk1>
          <a:srgbClr val="1C357C"/>
        </a:dk1>
        <a:lt1>
          <a:srgbClr val="FFFFFF"/>
        </a:lt1>
        <a:dk2>
          <a:srgbClr val="224094"/>
        </a:dk2>
        <a:lt2>
          <a:srgbClr val="FFFFCC"/>
        </a:lt2>
        <a:accent1>
          <a:srgbClr val="86864C"/>
        </a:accent1>
        <a:accent2>
          <a:srgbClr val="809AE2"/>
        </a:accent2>
        <a:accent3>
          <a:srgbClr val="ABAFC8"/>
        </a:accent3>
        <a:accent4>
          <a:srgbClr val="DADADA"/>
        </a:accent4>
        <a:accent5>
          <a:srgbClr val="C3C3B2"/>
        </a:accent5>
        <a:accent6>
          <a:srgbClr val="738BCD"/>
        </a:accent6>
        <a:hlink>
          <a:srgbClr val="000000"/>
        </a:hlink>
        <a:folHlink>
          <a:srgbClr val="2E57C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tfuji2 2">
        <a:dk1>
          <a:srgbClr val="2E2E48"/>
        </a:dk1>
        <a:lt1>
          <a:srgbClr val="B9CCE9"/>
        </a:lt1>
        <a:dk2>
          <a:srgbClr val="1451AA"/>
        </a:dk2>
        <a:lt2>
          <a:srgbClr val="C0D7D8"/>
        </a:lt2>
        <a:accent1>
          <a:srgbClr val="D6D5B2"/>
        </a:accent1>
        <a:accent2>
          <a:srgbClr val="FFFFE9"/>
        </a:accent2>
        <a:accent3>
          <a:srgbClr val="D9E2F2"/>
        </a:accent3>
        <a:accent4>
          <a:srgbClr val="26263C"/>
        </a:accent4>
        <a:accent5>
          <a:srgbClr val="E8E7D5"/>
        </a:accent5>
        <a:accent6>
          <a:srgbClr val="E7E7D3"/>
        </a:accent6>
        <a:hlink>
          <a:srgbClr val="6B94D1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tfuji2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AEAEA"/>
        </a:accent1>
        <a:accent2>
          <a:srgbClr val="F8F8F8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E1E1E1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tfuji2 4">
        <a:dk1>
          <a:srgbClr val="000000"/>
        </a:dk1>
        <a:lt1>
          <a:srgbClr val="9CB8E0"/>
        </a:lt1>
        <a:dk2>
          <a:srgbClr val="000000"/>
        </a:dk2>
        <a:lt2>
          <a:srgbClr val="AAC9CA"/>
        </a:lt2>
        <a:accent1>
          <a:srgbClr val="D6D5B2"/>
        </a:accent1>
        <a:accent2>
          <a:srgbClr val="E8E7CE"/>
        </a:accent2>
        <a:accent3>
          <a:srgbClr val="CBD8ED"/>
        </a:accent3>
        <a:accent4>
          <a:srgbClr val="000000"/>
        </a:accent4>
        <a:accent5>
          <a:srgbClr val="E8E7D5"/>
        </a:accent5>
        <a:accent6>
          <a:srgbClr val="D2D1BA"/>
        </a:accent6>
        <a:hlink>
          <a:srgbClr val="4579C5"/>
        </a:hlink>
        <a:folHlink>
          <a:srgbClr val="C4F2F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tfuji2 5">
        <a:dk1>
          <a:srgbClr val="000000"/>
        </a:dk1>
        <a:lt1>
          <a:srgbClr val="6892D0"/>
        </a:lt1>
        <a:dk2>
          <a:srgbClr val="000000"/>
        </a:dk2>
        <a:lt2>
          <a:srgbClr val="7590B3"/>
        </a:lt2>
        <a:accent1>
          <a:srgbClr val="BEBB94"/>
        </a:accent1>
        <a:accent2>
          <a:srgbClr val="DDDDDD"/>
        </a:accent2>
        <a:accent3>
          <a:srgbClr val="B9C7E4"/>
        </a:accent3>
        <a:accent4>
          <a:srgbClr val="000000"/>
        </a:accent4>
        <a:accent5>
          <a:srgbClr val="DBDAC8"/>
        </a:accent5>
        <a:accent6>
          <a:srgbClr val="C8C8C8"/>
        </a:accent6>
        <a:hlink>
          <a:srgbClr val="363199"/>
        </a:hlink>
        <a:folHlink>
          <a:srgbClr val="91D6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tfuji2 6">
        <a:dk1>
          <a:srgbClr val="456697"/>
        </a:dk1>
        <a:lt1>
          <a:srgbClr val="FFFFFF"/>
        </a:lt1>
        <a:dk2>
          <a:srgbClr val="386AB4"/>
        </a:dk2>
        <a:lt2>
          <a:srgbClr val="FFFFCC"/>
        </a:lt2>
        <a:accent1>
          <a:srgbClr val="8A8F5D"/>
        </a:accent1>
        <a:accent2>
          <a:srgbClr val="97ACBF"/>
        </a:accent2>
        <a:accent3>
          <a:srgbClr val="AEB9D6"/>
        </a:accent3>
        <a:accent4>
          <a:srgbClr val="DADADA"/>
        </a:accent4>
        <a:accent5>
          <a:srgbClr val="C4C6B6"/>
        </a:accent5>
        <a:accent6>
          <a:srgbClr val="889BAD"/>
        </a:accent6>
        <a:hlink>
          <a:srgbClr val="1B265F"/>
        </a:hlink>
        <a:folHlink>
          <a:srgbClr val="24A9D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tfuji2 7">
        <a:dk1>
          <a:srgbClr val="2545A1"/>
        </a:dk1>
        <a:lt1>
          <a:srgbClr val="FFFFFF"/>
        </a:lt1>
        <a:dk2>
          <a:srgbClr val="2C53C0"/>
        </a:dk2>
        <a:lt2>
          <a:srgbClr val="FFCC00"/>
        </a:lt2>
        <a:accent1>
          <a:srgbClr val="D28E34"/>
        </a:accent1>
        <a:accent2>
          <a:srgbClr val="AF96C0"/>
        </a:accent2>
        <a:accent3>
          <a:srgbClr val="ACB3DC"/>
        </a:accent3>
        <a:accent4>
          <a:srgbClr val="DADADA"/>
        </a:accent4>
        <a:accent5>
          <a:srgbClr val="E5C6AE"/>
        </a:accent5>
        <a:accent6>
          <a:srgbClr val="9E87AE"/>
        </a:accent6>
        <a:hlink>
          <a:srgbClr val="14265A"/>
        </a:hlink>
        <a:folHlink>
          <a:srgbClr val="C141A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1000864</TotalTime>
  <Words>421</Words>
  <Application>Microsoft Office PowerPoint</Application>
  <PresentationFormat>画面に合わせる (4:3)</PresentationFormat>
  <Paragraphs>55</Paragraphs>
  <Slides>6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6</vt:i4>
      </vt:variant>
    </vt:vector>
  </HeadingPairs>
  <TitlesOfParts>
    <vt:vector size="15" baseType="lpstr">
      <vt:lpstr>游ゴシック</vt:lpstr>
      <vt:lpstr>游ゴシック Light</vt:lpstr>
      <vt:lpstr>Arial</vt:lpstr>
      <vt:lpstr>Calibri</vt:lpstr>
      <vt:lpstr>Times New Roman</vt:lpstr>
      <vt:lpstr>Wingdings</vt:lpstr>
      <vt:lpstr>Office テーマ</vt:lpstr>
      <vt:lpstr>デザインの設定</vt:lpstr>
      <vt:lpstr>mtfuji2</vt:lpstr>
      <vt:lpstr>TECHNOLOGY EXPLORATION Future Webinars Planning</vt:lpstr>
      <vt:lpstr>Current Status</vt:lpstr>
      <vt:lpstr>Primary goal</vt:lpstr>
      <vt:lpstr>Scope</vt:lpstr>
      <vt:lpstr>Proposal</vt:lpstr>
      <vt:lpstr>Recruiting!</vt:lpstr>
    </vt:vector>
  </TitlesOfParts>
  <Company>宇宙航空研究開発機構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YAHATA</dc:creator>
  <cp:lastModifiedBy>池畑　陽介</cp:lastModifiedBy>
  <cp:revision>698</cp:revision>
  <cp:lastPrinted>2015-06-19T10:23:26Z</cp:lastPrinted>
  <dcterms:created xsi:type="dcterms:W3CDTF">2013-05-09T08:34:50Z</dcterms:created>
  <dcterms:modified xsi:type="dcterms:W3CDTF">2020-09-17T12:48:18Z</dcterms:modified>
</cp:coreProperties>
</file>