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32"/>
  </p:notesMasterIdLst>
  <p:handoutMasterIdLst>
    <p:handoutMasterId r:id="rId33"/>
  </p:handoutMasterIdLst>
  <p:sldIdLst>
    <p:sldId id="333" r:id="rId5"/>
    <p:sldId id="440" r:id="rId6"/>
    <p:sldId id="429" r:id="rId7"/>
    <p:sldId id="430" r:id="rId8"/>
    <p:sldId id="399" r:id="rId9"/>
    <p:sldId id="400" r:id="rId10"/>
    <p:sldId id="439" r:id="rId11"/>
    <p:sldId id="418" r:id="rId12"/>
    <p:sldId id="395" r:id="rId13"/>
    <p:sldId id="421" r:id="rId14"/>
    <p:sldId id="436" r:id="rId15"/>
    <p:sldId id="437" r:id="rId16"/>
    <p:sldId id="438" r:id="rId17"/>
    <p:sldId id="457" r:id="rId18"/>
    <p:sldId id="441" r:id="rId19"/>
    <p:sldId id="449" r:id="rId20"/>
    <p:sldId id="442" r:id="rId21"/>
    <p:sldId id="443" r:id="rId22"/>
    <p:sldId id="446" r:id="rId23"/>
    <p:sldId id="447" r:id="rId24"/>
    <p:sldId id="445" r:id="rId25"/>
    <p:sldId id="450" r:id="rId26"/>
    <p:sldId id="453" r:id="rId27"/>
    <p:sldId id="451" r:id="rId28"/>
    <p:sldId id="454" r:id="rId29"/>
    <p:sldId id="452" r:id="rId30"/>
    <p:sldId id="456" r:id="rId3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79517" autoAdjust="0"/>
  </p:normalViewPr>
  <p:slideViewPr>
    <p:cSldViewPr snapToGrid="0">
      <p:cViewPr varScale="1">
        <p:scale>
          <a:sx n="115" d="100"/>
          <a:sy n="115" d="100"/>
        </p:scale>
        <p:origin x="438" y="10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9/11/2020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Copernicus MEMS has recently made changes to their collection metadata which require updates at </a:t>
            </a:r>
            <a:r>
              <a:rPr lang="en-GB" sz="1200" baseline="0" dirty="0" err="1" smtClean="0"/>
              <a:t>FedEO</a:t>
            </a:r>
            <a:r>
              <a:rPr lang="en-GB" sz="1200" baseline="0" dirty="0" smtClean="0"/>
              <a:t> site.  Analysis is underway.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schema.org toolset can be reused to document extensions</a:t>
            </a:r>
            <a:r>
              <a:rPr lang="en-US" baseline="0" dirty="0" smtClean="0"/>
              <a:t> to</a:t>
            </a:r>
            <a:r>
              <a:rPr lang="en-US" dirty="0" smtClean="0"/>
              <a:t> schema.org (for EO) using</a:t>
            </a:r>
            <a:r>
              <a:rPr lang="en-US" baseline="0" dirty="0" smtClean="0"/>
              <a:t> the similar Web pages as the original schema.org web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4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480339" y="4580702"/>
            <a:ext cx="4520474" cy="29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WGISS#50  </a:t>
            </a:r>
            <a:r>
              <a:rPr lang="en-GB" sz="800" noProof="1" smtClean="0">
                <a:solidFill>
                  <a:schemeClr val="bg2"/>
                </a:solidFill>
              </a:rPr>
              <a:t>| 22 September 2020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ergo.spacebel.be/metri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TR/vocab-dcat-2/#dcat-sd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docs/extens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wp-content/uploads/2016/02/IDN_Collection_Metadata_Cardinality_20190228.xlsx" TargetMode="External"/><Relationship Id="rId2" Type="http://schemas.openxmlformats.org/officeDocument/2006/relationships/hyperlink" Target="https://cmr.earthdata.nasa.gov/ingest/site/docs/ingest/api.html#validate-coll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edeo.esa.int/asset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://geo.spacebel.be/opensearch/asset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7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Federated Earth Observation (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FedEO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)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7791" y="2793600"/>
            <a:ext cx="698274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), Andrea </a:t>
            </a:r>
            <a:r>
              <a:rPr lang="en-GB" dirty="0" smtClean="0">
                <a:solidFill>
                  <a:schemeClr val="bg1"/>
                </a:solidFill>
              </a:rPr>
              <a:t>Della Vecchia (</a:t>
            </a:r>
            <a:r>
              <a:rPr lang="en-GB" dirty="0">
                <a:solidFill>
                  <a:schemeClr val="bg1"/>
                </a:solidFill>
              </a:rPr>
              <a:t>Randstad), </a:t>
            </a:r>
            <a:endParaRPr lang="en-GB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err="1" smtClean="0">
                <a:solidFill>
                  <a:schemeClr val="bg1"/>
                </a:solidFill>
              </a:rPr>
              <a:t>Damiano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Guerrucci</a:t>
            </a:r>
            <a:r>
              <a:rPr lang="en-GB" dirty="0" smtClean="0">
                <a:solidFill>
                  <a:schemeClr val="bg1"/>
                </a:solidFill>
              </a:rPr>
              <a:t> (ESA), </a:t>
            </a:r>
            <a:r>
              <a:rPr lang="en-GB" dirty="0" err="1" smtClean="0">
                <a:solidFill>
                  <a:schemeClr val="bg1"/>
                </a:solidFill>
              </a:rPr>
              <a:t>Mirko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WGISS#50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22 September 2020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Evolution – ESE-ERGO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050" dirty="0" smtClean="0">
                <a:latin typeface="+mj-lt"/>
              </a:rPr>
              <a:t>ESA GSTP Project “ESE-ERGO” (Dec ‘19 – Jul ‘21) aims to: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>
                <a:latin typeface="+mj-lt"/>
              </a:rPr>
              <a:t>Adoption of </a:t>
            </a:r>
            <a:r>
              <a:rPr lang="en-GB" sz="1000" dirty="0" err="1">
                <a:latin typeface="+mj-lt"/>
              </a:rPr>
              <a:t>OpenAPI</a:t>
            </a:r>
            <a:r>
              <a:rPr lang="en-GB" sz="1000" dirty="0">
                <a:latin typeface="+mj-lt"/>
              </a:rPr>
              <a:t>, also encouraged by OGC, as standard interface for its services, in combination with JSON and </a:t>
            </a:r>
            <a:r>
              <a:rPr lang="en-GB" sz="1000" dirty="0" err="1" smtClean="0">
                <a:latin typeface="+mj-lt"/>
              </a:rPr>
              <a:t>GeoJSON</a:t>
            </a:r>
            <a:r>
              <a:rPr lang="en-GB" sz="1000" dirty="0" smtClean="0">
                <a:latin typeface="+mj-lt"/>
              </a:rPr>
              <a:t> </a:t>
            </a:r>
            <a:endParaRPr lang="en-GB" sz="1000" dirty="0">
              <a:latin typeface="+mj-lt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sz="1000" dirty="0" smtClean="0">
                <a:latin typeface="+mj-lt"/>
              </a:rPr>
              <a:t>Analyse </a:t>
            </a:r>
            <a:r>
              <a:rPr lang="en-GB" sz="1000" dirty="0">
                <a:latin typeface="+mj-lt"/>
              </a:rPr>
              <a:t>and adopt new international guidelines and standards to improve gateway/catalogue functionalities, performance and interoperability. This includes: 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Emerging </a:t>
            </a:r>
            <a:r>
              <a:rPr lang="en-GB" altLang="en-US" sz="1000" dirty="0" err="1">
                <a:latin typeface="+mj-lt"/>
              </a:rPr>
              <a:t>GeoDCAT</a:t>
            </a:r>
            <a:r>
              <a:rPr lang="en-GB" altLang="en-US" sz="1000" dirty="0">
                <a:latin typeface="+mj-lt"/>
              </a:rPr>
              <a:t>-AP specification to publish EO metadata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13-026r9 to introduce enhanced functionalities (e.g., </a:t>
            </a:r>
            <a:r>
              <a:rPr lang="en-GB" altLang="en-US" sz="1000" i="1" u="sng" dirty="0">
                <a:latin typeface="+mj-lt"/>
              </a:rPr>
              <a:t>flexible string search, results ranking, links to EO external services</a:t>
            </a:r>
            <a:r>
              <a:rPr lang="en-GB" altLang="en-US" sz="1000" dirty="0">
                <a:latin typeface="+mj-lt"/>
              </a:rPr>
              <a:t>)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OGC 17-047 to provide a JSON based encoding response from OpenSearch interface (e.g., </a:t>
            </a:r>
            <a:r>
              <a:rPr lang="en-GB" altLang="en-US" sz="1000" i="1" u="sng" dirty="0">
                <a:latin typeface="+mj-lt"/>
              </a:rPr>
              <a:t>quicker catalogue response, ease User interface development</a:t>
            </a:r>
            <a:r>
              <a:rPr lang="en-GB" altLang="en-US" sz="1000" dirty="0" smtClean="0">
                <a:latin typeface="+mj-lt"/>
              </a:rPr>
              <a:t>)</a:t>
            </a:r>
            <a:endParaRPr lang="en-GB" altLang="en-US" sz="1000" dirty="0">
              <a:latin typeface="+mj-lt"/>
            </a:endParaRP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Transition </a:t>
            </a:r>
            <a:r>
              <a:rPr lang="en-GB" altLang="en-US" sz="1000" dirty="0">
                <a:latin typeface="+mj-lt"/>
              </a:rPr>
              <a:t>to an internal metadata model of which other metadata models are views, to allow more flexibility and to align to similar approaches applied by NASA (e.g., Unified Metadata Model – UMM/-C/-G/-S/-JSON). This includes:</a:t>
            </a: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Recent OGC guidelines, in cooperation with CEOS/NASA, about collection and product metadata model based on GEO-JSON(-LD) encoding (e.g., OGC 17-084, OGC </a:t>
            </a:r>
            <a:r>
              <a:rPr lang="en-GB" altLang="en-US" sz="1000" dirty="0" smtClean="0">
                <a:latin typeface="+mj-lt"/>
              </a:rPr>
              <a:t>17-003r2)</a:t>
            </a:r>
            <a:endParaRPr lang="en-GB" altLang="en-US" sz="1000" dirty="0">
              <a:latin typeface="+mj-lt"/>
            </a:endParaRPr>
          </a:p>
          <a:p>
            <a:pPr marL="7429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u="sng" dirty="0">
                <a:latin typeface="+mj-lt"/>
              </a:rPr>
              <a:t>Generalization of the concept of catalogue entry in order to consider granules (/products), collections (aggregation of granules/products) and services related to both of them (e.g., remote processing, </a:t>
            </a:r>
            <a:r>
              <a:rPr lang="en-GB" altLang="en-US" sz="1000" u="sng" dirty="0" err="1">
                <a:latin typeface="+mj-lt"/>
              </a:rPr>
              <a:t>datacube</a:t>
            </a:r>
            <a:r>
              <a:rPr lang="en-GB" altLang="en-US" sz="1000" u="sng" dirty="0">
                <a:latin typeface="+mj-lt"/>
              </a:rPr>
              <a:t>, etc…) </a:t>
            </a:r>
            <a:r>
              <a:rPr lang="en-GB" altLang="en-US" sz="1000" u="sng" dirty="0" smtClean="0">
                <a:latin typeface="+mj-lt"/>
              </a:rPr>
              <a:t>seamlessly (e.g., </a:t>
            </a:r>
            <a:r>
              <a:rPr lang="en-GB" altLang="en-US" sz="1000" u="sng" dirty="0" err="1" smtClean="0">
                <a:latin typeface="+mj-lt"/>
              </a:rPr>
              <a:t>GeoDCAT</a:t>
            </a:r>
            <a:r>
              <a:rPr lang="en-GB" altLang="en-US" sz="1000" u="sng" dirty="0" smtClean="0">
                <a:latin typeface="+mj-lt"/>
              </a:rPr>
              <a:t>-AP, ISO 19115-1 &amp; </a:t>
            </a:r>
            <a:r>
              <a:rPr lang="en-GB" altLang="en-US" sz="1000" u="sng" dirty="0"/>
              <a:t>ISO 19115-</a:t>
            </a:r>
            <a:r>
              <a:rPr lang="en-GB" altLang="en-US" sz="1000" u="sng" dirty="0" smtClean="0">
                <a:latin typeface="+mj-lt"/>
              </a:rPr>
              <a:t>3, etc…)</a:t>
            </a:r>
            <a:endParaRPr lang="en-GB" altLang="en-US" sz="1000" u="sng" dirty="0">
              <a:latin typeface="+mj-lt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>
                <a:latin typeface="+mj-lt"/>
              </a:rPr>
              <a:t>Web-based metadata management tool to allow authorised users to add/modify collection catalogue entries </a:t>
            </a:r>
            <a:endParaRPr lang="en-GB" altLang="en-US" sz="1000" dirty="0" smtClean="0">
              <a:latin typeface="+mj-lt"/>
            </a:endParaRPr>
          </a:p>
          <a:p>
            <a:pPr marL="285750" lvl="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000" dirty="0" smtClean="0">
                <a:latin typeface="+mj-lt"/>
              </a:rPr>
              <a:t>CEOS Data Metrics collection</a:t>
            </a:r>
            <a:endParaRPr lang="en-GB" altLang="en-US" sz="10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90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Web </a:t>
            </a:r>
            <a:r>
              <a:rPr lang="en-US" dirty="0"/>
              <a:t>interface </a:t>
            </a:r>
            <a:r>
              <a:rPr lang="en-US" dirty="0" err="1"/>
              <a:t>FedEO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641425" cy="3823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CEOS data access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Ongoing </a:t>
            </a:r>
            <a:r>
              <a:rPr lang="en-US" dirty="0" smtClean="0"/>
              <a:t>work, </a:t>
            </a:r>
            <a:r>
              <a:rPr lang="en-US" dirty="0"/>
              <a:t>p</a:t>
            </a:r>
            <a:r>
              <a:rPr lang="en-US" dirty="0" smtClean="0"/>
              <a:t>art of evolution activities (ESE-ERGO): </a:t>
            </a:r>
            <a:r>
              <a:rPr lang="en-US" dirty="0">
                <a:hlinkClick r:id="rId2"/>
              </a:rPr>
              <a:t>https://ergo.spacebel.be/metrics/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 interface deployed in test environment.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yet in operational use.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259" y="727200"/>
            <a:ext cx="4714141" cy="379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interface </a:t>
            </a:r>
            <a:r>
              <a:rPr lang="en-US" dirty="0" err="1"/>
              <a:t>FedEO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169" y="727200"/>
            <a:ext cx="4765261" cy="3972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34" y="149150"/>
            <a:ext cx="5037089" cy="42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interface </a:t>
            </a:r>
            <a:r>
              <a:rPr lang="en-US" dirty="0" err="1"/>
              <a:t>FedEO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70" y="659449"/>
            <a:ext cx="6518153" cy="41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interface </a:t>
            </a:r>
            <a:r>
              <a:rPr lang="en-US" dirty="0" err="1"/>
              <a:t>FedEO</a:t>
            </a:r>
            <a:r>
              <a:rPr lang="en-US" dirty="0"/>
              <a:t>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May need to define/implement additional metrics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Metrics for alternative protocols like STAC</a:t>
            </a:r>
            <a:r>
              <a:rPr lang="en-US" dirty="0"/>
              <a:t> </a:t>
            </a:r>
            <a:r>
              <a:rPr lang="en-US" dirty="0" smtClean="0"/>
              <a:t>?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Have metrics per media type (Atom, </a:t>
            </a:r>
            <a:r>
              <a:rPr lang="en-US" dirty="0" err="1" smtClean="0"/>
              <a:t>GeoJSON</a:t>
            </a:r>
            <a:r>
              <a:rPr lang="en-US" dirty="0" smtClean="0"/>
              <a:t>, ..) to get info about user preferences, preferred formats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</a:t>
            </a:r>
            <a:r>
              <a:rPr lang="en-US" dirty="0" err="1" smtClean="0"/>
              <a:t>FedEO</a:t>
            </a:r>
            <a:r>
              <a:rPr lang="en-US" dirty="0" smtClean="0"/>
              <a:t> API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Preserving current </a:t>
            </a:r>
            <a:r>
              <a:rPr lang="en-US" dirty="0" smtClean="0"/>
              <a:t>discovery interfaces</a:t>
            </a:r>
            <a:r>
              <a:rPr lang="en-US" dirty="0"/>
              <a:t>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OpenSearch (Atom responses)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/>
              <a:t>Embedded (XML) metadata records, e.g. ISO19139-2, OGC </a:t>
            </a:r>
            <a:r>
              <a:rPr lang="en-US" dirty="0" smtClean="0"/>
              <a:t>10-157r4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Future version (ESE-ERGO) providing additional discovery interfaces: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OGC API Features Core (OGC 17-069r3)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OGC 17-047 (OpenSearch </a:t>
            </a:r>
            <a:r>
              <a:rPr lang="en-US" dirty="0" err="1" smtClean="0"/>
              <a:t>GeoJSON</a:t>
            </a:r>
            <a:r>
              <a:rPr lang="en-US" dirty="0" smtClean="0"/>
              <a:t> responses)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Access to collection (OGC 17-084r1), service (OGC 19-020r1)</a:t>
            </a:r>
            <a:br>
              <a:rPr lang="en-US" dirty="0" smtClean="0"/>
            </a:br>
            <a:r>
              <a:rPr lang="en-US" dirty="0" smtClean="0"/>
              <a:t>and product metadata (OGC 17-003r2) in </a:t>
            </a:r>
            <a:r>
              <a:rPr lang="en-US" dirty="0" err="1" smtClean="0"/>
              <a:t>GeoJSON</a:t>
            </a:r>
            <a:r>
              <a:rPr lang="en-US" dirty="0" smtClean="0"/>
              <a:t>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 Catalog, STAC Collection, STAC API (v1.0.0)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transactional interface: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OpenAPI</a:t>
            </a:r>
            <a:r>
              <a:rPr lang="en-US" dirty="0"/>
              <a:t> (read/write </a:t>
            </a:r>
            <a:r>
              <a:rPr lang="en-US" dirty="0" smtClean="0"/>
              <a:t>access: CRUD interfaces)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118" y="4002722"/>
            <a:ext cx="1322897" cy="396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117" y="969449"/>
            <a:ext cx="1322897" cy="408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81" y="2638800"/>
            <a:ext cx="1457864" cy="428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687" y="3128193"/>
            <a:ext cx="1473758" cy="71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81" y="2028301"/>
            <a:ext cx="1329817" cy="4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en-US" dirty="0" err="1"/>
              <a:t>FedEO</a:t>
            </a:r>
            <a:r>
              <a:rPr lang="en-US" dirty="0"/>
              <a:t> API 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API aligned with OGC API – Features and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4" y="1235336"/>
            <a:ext cx="4744274" cy="3267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34" y="691304"/>
            <a:ext cx="1322897" cy="3968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23"/>
          <a:stretch/>
        </p:blipFill>
        <p:spPr>
          <a:xfrm>
            <a:off x="5860936" y="1199440"/>
            <a:ext cx="3059864" cy="345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</a:t>
            </a:r>
            <a:r>
              <a:rPr lang="en-US" dirty="0" err="1"/>
              <a:t>FedEO</a:t>
            </a:r>
            <a:r>
              <a:rPr lang="en-US" dirty="0"/>
              <a:t> API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OpenSearch (OSDD) accesses OGC API features API (using content negotiation)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Multiple response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Additional </a:t>
            </a:r>
            <a:r>
              <a:rPr lang="en-US" dirty="0" err="1" smtClean="0"/>
              <a:t>queryables</a:t>
            </a:r>
            <a:r>
              <a:rPr lang="en-US" dirty="0" smtClean="0"/>
              <a:t> planned: faceted search, </a:t>
            </a:r>
            <a:r>
              <a:rPr lang="en-US" dirty="0" err="1" smtClean="0"/>
              <a:t>eo:doi</a:t>
            </a:r>
            <a:r>
              <a:rPr lang="en-US" dirty="0" smtClean="0"/>
              <a:t>, sorting, …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1448" y="2092008"/>
            <a:ext cx="4321512" cy="245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Metadata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Metadata editing: work in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Software as a service (online)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Collection metadata: ISO19139-2 / OGC 17-084 (</a:t>
            </a:r>
            <a:r>
              <a:rPr lang="en-US" dirty="0" err="1" smtClean="0"/>
              <a:t>GeoJSON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Integration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ESA Thesauri, GCMD Vocabularies </a:t>
            </a:r>
            <a:br>
              <a:rPr lang="en-US" dirty="0" smtClean="0"/>
            </a:br>
            <a:r>
              <a:rPr lang="en-US" dirty="0" smtClean="0"/>
              <a:t>  (science keywords, platforms, instruments)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0 to </a:t>
            </a:r>
            <a:r>
              <a:rPr lang="en-US" i="1" dirty="0" smtClean="0"/>
              <a:t>n</a:t>
            </a:r>
            <a:r>
              <a:rPr lang="en-US" dirty="0" smtClean="0"/>
              <a:t> metadata catalogues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User roles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Anonymous (no persistent workspace, no catalogue write access)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Registered user (persistent workspace)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A</a:t>
            </a:r>
            <a:r>
              <a:rPr lang="en-US" dirty="0" smtClean="0"/>
              <a:t>dministrator (add users, add catalogues, …)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7" y="1806769"/>
            <a:ext cx="3382093" cy="1805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1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Metadata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 new metadata records or start from a record in one of the connected OpenSearch catalogues or residing on your local </a:t>
            </a:r>
            <a:r>
              <a:rPr lang="en-US" dirty="0" err="1" smtClean="0"/>
              <a:t>harddisk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1" y="1495711"/>
            <a:ext cx="7822458" cy="294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FedEO</a:t>
            </a:r>
            <a:r>
              <a:rPr lang="en-US" dirty="0" smtClean="0"/>
              <a:t> current metrics and DIF-10 export status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ESA PDGS Collaborative </a:t>
            </a:r>
            <a:r>
              <a:rPr lang="en-GB" dirty="0" smtClean="0"/>
              <a:t>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FedEO</a:t>
            </a:r>
            <a:r>
              <a:rPr lang="en-GB" dirty="0" smtClean="0"/>
              <a:t> evolution activities (ESE-ERGO)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Web </a:t>
            </a:r>
            <a:r>
              <a:rPr lang="en-US" dirty="0"/>
              <a:t>interface </a:t>
            </a:r>
            <a:r>
              <a:rPr lang="en-US" dirty="0" err="1"/>
              <a:t>FedEO</a:t>
            </a:r>
            <a:r>
              <a:rPr lang="en-US" dirty="0"/>
              <a:t> </a:t>
            </a:r>
            <a:r>
              <a:rPr lang="en-US" dirty="0" smtClean="0"/>
              <a:t>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API evolution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 Metadata </a:t>
            </a:r>
            <a:r>
              <a:rPr lang="en-US" dirty="0" smtClean="0"/>
              <a:t>editor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Future </a:t>
            </a:r>
            <a:r>
              <a:rPr lang="en-GB" dirty="0" err="1" smtClean="0"/>
              <a:t>FedEO</a:t>
            </a:r>
            <a:r>
              <a:rPr lang="en-GB" dirty="0" smtClean="0"/>
              <a:t> evolution activities (EOVOC)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schema.org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online/offline implementation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Metadata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Insert/update ESA controlled thesauri keywords and get equivalent GCMD science keywords automatically.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83" y="1511318"/>
            <a:ext cx="6627732" cy="32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Metadata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Annotate metadata records with ESA controlled vocabularies (platforms, instruments.  Proposes only instruments “hosted” by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Automatic insertion of equivalent GCMD platform/instrument keywords in metadata.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08" y="1783967"/>
            <a:ext cx="5926914" cy="298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</a:t>
            </a:r>
            <a:r>
              <a:rPr lang="en-GB" dirty="0" err="1" smtClean="0"/>
              <a:t>FedEO</a:t>
            </a:r>
            <a:r>
              <a:rPr lang="en-GB" dirty="0" smtClean="0"/>
              <a:t> Evolution – EOVOC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dirty="0" smtClean="0">
                <a:latin typeface="+mj-lt"/>
              </a:rPr>
              <a:t>ESA GSTP Project “EOVOC” (</a:t>
            </a:r>
            <a:r>
              <a:rPr lang="en-GB" dirty="0" err="1" smtClean="0">
                <a:latin typeface="+mj-lt"/>
              </a:rPr>
              <a:t>oct</a:t>
            </a:r>
            <a:r>
              <a:rPr lang="en-GB" dirty="0" smtClean="0">
                <a:latin typeface="+mj-lt"/>
              </a:rPr>
              <a:t> ‘20 – </a:t>
            </a:r>
            <a:r>
              <a:rPr lang="en-GB" dirty="0" err="1" smtClean="0">
                <a:latin typeface="+mj-lt"/>
              </a:rPr>
              <a:t>apr</a:t>
            </a:r>
            <a:r>
              <a:rPr lang="en-GB" dirty="0" smtClean="0">
                <a:latin typeface="+mj-lt"/>
              </a:rPr>
              <a:t> ‘22) objectives:</a:t>
            </a:r>
          </a:p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u="sng" dirty="0" smtClean="0">
                <a:latin typeface="+mj-lt"/>
              </a:rPr>
              <a:t>Obj1:</a:t>
            </a:r>
            <a:r>
              <a:rPr lang="en-US" dirty="0" smtClean="0">
                <a:latin typeface="+mj-lt"/>
              </a:rPr>
              <a:t> Propose </a:t>
            </a:r>
            <a:r>
              <a:rPr lang="en-US" dirty="0">
                <a:latin typeface="+mj-lt"/>
              </a:rPr>
              <a:t>and </a:t>
            </a:r>
            <a:r>
              <a:rPr lang="en-US" dirty="0" err="1">
                <a:latin typeface="+mj-lt"/>
              </a:rPr>
              <a:t>standardise</a:t>
            </a:r>
            <a:r>
              <a:rPr lang="en-US" dirty="0">
                <a:latin typeface="+mj-lt"/>
              </a:rPr>
              <a:t> the use of Schema.org for representing EO collections, products and services, and facilitate discovery of this information through the large search engines. </a:t>
            </a:r>
            <a:r>
              <a:rPr lang="en-US" dirty="0" smtClean="0">
                <a:latin typeface="+mj-lt"/>
              </a:rPr>
              <a:t>Taking into account: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>
                <a:latin typeface="+mj-lt"/>
              </a:rPr>
              <a:t>Google Dataset Search Tool Capabilities White Paper, CEOS.WGISS.GDSTC Issue 1.0, September 2019. </a:t>
            </a:r>
            <a:endParaRPr lang="en-US" altLang="en-US" sz="1200" dirty="0" smtClean="0">
              <a:latin typeface="+mj-lt"/>
            </a:endParaRP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>
                <a:latin typeface="+mj-lt"/>
              </a:rPr>
              <a:t>CEOS OpenSearch Best Practice, Issue </a:t>
            </a:r>
            <a:r>
              <a:rPr lang="en-US" altLang="en-US" sz="1200" dirty="0" smtClean="0">
                <a:latin typeface="+mj-lt"/>
              </a:rPr>
              <a:t>1.2, Annex C “Search-engine-friendly Catalog”, 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 smtClean="0">
                <a:latin typeface="+mj-lt"/>
              </a:rPr>
              <a:t>OGC </a:t>
            </a:r>
            <a:r>
              <a:rPr lang="en-US" altLang="en-US" sz="1200" dirty="0" err="1" smtClean="0">
                <a:latin typeface="+mj-lt"/>
              </a:rPr>
              <a:t>GeoJSON</a:t>
            </a:r>
            <a:r>
              <a:rPr lang="en-US" altLang="en-US" sz="1200" dirty="0" smtClean="0">
                <a:latin typeface="+mj-lt"/>
              </a:rPr>
              <a:t>-LD metadata encodings (OGC 17-084r1, OGC 17-003r2, …).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 err="1" smtClean="0">
                <a:latin typeface="+mj-lt"/>
              </a:rPr>
              <a:t>GeoDCAT</a:t>
            </a:r>
            <a:r>
              <a:rPr lang="en-US" altLang="en-US" sz="1200" dirty="0" smtClean="0">
                <a:latin typeface="+mj-lt"/>
              </a:rPr>
              <a:t>-AP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>
                <a:latin typeface="+mj-lt"/>
              </a:rPr>
              <a:t>Schema.org representation </a:t>
            </a:r>
            <a:r>
              <a:rPr lang="en-US" altLang="en-US" sz="1200" dirty="0" smtClean="0">
                <a:latin typeface="+mj-lt"/>
              </a:rPr>
              <a:t>DCAT-AP by JRC </a:t>
            </a:r>
            <a:r>
              <a:rPr lang="en-US" altLang="en-US" sz="1200" dirty="0">
                <a:latin typeface="+mj-lt"/>
              </a:rPr>
              <a:t>(https://</a:t>
            </a:r>
            <a:r>
              <a:rPr lang="en-US" altLang="en-US" sz="1200" dirty="0" smtClean="0">
                <a:latin typeface="+mj-lt"/>
              </a:rPr>
              <a:t>github.com/ec-jrc/dcat-ap-to-schema-org) 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altLang="en-US" sz="1200" dirty="0" err="1">
                <a:latin typeface="+mj-lt"/>
              </a:rPr>
              <a:t>ESIPFed</a:t>
            </a:r>
            <a:r>
              <a:rPr lang="en-US" altLang="en-US" sz="1200" dirty="0">
                <a:latin typeface="+mj-lt"/>
              </a:rPr>
              <a:t>/science-on-schema.org, "Schema.org Publishing Guidelines for the Geosciences", </a:t>
            </a:r>
            <a:r>
              <a:rPr lang="en-US" altLang="en-US" sz="1200" dirty="0" smtClean="0">
                <a:latin typeface="+mj-lt"/>
              </a:rPr>
              <a:t>V1.1.0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GB" altLang="en-US" sz="1200" dirty="0">
                <a:latin typeface="+mj-lt"/>
                <a:hlinkClick r:id="rId2"/>
              </a:rPr>
              <a:t>https://www.w3.org/TR/vocab-dcat-2/#dcat-sdo</a:t>
            </a:r>
            <a:r>
              <a:rPr lang="en-GB" altLang="en-US" sz="1200" dirty="0" smtClean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23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</a:t>
            </a:r>
            <a:r>
              <a:rPr lang="en-GB" dirty="0" err="1"/>
              <a:t>FedEO</a:t>
            </a:r>
            <a:r>
              <a:rPr lang="en-GB" dirty="0"/>
              <a:t> Evolution – EOVOC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Consider </a:t>
            </a:r>
            <a:r>
              <a:rPr lang="en-GB" altLang="en-US" dirty="0" smtClean="0"/>
              <a:t>W3C </a:t>
            </a:r>
            <a:r>
              <a:rPr lang="en-GB" altLang="en-US" dirty="0"/>
              <a:t>SHACL for validating implementations.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02" y="1365893"/>
            <a:ext cx="573246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65" y="1120260"/>
            <a:ext cx="4260737" cy="34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</a:t>
            </a:r>
            <a:r>
              <a:rPr lang="en-GB" dirty="0" err="1"/>
              <a:t>FedEO</a:t>
            </a:r>
            <a:r>
              <a:rPr lang="en-GB" dirty="0"/>
              <a:t> Evolution – EOVOC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Proposed schema.org encoding also to consider encoding of search interface endpoints and other offerings using “</a:t>
            </a:r>
            <a:r>
              <a:rPr lang="en-US" dirty="0" err="1" smtClean="0"/>
              <a:t>potentialAction</a:t>
            </a:r>
            <a:r>
              <a:rPr lang="en-US" dirty="0" smtClean="0"/>
              <a:t>” and (Search)Action objects.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456"/>
            <a:ext cx="4481079" cy="189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800" y="1726016"/>
            <a:ext cx="5261212" cy="28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</a:t>
            </a:r>
            <a:r>
              <a:rPr lang="en-GB" dirty="0" err="1"/>
              <a:t>FedEO</a:t>
            </a:r>
            <a:r>
              <a:rPr lang="en-GB" dirty="0"/>
              <a:t> Evolution – EOVOC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require extension (</a:t>
            </a:r>
            <a:r>
              <a:rPr lang="en-GB" u="sng" dirty="0">
                <a:hlinkClick r:id="rId3"/>
              </a:rPr>
              <a:t>https://schema.org/docs/extension.html</a:t>
            </a:r>
            <a:r>
              <a:rPr lang="en-US" dirty="0" smtClean="0"/>
              <a:t>) of schema.org when existing vocabulary is insufficient.</a:t>
            </a:r>
            <a:endParaRPr lang="en-US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45" y="1442093"/>
            <a:ext cx="4874362" cy="302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Evolution – EOVOC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u="sng" dirty="0" smtClean="0">
                <a:latin typeface="+mj-lt"/>
              </a:rPr>
              <a:t>Obj2:</a:t>
            </a:r>
            <a:r>
              <a:rPr lang="en-US" dirty="0" smtClean="0">
                <a:latin typeface="+mj-lt"/>
              </a:rPr>
              <a:t> Online and offline implementations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of proposed encodings.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200" dirty="0" smtClean="0">
                <a:latin typeface="+mj-lt"/>
              </a:rPr>
              <a:t>Additional </a:t>
            </a:r>
            <a:r>
              <a:rPr lang="en-US" sz="1200" dirty="0" err="1" smtClean="0">
                <a:latin typeface="+mj-lt"/>
              </a:rPr>
              <a:t>FedEO</a:t>
            </a:r>
            <a:r>
              <a:rPr lang="en-US" sz="1200" dirty="0" smtClean="0">
                <a:latin typeface="+mj-lt"/>
              </a:rPr>
              <a:t> API response media types </a:t>
            </a:r>
            <a:br>
              <a:rPr lang="en-US" sz="1200" dirty="0" smtClean="0">
                <a:latin typeface="+mj-lt"/>
              </a:rPr>
            </a:br>
            <a:r>
              <a:rPr lang="en-US" sz="1200" dirty="0" smtClean="0">
                <a:latin typeface="+mj-lt"/>
              </a:rPr>
              <a:t>(linked data)</a:t>
            </a:r>
          </a:p>
          <a:p>
            <a:pPr marL="1095750" lvl="1" indent="-285750" eaLnBrk="0" hangingPunct="0">
              <a:lnSpc>
                <a:spcPct val="12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200" dirty="0" smtClean="0">
                <a:latin typeface="+mj-lt"/>
              </a:rPr>
              <a:t>Provide access to Google crawler to encodings</a:t>
            </a:r>
            <a:endParaRPr lang="en-GB" sz="1200" dirty="0" smtClean="0">
              <a:latin typeface="+mj-lt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endParaRPr lang="en-GB" sz="105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373" y="614607"/>
            <a:ext cx="3727401" cy="4082956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10" y="2183199"/>
            <a:ext cx="3975967" cy="266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FedEO</a:t>
            </a:r>
            <a:r>
              <a:rPr lang="en-GB" dirty="0"/>
              <a:t> Evolution – EOVOC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implementation is expected to improve Google Dataset search results for EO collections from </a:t>
            </a:r>
            <a:r>
              <a:rPr lang="en-US" dirty="0" err="1" smtClean="0"/>
              <a:t>FedEO</a:t>
            </a:r>
            <a:r>
              <a:rPr lang="en-US" dirty="0" smtClean="0"/>
              <a:t> Partners.</a:t>
            </a:r>
            <a:endParaRPr lang="en-US" dirty="0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" y="1870514"/>
            <a:ext cx="4722125" cy="3026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30" y="1246791"/>
            <a:ext cx="4796070" cy="261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err="1"/>
              <a:t>FedEO</a:t>
            </a:r>
            <a:r>
              <a:rPr lang="en-US" sz="2000" dirty="0"/>
              <a:t>: Federated Earth Observation Gateway </a:t>
            </a:r>
            <a:r>
              <a:rPr lang="en-US" sz="2000" dirty="0" smtClean="0"/>
              <a:t>System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ea typeface="+mj-ea"/>
              </a:rPr>
              <a:t>FedEO</a:t>
            </a:r>
            <a:r>
              <a:rPr lang="en-US" dirty="0"/>
              <a:t> =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Fed</a:t>
            </a:r>
            <a:r>
              <a:rPr lang="en-US" dirty="0"/>
              <a:t>erated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E</a:t>
            </a:r>
            <a:r>
              <a:rPr lang="en-US" dirty="0"/>
              <a:t>arth </a:t>
            </a:r>
            <a:r>
              <a:rPr lang="en-US" u="sng" dirty="0">
                <a:solidFill>
                  <a:srgbClr val="0070C0"/>
                </a:solidFill>
                <a:ea typeface="+mj-ea"/>
              </a:rPr>
              <a:t>O</a:t>
            </a:r>
            <a:r>
              <a:rPr lang="en-US" dirty="0"/>
              <a:t>bservation missions access </a:t>
            </a:r>
          </a:p>
          <a:p>
            <a:pPr indent="0" algn="ctr"/>
            <a:r>
              <a:rPr lang="en-US" sz="1400" dirty="0"/>
              <a:t>The </a:t>
            </a:r>
            <a:r>
              <a:rPr lang="en-US" sz="1400" dirty="0" err="1"/>
              <a:t>FedEO</a:t>
            </a:r>
            <a:r>
              <a:rPr lang="en-US" sz="1400" dirty="0"/>
              <a:t> system provides a unique entry point to a growing number of scientific catalogues and </a:t>
            </a:r>
            <a:r>
              <a:rPr lang="en-US" sz="1400" dirty="0" smtClean="0"/>
              <a:t>services.</a:t>
            </a:r>
            <a:endParaRPr lang="en-US" sz="14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" y="1756329"/>
            <a:ext cx="5979001" cy="29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7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WGISS Connected Data Assets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54" y="580037"/>
            <a:ext cx="5902081" cy="4172509"/>
          </a:xfrm>
        </p:spPr>
      </p:pic>
    </p:spTree>
    <p:extLst>
      <p:ext uri="{BB962C8B-B14F-4D97-AF65-F5344CB8AC3E}">
        <p14:creationId xmlns:p14="http://schemas.microsoft.com/office/powerpoint/2010/main" val="733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err="1" smtClean="0"/>
              <a:t>FedEO</a:t>
            </a:r>
            <a:r>
              <a:rPr lang="en-GB" dirty="0" smtClean="0"/>
              <a:t> Metadata Mediator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35141"/>
            <a:ext cx="8748000" cy="46243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1050" b="1" dirty="0" smtClean="0"/>
              <a:t>Automatic Procedure </a:t>
            </a:r>
            <a:r>
              <a:rPr lang="en-GB" sz="1050" dirty="0" smtClean="0"/>
              <a:t>– Available on FedEO reference environment, on </a:t>
            </a:r>
            <a:r>
              <a:rPr lang="en-GB" sz="1050" b="1" u="sng" dirty="0" smtClean="0"/>
              <a:t>Operational environment at ESA since Oct 2019</a:t>
            </a:r>
          </a:p>
          <a:p>
            <a:pPr algn="ctr">
              <a:lnSpc>
                <a:spcPct val="150000"/>
              </a:lnSpc>
            </a:pPr>
            <a:endParaRPr lang="en-GB" sz="1050" dirty="0"/>
          </a:p>
        </p:txBody>
      </p:sp>
      <p:sp>
        <p:nvSpPr>
          <p:cNvPr id="7" name="Can 6"/>
          <p:cNvSpPr/>
          <p:nvPr/>
        </p:nvSpPr>
        <p:spPr>
          <a:xfrm>
            <a:off x="212169" y="1234178"/>
            <a:ext cx="907312" cy="777539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bg2"/>
                </a:solidFill>
              </a:rPr>
              <a:t>Partner Metadata repository</a:t>
            </a:r>
            <a:endParaRPr lang="en-GB" sz="1000" dirty="0">
              <a:solidFill>
                <a:schemeClr val="bg2"/>
              </a:solidFill>
            </a:endParaRPr>
          </a:p>
        </p:txBody>
      </p:sp>
      <p:cxnSp>
        <p:nvCxnSpPr>
          <p:cNvPr id="10" name="Straight Arrow Connector 9"/>
          <p:cNvCxnSpPr>
            <a:stCxn id="7" idx="4"/>
            <a:endCxn id="8" idx="1"/>
          </p:cNvCxnSpPr>
          <p:nvPr/>
        </p:nvCxnSpPr>
        <p:spPr>
          <a:xfrm>
            <a:off x="1119481" y="1622948"/>
            <a:ext cx="2782404" cy="12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743269" y="1347143"/>
            <a:ext cx="1809736" cy="2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Import</a:t>
            </a:r>
            <a:endParaRPr lang="en-GB" sz="900" kern="0" dirty="0"/>
          </a:p>
        </p:txBody>
      </p:sp>
      <p:sp>
        <p:nvSpPr>
          <p:cNvPr id="17" name="Can 16"/>
          <p:cNvSpPr/>
          <p:nvPr/>
        </p:nvSpPr>
        <p:spPr>
          <a:xfrm>
            <a:off x="4422828" y="4010630"/>
            <a:ext cx="907312" cy="680484"/>
          </a:xfrm>
          <a:prstGeom prst="can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1050" dirty="0" smtClean="0">
                <a:solidFill>
                  <a:schemeClr val="bg2"/>
                </a:solidFill>
              </a:rPr>
              <a:t>repository</a:t>
            </a:r>
            <a:endParaRPr lang="en-GB" sz="1050" dirty="0">
              <a:solidFill>
                <a:schemeClr val="bg2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369050" y="3658897"/>
            <a:ext cx="2551750" cy="5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/>
              <a:t>Metadata Export</a:t>
            </a:r>
          </a:p>
          <a:p>
            <a:pPr marL="177800" indent="-177800"/>
            <a:r>
              <a:rPr lang="en-GB" sz="1050" kern="0" dirty="0" smtClean="0"/>
              <a:t>   DIF-10 Encoding </a:t>
            </a:r>
          </a:p>
        </p:txBody>
      </p:sp>
      <p:cxnSp>
        <p:nvCxnSpPr>
          <p:cNvPr id="20" name="Straight Arrow Connector 19"/>
          <p:cNvCxnSpPr>
            <a:stCxn id="16" idx="2"/>
            <a:endCxn id="17" idx="1"/>
          </p:cNvCxnSpPr>
          <p:nvPr/>
        </p:nvCxnSpPr>
        <p:spPr>
          <a:xfrm>
            <a:off x="4875294" y="3602251"/>
            <a:ext cx="1190" cy="4083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1355630" y="2213197"/>
            <a:ext cx="907312" cy="941121"/>
          </a:xfrm>
          <a:prstGeom prst="can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IDN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Complementary 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Information</a:t>
            </a:r>
            <a:br>
              <a:rPr lang="en-GB" sz="700" dirty="0" smtClean="0">
                <a:solidFill>
                  <a:schemeClr val="bg2"/>
                </a:solidFill>
              </a:rPr>
            </a:br>
            <a:r>
              <a:rPr lang="en-GB" sz="700" dirty="0" err="1" smtClean="0">
                <a:solidFill>
                  <a:schemeClr val="bg2"/>
                </a:solidFill>
              </a:rPr>
              <a:t>gcmd</a:t>
            </a:r>
            <a:r>
              <a:rPr lang="en-GB" sz="700" dirty="0" smtClean="0">
                <a:solidFill>
                  <a:schemeClr val="bg2"/>
                </a:solidFill>
              </a:rPr>
              <a:t> keyword </a:t>
            </a:r>
            <a:endParaRPr lang="en-GB" sz="700" dirty="0">
              <a:solidFill>
                <a:schemeClr val="bg2"/>
              </a:solidFill>
            </a:endParaRPr>
          </a:p>
        </p:txBody>
      </p:sp>
      <p:cxnSp>
        <p:nvCxnSpPr>
          <p:cNvPr id="27" name="Elbow Connector 26"/>
          <p:cNvCxnSpPr>
            <a:stCxn id="25" idx="1"/>
            <a:endCxn id="39" idx="1"/>
          </p:cNvCxnSpPr>
          <p:nvPr/>
        </p:nvCxnSpPr>
        <p:spPr>
          <a:xfrm rot="5400000" flipH="1" flipV="1">
            <a:off x="2812965" y="1124728"/>
            <a:ext cx="84790" cy="209214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364859" y="3287355"/>
            <a:ext cx="907313" cy="62979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DIF-10 Validator</a:t>
            </a:r>
          </a:p>
          <a:p>
            <a:pPr algn="ctr"/>
            <a:r>
              <a:rPr lang="en-GB" sz="700" dirty="0" smtClean="0">
                <a:solidFill>
                  <a:schemeClr val="bg2"/>
                </a:solidFill>
              </a:rPr>
              <a:t>(</a:t>
            </a:r>
            <a:r>
              <a:rPr lang="en-GB" sz="700" dirty="0" smtClean="0">
                <a:solidFill>
                  <a:schemeClr val="bg2"/>
                </a:solidFill>
                <a:hlinkClick r:id="rId2"/>
              </a:rPr>
              <a:t>HERE</a:t>
            </a:r>
            <a:r>
              <a:rPr lang="en-GB" sz="700" dirty="0" smtClean="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36" name="Straight Arrow Connector 35"/>
          <p:cNvCxnSpPr>
            <a:stCxn id="16" idx="1"/>
            <a:endCxn id="34" idx="3"/>
          </p:cNvCxnSpPr>
          <p:nvPr/>
        </p:nvCxnSpPr>
        <p:spPr>
          <a:xfrm flipH="1">
            <a:off x="2272172" y="3297451"/>
            <a:ext cx="1628469" cy="304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77525" y="3459930"/>
            <a:ext cx="1809736" cy="19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DIF-10 Validation</a:t>
            </a:r>
            <a:endParaRPr lang="en-GB" sz="900" kern="0" dirty="0"/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1743269" y="1856600"/>
            <a:ext cx="1809736" cy="25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900" b="1" kern="0" dirty="0" smtClean="0"/>
              <a:t>Metadata Preparation</a:t>
            </a:r>
            <a:endParaRPr lang="en-GB" sz="900" kern="0" dirty="0"/>
          </a:p>
        </p:txBody>
      </p:sp>
      <p:sp>
        <p:nvSpPr>
          <p:cNvPr id="66" name="Left Brace 65"/>
          <p:cNvSpPr/>
          <p:nvPr/>
        </p:nvSpPr>
        <p:spPr>
          <a:xfrm rot="10800000">
            <a:off x="5986530" y="1369979"/>
            <a:ext cx="382520" cy="22053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ontent Placeholder 2"/>
          <p:cNvSpPr txBox="1">
            <a:spLocks/>
          </p:cNvSpPr>
          <p:nvPr/>
        </p:nvSpPr>
        <p:spPr bwMode="auto">
          <a:xfrm>
            <a:off x="6369050" y="2181392"/>
            <a:ext cx="2597150" cy="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baseline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sz="1050" b="1" kern="0" dirty="0" smtClean="0"/>
              <a:t>Metadata Preparation   </a:t>
            </a:r>
          </a:p>
          <a:p>
            <a:pPr marL="177800" indent="0"/>
            <a:r>
              <a:rPr lang="en-GB" sz="1050" kern="0" dirty="0" smtClean="0"/>
              <a:t>IDN guideline for Information Content completeness and consistency (</a:t>
            </a:r>
            <a:r>
              <a:rPr lang="en-GB" sz="1050" kern="0" dirty="0" smtClean="0">
                <a:hlinkClick r:id="rId3"/>
              </a:rPr>
              <a:t>HERE</a:t>
            </a:r>
            <a:r>
              <a:rPr lang="en-GB" sz="1050" kern="0" dirty="0" smtClean="0"/>
              <a:t>)</a:t>
            </a:r>
          </a:p>
        </p:txBody>
      </p:sp>
      <p:sp>
        <p:nvSpPr>
          <p:cNvPr id="68" name="Left Brace 67"/>
          <p:cNvSpPr/>
          <p:nvPr/>
        </p:nvSpPr>
        <p:spPr>
          <a:xfrm rot="10800000">
            <a:off x="5986530" y="3658898"/>
            <a:ext cx="382520" cy="4861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98560" y="1369979"/>
            <a:ext cx="1952631" cy="2232272"/>
            <a:chOff x="3898560" y="1263963"/>
            <a:chExt cx="1952631" cy="2232272"/>
          </a:xfrm>
        </p:grpSpPr>
        <p:sp>
          <p:nvSpPr>
            <p:cNvPr id="8" name="Rectangle 7"/>
            <p:cNvSpPr/>
            <p:nvPr/>
          </p:nvSpPr>
          <p:spPr>
            <a:xfrm>
              <a:off x="3901885" y="126396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Harvester tool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00641" y="2277035"/>
              <a:ext cx="1949306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2"/>
                  </a:solidFill>
                </a:rPr>
                <a:t>FedEO</a:t>
              </a:r>
              <a:r>
                <a:rPr lang="en-GB" sz="1000" dirty="0" smtClean="0">
                  <a:solidFill>
                    <a:schemeClr val="bg2"/>
                  </a:solidFill>
                </a:rPr>
                <a:t> Collection Catalogue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00641" y="2886635"/>
              <a:ext cx="1949306" cy="60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err="1" smtClean="0">
                  <a:solidFill>
                    <a:schemeClr val="bg1"/>
                  </a:solidFill>
                </a:rPr>
                <a:t>FedEO</a:t>
              </a:r>
              <a:r>
                <a:rPr lang="en-GB" sz="1000" dirty="0" smtClean="0">
                  <a:solidFill>
                    <a:schemeClr val="bg1"/>
                  </a:solidFill>
                </a:rPr>
                <a:t> Gateway</a:t>
              </a: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ISO to DIF-10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901434" y="1768213"/>
              <a:ext cx="1949306" cy="5083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Metadata Mediator 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898560" y="1263963"/>
              <a:ext cx="1951387" cy="2232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93249" y="2382585"/>
            <a:ext cx="889144" cy="6131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ESA Thesauri Service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9" name="Elbow Connector 28"/>
          <p:cNvCxnSpPr>
            <a:stCxn id="26" idx="0"/>
          </p:cNvCxnSpPr>
          <p:nvPr/>
        </p:nvCxnSpPr>
        <p:spPr>
          <a:xfrm rot="5400000" flipH="1" flipV="1">
            <a:off x="2084989" y="570259"/>
            <a:ext cx="265158" cy="3359495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DIF-10 Metadata Export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1006" y="1178952"/>
            <a:ext cx="2918521" cy="2847285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n-GB" sz="900" dirty="0" smtClean="0"/>
              <a:t>Most of harvested collections are ready for being ingested into IDN, e.g.</a:t>
            </a:r>
          </a:p>
          <a:p>
            <a:pPr algn="just"/>
            <a:r>
              <a:rPr lang="en-GB" sz="900" dirty="0" smtClean="0"/>
              <a:t>EUMETSAT 17/17 </a:t>
            </a:r>
          </a:p>
          <a:p>
            <a:pPr algn="just"/>
            <a:r>
              <a:rPr lang="en-GB" sz="900" dirty="0" smtClean="0"/>
              <a:t>ESA 134/147</a:t>
            </a:r>
          </a:p>
          <a:p>
            <a:pPr algn="just"/>
            <a:r>
              <a:rPr lang="en-GB" sz="900" dirty="0" smtClean="0"/>
              <a:t>DLR 53/53</a:t>
            </a:r>
          </a:p>
          <a:p>
            <a:pPr algn="just"/>
            <a:r>
              <a:rPr lang="en-GB" sz="900" dirty="0" smtClean="0"/>
              <a:t>VITO 31/31</a:t>
            </a:r>
          </a:p>
          <a:p>
            <a:pPr algn="just"/>
            <a:r>
              <a:rPr lang="en-GB" sz="900" dirty="0" smtClean="0"/>
              <a:t>JAXA 45/45</a:t>
            </a:r>
          </a:p>
          <a:p>
            <a:pPr algn="just"/>
            <a:r>
              <a:rPr lang="en-GB" sz="900" dirty="0" smtClean="0"/>
              <a:t>ECV 532/532</a:t>
            </a:r>
          </a:p>
          <a:p>
            <a:pPr algn="just"/>
            <a:endParaRPr lang="en-GB" sz="900" dirty="0"/>
          </a:p>
          <a:p>
            <a:pPr algn="just"/>
            <a:r>
              <a:rPr lang="en-GB" sz="900" dirty="0" smtClean="0"/>
              <a:t>Some effort still required on CCI (71/181), CMEMS (0/285), CNES (16/351)</a:t>
            </a:r>
          </a:p>
          <a:p>
            <a:pPr algn="just"/>
            <a:endParaRPr lang="en-GB" sz="900" dirty="0" smtClean="0"/>
          </a:p>
          <a:p>
            <a:pPr algn="just"/>
            <a:endParaRPr lang="en-GB" sz="900" dirty="0"/>
          </a:p>
          <a:p>
            <a:pPr algn="just"/>
            <a:r>
              <a:rPr lang="en-GB" sz="900" dirty="0" smtClean="0">
                <a:solidFill>
                  <a:schemeClr val="tx1"/>
                </a:solidFill>
              </a:rPr>
              <a:t>DIF-10 collections are ready for being ingested in to IDN, from</a:t>
            </a:r>
          </a:p>
          <a:p>
            <a:pPr algn="just"/>
            <a:r>
              <a:rPr lang="en-US" sz="900" dirty="0">
                <a:hlinkClick r:id="rId3"/>
              </a:rPr>
              <a:t>https://fedeo.esa.int/asset/index.html</a:t>
            </a:r>
            <a:endParaRPr lang="en-GB" sz="900" dirty="0"/>
          </a:p>
        </p:txBody>
      </p:sp>
      <p:sp>
        <p:nvSpPr>
          <p:cNvPr id="6" name="Rectangle 5"/>
          <p:cNvSpPr/>
          <p:nvPr/>
        </p:nvSpPr>
        <p:spPr>
          <a:xfrm>
            <a:off x="1829288" y="59165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1100" b="1" dirty="0">
                <a:hlinkClick r:id="rId4"/>
              </a:rPr>
              <a:t>http://geo.spacebel.be/opensearch/asset/index.html</a:t>
            </a:r>
            <a:endParaRPr lang="en-GB" sz="1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086" y="989518"/>
            <a:ext cx="5867778" cy="362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Metrics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62 million to 72 million granules (+16%) since WGISS-49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1132"/>
          <a:stretch/>
        </p:blipFill>
        <p:spPr>
          <a:xfrm>
            <a:off x="782748" y="1039210"/>
            <a:ext cx="7528102" cy="194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764" y="2932876"/>
            <a:ext cx="6132071" cy="234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ESA PDGS Collaborative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100" dirty="0"/>
              <a:t>To provide the ESA PDGS with a set of interoperable and federated services permitting the users to: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Access to missions/platforms information supported by a common ontology 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and, if possible, direct access to EO and in-situ data: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Copernicus Missions (e.g. Sentinels)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Third Party Missions - TPMs (e.g. SPOT, Landsat,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Heritage Missions - HMs (e.g. ERS-1/2, ENVISAT, …)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Earth Explorer – EEs (e.g. SMOS, </a:t>
            </a:r>
            <a:r>
              <a:rPr lang="en-GB" sz="1100" dirty="0" err="1"/>
              <a:t>Cryosat</a:t>
            </a:r>
            <a:r>
              <a:rPr lang="en-GB" sz="1100" dirty="0"/>
              <a:t>, SWARM, …)  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International repositories (e.g., NASA CMR, CEOS IDN)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Discovery and access to exploitation services (e.g. </a:t>
            </a:r>
            <a:r>
              <a:rPr lang="en-GB" sz="1100" dirty="0" err="1"/>
              <a:t>datacube</a:t>
            </a:r>
            <a:r>
              <a:rPr lang="en-GB" sz="1100" dirty="0"/>
              <a:t>):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Browse/visualization tools for time series analysis</a:t>
            </a:r>
          </a:p>
          <a:p>
            <a:pPr marL="715963" lvl="1" indent="-174625">
              <a:lnSpc>
                <a:spcPct val="150000"/>
              </a:lnSpc>
              <a:buFontTx/>
              <a:buChar char="-"/>
            </a:pPr>
            <a:r>
              <a:rPr lang="en-GB" sz="1100" dirty="0"/>
              <a:t>EO data extraction, resampling and reprojection</a:t>
            </a:r>
          </a:p>
          <a:p>
            <a:pPr indent="177800">
              <a:lnSpc>
                <a:spcPct val="150000"/>
              </a:lnSpc>
              <a:buFontTx/>
              <a:buChar char="-"/>
            </a:pPr>
            <a:r>
              <a:rPr lang="en-GB" sz="1100" dirty="0"/>
              <a:t>Hosted Processing for authorised users/communities (e.g. CAL/VAL)</a:t>
            </a:r>
            <a:endParaRPr lang="en-GB" sz="11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  <a:p>
            <a:pPr>
              <a:lnSpc>
                <a:spcPct val="150000"/>
              </a:lnSpc>
              <a:buFontTx/>
              <a:buChar char="-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5834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GB" sz="2000" dirty="0" smtClean="0"/>
              <a:t>ESA </a:t>
            </a:r>
            <a:r>
              <a:rPr lang="en-GB" sz="2000" dirty="0" err="1" smtClean="0"/>
              <a:t>Catalog</a:t>
            </a:r>
            <a:endParaRPr lang="en-GB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9"/>
          <a:stretch/>
        </p:blipFill>
        <p:spPr bwMode="auto">
          <a:xfrm>
            <a:off x="904852" y="2701190"/>
            <a:ext cx="3441343" cy="20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 flipH="1">
            <a:off x="4575993" y="3667926"/>
            <a:ext cx="277154" cy="988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08584" y="3164025"/>
            <a:ext cx="2667031" cy="1505339"/>
          </a:xfrm>
          <a:prstGeom prst="ellipse">
            <a:avLst/>
          </a:prstGeom>
          <a:noFill/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1400" dirty="0" smtClean="0"/>
              <a:t>ESA </a:t>
            </a:r>
            <a:r>
              <a:rPr lang="en-GB" sz="1400" dirty="0" err="1" smtClean="0"/>
              <a:t>Catalog</a:t>
            </a:r>
            <a:r>
              <a:rPr lang="en-GB" sz="1400" dirty="0" smtClean="0"/>
              <a:t>:</a:t>
            </a: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the centralised metadata repository of ESA </a:t>
            </a:r>
            <a:r>
              <a:rPr lang="en-GB" sz="1400" dirty="0"/>
              <a:t>Collaborative </a:t>
            </a:r>
            <a:r>
              <a:rPr lang="en-GB" sz="1400" dirty="0" smtClean="0"/>
              <a:t>Environment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reuses same </a:t>
            </a:r>
            <a:r>
              <a:rPr lang="en-GB" sz="1400" dirty="0" err="1" smtClean="0"/>
              <a:t>FedEO</a:t>
            </a:r>
            <a:r>
              <a:rPr lang="en-GB" sz="1400" dirty="0" smtClean="0"/>
              <a:t> SW</a:t>
            </a:r>
            <a:endParaRPr lang="en-GB" sz="1400" dirty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manages collections Digital Object Identifiers (DOIs) </a:t>
            </a:r>
          </a:p>
          <a:p>
            <a:pPr marL="180975" indent="-180975">
              <a:lnSpc>
                <a:spcPct val="150000"/>
              </a:lnSpc>
              <a:buFontTx/>
              <a:buChar char="-"/>
            </a:pPr>
            <a:r>
              <a:rPr lang="en-GB" sz="1400" dirty="0" smtClean="0"/>
              <a:t>is part of CEOS WGISS Data Asset via </a:t>
            </a:r>
            <a:r>
              <a:rPr lang="en-GB" sz="1400" dirty="0" err="1" smtClean="0"/>
              <a:t>FedEO</a:t>
            </a: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 smtClean="0"/>
          </a:p>
          <a:p>
            <a:pPr marL="180975" indent="-180975">
              <a:lnSpc>
                <a:spcPct val="150000"/>
              </a:lnSpc>
              <a:buFontTx/>
              <a:buChar char="-"/>
            </a:pPr>
            <a:endParaRPr lang="en-GB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04" y="3403066"/>
            <a:ext cx="1914733" cy="10774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04567" y="2887026"/>
            <a:ext cx="275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Details of connected ESA Catalog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834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5704</TotalTime>
  <Words>1283</Words>
  <Application>Microsoft Office PowerPoint</Application>
  <PresentationFormat>On-screen Show (16:9)</PresentationFormat>
  <Paragraphs>165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NEW ESA Presentation 16-9</vt:lpstr>
      <vt:lpstr>PowerPoint Presentation</vt:lpstr>
      <vt:lpstr>Outline</vt:lpstr>
      <vt:lpstr>FedEO: Federated Earth Observation Gateway System</vt:lpstr>
      <vt:lpstr>WGISS Connected Data Assets</vt:lpstr>
      <vt:lpstr>FedEO Metadata Mediator</vt:lpstr>
      <vt:lpstr>DIF-10 Metadata Export</vt:lpstr>
      <vt:lpstr>Metrics evolution</vt:lpstr>
      <vt:lpstr>ESA PDGS Collaborative Environment</vt:lpstr>
      <vt:lpstr>ESA Catalog</vt:lpstr>
      <vt:lpstr>FedEO Evolution – ESE-ERGO</vt:lpstr>
      <vt:lpstr>(1) Web interface FedEO Metrics</vt:lpstr>
      <vt:lpstr>Web interface FedEO Metrics</vt:lpstr>
      <vt:lpstr>Web interface FedEO Metrics</vt:lpstr>
      <vt:lpstr>Web interface FedEO Metrics</vt:lpstr>
      <vt:lpstr>(2) FedEO API Evolution</vt:lpstr>
      <vt:lpstr>(2) FedEO API Evolution</vt:lpstr>
      <vt:lpstr>(2) FedEO API Evolution</vt:lpstr>
      <vt:lpstr>(3) Metadata editor</vt:lpstr>
      <vt:lpstr>(3) Metadata editor</vt:lpstr>
      <vt:lpstr>(3) Metadata editor</vt:lpstr>
      <vt:lpstr>(3) Metadata editor</vt:lpstr>
      <vt:lpstr>Future FedEO Evolution – EOVOC</vt:lpstr>
      <vt:lpstr>Future FedEO Evolution – EOVOC</vt:lpstr>
      <vt:lpstr>Future FedEO Evolution – EOVOC</vt:lpstr>
      <vt:lpstr>Future FedEO Evolution – EOVOC</vt:lpstr>
      <vt:lpstr>FedEO Evolution – EOVOC</vt:lpstr>
      <vt:lpstr>FedEO Evolution – EOVOC</vt:lpstr>
    </vt:vector>
  </TitlesOfParts>
  <Company>European Space Agency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310</cp:revision>
  <cp:lastPrinted>2008-08-26T16:26:23Z</cp:lastPrinted>
  <dcterms:created xsi:type="dcterms:W3CDTF">2017-03-30T07:17:22Z</dcterms:created>
  <dcterms:modified xsi:type="dcterms:W3CDTF">2020-09-11T09:27:09Z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