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0" r:id="rId1"/>
  </p:sldMasterIdLst>
  <p:notesMasterIdLst>
    <p:notesMasterId r:id="rId18"/>
  </p:notesMasterIdLst>
  <p:sldIdLst>
    <p:sldId id="263" r:id="rId2"/>
    <p:sldId id="257" r:id="rId3"/>
    <p:sldId id="280" r:id="rId4"/>
    <p:sldId id="281" r:id="rId5"/>
    <p:sldId id="282" r:id="rId6"/>
    <p:sldId id="285" r:id="rId7"/>
    <p:sldId id="283" r:id="rId8"/>
    <p:sldId id="284" r:id="rId9"/>
    <p:sldId id="279" r:id="rId10"/>
    <p:sldId id="291" r:id="rId11"/>
    <p:sldId id="290" r:id="rId12"/>
    <p:sldId id="292" r:id="rId13"/>
    <p:sldId id="293" r:id="rId14"/>
    <p:sldId id="286" r:id="rId15"/>
    <p:sldId id="288" r:id="rId16"/>
    <p:sldId id="289" r:id="rId17"/>
  </p:sldIdLst>
  <p:sldSz cx="9144000" cy="6858000" type="screen4x3"/>
  <p:notesSz cx="6858000" cy="9144000"/>
  <p:embeddedFontLst>
    <p:embeddedFont>
      <p:font typeface="Helvetica Neue"/>
      <p:regular r:id="rId19"/>
      <p:bold r:id="rId20"/>
      <p:italic r:id="rId21"/>
      <p:boldItalic r:id="rId22"/>
    </p:embeddedFont>
    <p:embeddedFont>
      <p:font typeface="Avenir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CC0066"/>
    <a:srgbClr val="660033"/>
    <a:srgbClr val="CCCCFF"/>
    <a:srgbClr val="9999FF"/>
    <a:srgbClr val="00CC99"/>
    <a:srgbClr val="008080"/>
    <a:srgbClr val="33CCFF"/>
    <a:srgbClr val="3366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441" autoAdjust="0"/>
  </p:normalViewPr>
  <p:slideViewPr>
    <p:cSldViewPr snapToGrid="0">
      <p:cViewPr varScale="1">
        <p:scale>
          <a:sx n="87" d="100"/>
          <a:sy n="87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11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403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5551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3360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3861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874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 idx="4294967295"/>
          </p:nvPr>
        </p:nvSpPr>
        <p:spPr>
          <a:xfrm>
            <a:off x="339969" y="2291863"/>
            <a:ext cx="869852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FFFF"/>
                </a:solidFill>
                <a:latin typeface="+mn-lt"/>
                <a:sym typeface="Helvetica Neue"/>
              </a:rPr>
              <a:t>CEOS Executive Officer Report</a:t>
            </a:r>
            <a:endParaRPr sz="1100" dirty="0">
              <a:latin typeface="+mn-lt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339969" y="4069703"/>
            <a:ext cx="5310554" cy="187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rgbClr val="FFFFFF"/>
                </a:solidFill>
              </a:rPr>
              <a:t>Kerry Ann Sawyer, </a:t>
            </a:r>
            <a:r>
              <a:rPr lang="en-US" sz="1800" b="0" i="0" u="none" strike="noStrike" cap="none" dirty="0" smtClean="0">
                <a:solidFill>
                  <a:srgbClr val="FFFFFF"/>
                </a:solidFill>
              </a:rPr>
              <a:t>CEOS </a:t>
            </a:r>
            <a:r>
              <a:rPr lang="en-US" sz="1800" b="0" i="0" u="none" strike="noStrike" cap="none" dirty="0" smtClean="0">
                <a:solidFill>
                  <a:srgbClr val="FFFFFF"/>
                </a:solidFill>
              </a:rPr>
              <a:t>Executive Officer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</a:rPr>
              <a:t>CEOS </a:t>
            </a:r>
            <a:r>
              <a:rPr lang="en-US" sz="1800" b="0" i="0" u="none" strike="noStrike" cap="none" dirty="0" smtClean="0">
                <a:solidFill>
                  <a:srgbClr val="FFFFFF"/>
                </a:solidFill>
              </a:rPr>
              <a:t>WGISS-50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Virtual Meeting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22 September </a:t>
            </a:r>
            <a:r>
              <a:rPr lang="en-US" sz="1800" dirty="0" smtClean="0">
                <a:solidFill>
                  <a:srgbClr val="FFFFFF"/>
                </a:solidFill>
              </a:rPr>
              <a:t>2020</a:t>
            </a:r>
            <a:endParaRPr dirty="0"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89" y="900884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622789" y="1941836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94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>
            <a:spLocks noGrp="1"/>
          </p:cNvSpPr>
          <p:nvPr>
            <p:ph type="sldNum" idx="12"/>
          </p:nvPr>
        </p:nvSpPr>
        <p:spPr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1807029" y="76199"/>
            <a:ext cx="5976257" cy="1034143"/>
          </a:xfrm>
        </p:spPr>
        <p:txBody>
          <a:bodyPr/>
          <a:lstStyle/>
          <a:p>
            <a:r>
              <a:rPr lang="en-US" sz="2400" dirty="0" smtClean="0"/>
              <a:t>CEOS 2020-2022 Work Plan</a:t>
            </a:r>
          </a:p>
          <a:p>
            <a:r>
              <a:rPr lang="en-US" sz="2400" dirty="0" smtClean="0"/>
              <a:t>GEO Work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2020-2022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4434"/>
            <a:ext cx="3767769" cy="4802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942" y="2050215"/>
            <a:ext cx="3458058" cy="4807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100" y="3575935"/>
            <a:ext cx="1405394" cy="7699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3633" y="4449843"/>
            <a:ext cx="1202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93366"/>
                </a:solidFill>
              </a:rPr>
              <a:t>Aspiration</a:t>
            </a:r>
            <a:endParaRPr lang="en-US" b="1" dirty="0">
              <a:solidFill>
                <a:srgbClr val="9933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87" y="1209750"/>
            <a:ext cx="8956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There is still a disconnect between the GEO 2020-2022 Work </a:t>
            </a:r>
            <a:r>
              <a:rPr lang="en-US" sz="1600" dirty="0" err="1">
                <a:solidFill>
                  <a:srgbClr val="002060"/>
                </a:solidFill>
              </a:rPr>
              <a:t>Programme</a:t>
            </a:r>
            <a:r>
              <a:rPr lang="en-US" sz="1600" dirty="0">
                <a:solidFill>
                  <a:srgbClr val="002060"/>
                </a:solidFill>
              </a:rPr>
              <a:t> and the CEOS 2020-2022 Work Plan Deliverables, evidenced by the lack of identification of connections in the recent call to CEOS entities for new </a:t>
            </a:r>
            <a:r>
              <a:rPr lang="en-US" sz="1600" dirty="0" smtClean="0">
                <a:solidFill>
                  <a:srgbClr val="002060"/>
                </a:solidFill>
              </a:rPr>
              <a:t>Deliverables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82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837" y="2006910"/>
            <a:ext cx="1915068" cy="6177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40823" y="2509158"/>
            <a:ext cx="5715001" cy="4120242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Proactively </a:t>
            </a:r>
            <a:r>
              <a:rPr lang="en-US" sz="1600" dirty="0">
                <a:latin typeface="+mn-lt"/>
              </a:rPr>
              <a:t>engage in global discussions on the critical challenges that face society, including attaining the </a:t>
            </a:r>
            <a:r>
              <a:rPr lang="en-US" sz="1600" i="1" dirty="0">
                <a:solidFill>
                  <a:srgbClr val="993366"/>
                </a:solidFill>
                <a:latin typeface="+mn-lt"/>
              </a:rPr>
              <a:t>2030 Agenda for Sustainable </a:t>
            </a:r>
            <a:r>
              <a:rPr lang="en-US" sz="1600" i="1" dirty="0" smtClean="0">
                <a:solidFill>
                  <a:srgbClr val="993366"/>
                </a:solidFill>
                <a:latin typeface="+mn-lt"/>
              </a:rPr>
              <a:t>Development</a:t>
            </a:r>
            <a:r>
              <a:rPr lang="en-US" sz="1600" i="1" dirty="0" smtClean="0">
                <a:latin typeface="+mn-lt"/>
              </a:rPr>
              <a:t>.</a:t>
            </a:r>
          </a:p>
          <a:p>
            <a:pPr marL="101600" lvl="0" indent="0">
              <a:buNone/>
            </a:pPr>
            <a:endParaRPr lang="en-US" sz="1050" i="1" dirty="0" smtClean="0">
              <a:latin typeface="+mn-lt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Ensure </a:t>
            </a:r>
            <a:r>
              <a:rPr lang="en-US" sz="1600" dirty="0">
                <a:latin typeface="+mn-lt"/>
              </a:rPr>
              <a:t>that climate observation requirements identified by the </a:t>
            </a:r>
            <a:r>
              <a:rPr lang="en-US" sz="1600" dirty="0">
                <a:solidFill>
                  <a:srgbClr val="993366"/>
                </a:solidFill>
                <a:latin typeface="+mn-lt"/>
              </a:rPr>
              <a:t>Global Climate Observing System (GCOS) </a:t>
            </a:r>
            <a:r>
              <a:rPr lang="en-US" sz="1600" dirty="0">
                <a:latin typeface="+mn-lt"/>
              </a:rPr>
              <a:t>– and implications of the Paris Climate Agreement – are addressed.</a:t>
            </a:r>
          </a:p>
          <a:p>
            <a:pPr marL="101600" lvl="0" indent="0">
              <a:buNone/>
            </a:pPr>
            <a:endParaRPr lang="en-US" sz="1050" dirty="0">
              <a:latin typeface="+mn-lt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Ensure, in the context of the </a:t>
            </a:r>
            <a:r>
              <a:rPr lang="en-US" sz="1600" i="1" dirty="0">
                <a:solidFill>
                  <a:srgbClr val="993366"/>
                </a:solidFill>
                <a:latin typeface="+mn-lt"/>
              </a:rPr>
              <a:t>Sendai Framework for Disaster Risk Reduction 2015-2030</a:t>
            </a:r>
            <a:r>
              <a:rPr lang="en-US" sz="1600" dirty="0">
                <a:latin typeface="+mn-lt"/>
              </a:rPr>
              <a:t>, that CEOS Agency data are made available in support of disaster risk reduction and that CEOS continues engagement with UN agencies and authorities</a:t>
            </a:r>
            <a:r>
              <a:rPr lang="en-US" sz="1600" dirty="0" smtClean="0">
                <a:latin typeface="+mn-lt"/>
              </a:rPr>
              <a:t>.</a:t>
            </a:r>
            <a:endParaRPr lang="en-US" sz="1600" i="1" dirty="0" smtClean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872343" y="76200"/>
            <a:ext cx="5900057" cy="914400"/>
          </a:xfrm>
        </p:spPr>
        <p:txBody>
          <a:bodyPr/>
          <a:lstStyle/>
          <a:p>
            <a:r>
              <a:rPr lang="en-US" sz="3200" dirty="0" smtClean="0"/>
              <a:t>CEOS and GEO Priorities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162549" y="2653393"/>
            <a:ext cx="1023257" cy="3788228"/>
          </a:xfrm>
          <a:prstGeom prst="rightBrace">
            <a:avLst>
              <a:gd name="adj1" fmla="val 8333"/>
              <a:gd name="adj2" fmla="val 46958"/>
            </a:avLst>
          </a:prstGeom>
          <a:ln w="57150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34743" y="6144552"/>
            <a:ext cx="330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2569"/>
                </a:solidFill>
              </a:rPr>
              <a:t>GEO Engagement Priorities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25184" y="1134837"/>
            <a:ext cx="8637816" cy="1197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 indent="0">
              <a:buNone/>
            </a:pPr>
            <a:r>
              <a:rPr lang="en-US" sz="1800" dirty="0" smtClean="0"/>
              <a:t>Ensure that space-based Earth observations </a:t>
            </a:r>
            <a:r>
              <a:rPr lang="en-US" sz="1800" dirty="0" smtClean="0">
                <a:solidFill>
                  <a:srgbClr val="993366"/>
                </a:solidFill>
              </a:rPr>
              <a:t>support the success of the next decade of the Group on Earth Observations (GEO)</a:t>
            </a:r>
            <a:r>
              <a:rPr lang="en-US" sz="1800" dirty="0" smtClean="0"/>
              <a:t>, and that CEOS engagement in GEO governance and leadership is enhanced.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8160" y="2624674"/>
            <a:ext cx="3113314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569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569"/>
                </a:solidFill>
              </a:rPr>
              <a:t>United Nations 2030 Agenda for Sustainable Development</a:t>
            </a:r>
          </a:p>
          <a:p>
            <a:pPr marL="342900" indent="-342900">
              <a:buClr>
                <a:srgbClr val="002569"/>
              </a:buClr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rgbClr val="002569"/>
              </a:solidFill>
            </a:endParaRPr>
          </a:p>
          <a:p>
            <a:pPr>
              <a:buClr>
                <a:srgbClr val="002569"/>
              </a:buClr>
            </a:pPr>
            <a:endParaRPr lang="en-US" sz="1050" b="1" dirty="0" smtClean="0">
              <a:solidFill>
                <a:srgbClr val="002569"/>
              </a:solidFill>
            </a:endParaRPr>
          </a:p>
          <a:p>
            <a:pPr marL="342900" indent="-342900">
              <a:buClr>
                <a:srgbClr val="002569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569"/>
                </a:solidFill>
              </a:rPr>
              <a:t>Climate Change, with specific emphasis on the Paris Agreement</a:t>
            </a:r>
          </a:p>
          <a:p>
            <a:pPr marL="342900" indent="-342900">
              <a:buClr>
                <a:srgbClr val="002569"/>
              </a:buClr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569"/>
              </a:solidFill>
            </a:endParaRPr>
          </a:p>
          <a:p>
            <a:pPr marL="342900" indent="-342900">
              <a:buClr>
                <a:srgbClr val="002569"/>
              </a:buClr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rgbClr val="002569"/>
              </a:solidFill>
            </a:endParaRPr>
          </a:p>
          <a:p>
            <a:pPr>
              <a:buClr>
                <a:srgbClr val="002569"/>
              </a:buClr>
            </a:pPr>
            <a:endParaRPr lang="en-US" sz="1050" b="1" dirty="0">
              <a:solidFill>
                <a:srgbClr val="002569"/>
              </a:solidFill>
            </a:endParaRPr>
          </a:p>
          <a:p>
            <a:pPr marL="342900" indent="-342900">
              <a:buClr>
                <a:srgbClr val="002569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569"/>
                </a:solidFill>
              </a:rPr>
              <a:t>Sendai Framework for Disaster Risk Reduction</a:t>
            </a:r>
          </a:p>
        </p:txBody>
      </p:sp>
    </p:spTree>
    <p:extLst>
      <p:ext uri="{BB962C8B-B14F-4D97-AF65-F5344CB8AC3E}">
        <p14:creationId xmlns:p14="http://schemas.microsoft.com/office/powerpoint/2010/main" val="1894302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/>
              <a:t>This Foundational Task will analyze the current state and trends (including needs and </a:t>
            </a:r>
            <a:r>
              <a:rPr lang="en-US" b="0" i="1" dirty="0" smtClean="0"/>
              <a:t>gaps assessments</a:t>
            </a:r>
            <a:r>
              <a:rPr lang="en-US" b="0" i="1" dirty="0"/>
              <a:t>) with respect to Earth observing systems (both remote sensing and in situ</a:t>
            </a:r>
            <a:r>
              <a:rPr lang="en-US" b="0" i="1" dirty="0" smtClean="0"/>
              <a:t>).</a:t>
            </a:r>
          </a:p>
          <a:p>
            <a:r>
              <a:rPr lang="en-US" b="0" i="1" dirty="0" smtClean="0">
                <a:solidFill>
                  <a:srgbClr val="993366"/>
                </a:solidFill>
              </a:rPr>
              <a:t>Satellite Observations Component</a:t>
            </a:r>
          </a:p>
          <a:p>
            <a:pPr marL="558800" lvl="1" indent="0">
              <a:buNone/>
            </a:pPr>
            <a:r>
              <a:rPr lang="en-US" b="0" i="1" dirty="0" smtClean="0"/>
              <a:t>Support </a:t>
            </a:r>
            <a:r>
              <a:rPr lang="en-US" b="0" i="1" dirty="0"/>
              <a:t>GEO’s efforts to promote uptake of Earth observations by providing evidence </a:t>
            </a:r>
            <a:r>
              <a:rPr lang="en-US" b="0" i="1" dirty="0" smtClean="0"/>
              <a:t>of the </a:t>
            </a:r>
            <a:r>
              <a:rPr lang="en-US" b="0" i="1" dirty="0"/>
              <a:t>unique and complementary value of satellite data to successful delivery of GEO </a:t>
            </a:r>
            <a:r>
              <a:rPr lang="en-US" b="0" i="1" dirty="0" smtClean="0"/>
              <a:t>Work </a:t>
            </a:r>
            <a:r>
              <a:rPr lang="en-US" b="0" i="1" dirty="0" err="1" smtClean="0"/>
              <a:t>Programme</a:t>
            </a:r>
            <a:r>
              <a:rPr lang="en-US" b="0" i="1" dirty="0" smtClean="0"/>
              <a:t> </a:t>
            </a:r>
            <a:r>
              <a:rPr lang="en-US" b="0" i="1" dirty="0"/>
              <a:t>activities. </a:t>
            </a:r>
            <a:r>
              <a:rPr lang="en-US" b="0" i="1" dirty="0">
                <a:solidFill>
                  <a:srgbClr val="993366"/>
                </a:solidFill>
              </a:rPr>
              <a:t>Promote uptake of satellite observations into space </a:t>
            </a:r>
            <a:r>
              <a:rPr lang="en-US" b="0" i="1" dirty="0" smtClean="0">
                <a:solidFill>
                  <a:srgbClr val="993366"/>
                </a:solidFill>
              </a:rPr>
              <a:t>agency repositories</a:t>
            </a:r>
            <a:r>
              <a:rPr lang="en-US" b="0" i="1" dirty="0">
                <a:solidFill>
                  <a:srgbClr val="993366"/>
                </a:solidFill>
              </a:rPr>
              <a:t>, data aggregators and cloud storage for use in analyses and global </a:t>
            </a:r>
            <a:r>
              <a:rPr lang="en-US" b="0" i="1" dirty="0" smtClean="0">
                <a:solidFill>
                  <a:srgbClr val="993366"/>
                </a:solidFill>
              </a:rPr>
              <a:t>policy reporting</a:t>
            </a:r>
            <a:r>
              <a:rPr lang="en-US" b="0" i="1" dirty="0">
                <a:solidFill>
                  <a:srgbClr val="993366"/>
                </a:solidFill>
              </a:rPr>
              <a:t>, closely linked with the GEO Knowledge Hub</a:t>
            </a:r>
            <a:r>
              <a:rPr lang="en-US" b="0" i="1" dirty="0"/>
              <a:t>. Advocate production </a:t>
            </a:r>
            <a:r>
              <a:rPr lang="en-US" b="0" i="1" dirty="0" smtClean="0"/>
              <a:t>of integrated </a:t>
            </a:r>
            <a:r>
              <a:rPr lang="en-US" b="0" i="1" dirty="0"/>
              <a:t>multi‐satellite Analysis Ready Datasets</a:t>
            </a:r>
            <a:r>
              <a:rPr lang="en-US" b="0" i="1" dirty="0" smtClean="0"/>
              <a:t>.</a:t>
            </a:r>
          </a:p>
          <a:p>
            <a:pPr marL="558800" lvl="1" indent="0">
              <a:buNone/>
            </a:pPr>
            <a:r>
              <a:rPr lang="en-US" b="0" i="1" dirty="0"/>
              <a:t>Support algorithm and model development, and advocate integration of </a:t>
            </a:r>
            <a:r>
              <a:rPr lang="en-US" b="0" i="1" dirty="0" smtClean="0"/>
              <a:t>information from </a:t>
            </a:r>
            <a:r>
              <a:rPr lang="en-US" b="0" i="1" dirty="0"/>
              <a:t>in situ, airborne and </a:t>
            </a:r>
            <a:r>
              <a:rPr lang="en-US" b="0" i="1" dirty="0">
                <a:solidFill>
                  <a:srgbClr val="993366"/>
                </a:solidFill>
              </a:rPr>
              <a:t>space‐based</a:t>
            </a:r>
            <a:r>
              <a:rPr lang="en-US" b="0" i="1" dirty="0"/>
              <a:t> observations through data assimilation </a:t>
            </a:r>
            <a:r>
              <a:rPr lang="en-US" b="0" i="1" dirty="0" smtClean="0"/>
              <a:t>and models</a:t>
            </a:r>
            <a:r>
              <a:rPr lang="en-US" b="0" i="1" dirty="0"/>
              <a:t>.</a:t>
            </a:r>
            <a:endParaRPr lang="en-US" i="1" dirty="0">
              <a:solidFill>
                <a:srgbClr val="99336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785257" y="76200"/>
            <a:ext cx="6041571" cy="914400"/>
          </a:xfrm>
        </p:spPr>
        <p:txBody>
          <a:bodyPr/>
          <a:lstStyle/>
          <a:p>
            <a:r>
              <a:rPr lang="en-US" dirty="0" smtClean="0"/>
              <a:t>GEOSS Data, Information, and Knowledge Resources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338" y="5936512"/>
            <a:ext cx="884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3366"/>
                </a:solidFill>
              </a:rPr>
              <a:t>WGISS</a:t>
            </a:r>
            <a:r>
              <a:rPr lang="en-US" sz="1600" b="1" dirty="0" smtClean="0">
                <a:solidFill>
                  <a:srgbClr val="993366"/>
                </a:solidFill>
              </a:rPr>
              <a:t>			SEO		WGCV			SIT</a:t>
            </a:r>
            <a:endParaRPr lang="en-US" sz="1600" b="1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39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 algn="ctr">
              <a:buNone/>
            </a:pPr>
            <a:endParaRPr lang="en-US" sz="6000" dirty="0" smtClean="0"/>
          </a:p>
          <a:p>
            <a:pPr marL="101600" indent="0" algn="ctr">
              <a:buNone/>
            </a:pPr>
            <a:r>
              <a:rPr lang="en-US" sz="6000" dirty="0" smtClean="0"/>
              <a:t>Thank you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14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Q1/Q2 2020 Due Dates - </a:t>
            </a:r>
            <a:r>
              <a:rPr lang="en-US" dirty="0" smtClean="0">
                <a:solidFill>
                  <a:srgbClr val="C00000"/>
                </a:solidFill>
              </a:rPr>
              <a:t>Overdue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" y="1231860"/>
            <a:ext cx="9003632" cy="3915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168" y="1713192"/>
            <a:ext cx="9003632" cy="307777"/>
          </a:xfrm>
          <a:prstGeom prst="rect">
            <a:avLst/>
          </a:prstGeom>
          <a:noFill/>
          <a:ln w="38100">
            <a:solidFill>
              <a:srgbClr val="993366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4168" y="4586758"/>
            <a:ext cx="9003632" cy="365760"/>
          </a:xfrm>
          <a:prstGeom prst="rect">
            <a:avLst/>
          </a:prstGeom>
          <a:noFill/>
          <a:ln w="38100">
            <a:solidFill>
              <a:srgbClr val="993366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98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Q4 2020 Due Dates –     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 Little Breathing Room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4" y="1099596"/>
            <a:ext cx="9029156" cy="5758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42" y="5205539"/>
            <a:ext cx="9029157" cy="633401"/>
          </a:xfrm>
          <a:prstGeom prst="rect">
            <a:avLst/>
          </a:prstGeom>
          <a:noFill/>
          <a:ln w="38100">
            <a:solidFill>
              <a:srgbClr val="993366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641" y="6450925"/>
            <a:ext cx="9029158" cy="365760"/>
          </a:xfrm>
          <a:prstGeom prst="rect">
            <a:avLst/>
          </a:prstGeom>
          <a:noFill/>
          <a:ln w="38100">
            <a:solidFill>
              <a:srgbClr val="993366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70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Q4 2020 Due Dates –     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 Little Breathing Room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0" y="1207614"/>
            <a:ext cx="9018405" cy="4822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51" y="2803863"/>
            <a:ext cx="9008050" cy="501198"/>
          </a:xfrm>
          <a:prstGeom prst="rect">
            <a:avLst/>
          </a:prstGeom>
          <a:noFill/>
          <a:ln w="38100">
            <a:solidFill>
              <a:srgbClr val="993366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105" y="5016417"/>
            <a:ext cx="8997695" cy="315747"/>
          </a:xfrm>
          <a:prstGeom prst="rect">
            <a:avLst/>
          </a:prstGeom>
          <a:noFill/>
          <a:ln w="38100">
            <a:solidFill>
              <a:srgbClr val="993366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4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862" y="1160584"/>
            <a:ext cx="9138138" cy="546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SzPts val="1600"/>
            </a:pPr>
            <a:r>
              <a:rPr lang="en-US" sz="2400" dirty="0" smtClean="0">
                <a:latin typeface="+mn-lt"/>
              </a:rPr>
              <a:t>CEOS 2020-2022 Work </a:t>
            </a:r>
            <a:r>
              <a:rPr lang="en-US" sz="2400" dirty="0" smtClean="0">
                <a:latin typeface="+mn-lt"/>
              </a:rPr>
              <a:t>Plan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US" sz="2400" dirty="0">
              <a:latin typeface="+mn-lt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US" sz="2400" dirty="0" smtClean="0">
                <a:latin typeface="+mn-lt"/>
              </a:rPr>
              <a:t>CEOS Online Deliverables Tracking Tool</a:t>
            </a:r>
            <a:endParaRPr lang="en-US" sz="2400" dirty="0" smtClean="0">
              <a:latin typeface="+mn-lt"/>
            </a:endParaRPr>
          </a:p>
          <a:p>
            <a:pPr marL="285750" indent="-285750">
              <a:spcBef>
                <a:spcPts val="0"/>
              </a:spcBef>
              <a:buSzPts val="1600"/>
            </a:pPr>
            <a:endParaRPr lang="en-US" sz="2400" dirty="0" smtClean="0">
              <a:latin typeface="+mn-lt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US" sz="2400" dirty="0" smtClean="0">
                <a:latin typeface="+mn-lt"/>
              </a:rPr>
              <a:t>Highlights from SIT Technical Workshop 2020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US" sz="2400" dirty="0">
              <a:latin typeface="+mn-lt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US" sz="2400" dirty="0" smtClean="0">
                <a:latin typeface="+mn-lt"/>
              </a:rPr>
              <a:t>Connections to GEO (via WGISS)</a:t>
            </a:r>
            <a:endParaRPr lang="en-US" sz="2400" dirty="0" smtClean="0">
              <a:latin typeface="+mn-lt"/>
            </a:endParaRPr>
          </a:p>
        </p:txBody>
      </p:sp>
      <p:sp>
        <p:nvSpPr>
          <p:cNvPr id="26" name="Google Shape;26;p5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 smtClean="0">
                <a:latin typeface="+mn-lt"/>
              </a:rPr>
              <a:t>Overview</a:t>
            </a:r>
            <a:endParaRPr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>
            <a:spLocks noGrp="1"/>
          </p:cNvSpPr>
          <p:nvPr>
            <p:ph type="sldNum" idx="12"/>
          </p:nvPr>
        </p:nvSpPr>
        <p:spPr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CEOS 2020-2022 Work Plan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1219200"/>
            <a:ext cx="4125185" cy="525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875" y="1201989"/>
            <a:ext cx="4226125" cy="5275011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457700" y="4496765"/>
            <a:ext cx="4561616" cy="1672541"/>
          </a:xfrm>
        </p:spPr>
        <p:txBody>
          <a:bodyPr/>
          <a:lstStyle/>
          <a:p>
            <a:pPr marL="101600" indent="0">
              <a:buNone/>
            </a:pPr>
            <a:r>
              <a:rPr lang="en-US" sz="1400" dirty="0"/>
              <a:t>The expected outcomes for 2020-2022 reflect the ongoing and emerging priorities of CEOS, as characterized by its </a:t>
            </a:r>
            <a:r>
              <a:rPr lang="en-US" sz="1400" dirty="0">
                <a:solidFill>
                  <a:srgbClr val="993366"/>
                </a:solidFill>
              </a:rPr>
              <a:t>internal decision-making and external commitments</a:t>
            </a:r>
            <a:r>
              <a:rPr lang="en-US" sz="1400" dirty="0"/>
              <a:t>. They are intended to focus on </a:t>
            </a:r>
            <a:r>
              <a:rPr lang="en-US" sz="1400" dirty="0">
                <a:solidFill>
                  <a:srgbClr val="993366"/>
                </a:solidFill>
              </a:rPr>
              <a:t>improved Earth observation (EO) systems coordination and enhanced data access for key global programs and initiatives</a:t>
            </a:r>
            <a:r>
              <a:rPr lang="en-US" sz="14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367" y="5602147"/>
            <a:ext cx="914400" cy="307777"/>
          </a:xfrm>
          <a:prstGeom prst="rect">
            <a:avLst/>
          </a:prstGeom>
          <a:noFill/>
          <a:ln w="38100">
            <a:solidFill>
              <a:srgbClr val="993366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16935" y="6246126"/>
            <a:ext cx="1099771" cy="307777"/>
          </a:xfrm>
          <a:prstGeom prst="rect">
            <a:avLst/>
          </a:prstGeom>
          <a:noFill/>
          <a:ln w="38100">
            <a:solidFill>
              <a:srgbClr val="99336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93366"/>
                </a:solidFill>
              </a:rPr>
              <a:t>Yes, July!</a:t>
            </a:r>
            <a:endParaRPr lang="en-US" b="1" dirty="0">
              <a:solidFill>
                <a:srgbClr val="993366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078237" y="5909925"/>
            <a:ext cx="338698" cy="336201"/>
          </a:xfrm>
          <a:prstGeom prst="straightConnector1">
            <a:avLst/>
          </a:prstGeom>
          <a:ln w="38100">
            <a:solidFill>
              <a:srgbClr val="99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72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72900"/>
            <a:ext cx="8991600" cy="5456499"/>
          </a:xfrm>
        </p:spPr>
        <p:txBody>
          <a:bodyPr/>
          <a:lstStyle/>
          <a:p>
            <a:pPr lvl="0"/>
            <a:r>
              <a:rPr lang="en-US" sz="1800" dirty="0"/>
              <a:t>Ensure that climate observation requirements identified by the </a:t>
            </a:r>
            <a:r>
              <a:rPr lang="en-US" sz="1800" dirty="0">
                <a:solidFill>
                  <a:srgbClr val="993366"/>
                </a:solidFill>
              </a:rPr>
              <a:t>Global Climate Observing System (GCOS) </a:t>
            </a:r>
            <a:r>
              <a:rPr lang="en-US" sz="1800" dirty="0"/>
              <a:t>– and implications of the Paris Climate Agreement – are addressed</a:t>
            </a:r>
            <a:r>
              <a:rPr lang="en-US" sz="1800" dirty="0" smtClean="0"/>
              <a:t>.</a:t>
            </a:r>
          </a:p>
          <a:p>
            <a:pPr lvl="0"/>
            <a:endParaRPr lang="en-US" sz="1050" dirty="0"/>
          </a:p>
          <a:p>
            <a:pPr lvl="0"/>
            <a:r>
              <a:rPr lang="en-US" sz="1800" dirty="0"/>
              <a:t>Ensure, in the context of the </a:t>
            </a:r>
            <a:r>
              <a:rPr lang="en-US" sz="1800" i="1" dirty="0">
                <a:solidFill>
                  <a:srgbClr val="993366"/>
                </a:solidFill>
              </a:rPr>
              <a:t>Sendai Framework for Disaster Risk Reduction 2015-2030</a:t>
            </a:r>
            <a:r>
              <a:rPr lang="en-US" sz="1800" dirty="0"/>
              <a:t>, that CEOS Agency data are made available in support of disaster risk reduction and that CEOS continues engagement with UN agencies and authorities</a:t>
            </a:r>
            <a:r>
              <a:rPr lang="en-US" sz="1800" dirty="0" smtClean="0"/>
              <a:t>.</a:t>
            </a:r>
          </a:p>
          <a:p>
            <a:pPr lvl="0"/>
            <a:endParaRPr lang="en-US" sz="1050" dirty="0"/>
          </a:p>
          <a:p>
            <a:pPr lvl="0"/>
            <a:r>
              <a:rPr lang="en-US" sz="1800" dirty="0"/>
              <a:t>Ensure that space-based Earth observations </a:t>
            </a:r>
            <a:r>
              <a:rPr lang="en-US" sz="1800" dirty="0">
                <a:solidFill>
                  <a:srgbClr val="993366"/>
                </a:solidFill>
              </a:rPr>
              <a:t>support the success of the next decade of the Group on Earth Observations (GEO)</a:t>
            </a:r>
            <a:r>
              <a:rPr lang="en-US" sz="1800" dirty="0"/>
              <a:t>, and that CEOS engagement in GEO governance and leadership is enhanced</a:t>
            </a:r>
            <a:r>
              <a:rPr lang="en-US" sz="1800" dirty="0" smtClean="0"/>
              <a:t>.</a:t>
            </a:r>
          </a:p>
          <a:p>
            <a:pPr lvl="0"/>
            <a:endParaRPr lang="en-US" sz="1050" dirty="0"/>
          </a:p>
          <a:p>
            <a:pPr lvl="0"/>
            <a:r>
              <a:rPr lang="en-US" sz="1800" dirty="0"/>
              <a:t>Proactively engage in global discussions on the critical challenges that face society, including attaining the </a:t>
            </a:r>
            <a:r>
              <a:rPr lang="en-US" sz="1800" i="1" dirty="0">
                <a:solidFill>
                  <a:srgbClr val="993366"/>
                </a:solidFill>
              </a:rPr>
              <a:t>2030 Agenda for Sustainable </a:t>
            </a:r>
            <a:r>
              <a:rPr lang="en-US" sz="1800" i="1" dirty="0" smtClean="0">
                <a:solidFill>
                  <a:srgbClr val="993366"/>
                </a:solidFill>
              </a:rPr>
              <a:t>Development</a:t>
            </a:r>
            <a:r>
              <a:rPr lang="en-US" sz="1800" i="1" dirty="0" smtClean="0"/>
              <a:t>.</a:t>
            </a:r>
          </a:p>
          <a:p>
            <a:pPr marL="101600" lvl="0" indent="0">
              <a:buNone/>
            </a:pPr>
            <a:endParaRPr lang="en-US" sz="105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101600" lvl="0" indent="0" algn="ctr">
              <a:buNone/>
            </a:pP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CEOS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operates on a best-efforts basis. Responsible CEOS Entities are expected to accomplish the Objectives/Deliverables identified in this document and the Online Tracking Tool </a:t>
            </a:r>
            <a:r>
              <a:rPr lang="en-US" sz="1600" i="1" dirty="0">
                <a:solidFill>
                  <a:srgbClr val="993366"/>
                </a:solidFill>
              </a:rPr>
              <a:t>to the best of their </a:t>
            </a:r>
            <a:r>
              <a:rPr lang="en-US" sz="1600" i="1" dirty="0" smtClean="0">
                <a:solidFill>
                  <a:srgbClr val="993366"/>
                </a:solidFill>
              </a:rPr>
              <a:t>abilities</a:t>
            </a:r>
            <a:r>
              <a:rPr lang="en-US" sz="1600" i="1" dirty="0">
                <a:solidFill>
                  <a:srgbClr val="993366"/>
                </a:solidFill>
              </a:rPr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CEOS Priorities – A Reminder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8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>
            <a:spLocks noGrp="1"/>
          </p:cNvSpPr>
          <p:nvPr>
            <p:ph type="sldNum" idx="12"/>
          </p:nvPr>
        </p:nvSpPr>
        <p:spPr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Important Notes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219200"/>
            <a:ext cx="3126960" cy="5257800"/>
          </a:xfrm>
        </p:spPr>
        <p:txBody>
          <a:bodyPr/>
          <a:lstStyle/>
          <a:p>
            <a:pPr marL="101600" indent="0">
              <a:buNone/>
            </a:pPr>
            <a:r>
              <a:rPr lang="en-US" dirty="0" smtClean="0"/>
              <a:t>136 Deliverables for 2020-2022</a:t>
            </a:r>
          </a:p>
          <a:p>
            <a:r>
              <a:rPr lang="en-US" dirty="0" smtClean="0"/>
              <a:t>53 Existing/Carried over from Previous Work Plan</a:t>
            </a:r>
          </a:p>
          <a:p>
            <a:r>
              <a:rPr lang="en-US" b="1" dirty="0" smtClean="0">
                <a:solidFill>
                  <a:srgbClr val="993366"/>
                </a:solidFill>
              </a:rPr>
              <a:t>83 New</a:t>
            </a:r>
          </a:p>
          <a:p>
            <a:r>
              <a:rPr lang="en-US" dirty="0" smtClean="0"/>
              <a:t>+ 10 CEOS Services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560" y="1135842"/>
            <a:ext cx="5559840" cy="55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1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 Deliverables have 2020 Completion Dates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12 due 2020 Q1/Q2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11 by 2020 Q3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37 by 2020 Q4</a:t>
            </a:r>
          </a:p>
          <a:p>
            <a:endParaRPr lang="en-US" dirty="0" smtClean="0"/>
          </a:p>
          <a:p>
            <a:r>
              <a:rPr lang="en-US" dirty="0" smtClean="0"/>
              <a:t>Request </a:t>
            </a:r>
            <a:r>
              <a:rPr lang="en-US" dirty="0" smtClean="0"/>
              <a:t>updated status on </a:t>
            </a:r>
            <a:r>
              <a:rPr lang="en-US" dirty="0" smtClean="0"/>
              <a:t>following WGISS Deliverables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DATA-18-02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FDA-18-01</a:t>
            </a:r>
          </a:p>
          <a:p>
            <a:pPr lvl="1"/>
            <a:r>
              <a:rPr lang="en-US" dirty="0" smtClean="0">
                <a:solidFill>
                  <a:srgbClr val="006666"/>
                </a:solidFill>
              </a:rPr>
              <a:t>DATA-17-04</a:t>
            </a:r>
          </a:p>
          <a:p>
            <a:pPr lvl="1"/>
            <a:r>
              <a:rPr lang="en-US" dirty="0" smtClean="0">
                <a:solidFill>
                  <a:srgbClr val="006666"/>
                </a:solidFill>
              </a:rPr>
              <a:t>DATA-18-01</a:t>
            </a:r>
          </a:p>
          <a:p>
            <a:pPr lvl="1"/>
            <a:r>
              <a:rPr lang="en-US" dirty="0" smtClean="0">
                <a:solidFill>
                  <a:srgbClr val="006666"/>
                </a:solidFill>
              </a:rPr>
              <a:t>DATA-20-01</a:t>
            </a:r>
          </a:p>
          <a:p>
            <a:pPr lvl="1"/>
            <a:r>
              <a:rPr lang="en-US" i="1" dirty="0" smtClean="0">
                <a:solidFill>
                  <a:srgbClr val="006666"/>
                </a:solidFill>
              </a:rPr>
              <a:t>VC-20-08</a:t>
            </a:r>
          </a:p>
          <a:p>
            <a:pPr lvl="1"/>
            <a:r>
              <a:rPr lang="en-US" i="1" dirty="0" smtClean="0">
                <a:solidFill>
                  <a:srgbClr val="006666"/>
                </a:solidFill>
              </a:rPr>
              <a:t>SDG-20-07</a:t>
            </a:r>
            <a:endParaRPr lang="en-US" i="1" dirty="0" smtClean="0">
              <a:solidFill>
                <a:srgbClr val="006666"/>
              </a:solidFill>
            </a:endParaRP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Next Steps – Road to Plenary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7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>
            <a:spLocks noGrp="1"/>
          </p:cNvSpPr>
          <p:nvPr>
            <p:ph type="sldNum" idx="12"/>
          </p:nvPr>
        </p:nvSpPr>
        <p:spPr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CEOS Online Deliverables Tracking Tool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7062"/>
            <a:ext cx="9020464" cy="43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0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>
            <a:spLocks noGrp="1"/>
          </p:cNvSpPr>
          <p:nvPr>
            <p:ph type="sldNum" idx="12"/>
          </p:nvPr>
        </p:nvSpPr>
        <p:spPr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Deliverables Tracking Tool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219199"/>
            <a:ext cx="8991600" cy="3306500"/>
          </a:xfrm>
        </p:spPr>
        <p:txBody>
          <a:bodyPr/>
          <a:lstStyle/>
          <a:p>
            <a:r>
              <a:rPr lang="en-US" dirty="0" smtClean="0"/>
              <a:t>Still Work in Progress but main data are available online</a:t>
            </a:r>
          </a:p>
          <a:p>
            <a:r>
              <a:rPr lang="en-US" dirty="0" smtClean="0"/>
              <a:t>Removed “Resources” Field</a:t>
            </a:r>
          </a:p>
          <a:p>
            <a:r>
              <a:rPr lang="en-US" dirty="0" smtClean="0"/>
              <a:t>Need to identify no more than three/four responsible entities per Deliverable that can update information in the database</a:t>
            </a:r>
          </a:p>
          <a:p>
            <a:r>
              <a:rPr lang="en-US" dirty="0" smtClean="0"/>
              <a:t>Require standardization with the listing of Responsible Entities and Contributing Entities</a:t>
            </a:r>
          </a:p>
          <a:p>
            <a:r>
              <a:rPr lang="en-US" dirty="0" smtClean="0"/>
              <a:t>Will be preparing a Deliverables Database “Users and Access Guide”</a:t>
            </a:r>
          </a:p>
          <a:p>
            <a:r>
              <a:rPr lang="en-US" dirty="0" smtClean="0"/>
              <a:t>CEO will be contacting CEOS Entities directly to facilitate information updates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25699"/>
            <a:ext cx="9150257" cy="195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0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142080"/>
            <a:ext cx="8991600" cy="5674605"/>
          </a:xfrm>
        </p:spPr>
        <p:txBody>
          <a:bodyPr/>
          <a:lstStyle/>
          <a:p>
            <a:pPr marL="285750" indent="-285750" fontAlgn="base">
              <a:spcBef>
                <a:spcPts val="300"/>
              </a:spcBef>
              <a:buSzPct val="100000"/>
            </a:pPr>
            <a:r>
              <a:rPr lang="en-US" sz="1600" b="0" dirty="0" smtClean="0">
                <a:solidFill>
                  <a:srgbClr val="006666"/>
                </a:solidFill>
                <a:latin typeface="+mn-lt"/>
              </a:rPr>
              <a:t>SIT </a:t>
            </a:r>
            <a:r>
              <a:rPr lang="en-US" sz="1600" b="0" dirty="0" smtClean="0">
                <a:solidFill>
                  <a:srgbClr val="006666"/>
                </a:solidFill>
                <a:latin typeface="+mn-lt"/>
              </a:rPr>
              <a:t>Chair Team will continue with its </a:t>
            </a:r>
            <a:r>
              <a:rPr lang="en-US" sz="1600" dirty="0" smtClean="0">
                <a:solidFill>
                  <a:srgbClr val="006666"/>
                </a:solidFill>
                <a:latin typeface="+mn-lt"/>
              </a:rPr>
              <a:t>engagement plan for CEOS Working Teams</a:t>
            </a:r>
            <a:r>
              <a:rPr lang="en-US" sz="1600" b="0" dirty="0" smtClean="0">
                <a:solidFill>
                  <a:srgbClr val="006666"/>
                </a:solidFill>
                <a:latin typeface="+mn-lt"/>
              </a:rPr>
              <a:t> </a:t>
            </a:r>
            <a:r>
              <a:rPr lang="en-US" sz="1600" b="0" dirty="0" smtClean="0">
                <a:solidFill>
                  <a:srgbClr val="006666"/>
                </a:solidFill>
                <a:latin typeface="+mn-lt"/>
              </a:rPr>
              <a:t>via Working </a:t>
            </a:r>
            <a:r>
              <a:rPr lang="en-US" sz="1600" b="0" dirty="0" smtClean="0">
                <a:solidFill>
                  <a:srgbClr val="006666"/>
                </a:solidFill>
                <a:latin typeface="+mn-lt"/>
              </a:rPr>
              <a:t>Team All-Hands </a:t>
            </a:r>
            <a:r>
              <a:rPr lang="en-US" sz="1600" b="0" dirty="0" smtClean="0">
                <a:solidFill>
                  <a:srgbClr val="006666"/>
                </a:solidFill>
                <a:latin typeface="+mn-lt"/>
              </a:rPr>
              <a:t>calls </a:t>
            </a:r>
            <a:r>
              <a:rPr lang="en-US" sz="1600" b="0" dirty="0" smtClean="0">
                <a:latin typeface="+mn-lt"/>
              </a:rPr>
              <a:t>(</a:t>
            </a:r>
            <a:r>
              <a:rPr lang="en-US" sz="1400" dirty="0" smtClean="0">
                <a:solidFill>
                  <a:srgbClr val="CC0066"/>
                </a:solidFill>
                <a:latin typeface="+mn-lt"/>
              </a:rPr>
              <a:t>NEXT scheduled for 10 November 2020</a:t>
            </a:r>
            <a:r>
              <a:rPr lang="en-US" sz="1400" b="0" dirty="0">
                <a:solidFill>
                  <a:srgbClr val="002060"/>
                </a:solidFill>
                <a:latin typeface="+mn-lt"/>
              </a:rPr>
              <a:t>)</a:t>
            </a:r>
          </a:p>
          <a:p>
            <a:pPr marL="285750" indent="-285750">
              <a:spcBef>
                <a:spcPts val="300"/>
              </a:spcBef>
              <a:buSzPct val="100000"/>
            </a:pPr>
            <a:r>
              <a:rPr lang="en-US" sz="1600" b="0" dirty="0" smtClean="0">
                <a:solidFill>
                  <a:srgbClr val="006666"/>
                </a:solidFill>
                <a:latin typeface="+mn-lt"/>
              </a:rPr>
              <a:t>CEOS COAST </a:t>
            </a:r>
            <a:r>
              <a:rPr lang="en-US" sz="1600" b="0" dirty="0" smtClean="0">
                <a:solidFill>
                  <a:srgbClr val="002060"/>
                </a:solidFill>
                <a:latin typeface="+mn-lt"/>
              </a:rPr>
              <a:t>proposal for formal AHT status (</a:t>
            </a:r>
            <a:r>
              <a:rPr lang="en-US" sz="1600" b="0" dirty="0" smtClean="0">
                <a:solidFill>
                  <a:srgbClr val="006666"/>
                </a:solidFill>
                <a:latin typeface="+mn-lt"/>
              </a:rPr>
              <a:t>tomorrow</a:t>
            </a:r>
            <a:r>
              <a:rPr lang="en-US" sz="1600" b="0" dirty="0" smtClean="0">
                <a:solidFill>
                  <a:srgbClr val="002060"/>
                </a:solidFill>
                <a:latin typeface="+mn-lt"/>
              </a:rPr>
              <a:t>)</a:t>
            </a:r>
            <a:endParaRPr lang="en-US" sz="1600" b="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spcBef>
                <a:spcPts val="300"/>
              </a:spcBef>
              <a:buSzPct val="100000"/>
            </a:pPr>
            <a:r>
              <a:rPr lang="en-US" sz="1600" b="0" dirty="0" smtClean="0">
                <a:solidFill>
                  <a:srgbClr val="002060"/>
                </a:solidFill>
                <a:latin typeface="+mn-lt"/>
              </a:rPr>
              <a:t>SDG AHT proposal for one-year extension with transition plans for future</a:t>
            </a:r>
          </a:p>
          <a:p>
            <a:pPr marL="285750" indent="-285750">
              <a:spcBef>
                <a:spcPts val="300"/>
              </a:spcBef>
              <a:buSzPct val="100000"/>
            </a:pPr>
            <a:r>
              <a:rPr lang="en-US" sz="1600" b="0" dirty="0" err="1" smtClean="0">
                <a:solidFill>
                  <a:srgbClr val="006666"/>
                </a:solidFill>
                <a:latin typeface="+mn-lt"/>
              </a:rPr>
              <a:t>WGCapD</a:t>
            </a:r>
            <a:r>
              <a:rPr lang="en-US" sz="1600" b="0" dirty="0" smtClean="0">
                <a:solidFill>
                  <a:srgbClr val="006666"/>
                </a:solidFill>
                <a:latin typeface="+mn-lt"/>
              </a:rPr>
              <a:t> CEOS Branded Webinars </a:t>
            </a:r>
            <a:r>
              <a:rPr lang="en-US" sz="1600" b="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en-US" sz="1600" b="0" dirty="0" smtClean="0">
                <a:solidFill>
                  <a:srgbClr val="006666"/>
                </a:solidFill>
                <a:latin typeface="+mn-lt"/>
              </a:rPr>
              <a:t>next session</a:t>
            </a:r>
            <a:r>
              <a:rPr lang="en-US" sz="1600" b="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marL="285750" indent="-285750">
              <a:spcBef>
                <a:spcPts val="300"/>
              </a:spcBef>
              <a:buSzPct val="100000"/>
            </a:pPr>
            <a:r>
              <a:rPr lang="en-US" sz="1600" b="0" dirty="0" err="1" smtClean="0">
                <a:solidFill>
                  <a:srgbClr val="002060"/>
                </a:solidFill>
                <a:latin typeface="+mn-lt"/>
              </a:rPr>
              <a:t>WGDisasters</a:t>
            </a:r>
            <a:r>
              <a:rPr lang="en-US" sz="1600" b="0" dirty="0" smtClean="0">
                <a:solidFill>
                  <a:srgbClr val="002060"/>
                </a:solidFill>
                <a:latin typeface="+mn-lt"/>
              </a:rPr>
              <a:t> seeking endorsement on: </a:t>
            </a:r>
            <a:r>
              <a:rPr lang="en-US" sz="1400" b="0" dirty="0" err="1" smtClean="0">
                <a:latin typeface="+mn-lt"/>
              </a:rPr>
              <a:t>WGDisasters</a:t>
            </a:r>
            <a:r>
              <a:rPr lang="en-US" sz="1400" b="0" dirty="0" smtClean="0">
                <a:latin typeface="+mn-lt"/>
              </a:rPr>
              <a:t> Strategy; Recovery </a:t>
            </a:r>
            <a:r>
              <a:rPr lang="en-US" sz="1400" b="0" dirty="0">
                <a:latin typeface="+mn-lt"/>
              </a:rPr>
              <a:t>Observatory Demonstrator Implementation </a:t>
            </a:r>
            <a:r>
              <a:rPr lang="en-US" sz="1400" b="0" dirty="0" smtClean="0">
                <a:latin typeface="+mn-lt"/>
              </a:rPr>
              <a:t>Plan; </a:t>
            </a:r>
            <a:r>
              <a:rPr lang="en-US" sz="1400" b="0" dirty="0" smtClean="0">
                <a:solidFill>
                  <a:srgbClr val="006666"/>
                </a:solidFill>
                <a:latin typeface="+mn-lt"/>
              </a:rPr>
              <a:t>GEO-LEO-SAR </a:t>
            </a:r>
            <a:r>
              <a:rPr lang="en-US" sz="1400" b="0" dirty="0">
                <a:solidFill>
                  <a:srgbClr val="006666"/>
                </a:solidFill>
                <a:latin typeface="+mn-lt"/>
              </a:rPr>
              <a:t>Flood Pilot Implementation </a:t>
            </a:r>
            <a:r>
              <a:rPr lang="en-US" sz="1400" b="0" dirty="0" smtClean="0">
                <a:solidFill>
                  <a:srgbClr val="006666"/>
                </a:solidFill>
                <a:latin typeface="+mn-lt"/>
              </a:rPr>
              <a:t>Plan</a:t>
            </a:r>
            <a:r>
              <a:rPr lang="en-US" sz="1400" b="0" dirty="0" smtClean="0">
                <a:latin typeface="+mn-lt"/>
              </a:rPr>
              <a:t> (</a:t>
            </a:r>
            <a:r>
              <a:rPr lang="en-US" sz="1400" b="0" dirty="0" smtClean="0">
                <a:solidFill>
                  <a:srgbClr val="006666"/>
                </a:solidFill>
                <a:latin typeface="+mn-lt"/>
              </a:rPr>
              <a:t>tomorrow</a:t>
            </a:r>
            <a:r>
              <a:rPr lang="en-US" sz="1400" b="0" dirty="0" smtClean="0">
                <a:latin typeface="+mn-lt"/>
              </a:rPr>
              <a:t>)</a:t>
            </a:r>
            <a:endParaRPr lang="en-US" sz="1400" b="0" dirty="0">
              <a:latin typeface="+mn-lt"/>
            </a:endParaRPr>
          </a:p>
          <a:p>
            <a:pPr marL="285750" indent="-285750">
              <a:spcBef>
                <a:spcPts val="300"/>
              </a:spcBef>
              <a:buSzPct val="100000"/>
            </a:pPr>
            <a:r>
              <a:rPr lang="en-US" sz="1600" b="0" dirty="0" smtClean="0">
                <a:solidFill>
                  <a:srgbClr val="006666"/>
                </a:solidFill>
                <a:latin typeface="+mn-lt"/>
              </a:rPr>
              <a:t>WGISS Earth Analytics Interoperability Lab </a:t>
            </a:r>
            <a:r>
              <a:rPr lang="en-US" sz="1600" b="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en-US" sz="1600" b="0" dirty="0" smtClean="0">
                <a:solidFill>
                  <a:srgbClr val="006666"/>
                </a:solidFill>
                <a:latin typeface="+mn-lt"/>
              </a:rPr>
              <a:t>don’t need to say more…</a:t>
            </a:r>
            <a:r>
              <a:rPr lang="en-US" sz="1600" b="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marL="285750" indent="-285750">
              <a:spcBef>
                <a:spcPts val="300"/>
              </a:spcBef>
              <a:buSzPct val="100000"/>
            </a:pPr>
            <a:r>
              <a:rPr lang="en-US" sz="1600" b="0" dirty="0" smtClean="0">
                <a:solidFill>
                  <a:srgbClr val="002060"/>
                </a:solidFill>
                <a:latin typeface="+mn-lt"/>
              </a:rPr>
              <a:t>WGCV seeking endorsement on CEOS Biomass Validation Protocol</a:t>
            </a:r>
          </a:p>
          <a:p>
            <a:pPr marL="285750" indent="-285750">
              <a:spcBef>
                <a:spcPts val="300"/>
              </a:spcBef>
              <a:buSzPct val="100000"/>
            </a:pPr>
            <a:r>
              <a:rPr lang="en-US" sz="1600" b="0" dirty="0" smtClean="0">
                <a:solidFill>
                  <a:srgbClr val="002060"/>
                </a:solidFill>
                <a:latin typeface="+mn-lt"/>
              </a:rPr>
              <a:t>New Chairs for WGCV and WGClimate at Plenary</a:t>
            </a:r>
          </a:p>
          <a:p>
            <a:pPr marL="285750" indent="-285750">
              <a:spcBef>
                <a:spcPts val="300"/>
              </a:spcBef>
              <a:buSzPct val="100000"/>
            </a:pPr>
            <a:r>
              <a:rPr lang="en-US" sz="1600" b="0" dirty="0">
                <a:latin typeface="+mn-lt"/>
              </a:rPr>
              <a:t>CEOS ARD Strategy: Evaluating datasets against CARD4L </a:t>
            </a:r>
            <a:r>
              <a:rPr lang="en-US" sz="1600" b="0" dirty="0" smtClean="0">
                <a:latin typeface="+mn-lt"/>
              </a:rPr>
              <a:t>PFS, new </a:t>
            </a:r>
            <a:r>
              <a:rPr lang="en-US" sz="1600" b="0" dirty="0">
                <a:latin typeface="+mn-lt"/>
              </a:rPr>
              <a:t>PFS under </a:t>
            </a:r>
            <a:r>
              <a:rPr lang="en-US" sz="1600" b="0" dirty="0" smtClean="0">
                <a:latin typeface="+mn-lt"/>
              </a:rPr>
              <a:t>development; discussions on “ARD </a:t>
            </a:r>
            <a:r>
              <a:rPr lang="en-US" sz="1600" b="0" dirty="0">
                <a:latin typeface="+mn-lt"/>
              </a:rPr>
              <a:t>Beyond </a:t>
            </a:r>
            <a:r>
              <a:rPr lang="en-US" sz="1600" b="0" dirty="0" smtClean="0">
                <a:latin typeface="+mn-lt"/>
              </a:rPr>
              <a:t>Land” (ocean/coast/inland waters/atmosphere)</a:t>
            </a:r>
          </a:p>
          <a:p>
            <a:pPr marL="285750" indent="-285750">
              <a:spcBef>
                <a:spcPts val="300"/>
              </a:spcBef>
              <a:buSzPct val="100000"/>
            </a:pPr>
            <a:r>
              <a:rPr lang="en-US" sz="1600" b="0" dirty="0" smtClean="0">
                <a:solidFill>
                  <a:srgbClr val="002060"/>
                </a:solidFill>
                <a:latin typeface="+mn-lt"/>
              </a:rPr>
              <a:t>CEOS Agencies 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are requested to </a:t>
            </a:r>
            <a:r>
              <a:rPr lang="en-US" sz="1600" b="0" dirty="0" smtClean="0">
                <a:solidFill>
                  <a:srgbClr val="002060"/>
                </a:solidFill>
                <a:latin typeface="+mn-lt"/>
              </a:rPr>
              <a:t>organize </a:t>
            </a:r>
            <a:r>
              <a:rPr lang="en-US" sz="1600" b="0" dirty="0">
                <a:solidFill>
                  <a:srgbClr val="002060"/>
                </a:solidFill>
                <a:latin typeface="+mn-lt"/>
              </a:rPr>
              <a:t>submission of use cases for climate data </a:t>
            </a:r>
            <a:r>
              <a:rPr lang="en-US" sz="1600" b="0" dirty="0" smtClean="0">
                <a:solidFill>
                  <a:srgbClr val="002060"/>
                </a:solidFill>
                <a:latin typeface="+mn-lt"/>
              </a:rPr>
              <a:t>records</a:t>
            </a:r>
            <a:endParaRPr lang="en-US" sz="1600" b="0" u="sng" dirty="0" smtClean="0">
              <a:solidFill>
                <a:srgbClr val="0000FF"/>
              </a:solidFill>
              <a:latin typeface="+mn-lt"/>
            </a:endParaRPr>
          </a:p>
          <a:p>
            <a:pPr marL="285750" indent="-285750">
              <a:spcBef>
                <a:spcPts val="300"/>
              </a:spcBef>
              <a:buSzPct val="100000"/>
            </a:pPr>
            <a:r>
              <a:rPr lang="en-US" sz="1600" b="0" dirty="0" smtClean="0">
                <a:latin typeface="+mn-lt"/>
              </a:rPr>
              <a:t>Endorse </a:t>
            </a:r>
            <a:r>
              <a:rPr lang="en-US" sz="1600" b="0" dirty="0">
                <a:latin typeface="+mn-lt"/>
              </a:rPr>
              <a:t>GHG Roadmap </a:t>
            </a:r>
            <a:r>
              <a:rPr lang="en-US" sz="1600" b="0" dirty="0" smtClean="0">
                <a:latin typeface="+mn-lt"/>
              </a:rPr>
              <a:t>V2.4and Commitment </a:t>
            </a:r>
            <a:r>
              <a:rPr lang="en-US" sz="1600" b="0" dirty="0">
                <a:latin typeface="+mn-lt"/>
              </a:rPr>
              <a:t>of </a:t>
            </a:r>
            <a:r>
              <a:rPr lang="en-US" sz="1600" b="0" dirty="0" smtClean="0">
                <a:latin typeface="+mn-lt"/>
              </a:rPr>
              <a:t>resources</a:t>
            </a:r>
          </a:p>
          <a:p>
            <a:pPr marL="285750" indent="-285750">
              <a:spcBef>
                <a:spcPts val="300"/>
              </a:spcBef>
              <a:buSzPct val="100000"/>
            </a:pPr>
            <a:r>
              <a:rPr lang="en-US" sz="1600" b="0" dirty="0" smtClean="0">
                <a:latin typeface="+mn-lt"/>
              </a:rPr>
              <a:t>Agree </a:t>
            </a:r>
            <a:r>
              <a:rPr lang="en-US" sz="1600" b="0" dirty="0">
                <a:latin typeface="+mn-lt"/>
              </a:rPr>
              <a:t>to launch AFOLU Roadmap development and commit </a:t>
            </a:r>
            <a:r>
              <a:rPr lang="en-US" sz="1600" b="0" dirty="0" smtClean="0">
                <a:latin typeface="+mn-lt"/>
              </a:rPr>
              <a:t>resources and alignment and synergy between GHG and AFOLU roadmap</a:t>
            </a:r>
          </a:p>
          <a:p>
            <a:pPr marL="285750" indent="-285750">
              <a:spcBef>
                <a:spcPts val="300"/>
              </a:spcBef>
              <a:buSzPct val="100000"/>
            </a:pPr>
            <a:r>
              <a:rPr lang="en-US" sz="1600" b="0" dirty="0" smtClean="0">
                <a:solidFill>
                  <a:srgbClr val="006666"/>
                </a:solidFill>
                <a:latin typeface="+mn-lt"/>
              </a:rPr>
              <a:t>GEO community sees a need for ARD on the cloud and is calling for appropriate production, coordination, and documentation, and the use of key technologies such as STAC</a:t>
            </a:r>
          </a:p>
          <a:p>
            <a:pPr marL="285750" indent="-285750">
              <a:spcBef>
                <a:spcPts val="300"/>
              </a:spcBef>
              <a:buSzPct val="100000"/>
            </a:pPr>
            <a:r>
              <a:rPr lang="en-US" sz="1600" b="0" dirty="0" smtClean="0">
                <a:solidFill>
                  <a:srgbClr val="002060"/>
                </a:solidFill>
              </a:rPr>
              <a:t>Consideration </a:t>
            </a:r>
            <a:r>
              <a:rPr lang="en-US" sz="1600" b="0" dirty="0">
                <a:solidFill>
                  <a:srgbClr val="002060"/>
                </a:solidFill>
              </a:rPr>
              <a:t>by CEOS Principals to have the Open Earth Alliance (OEA) Community Activity as the coordination mechanism for data cube </a:t>
            </a:r>
            <a:r>
              <a:rPr lang="en-US" sz="1600" b="0" dirty="0" smtClean="0">
                <a:solidFill>
                  <a:srgbClr val="002060"/>
                </a:solidFill>
              </a:rPr>
              <a:t>projects</a:t>
            </a:r>
            <a:endParaRPr lang="en-US" sz="1600" b="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564395" y="152400"/>
            <a:ext cx="6125378" cy="914400"/>
          </a:xfrm>
        </p:spPr>
        <p:txBody>
          <a:bodyPr/>
          <a:lstStyle/>
          <a:p>
            <a:r>
              <a:rPr lang="en-US" sz="2400" dirty="0" smtClean="0"/>
              <a:t>Key Relevant Discussion Points and Actions for </a:t>
            </a:r>
            <a:r>
              <a:rPr lang="en-US" sz="2400" dirty="0" smtClean="0"/>
              <a:t>WGISS from SIT TW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18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1006</Words>
  <Application>Microsoft Office PowerPoint</Application>
  <PresentationFormat>On-screen Show (4:3)</PresentationFormat>
  <Paragraphs>115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Courier New</vt:lpstr>
      <vt:lpstr>Helvetica Neue</vt:lpstr>
      <vt:lpstr>Noto Sans Symbols</vt:lpstr>
      <vt:lpstr>Avenir</vt:lpstr>
      <vt:lpstr>Arial</vt:lpstr>
      <vt:lpstr>Calibri</vt:lpstr>
      <vt:lpstr>Default</vt:lpstr>
      <vt:lpstr>CEOS Executive Officer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Kerry Sawyer</dc:creator>
  <cp:lastModifiedBy>Kerry Sawyer</cp:lastModifiedBy>
  <cp:revision>58</cp:revision>
  <dcterms:modified xsi:type="dcterms:W3CDTF">2020-09-21T20:13:33Z</dcterms:modified>
</cp:coreProperties>
</file>