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1"/>
  </p:notesMasterIdLst>
  <p:handoutMasterIdLst>
    <p:handoutMasterId r:id="rId12"/>
  </p:handoutMasterIdLst>
  <p:sldIdLst>
    <p:sldId id="256" r:id="rId5"/>
    <p:sldId id="282" r:id="rId6"/>
    <p:sldId id="294" r:id="rId7"/>
    <p:sldId id="295" r:id="rId8"/>
    <p:sldId id="281" r:id="rId9"/>
    <p:sldId id="277" r:id="rId1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zvan Cosac" initial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8542"/>
    <a:srgbClr val="0070C0"/>
    <a:srgbClr val="00705C"/>
    <a:srgbClr val="00549F"/>
    <a:srgbClr val="0098DB"/>
    <a:srgbClr val="FDC82F"/>
    <a:srgbClr val="00338D"/>
    <a:srgbClr val="D0103A"/>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1" autoAdjust="0"/>
    <p:restoredTop sz="95126" autoAdjust="0"/>
  </p:normalViewPr>
  <p:slideViewPr>
    <p:cSldViewPr snapToGrid="0">
      <p:cViewPr varScale="1">
        <p:scale>
          <a:sx n="90" d="100"/>
          <a:sy n="90" d="100"/>
        </p:scale>
        <p:origin x="5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45557" cy="495994"/>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0582" y="0"/>
            <a:ext cx="2945557" cy="495994"/>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28952"/>
            <a:ext cx="2945557" cy="495994"/>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0582" y="9428952"/>
            <a:ext cx="2945557" cy="495994"/>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17899" cy="51800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867484" y="0"/>
            <a:ext cx="2917898" cy="51800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4/17/20</a:t>
            </a:fld>
            <a:endParaRPr lang="en-US"/>
          </a:p>
        </p:txBody>
      </p:sp>
      <p:sp>
        <p:nvSpPr>
          <p:cNvPr id="11268" name="Rectangle 4"/>
          <p:cNvSpPr>
            <a:spLocks noGrp="1" noRot="1" noChangeAspect="1" noChangeArrowheads="1" noTextEdit="1"/>
          </p:cNvSpPr>
          <p:nvPr>
            <p:ph type="sldImg" idx="2"/>
          </p:nvPr>
        </p:nvSpPr>
        <p:spPr bwMode="auto">
          <a:xfrm>
            <a:off x="965200" y="739775"/>
            <a:ext cx="4927600" cy="36957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5831" y="4729711"/>
            <a:ext cx="5033721" cy="4435162"/>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1" y="9459423"/>
            <a:ext cx="2917899" cy="44351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867484" y="9459423"/>
            <a:ext cx="2917898" cy="44351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30.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9.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8" name="Picture 37" descr="16950723446_e7d8e1bfb9_o.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143001" y="-1142999"/>
            <a:ext cx="6858002" cy="9144001"/>
          </a:xfrm>
          <a:prstGeom prst="rect">
            <a:avLst/>
          </a:prstGeom>
        </p:spPr>
      </p:pic>
      <p:sp>
        <p:nvSpPr>
          <p:cNvPr id="56323" name="Rectangle 2"/>
          <p:cNvSpPr>
            <a:spLocks noGrp="1" noChangeArrowheads="1"/>
          </p:cNvSpPr>
          <p:nvPr>
            <p:ph type="subTitle" idx="1"/>
          </p:nvPr>
        </p:nvSpPr>
        <p:spPr>
          <a:xfrm>
            <a:off x="614361" y="3886200"/>
            <a:ext cx="7948800" cy="419100"/>
          </a:xfrm>
          <a:prstGeom prst="rect">
            <a:avLst/>
          </a:prstGeo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47" name="Text Box 27"/>
          <p:cNvSpPr txBox="1">
            <a:spLocks noChangeArrowheads="1"/>
          </p:cNvSpPr>
          <p:nvPr userDrawn="1"/>
        </p:nvSpPr>
        <p:spPr bwMode="auto">
          <a:xfrm>
            <a:off x="296975" y="5849826"/>
            <a:ext cx="501650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a:p>
        </p:txBody>
      </p:sp>
      <p:grpSp>
        <p:nvGrpSpPr>
          <p:cNvPr id="10" name="Group 9"/>
          <p:cNvGrpSpPr/>
          <p:nvPr userDrawn="1"/>
        </p:nvGrpSpPr>
        <p:grpSpPr>
          <a:xfrm>
            <a:off x="171652" y="6621093"/>
            <a:ext cx="6436141" cy="111519"/>
            <a:chOff x="171652" y="6621093"/>
            <a:chExt cx="6436141" cy="111519"/>
          </a:xfrm>
        </p:grpSpPr>
        <p:pic>
          <p:nvPicPr>
            <p:cNvPr id="11" name="Picture 10" descr="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12" name="Picture 11" descr="b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13" name="Picture 12" descr="ca.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43887" y="6621093"/>
              <a:ext cx="163906" cy="108344"/>
            </a:xfrm>
            <a:prstGeom prst="rect">
              <a:avLst/>
            </a:prstGeom>
            <a:ln>
              <a:noFill/>
            </a:ln>
          </p:spPr>
        </p:pic>
        <p:pic>
          <p:nvPicPr>
            <p:cNvPr id="14" name="Picture 13" descr="ch.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15" name="Picture 14" descr="cz.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16" name="Picture 15" descr="de.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17" name="Picture 16" descr="dk.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18" name="Picture 17" descr="ee.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19" name="Picture 18" descr="es.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20" name="Picture 19" descr="fi.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21" name="Picture 20" descr="fr.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22" name="Picture 21" descr="gr.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23" name="Picture 22" descr="hu.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24" name="Picture 23" descr="ie.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25" name="Picture 24" descr="it.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26" name="Picture 25" descr="lu.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27" name="Picture 26" descr="nl.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28" name="Picture 27" descr="no.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29" name="Picture 28" descr="pl.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30" name="Picture 29" descr="pt.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31" name="Picture 30" descr="ro.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32" name="Picture 31" descr="se.png"/>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33" name="Picture 32" descr="uk.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34" name="Picture 33"/>
          <p:cNvPicPr>
            <a:picLocks noChangeAspect="1"/>
          </p:cNvPicPr>
          <p:nvPr userDrawn="1"/>
        </p:nvPicPr>
        <p:blipFill rotWithShape="1">
          <a:blip r:embed="rId26" cstate="email">
            <a:extLst>
              <a:ext uri="{28A0092B-C50C-407E-A947-70E740481C1C}">
                <a14:useLocalDpi xmlns:a14="http://schemas.microsoft.com/office/drawing/2010/main"/>
              </a:ext>
            </a:extLst>
          </a:blip>
          <a:srcRect b="-31434"/>
          <a:stretch/>
        </p:blipFill>
        <p:spPr>
          <a:xfrm>
            <a:off x="7788176" y="6611881"/>
            <a:ext cx="1196912" cy="144000"/>
          </a:xfrm>
          <a:prstGeom prst="rect">
            <a:avLst/>
          </a:prstGeom>
        </p:spPr>
      </p:pic>
      <p:cxnSp>
        <p:nvCxnSpPr>
          <p:cNvPr id="35" name="Straight Connector 34"/>
          <p:cNvCxnSpPr/>
          <p:nvPr userDrawn="1"/>
        </p:nvCxnSpPr>
        <p:spPr>
          <a:xfrm>
            <a:off x="165932" y="650447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rotWithShape="1">
          <a:blip r:embed="rId27" cstate="email">
            <a:extLst>
              <a:ext uri="{28A0092B-C50C-407E-A947-70E740481C1C}">
                <a14:useLocalDpi xmlns:a14="http://schemas.microsoft.com/office/drawing/2010/main"/>
              </a:ext>
            </a:extLst>
          </a:blip>
          <a:srcRect t="-3"/>
          <a:stretch/>
        </p:blipFill>
        <p:spPr>
          <a:xfrm>
            <a:off x="7787917" y="156199"/>
            <a:ext cx="1210456" cy="468000"/>
          </a:xfrm>
          <a:prstGeom prst="rect">
            <a:avLst/>
          </a:prstGeom>
        </p:spPr>
      </p:pic>
      <p:sp>
        <p:nvSpPr>
          <p:cNvPr id="56325" name="Rectangle 6"/>
          <p:cNvSpPr>
            <a:spLocks noGrp="1" noChangeArrowheads="1"/>
          </p:cNvSpPr>
          <p:nvPr>
            <p:ph type="ctrTitle"/>
          </p:nvPr>
        </p:nvSpPr>
        <p:spPr>
          <a:xfrm>
            <a:off x="587374" y="2574925"/>
            <a:ext cx="7947025" cy="579438"/>
          </a:xfrm>
          <a:prstGeom prst="rect">
            <a:avLst/>
          </a:prstGeom>
        </p:spPr>
        <p:txBody>
          <a:bodyPr/>
          <a:lstStyle>
            <a:lvl1pPr algn="l" rtl="0" eaLnBrk="1" fontAlgn="base" hangingPunct="1">
              <a:spcBef>
                <a:spcPct val="0"/>
              </a:spcBef>
              <a:spcAft>
                <a:spcPct val="0"/>
              </a:spcAft>
              <a:defRPr lang="en-GB" sz="3200" b="0" noProof="0" dirty="0" smtClean="0">
                <a:solidFill>
                  <a:schemeClr val="bg1">
                    <a:lumMod val="95000"/>
                  </a:schemeClr>
                </a:solidFill>
                <a:latin typeface="Verdana"/>
                <a:ea typeface="+mj-ea"/>
                <a:cs typeface="Verdana"/>
              </a:defRPr>
            </a:lvl1pPr>
          </a:lstStyle>
          <a:p>
            <a:pPr lvl="0"/>
            <a:r>
              <a:rPr lang="en-US" noProof="0"/>
              <a:t>Click to edit Master title style</a:t>
            </a:r>
            <a:endParaRPr lang="en-GB" noProof="0" dirty="0"/>
          </a:p>
        </p:txBody>
      </p:sp>
      <p:sp>
        <p:nvSpPr>
          <p:cNvPr id="42" name="Text Box 58"/>
          <p:cNvSpPr txBox="1">
            <a:spLocks noChangeArrowheads="1"/>
          </p:cNvSpPr>
          <p:nvPr userDrawn="1"/>
        </p:nvSpPr>
        <p:spPr bwMode="auto">
          <a:xfrm>
            <a:off x="78032" y="6287708"/>
            <a:ext cx="501650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US" sz="800" noProof="0">
                <a:solidFill>
                  <a:schemeClr val="bg1"/>
                </a:solidFill>
              </a:rPr>
              <a:t>ESA UNCLASSIFIED - For Official Use</a:t>
            </a:r>
            <a:endParaRPr lang="en-GB" sz="800" noProof="0">
              <a:solidFill>
                <a:schemeClr val="bg1"/>
              </a:solidFill>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Content Slide">
    <p:spTree>
      <p:nvGrpSpPr>
        <p:cNvPr id="1" name=""/>
        <p:cNvGrpSpPr/>
        <p:nvPr/>
      </p:nvGrpSpPr>
      <p:grpSpPr>
        <a:xfrm>
          <a:off x="0" y="0"/>
          <a:ext cx="0" cy="0"/>
          <a:chOff x="0" y="0"/>
          <a:chExt cx="0" cy="0"/>
        </a:xfrm>
      </p:grpSpPr>
      <p:sp>
        <p:nvSpPr>
          <p:cNvPr id="9" name="Text Placeholder 2"/>
          <p:cNvSpPr>
            <a:spLocks noGrp="1"/>
          </p:cNvSpPr>
          <p:nvPr>
            <p:ph idx="1"/>
          </p:nvPr>
        </p:nvSpPr>
        <p:spPr bwMode="gray">
          <a:xfrm>
            <a:off x="634181" y="1278385"/>
            <a:ext cx="7859268" cy="4922391"/>
          </a:xfrm>
          <a:prstGeom prst="rect">
            <a:avLst/>
          </a:prstGeom>
        </p:spPr>
        <p:txBody>
          <a:bodyPr vert="horz" lIns="0" tIns="0" rIns="0" bIns="0" rtlCol="0">
            <a:noAutofit/>
          </a:bodyPr>
          <a:lstStyle>
            <a:lvl2pPr marL="201216" indent="-201216">
              <a:buClr>
                <a:schemeClr val="accent1"/>
              </a:buClr>
              <a:buFont typeface="ING Me" pitchFamily="2" charset="0"/>
              <a:buChar char="•"/>
              <a:defRPr/>
            </a:lvl2pPr>
            <a:lvl3pPr marL="402431" indent="-200025">
              <a:buClr>
                <a:schemeClr val="accent2"/>
              </a:buClr>
              <a:defRPr/>
            </a:lvl3pPr>
            <a:lvl4pPr marL="606029" indent="-195263">
              <a:buClr>
                <a:schemeClr val="accent3"/>
              </a:buClr>
              <a:defRPr/>
            </a:lvl4pPr>
            <a:lvl5pPr marL="803672" indent="-189310">
              <a:buClr>
                <a:schemeClr val="accent4"/>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p:nvPr>
        </p:nvSpPr>
        <p:spPr>
          <a:xfrm>
            <a:off x="634181" y="492328"/>
            <a:ext cx="7859268" cy="430887"/>
          </a:xfrm>
        </p:spPr>
        <p:txBody>
          <a:bodyPr/>
          <a:lstStyle/>
          <a:p>
            <a:r>
              <a:rPr lang="en-US" noProof="0"/>
              <a:t>Click to edit Master title style</a:t>
            </a:r>
            <a:endParaRPr lang="en-GB" noProof="0" dirty="0"/>
          </a:p>
        </p:txBody>
      </p:sp>
      <p:sp>
        <p:nvSpPr>
          <p:cNvPr id="5" name="Slide Number Placeholder 4"/>
          <p:cNvSpPr>
            <a:spLocks noGrp="1"/>
          </p:cNvSpPr>
          <p:nvPr>
            <p:ph type="sldNum" sz="quarter" idx="11"/>
          </p:nvPr>
        </p:nvSpPr>
        <p:spPr/>
        <p:txBody>
          <a:bodyPr/>
          <a:lstStyle/>
          <a:p>
            <a:fld id="{DDD2A080-DA64-4F5C-9131-47EB793B4410}"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393141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172800" y="864000"/>
            <a:ext cx="8748000" cy="5338800"/>
          </a:xfrm>
          <a:prstGeom prst="rect">
            <a:avLst/>
          </a:prstGeom>
        </p:spPr>
        <p:txBody>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a:lvl5pPr>
          </a:lstStyle>
          <a:p>
            <a:pPr marL="0" marR="0" lvl="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Click to edit Master text styles</a:t>
            </a:r>
          </a:p>
          <a:p>
            <a:pPr marL="0" marR="0" lvl="1"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Second level</a:t>
            </a:r>
          </a:p>
          <a:p>
            <a:pPr marL="0" marR="0" lvl="2"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Third level</a:t>
            </a:r>
          </a:p>
          <a:p>
            <a:pPr marL="0" marR="0" lvl="3"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Fourth level</a:t>
            </a:r>
          </a:p>
          <a:p>
            <a:pPr marL="0" marR="0" lvl="4"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Fifth level</a:t>
            </a:r>
            <a:endParaRPr lang="en-GB" noProof="0" dirty="0"/>
          </a:p>
        </p:txBody>
      </p:sp>
    </p:spTree>
    <p:extLst>
      <p:ext uri="{BB962C8B-B14F-4D97-AF65-F5344CB8AC3E}">
        <p14:creationId xmlns:p14="http://schemas.microsoft.com/office/powerpoint/2010/main" val="21188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12000" y="1806416"/>
            <a:ext cx="77890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
        <p:nvSpPr>
          <p:cNvPr id="5" name="Title 1"/>
          <p:cNvSpPr>
            <a:spLocks noGrp="1"/>
          </p:cNvSpPr>
          <p:nvPr>
            <p:ph type="title"/>
          </p:nvPr>
        </p:nvSpPr>
        <p:spPr>
          <a:xfrm>
            <a:off x="612000" y="3306601"/>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1950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a:p>
        </p:txBody>
      </p:sp>
      <p:sp>
        <p:nvSpPr>
          <p:cNvPr id="5" name="Content Placeholder 5"/>
          <p:cNvSpPr>
            <a:spLocks noGrp="1"/>
          </p:cNvSpPr>
          <p:nvPr>
            <p:ph sz="quarter" idx="10"/>
          </p:nvPr>
        </p:nvSpPr>
        <p:spPr>
          <a:xfrm>
            <a:off x="615600" y="1674000"/>
            <a:ext cx="3888000" cy="431640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Click to 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6" name="Content Placeholder 5"/>
          <p:cNvSpPr>
            <a:spLocks noGrp="1"/>
          </p:cNvSpPr>
          <p:nvPr>
            <p:ph sz="quarter" idx="4"/>
          </p:nvPr>
        </p:nvSpPr>
        <p:spPr>
          <a:xfrm>
            <a:off x="4658400" y="1674000"/>
            <a:ext cx="3888000" cy="431640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98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9123" y="1666800"/>
            <a:ext cx="3895200" cy="496800"/>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666875"/>
            <a:ext cx="3896416" cy="495324"/>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2174875"/>
            <a:ext cx="3898900" cy="381635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0"/>
            <a:ext cx="3898900" cy="381635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Click to 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Tree>
    <p:extLst>
      <p:ext uri="{BB962C8B-B14F-4D97-AF65-F5344CB8AC3E}">
        <p14:creationId xmlns:p14="http://schemas.microsoft.com/office/powerpoint/2010/main" val="40540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3916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nchor="b"/>
          <a:lstStyle>
            <a:lvl1pPr algn="l">
              <a:defRPr sz="2200" b="0"/>
            </a:lvl1pPr>
          </a:lstStyle>
          <a:p>
            <a:r>
              <a:rPr lang="en-US" noProof="0"/>
              <a:t>Click to edit Master title style</a:t>
            </a:r>
            <a:endParaRPr lang="en-GB" noProof="0" dirty="0"/>
          </a:p>
        </p:txBody>
      </p:sp>
      <p:sp>
        <p:nvSpPr>
          <p:cNvPr id="3" name="Content Placeholder 2"/>
          <p:cNvSpPr>
            <a:spLocks noGrp="1"/>
          </p:cNvSpPr>
          <p:nvPr>
            <p:ph idx="1"/>
          </p:nvPr>
        </p:nvSpPr>
        <p:spPr>
          <a:xfrm>
            <a:off x="3575050" y="1666874"/>
            <a:ext cx="4968875" cy="4324351"/>
          </a:xfrm>
          <a:prstGeom prst="rect">
            <a:avLst/>
          </a:prstGeom>
        </p:spPr>
        <p:txBody>
          <a:bodyPr/>
          <a:lstStyle>
            <a:lvl1pPr marL="2602800" indent="0">
              <a:buNone/>
              <a:defRPr lang="en-GB" sz="1400" noProof="0" dirty="0">
                <a:solidFill>
                  <a:schemeClr val="bg2"/>
                </a:solidFill>
                <a:latin typeface="Verdana"/>
                <a:cs typeface="Verdana"/>
              </a:defRPr>
            </a:lvl1pPr>
            <a:lvl2pPr>
              <a:buNone/>
              <a:defRPr lang="en-US" sz="1400" noProof="0" dirty="0" smtClean="0">
                <a:solidFill>
                  <a:schemeClr val="bg2"/>
                </a:solidFill>
                <a:latin typeface="Verdana"/>
                <a:cs typeface="Verdana"/>
              </a:defRPr>
            </a:lvl2pPr>
            <a:lvl3pPr>
              <a:buNone/>
              <a:defRPr lang="en-US" sz="1400" noProof="0" dirty="0" smtClean="0">
                <a:solidFill>
                  <a:schemeClr val="bg2"/>
                </a:solidFill>
                <a:latin typeface="Verdana"/>
                <a:cs typeface="Verdana"/>
              </a:defRPr>
            </a:lvl3pPr>
            <a:lvl4pPr>
              <a:buNone/>
              <a:defRPr lang="en-US" sz="1400" noProof="0" dirty="0" smtClean="0">
                <a:solidFill>
                  <a:schemeClr val="bg2"/>
                </a:solidFill>
                <a:latin typeface="Verdana"/>
                <a:cs typeface="Verdana"/>
              </a:defRPr>
            </a:lvl4pPr>
            <a:lvl5pPr>
              <a:buNone/>
              <a:defRPr sz="1400"/>
            </a:lvl5pPr>
            <a:lvl6pPr>
              <a:defRPr sz="2000"/>
            </a:lvl6pPr>
            <a:lvl7pPr>
              <a:defRPr sz="2000"/>
            </a:lvl7pPr>
            <a:lvl8pPr>
              <a:defRPr sz="2000"/>
            </a:lvl8pPr>
            <a:lvl9pPr>
              <a:defRPr sz="20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Click to 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4" name="Text Placeholder 3"/>
          <p:cNvSpPr>
            <a:spLocks noGrp="1"/>
          </p:cNvSpPr>
          <p:nvPr>
            <p:ph type="body" sz="half" idx="2"/>
          </p:nvPr>
        </p:nvSpPr>
        <p:spPr>
          <a:xfrm>
            <a:off x="619125" y="1666800"/>
            <a:ext cx="2846388" cy="4324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a:prstGeom prst="rect">
            <a:avLst/>
          </a:prstGeo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3"/>
            <a:ext cx="5932488" cy="3390901"/>
          </a:xfrm>
          <a:prstGeom prst="rect">
            <a:avLst/>
          </a:prstGeo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602000" y="5372100"/>
            <a:ext cx="5932800" cy="6191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image" Target="../media/image7.png"/><Relationship Id="rId26" Type="http://schemas.openxmlformats.org/officeDocument/2006/relationships/image" Target="../media/image15.png"/><Relationship Id="rId39" Type="http://schemas.openxmlformats.org/officeDocument/2006/relationships/image" Target="../media/image28.png"/><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png"/><Relationship Id="rId5" Type="http://schemas.openxmlformats.org/officeDocument/2006/relationships/slideLayout" Target="../slideLayouts/slideLayout5.xml"/><Relationship Id="rId15" Type="http://schemas.openxmlformats.org/officeDocument/2006/relationships/image" Target="../media/image4.pn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slideLayout" Target="../slideLayouts/slideLayout10.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a:p>
        </p:txBody>
      </p:sp>
      <p:pic>
        <p:nvPicPr>
          <p:cNvPr id="3" name="Picture 2" descr="PPT_Footer.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491287"/>
            <a:ext cx="9144000" cy="366713"/>
          </a:xfrm>
          <a:prstGeom prst="rect">
            <a:avLst/>
          </a:prstGeom>
        </p:spPr>
      </p:pic>
      <p:sp>
        <p:nvSpPr>
          <p:cNvPr id="5" name="Text Box 38"/>
          <p:cNvSpPr txBox="1">
            <a:spLocks noChangeArrowheads="1"/>
          </p:cNvSpPr>
          <p:nvPr/>
        </p:nvSpPr>
        <p:spPr bwMode="auto">
          <a:xfrm>
            <a:off x="166064" y="6279900"/>
            <a:ext cx="201914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a:solidFill>
                <a:schemeClr val="tx1">
                  <a:lumMod val="75000"/>
                  <a:lumOff val="25000"/>
                </a:schemeClr>
              </a:solidFill>
            </a:endParaRPr>
          </a:p>
        </p:txBody>
      </p:sp>
      <p:pic>
        <p:nvPicPr>
          <p:cNvPr id="6" name="Picture 5"/>
          <p:cNvPicPr>
            <a:picLocks noChangeAspect="1"/>
          </p:cNvPicPr>
          <p:nvPr/>
        </p:nvPicPr>
        <p:blipFill rotWithShape="1">
          <a:blip r:embed="rId13" cstate="email">
            <a:extLst>
              <a:ext uri="{28A0092B-C50C-407E-A947-70E740481C1C}">
                <a14:useLocalDpi xmlns:a14="http://schemas.microsoft.com/office/drawing/2010/main"/>
              </a:ext>
            </a:extLst>
          </a:blip>
          <a:srcRect t="-1"/>
          <a:stretch/>
        </p:blipFill>
        <p:spPr>
          <a:xfrm>
            <a:off x="7787917" y="155434"/>
            <a:ext cx="1210456" cy="504000"/>
          </a:xfrm>
          <a:prstGeom prst="rect">
            <a:avLst/>
          </a:prstGeom>
        </p:spPr>
      </p:pic>
      <p:grpSp>
        <p:nvGrpSpPr>
          <p:cNvPr id="7" name="Group 6"/>
          <p:cNvGrpSpPr/>
          <p:nvPr/>
        </p:nvGrpSpPr>
        <p:grpSpPr>
          <a:xfrm>
            <a:off x="171652" y="6621093"/>
            <a:ext cx="6436141" cy="111519"/>
            <a:chOff x="171652" y="6621093"/>
            <a:chExt cx="6436141" cy="111519"/>
          </a:xfrm>
        </p:grpSpPr>
        <p:pic>
          <p:nvPicPr>
            <p:cNvPr id="8" name="Picture 7" descr="at.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9" name="Picture 8" descr="be.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11" name="Picture 10" descr="ca.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443887" y="6621093"/>
              <a:ext cx="163906" cy="108344"/>
            </a:xfrm>
            <a:prstGeom prst="rect">
              <a:avLst/>
            </a:prstGeom>
            <a:ln>
              <a:noFill/>
            </a:ln>
          </p:spPr>
        </p:pic>
        <p:pic>
          <p:nvPicPr>
            <p:cNvPr id="12" name="Picture 11" descr="ch.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13" name="Picture 12" descr="cz.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14" name="Picture 13" descr="de.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15" name="Picture 14" descr="dk.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16" name="Picture 15" descr="ee.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17" name="Picture 16" descr="es.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18" name="Picture 17" descr="fi.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19" name="Picture 18" descr="fr.png"/>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20" name="Picture 19" descr="gr.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21" name="Picture 20" descr="hu.pn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22" name="Picture 21" descr="ie.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23" name="Picture 22" descr="it.pn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24" name="Picture 23" descr="lu.pn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25" name="Picture 24" descr="nl.pn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26" name="Picture 25" descr="no.png"/>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27" name="Picture 26" descr="pl.png"/>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28" name="Picture 27" descr="pt.png"/>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29" name="Picture 28" descr="ro.png"/>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30" name="Picture 29" descr="se.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31" name="Picture 30" descr="uk.png"/>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32" name="Rectangle 6"/>
          <p:cNvSpPr>
            <a:spLocks noGrp="1" noChangeArrowheads="1"/>
          </p:cNvSpPr>
          <p:nvPr>
            <p:ph type="title"/>
          </p:nvPr>
        </p:nvSpPr>
        <p:spPr bwMode="auto">
          <a:xfrm>
            <a:off x="143086" y="161566"/>
            <a:ext cx="7174846" cy="427038"/>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sp>
        <p:nvSpPr>
          <p:cNvPr id="33" name="Rectangle 2"/>
          <p:cNvSpPr/>
          <p:nvPr/>
        </p:nvSpPr>
        <p:spPr>
          <a:xfrm>
            <a:off x="172800" y="864000"/>
            <a:ext cx="8748000" cy="53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it-IT">
              <a:solidFill>
                <a:schemeClr val="tx1"/>
              </a:solidFill>
            </a:endParaRPr>
          </a:p>
        </p:txBody>
      </p:sp>
      <p:pic>
        <p:nvPicPr>
          <p:cNvPr id="34" name="Picture 36" descr="PPT_Header01" hidden="1"/>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35" descr="PPT_Header02" hidden="1"/>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22" descr="signature" hidden="1"/>
          <p:cNvPicPr>
            <a:picLocks noChangeAspect="1" noChangeArrowheads="1"/>
          </p:cNvPicPr>
          <p:nvPr/>
        </p:nvPicPr>
        <p:blipFill>
          <a:blip r:embed="rId39" cstate="email">
            <a:extLst>
              <a:ext uri="{28A0092B-C50C-407E-A947-70E740481C1C}">
                <a14:useLocalDpi xmlns:a14="http://schemas.microsoft.com/office/drawing/2010/main"/>
              </a:ext>
            </a:extLst>
          </a:blip>
          <a:srcRect t="-8163"/>
          <a:stretch>
            <a:fillRect/>
          </a:stretch>
        </p:blipFill>
        <p:spPr bwMode="auto">
          <a:xfrm>
            <a:off x="7705725" y="6391276"/>
            <a:ext cx="14382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Text Placeholder 36"/>
          <p:cNvSpPr>
            <a:spLocks noGrp="1"/>
          </p:cNvSpPr>
          <p:nvPr>
            <p:ph type="body" idx="1"/>
          </p:nvPr>
        </p:nvSpPr>
        <p:spPr>
          <a:xfrm>
            <a:off x="172800" y="864000"/>
            <a:ext cx="8748000" cy="5338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ea typeface="+mn-ea"/>
          <a:cs typeface="+mn-cs"/>
        </a:defRPr>
      </a:lvl1pPr>
      <a:lvl2pPr marL="810000" indent="-4191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defRPr>
      </a:lvl2pPr>
      <a:lvl3pPr marL="14076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3pPr>
      <a:lvl4pPr marL="20052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4pPr>
      <a:lvl5pPr marL="26028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tif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590843" y="2659190"/>
            <a:ext cx="7849772" cy="1077218"/>
          </a:xfrm>
        </p:spPr>
        <p:txBody>
          <a:bodyPr/>
          <a:lstStyle/>
          <a:p>
            <a:pPr algn="ctr"/>
            <a:r>
              <a:rPr lang="en-GB" b="1" dirty="0"/>
              <a:t>Technical Content and Information Preservation</a:t>
            </a:r>
          </a:p>
        </p:txBody>
      </p:sp>
      <p:sp>
        <p:nvSpPr>
          <p:cNvPr id="5" name="Text Box 25"/>
          <p:cNvSpPr txBox="1">
            <a:spLocks noChangeArrowheads="1"/>
          </p:cNvSpPr>
          <p:nvPr/>
        </p:nvSpPr>
        <p:spPr bwMode="auto">
          <a:xfrm>
            <a:off x="765141" y="4558815"/>
            <a:ext cx="5608330" cy="369332"/>
          </a:xfrm>
          <a:prstGeom prst="rect">
            <a:avLst/>
          </a:prstGeom>
          <a:solidFill>
            <a:srgbClr val="007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z="1800" dirty="0">
                <a:solidFill>
                  <a:schemeClr val="bg1"/>
                </a:solidFill>
                <a:latin typeface="Verdana"/>
                <a:cs typeface="Verdana"/>
              </a:rPr>
              <a:t>WGISS#49 Virtual Meeting – 21-23</a:t>
            </a:r>
            <a:r>
              <a:rPr lang="en-GB" dirty="0">
                <a:solidFill>
                  <a:schemeClr val="bg1"/>
                </a:solidFill>
                <a:latin typeface="Verdana"/>
                <a:cs typeface="Verdana"/>
              </a:rPr>
              <a:t> April </a:t>
            </a:r>
            <a:r>
              <a:rPr lang="en-GB" sz="1800" dirty="0">
                <a:solidFill>
                  <a:schemeClr val="bg1"/>
                </a:solidFill>
                <a:latin typeface="Verdana"/>
                <a:cs typeface="Verdana"/>
              </a:rPr>
              <a:t>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17" y="250537"/>
            <a:ext cx="7174800" cy="427038"/>
          </a:xfrm>
        </p:spPr>
        <p:txBody>
          <a:bodyPr/>
          <a:lstStyle/>
          <a:p>
            <a:r>
              <a:rPr lang="en-GB" dirty="0"/>
              <a:t>Context and Background </a:t>
            </a:r>
          </a:p>
        </p:txBody>
      </p:sp>
      <p:sp>
        <p:nvSpPr>
          <p:cNvPr id="5" name="Rectangle 4"/>
          <p:cNvSpPr/>
          <p:nvPr/>
        </p:nvSpPr>
        <p:spPr>
          <a:xfrm>
            <a:off x="179417" y="4307565"/>
            <a:ext cx="8645418" cy="2031325"/>
          </a:xfrm>
          <a:prstGeom prst="rect">
            <a:avLst/>
          </a:prstGeom>
        </p:spPr>
        <p:txBody>
          <a:bodyPr wrap="square">
            <a:spAutoFit/>
          </a:bodyPr>
          <a:lstStyle/>
          <a:p>
            <a:pPr algn="just"/>
            <a:r>
              <a:rPr lang="en-GB" dirty="0"/>
              <a:t>Information technology is changing rapidly and this change also affects digital data from Earth Observation missions. Risks include the corruption of the bit-stream, obsolescence of the file format, extant hardware and operating environments that make data unreadable on the physical and logical level. On the other hand, insufficient documentation regarding the data, the inability to discover the data, or service compatibility can also prevent their re-use.</a:t>
            </a:r>
            <a:r>
              <a:rPr lang="it-IT" dirty="0"/>
              <a:t> </a:t>
            </a:r>
            <a:endParaRPr lang="en-GB" dirty="0"/>
          </a:p>
        </p:txBody>
      </p:sp>
      <p:pic>
        <p:nvPicPr>
          <p:cNvPr id="3" name="Picture 2">
            <a:extLst>
              <a:ext uri="{FF2B5EF4-FFF2-40B4-BE49-F238E27FC236}">
                <a16:creationId xmlns:a16="http://schemas.microsoft.com/office/drawing/2014/main" id="{C932BCD7-E7E7-2B4A-B746-D3AAEED0A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960" y="773842"/>
            <a:ext cx="7972425" cy="3533723"/>
          </a:xfrm>
          <a:prstGeom prst="rect">
            <a:avLst/>
          </a:prstGeom>
        </p:spPr>
      </p:pic>
      <p:pic>
        <p:nvPicPr>
          <p:cNvPr id="16" name="Picture 15">
            <a:extLst>
              <a:ext uri="{FF2B5EF4-FFF2-40B4-BE49-F238E27FC236}">
                <a16:creationId xmlns:a16="http://schemas.microsoft.com/office/drawing/2014/main" id="{D2E85043-A98D-224F-9839-7DFE4F3F93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3650" y="3352800"/>
            <a:ext cx="1536700" cy="152400"/>
          </a:xfrm>
          <a:prstGeom prst="rect">
            <a:avLst/>
          </a:prstGeom>
        </p:spPr>
      </p:pic>
      <p:pic>
        <p:nvPicPr>
          <p:cNvPr id="17" name="Picture 16">
            <a:extLst>
              <a:ext uri="{FF2B5EF4-FFF2-40B4-BE49-F238E27FC236}">
                <a16:creationId xmlns:a16="http://schemas.microsoft.com/office/drawing/2014/main" id="{C9DD4E4F-78BD-4D40-AEF7-180773EB0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7915" y="1185140"/>
            <a:ext cx="1667210" cy="165343"/>
          </a:xfrm>
          <a:prstGeom prst="rect">
            <a:avLst/>
          </a:prstGeom>
        </p:spPr>
      </p:pic>
      <p:sp>
        <p:nvSpPr>
          <p:cNvPr id="12" name="TextBox 11">
            <a:extLst>
              <a:ext uri="{FF2B5EF4-FFF2-40B4-BE49-F238E27FC236}">
                <a16:creationId xmlns:a16="http://schemas.microsoft.com/office/drawing/2014/main" id="{7B1C2D0E-F760-F24F-B10F-0774A4F1A15C}"/>
              </a:ext>
            </a:extLst>
          </p:cNvPr>
          <p:cNvSpPr txBox="1"/>
          <p:nvPr/>
        </p:nvSpPr>
        <p:spPr>
          <a:xfrm>
            <a:off x="5047915" y="1185140"/>
            <a:ext cx="1603324" cy="261610"/>
          </a:xfrm>
          <a:prstGeom prst="rect">
            <a:avLst/>
          </a:prstGeom>
          <a:noFill/>
        </p:spPr>
        <p:txBody>
          <a:bodyPr wrap="none" rtlCol="0">
            <a:spAutoFit/>
          </a:bodyPr>
          <a:lstStyle/>
          <a:p>
            <a:r>
              <a:rPr lang="it-IT" sz="1100" b="1" dirty="0"/>
              <a:t>Technical Content</a:t>
            </a:r>
          </a:p>
        </p:txBody>
      </p:sp>
    </p:spTree>
    <p:extLst>
      <p:ext uri="{BB962C8B-B14F-4D97-AF65-F5344CB8AC3E}">
        <p14:creationId xmlns:p14="http://schemas.microsoft.com/office/powerpoint/2010/main" val="169936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17" y="250537"/>
            <a:ext cx="7174800" cy="427038"/>
          </a:xfrm>
        </p:spPr>
        <p:txBody>
          <a:bodyPr/>
          <a:lstStyle/>
          <a:p>
            <a:r>
              <a:rPr lang="en-GB" dirty="0"/>
              <a:t>Context and Background </a:t>
            </a:r>
          </a:p>
        </p:txBody>
      </p:sp>
      <p:pic>
        <p:nvPicPr>
          <p:cNvPr id="8" name="Picture 7">
            <a:extLst>
              <a:ext uri="{FF2B5EF4-FFF2-40B4-BE49-F238E27FC236}">
                <a16:creationId xmlns:a16="http://schemas.microsoft.com/office/drawing/2014/main" id="{89CEC914-9D46-8840-87ED-30FF6DFC26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417" y="797339"/>
            <a:ext cx="4947478" cy="4673600"/>
          </a:xfrm>
          <a:prstGeom prst="rect">
            <a:avLst/>
          </a:prstGeom>
          <a:ln>
            <a:solidFill>
              <a:schemeClr val="bg2"/>
            </a:solidFill>
          </a:ln>
        </p:spPr>
      </p:pic>
      <p:sp>
        <p:nvSpPr>
          <p:cNvPr id="9" name="TextBox 8">
            <a:extLst>
              <a:ext uri="{FF2B5EF4-FFF2-40B4-BE49-F238E27FC236}">
                <a16:creationId xmlns:a16="http://schemas.microsoft.com/office/drawing/2014/main" id="{9BD9789A-CF1F-E94B-B2B0-07DE4F9CC0C2}"/>
              </a:ext>
            </a:extLst>
          </p:cNvPr>
          <p:cNvSpPr txBox="1"/>
          <p:nvPr/>
        </p:nvSpPr>
        <p:spPr>
          <a:xfrm>
            <a:off x="1257300" y="5624438"/>
            <a:ext cx="7058025" cy="923330"/>
          </a:xfrm>
          <a:prstGeom prst="rect">
            <a:avLst/>
          </a:prstGeom>
          <a:noFill/>
        </p:spPr>
        <p:txBody>
          <a:bodyPr wrap="square" rtlCol="0">
            <a:spAutoFit/>
          </a:bodyPr>
          <a:lstStyle/>
          <a:p>
            <a:pPr algn="ctr"/>
            <a:r>
              <a:rPr lang="en-GB" dirty="0"/>
              <a:t>Provide recommendations and best practices for the preservation of Earth Observation (EO) Associated Technical Information.</a:t>
            </a:r>
            <a:r>
              <a:rPr lang="it-IT" dirty="0"/>
              <a:t> </a:t>
            </a:r>
          </a:p>
        </p:txBody>
      </p:sp>
      <p:pic>
        <p:nvPicPr>
          <p:cNvPr id="11" name="Picture 10">
            <a:extLst>
              <a:ext uri="{FF2B5EF4-FFF2-40B4-BE49-F238E27FC236}">
                <a16:creationId xmlns:a16="http://schemas.microsoft.com/office/drawing/2014/main" id="{9CBD44F2-5F44-E94D-A5BA-4D81E30F67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8692" y="2861947"/>
            <a:ext cx="5135308" cy="2596320"/>
          </a:xfrm>
          <a:prstGeom prst="rect">
            <a:avLst/>
          </a:prstGeom>
          <a:ln>
            <a:solidFill>
              <a:schemeClr val="bg2"/>
            </a:solidFill>
          </a:ln>
        </p:spPr>
      </p:pic>
      <p:sp>
        <p:nvSpPr>
          <p:cNvPr id="4" name="TextBox 3">
            <a:extLst>
              <a:ext uri="{FF2B5EF4-FFF2-40B4-BE49-F238E27FC236}">
                <a16:creationId xmlns:a16="http://schemas.microsoft.com/office/drawing/2014/main" id="{8DCBA5E5-3CE8-BD4D-A225-D27E6F776AD7}"/>
              </a:ext>
            </a:extLst>
          </p:cNvPr>
          <p:cNvSpPr txBox="1"/>
          <p:nvPr/>
        </p:nvSpPr>
        <p:spPr>
          <a:xfrm rot="19857464">
            <a:off x="1151679" y="3323454"/>
            <a:ext cx="5230278" cy="923330"/>
          </a:xfrm>
          <a:prstGeom prst="rect">
            <a:avLst/>
          </a:prstGeom>
          <a:noFill/>
        </p:spPr>
        <p:txBody>
          <a:bodyPr wrap="none" rtlCol="0">
            <a:spAutoFit/>
          </a:bodyPr>
          <a:lstStyle/>
          <a:p>
            <a:r>
              <a:rPr lang="en-GB" sz="5400" dirty="0">
                <a:solidFill>
                  <a:srgbClr val="00B050"/>
                </a:solidFill>
              </a:rPr>
              <a:t>To Be Updated</a:t>
            </a:r>
          </a:p>
        </p:txBody>
      </p:sp>
    </p:spTree>
    <p:extLst>
      <p:ext uri="{BB962C8B-B14F-4D97-AF65-F5344CB8AC3E}">
        <p14:creationId xmlns:p14="http://schemas.microsoft.com/office/powerpoint/2010/main" val="124011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BF92-9299-8C42-9CE9-55B193DB67E3}"/>
              </a:ext>
            </a:extLst>
          </p:cNvPr>
          <p:cNvSpPr>
            <a:spLocks noGrp="1"/>
          </p:cNvSpPr>
          <p:nvPr>
            <p:ph type="title"/>
          </p:nvPr>
        </p:nvSpPr>
        <p:spPr>
          <a:xfrm>
            <a:off x="144000" y="-9201"/>
            <a:ext cx="7628400" cy="769441"/>
          </a:xfrm>
        </p:spPr>
        <p:txBody>
          <a:bodyPr/>
          <a:lstStyle/>
          <a:p>
            <a:r>
              <a:rPr lang="en-GB" dirty="0"/>
              <a:t>Technical Content and Information preservation at ESA</a:t>
            </a:r>
          </a:p>
        </p:txBody>
      </p:sp>
      <p:pic>
        <p:nvPicPr>
          <p:cNvPr id="43" name="Picture 42">
            <a:extLst>
              <a:ext uri="{FF2B5EF4-FFF2-40B4-BE49-F238E27FC236}">
                <a16:creationId xmlns:a16="http://schemas.microsoft.com/office/drawing/2014/main" id="{20BA2AA7-5469-B747-AAEB-126CEC4E90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06" y="2204069"/>
            <a:ext cx="1107519" cy="2921000"/>
          </a:xfrm>
          <a:prstGeom prst="rect">
            <a:avLst/>
          </a:prstGeom>
        </p:spPr>
      </p:pic>
      <p:pic>
        <p:nvPicPr>
          <p:cNvPr id="44" name="Picture 43">
            <a:extLst>
              <a:ext uri="{FF2B5EF4-FFF2-40B4-BE49-F238E27FC236}">
                <a16:creationId xmlns:a16="http://schemas.microsoft.com/office/drawing/2014/main" id="{C614DB38-8E49-C541-BAD0-1E54B32DAA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07" y="1085850"/>
            <a:ext cx="1107519" cy="1118219"/>
          </a:xfrm>
          <a:prstGeom prst="rect">
            <a:avLst/>
          </a:prstGeom>
        </p:spPr>
      </p:pic>
      <p:sp>
        <p:nvSpPr>
          <p:cNvPr id="46" name="Left Brace 45">
            <a:extLst>
              <a:ext uri="{FF2B5EF4-FFF2-40B4-BE49-F238E27FC236}">
                <a16:creationId xmlns:a16="http://schemas.microsoft.com/office/drawing/2014/main" id="{3054EEE1-B2ED-E344-BFF9-B980003303E2}"/>
              </a:ext>
            </a:extLst>
          </p:cNvPr>
          <p:cNvSpPr/>
          <p:nvPr/>
        </p:nvSpPr>
        <p:spPr>
          <a:xfrm>
            <a:off x="1084395" y="1644958"/>
            <a:ext cx="958717" cy="2541279"/>
          </a:xfrm>
          <a:prstGeom prst="leftBrace">
            <a:avLst/>
          </a:prstGeom>
          <a:ln w="603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47" name="Picture 46">
            <a:extLst>
              <a:ext uri="{FF2B5EF4-FFF2-40B4-BE49-F238E27FC236}">
                <a16:creationId xmlns:a16="http://schemas.microsoft.com/office/drawing/2014/main" id="{D0B31EE1-E920-4B46-89F2-DE5A418C9F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5881" y="1200150"/>
            <a:ext cx="7389685" cy="4615937"/>
          </a:xfrm>
          <a:prstGeom prst="rect">
            <a:avLst/>
          </a:prstGeom>
        </p:spPr>
      </p:pic>
    </p:spTree>
    <p:extLst>
      <p:ext uri="{BB962C8B-B14F-4D97-AF65-F5344CB8AC3E}">
        <p14:creationId xmlns:p14="http://schemas.microsoft.com/office/powerpoint/2010/main" val="300335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00" y="-9201"/>
            <a:ext cx="7174800" cy="769441"/>
          </a:xfrm>
        </p:spPr>
        <p:txBody>
          <a:bodyPr/>
          <a:lstStyle/>
          <a:p>
            <a:r>
              <a:rPr lang="en-GB" dirty="0"/>
              <a:t>Technical Content and Information preservation – New topic for next WGISS#50 meeting</a:t>
            </a:r>
          </a:p>
        </p:txBody>
      </p:sp>
      <p:sp>
        <p:nvSpPr>
          <p:cNvPr id="6" name="TextBox 5">
            <a:extLst>
              <a:ext uri="{FF2B5EF4-FFF2-40B4-BE49-F238E27FC236}">
                <a16:creationId xmlns:a16="http://schemas.microsoft.com/office/drawing/2014/main" id="{4F24F37A-390F-C040-A2C9-13A09A2BDD1A}"/>
              </a:ext>
            </a:extLst>
          </p:cNvPr>
          <p:cNvSpPr txBox="1"/>
          <p:nvPr/>
        </p:nvSpPr>
        <p:spPr>
          <a:xfrm>
            <a:off x="144000" y="1443037"/>
            <a:ext cx="8842838" cy="3914277"/>
          </a:xfrm>
          <a:prstGeom prst="rect">
            <a:avLst/>
          </a:prstGeom>
          <a:noFill/>
        </p:spPr>
        <p:txBody>
          <a:bodyPr wrap="square" rtlCol="0">
            <a:spAutoFit/>
          </a:bodyPr>
          <a:lstStyle/>
          <a:p>
            <a:r>
              <a:rPr lang="en-GB" dirty="0"/>
              <a:t>Few tips for discussion on Technical Content and Information Preservation:</a:t>
            </a:r>
          </a:p>
          <a:p>
            <a:endParaRPr lang="en-GB" dirty="0"/>
          </a:p>
          <a:p>
            <a:pPr marL="285750" indent="-285750">
              <a:lnSpc>
                <a:spcPct val="150000"/>
              </a:lnSpc>
              <a:buFont typeface="Wingdings" pitchFamily="2" charset="2"/>
              <a:buChar char="Ø"/>
            </a:pPr>
            <a:r>
              <a:rPr lang="en-GB" dirty="0"/>
              <a:t>Preservation processes </a:t>
            </a:r>
          </a:p>
          <a:p>
            <a:pPr marL="285750" indent="-285750">
              <a:lnSpc>
                <a:spcPct val="150000"/>
              </a:lnSpc>
              <a:buFont typeface="Wingdings" pitchFamily="2" charset="2"/>
              <a:buChar char="Ø"/>
            </a:pPr>
            <a:r>
              <a:rPr lang="en-GB" dirty="0"/>
              <a:t>Metadata and format definition and use</a:t>
            </a:r>
          </a:p>
          <a:p>
            <a:pPr marL="285750" indent="-285750">
              <a:lnSpc>
                <a:spcPct val="150000"/>
              </a:lnSpc>
              <a:buFont typeface="Wingdings" pitchFamily="2" charset="2"/>
              <a:buChar char="Ø"/>
            </a:pPr>
            <a:r>
              <a:rPr lang="en-GB" dirty="0"/>
              <a:t>Platform for Long Term preservation (Open source and/or licensed)</a:t>
            </a:r>
          </a:p>
          <a:p>
            <a:pPr marL="285750" indent="-285750">
              <a:lnSpc>
                <a:spcPct val="150000"/>
              </a:lnSpc>
              <a:buFont typeface="Wingdings" pitchFamily="2" charset="2"/>
              <a:buChar char="Ø"/>
            </a:pPr>
            <a:r>
              <a:rPr lang="en-GB" dirty="0"/>
              <a:t>Provenance and linked network </a:t>
            </a:r>
          </a:p>
          <a:p>
            <a:pPr marL="285750" indent="-285750">
              <a:lnSpc>
                <a:spcPct val="150000"/>
              </a:lnSpc>
              <a:buFont typeface="Wingdings" pitchFamily="2" charset="2"/>
              <a:buChar char="Ø"/>
            </a:pPr>
            <a:r>
              <a:rPr lang="en-GB" dirty="0"/>
              <a:t>Artificial Intelligence applications (e.g. natural language processing and machine learning to find reference to data in papers and link them to the ESA archives and to automate the keyword creation</a:t>
            </a:r>
            <a:r>
              <a:rPr lang="it-IT" dirty="0"/>
              <a:t>)</a:t>
            </a:r>
          </a:p>
          <a:p>
            <a:pPr marL="285750" indent="-285750">
              <a:lnSpc>
                <a:spcPct val="150000"/>
              </a:lnSpc>
              <a:buFont typeface="Wingdings" pitchFamily="2" charset="2"/>
              <a:buChar char="Ø"/>
            </a:pPr>
            <a:r>
              <a:rPr lang="en-GB" dirty="0"/>
              <a:t>Software and Tools Long term preservation</a:t>
            </a:r>
          </a:p>
        </p:txBody>
      </p:sp>
    </p:spTree>
    <p:extLst>
      <p:ext uri="{BB962C8B-B14F-4D97-AF65-F5344CB8AC3E}">
        <p14:creationId xmlns:p14="http://schemas.microsoft.com/office/powerpoint/2010/main" val="248948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bovethelaw.com/wp-content/uploads/2015/04/thank-you-thanks-word-cloud.jpg">
            <a:extLst>
              <a:ext uri="{FF2B5EF4-FFF2-40B4-BE49-F238E27FC236}">
                <a16:creationId xmlns:a16="http://schemas.microsoft.com/office/drawing/2014/main" id="{B3940B60-15A4-AB47-8386-12DCA2F3E9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132" y="1054100"/>
            <a:ext cx="7984070" cy="43230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18880574"/>
      </p:ext>
    </p:extLst>
  </p:cSld>
  <p:clrMapOvr>
    <a:masterClrMapping/>
  </p:clrMapOvr>
</p:sld>
</file>

<file path=ppt/theme/theme1.xml><?xml version="1.0" encoding="utf-8"?>
<a:theme xmlns:a="http://schemas.openxmlformats.org/drawingml/2006/main" name="NEW 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25DD4EE8-CEC2-4097-877B-2881619AB218}" vid="{3EAF496E-73B5-4530-AD30-F997BCCE29B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3.xml><?xml version="1.0" encoding="utf-8"?>
<ds:datastoreItem xmlns:ds="http://schemas.openxmlformats.org/officeDocument/2006/customXml" ds:itemID="{4DDE67DC-0345-49EC-B880-0A483B7BB2AD}">
  <ds:schemaRefs>
    <ds:schemaRef ds:uri="http://schemas.microsoft.com/office/infopath/2007/PartnerControls"/>
    <ds:schemaRef ds:uri="http://purl.org/dc/elements/1.1/"/>
    <ds:schemaRef ds:uri="http://schemas.microsoft.com/office/2006/metadata/properties"/>
    <ds:schemaRef ds:uri="f2760952-b3bb-408f-ace6-eb1e07642b86"/>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 ESA Presentation</Template>
  <TotalTime>479</TotalTime>
  <Words>216</Words>
  <Application>Microsoft Macintosh PowerPoint</Application>
  <PresentationFormat>On-screen Show (4:3)</PresentationFormat>
  <Paragraphs>19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ING Me</vt:lpstr>
      <vt:lpstr>Verdana</vt:lpstr>
      <vt:lpstr>Wingdings</vt:lpstr>
      <vt:lpstr>NEW ESA Presentation</vt:lpstr>
      <vt:lpstr>Technical Content and Information Preservation</vt:lpstr>
      <vt:lpstr>Context and Background </vt:lpstr>
      <vt:lpstr>Context and Background </vt:lpstr>
      <vt:lpstr>Technical Content and Information preservation at ESA</vt:lpstr>
      <vt:lpstr>Technical Content and Information preservation – New topic for next WGISS#50 meeting</vt:lpstr>
      <vt:lpstr>PowerPoint Presentation</vt:lpstr>
    </vt:vector>
  </TitlesOfParts>
  <Manager/>
  <Company>ESA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DAP Working Group ESA EO Data Preservation System:  Infrastructure and its future</dc:title>
  <dc:subject>DAP Working Group ESA EO Data Preservation System:  Infrastructure and its future</dc:subject>
  <dc:creator>LTDP+ Team</dc:creator>
  <cp:keywords/>
  <dc:description/>
  <cp:lastModifiedBy>Iolanda Maggio</cp:lastModifiedBy>
  <cp:revision>222</cp:revision>
  <cp:lastPrinted>2018-03-19T13:02:18Z</cp:lastPrinted>
  <dcterms:created xsi:type="dcterms:W3CDTF">2018-03-13T09:45:23Z</dcterms:created>
  <dcterms:modified xsi:type="dcterms:W3CDTF">2020-04-17T12:18:16Z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LTDP+ Team</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2018-03-22T10:00:00Z</vt:filetime>
  </property>
  <property fmtid="{D5CDD505-2E9C-101B-9397-08002B2CF9AE}" pid="30" name="Organisational_x0020_entity">
    <vt:lpwstr/>
  </property>
</Properties>
</file>