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3" r:id="rId6"/>
    <p:sldId id="275" r:id="rId7"/>
    <p:sldId id="274" r:id="rId8"/>
    <p:sldId id="272" r:id="rId9"/>
    <p:sldId id="277" r:id="rId10"/>
    <p:sldId id="278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705C"/>
    <a:srgbClr val="00549F"/>
    <a:srgbClr val="0098DB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6" autoAdjust="0"/>
    <p:restoredTop sz="82220" autoAdjust="0"/>
  </p:normalViewPr>
  <p:slideViewPr>
    <p:cSldViewPr snapToGrid="0">
      <p:cViewPr varScale="1">
        <p:scale>
          <a:sx n="76" d="100"/>
          <a:sy n="76" d="100"/>
        </p:scale>
        <p:origin x="21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82" y="0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952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82" y="9428952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899" cy="5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484" y="0"/>
            <a:ext cx="2917898" cy="5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4/17/20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5831" y="4729711"/>
            <a:ext cx="5033721" cy="44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59423"/>
            <a:ext cx="2917899" cy="44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484" y="9459423"/>
            <a:ext cx="2917898" cy="44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CrossRef</a:t>
            </a:r>
            <a:r>
              <a:rPr lang="en-US" dirty="0"/>
              <a:t> was selected – facilitated by a</a:t>
            </a:r>
            <a:r>
              <a:rPr lang="en-US" baseline="0" dirty="0"/>
              <a:t> </a:t>
            </a:r>
            <a:r>
              <a:rPr lang="en-US" dirty="0"/>
              <a:t>contract that was already in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41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Currently, all ESA</a:t>
            </a:r>
            <a:r>
              <a:rPr lang="en-US" baseline="0" dirty="0"/>
              <a:t> DOI related activities are performed manually. </a:t>
            </a:r>
          </a:p>
          <a:p>
            <a:r>
              <a:rPr lang="en-US" baseline="0" dirty="0"/>
              <a:t>- In the next few months an ESA DOI Service will be developed, in order to support all DOI related activities, to generate, register and manage DOIs. This will be a more automatized system.</a:t>
            </a:r>
          </a:p>
          <a:p>
            <a:endParaRPr lang="en-US" dirty="0"/>
          </a:p>
          <a:p>
            <a:r>
              <a:rPr lang="en-US" dirty="0"/>
              <a:t>- All DOI requests shall go through the </a:t>
            </a:r>
            <a:r>
              <a:rPr lang="en-US" dirty="0" err="1"/>
              <a:t>TellUS</a:t>
            </a:r>
            <a:r>
              <a:rPr lang="en-US" dirty="0"/>
              <a:t> Service Catalogue.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4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63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01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Deploy the DOI Service on the </a:t>
            </a:r>
            <a:r>
              <a:rPr lang="en-US" dirty="0" err="1"/>
              <a:t>TellUS</a:t>
            </a:r>
            <a:r>
              <a:rPr lang="en-US" dirty="0"/>
              <a:t> platform – Requirements Document already</a:t>
            </a:r>
            <a:r>
              <a:rPr lang="en-US" baseline="0" dirty="0"/>
              <a:t> approved and send to the maintainer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7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30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9.jpe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3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16950723446_e7d8e1bfb9_o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1143001" y="-1142999"/>
            <a:ext cx="6858002" cy="9144001"/>
          </a:xfrm>
          <a:prstGeom prst="rect">
            <a:avLst/>
          </a:prstGeom>
        </p:spPr>
      </p:pic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296975" y="5849826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71652" y="6621093"/>
            <a:ext cx="6436141" cy="111519"/>
            <a:chOff x="171652" y="6621093"/>
            <a:chExt cx="6436141" cy="111519"/>
          </a:xfrm>
        </p:grpSpPr>
        <p:pic>
          <p:nvPicPr>
            <p:cNvPr id="11" name="Picture 10" descr="at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b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a.png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ch.png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cz.png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de.png"/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dk.png"/>
            <p:cNvPicPr>
              <a:picLocks noChangeAspect="1"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ee.png"/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es.png"/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fi.png"/>
            <p:cNvPicPr>
              <a:picLocks noChangeAspect="1"/>
            </p:cNvPicPr>
            <p:nvPr userDrawn="1"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fr.png"/>
            <p:cNvPicPr>
              <a:picLocks noChangeAspect="1"/>
            </p:cNvPicPr>
            <p:nvPr userDrawn="1"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gr.png"/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hu.png"/>
            <p:cNvPicPr>
              <a:picLocks noChangeAspect="1"/>
            </p:cNvPicPr>
            <p:nvPr userDrawn="1"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ie.png"/>
            <p:cNvPicPr>
              <a:picLocks noChangeAspect="1"/>
            </p:cNvPicPr>
            <p:nvPr userDrawn="1"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it.png"/>
            <p:cNvPicPr>
              <a:picLocks noChangeAspect="1"/>
            </p:cNvPicPr>
            <p:nvPr userDrawn="1"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lu.png"/>
            <p:cNvPicPr>
              <a:picLocks noChangeAspect="1"/>
            </p:cNvPicPr>
            <p:nvPr userDrawn="1"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nl.png"/>
            <p:cNvPicPr>
              <a:picLocks noChangeAspect="1"/>
            </p:cNvPicPr>
            <p:nvPr userDrawn="1"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no.png"/>
            <p:cNvPicPr>
              <a:picLocks noChangeAspect="1"/>
            </p:cNvPicPr>
            <p:nvPr userDrawn="1"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pl.png"/>
            <p:cNvPicPr>
              <a:picLocks noChangeAspect="1"/>
            </p:cNvPicPr>
            <p:nvPr userDrawn="1"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pt.png"/>
            <p:cNvPicPr>
              <a:picLocks noChangeAspect="1"/>
            </p:cNvPicPr>
            <p:nvPr userDrawn="1"/>
          </p:nvPicPr>
          <p:blipFill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ro.png"/>
            <p:cNvPicPr>
              <a:picLocks noChangeAspect="1"/>
            </p:cNvPicPr>
            <p:nvPr userDrawn="1"/>
          </p:nvPicPr>
          <p:blipFill>
            <a:blip r:embed="rId2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se.png"/>
            <p:cNvPicPr>
              <a:picLocks noChangeAspect="1"/>
            </p:cNvPicPr>
            <p:nvPr userDrawn="1"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uk.png"/>
            <p:cNvPicPr>
              <a:picLocks noChangeAspect="1"/>
            </p:cNvPicPr>
            <p:nvPr userDrawn="1"/>
          </p:nvPicPr>
          <p:blipFill>
            <a:blip r:embed="rId2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434"/>
          <a:stretch/>
        </p:blipFill>
        <p:spPr>
          <a:xfrm>
            <a:off x="7788176" y="6611881"/>
            <a:ext cx="1196912" cy="144000"/>
          </a:xfrm>
          <a:prstGeom prst="rect">
            <a:avLst/>
          </a:prstGeom>
        </p:spPr>
      </p:pic>
      <p:cxnSp>
        <p:nvCxnSpPr>
          <p:cNvPr id="35" name="Straight Connector 34"/>
          <p:cNvCxnSpPr/>
          <p:nvPr userDrawn="1"/>
        </p:nvCxnSpPr>
        <p:spPr>
          <a:xfrm>
            <a:off x="165932" y="650447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3200" b="0" noProof="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2" name="Text Box 58"/>
          <p:cNvSpPr txBox="1">
            <a:spLocks noChangeArrowheads="1"/>
          </p:cNvSpPr>
          <p:nvPr userDrawn="1"/>
        </p:nvSpPr>
        <p:spPr bwMode="auto">
          <a:xfrm>
            <a:off x="78032" y="628770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noProof="0">
                <a:solidFill>
                  <a:schemeClr val="bg1"/>
                </a:solidFill>
              </a:rPr>
              <a:t>ESA UNCLASSIFIED - For Official Use</a:t>
            </a:r>
            <a:endParaRPr lang="en-GB" sz="800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634181" y="1278385"/>
            <a:ext cx="7859268" cy="49223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2pPr marL="201216" indent="-201216">
              <a:buClr>
                <a:schemeClr val="accent1"/>
              </a:buClr>
              <a:buFont typeface="ING Me" pitchFamily="2" charset="0"/>
              <a:buChar char="•"/>
              <a:defRPr/>
            </a:lvl2pPr>
            <a:lvl3pPr marL="402431" indent="-200025">
              <a:buClr>
                <a:schemeClr val="accent2"/>
              </a:buClr>
              <a:defRPr/>
            </a:lvl3pPr>
            <a:lvl4pPr marL="606029" indent="-195263">
              <a:buClr>
                <a:schemeClr val="accent3"/>
              </a:buClr>
              <a:defRPr/>
            </a:lvl4pPr>
            <a:lvl5pPr marL="803672" indent="-189310">
              <a:buClr>
                <a:schemeClr val="accent4"/>
              </a:buCl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181" y="492328"/>
            <a:ext cx="7859268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0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864000"/>
            <a:ext cx="8748000" cy="5338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lvl1pPr>
            <a:lvl2pPr marL="808038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2pPr>
            <a:lvl3pPr marL="1406525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3pPr>
            <a:lvl4pPr marL="2005013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4pPr>
            <a:lvl5pPr marL="2603500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Click to edit Master text styles</a:t>
            </a:r>
          </a:p>
          <a:p>
            <a:pPr marL="0" marR="0" lvl="1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Second level</a:t>
            </a:r>
          </a:p>
          <a:p>
            <a:pPr marL="0" marR="0" lvl="2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Third level</a:t>
            </a:r>
          </a:p>
          <a:p>
            <a:pPr marL="0" marR="0" lvl="3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Fourth level</a:t>
            </a:r>
          </a:p>
          <a:p>
            <a:pPr marL="0" marR="0" lvl="4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612000" y="1806416"/>
            <a:ext cx="778905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000" y="3306601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615600" y="1674000"/>
            <a:ext cx="3888000" cy="431640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1pPr>
            <a:lvl2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1674000"/>
            <a:ext cx="3888000" cy="4316400"/>
          </a:xfrm>
          <a:prstGeom prst="rect">
            <a:avLst/>
          </a:prstGeom>
        </p:spPr>
        <p:txBody>
          <a:bodyPr/>
          <a:lstStyle>
            <a:lvl1pPr>
              <a:buNone/>
              <a:defRPr sz="1200"/>
            </a:lvl1pPr>
            <a:lvl2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8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  <a:prstGeom prst="rect">
            <a:avLst/>
          </a:prstGeom>
        </p:spPr>
        <p:txBody>
          <a:bodyPr/>
          <a:lstStyle>
            <a:lvl1pPr>
              <a:buNone/>
              <a:defRPr sz="1200"/>
            </a:lvl1pPr>
            <a:lvl2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1pPr>
            <a:lvl2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165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8400"/>
          </a:xfrm>
          <a:prstGeom prst="rect">
            <a:avLst/>
          </a:prstGeo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  <a:prstGeom prst="rect">
            <a:avLst/>
          </a:prstGeom>
        </p:spPr>
        <p:txBody>
          <a:bodyPr/>
          <a:lstStyle>
            <a:lvl1pPr marL="2602800" indent="0">
              <a:buNone/>
              <a:defRPr lang="en-GB" sz="1400" noProof="0" dirty="0">
                <a:solidFill>
                  <a:schemeClr val="bg2"/>
                </a:solidFill>
                <a:latin typeface="Verdana"/>
                <a:cs typeface="Verdana"/>
              </a:defRPr>
            </a:lvl1pPr>
            <a:lvl2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  <a:prstGeom prst="rect">
            <a:avLst/>
          </a:prstGeo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26" Type="http://schemas.openxmlformats.org/officeDocument/2006/relationships/image" Target="../media/image15.png"/><Relationship Id="rId39" Type="http://schemas.openxmlformats.org/officeDocument/2006/relationships/image" Target="../media/image28.png"/><Relationship Id="rId21" Type="http://schemas.openxmlformats.org/officeDocument/2006/relationships/image" Target="../media/image10.png"/><Relationship Id="rId34" Type="http://schemas.openxmlformats.org/officeDocument/2006/relationships/image" Target="../media/image23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17" Type="http://schemas.openxmlformats.org/officeDocument/2006/relationships/image" Target="../media/image6.png"/><Relationship Id="rId25" Type="http://schemas.openxmlformats.org/officeDocument/2006/relationships/image" Target="../media/image14.png"/><Relationship Id="rId33" Type="http://schemas.openxmlformats.org/officeDocument/2006/relationships/image" Target="../media/image22.png"/><Relationship Id="rId38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24" Type="http://schemas.openxmlformats.org/officeDocument/2006/relationships/image" Target="../media/image13.png"/><Relationship Id="rId32" Type="http://schemas.openxmlformats.org/officeDocument/2006/relationships/image" Target="../media/image21.png"/><Relationship Id="rId37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23" Type="http://schemas.openxmlformats.org/officeDocument/2006/relationships/image" Target="../media/image12.png"/><Relationship Id="rId28" Type="http://schemas.openxmlformats.org/officeDocument/2006/relationships/image" Target="../media/image17.png"/><Relationship Id="rId36" Type="http://schemas.openxmlformats.org/officeDocument/2006/relationships/image" Target="../media/image2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8.png"/><Relationship Id="rId31" Type="http://schemas.openxmlformats.org/officeDocument/2006/relationships/image" Target="../media/image20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Relationship Id="rId22" Type="http://schemas.openxmlformats.org/officeDocument/2006/relationships/image" Target="../media/image11.png"/><Relationship Id="rId27" Type="http://schemas.openxmlformats.org/officeDocument/2006/relationships/image" Target="../media/image16.png"/><Relationship Id="rId30" Type="http://schemas.openxmlformats.org/officeDocument/2006/relationships/image" Target="../media/image19.png"/><Relationship Id="rId35" Type="http://schemas.openxmlformats.org/officeDocument/2006/relationships/image" Target="../media/image24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3" name="Picture 2" descr="PPT_Footer.jp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91287"/>
            <a:ext cx="9144000" cy="366713"/>
          </a:xfrm>
          <a:prstGeom prst="rect">
            <a:avLst/>
          </a:prstGeom>
        </p:spPr>
      </p:pic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166064" y="6279900"/>
            <a:ext cx="201914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7787917" y="155434"/>
            <a:ext cx="1210456" cy="504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71652" y="6621093"/>
            <a:ext cx="6436141" cy="111519"/>
            <a:chOff x="171652" y="6621093"/>
            <a:chExt cx="6436141" cy="111519"/>
          </a:xfrm>
        </p:grpSpPr>
        <p:pic>
          <p:nvPicPr>
            <p:cNvPr id="8" name="Picture 7" descr="at.png"/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Picture 8" descr="be.png"/>
            <p:cNvPicPr>
              <a:picLocks noChangeAspect="1"/>
            </p:cNvPicPr>
            <p:nvPr userDrawn="1"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 descr="ca.png"/>
            <p:cNvPicPr>
              <a:picLocks noChangeAspect="1"/>
            </p:cNvPicPr>
            <p:nvPr userDrawn="1"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ch.png"/>
            <p:cNvPicPr>
              <a:picLocks noChangeAspect="1"/>
            </p:cNvPicPr>
            <p:nvPr userDrawn="1"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z.png"/>
            <p:cNvPicPr>
              <a:picLocks noChangeAspect="1"/>
            </p:cNvPicPr>
            <p:nvPr userDrawn="1"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de.png"/>
            <p:cNvPicPr>
              <a:picLocks noChangeAspect="1"/>
            </p:cNvPicPr>
            <p:nvPr userDrawn="1"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dk.png"/>
            <p:cNvPicPr>
              <a:picLocks noChangeAspect="1"/>
            </p:cNvPicPr>
            <p:nvPr userDrawn="1"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ee.png"/>
            <p:cNvPicPr>
              <a:picLocks noChangeAspect="1"/>
            </p:cNvPicPr>
            <p:nvPr userDrawn="1"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es.png"/>
            <p:cNvPicPr>
              <a:picLocks noChangeAspect="1"/>
            </p:cNvPicPr>
            <p:nvPr userDrawn="1"/>
          </p:nvPicPr>
          <p:blipFill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fi.png"/>
            <p:cNvPicPr>
              <a:picLocks noChangeAspect="1"/>
            </p:cNvPicPr>
            <p:nvPr userDrawn="1"/>
          </p:nvPicPr>
          <p:blipFill>
            <a:blip r:embed="rId2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fr.png"/>
            <p:cNvPicPr>
              <a:picLocks noChangeAspect="1"/>
            </p:cNvPicPr>
            <p:nvPr userDrawn="1"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gr.png"/>
            <p:cNvPicPr>
              <a:picLocks noChangeAspect="1"/>
            </p:cNvPicPr>
            <p:nvPr userDrawn="1"/>
          </p:nvPicPr>
          <p:blipFill>
            <a:blip r:embed="rId2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hu.png"/>
            <p:cNvPicPr>
              <a:picLocks noChangeAspect="1"/>
            </p:cNvPicPr>
            <p:nvPr userDrawn="1"/>
          </p:nvPicPr>
          <p:blipFill>
            <a:blip r:embed="rId2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ie.png"/>
            <p:cNvPicPr>
              <a:picLocks noChangeAspect="1"/>
            </p:cNvPicPr>
            <p:nvPr userDrawn="1"/>
          </p:nvPicPr>
          <p:blipFill>
            <a:blip r:embed="rId2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it.png"/>
            <p:cNvPicPr>
              <a:picLocks noChangeAspect="1"/>
            </p:cNvPicPr>
            <p:nvPr userDrawn="1"/>
          </p:nvPicPr>
          <p:blipFill>
            <a:blip r:embed="rId2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lu.png"/>
            <p:cNvPicPr>
              <a:picLocks noChangeAspect="1"/>
            </p:cNvPicPr>
            <p:nvPr userDrawn="1"/>
          </p:nvPicPr>
          <p:blipFill>
            <a:blip r:embed="rId2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nl.png"/>
            <p:cNvPicPr>
              <a:picLocks noChangeAspect="1"/>
            </p:cNvPicPr>
            <p:nvPr userDrawn="1"/>
          </p:nvPicPr>
          <p:blipFill>
            <a:blip r:embed="rId3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no.png"/>
            <p:cNvPicPr>
              <a:picLocks noChangeAspect="1"/>
            </p:cNvPicPr>
            <p:nvPr userDrawn="1"/>
          </p:nvPicPr>
          <p:blipFill>
            <a:blip r:embed="rId3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pl.png"/>
            <p:cNvPicPr>
              <a:picLocks noChangeAspect="1"/>
            </p:cNvPicPr>
            <p:nvPr userDrawn="1"/>
          </p:nvPicPr>
          <p:blipFill>
            <a:blip r:embed="rId3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pt.png"/>
            <p:cNvPicPr>
              <a:picLocks noChangeAspect="1"/>
            </p:cNvPicPr>
            <p:nvPr userDrawn="1"/>
          </p:nvPicPr>
          <p:blipFill>
            <a:blip r:embed="rId3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ro.png"/>
            <p:cNvPicPr>
              <a:picLocks noChangeAspect="1"/>
            </p:cNvPicPr>
            <p:nvPr userDrawn="1"/>
          </p:nvPicPr>
          <p:blipFill>
            <a:blip r:embed="rId3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se.png"/>
            <p:cNvPicPr>
              <a:picLocks noChangeAspect="1"/>
            </p:cNvPicPr>
            <p:nvPr userDrawn="1"/>
          </p:nvPicPr>
          <p:blipFill>
            <a:blip r:embed="rId3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uk.png"/>
            <p:cNvPicPr>
              <a:picLocks noChangeAspect="1"/>
            </p:cNvPicPr>
            <p:nvPr userDrawn="1"/>
          </p:nvPicPr>
          <p:blipFill>
            <a:blip r:embed="rId3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61566"/>
            <a:ext cx="7174846" cy="4270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Rectangle 2"/>
          <p:cNvSpPr/>
          <p:nvPr/>
        </p:nvSpPr>
        <p:spPr>
          <a:xfrm>
            <a:off x="172800" y="864000"/>
            <a:ext cx="8748000" cy="533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4" name="Picture 36" descr="PPT_Header01" hidden="1"/>
          <p:cNvPicPr>
            <a:picLocks noChangeAspect="1" noChangeArrowheads="1"/>
          </p:cNvPicPr>
          <p:nvPr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5" descr="PPT_Header02" hidden="1"/>
          <p:cNvPicPr>
            <a:picLocks noChangeAspect="1" noChangeArrowheads="1"/>
          </p:cNvPicPr>
          <p:nvPr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2" descr="signature" hidden="1"/>
          <p:cNvPicPr>
            <a:picLocks noChangeAspect="1" noChangeArrowheads="1"/>
          </p:cNvPicPr>
          <p:nvPr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163"/>
          <a:stretch>
            <a:fillRect/>
          </a:stretch>
        </p:blipFill>
        <p:spPr bwMode="auto">
          <a:xfrm>
            <a:off x="7705725" y="6391276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Placeholder 36"/>
          <p:cNvSpPr>
            <a:spLocks noGrp="1"/>
          </p:cNvSpPr>
          <p:nvPr>
            <p:ph type="body" idx="1"/>
          </p:nvPr>
        </p:nvSpPr>
        <p:spPr>
          <a:xfrm>
            <a:off x="172800" y="864000"/>
            <a:ext cx="8748000" cy="53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None/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810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None/>
        <a:defRPr sz="1600">
          <a:solidFill>
            <a:schemeClr val="bg2"/>
          </a:solidFill>
          <a:latin typeface="+mn-lt"/>
        </a:defRPr>
      </a:lvl2pPr>
      <a:lvl3pPr marL="14076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3pPr>
      <a:lvl4pPr marL="2005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4pPr>
      <a:lvl5pPr marL="2602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70/ER2-ua38y2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14800" y="2538758"/>
            <a:ext cx="7972425" cy="583200"/>
          </a:xfrm>
        </p:spPr>
        <p:txBody>
          <a:bodyPr/>
          <a:lstStyle/>
          <a:p>
            <a:r>
              <a:rPr lang="en-GB" dirty="0"/>
              <a:t>Persistent Identifiers for ESA EO Data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E30C71E1-CDC5-174F-AC73-5B0C27BF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41" y="4558815"/>
            <a:ext cx="5608330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  <a:latin typeface="Verdana"/>
                <a:cs typeface="Verdana"/>
              </a:rPr>
              <a:t>WGISS#49 Virtual Meeting – 21-23</a:t>
            </a:r>
            <a:r>
              <a:rPr lang="en-GB" dirty="0">
                <a:solidFill>
                  <a:schemeClr val="bg1"/>
                </a:solidFill>
                <a:latin typeface="Verdana"/>
                <a:cs typeface="Verdana"/>
              </a:rPr>
              <a:t> April </a:t>
            </a:r>
            <a:r>
              <a:rPr lang="en-GB" sz="1800" dirty="0">
                <a:solidFill>
                  <a:schemeClr val="bg1"/>
                </a:solidFill>
                <a:latin typeface="Verdana"/>
                <a:cs typeface="Verdana"/>
              </a:rPr>
              <a:t>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10" y="162000"/>
            <a:ext cx="7174800" cy="427038"/>
          </a:xfrm>
        </p:spPr>
        <p:txBody>
          <a:bodyPr/>
          <a:lstStyle/>
          <a:p>
            <a:r>
              <a:rPr lang="en-GB"/>
              <a:t>Persistent Identifiers Implementation at ESA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510" y="916701"/>
            <a:ext cx="8588239" cy="4843342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European Space Agency uses the Digital Object Identifier (</a:t>
            </a:r>
            <a:r>
              <a:rPr lang="en-US" sz="1800" b="1" dirty="0"/>
              <a:t>DOI</a:t>
            </a:r>
            <a:r>
              <a:rPr lang="en-US" sz="1800" dirty="0"/>
              <a:t>) system for its persistent identifiers.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 err="1"/>
              <a:t>CrossRef</a:t>
            </a:r>
            <a:r>
              <a:rPr lang="en-US" sz="1800" dirty="0"/>
              <a:t> was selected as the Registration Agency for registering DOIs for the ESA data collections.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ESA DOIs are associated to collections and at a specific product processing level/product type or auxiliary files, and </a:t>
            </a:r>
            <a:r>
              <a:rPr lang="en-US" sz="1800" b="1" dirty="0"/>
              <a:t>not to individual products/scenes</a:t>
            </a:r>
            <a:r>
              <a:rPr lang="en-US" sz="1800" dirty="0"/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DOIs are assigned to data sets that are </a:t>
            </a:r>
            <a:r>
              <a:rPr lang="en-US" sz="1800" b="1" dirty="0"/>
              <a:t>publicly disseminated and archived </a:t>
            </a:r>
            <a:r>
              <a:rPr lang="en-US" sz="1800" dirty="0"/>
              <a:t>for the long-term – not to auxiliary data, experimental products, on-demand processing, or near-real-time products that are disseminated, but not archived.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ESA </a:t>
            </a:r>
            <a:r>
              <a:rPr lang="en-US" sz="1800" b="1" dirty="0"/>
              <a:t>conforms</a:t>
            </a:r>
            <a:r>
              <a:rPr lang="en-US" sz="1800" dirty="0"/>
              <a:t> to the </a:t>
            </a:r>
            <a:r>
              <a:rPr lang="en-US" sz="1800" dirty="0" err="1"/>
              <a:t>CrossRef</a:t>
            </a:r>
            <a:r>
              <a:rPr lang="en-US" sz="1800" dirty="0"/>
              <a:t> member obligations, requirements for metadata and DOI display guidelines.</a:t>
            </a:r>
          </a:p>
        </p:txBody>
      </p:sp>
    </p:spTree>
    <p:extLst>
      <p:ext uri="{BB962C8B-B14F-4D97-AF65-F5344CB8AC3E}">
        <p14:creationId xmlns:p14="http://schemas.microsoft.com/office/powerpoint/2010/main" val="242014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 Assignment at ESA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934720"/>
            <a:ext cx="8748000" cy="146304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DOI assignment/registration to ESA Space Datasets is done by the EO directorate and open for use to other ESA directorates (e.g. Science).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DOIs are currently assigned manually. A </a:t>
            </a:r>
            <a:r>
              <a:rPr lang="en-GB" sz="1800" dirty="0"/>
              <a:t>DOI Automated Service will be available by June through the Earth Observation </a:t>
            </a:r>
            <a:r>
              <a:rPr lang="en-GB" sz="1800" dirty="0" err="1"/>
              <a:t>TellUS</a:t>
            </a:r>
            <a:r>
              <a:rPr lang="en-GB" sz="1800" dirty="0"/>
              <a:t> service portal.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446" y="2609415"/>
            <a:ext cx="8898433" cy="358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5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0075"/>
            <a:ext cx="7558826" cy="430887"/>
          </a:xfrm>
        </p:spPr>
        <p:txBody>
          <a:bodyPr/>
          <a:lstStyle/>
          <a:p>
            <a:r>
              <a:rPr lang="en-GB" dirty="0"/>
              <a:t>Constructing ESA Digital Object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176" y="756734"/>
            <a:ext cx="8748000" cy="553818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The DOIs for the ESA are globally unique within the DOI system, and are constructed according to the following convention: </a:t>
            </a:r>
            <a:r>
              <a:rPr lang="en-GB" b="1" i="1" dirty="0"/>
              <a:t>10.5270/SSS-</a:t>
            </a:r>
            <a:r>
              <a:rPr lang="en-GB" b="1" i="1" dirty="0" err="1"/>
              <a:t>xxxxxxx</a:t>
            </a:r>
            <a:endParaRPr lang="en-GB" b="1" i="1" dirty="0"/>
          </a:p>
          <a:p>
            <a:pPr marL="1093788" lvl="1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10.5270</a:t>
            </a:r>
            <a:r>
              <a:rPr lang="en-US" dirty="0"/>
              <a:t> is the DOI prefix, and represents the number that uniquely identifies the Agency’s subset of DOIs. This DOI prefix was given by </a:t>
            </a:r>
            <a:r>
              <a:rPr lang="en-US" dirty="0" err="1"/>
              <a:t>CrossRef</a:t>
            </a:r>
            <a:r>
              <a:rPr lang="en-US" dirty="0"/>
              <a:t> to ESA.</a:t>
            </a:r>
          </a:p>
          <a:p>
            <a:pPr marL="1093788" lvl="1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SSS-</a:t>
            </a:r>
            <a:r>
              <a:rPr lang="en-US" b="1" dirty="0" err="1"/>
              <a:t>xxxxxxx</a:t>
            </a:r>
            <a:r>
              <a:rPr lang="en-US" dirty="0"/>
              <a:t> is the DOI suffix, generated internally by ESA:</a:t>
            </a:r>
          </a:p>
          <a:p>
            <a:pPr marL="1692275" lvl="2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[SSS] </a:t>
            </a:r>
            <a:r>
              <a:rPr lang="en-US" dirty="0"/>
              <a:t>represents the 3 characters with the convention: </a:t>
            </a:r>
          </a:p>
          <a:p>
            <a:pPr marL="2290763" lvl="3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The default value is </a:t>
            </a:r>
            <a:r>
              <a:rPr lang="en-US" b="1" dirty="0" err="1"/>
              <a:t>esa</a:t>
            </a:r>
            <a:r>
              <a:rPr lang="en-US" dirty="0"/>
              <a:t> and it is used for datasets with multiple satellites IDs, non EO datasets, databases e.g. </a:t>
            </a:r>
            <a:r>
              <a:rPr lang="en-GB" dirty="0"/>
              <a:t>ADAM (A surface reflectance Database for ESA's earth observation Missions),</a:t>
            </a:r>
            <a:r>
              <a:rPr lang="en-US" dirty="0"/>
              <a:t> etc…</a:t>
            </a:r>
          </a:p>
          <a:p>
            <a:pPr marL="2290763" lvl="3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Satellite ID (mission code) for the EO missions. </a:t>
            </a:r>
          </a:p>
          <a:p>
            <a:pPr marL="1692275" lvl="2" indent="-28575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[</a:t>
            </a:r>
            <a:r>
              <a:rPr lang="en-US" b="1" dirty="0" err="1"/>
              <a:t>xxxxxxx</a:t>
            </a:r>
            <a:r>
              <a:rPr lang="en-US" b="1" dirty="0"/>
              <a:t>]</a:t>
            </a:r>
            <a:r>
              <a:rPr lang="en-US" dirty="0"/>
              <a:t> is a string of 7 random alphanumeric characters, composed of numeric digits (0-9) and lowercase letters (a-z)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Example: </a:t>
            </a:r>
            <a:r>
              <a:rPr lang="en-GB" i="1" dirty="0"/>
              <a:t>10.5270/S5P-s4ljg54</a:t>
            </a:r>
            <a:r>
              <a:rPr lang="en-GB" dirty="0"/>
              <a:t> – corresponding to the Sentinel-5P TROPOMI 	   	  Level-2 Nitrogen Dioxide total column </a:t>
            </a:r>
            <a:r>
              <a:rPr lang="en-US" dirty="0"/>
              <a:t>data set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Example: </a:t>
            </a:r>
            <a:r>
              <a:rPr lang="en-GB" i="1" dirty="0"/>
              <a:t>10.5270/esa-91oxxtk</a:t>
            </a:r>
            <a:r>
              <a:rPr lang="en-GB" dirty="0"/>
              <a:t> – corresponding to the S5P-NPP Level 2 Cloud 	products of Suomi-NPP VIIRS Clouds, regridded to TROPOMI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 EO Landing Pages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439" y="854170"/>
            <a:ext cx="3972480" cy="5440800"/>
          </a:xfrm>
        </p:spPr>
        <p:txBody>
          <a:bodyPr>
            <a:normAutofit lnSpcReduction="10000"/>
          </a:bodyPr>
          <a:lstStyle/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Each ESA assigned and registered DOI leads to a landing page, where information on the dataset collection and a link to access the data, is provided.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ESA EO data collections Landing Pages coincide with the Dataset Details page on the ESA Earth Online Web Portal.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Data citation guidelines:</a:t>
            </a:r>
          </a:p>
          <a:p>
            <a:pPr marL="263525">
              <a:spcBef>
                <a:spcPts val="0"/>
              </a:spcBef>
              <a:spcAft>
                <a:spcPts val="1200"/>
              </a:spcAft>
            </a:pPr>
            <a:r>
              <a:rPr lang="en-US" sz="1500" i="1" dirty="0"/>
              <a:t>[Producer], [Release Year], [Data collection long name]. [Version]. European Space Agency. https://doi.org/[DOI]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Example: ESA Earth Observation </a:t>
            </a:r>
            <a:r>
              <a:rPr lang="en-US" sz="1400" dirty="0" err="1"/>
              <a:t>Programmes</a:t>
            </a:r>
            <a:r>
              <a:rPr lang="en-US" sz="1400" dirty="0"/>
              <a:t>, 2018, GOME Level 1 Spectral Product. Version 5.1. European Space Agency. </a:t>
            </a:r>
            <a:r>
              <a:rPr lang="en-US" sz="1400" dirty="0">
                <a:hlinkClick r:id="rId3"/>
              </a:rPr>
              <a:t>https://doi.org/10.5270/ER2-ua38y2m</a:t>
            </a:r>
            <a:r>
              <a:rPr lang="en-US" sz="1400" dirty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45280" y="670560"/>
            <a:ext cx="4996180" cy="5776080"/>
            <a:chOff x="4145280" y="639838"/>
            <a:chExt cx="4996180" cy="561376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45280" y="639838"/>
              <a:ext cx="4996180" cy="561376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86024" y="4991735"/>
              <a:ext cx="2760696" cy="349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624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 DOI Status and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777299"/>
            <a:ext cx="8748000" cy="5685983"/>
          </a:xfrm>
        </p:spPr>
        <p:txBody>
          <a:bodyPr>
            <a:normAutofit lnSpcReduction="10000"/>
          </a:bodyPr>
          <a:lstStyle/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Since July 2018, ESA registered 40 DOIs for its EO data collections: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a typeface="+mn-ea"/>
                <a:cs typeface="+mn-cs"/>
              </a:rPr>
              <a:t>12 for Sentinels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a typeface="+mn-ea"/>
                <a:cs typeface="+mn-cs"/>
              </a:rPr>
              <a:t>13 for Heritage Missions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a typeface="+mn-ea"/>
                <a:cs typeface="+mn-cs"/>
              </a:rPr>
              <a:t> 7 for various campaigns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a typeface="+mn-ea"/>
                <a:cs typeface="+mn-cs"/>
              </a:rPr>
              <a:t> 8 Earth Explorer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endParaRPr lang="en-US" dirty="0">
              <a:ea typeface="+mn-ea"/>
              <a:cs typeface="+mn-cs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Since April 2019, ESA registered 58 DOIs for its </a:t>
            </a:r>
            <a:r>
              <a:rPr lang="en-GB" dirty="0"/>
              <a:t>astrophysics, solar system and </a:t>
            </a:r>
            <a:r>
              <a:rPr lang="en-GB" dirty="0" err="1"/>
              <a:t>heliophysics</a:t>
            </a:r>
            <a:r>
              <a:rPr lang="en-GB" dirty="0"/>
              <a:t> missions</a:t>
            </a:r>
            <a:r>
              <a:rPr lang="en-US" dirty="0"/>
              <a:t>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endParaRPr lang="en-US" dirty="0">
              <a:ea typeface="+mn-ea"/>
              <a:cs typeface="+mn-cs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DOI assignment and registration will continue throughout 2020 with targeted completion of assignment to all ESA EO data holdings.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Extension to other directorates and awareness raising campaigns (inside and outside EO).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Automated DOI Assignment Service transfer to operations and evolution with API.</a:t>
            </a:r>
          </a:p>
        </p:txBody>
      </p:sp>
    </p:spTree>
    <p:extLst>
      <p:ext uri="{BB962C8B-B14F-4D97-AF65-F5344CB8AC3E}">
        <p14:creationId xmlns:p14="http://schemas.microsoft.com/office/powerpoint/2010/main" val="24391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bovethelaw.com/wp-content/uploads/2015/04/thank-you-thanks-word-cloud.jpg">
            <a:extLst>
              <a:ext uri="{FF2B5EF4-FFF2-40B4-BE49-F238E27FC236}">
                <a16:creationId xmlns:a16="http://schemas.microsoft.com/office/drawing/2014/main" id="{B3940B60-15A4-AB47-8386-12DCA2F3E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8132" y="1054100"/>
            <a:ext cx="7984070" cy="432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803110"/>
      </p:ext>
    </p:extLst>
  </p:cSld>
  <p:clrMapOvr>
    <a:masterClrMapping/>
  </p:clrMapOvr>
</p:sld>
</file>

<file path=ppt/theme/theme1.xml><?xml version="1.0" encoding="utf-8"?>
<a:theme xmlns:a="http://schemas.openxmlformats.org/drawingml/2006/main" name="NEW 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.potx" id="{25DD4EE8-CEC2-4097-877B-2881619AB218}" vid="{3EAF496E-73B5-4530-AD30-F997BCCE29B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582352-888A-4727-9B6A-670345A54E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E3F8D4-779E-482B-9027-84EA9EAEE0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DE67DC-0345-49EC-B880-0A483B7BB2AD}">
  <ds:schemaRefs>
    <ds:schemaRef ds:uri="http://schemas.microsoft.com/office/2006/metadata/properties"/>
    <ds:schemaRef ds:uri="f2760952-b3bb-408f-ace6-eb1e07642b8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</Template>
  <TotalTime>1</TotalTime>
  <Words>711</Words>
  <Application>Microsoft Macintosh PowerPoint</Application>
  <PresentationFormat>On-screen Show (4:3)</PresentationFormat>
  <Paragraphs>53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ING Me</vt:lpstr>
      <vt:lpstr>Verdana</vt:lpstr>
      <vt:lpstr>NEW ESA Presentation</vt:lpstr>
      <vt:lpstr>Persistent Identifiers for ESA EO Data</vt:lpstr>
      <vt:lpstr>Persistent Identifiers Implementation at ESA</vt:lpstr>
      <vt:lpstr>DOI Assignment at ESA</vt:lpstr>
      <vt:lpstr>Constructing ESA Digital Object Identifiers</vt:lpstr>
      <vt:lpstr>ESA EO Landing Pages </vt:lpstr>
      <vt:lpstr>ESA DOI Status and Next Steps</vt:lpstr>
      <vt:lpstr>PowerPoint Presentation</vt:lpstr>
    </vt:vector>
  </TitlesOfParts>
  <Company>ESA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Persistent Identifiers for ESA EO Data</dc:title>
  <dc:subject>Persistent Identifiers for ESA EO Data</dc:subject>
  <dc:creator>Razvan Cosac;ville.saaristo@esa.int;sergio.folco@esa.int</dc:creator>
  <cp:keywords/>
  <dc:description/>
  <cp:lastModifiedBy>Iolanda Maggio</cp:lastModifiedBy>
  <cp:revision>98</cp:revision>
  <cp:lastPrinted>2018-11-06T16:14:27Z</cp:lastPrinted>
  <dcterms:created xsi:type="dcterms:W3CDTF">2018-02-20T09:43:28Z</dcterms:created>
  <dcterms:modified xsi:type="dcterms:W3CDTF">2020-04-17T12:00:22Z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ESA Presentation</vt:lpwstr>
  </property>
  <property fmtid="{D5CDD505-2E9C-101B-9397-08002B2CF9AE}" pid="3" name="PSubtitle">
    <vt:lpwstr>ESA Presentation</vt:lpwstr>
  </property>
  <property fmtid="{D5CDD505-2E9C-101B-9397-08002B2CF9AE}" pid="4" name="PAuthor">
    <vt:lpwstr>Razvan Cosac, Ville Saaristo, Sergio Folco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>ESRIN</vt:lpwstr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>ESRIN</vt:lpwstr>
  </property>
  <property fmtid="{D5CDD505-2E9C-101B-9397-08002B2CF9AE}" pid="24" name="bmsAddress">
    <vt:lpwstr>Largo Galileo Galilei 1 - 00044 Frascati - Italy</vt:lpwstr>
  </property>
  <property fmtid="{D5CDD505-2E9C-101B-9397-08002B2CF9AE}" pid="25" name="bmsPlace">
    <vt:lpwstr>Frascati</vt:lpwstr>
  </property>
  <property fmtid="{D5CDD505-2E9C-101B-9397-08002B2CF9AE}" pid="26" name="bmsPhoneFax">
    <vt:lpwstr>T +39 06 9418 01 - F +39 06 9418 0280 - www.esa.int</vt:lpwstr>
  </property>
  <property fmtid="{D5CDD505-2E9C-101B-9397-08002B2CF9AE}" pid="27" name="Issue">
    <vt:i4>1</vt:i4>
  </property>
  <property fmtid="{D5CDD505-2E9C-101B-9397-08002B2CF9AE}" pid="28" name="Revision">
    <vt:i4>0</vt:i4>
  </property>
  <property fmtid="{D5CDD505-2E9C-101B-9397-08002B2CF9AE}" pid="29" name="Issue Date">
    <vt:filetime>2019-10-01T10:00:00Z</vt:filetime>
  </property>
  <property fmtid="{D5CDD505-2E9C-101B-9397-08002B2CF9AE}" pid="30" name="Organisational_x0020_entity">
    <vt:lpwstr/>
  </property>
  <property fmtid="{D5CDD505-2E9C-101B-9397-08002B2CF9AE}" pid="31" name="Disposition">
    <vt:filetime>2019-10-01T10:00:00Z</vt:filetime>
  </property>
</Properties>
</file>