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69" r:id="rId4"/>
    <p:sldId id="273" r:id="rId5"/>
    <p:sldId id="259" r:id="rId6"/>
    <p:sldId id="274" r:id="rId7"/>
    <p:sldId id="261" r:id="rId8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8" autoAdjust="0"/>
    <p:restoredTop sz="94653" autoAdjust="0"/>
  </p:normalViewPr>
  <p:slideViewPr>
    <p:cSldViewPr>
      <p:cViewPr varScale="1">
        <p:scale>
          <a:sx n="57" d="100"/>
          <a:sy n="57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=""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97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mailto:nitant@sac.isro.gov.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sdac.gov.in/satellite-catalo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35903" y="22098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000" b="1" dirty="0" smtClean="0">
                <a:solidFill>
                  <a:srgbClr val="FFFFFF"/>
                </a:solidFill>
              </a:rPr>
              <a:t> Persistent Identifier Implementation at ISRO</a:t>
            </a:r>
            <a:endParaRPr sz="4000" b="1" dirty="0">
              <a:solidFill>
                <a:srgbClr val="FFFFFF"/>
              </a:solidFill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11692" y="720839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02814" y="1713971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3886200"/>
            <a:ext cx="4495800" cy="28007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Nitant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 Dube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Space Applications Centre, ISRO, India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 smtClean="0">
              <a:ln>
                <a:noFill/>
              </a:ln>
              <a:solidFill>
                <a:schemeClr val="bg1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</a:rPr>
              <a:t>WGISS-49</a:t>
            </a:r>
            <a:endParaRPr lang="en-US" sz="2800" dirty="0">
              <a:solidFill>
                <a:schemeClr val="bg1"/>
              </a:solidFill>
            </a:endParaRPr>
          </a:p>
          <a:p>
            <a:pPr algn="l" rtl="0" latinLnBrk="1" hangingPunct="0"/>
            <a:r>
              <a:rPr lang="en-US" sz="2800" dirty="0" smtClean="0">
                <a:solidFill>
                  <a:schemeClr val="bg1"/>
                </a:solidFill>
              </a:rPr>
              <a:t>April 23, 2020</a:t>
            </a:r>
            <a:endParaRPr lang="en-US" sz="2800" dirty="0">
              <a:solidFill>
                <a:schemeClr val="bg1"/>
              </a:solidFill>
            </a:endParaRPr>
          </a:p>
          <a:p>
            <a:pPr marL="0" marR="0" indent="0" algn="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6" name="Picture 5" descr="small_isrologo_transparent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96200" y="381000"/>
            <a:ext cx="904877" cy="7477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85800" y="2132996"/>
            <a:ext cx="7725398" cy="42357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548499" y="2569030"/>
            <a:ext cx="3621280" cy="35842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NRSC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27219" y="2569030"/>
            <a:ext cx="3379862" cy="35842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MOSDAC     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667000" y="2590800"/>
            <a:ext cx="1673369" cy="615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 Search</a:t>
            </a:r>
            <a:endParaRPr lang="en-US" dirty="0"/>
          </a:p>
        </p:txBody>
      </p:sp>
      <p:sp>
        <p:nvSpPr>
          <p:cNvPr id="54" name="Flowchart: Magnetic Disk 53"/>
          <p:cNvSpPr/>
          <p:nvPr/>
        </p:nvSpPr>
        <p:spPr>
          <a:xfrm>
            <a:off x="1143000" y="3657600"/>
            <a:ext cx="1981200" cy="1674559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>
            <a:off x="2819400" y="1219200"/>
            <a:ext cx="3943172" cy="6179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CWIC  (Production)</a:t>
            </a:r>
            <a:endParaRPr lang="en-US" sz="2000" b="1" dirty="0"/>
          </a:p>
        </p:txBody>
      </p:sp>
      <p:cxnSp>
        <p:nvCxnSpPr>
          <p:cNvPr id="57" name="Straight Connector 56"/>
          <p:cNvCxnSpPr/>
          <p:nvPr/>
        </p:nvCxnSpPr>
        <p:spPr>
          <a:xfrm rot="5400000">
            <a:off x="2660464" y="2199132"/>
            <a:ext cx="1443668" cy="550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lowchart: Magnetic Disk 58"/>
          <p:cNvSpPr/>
          <p:nvPr/>
        </p:nvSpPr>
        <p:spPr>
          <a:xfrm>
            <a:off x="4953000" y="3733800"/>
            <a:ext cx="1600200" cy="1598359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Metadata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6477000" y="2590800"/>
            <a:ext cx="1673369" cy="61550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Open Search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5715002" y="1828802"/>
            <a:ext cx="838196" cy="761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6800" y="5486400"/>
            <a:ext cx="304800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20 DIFs are registered in IDN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5410200"/>
            <a:ext cx="3048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5</a:t>
            </a: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DIFs are registered in IDN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2667000" y="3352800"/>
            <a:ext cx="609600" cy="30480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172200" y="3352800"/>
            <a:ext cx="609600" cy="30480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Rounded Rectangle 22"/>
          <p:cNvSpPr/>
          <p:nvPr/>
        </p:nvSpPr>
        <p:spPr>
          <a:xfrm>
            <a:off x="1143000" y="2971800"/>
            <a:ext cx="1143000" cy="408620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CSW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4" name="Multiply 23"/>
          <p:cNvSpPr/>
          <p:nvPr/>
        </p:nvSpPr>
        <p:spPr>
          <a:xfrm>
            <a:off x="1600200" y="2743200"/>
            <a:ext cx="1066800" cy="914400"/>
          </a:xfrm>
          <a:prstGeom prst="mathMultiply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pic>
        <p:nvPicPr>
          <p:cNvPr id="25" name="Picture 24" descr="small_isrologo_transparent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3200" y="228600"/>
            <a:ext cx="904877" cy="7477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199" y="1524000"/>
            <a:ext cx="8153400" cy="4724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400" b="1" dirty="0" smtClean="0"/>
              <a:t>ISRO uses DOI for assigning Persistent Identifiers to its data products.</a:t>
            </a:r>
          </a:p>
          <a:p>
            <a:r>
              <a:rPr lang="en-US" sz="2400" b="1" dirty="0" smtClean="0"/>
              <a:t>DOI based Persistent Identifiers provide following advantages:</a:t>
            </a:r>
            <a:endParaRPr lang="en-US" sz="2400" dirty="0" smtClean="0"/>
          </a:p>
          <a:p>
            <a:pPr lvl="1"/>
            <a:r>
              <a:rPr lang="en-US" sz="2400" dirty="0" smtClean="0"/>
              <a:t>Persistent citations in scholarly materials, this helps end users to retrieve metadata and data from the link available in the metadata.</a:t>
            </a:r>
          </a:p>
          <a:p>
            <a:pPr lvl="1"/>
            <a:r>
              <a:rPr lang="en-US" sz="2400" dirty="0" smtClean="0"/>
              <a:t>Long term actionable reference for satellite images, this enables discovery and re-use.</a:t>
            </a:r>
          </a:p>
          <a:p>
            <a:pPr marL="0" indent="0"/>
            <a:endParaRPr lang="en-US" sz="2400" dirty="0" smtClean="0"/>
          </a:p>
          <a:p>
            <a:pPr marL="426027" lvl="1" indent="0">
              <a:buNone/>
            </a:pP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486400" cy="533400"/>
          </a:xfrm>
        </p:spPr>
        <p:txBody>
          <a:bodyPr/>
          <a:lstStyle/>
          <a:p>
            <a:r>
              <a:rPr lang="en-US" dirty="0" smtClean="0"/>
              <a:t>Persistent Identifier Implementation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small_isrologo_transparent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8725" y="221675"/>
            <a:ext cx="752477" cy="671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64144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199" y="1524000"/>
            <a:ext cx="8153400" cy="4724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400" b="1" dirty="0" smtClean="0"/>
              <a:t>DOI naming convention</a:t>
            </a:r>
          </a:p>
          <a:p>
            <a:pPr>
              <a:buNone/>
            </a:pPr>
            <a:endParaRPr lang="en-US" sz="2400" b="1" dirty="0" smtClean="0"/>
          </a:p>
          <a:p>
            <a:pPr marL="426027" lvl="1" indent="0">
              <a:buNone/>
            </a:pPr>
            <a:endParaRPr lang="en-US" sz="2400" dirty="0" smtClean="0"/>
          </a:p>
          <a:p>
            <a:pPr marL="426027" lvl="1" indent="0">
              <a:buNone/>
            </a:pPr>
            <a:endParaRPr lang="en-US" sz="2400" dirty="0" smtClean="0"/>
          </a:p>
          <a:p>
            <a:pPr marL="426027" lvl="1" indent="0">
              <a:buNone/>
            </a:pPr>
            <a:r>
              <a:rPr lang="en-US" sz="2400" dirty="0" smtClean="0"/>
              <a:t>https://doi.org/</a:t>
            </a:r>
            <a:r>
              <a:rPr lang="en-US" sz="2400" dirty="0" smtClean="0">
                <a:solidFill>
                  <a:srgbClr val="FF0000"/>
                </a:solidFill>
              </a:rPr>
              <a:t>10.19038</a:t>
            </a:r>
            <a:r>
              <a:rPr lang="en-US" sz="2400" dirty="0" smtClean="0"/>
              <a:t>/</a:t>
            </a:r>
            <a:r>
              <a:rPr lang="en-US" sz="2400" dirty="0" smtClean="0">
                <a:solidFill>
                  <a:schemeClr val="accent3"/>
                </a:solidFill>
              </a:rPr>
              <a:t>SAC</a:t>
            </a:r>
            <a:r>
              <a:rPr lang="en-US" sz="2400" dirty="0" smtClean="0"/>
              <a:t>/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400" dirty="0" smtClean="0"/>
              <a:t>/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3A-CCD-AOD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28800" y="304800"/>
            <a:ext cx="5486400" cy="533400"/>
          </a:xfrm>
        </p:spPr>
        <p:txBody>
          <a:bodyPr/>
          <a:lstStyle/>
          <a:p>
            <a:r>
              <a:rPr lang="en-US" dirty="0" smtClean="0"/>
              <a:t>Persistent Identifier Implementation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2590800"/>
            <a:ext cx="160020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</a:rPr>
              <a:t>Base identifier for ISRO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6200000" flipH="1">
            <a:off x="2819400" y="3276600"/>
            <a:ext cx="533400" cy="381000"/>
          </a:xfrm>
          <a:prstGeom prst="line">
            <a:avLst/>
          </a:prstGeom>
          <a:noFill/>
          <a:ln w="25400" cap="flat">
            <a:solidFill>
              <a:srgbClr val="FF0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TextBox 8"/>
          <p:cNvSpPr txBox="1"/>
          <p:nvPr/>
        </p:nvSpPr>
        <p:spPr>
          <a:xfrm>
            <a:off x="3124200" y="4495800"/>
            <a:ext cx="2667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uFillTx/>
              </a:rPr>
              <a:t>Identifying</a:t>
            </a:r>
            <a:r>
              <a:rPr kumimoji="0" lang="en-US" sz="1800" b="1" i="0" u="none" strike="noStrike" cap="none" spc="0" normalizeH="0" dirty="0" smtClean="0">
                <a:ln>
                  <a:noFill/>
                </a:ln>
                <a:solidFill>
                  <a:schemeClr val="accent3"/>
                </a:solidFill>
                <a:effectLst/>
                <a:uFillTx/>
              </a:rPr>
              <a:t> ISRO centre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chemeClr val="accent3"/>
              </a:solidFill>
              <a:effectLst/>
              <a:uFillTx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191000" y="4267200"/>
            <a:ext cx="685800" cy="76200"/>
          </a:xfrm>
          <a:prstGeom prst="line">
            <a:avLst/>
          </a:prstGeom>
          <a:noFill/>
          <a:ln w="25400" cap="flat">
            <a:solidFill>
              <a:schemeClr val="accent3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TextBox 11"/>
          <p:cNvSpPr txBox="1"/>
          <p:nvPr/>
        </p:nvSpPr>
        <p:spPr>
          <a:xfrm>
            <a:off x="4191000" y="3048000"/>
            <a:ext cx="2667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Data Center (MOSDAC)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FillTx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991100" y="3467100"/>
            <a:ext cx="457200" cy="7620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5791200" y="4953000"/>
            <a:ext cx="2667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FillTx/>
              </a:rPr>
              <a:t>Unique</a:t>
            </a:r>
            <a:r>
              <a:rPr kumimoji="0" lang="en-US" sz="1800" b="1" i="0" u="none" strike="noStrike" cap="none" spc="0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FillTx/>
              </a:rPr>
              <a:t> Product ID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FillTx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16200000" flipH="1">
            <a:off x="6057900" y="4229100"/>
            <a:ext cx="1143000" cy="609600"/>
          </a:xfrm>
          <a:prstGeom prst="line">
            <a:avLst/>
          </a:prstGeom>
          <a:noFill/>
          <a:ln w="25400" cap="flat">
            <a:solidFill>
              <a:schemeClr val="tx2">
                <a:lumMod val="50000"/>
              </a:schemeClr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8" name="Picture 17" descr="small_isrologo_transparent.gif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8725" y="221675"/>
            <a:ext cx="752477" cy="671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864144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"/>
          <p:cNvSpPr/>
          <p:nvPr/>
        </p:nvSpPr>
        <p:spPr>
          <a:xfrm>
            <a:off x="2419640" y="304800"/>
            <a:ext cx="4193729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bg1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MOSDAC Status</a:t>
            </a:r>
            <a:endParaRPr sz="3200" dirty="0">
              <a:solidFill>
                <a:schemeClr val="bg1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7" name="Content Placeholder 6"/>
          <p:cNvSpPr txBox="1">
            <a:spLocks noGrp="1"/>
          </p:cNvSpPr>
          <p:nvPr>
            <p:ph sz="quarter" idx="10"/>
          </p:nvPr>
        </p:nvSpPr>
        <p:spPr>
          <a:xfrm>
            <a:off x="533400" y="1600200"/>
            <a:ext cx="8153400" cy="1697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All products (total of 202) available on MOSDAC has DOI assigned to them</a:t>
            </a:r>
          </a:p>
          <a:p>
            <a:r>
              <a:rPr lang="en-US" sz="2400" b="1" dirty="0" smtClean="0"/>
              <a:t>Each assigned DOI has associated Landing pages</a:t>
            </a:r>
          </a:p>
          <a:p>
            <a:endParaRPr lang="en-IN" sz="2400" b="1" dirty="0"/>
          </a:p>
        </p:txBody>
      </p:sp>
      <p:pic>
        <p:nvPicPr>
          <p:cNvPr id="4" name="Picture 3" descr="AOD_landing 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0"/>
            <a:ext cx="8382000" cy="3545767"/>
          </a:xfrm>
          <a:prstGeom prst="rect">
            <a:avLst/>
          </a:prstGeom>
        </p:spPr>
      </p:pic>
      <p:pic>
        <p:nvPicPr>
          <p:cNvPr id="6" name="Picture 5" descr="small_isrologo_transparent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88725" y="221675"/>
            <a:ext cx="752477" cy="671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74323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DOI based automatic discovery of References using Web crawling</a:t>
            </a:r>
          </a:p>
          <a:p>
            <a:pPr>
              <a:buFont typeface="Arial" pitchFamily="34" charset="0"/>
              <a:buChar char="•"/>
            </a:pPr>
            <a:endParaRPr lang="en-US" sz="2400" b="1" dirty="0" smtClean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pic>
        <p:nvPicPr>
          <p:cNvPr id="4" name="Picture 3" descr="doi_cit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2514600"/>
            <a:ext cx="4740287" cy="4038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2667000"/>
            <a:ext cx="297180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Google Search result of 10.19038/SAC/10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352800" y="2743200"/>
            <a:ext cx="533400" cy="381000"/>
          </a:xfrm>
          <a:prstGeom prst="rightArrow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762000" cy="369330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DOI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28800" y="3962400"/>
            <a:ext cx="1066800" cy="71508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Landing Page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5" name="Straight Arrow Connector 14"/>
          <p:cNvCxnSpPr>
            <a:stCxn id="7" idx="3"/>
            <a:endCxn id="13" idx="1"/>
          </p:cNvCxnSpPr>
          <p:nvPr/>
        </p:nvCxnSpPr>
        <p:spPr>
          <a:xfrm>
            <a:off x="1219200" y="4299465"/>
            <a:ext cx="609600" cy="20479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Rectangle 15"/>
          <p:cNvSpPr/>
          <p:nvPr/>
        </p:nvSpPr>
        <p:spPr>
          <a:xfrm>
            <a:off x="381000" y="3733800"/>
            <a:ext cx="2895600" cy="1219200"/>
          </a:xfrm>
          <a:prstGeom prst="rect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9" name="Flowchart: Magnetic Disk 18"/>
          <p:cNvSpPr/>
          <p:nvPr/>
        </p:nvSpPr>
        <p:spPr>
          <a:xfrm>
            <a:off x="914400" y="5334000"/>
            <a:ext cx="1828800" cy="1283906"/>
          </a:xfrm>
          <a:prstGeom prst="flowChartMagneticDisk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Product Citation Database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5029200"/>
            <a:ext cx="1524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Web crawling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18" name="Straight Arrow Connector 17"/>
          <p:cNvCxnSpPr>
            <a:stCxn id="13" idx="2"/>
          </p:cNvCxnSpPr>
          <p:nvPr/>
        </p:nvCxnSpPr>
        <p:spPr>
          <a:xfrm rot="5400000">
            <a:off x="1881544" y="5158143"/>
            <a:ext cx="961313" cy="1588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3" name="Picture 22" descr="small_isrologo_transparent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88725" y="221675"/>
            <a:ext cx="752477" cy="6715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0" y="2895600"/>
            <a:ext cx="5791200" cy="1828800"/>
          </a:xfrm>
        </p:spPr>
        <p:txBody>
          <a:bodyPr/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hlinkClick r:id="rId2"/>
              </a:rPr>
              <a:t>nitant@sac.isro.gov.in</a:t>
            </a:r>
            <a:endParaRPr lang="en-US" sz="2800" b="1" dirty="0" smtClean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b="1" dirty="0" smtClean="0"/>
          </a:p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 smtClean="0"/>
              <a:t>Thank </a:t>
            </a:r>
            <a:r>
              <a:rPr lang="en-US" sz="3600" b="1" dirty="0"/>
              <a:t>you</a:t>
            </a:r>
            <a:r>
              <a:rPr lang="en-US" sz="3600" b="1" dirty="0" smtClean="0"/>
              <a:t>!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6000" b="1" dirty="0" smtClean="0"/>
          </a:p>
        </p:txBody>
      </p:sp>
      <p:pic>
        <p:nvPicPr>
          <p:cNvPr id="3" name="Picture 2" descr="small_isrologo_transparent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88725" y="221675"/>
            <a:ext cx="752477" cy="67151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5000" y="2209800"/>
            <a:ext cx="5319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hlinkClick r:id="rId4"/>
              </a:rPr>
              <a:t>https://mosdac.gov.in/satellite-catalog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6777503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9933</TotalTime>
  <Words>190</Words>
  <Application>Microsoft Office PowerPoint</Application>
  <PresentationFormat>On-screen Show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 Persistent Identifier Implementation at ISRO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Persistent Identifiers</dc:title>
  <dc:creator>Nitant Dube</dc:creator>
  <cp:lastModifiedBy>Ishan</cp:lastModifiedBy>
  <cp:revision>70</cp:revision>
  <dcterms:modified xsi:type="dcterms:W3CDTF">2020-04-19T15:36:38Z</dcterms:modified>
</cp:coreProperties>
</file>