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media/image11.jpg" ContentType="image/jp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57.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3" r:id="rId1"/>
    <p:sldMasterId id="2147483662" r:id="rId2"/>
  </p:sldMasterIdLst>
  <p:notesMasterIdLst>
    <p:notesMasterId r:id="rId41"/>
  </p:notesMasterIdLst>
  <p:handoutMasterIdLst>
    <p:handoutMasterId r:id="rId42"/>
  </p:handoutMasterIdLst>
  <p:sldIdLst>
    <p:sldId id="470" r:id="rId3"/>
    <p:sldId id="506" r:id="rId4"/>
    <p:sldId id="531" r:id="rId5"/>
    <p:sldId id="527" r:id="rId6"/>
    <p:sldId id="524" r:id="rId7"/>
    <p:sldId id="557" r:id="rId8"/>
    <p:sldId id="528" r:id="rId9"/>
    <p:sldId id="555" r:id="rId10"/>
    <p:sldId id="525" r:id="rId11"/>
    <p:sldId id="494" r:id="rId12"/>
    <p:sldId id="495" r:id="rId13"/>
    <p:sldId id="560" r:id="rId14"/>
    <p:sldId id="505" r:id="rId15"/>
    <p:sldId id="492" r:id="rId16"/>
    <p:sldId id="502" r:id="rId17"/>
    <p:sldId id="535" r:id="rId18"/>
    <p:sldId id="559" r:id="rId19"/>
    <p:sldId id="512" r:id="rId20"/>
    <p:sldId id="538" r:id="rId21"/>
    <p:sldId id="496" r:id="rId22"/>
    <p:sldId id="540" r:id="rId23"/>
    <p:sldId id="542" r:id="rId24"/>
    <p:sldId id="544" r:id="rId25"/>
    <p:sldId id="558" r:id="rId26"/>
    <p:sldId id="545" r:id="rId27"/>
    <p:sldId id="546" r:id="rId28"/>
    <p:sldId id="547" r:id="rId29"/>
    <p:sldId id="548" r:id="rId30"/>
    <p:sldId id="549" r:id="rId31"/>
    <p:sldId id="550" r:id="rId32"/>
    <p:sldId id="551" r:id="rId33"/>
    <p:sldId id="498" r:id="rId34"/>
    <p:sldId id="497" r:id="rId35"/>
    <p:sldId id="482" r:id="rId36"/>
    <p:sldId id="503" r:id="rId37"/>
    <p:sldId id="484" r:id="rId38"/>
    <p:sldId id="508" r:id="rId39"/>
    <p:sldId id="485" r:id="rId40"/>
  </p:sldIdLst>
  <p:sldSz cx="12192000"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20" userDrawn="1">
          <p15:clr>
            <a:srgbClr val="A4A3A4"/>
          </p15:clr>
        </p15:guide>
        <p15:guide id="2" orient="horz" pos="696" userDrawn="1">
          <p15:clr>
            <a:srgbClr val="A4A3A4"/>
          </p15:clr>
        </p15:guide>
        <p15:guide id="3" pos="3840" userDrawn="1">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E0D9"/>
    <a:srgbClr val="75EBE8"/>
    <a:srgbClr val="3333FF"/>
    <a:srgbClr val="81B2DF"/>
    <a:srgbClr val="4CDFB0"/>
    <a:srgbClr val="4CB7E2"/>
    <a:srgbClr val="1E5C90"/>
    <a:srgbClr val="B830FF"/>
    <a:srgbClr val="1F4E79"/>
    <a:srgbClr val="2C6E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09" autoAdjust="0"/>
    <p:restoredTop sz="82278" autoAdjust="0"/>
  </p:normalViewPr>
  <p:slideViewPr>
    <p:cSldViewPr snapToGrid="0" snapToObjects="1">
      <p:cViewPr varScale="1">
        <p:scale>
          <a:sx n="73" d="100"/>
          <a:sy n="73" d="100"/>
        </p:scale>
        <p:origin x="36" y="588"/>
      </p:cViewPr>
      <p:guideLst>
        <p:guide orient="horz" pos="1920"/>
        <p:guide orient="horz" pos="696"/>
        <p:guide pos="384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showGuides="1">
      <p:cViewPr varScale="1">
        <p:scale>
          <a:sx n="63" d="100"/>
          <a:sy n="63" d="100"/>
        </p:scale>
        <p:origin x="-3066" y="-102"/>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handoutMaster" Target="handoutMasters/handout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C27E92-ECEB-4B53-8129-887A3DE4AB50}"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27CAF3FD-4F6E-45AC-AC6D-C6EB54FE8388}">
      <dgm:prSet phldrT="[Text]" custT="1"/>
      <dgm:spPr/>
      <dgm:t>
        <a:bodyPr/>
        <a:lstStyle/>
        <a:p>
          <a:r>
            <a:rPr lang="en-US" sz="1600" dirty="0" smtClean="0"/>
            <a:t>User needs</a:t>
          </a:r>
          <a:endParaRPr lang="en-US" sz="1600" dirty="0"/>
        </a:p>
      </dgm:t>
    </dgm:pt>
    <dgm:pt modelId="{8416CC1C-D24E-49AA-8368-C1657BFC97DB}" type="parTrans" cxnId="{6AABE59E-AC23-4D12-9735-FE38E1208EBB}">
      <dgm:prSet/>
      <dgm:spPr/>
      <dgm:t>
        <a:bodyPr/>
        <a:lstStyle/>
        <a:p>
          <a:endParaRPr lang="en-US"/>
        </a:p>
      </dgm:t>
    </dgm:pt>
    <dgm:pt modelId="{850AFF51-6D32-44B9-855B-58D5F2B5F8B4}" type="sibTrans" cxnId="{6AABE59E-AC23-4D12-9735-FE38E1208EBB}">
      <dgm:prSet/>
      <dgm:spPr/>
      <dgm:t>
        <a:bodyPr/>
        <a:lstStyle/>
        <a:p>
          <a:endParaRPr lang="en-US"/>
        </a:p>
      </dgm:t>
    </dgm:pt>
    <dgm:pt modelId="{11AD54A9-4198-4BD2-A7FB-48299E4FAC8D}">
      <dgm:prSet phldrT="[Text]"/>
      <dgm:spPr/>
      <dgm:t>
        <a:bodyPr/>
        <a:lstStyle/>
        <a:p>
          <a:r>
            <a:rPr lang="en-US" dirty="0" smtClean="0"/>
            <a:t>Observations</a:t>
          </a:r>
          <a:endParaRPr lang="en-US" dirty="0"/>
        </a:p>
      </dgm:t>
    </dgm:pt>
    <dgm:pt modelId="{6C4ABAA1-F75F-4F1F-8CCF-8B149E85ED8D}" type="parTrans" cxnId="{A70B03E7-6F64-482B-A1BE-C15078706059}">
      <dgm:prSet/>
      <dgm:spPr/>
      <dgm:t>
        <a:bodyPr/>
        <a:lstStyle/>
        <a:p>
          <a:endParaRPr lang="en-US"/>
        </a:p>
      </dgm:t>
    </dgm:pt>
    <dgm:pt modelId="{E42423D4-B658-4C79-8B66-0A03F557BBD5}" type="sibTrans" cxnId="{A70B03E7-6F64-482B-A1BE-C15078706059}">
      <dgm:prSet/>
      <dgm:spPr/>
      <dgm:t>
        <a:bodyPr/>
        <a:lstStyle/>
        <a:p>
          <a:endParaRPr lang="en-US"/>
        </a:p>
      </dgm:t>
    </dgm:pt>
    <dgm:pt modelId="{9BCCBE5C-AE3B-4C81-966A-47121B287A3E}">
      <dgm:prSet phldrT="[Text]"/>
      <dgm:spPr/>
      <dgm:t>
        <a:bodyPr/>
        <a:lstStyle/>
        <a:p>
          <a:r>
            <a:rPr lang="en-US" dirty="0" smtClean="0"/>
            <a:t>Data</a:t>
          </a:r>
          <a:endParaRPr lang="en-US" dirty="0"/>
        </a:p>
      </dgm:t>
    </dgm:pt>
    <dgm:pt modelId="{6A104579-C268-4AFC-B1BC-C3148C311484}" type="parTrans" cxnId="{3C547059-5949-4625-9762-C244A70C417C}">
      <dgm:prSet/>
      <dgm:spPr/>
      <dgm:t>
        <a:bodyPr/>
        <a:lstStyle/>
        <a:p>
          <a:endParaRPr lang="en-US"/>
        </a:p>
      </dgm:t>
    </dgm:pt>
    <dgm:pt modelId="{7874EF89-4B1B-4E79-9373-387C9D46D9DB}" type="sibTrans" cxnId="{3C547059-5949-4625-9762-C244A70C417C}">
      <dgm:prSet/>
      <dgm:spPr/>
      <dgm:t>
        <a:bodyPr/>
        <a:lstStyle/>
        <a:p>
          <a:endParaRPr lang="en-US"/>
        </a:p>
      </dgm:t>
    </dgm:pt>
    <dgm:pt modelId="{015A9D38-0720-4F4B-8311-E86B5F0A5605}">
      <dgm:prSet phldrT="[Text]"/>
      <dgm:spPr/>
      <dgm:t>
        <a:bodyPr/>
        <a:lstStyle/>
        <a:p>
          <a:r>
            <a:rPr lang="en-US" dirty="0" smtClean="0"/>
            <a:t>Information</a:t>
          </a:r>
          <a:endParaRPr lang="en-US" dirty="0"/>
        </a:p>
      </dgm:t>
    </dgm:pt>
    <dgm:pt modelId="{115D52CD-3CFD-4457-A0F5-04EB9B9638FA}" type="parTrans" cxnId="{017A164A-0B40-4EF7-A195-8CBB0E18C973}">
      <dgm:prSet/>
      <dgm:spPr/>
      <dgm:t>
        <a:bodyPr/>
        <a:lstStyle/>
        <a:p>
          <a:endParaRPr lang="en-US"/>
        </a:p>
      </dgm:t>
    </dgm:pt>
    <dgm:pt modelId="{C8C980DD-CCD6-4598-8C58-059AA74D0793}" type="sibTrans" cxnId="{017A164A-0B40-4EF7-A195-8CBB0E18C973}">
      <dgm:prSet/>
      <dgm:spPr/>
      <dgm:t>
        <a:bodyPr/>
        <a:lstStyle/>
        <a:p>
          <a:endParaRPr lang="en-US"/>
        </a:p>
      </dgm:t>
    </dgm:pt>
    <dgm:pt modelId="{EBA6F62A-9BA7-4E0D-8F79-01A537BA65E8}">
      <dgm:prSet phldrT="[Text]"/>
      <dgm:spPr/>
      <dgm:t>
        <a:bodyPr/>
        <a:lstStyle/>
        <a:p>
          <a:r>
            <a:rPr lang="en-US" dirty="0" smtClean="0"/>
            <a:t>Knowledge</a:t>
          </a:r>
          <a:endParaRPr lang="en-US" dirty="0"/>
        </a:p>
      </dgm:t>
    </dgm:pt>
    <dgm:pt modelId="{E27513F5-2707-435D-BEDE-86263E8CB2BB}" type="parTrans" cxnId="{E9BDF262-7609-47C1-B776-E83DBAC7E05B}">
      <dgm:prSet/>
      <dgm:spPr/>
      <dgm:t>
        <a:bodyPr/>
        <a:lstStyle/>
        <a:p>
          <a:endParaRPr lang="en-US"/>
        </a:p>
      </dgm:t>
    </dgm:pt>
    <dgm:pt modelId="{9080A917-3AC4-4FC1-B9A1-98148A52FC94}" type="sibTrans" cxnId="{E9BDF262-7609-47C1-B776-E83DBAC7E05B}">
      <dgm:prSet/>
      <dgm:spPr/>
      <dgm:t>
        <a:bodyPr/>
        <a:lstStyle/>
        <a:p>
          <a:endParaRPr lang="en-US"/>
        </a:p>
      </dgm:t>
    </dgm:pt>
    <dgm:pt modelId="{8A2068BF-86DE-426E-AB8B-7E1C8178C250}">
      <dgm:prSet phldrT="[Text]"/>
      <dgm:spPr/>
      <dgm:t>
        <a:bodyPr/>
        <a:lstStyle/>
        <a:p>
          <a:r>
            <a:rPr lang="en-US" dirty="0" smtClean="0"/>
            <a:t>Products</a:t>
          </a:r>
          <a:endParaRPr lang="en-US" dirty="0"/>
        </a:p>
      </dgm:t>
    </dgm:pt>
    <dgm:pt modelId="{3C20D0B2-A341-4B56-AD69-97D1BF6A8706}" type="parTrans" cxnId="{4D15B1B5-A8B2-47C3-86FE-F5DE9AC1984D}">
      <dgm:prSet/>
      <dgm:spPr/>
      <dgm:t>
        <a:bodyPr/>
        <a:lstStyle/>
        <a:p>
          <a:endParaRPr lang="en-US"/>
        </a:p>
      </dgm:t>
    </dgm:pt>
    <dgm:pt modelId="{85D987C7-94C8-42E2-B495-2FCAF6EC117C}" type="sibTrans" cxnId="{4D15B1B5-A8B2-47C3-86FE-F5DE9AC1984D}">
      <dgm:prSet/>
      <dgm:spPr/>
      <dgm:t>
        <a:bodyPr/>
        <a:lstStyle/>
        <a:p>
          <a:endParaRPr lang="en-US"/>
        </a:p>
      </dgm:t>
    </dgm:pt>
    <dgm:pt modelId="{4C268B52-01F8-44BB-8A64-CD860D77AC39}" type="pres">
      <dgm:prSet presAssocID="{84C27E92-ECEB-4B53-8129-887A3DE4AB50}" presName="Name0" presStyleCnt="0">
        <dgm:presLayoutVars>
          <dgm:dir/>
          <dgm:resizeHandles val="exact"/>
        </dgm:presLayoutVars>
      </dgm:prSet>
      <dgm:spPr/>
      <dgm:t>
        <a:bodyPr/>
        <a:lstStyle/>
        <a:p>
          <a:endParaRPr lang="en-US"/>
        </a:p>
      </dgm:t>
    </dgm:pt>
    <dgm:pt modelId="{A650B591-9812-473A-8F16-FA072B408539}" type="pres">
      <dgm:prSet presAssocID="{84C27E92-ECEB-4B53-8129-887A3DE4AB50}" presName="cycle" presStyleCnt="0"/>
      <dgm:spPr/>
      <dgm:t>
        <a:bodyPr/>
        <a:lstStyle/>
        <a:p>
          <a:endParaRPr lang="en-US"/>
        </a:p>
      </dgm:t>
    </dgm:pt>
    <dgm:pt modelId="{43F0B5C4-D94E-45C0-B07E-55E2F43C7B3B}" type="pres">
      <dgm:prSet presAssocID="{27CAF3FD-4F6E-45AC-AC6D-C6EB54FE8388}" presName="nodeFirstNode" presStyleLbl="node1" presStyleIdx="0" presStyleCnt="6">
        <dgm:presLayoutVars>
          <dgm:bulletEnabled val="1"/>
        </dgm:presLayoutVars>
      </dgm:prSet>
      <dgm:spPr/>
      <dgm:t>
        <a:bodyPr/>
        <a:lstStyle/>
        <a:p>
          <a:endParaRPr lang="en-US"/>
        </a:p>
      </dgm:t>
    </dgm:pt>
    <dgm:pt modelId="{DDB12701-07BB-4F40-B43E-881CD4B11CD7}" type="pres">
      <dgm:prSet presAssocID="{850AFF51-6D32-44B9-855B-58D5F2B5F8B4}" presName="sibTransFirstNode" presStyleLbl="bgShp" presStyleIdx="0" presStyleCnt="1"/>
      <dgm:spPr/>
      <dgm:t>
        <a:bodyPr/>
        <a:lstStyle/>
        <a:p>
          <a:endParaRPr lang="en-US"/>
        </a:p>
      </dgm:t>
    </dgm:pt>
    <dgm:pt modelId="{6E130691-D612-4036-87DE-00EA59CB07D7}" type="pres">
      <dgm:prSet presAssocID="{11AD54A9-4198-4BD2-A7FB-48299E4FAC8D}" presName="nodeFollowingNodes" presStyleLbl="node1" presStyleIdx="1" presStyleCnt="6" custRadScaleRad="102288" custRadScaleInc="10993">
        <dgm:presLayoutVars>
          <dgm:bulletEnabled val="1"/>
        </dgm:presLayoutVars>
      </dgm:prSet>
      <dgm:spPr/>
      <dgm:t>
        <a:bodyPr/>
        <a:lstStyle/>
        <a:p>
          <a:endParaRPr lang="en-US"/>
        </a:p>
      </dgm:t>
    </dgm:pt>
    <dgm:pt modelId="{627EAE53-22CC-4E3A-81F3-8F76D805A3BA}" type="pres">
      <dgm:prSet presAssocID="{9BCCBE5C-AE3B-4C81-966A-47121B287A3E}" presName="nodeFollowingNodes" presStyleLbl="node1" presStyleIdx="2" presStyleCnt="6" custRadScaleRad="97639" custRadScaleInc="-19027">
        <dgm:presLayoutVars>
          <dgm:bulletEnabled val="1"/>
        </dgm:presLayoutVars>
      </dgm:prSet>
      <dgm:spPr/>
      <dgm:t>
        <a:bodyPr/>
        <a:lstStyle/>
        <a:p>
          <a:endParaRPr lang="en-US"/>
        </a:p>
      </dgm:t>
    </dgm:pt>
    <dgm:pt modelId="{9210E33E-802F-40D8-BC58-27A9D7D2C113}" type="pres">
      <dgm:prSet presAssocID="{8A2068BF-86DE-426E-AB8B-7E1C8178C250}" presName="nodeFollowingNodes" presStyleLbl="node1" presStyleIdx="3" presStyleCnt="6" custRadScaleRad="100044" custRadScaleInc="1277">
        <dgm:presLayoutVars>
          <dgm:bulletEnabled val="1"/>
        </dgm:presLayoutVars>
      </dgm:prSet>
      <dgm:spPr/>
      <dgm:t>
        <a:bodyPr/>
        <a:lstStyle/>
        <a:p>
          <a:endParaRPr lang="en-US"/>
        </a:p>
      </dgm:t>
    </dgm:pt>
    <dgm:pt modelId="{7DEDC4D2-65CA-4BA6-A25C-594C95CBBD8E}" type="pres">
      <dgm:prSet presAssocID="{015A9D38-0720-4F4B-8311-E86B5F0A5605}" presName="nodeFollowingNodes" presStyleLbl="node1" presStyleIdx="4" presStyleCnt="6" custRadScaleRad="94647" custRadScaleInc="17725">
        <dgm:presLayoutVars>
          <dgm:bulletEnabled val="1"/>
        </dgm:presLayoutVars>
      </dgm:prSet>
      <dgm:spPr/>
      <dgm:t>
        <a:bodyPr/>
        <a:lstStyle/>
        <a:p>
          <a:endParaRPr lang="en-US"/>
        </a:p>
      </dgm:t>
    </dgm:pt>
    <dgm:pt modelId="{7F6C4C10-7448-4836-8EE6-D612C8E78000}" type="pres">
      <dgm:prSet presAssocID="{EBA6F62A-9BA7-4E0D-8F79-01A537BA65E8}" presName="nodeFollowingNodes" presStyleLbl="node1" presStyleIdx="5" presStyleCnt="6">
        <dgm:presLayoutVars>
          <dgm:bulletEnabled val="1"/>
        </dgm:presLayoutVars>
      </dgm:prSet>
      <dgm:spPr/>
      <dgm:t>
        <a:bodyPr/>
        <a:lstStyle/>
        <a:p>
          <a:endParaRPr lang="en-US"/>
        </a:p>
      </dgm:t>
    </dgm:pt>
  </dgm:ptLst>
  <dgm:cxnLst>
    <dgm:cxn modelId="{EEC75D28-81AA-4883-8678-A2E8A81AA066}" type="presOf" srcId="{8A2068BF-86DE-426E-AB8B-7E1C8178C250}" destId="{9210E33E-802F-40D8-BC58-27A9D7D2C113}" srcOrd="0" destOrd="0" presId="urn:microsoft.com/office/officeart/2005/8/layout/cycle3"/>
    <dgm:cxn modelId="{1FCBD7E2-1584-44EE-98D1-3975E309E7B9}" type="presOf" srcId="{850AFF51-6D32-44B9-855B-58D5F2B5F8B4}" destId="{DDB12701-07BB-4F40-B43E-881CD4B11CD7}" srcOrd="0" destOrd="0" presId="urn:microsoft.com/office/officeart/2005/8/layout/cycle3"/>
    <dgm:cxn modelId="{A70B03E7-6F64-482B-A1BE-C15078706059}" srcId="{84C27E92-ECEB-4B53-8129-887A3DE4AB50}" destId="{11AD54A9-4198-4BD2-A7FB-48299E4FAC8D}" srcOrd="1" destOrd="0" parTransId="{6C4ABAA1-F75F-4F1F-8CCF-8B149E85ED8D}" sibTransId="{E42423D4-B658-4C79-8B66-0A03F557BBD5}"/>
    <dgm:cxn modelId="{6F4E65E3-55C5-42E6-87F5-74005FEC95A6}" type="presOf" srcId="{015A9D38-0720-4F4B-8311-E86B5F0A5605}" destId="{7DEDC4D2-65CA-4BA6-A25C-594C95CBBD8E}" srcOrd="0" destOrd="0" presId="urn:microsoft.com/office/officeart/2005/8/layout/cycle3"/>
    <dgm:cxn modelId="{E9BDF262-7609-47C1-B776-E83DBAC7E05B}" srcId="{84C27E92-ECEB-4B53-8129-887A3DE4AB50}" destId="{EBA6F62A-9BA7-4E0D-8F79-01A537BA65E8}" srcOrd="5" destOrd="0" parTransId="{E27513F5-2707-435D-BEDE-86263E8CB2BB}" sibTransId="{9080A917-3AC4-4FC1-B9A1-98148A52FC94}"/>
    <dgm:cxn modelId="{CB114DCE-2432-4CAE-8D46-320AE89CC9B4}" type="presOf" srcId="{9BCCBE5C-AE3B-4C81-966A-47121B287A3E}" destId="{627EAE53-22CC-4E3A-81F3-8F76D805A3BA}" srcOrd="0" destOrd="0" presId="urn:microsoft.com/office/officeart/2005/8/layout/cycle3"/>
    <dgm:cxn modelId="{0F17E517-D5DA-43DD-A92F-C1A9773729DE}" type="presOf" srcId="{EBA6F62A-9BA7-4E0D-8F79-01A537BA65E8}" destId="{7F6C4C10-7448-4836-8EE6-D612C8E78000}" srcOrd="0" destOrd="0" presId="urn:microsoft.com/office/officeart/2005/8/layout/cycle3"/>
    <dgm:cxn modelId="{CEFDC2E1-4BD9-433E-80C7-B47834830CA3}" type="presOf" srcId="{11AD54A9-4198-4BD2-A7FB-48299E4FAC8D}" destId="{6E130691-D612-4036-87DE-00EA59CB07D7}" srcOrd="0" destOrd="0" presId="urn:microsoft.com/office/officeart/2005/8/layout/cycle3"/>
    <dgm:cxn modelId="{6AABE59E-AC23-4D12-9735-FE38E1208EBB}" srcId="{84C27E92-ECEB-4B53-8129-887A3DE4AB50}" destId="{27CAF3FD-4F6E-45AC-AC6D-C6EB54FE8388}" srcOrd="0" destOrd="0" parTransId="{8416CC1C-D24E-49AA-8368-C1657BFC97DB}" sibTransId="{850AFF51-6D32-44B9-855B-58D5F2B5F8B4}"/>
    <dgm:cxn modelId="{3C547059-5949-4625-9762-C244A70C417C}" srcId="{84C27E92-ECEB-4B53-8129-887A3DE4AB50}" destId="{9BCCBE5C-AE3B-4C81-966A-47121B287A3E}" srcOrd="2" destOrd="0" parTransId="{6A104579-C268-4AFC-B1BC-C3148C311484}" sibTransId="{7874EF89-4B1B-4E79-9373-387C9D46D9DB}"/>
    <dgm:cxn modelId="{017A164A-0B40-4EF7-A195-8CBB0E18C973}" srcId="{84C27E92-ECEB-4B53-8129-887A3DE4AB50}" destId="{015A9D38-0720-4F4B-8311-E86B5F0A5605}" srcOrd="4" destOrd="0" parTransId="{115D52CD-3CFD-4457-A0F5-04EB9B9638FA}" sibTransId="{C8C980DD-CCD6-4598-8C58-059AA74D0793}"/>
    <dgm:cxn modelId="{EFDFAD47-43B3-4C7D-A280-3DADCAFF413C}" type="presOf" srcId="{84C27E92-ECEB-4B53-8129-887A3DE4AB50}" destId="{4C268B52-01F8-44BB-8A64-CD860D77AC39}" srcOrd="0" destOrd="0" presId="urn:microsoft.com/office/officeart/2005/8/layout/cycle3"/>
    <dgm:cxn modelId="{4D15B1B5-A8B2-47C3-86FE-F5DE9AC1984D}" srcId="{84C27E92-ECEB-4B53-8129-887A3DE4AB50}" destId="{8A2068BF-86DE-426E-AB8B-7E1C8178C250}" srcOrd="3" destOrd="0" parTransId="{3C20D0B2-A341-4B56-AD69-97D1BF6A8706}" sibTransId="{85D987C7-94C8-42E2-B495-2FCAF6EC117C}"/>
    <dgm:cxn modelId="{AE7EF2CC-FF94-4D9E-A0CB-572232E66208}" type="presOf" srcId="{27CAF3FD-4F6E-45AC-AC6D-C6EB54FE8388}" destId="{43F0B5C4-D94E-45C0-B07E-55E2F43C7B3B}" srcOrd="0" destOrd="0" presId="urn:microsoft.com/office/officeart/2005/8/layout/cycle3"/>
    <dgm:cxn modelId="{7CF3303F-07E8-49FB-9C76-CFA0755D457F}" type="presParOf" srcId="{4C268B52-01F8-44BB-8A64-CD860D77AC39}" destId="{A650B591-9812-473A-8F16-FA072B408539}" srcOrd="0" destOrd="0" presId="urn:microsoft.com/office/officeart/2005/8/layout/cycle3"/>
    <dgm:cxn modelId="{5A41E937-A8F1-4FFA-B254-E2B837F27F28}" type="presParOf" srcId="{A650B591-9812-473A-8F16-FA072B408539}" destId="{43F0B5C4-D94E-45C0-B07E-55E2F43C7B3B}" srcOrd="0" destOrd="0" presId="urn:microsoft.com/office/officeart/2005/8/layout/cycle3"/>
    <dgm:cxn modelId="{0772DB10-A27E-469B-A80D-4E0CC0B93E7B}" type="presParOf" srcId="{A650B591-9812-473A-8F16-FA072B408539}" destId="{DDB12701-07BB-4F40-B43E-881CD4B11CD7}" srcOrd="1" destOrd="0" presId="urn:microsoft.com/office/officeart/2005/8/layout/cycle3"/>
    <dgm:cxn modelId="{00B3182D-39ED-4000-8BA3-EEF56DEF7801}" type="presParOf" srcId="{A650B591-9812-473A-8F16-FA072B408539}" destId="{6E130691-D612-4036-87DE-00EA59CB07D7}" srcOrd="2" destOrd="0" presId="urn:microsoft.com/office/officeart/2005/8/layout/cycle3"/>
    <dgm:cxn modelId="{0AC2D15D-6685-4970-9F01-C9CC158E9746}" type="presParOf" srcId="{A650B591-9812-473A-8F16-FA072B408539}" destId="{627EAE53-22CC-4E3A-81F3-8F76D805A3BA}" srcOrd="3" destOrd="0" presId="urn:microsoft.com/office/officeart/2005/8/layout/cycle3"/>
    <dgm:cxn modelId="{D57C5B46-A62D-4EBD-91C6-F31F8B9948A4}" type="presParOf" srcId="{A650B591-9812-473A-8F16-FA072B408539}" destId="{9210E33E-802F-40D8-BC58-27A9D7D2C113}" srcOrd="4" destOrd="0" presId="urn:microsoft.com/office/officeart/2005/8/layout/cycle3"/>
    <dgm:cxn modelId="{68E58673-3602-4549-B110-932AACC765FD}" type="presParOf" srcId="{A650B591-9812-473A-8F16-FA072B408539}" destId="{7DEDC4D2-65CA-4BA6-A25C-594C95CBBD8E}" srcOrd="5" destOrd="0" presId="urn:microsoft.com/office/officeart/2005/8/layout/cycle3"/>
    <dgm:cxn modelId="{79415D5E-A538-4581-AA0B-E11CBEB3207A}" type="presParOf" srcId="{A650B591-9812-473A-8F16-FA072B408539}" destId="{7F6C4C10-7448-4836-8EE6-D612C8E78000}" srcOrd="6" destOrd="0" presId="urn:microsoft.com/office/officeart/2005/8/layout/cycle3"/>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41E2953-6DF8-4265-A751-262A09BF05FB}" type="doc">
      <dgm:prSet loTypeId="urn:microsoft.com/office/officeart/2005/8/layout/pyramid1" loCatId="pyramid" qsTypeId="urn:microsoft.com/office/officeart/2005/8/quickstyle/simple1" qsCatId="simple" csTypeId="urn:microsoft.com/office/officeart/2005/8/colors/accent2_5" csCatId="accent2" phldr="1"/>
      <dgm:spPr/>
    </dgm:pt>
    <dgm:pt modelId="{90216CD7-7C13-4EA4-BE43-75F527E664DE}">
      <dgm:prSet phldrT="[Text]"/>
      <dgm:spPr>
        <a:ln>
          <a:noFill/>
        </a:ln>
        <a:scene3d>
          <a:camera prst="orthographicFront"/>
          <a:lightRig rig="threePt" dir="t"/>
        </a:scene3d>
        <a:sp3d>
          <a:bevelT prst="convex"/>
        </a:sp3d>
      </dgm:spPr>
      <dgm:t>
        <a:bodyPr/>
        <a:lstStyle/>
        <a:p>
          <a:r>
            <a:rPr lang="en-US" dirty="0" smtClean="0"/>
            <a:t>User Interface</a:t>
          </a:r>
          <a:endParaRPr lang="en-US" dirty="0"/>
        </a:p>
      </dgm:t>
    </dgm:pt>
    <dgm:pt modelId="{327B9CCA-7771-463F-A6F1-8C7A971B2316}" type="parTrans" cxnId="{266486BD-CA58-44E1-9376-C94C58B64EDC}">
      <dgm:prSet/>
      <dgm:spPr/>
      <dgm:t>
        <a:bodyPr/>
        <a:lstStyle/>
        <a:p>
          <a:endParaRPr lang="en-US"/>
        </a:p>
      </dgm:t>
    </dgm:pt>
    <dgm:pt modelId="{69FF7044-EF08-418B-8B53-365200A18106}" type="sibTrans" cxnId="{266486BD-CA58-44E1-9376-C94C58B64EDC}">
      <dgm:prSet/>
      <dgm:spPr/>
      <dgm:t>
        <a:bodyPr/>
        <a:lstStyle/>
        <a:p>
          <a:endParaRPr lang="en-US"/>
        </a:p>
      </dgm:t>
    </dgm:pt>
    <dgm:pt modelId="{5D865062-26E7-4424-AA12-F8317FD50FC9}">
      <dgm:prSet phldrT="[Text]"/>
      <dgm:spPr/>
      <dgm:t>
        <a:bodyPr/>
        <a:lstStyle/>
        <a:p>
          <a:r>
            <a:rPr lang="en-US" dirty="0" smtClean="0"/>
            <a:t>Services</a:t>
          </a:r>
          <a:endParaRPr lang="en-US" dirty="0"/>
        </a:p>
      </dgm:t>
    </dgm:pt>
    <dgm:pt modelId="{DA74C309-4D7E-4B49-963E-F543142FB981}" type="parTrans" cxnId="{E23A5A7E-A1F8-45A0-A591-F9258D1A0B0E}">
      <dgm:prSet/>
      <dgm:spPr/>
      <dgm:t>
        <a:bodyPr/>
        <a:lstStyle/>
        <a:p>
          <a:endParaRPr lang="en-US"/>
        </a:p>
      </dgm:t>
    </dgm:pt>
    <dgm:pt modelId="{D30E4666-E029-40A8-AE75-EC3A2A505580}" type="sibTrans" cxnId="{E23A5A7E-A1F8-45A0-A591-F9258D1A0B0E}">
      <dgm:prSet/>
      <dgm:spPr/>
      <dgm:t>
        <a:bodyPr/>
        <a:lstStyle/>
        <a:p>
          <a:endParaRPr lang="en-US"/>
        </a:p>
      </dgm:t>
    </dgm:pt>
    <dgm:pt modelId="{B21019A1-486B-4986-845D-C216BDFA1D9F}">
      <dgm:prSet phldrT="[Text]"/>
      <dgm:spPr/>
      <dgm:t>
        <a:bodyPr/>
        <a:lstStyle/>
        <a:p>
          <a:r>
            <a:rPr lang="en-US" dirty="0" smtClean="0"/>
            <a:t>Data on Spinning Disk</a:t>
          </a:r>
          <a:endParaRPr lang="en-US" dirty="0"/>
        </a:p>
      </dgm:t>
    </dgm:pt>
    <dgm:pt modelId="{C699C0E8-403A-44C4-AAF9-F7F08BF588A6}" type="parTrans" cxnId="{0AFCAF20-1FD5-4F4E-841A-61C51BBF7888}">
      <dgm:prSet/>
      <dgm:spPr/>
      <dgm:t>
        <a:bodyPr/>
        <a:lstStyle/>
        <a:p>
          <a:endParaRPr lang="en-US"/>
        </a:p>
      </dgm:t>
    </dgm:pt>
    <dgm:pt modelId="{772C7974-9FA2-4DDF-8D04-DAB9740235B9}" type="sibTrans" cxnId="{0AFCAF20-1FD5-4F4E-841A-61C51BBF7888}">
      <dgm:prSet/>
      <dgm:spPr/>
      <dgm:t>
        <a:bodyPr/>
        <a:lstStyle/>
        <a:p>
          <a:endParaRPr lang="en-US"/>
        </a:p>
      </dgm:t>
    </dgm:pt>
    <dgm:pt modelId="{0D691EA5-1BB4-4DF6-A5E6-5B7343D9CBAE}" type="pres">
      <dgm:prSet presAssocID="{041E2953-6DF8-4265-A751-262A09BF05FB}" presName="Name0" presStyleCnt="0">
        <dgm:presLayoutVars>
          <dgm:dir/>
          <dgm:animLvl val="lvl"/>
          <dgm:resizeHandles val="exact"/>
        </dgm:presLayoutVars>
      </dgm:prSet>
      <dgm:spPr/>
    </dgm:pt>
    <dgm:pt modelId="{73F81AC4-190E-4EDB-8B23-09D403014B4B}" type="pres">
      <dgm:prSet presAssocID="{90216CD7-7C13-4EA4-BE43-75F527E664DE}" presName="Name8" presStyleCnt="0"/>
      <dgm:spPr/>
    </dgm:pt>
    <dgm:pt modelId="{42C349FD-8E8A-42EA-9C3E-BD8E642107B5}" type="pres">
      <dgm:prSet presAssocID="{90216CD7-7C13-4EA4-BE43-75F527E664DE}" presName="level" presStyleLbl="node1" presStyleIdx="0" presStyleCnt="3" custLinFactNeighborY="-1302">
        <dgm:presLayoutVars>
          <dgm:chMax val="1"/>
          <dgm:bulletEnabled val="1"/>
        </dgm:presLayoutVars>
      </dgm:prSet>
      <dgm:spPr/>
      <dgm:t>
        <a:bodyPr/>
        <a:lstStyle/>
        <a:p>
          <a:endParaRPr lang="en-US"/>
        </a:p>
      </dgm:t>
    </dgm:pt>
    <dgm:pt modelId="{B22D033D-4764-44B8-86D3-E89D3A318C45}" type="pres">
      <dgm:prSet presAssocID="{90216CD7-7C13-4EA4-BE43-75F527E664DE}" presName="levelTx" presStyleLbl="revTx" presStyleIdx="0" presStyleCnt="0">
        <dgm:presLayoutVars>
          <dgm:chMax val="1"/>
          <dgm:bulletEnabled val="1"/>
        </dgm:presLayoutVars>
      </dgm:prSet>
      <dgm:spPr/>
      <dgm:t>
        <a:bodyPr/>
        <a:lstStyle/>
        <a:p>
          <a:endParaRPr lang="en-US"/>
        </a:p>
      </dgm:t>
    </dgm:pt>
    <dgm:pt modelId="{0241E7E6-66E9-4058-8EE1-8341AA5488D7}" type="pres">
      <dgm:prSet presAssocID="{5D865062-26E7-4424-AA12-F8317FD50FC9}" presName="Name8" presStyleCnt="0"/>
      <dgm:spPr/>
    </dgm:pt>
    <dgm:pt modelId="{F44BF984-8A11-4760-A16E-E1B617E0B220}" type="pres">
      <dgm:prSet presAssocID="{5D865062-26E7-4424-AA12-F8317FD50FC9}" presName="level" presStyleLbl="node1" presStyleIdx="1" presStyleCnt="3">
        <dgm:presLayoutVars>
          <dgm:chMax val="1"/>
          <dgm:bulletEnabled val="1"/>
        </dgm:presLayoutVars>
      </dgm:prSet>
      <dgm:spPr/>
      <dgm:t>
        <a:bodyPr/>
        <a:lstStyle/>
        <a:p>
          <a:endParaRPr lang="en-US"/>
        </a:p>
      </dgm:t>
    </dgm:pt>
    <dgm:pt modelId="{E9E7AD2C-D556-487C-88FD-0A734548F203}" type="pres">
      <dgm:prSet presAssocID="{5D865062-26E7-4424-AA12-F8317FD50FC9}" presName="levelTx" presStyleLbl="revTx" presStyleIdx="0" presStyleCnt="0">
        <dgm:presLayoutVars>
          <dgm:chMax val="1"/>
          <dgm:bulletEnabled val="1"/>
        </dgm:presLayoutVars>
      </dgm:prSet>
      <dgm:spPr/>
      <dgm:t>
        <a:bodyPr/>
        <a:lstStyle/>
        <a:p>
          <a:endParaRPr lang="en-US"/>
        </a:p>
      </dgm:t>
    </dgm:pt>
    <dgm:pt modelId="{5A70A64D-EC68-46F0-9E01-01FCD5336480}" type="pres">
      <dgm:prSet presAssocID="{B21019A1-486B-4986-845D-C216BDFA1D9F}" presName="Name8" presStyleCnt="0"/>
      <dgm:spPr/>
    </dgm:pt>
    <dgm:pt modelId="{E222F324-0D62-4E48-A1B1-1F0984545C47}" type="pres">
      <dgm:prSet presAssocID="{B21019A1-486B-4986-845D-C216BDFA1D9F}" presName="level" presStyleLbl="node1" presStyleIdx="2" presStyleCnt="3">
        <dgm:presLayoutVars>
          <dgm:chMax val="1"/>
          <dgm:bulletEnabled val="1"/>
        </dgm:presLayoutVars>
      </dgm:prSet>
      <dgm:spPr/>
      <dgm:t>
        <a:bodyPr/>
        <a:lstStyle/>
        <a:p>
          <a:endParaRPr lang="en-US"/>
        </a:p>
      </dgm:t>
    </dgm:pt>
    <dgm:pt modelId="{97C4C727-68C7-47A0-8DCD-2D2D487D2ABA}" type="pres">
      <dgm:prSet presAssocID="{B21019A1-486B-4986-845D-C216BDFA1D9F}" presName="levelTx" presStyleLbl="revTx" presStyleIdx="0" presStyleCnt="0">
        <dgm:presLayoutVars>
          <dgm:chMax val="1"/>
          <dgm:bulletEnabled val="1"/>
        </dgm:presLayoutVars>
      </dgm:prSet>
      <dgm:spPr/>
      <dgm:t>
        <a:bodyPr/>
        <a:lstStyle/>
        <a:p>
          <a:endParaRPr lang="en-US"/>
        </a:p>
      </dgm:t>
    </dgm:pt>
  </dgm:ptLst>
  <dgm:cxnLst>
    <dgm:cxn modelId="{E23A5A7E-A1F8-45A0-A591-F9258D1A0B0E}" srcId="{041E2953-6DF8-4265-A751-262A09BF05FB}" destId="{5D865062-26E7-4424-AA12-F8317FD50FC9}" srcOrd="1" destOrd="0" parTransId="{DA74C309-4D7E-4B49-963E-F543142FB981}" sibTransId="{D30E4666-E029-40A8-AE75-EC3A2A505580}"/>
    <dgm:cxn modelId="{6083B5B5-F3B4-41D7-857C-EAF9704C9E6A}" type="presOf" srcId="{5D865062-26E7-4424-AA12-F8317FD50FC9}" destId="{F44BF984-8A11-4760-A16E-E1B617E0B220}" srcOrd="0" destOrd="0" presId="urn:microsoft.com/office/officeart/2005/8/layout/pyramid1"/>
    <dgm:cxn modelId="{0AFCAF20-1FD5-4F4E-841A-61C51BBF7888}" srcId="{041E2953-6DF8-4265-A751-262A09BF05FB}" destId="{B21019A1-486B-4986-845D-C216BDFA1D9F}" srcOrd="2" destOrd="0" parTransId="{C699C0E8-403A-44C4-AAF9-F7F08BF588A6}" sibTransId="{772C7974-9FA2-4DDF-8D04-DAB9740235B9}"/>
    <dgm:cxn modelId="{2538CA36-8616-48FC-BBDE-F603B328A8A0}" type="presOf" srcId="{90216CD7-7C13-4EA4-BE43-75F527E664DE}" destId="{B22D033D-4764-44B8-86D3-E89D3A318C45}" srcOrd="1" destOrd="0" presId="urn:microsoft.com/office/officeart/2005/8/layout/pyramid1"/>
    <dgm:cxn modelId="{33A1332E-83B6-4E87-A1B4-87AFE83B6F60}" type="presOf" srcId="{B21019A1-486B-4986-845D-C216BDFA1D9F}" destId="{E222F324-0D62-4E48-A1B1-1F0984545C47}" srcOrd="0" destOrd="0" presId="urn:microsoft.com/office/officeart/2005/8/layout/pyramid1"/>
    <dgm:cxn modelId="{266486BD-CA58-44E1-9376-C94C58B64EDC}" srcId="{041E2953-6DF8-4265-A751-262A09BF05FB}" destId="{90216CD7-7C13-4EA4-BE43-75F527E664DE}" srcOrd="0" destOrd="0" parTransId="{327B9CCA-7771-463F-A6F1-8C7A971B2316}" sibTransId="{69FF7044-EF08-418B-8B53-365200A18106}"/>
    <dgm:cxn modelId="{9DA36969-C4EA-43E3-85FF-B43597A9F271}" type="presOf" srcId="{B21019A1-486B-4986-845D-C216BDFA1D9F}" destId="{97C4C727-68C7-47A0-8DCD-2D2D487D2ABA}" srcOrd="1" destOrd="0" presId="urn:microsoft.com/office/officeart/2005/8/layout/pyramid1"/>
    <dgm:cxn modelId="{2D2D3E9C-4DAB-4A8D-A7AD-B01CCFD93D6B}" type="presOf" srcId="{5D865062-26E7-4424-AA12-F8317FD50FC9}" destId="{E9E7AD2C-D556-487C-88FD-0A734548F203}" srcOrd="1" destOrd="0" presId="urn:microsoft.com/office/officeart/2005/8/layout/pyramid1"/>
    <dgm:cxn modelId="{C9642113-691F-4286-9D0F-74947A2D1537}" type="presOf" srcId="{041E2953-6DF8-4265-A751-262A09BF05FB}" destId="{0D691EA5-1BB4-4DF6-A5E6-5B7343D9CBAE}" srcOrd="0" destOrd="0" presId="urn:microsoft.com/office/officeart/2005/8/layout/pyramid1"/>
    <dgm:cxn modelId="{5F9B866A-82E3-4F90-AEAE-92741081BCB8}" type="presOf" srcId="{90216CD7-7C13-4EA4-BE43-75F527E664DE}" destId="{42C349FD-8E8A-42EA-9C3E-BD8E642107B5}" srcOrd="0" destOrd="0" presId="urn:microsoft.com/office/officeart/2005/8/layout/pyramid1"/>
    <dgm:cxn modelId="{BFFEF88C-3119-4816-8C06-F88651138584}" type="presParOf" srcId="{0D691EA5-1BB4-4DF6-A5E6-5B7343D9CBAE}" destId="{73F81AC4-190E-4EDB-8B23-09D403014B4B}" srcOrd="0" destOrd="0" presId="urn:microsoft.com/office/officeart/2005/8/layout/pyramid1"/>
    <dgm:cxn modelId="{79DEEFD2-6BE7-4400-BC32-CD0AB6C06B33}" type="presParOf" srcId="{73F81AC4-190E-4EDB-8B23-09D403014B4B}" destId="{42C349FD-8E8A-42EA-9C3E-BD8E642107B5}" srcOrd="0" destOrd="0" presId="urn:microsoft.com/office/officeart/2005/8/layout/pyramid1"/>
    <dgm:cxn modelId="{20D1CC43-09F0-4144-8E8B-FBF55CFCCE48}" type="presParOf" srcId="{73F81AC4-190E-4EDB-8B23-09D403014B4B}" destId="{B22D033D-4764-44B8-86D3-E89D3A318C45}" srcOrd="1" destOrd="0" presId="urn:microsoft.com/office/officeart/2005/8/layout/pyramid1"/>
    <dgm:cxn modelId="{BF6B28C4-80EC-44E7-9CF4-500CAFEB3890}" type="presParOf" srcId="{0D691EA5-1BB4-4DF6-A5E6-5B7343D9CBAE}" destId="{0241E7E6-66E9-4058-8EE1-8341AA5488D7}" srcOrd="1" destOrd="0" presId="urn:microsoft.com/office/officeart/2005/8/layout/pyramid1"/>
    <dgm:cxn modelId="{C9DEAF58-809D-4573-8B3F-19D2C6A643BA}" type="presParOf" srcId="{0241E7E6-66E9-4058-8EE1-8341AA5488D7}" destId="{F44BF984-8A11-4760-A16E-E1B617E0B220}" srcOrd="0" destOrd="0" presId="urn:microsoft.com/office/officeart/2005/8/layout/pyramid1"/>
    <dgm:cxn modelId="{BCE84842-F836-471F-823F-94C614A3200B}" type="presParOf" srcId="{0241E7E6-66E9-4058-8EE1-8341AA5488D7}" destId="{E9E7AD2C-D556-487C-88FD-0A734548F203}" srcOrd="1" destOrd="0" presId="urn:microsoft.com/office/officeart/2005/8/layout/pyramid1"/>
    <dgm:cxn modelId="{344AFFB4-9BB4-432A-8B1A-E2FBA3B26D07}" type="presParOf" srcId="{0D691EA5-1BB4-4DF6-A5E6-5B7343D9CBAE}" destId="{5A70A64D-EC68-46F0-9E01-01FCD5336480}" srcOrd="2" destOrd="0" presId="urn:microsoft.com/office/officeart/2005/8/layout/pyramid1"/>
    <dgm:cxn modelId="{53AC728B-FFD3-4984-A84F-7C2C3C70D898}" type="presParOf" srcId="{5A70A64D-EC68-46F0-9E01-01FCD5336480}" destId="{E222F324-0D62-4E48-A1B1-1F0984545C47}" srcOrd="0" destOrd="0" presId="urn:microsoft.com/office/officeart/2005/8/layout/pyramid1"/>
    <dgm:cxn modelId="{0E0AB754-CD16-4EBE-8AC4-43939374A086}" type="presParOf" srcId="{5A70A64D-EC68-46F0-9E01-01FCD5336480}" destId="{97C4C727-68C7-47A0-8DCD-2D2D487D2ABA}"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41E2953-6DF8-4265-A751-262A09BF05FB}" type="doc">
      <dgm:prSet loTypeId="urn:microsoft.com/office/officeart/2005/8/layout/pyramid1" loCatId="pyramid" qsTypeId="urn:microsoft.com/office/officeart/2005/8/quickstyle/simple1" qsCatId="simple" csTypeId="urn:microsoft.com/office/officeart/2005/8/colors/accent2_5" csCatId="accent2" phldr="1"/>
      <dgm:spPr/>
    </dgm:pt>
    <dgm:pt modelId="{90216CD7-7C13-4EA4-BE43-75F527E664DE}">
      <dgm:prSet phldrT="[Text]" custT="1"/>
      <dgm:spPr>
        <a:scene3d>
          <a:camera prst="orthographicFront"/>
          <a:lightRig rig="threePt" dir="t"/>
        </a:scene3d>
        <a:sp3d>
          <a:bevelT prst="convex"/>
        </a:sp3d>
      </dgm:spPr>
      <dgm:t>
        <a:bodyPr/>
        <a:lstStyle/>
        <a:p>
          <a:r>
            <a:rPr lang="en-US" sz="4000" dirty="0" smtClean="0"/>
            <a:t>UI</a:t>
          </a:r>
          <a:endParaRPr lang="en-US" sz="4000" dirty="0"/>
        </a:p>
      </dgm:t>
    </dgm:pt>
    <dgm:pt modelId="{327B9CCA-7771-463F-A6F1-8C7A971B2316}" type="parTrans" cxnId="{266486BD-CA58-44E1-9376-C94C58B64EDC}">
      <dgm:prSet/>
      <dgm:spPr/>
      <dgm:t>
        <a:bodyPr/>
        <a:lstStyle/>
        <a:p>
          <a:endParaRPr lang="en-US"/>
        </a:p>
      </dgm:t>
    </dgm:pt>
    <dgm:pt modelId="{69FF7044-EF08-418B-8B53-365200A18106}" type="sibTrans" cxnId="{266486BD-CA58-44E1-9376-C94C58B64EDC}">
      <dgm:prSet/>
      <dgm:spPr/>
      <dgm:t>
        <a:bodyPr/>
        <a:lstStyle/>
        <a:p>
          <a:endParaRPr lang="en-US"/>
        </a:p>
      </dgm:t>
    </dgm:pt>
    <dgm:pt modelId="{5D865062-26E7-4424-AA12-F8317FD50FC9}">
      <dgm:prSet phldrT="[Text]" custT="1"/>
      <dgm:spPr/>
      <dgm:t>
        <a:bodyPr/>
        <a:lstStyle/>
        <a:p>
          <a:r>
            <a:rPr lang="en-US" sz="4000" dirty="0" smtClean="0"/>
            <a:t>Services in the cloud</a:t>
          </a:r>
          <a:endParaRPr lang="en-US" sz="4000" dirty="0"/>
        </a:p>
      </dgm:t>
    </dgm:pt>
    <dgm:pt modelId="{DA74C309-4D7E-4B49-963E-F543142FB981}" type="parTrans" cxnId="{E23A5A7E-A1F8-45A0-A591-F9258D1A0B0E}">
      <dgm:prSet/>
      <dgm:spPr/>
      <dgm:t>
        <a:bodyPr/>
        <a:lstStyle/>
        <a:p>
          <a:endParaRPr lang="en-US"/>
        </a:p>
      </dgm:t>
    </dgm:pt>
    <dgm:pt modelId="{D30E4666-E029-40A8-AE75-EC3A2A505580}" type="sibTrans" cxnId="{E23A5A7E-A1F8-45A0-A591-F9258D1A0B0E}">
      <dgm:prSet/>
      <dgm:spPr/>
      <dgm:t>
        <a:bodyPr/>
        <a:lstStyle/>
        <a:p>
          <a:endParaRPr lang="en-US"/>
        </a:p>
      </dgm:t>
    </dgm:pt>
    <dgm:pt modelId="{B21019A1-486B-4986-845D-C216BDFA1D9F}">
      <dgm:prSet phldrT="[Text]" custT="1"/>
      <dgm:spPr/>
      <dgm:t>
        <a:bodyPr/>
        <a:lstStyle/>
        <a:p>
          <a:r>
            <a:rPr lang="en-US" sz="4000" dirty="0" smtClean="0"/>
            <a:t>Data in the cloud</a:t>
          </a:r>
          <a:endParaRPr lang="en-US" sz="4000" dirty="0"/>
        </a:p>
      </dgm:t>
    </dgm:pt>
    <dgm:pt modelId="{C699C0E8-403A-44C4-AAF9-F7F08BF588A6}" type="parTrans" cxnId="{0AFCAF20-1FD5-4F4E-841A-61C51BBF7888}">
      <dgm:prSet/>
      <dgm:spPr/>
      <dgm:t>
        <a:bodyPr/>
        <a:lstStyle/>
        <a:p>
          <a:endParaRPr lang="en-US"/>
        </a:p>
      </dgm:t>
    </dgm:pt>
    <dgm:pt modelId="{772C7974-9FA2-4DDF-8D04-DAB9740235B9}" type="sibTrans" cxnId="{0AFCAF20-1FD5-4F4E-841A-61C51BBF7888}">
      <dgm:prSet/>
      <dgm:spPr/>
      <dgm:t>
        <a:bodyPr/>
        <a:lstStyle/>
        <a:p>
          <a:endParaRPr lang="en-US"/>
        </a:p>
      </dgm:t>
    </dgm:pt>
    <dgm:pt modelId="{0D691EA5-1BB4-4DF6-A5E6-5B7343D9CBAE}" type="pres">
      <dgm:prSet presAssocID="{041E2953-6DF8-4265-A751-262A09BF05FB}" presName="Name0" presStyleCnt="0">
        <dgm:presLayoutVars>
          <dgm:dir/>
          <dgm:animLvl val="lvl"/>
          <dgm:resizeHandles val="exact"/>
        </dgm:presLayoutVars>
      </dgm:prSet>
      <dgm:spPr/>
    </dgm:pt>
    <dgm:pt modelId="{73F81AC4-190E-4EDB-8B23-09D403014B4B}" type="pres">
      <dgm:prSet presAssocID="{90216CD7-7C13-4EA4-BE43-75F527E664DE}" presName="Name8" presStyleCnt="0"/>
      <dgm:spPr/>
    </dgm:pt>
    <dgm:pt modelId="{42C349FD-8E8A-42EA-9C3E-BD8E642107B5}" type="pres">
      <dgm:prSet presAssocID="{90216CD7-7C13-4EA4-BE43-75F527E664DE}" presName="level" presStyleLbl="node1" presStyleIdx="0" presStyleCnt="3" custLinFactNeighborY="-1302">
        <dgm:presLayoutVars>
          <dgm:chMax val="1"/>
          <dgm:bulletEnabled val="1"/>
        </dgm:presLayoutVars>
      </dgm:prSet>
      <dgm:spPr/>
      <dgm:t>
        <a:bodyPr/>
        <a:lstStyle/>
        <a:p>
          <a:endParaRPr lang="en-US"/>
        </a:p>
      </dgm:t>
    </dgm:pt>
    <dgm:pt modelId="{B22D033D-4764-44B8-86D3-E89D3A318C45}" type="pres">
      <dgm:prSet presAssocID="{90216CD7-7C13-4EA4-BE43-75F527E664DE}" presName="levelTx" presStyleLbl="revTx" presStyleIdx="0" presStyleCnt="0">
        <dgm:presLayoutVars>
          <dgm:chMax val="1"/>
          <dgm:bulletEnabled val="1"/>
        </dgm:presLayoutVars>
      </dgm:prSet>
      <dgm:spPr/>
      <dgm:t>
        <a:bodyPr/>
        <a:lstStyle/>
        <a:p>
          <a:endParaRPr lang="en-US"/>
        </a:p>
      </dgm:t>
    </dgm:pt>
    <dgm:pt modelId="{0241E7E6-66E9-4058-8EE1-8341AA5488D7}" type="pres">
      <dgm:prSet presAssocID="{5D865062-26E7-4424-AA12-F8317FD50FC9}" presName="Name8" presStyleCnt="0"/>
      <dgm:spPr/>
    </dgm:pt>
    <dgm:pt modelId="{F44BF984-8A11-4760-A16E-E1B617E0B220}" type="pres">
      <dgm:prSet presAssocID="{5D865062-26E7-4424-AA12-F8317FD50FC9}" presName="level" presStyleLbl="node1" presStyleIdx="1" presStyleCnt="3">
        <dgm:presLayoutVars>
          <dgm:chMax val="1"/>
          <dgm:bulletEnabled val="1"/>
        </dgm:presLayoutVars>
      </dgm:prSet>
      <dgm:spPr/>
      <dgm:t>
        <a:bodyPr/>
        <a:lstStyle/>
        <a:p>
          <a:endParaRPr lang="en-US"/>
        </a:p>
      </dgm:t>
    </dgm:pt>
    <dgm:pt modelId="{E9E7AD2C-D556-487C-88FD-0A734548F203}" type="pres">
      <dgm:prSet presAssocID="{5D865062-26E7-4424-AA12-F8317FD50FC9}" presName="levelTx" presStyleLbl="revTx" presStyleIdx="0" presStyleCnt="0">
        <dgm:presLayoutVars>
          <dgm:chMax val="1"/>
          <dgm:bulletEnabled val="1"/>
        </dgm:presLayoutVars>
      </dgm:prSet>
      <dgm:spPr/>
      <dgm:t>
        <a:bodyPr/>
        <a:lstStyle/>
        <a:p>
          <a:endParaRPr lang="en-US"/>
        </a:p>
      </dgm:t>
    </dgm:pt>
    <dgm:pt modelId="{5A70A64D-EC68-46F0-9E01-01FCD5336480}" type="pres">
      <dgm:prSet presAssocID="{B21019A1-486B-4986-845D-C216BDFA1D9F}" presName="Name8" presStyleCnt="0"/>
      <dgm:spPr/>
    </dgm:pt>
    <dgm:pt modelId="{E222F324-0D62-4E48-A1B1-1F0984545C47}" type="pres">
      <dgm:prSet presAssocID="{B21019A1-486B-4986-845D-C216BDFA1D9F}" presName="level" presStyleLbl="node1" presStyleIdx="2" presStyleCnt="3">
        <dgm:presLayoutVars>
          <dgm:chMax val="1"/>
          <dgm:bulletEnabled val="1"/>
        </dgm:presLayoutVars>
      </dgm:prSet>
      <dgm:spPr/>
      <dgm:t>
        <a:bodyPr/>
        <a:lstStyle/>
        <a:p>
          <a:endParaRPr lang="en-US"/>
        </a:p>
      </dgm:t>
    </dgm:pt>
    <dgm:pt modelId="{97C4C727-68C7-47A0-8DCD-2D2D487D2ABA}" type="pres">
      <dgm:prSet presAssocID="{B21019A1-486B-4986-845D-C216BDFA1D9F}" presName="levelTx" presStyleLbl="revTx" presStyleIdx="0" presStyleCnt="0">
        <dgm:presLayoutVars>
          <dgm:chMax val="1"/>
          <dgm:bulletEnabled val="1"/>
        </dgm:presLayoutVars>
      </dgm:prSet>
      <dgm:spPr/>
      <dgm:t>
        <a:bodyPr/>
        <a:lstStyle/>
        <a:p>
          <a:endParaRPr lang="en-US"/>
        </a:p>
      </dgm:t>
    </dgm:pt>
  </dgm:ptLst>
  <dgm:cxnLst>
    <dgm:cxn modelId="{E23A5A7E-A1F8-45A0-A591-F9258D1A0B0E}" srcId="{041E2953-6DF8-4265-A751-262A09BF05FB}" destId="{5D865062-26E7-4424-AA12-F8317FD50FC9}" srcOrd="1" destOrd="0" parTransId="{DA74C309-4D7E-4B49-963E-F543142FB981}" sibTransId="{D30E4666-E029-40A8-AE75-EC3A2A505580}"/>
    <dgm:cxn modelId="{B7696D41-851C-4D37-8FEF-242F8ABB6E0A}" type="presOf" srcId="{041E2953-6DF8-4265-A751-262A09BF05FB}" destId="{0D691EA5-1BB4-4DF6-A5E6-5B7343D9CBAE}" srcOrd="0" destOrd="0" presId="urn:microsoft.com/office/officeart/2005/8/layout/pyramid1"/>
    <dgm:cxn modelId="{0AFCAF20-1FD5-4F4E-841A-61C51BBF7888}" srcId="{041E2953-6DF8-4265-A751-262A09BF05FB}" destId="{B21019A1-486B-4986-845D-C216BDFA1D9F}" srcOrd="2" destOrd="0" parTransId="{C699C0E8-403A-44C4-AAF9-F7F08BF588A6}" sibTransId="{772C7974-9FA2-4DDF-8D04-DAB9740235B9}"/>
    <dgm:cxn modelId="{266486BD-CA58-44E1-9376-C94C58B64EDC}" srcId="{041E2953-6DF8-4265-A751-262A09BF05FB}" destId="{90216CD7-7C13-4EA4-BE43-75F527E664DE}" srcOrd="0" destOrd="0" parTransId="{327B9CCA-7771-463F-A6F1-8C7A971B2316}" sibTransId="{69FF7044-EF08-418B-8B53-365200A18106}"/>
    <dgm:cxn modelId="{A41D3CB6-7D58-451E-95E2-C5FE6B07B2D7}" type="presOf" srcId="{5D865062-26E7-4424-AA12-F8317FD50FC9}" destId="{E9E7AD2C-D556-487C-88FD-0A734548F203}" srcOrd="1" destOrd="0" presId="urn:microsoft.com/office/officeart/2005/8/layout/pyramid1"/>
    <dgm:cxn modelId="{E4387BF4-F3B8-4CE4-AE1E-D17AC4D4DA2A}" type="presOf" srcId="{B21019A1-486B-4986-845D-C216BDFA1D9F}" destId="{E222F324-0D62-4E48-A1B1-1F0984545C47}" srcOrd="0" destOrd="0" presId="urn:microsoft.com/office/officeart/2005/8/layout/pyramid1"/>
    <dgm:cxn modelId="{63ECEB31-2C49-45C3-BFA0-4CB43EB28B2A}" type="presOf" srcId="{B21019A1-486B-4986-845D-C216BDFA1D9F}" destId="{97C4C727-68C7-47A0-8DCD-2D2D487D2ABA}" srcOrd="1" destOrd="0" presId="urn:microsoft.com/office/officeart/2005/8/layout/pyramid1"/>
    <dgm:cxn modelId="{33D156FA-9B6E-4D97-A58C-FC48D399E152}" type="presOf" srcId="{90216CD7-7C13-4EA4-BE43-75F527E664DE}" destId="{42C349FD-8E8A-42EA-9C3E-BD8E642107B5}" srcOrd="0" destOrd="0" presId="urn:microsoft.com/office/officeart/2005/8/layout/pyramid1"/>
    <dgm:cxn modelId="{6F653670-7A82-4D85-BE95-ECE4160DF27B}" type="presOf" srcId="{5D865062-26E7-4424-AA12-F8317FD50FC9}" destId="{F44BF984-8A11-4760-A16E-E1B617E0B220}" srcOrd="0" destOrd="0" presId="urn:microsoft.com/office/officeart/2005/8/layout/pyramid1"/>
    <dgm:cxn modelId="{309A51E3-EB77-4615-B2FF-4BB1AAB769E9}" type="presOf" srcId="{90216CD7-7C13-4EA4-BE43-75F527E664DE}" destId="{B22D033D-4764-44B8-86D3-E89D3A318C45}" srcOrd="1" destOrd="0" presId="urn:microsoft.com/office/officeart/2005/8/layout/pyramid1"/>
    <dgm:cxn modelId="{2683C2EB-0EAC-47F7-AB84-1037B32B8E58}" type="presParOf" srcId="{0D691EA5-1BB4-4DF6-A5E6-5B7343D9CBAE}" destId="{73F81AC4-190E-4EDB-8B23-09D403014B4B}" srcOrd="0" destOrd="0" presId="urn:microsoft.com/office/officeart/2005/8/layout/pyramid1"/>
    <dgm:cxn modelId="{E57F8596-0BC7-421B-8505-0874B4C86FED}" type="presParOf" srcId="{73F81AC4-190E-4EDB-8B23-09D403014B4B}" destId="{42C349FD-8E8A-42EA-9C3E-BD8E642107B5}" srcOrd="0" destOrd="0" presId="urn:microsoft.com/office/officeart/2005/8/layout/pyramid1"/>
    <dgm:cxn modelId="{D4AF69C2-5A0F-4392-B5B6-1AE1DBB0D8A2}" type="presParOf" srcId="{73F81AC4-190E-4EDB-8B23-09D403014B4B}" destId="{B22D033D-4764-44B8-86D3-E89D3A318C45}" srcOrd="1" destOrd="0" presId="urn:microsoft.com/office/officeart/2005/8/layout/pyramid1"/>
    <dgm:cxn modelId="{C10F4423-3C47-4212-BC87-FD9686EF2760}" type="presParOf" srcId="{0D691EA5-1BB4-4DF6-A5E6-5B7343D9CBAE}" destId="{0241E7E6-66E9-4058-8EE1-8341AA5488D7}" srcOrd="1" destOrd="0" presId="urn:microsoft.com/office/officeart/2005/8/layout/pyramid1"/>
    <dgm:cxn modelId="{1E3C0624-8B36-44B0-985C-5AB3684C1F1B}" type="presParOf" srcId="{0241E7E6-66E9-4058-8EE1-8341AA5488D7}" destId="{F44BF984-8A11-4760-A16E-E1B617E0B220}" srcOrd="0" destOrd="0" presId="urn:microsoft.com/office/officeart/2005/8/layout/pyramid1"/>
    <dgm:cxn modelId="{9398EF89-F55D-4197-BFFF-0E40F7A9FB3D}" type="presParOf" srcId="{0241E7E6-66E9-4058-8EE1-8341AA5488D7}" destId="{E9E7AD2C-D556-487C-88FD-0A734548F203}" srcOrd="1" destOrd="0" presId="urn:microsoft.com/office/officeart/2005/8/layout/pyramid1"/>
    <dgm:cxn modelId="{FCE7E337-A76F-4602-A138-1B2B06F6DD49}" type="presParOf" srcId="{0D691EA5-1BB4-4DF6-A5E6-5B7343D9CBAE}" destId="{5A70A64D-EC68-46F0-9E01-01FCD5336480}" srcOrd="2" destOrd="0" presId="urn:microsoft.com/office/officeart/2005/8/layout/pyramid1"/>
    <dgm:cxn modelId="{F1C5BC1D-F376-4C16-8118-ADF09158B8E9}" type="presParOf" srcId="{5A70A64D-EC68-46F0-9E01-01FCD5336480}" destId="{E222F324-0D62-4E48-A1B1-1F0984545C47}" srcOrd="0" destOrd="0" presId="urn:microsoft.com/office/officeart/2005/8/layout/pyramid1"/>
    <dgm:cxn modelId="{01AE8B88-69D0-4423-8859-A2F632ED1A71}" type="presParOf" srcId="{5A70A64D-EC68-46F0-9E01-01FCD5336480}" destId="{97C4C727-68C7-47A0-8DCD-2D2D487D2ABA}" srcOrd="1" destOrd="0" presId="urn:microsoft.com/office/officeart/2005/8/layout/pyramid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B12701-07BB-4F40-B43E-881CD4B11CD7}">
      <dsp:nvSpPr>
        <dsp:cNvPr id="0" name=""/>
        <dsp:cNvSpPr/>
      </dsp:nvSpPr>
      <dsp:spPr>
        <a:xfrm>
          <a:off x="316943" y="-4747"/>
          <a:ext cx="4139419" cy="4139419"/>
        </a:xfrm>
        <a:prstGeom prst="circularArrow">
          <a:avLst>
            <a:gd name="adj1" fmla="val 5274"/>
            <a:gd name="adj2" fmla="val 312630"/>
            <a:gd name="adj3" fmla="val 14304219"/>
            <a:gd name="adj4" fmla="val 17082630"/>
            <a:gd name="adj5" fmla="val 547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F0B5C4-D94E-45C0-B07E-55E2F43C7B3B}">
      <dsp:nvSpPr>
        <dsp:cNvPr id="0" name=""/>
        <dsp:cNvSpPr/>
      </dsp:nvSpPr>
      <dsp:spPr>
        <a:xfrm>
          <a:off x="1633831" y="1711"/>
          <a:ext cx="1505642" cy="75282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User needs</a:t>
          </a:r>
          <a:endParaRPr lang="en-US" sz="1600" kern="1200" dirty="0"/>
        </a:p>
      </dsp:txBody>
      <dsp:txXfrm>
        <a:off x="1670581" y="38461"/>
        <a:ext cx="1432142" cy="679321"/>
      </dsp:txXfrm>
    </dsp:sp>
    <dsp:sp modelId="{6E130691-D612-4036-87DE-00EA59CB07D7}">
      <dsp:nvSpPr>
        <dsp:cNvPr id="0" name=""/>
        <dsp:cNvSpPr/>
      </dsp:nvSpPr>
      <dsp:spPr>
        <a:xfrm>
          <a:off x="3198775" y="972862"/>
          <a:ext cx="1505642" cy="75282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Observations</a:t>
          </a:r>
          <a:endParaRPr lang="en-US" sz="1800" kern="1200" dirty="0"/>
        </a:p>
      </dsp:txBody>
      <dsp:txXfrm>
        <a:off x="3235525" y="1009612"/>
        <a:ext cx="1432142" cy="679321"/>
      </dsp:txXfrm>
    </dsp:sp>
    <dsp:sp modelId="{627EAE53-22CC-4E3A-81F3-8F76D805A3BA}">
      <dsp:nvSpPr>
        <dsp:cNvPr id="0" name=""/>
        <dsp:cNvSpPr/>
      </dsp:nvSpPr>
      <dsp:spPr>
        <a:xfrm>
          <a:off x="3172467" y="2247545"/>
          <a:ext cx="1505642" cy="75282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Data</a:t>
          </a:r>
          <a:endParaRPr lang="en-US" sz="1800" kern="1200" dirty="0"/>
        </a:p>
      </dsp:txBody>
      <dsp:txXfrm>
        <a:off x="3209217" y="2284295"/>
        <a:ext cx="1432142" cy="679321"/>
      </dsp:txXfrm>
    </dsp:sp>
    <dsp:sp modelId="{9210E33E-802F-40D8-BC58-27A9D7D2C113}">
      <dsp:nvSpPr>
        <dsp:cNvPr id="0" name=""/>
        <dsp:cNvSpPr/>
      </dsp:nvSpPr>
      <dsp:spPr>
        <a:xfrm>
          <a:off x="1614575" y="3360895"/>
          <a:ext cx="1505642" cy="75282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Products</a:t>
          </a:r>
          <a:endParaRPr lang="en-US" sz="1800" kern="1200" dirty="0"/>
        </a:p>
      </dsp:txBody>
      <dsp:txXfrm>
        <a:off x="1651325" y="3397645"/>
        <a:ext cx="1432142" cy="679321"/>
      </dsp:txXfrm>
    </dsp:sp>
    <dsp:sp modelId="{7DEDC4D2-65CA-4BA6-A25C-594C95CBBD8E}">
      <dsp:nvSpPr>
        <dsp:cNvPr id="0" name=""/>
        <dsp:cNvSpPr/>
      </dsp:nvSpPr>
      <dsp:spPr>
        <a:xfrm>
          <a:off x="148864" y="2247576"/>
          <a:ext cx="1505642" cy="75282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Information</a:t>
          </a:r>
          <a:endParaRPr lang="en-US" sz="1800" kern="1200" dirty="0"/>
        </a:p>
      </dsp:txBody>
      <dsp:txXfrm>
        <a:off x="185614" y="2284326"/>
        <a:ext cx="1432142" cy="679321"/>
      </dsp:txXfrm>
    </dsp:sp>
    <dsp:sp modelId="{7F6C4C10-7448-4836-8EE6-D612C8E78000}">
      <dsp:nvSpPr>
        <dsp:cNvPr id="0" name=""/>
        <dsp:cNvSpPr/>
      </dsp:nvSpPr>
      <dsp:spPr>
        <a:xfrm>
          <a:off x="179534" y="841350"/>
          <a:ext cx="1505642" cy="75282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Knowledge</a:t>
          </a:r>
          <a:endParaRPr lang="en-US" sz="1800" kern="1200" dirty="0"/>
        </a:p>
      </dsp:txBody>
      <dsp:txXfrm>
        <a:off x="216284" y="878100"/>
        <a:ext cx="1432142" cy="6793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C349FD-8E8A-42EA-9C3E-BD8E642107B5}">
      <dsp:nvSpPr>
        <dsp:cNvPr id="0" name=""/>
        <dsp:cNvSpPr/>
      </dsp:nvSpPr>
      <dsp:spPr>
        <a:xfrm>
          <a:off x="3352799" y="0"/>
          <a:ext cx="3352800" cy="1340908"/>
        </a:xfrm>
        <a:prstGeom prst="trapezoid">
          <a:avLst>
            <a:gd name="adj" fmla="val 125020"/>
          </a:avLst>
        </a:prstGeom>
        <a:solidFill>
          <a:schemeClr val="accent2">
            <a:alpha val="90000"/>
            <a:hueOff val="0"/>
            <a:satOff val="0"/>
            <a:lumOff val="0"/>
            <a:alphaOff val="0"/>
          </a:schemeClr>
        </a:solidFill>
        <a:ln w="12700" cap="flat" cmpd="sng" algn="ctr">
          <a:noFill/>
          <a:prstDash val="solid"/>
          <a:miter lim="800000"/>
        </a:ln>
        <a:effectLst/>
        <a:scene3d>
          <a:camera prst="orthographicFront"/>
          <a:lightRig rig="threePt" dir="t"/>
        </a:scene3d>
        <a:sp3d>
          <a:bevelT prst="convex"/>
        </a:sp3d>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lvl="0" algn="ctr" defTabSz="1955800">
            <a:lnSpc>
              <a:spcPct val="90000"/>
            </a:lnSpc>
            <a:spcBef>
              <a:spcPct val="0"/>
            </a:spcBef>
            <a:spcAft>
              <a:spcPct val="35000"/>
            </a:spcAft>
          </a:pPr>
          <a:r>
            <a:rPr lang="en-US" sz="4400" kern="1200" dirty="0" smtClean="0"/>
            <a:t>User Interface</a:t>
          </a:r>
          <a:endParaRPr lang="en-US" sz="4400" kern="1200" dirty="0"/>
        </a:p>
      </dsp:txBody>
      <dsp:txXfrm>
        <a:off x="3352799" y="0"/>
        <a:ext cx="3352800" cy="1340908"/>
      </dsp:txXfrm>
    </dsp:sp>
    <dsp:sp modelId="{F44BF984-8A11-4760-A16E-E1B617E0B220}">
      <dsp:nvSpPr>
        <dsp:cNvPr id="0" name=""/>
        <dsp:cNvSpPr/>
      </dsp:nvSpPr>
      <dsp:spPr>
        <a:xfrm>
          <a:off x="1676399" y="1340908"/>
          <a:ext cx="6705600" cy="1340908"/>
        </a:xfrm>
        <a:prstGeom prst="trapezoid">
          <a:avLst>
            <a:gd name="adj" fmla="val 125020"/>
          </a:avLst>
        </a:prstGeom>
        <a:solidFill>
          <a:schemeClr val="accent2">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lvl="0" algn="ctr" defTabSz="1955800">
            <a:lnSpc>
              <a:spcPct val="90000"/>
            </a:lnSpc>
            <a:spcBef>
              <a:spcPct val="0"/>
            </a:spcBef>
            <a:spcAft>
              <a:spcPct val="35000"/>
            </a:spcAft>
          </a:pPr>
          <a:r>
            <a:rPr lang="en-US" sz="4400" kern="1200" dirty="0" smtClean="0"/>
            <a:t>Services</a:t>
          </a:r>
          <a:endParaRPr lang="en-US" sz="4400" kern="1200" dirty="0"/>
        </a:p>
      </dsp:txBody>
      <dsp:txXfrm>
        <a:off x="2849879" y="1340908"/>
        <a:ext cx="4358640" cy="1340908"/>
      </dsp:txXfrm>
    </dsp:sp>
    <dsp:sp modelId="{E222F324-0D62-4E48-A1B1-1F0984545C47}">
      <dsp:nvSpPr>
        <dsp:cNvPr id="0" name=""/>
        <dsp:cNvSpPr/>
      </dsp:nvSpPr>
      <dsp:spPr>
        <a:xfrm>
          <a:off x="0" y="2681816"/>
          <a:ext cx="10058399" cy="1340908"/>
        </a:xfrm>
        <a:prstGeom prst="trapezoid">
          <a:avLst>
            <a:gd name="adj" fmla="val 125020"/>
          </a:avLst>
        </a:prstGeom>
        <a:solidFill>
          <a:schemeClr val="accent2">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lvl="0" algn="ctr" defTabSz="1955800">
            <a:lnSpc>
              <a:spcPct val="90000"/>
            </a:lnSpc>
            <a:spcBef>
              <a:spcPct val="0"/>
            </a:spcBef>
            <a:spcAft>
              <a:spcPct val="35000"/>
            </a:spcAft>
          </a:pPr>
          <a:r>
            <a:rPr lang="en-US" sz="4400" kern="1200" dirty="0" smtClean="0"/>
            <a:t>Data on Spinning Disk</a:t>
          </a:r>
          <a:endParaRPr lang="en-US" sz="4400" kern="1200" dirty="0"/>
        </a:p>
      </dsp:txBody>
      <dsp:txXfrm>
        <a:off x="1760219" y="2681816"/>
        <a:ext cx="6537960" cy="134090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C349FD-8E8A-42EA-9C3E-BD8E642107B5}">
      <dsp:nvSpPr>
        <dsp:cNvPr id="0" name=""/>
        <dsp:cNvSpPr/>
      </dsp:nvSpPr>
      <dsp:spPr>
        <a:xfrm>
          <a:off x="3352799" y="0"/>
          <a:ext cx="3352800" cy="1340908"/>
        </a:xfrm>
        <a:prstGeom prst="trapezoid">
          <a:avLst>
            <a:gd name="adj" fmla="val 125020"/>
          </a:avLst>
        </a:prstGeom>
        <a:solidFill>
          <a:schemeClr val="accent2">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convex"/>
        </a:sp3d>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lvl="0" algn="ctr" defTabSz="1778000">
            <a:lnSpc>
              <a:spcPct val="90000"/>
            </a:lnSpc>
            <a:spcBef>
              <a:spcPct val="0"/>
            </a:spcBef>
            <a:spcAft>
              <a:spcPct val="35000"/>
            </a:spcAft>
          </a:pPr>
          <a:r>
            <a:rPr lang="en-US" sz="4000" kern="1200" dirty="0" smtClean="0"/>
            <a:t>UI</a:t>
          </a:r>
          <a:endParaRPr lang="en-US" sz="4000" kern="1200" dirty="0"/>
        </a:p>
      </dsp:txBody>
      <dsp:txXfrm>
        <a:off x="3352799" y="0"/>
        <a:ext cx="3352800" cy="1340908"/>
      </dsp:txXfrm>
    </dsp:sp>
    <dsp:sp modelId="{F44BF984-8A11-4760-A16E-E1B617E0B220}">
      <dsp:nvSpPr>
        <dsp:cNvPr id="0" name=""/>
        <dsp:cNvSpPr/>
      </dsp:nvSpPr>
      <dsp:spPr>
        <a:xfrm>
          <a:off x="1676399" y="1340908"/>
          <a:ext cx="6705600" cy="1340908"/>
        </a:xfrm>
        <a:prstGeom prst="trapezoid">
          <a:avLst>
            <a:gd name="adj" fmla="val 125020"/>
          </a:avLst>
        </a:prstGeom>
        <a:solidFill>
          <a:schemeClr val="accent2">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lvl="0" algn="ctr" defTabSz="1778000">
            <a:lnSpc>
              <a:spcPct val="90000"/>
            </a:lnSpc>
            <a:spcBef>
              <a:spcPct val="0"/>
            </a:spcBef>
            <a:spcAft>
              <a:spcPct val="35000"/>
            </a:spcAft>
          </a:pPr>
          <a:r>
            <a:rPr lang="en-US" sz="4000" kern="1200" dirty="0" smtClean="0"/>
            <a:t>Services in the cloud</a:t>
          </a:r>
          <a:endParaRPr lang="en-US" sz="4000" kern="1200" dirty="0"/>
        </a:p>
      </dsp:txBody>
      <dsp:txXfrm>
        <a:off x="2849879" y="1340908"/>
        <a:ext cx="4358640" cy="1340908"/>
      </dsp:txXfrm>
    </dsp:sp>
    <dsp:sp modelId="{E222F324-0D62-4E48-A1B1-1F0984545C47}">
      <dsp:nvSpPr>
        <dsp:cNvPr id="0" name=""/>
        <dsp:cNvSpPr/>
      </dsp:nvSpPr>
      <dsp:spPr>
        <a:xfrm>
          <a:off x="0" y="2681816"/>
          <a:ext cx="10058399" cy="1340908"/>
        </a:xfrm>
        <a:prstGeom prst="trapezoid">
          <a:avLst>
            <a:gd name="adj" fmla="val 125020"/>
          </a:avLst>
        </a:prstGeom>
        <a:solidFill>
          <a:schemeClr val="accent2">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lvl="0" algn="ctr" defTabSz="1778000">
            <a:lnSpc>
              <a:spcPct val="90000"/>
            </a:lnSpc>
            <a:spcBef>
              <a:spcPct val="0"/>
            </a:spcBef>
            <a:spcAft>
              <a:spcPct val="35000"/>
            </a:spcAft>
          </a:pPr>
          <a:r>
            <a:rPr lang="en-US" sz="4000" kern="1200" dirty="0" smtClean="0"/>
            <a:t>Data in the cloud</a:t>
          </a:r>
          <a:endParaRPr lang="en-US" sz="4000" kern="1200" dirty="0"/>
        </a:p>
      </dsp:txBody>
      <dsp:txXfrm>
        <a:off x="1760219" y="2681816"/>
        <a:ext cx="6537960" cy="1340908"/>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5455"/>
          </a:xfrm>
          <a:prstGeom prst="rect">
            <a:avLst/>
          </a:prstGeom>
        </p:spPr>
        <p:txBody>
          <a:bodyPr vert="horz" lIns="93324" tIns="46662" rIns="93324" bIns="46662" rtlCol="0"/>
          <a:lstStyle>
            <a:lvl1pPr algn="r">
              <a:defRPr sz="1200"/>
            </a:lvl1pPr>
          </a:lstStyle>
          <a:p>
            <a:fld id="{0775BF4A-9CB1-5747-B319-707DA98CEC20}" type="datetime1">
              <a:rPr lang="en-US" smtClean="0"/>
              <a:pPr/>
              <a:t>4/21/2020</a:t>
            </a:fld>
            <a:endParaRPr lang="en-US"/>
          </a:p>
        </p:txBody>
      </p:sp>
      <p:sp>
        <p:nvSpPr>
          <p:cNvPr id="4" name="Footer Placeholder 3"/>
          <p:cNvSpPr>
            <a:spLocks noGrp="1"/>
          </p:cNvSpPr>
          <p:nvPr>
            <p:ph type="ftr" sz="quarter" idx="2"/>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29"/>
            <a:ext cx="3043343" cy="465455"/>
          </a:xfrm>
          <a:prstGeom prst="rect">
            <a:avLst/>
          </a:prstGeom>
        </p:spPr>
        <p:txBody>
          <a:bodyPr vert="horz" lIns="93324" tIns="46662" rIns="93324" bIns="46662" rtlCol="0" anchor="b"/>
          <a:lstStyle>
            <a:lvl1pPr algn="r">
              <a:defRPr sz="1200"/>
            </a:lvl1pPr>
          </a:lstStyle>
          <a:p>
            <a:fld id="{E0A22459-1A81-CA4B-89BB-FCE38A3AE18F}" type="slidenum">
              <a:rPr lang="en-US" smtClean="0"/>
              <a:pPr/>
              <a:t>‹#›</a:t>
            </a:fld>
            <a:endParaRPr lang="en-US"/>
          </a:p>
        </p:txBody>
      </p:sp>
    </p:spTree>
    <p:extLst>
      <p:ext uri="{BB962C8B-B14F-4D97-AF65-F5344CB8AC3E}">
        <p14:creationId xmlns:p14="http://schemas.microsoft.com/office/powerpoint/2010/main" val="269203048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62BC7567-D5EA-874F-8815-73DC5E77631E}" type="datetime1">
              <a:rPr lang="en-US" smtClean="0"/>
              <a:pPr/>
              <a:t>4/21/2020</a:t>
            </a:fld>
            <a:endParaRPr lang="en-US"/>
          </a:p>
        </p:txBody>
      </p:sp>
      <p:sp>
        <p:nvSpPr>
          <p:cNvPr id="4" name="Slide Image Placeholder 3"/>
          <p:cNvSpPr>
            <a:spLocks noGrp="1" noRot="1" noChangeAspect="1"/>
          </p:cNvSpPr>
          <p:nvPr>
            <p:ph type="sldImg" idx="2"/>
          </p:nvPr>
        </p:nvSpPr>
        <p:spPr>
          <a:xfrm>
            <a:off x="407988" y="698500"/>
            <a:ext cx="6207125"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BB8DCC0E-7DBF-7C4A-B104-25FE08E3BB8F}" type="slidenum">
              <a:rPr lang="en-US" smtClean="0"/>
              <a:pPr/>
              <a:t>‹#›</a:t>
            </a:fld>
            <a:endParaRPr lang="en-US"/>
          </a:p>
        </p:txBody>
      </p:sp>
    </p:spTree>
    <p:extLst>
      <p:ext uri="{BB962C8B-B14F-4D97-AF65-F5344CB8AC3E}">
        <p14:creationId xmlns:p14="http://schemas.microsoft.com/office/powerpoint/2010/main" val="426032343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3</a:t>
            </a:fld>
            <a:endParaRPr lang="en-US"/>
          </a:p>
        </p:txBody>
      </p:sp>
    </p:spTree>
    <p:extLst>
      <p:ext uri="{BB962C8B-B14F-4D97-AF65-F5344CB8AC3E}">
        <p14:creationId xmlns:p14="http://schemas.microsoft.com/office/powerpoint/2010/main" val="12016774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4A8C170-39A9-4DB8-941B-FD5087CDD698}" type="slidenum">
              <a:rPr lang="en-US" smtClean="0"/>
              <a:pPr/>
              <a:t>27</a:t>
            </a:fld>
            <a:endParaRPr lang="en-US"/>
          </a:p>
        </p:txBody>
      </p:sp>
    </p:spTree>
    <p:extLst>
      <p:ext uri="{BB962C8B-B14F-4D97-AF65-F5344CB8AC3E}">
        <p14:creationId xmlns:p14="http://schemas.microsoft.com/office/powerpoint/2010/main" val="15452765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4A8C170-39A9-4DB8-941B-FD5087CDD698}" type="slidenum">
              <a:rPr lang="en-US" smtClean="0"/>
              <a:pPr/>
              <a:t>28</a:t>
            </a:fld>
            <a:endParaRPr lang="en-US"/>
          </a:p>
        </p:txBody>
      </p:sp>
    </p:spTree>
    <p:extLst>
      <p:ext uri="{BB962C8B-B14F-4D97-AF65-F5344CB8AC3E}">
        <p14:creationId xmlns:p14="http://schemas.microsoft.com/office/powerpoint/2010/main" val="4991803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4A8C170-39A9-4DB8-941B-FD5087CDD698}" type="slidenum">
              <a:rPr lang="en-US" smtClean="0"/>
              <a:pPr/>
              <a:t>29</a:t>
            </a:fld>
            <a:endParaRPr lang="en-US"/>
          </a:p>
        </p:txBody>
      </p:sp>
    </p:spTree>
    <p:extLst>
      <p:ext uri="{BB962C8B-B14F-4D97-AF65-F5344CB8AC3E}">
        <p14:creationId xmlns:p14="http://schemas.microsoft.com/office/powerpoint/2010/main" val="39884617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A8C170-39A9-4DB8-941B-FD5087CDD698}" type="slidenum">
              <a:rPr lang="en-US" smtClean="0"/>
              <a:pPr/>
              <a:t>32</a:t>
            </a:fld>
            <a:endParaRPr lang="en-US"/>
          </a:p>
        </p:txBody>
      </p:sp>
    </p:spTree>
    <p:extLst>
      <p:ext uri="{BB962C8B-B14F-4D97-AF65-F5344CB8AC3E}">
        <p14:creationId xmlns:p14="http://schemas.microsoft.com/office/powerpoint/2010/main" val="40390832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A8C170-39A9-4DB8-941B-FD5087CDD698}" type="slidenum">
              <a:rPr lang="en-US" smtClean="0"/>
              <a:pPr/>
              <a:t>33</a:t>
            </a:fld>
            <a:endParaRPr lang="en-US"/>
          </a:p>
        </p:txBody>
      </p:sp>
    </p:spTree>
    <p:extLst>
      <p:ext uri="{BB962C8B-B14F-4D97-AF65-F5344CB8AC3E}">
        <p14:creationId xmlns:p14="http://schemas.microsoft.com/office/powerpoint/2010/main" val="32317253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37</a:t>
            </a:fld>
            <a:endParaRPr lang="en-US"/>
          </a:p>
        </p:txBody>
      </p:sp>
    </p:spTree>
    <p:extLst>
      <p:ext uri="{BB962C8B-B14F-4D97-AF65-F5344CB8AC3E}">
        <p14:creationId xmlns:p14="http://schemas.microsoft.com/office/powerpoint/2010/main" val="1409365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History of two POES satellites and SST / band products growing to include GOES, OrbView-2, Terra, Aqua,</a:t>
            </a:r>
            <a:r>
              <a:rPr lang="en-US" baseline="0" dirty="0"/>
              <a:t> DMSP, </a:t>
            </a:r>
            <a:r>
              <a:rPr lang="en-US" baseline="0" dirty="0" err="1"/>
              <a:t>SeaWinds</a:t>
            </a:r>
            <a:r>
              <a:rPr lang="en-US" baseline="0" dirty="0"/>
              <a:t>, SMAP, Jason-2/3, </a:t>
            </a:r>
            <a:r>
              <a:rPr lang="en-US" baseline="0" dirty="0" err="1"/>
              <a:t>Cryosat</a:t>
            </a:r>
            <a:r>
              <a:rPr lang="en-US" baseline="0" dirty="0"/>
              <a:t>, S-1,S-2,S-3, etc</a:t>
            </a:r>
            <a:r>
              <a:rPr lang="en-US" baseline="0" dirty="0" smtClean="0"/>
              <a:t>.</a:t>
            </a:r>
          </a:p>
          <a:p>
            <a:endParaRPr lang="en-US" baseline="0" dirty="0" smtClean="0"/>
          </a:p>
          <a:p>
            <a:r>
              <a:rPr lang="en-US" baseline="0" dirty="0" smtClean="0"/>
              <a:t>Much appreciation for the JPSS Program that contributed </a:t>
            </a:r>
            <a:r>
              <a:rPr lang="en-US" baseline="0" dirty="0" err="1" smtClean="0"/>
              <a:t>satellites,sensors,data</a:t>
            </a:r>
            <a:r>
              <a:rPr lang="en-US" baseline="0" dirty="0" smtClean="0"/>
              <a:t>, and support for </a:t>
            </a:r>
            <a:r>
              <a:rPr lang="en-US" baseline="0" smtClean="0"/>
              <a:t>this activity.</a:t>
            </a:r>
            <a:endParaRPr lang="en-US" dirty="0"/>
          </a:p>
        </p:txBody>
      </p:sp>
      <p:sp>
        <p:nvSpPr>
          <p:cNvPr id="4" name="Slide Number Placeholder 3"/>
          <p:cNvSpPr>
            <a:spLocks noGrp="1"/>
          </p:cNvSpPr>
          <p:nvPr>
            <p:ph type="sldNum" sz="quarter" idx="10"/>
          </p:nvPr>
        </p:nvSpPr>
        <p:spPr/>
        <p:txBody>
          <a:bodyPr/>
          <a:lstStyle/>
          <a:p>
            <a:fld id="{34A8C170-39A9-4DB8-941B-FD5087CDD698}" type="slidenum">
              <a:rPr lang="en-US" smtClean="0"/>
              <a:pPr/>
              <a:t>9</a:t>
            </a:fld>
            <a:endParaRPr lang="en-US"/>
          </a:p>
        </p:txBody>
      </p:sp>
    </p:spTree>
    <p:extLst>
      <p:ext uri="{BB962C8B-B14F-4D97-AF65-F5344CB8AC3E}">
        <p14:creationId xmlns:p14="http://schemas.microsoft.com/office/powerpoint/2010/main" val="5670747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A8C170-39A9-4DB8-941B-FD5087CDD698}" type="slidenum">
              <a:rPr lang="en-US" smtClean="0"/>
              <a:pPr/>
              <a:t>11</a:t>
            </a:fld>
            <a:endParaRPr lang="en-US"/>
          </a:p>
        </p:txBody>
      </p:sp>
    </p:spTree>
    <p:extLst>
      <p:ext uri="{BB962C8B-B14F-4D97-AF65-F5344CB8AC3E}">
        <p14:creationId xmlns:p14="http://schemas.microsoft.com/office/powerpoint/2010/main" val="2030855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20</a:t>
            </a:fld>
            <a:endParaRPr lang="en-US"/>
          </a:p>
        </p:txBody>
      </p:sp>
    </p:spTree>
    <p:extLst>
      <p:ext uri="{BB962C8B-B14F-4D97-AF65-F5344CB8AC3E}">
        <p14:creationId xmlns:p14="http://schemas.microsoft.com/office/powerpoint/2010/main" val="36554123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4A8C170-39A9-4DB8-941B-FD5087CDD698}" type="slidenum">
              <a:rPr lang="en-US" smtClean="0"/>
              <a:pPr/>
              <a:t>22</a:t>
            </a:fld>
            <a:endParaRPr lang="en-US"/>
          </a:p>
        </p:txBody>
      </p:sp>
    </p:spTree>
    <p:extLst>
      <p:ext uri="{BB962C8B-B14F-4D97-AF65-F5344CB8AC3E}">
        <p14:creationId xmlns:p14="http://schemas.microsoft.com/office/powerpoint/2010/main" val="4180174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4A8C170-39A9-4DB8-941B-FD5087CDD698}" type="slidenum">
              <a:rPr lang="en-US" smtClean="0"/>
              <a:pPr/>
              <a:t>23</a:t>
            </a:fld>
            <a:endParaRPr lang="en-US"/>
          </a:p>
        </p:txBody>
      </p:sp>
    </p:spTree>
    <p:extLst>
      <p:ext uri="{BB962C8B-B14F-4D97-AF65-F5344CB8AC3E}">
        <p14:creationId xmlns:p14="http://schemas.microsoft.com/office/powerpoint/2010/main" val="5883842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4A8C170-39A9-4DB8-941B-FD5087CDD698}" type="slidenum">
              <a:rPr lang="en-US" smtClean="0"/>
              <a:pPr/>
              <a:t>24</a:t>
            </a:fld>
            <a:endParaRPr lang="en-US"/>
          </a:p>
        </p:txBody>
      </p:sp>
    </p:spTree>
    <p:extLst>
      <p:ext uri="{BB962C8B-B14F-4D97-AF65-F5344CB8AC3E}">
        <p14:creationId xmlns:p14="http://schemas.microsoft.com/office/powerpoint/2010/main" val="34627972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25</a:t>
            </a:fld>
            <a:endParaRPr lang="en-US"/>
          </a:p>
        </p:txBody>
      </p:sp>
    </p:spTree>
    <p:extLst>
      <p:ext uri="{BB962C8B-B14F-4D97-AF65-F5344CB8AC3E}">
        <p14:creationId xmlns:p14="http://schemas.microsoft.com/office/powerpoint/2010/main" val="41035082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4A8C170-39A9-4DB8-941B-FD5087CDD698}" type="slidenum">
              <a:rPr lang="en-US" smtClean="0"/>
              <a:pPr/>
              <a:t>26</a:t>
            </a:fld>
            <a:endParaRPr lang="en-US"/>
          </a:p>
        </p:txBody>
      </p:sp>
    </p:spTree>
    <p:extLst>
      <p:ext uri="{BB962C8B-B14F-4D97-AF65-F5344CB8AC3E}">
        <p14:creationId xmlns:p14="http://schemas.microsoft.com/office/powerpoint/2010/main" val="25585720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BF16-CB2D-0948-A94B-E8BCCF0DB9D1}"/>
              </a:ext>
            </a:extLst>
          </p:cNvPr>
          <p:cNvSpPr>
            <a:spLocks noGrp="1"/>
          </p:cNvSpPr>
          <p:nvPr>
            <p:ph type="title"/>
          </p:nvPr>
        </p:nvSpPr>
        <p:spPr/>
        <p:txBody>
          <a:bodyPr/>
          <a:lstStyle>
            <a:lvl1pPr>
              <a:defRPr b="0" i="0">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A11932CA-76FF-2A48-8A85-97E2AEF69508}"/>
              </a:ext>
            </a:extLst>
          </p:cNvPr>
          <p:cNvSpPr>
            <a:spLocks noGrp="1"/>
          </p:cNvSpPr>
          <p:nvPr>
            <p:ph idx="1"/>
          </p:nvPr>
        </p:nvSpPr>
        <p:spPr/>
        <p:txBody>
          <a:bodyPr/>
          <a:lstStyle>
            <a:lvl1pPr>
              <a:defRPr>
                <a:solidFill>
                  <a:schemeClr val="tx1">
                    <a:lumMod val="85000"/>
                    <a:lumOff val="15000"/>
                  </a:schemeClr>
                </a:solidFill>
                <a:latin typeface="Helvetica" pitchFamily="2" charset="0"/>
              </a:defRPr>
            </a:lvl1pPr>
            <a:lvl2pPr>
              <a:defRPr>
                <a:solidFill>
                  <a:schemeClr val="tx1">
                    <a:lumMod val="85000"/>
                    <a:lumOff val="15000"/>
                  </a:schemeClr>
                </a:solidFill>
                <a:latin typeface="Helvetica" pitchFamily="2" charset="0"/>
              </a:defRPr>
            </a:lvl2pPr>
            <a:lvl3pPr>
              <a:defRPr>
                <a:solidFill>
                  <a:schemeClr val="tx1">
                    <a:lumMod val="85000"/>
                    <a:lumOff val="15000"/>
                  </a:schemeClr>
                </a:solidFill>
                <a:latin typeface="Helvetica" pitchFamily="2" charset="0"/>
              </a:defRPr>
            </a:lvl3pPr>
            <a:lvl4pPr>
              <a:defRPr>
                <a:solidFill>
                  <a:schemeClr val="tx1">
                    <a:lumMod val="85000"/>
                    <a:lumOff val="15000"/>
                  </a:schemeClr>
                </a:solidFill>
                <a:latin typeface="Helvetica" pitchFamily="2" charset="0"/>
              </a:defRPr>
            </a:lvl4pPr>
            <a:lvl5pPr>
              <a:defRPr>
                <a:solidFill>
                  <a:schemeClr val="tx1">
                    <a:lumMod val="85000"/>
                    <a:lumOff val="15000"/>
                  </a:schemeClr>
                </a:solidFill>
                <a:latin typeface="Helvetica"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9DF2E45C-7A44-3B4B-872C-D91EF6F8E0B2}"/>
              </a:ext>
            </a:extLst>
          </p:cNvPr>
          <p:cNvSpPr>
            <a:spLocks noGrp="1"/>
          </p:cNvSpPr>
          <p:nvPr>
            <p:ph type="sldNum" sz="quarter" idx="12"/>
          </p:nvPr>
        </p:nvSpPr>
        <p:spPr>
          <a:xfrm>
            <a:off x="11214980"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endParaRPr lang="en-US"/>
          </a:p>
        </p:txBody>
      </p:sp>
      <p:sp>
        <p:nvSpPr>
          <p:cNvPr id="9" name="Footer Placeholder 4">
            <a:extLst>
              <a:ext uri="{FF2B5EF4-FFF2-40B4-BE49-F238E27FC236}">
                <a16:creationId xmlns:a16="http://schemas.microsoft.com/office/drawing/2014/main" id="{3DCD4849-407B-2446-AF2C-4A2D9447CB16}"/>
              </a:ext>
            </a:extLst>
          </p:cNvPr>
          <p:cNvSpPr>
            <a:spLocks noGrp="1"/>
          </p:cNvSpPr>
          <p:nvPr>
            <p:ph type="ftr" sz="quarter" idx="3"/>
          </p:nvPr>
        </p:nvSpPr>
        <p:spPr>
          <a:xfrm>
            <a:off x="1200193" y="6441410"/>
            <a:ext cx="9438975" cy="365125"/>
          </a:xfrm>
          <a:prstGeom prst="rect">
            <a:avLst/>
          </a:prstGeom>
        </p:spPr>
        <p:txBody>
          <a:bodyPr vert="horz" lIns="91440" tIns="45720" rIns="91440" bIns="45720" rtlCol="0" anchor="ctr"/>
          <a:lstStyle>
            <a:lvl1pPr algn="l">
              <a:defRPr sz="1800">
                <a:solidFill>
                  <a:schemeClr val="bg1">
                    <a:lumMod val="95000"/>
                  </a:schemeClr>
                </a:solidFill>
                <a:latin typeface="Arial" panose="020B0604020202020204" pitchFamily="34" charset="0"/>
                <a:cs typeface="Arial" panose="020B0604020202020204" pitchFamily="34" charset="0"/>
              </a:defRPr>
            </a:lvl1pPr>
          </a:lstStyle>
          <a:p>
            <a:r>
              <a:rPr lang="en-US" smtClean="0"/>
              <a:t>WGISS-49                                        21-23 April 2020, Virtual</a:t>
            </a:r>
            <a:endParaRPr lang="en-US" dirty="0"/>
          </a:p>
        </p:txBody>
      </p:sp>
    </p:spTree>
    <p:extLst>
      <p:ext uri="{BB962C8B-B14F-4D97-AF65-F5344CB8AC3E}">
        <p14:creationId xmlns:p14="http://schemas.microsoft.com/office/powerpoint/2010/main" val="4233825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F8A9E-8BB8-524A-9092-3A4A9D031861}"/>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838FF96F-37A4-B94E-BD39-42354518B18D}"/>
              </a:ext>
            </a:extLst>
          </p:cNvPr>
          <p:cNvSpPr>
            <a:spLocks noGrp="1"/>
          </p:cNvSpPr>
          <p:nvPr>
            <p:ph type="sldNum" sz="quarter" idx="10"/>
          </p:nvPr>
        </p:nvSpPr>
        <p:spPr>
          <a:xfrm>
            <a:off x="11201984"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endParaRPr lang="en-US" dirty="0"/>
          </a:p>
        </p:txBody>
      </p:sp>
      <p:sp>
        <p:nvSpPr>
          <p:cNvPr id="6" name="Footer Placeholder 4">
            <a:extLst>
              <a:ext uri="{FF2B5EF4-FFF2-40B4-BE49-F238E27FC236}">
                <a16:creationId xmlns:a16="http://schemas.microsoft.com/office/drawing/2014/main" id="{3DCD4849-407B-2446-AF2C-4A2D9447CB16}"/>
              </a:ext>
            </a:extLst>
          </p:cNvPr>
          <p:cNvSpPr>
            <a:spLocks noGrp="1"/>
          </p:cNvSpPr>
          <p:nvPr>
            <p:ph type="ftr" sz="quarter" idx="3"/>
          </p:nvPr>
        </p:nvSpPr>
        <p:spPr>
          <a:xfrm>
            <a:off x="1200193"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Arial" panose="020B0604020202020204" pitchFamily="34" charset="0"/>
                <a:cs typeface="Arial" panose="020B0604020202020204" pitchFamily="34" charset="0"/>
              </a:defRPr>
            </a:lvl1pPr>
          </a:lstStyle>
          <a:p>
            <a:r>
              <a:rPr lang="en-US" smtClean="0"/>
              <a:t>WGISS-49                                        21-23 April 2020, Virtual</a:t>
            </a:r>
            <a:endParaRPr lang="en-US" dirty="0"/>
          </a:p>
        </p:txBody>
      </p:sp>
    </p:spTree>
    <p:extLst>
      <p:ext uri="{BB962C8B-B14F-4D97-AF65-F5344CB8AC3E}">
        <p14:creationId xmlns:p14="http://schemas.microsoft.com/office/powerpoint/2010/main" val="367517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0" name="Rectangle 9"/>
          <p:cNvSpPr/>
          <p:nvPr userDrawn="1"/>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userDrawn="1"/>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Slide Number Placeholder 5"/>
          <p:cNvSpPr>
            <a:spLocks noGrp="1"/>
          </p:cNvSpPr>
          <p:nvPr>
            <p:ph type="sldNum" sz="quarter" idx="12"/>
          </p:nvPr>
        </p:nvSpPr>
        <p:spPr>
          <a:xfrm>
            <a:off x="9900458" y="6459785"/>
            <a:ext cx="1312025" cy="365125"/>
          </a:xfrm>
          <a:prstGeom prst="rect">
            <a:avLst/>
          </a:prstGeom>
        </p:spPr>
        <p:txBody>
          <a:bodyPr/>
          <a:lstStyle/>
          <a:p>
            <a:fld id="{84AEE99C-346A-4ECF-8262-176F227277B7}" type="slidenum">
              <a:rPr lang="en-US" smtClean="0"/>
              <a:pPr/>
              <a:t>‹#›</a:t>
            </a:fld>
            <a:endParaRPr lang="en-US" dirty="0"/>
          </a:p>
        </p:txBody>
      </p:sp>
      <p:sp>
        <p:nvSpPr>
          <p:cNvPr id="13"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endParaRPr lang="en-US" dirty="0"/>
          </a:p>
        </p:txBody>
      </p:sp>
      <p:sp>
        <p:nvSpPr>
          <p:cNvPr id="14"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smtClean="0"/>
              <a:t>WGISS-49                                        21-23 April 2020, Virtual</a:t>
            </a:r>
            <a:endParaRPr lang="en-US" dirty="0"/>
          </a:p>
        </p:txBody>
      </p:sp>
    </p:spTree>
    <p:extLst>
      <p:ext uri="{BB962C8B-B14F-4D97-AF65-F5344CB8AC3E}">
        <p14:creationId xmlns:p14="http://schemas.microsoft.com/office/powerpoint/2010/main" val="27971368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No photo">
    <p:spTree>
      <p:nvGrpSpPr>
        <p:cNvPr id="1" name=""/>
        <p:cNvGrpSpPr/>
        <p:nvPr/>
      </p:nvGrpSpPr>
      <p:grpSpPr>
        <a:xfrm>
          <a:off x="0" y="0"/>
          <a:ext cx="0" cy="0"/>
          <a:chOff x="0" y="0"/>
          <a:chExt cx="0" cy="0"/>
        </a:xfrm>
      </p:grpSpPr>
      <p:sp>
        <p:nvSpPr>
          <p:cNvPr id="2" name="Title 1"/>
          <p:cNvSpPr>
            <a:spLocks noGrp="1"/>
          </p:cNvSpPr>
          <p:nvPr>
            <p:ph type="title"/>
          </p:nvPr>
        </p:nvSpPr>
        <p:spPr>
          <a:xfrm>
            <a:off x="3168251" y="1327929"/>
            <a:ext cx="7313491" cy="788734"/>
          </a:xfrm>
          <a:prstGeom prst="rect">
            <a:avLst/>
          </a:prstGeom>
        </p:spPr>
        <p:txBody>
          <a:bodyPr/>
          <a:lstStyle>
            <a:lvl1pPr algn="l">
              <a:defRPr sz="3200" b="1">
                <a:solidFill>
                  <a:srgbClr val="1F4E79"/>
                </a:solidFill>
                <a:latin typeface="+mj-lt"/>
              </a:defRPr>
            </a:lvl1pPr>
          </a:lstStyle>
          <a:p>
            <a:r>
              <a:rPr lang="en-US" dirty="0"/>
              <a:t>Click to edit Master title style</a:t>
            </a:r>
          </a:p>
        </p:txBody>
      </p:sp>
      <p:sp>
        <p:nvSpPr>
          <p:cNvPr id="4" name="Text Placeholder 3"/>
          <p:cNvSpPr>
            <a:spLocks noGrp="1"/>
          </p:cNvSpPr>
          <p:nvPr>
            <p:ph type="body" sz="quarter" idx="10"/>
          </p:nvPr>
        </p:nvSpPr>
        <p:spPr>
          <a:xfrm>
            <a:off x="4269317" y="2707458"/>
            <a:ext cx="7313083" cy="1224439"/>
          </a:xfrm>
          <a:prstGeom prst="rect">
            <a:avLst/>
          </a:prstGeom>
        </p:spPr>
        <p:txBody>
          <a:bodyPr/>
          <a:lstStyle>
            <a:lvl1pPr algn="l">
              <a:defRPr>
                <a:solidFill>
                  <a:schemeClr val="tx1">
                    <a:lumMod val="85000"/>
                    <a:lumOff val="15000"/>
                  </a:schemeClr>
                </a:solidFill>
                <a:latin typeface="+mj-lt"/>
              </a:defRPr>
            </a:lvl1pPr>
          </a:lstStyle>
          <a:p>
            <a:pPr lvl="0"/>
            <a:r>
              <a:rPr lang="en-US" dirty="0"/>
              <a:t>Click to edit Master text styles</a:t>
            </a:r>
          </a:p>
        </p:txBody>
      </p:sp>
      <p:sp>
        <p:nvSpPr>
          <p:cNvPr id="8" name="Text Placeholder 7"/>
          <p:cNvSpPr>
            <a:spLocks noGrp="1"/>
          </p:cNvSpPr>
          <p:nvPr>
            <p:ph type="body" sz="quarter" idx="12" hasCustomPrompt="1"/>
          </p:nvPr>
        </p:nvSpPr>
        <p:spPr>
          <a:xfrm>
            <a:off x="154517" y="4807237"/>
            <a:ext cx="7313083" cy="577850"/>
          </a:xfrm>
          <a:prstGeom prst="rect">
            <a:avLst/>
          </a:prstGeom>
        </p:spPr>
        <p:txBody>
          <a:bodyPr>
            <a:normAutofit/>
          </a:bodyPr>
          <a:lstStyle>
            <a:lvl1pPr algn="l">
              <a:defRPr sz="1600">
                <a:solidFill>
                  <a:schemeClr val="tx1">
                    <a:lumMod val="85000"/>
                    <a:lumOff val="15000"/>
                  </a:schemeClr>
                </a:solidFill>
              </a:defRPr>
            </a:lvl1pPr>
          </a:lstStyle>
          <a:p>
            <a:pPr lvl="0"/>
            <a:r>
              <a:rPr lang="en-US" dirty="0"/>
              <a:t>Versioning</a:t>
            </a:r>
          </a:p>
        </p:txBody>
      </p:sp>
      <p:sp>
        <p:nvSpPr>
          <p:cNvPr id="3" name="Rectangle 2">
            <a:extLst>
              <a:ext uri="{FF2B5EF4-FFF2-40B4-BE49-F238E27FC236}">
                <a16:creationId xmlns:a16="http://schemas.microsoft.com/office/drawing/2014/main" id="{FD18F566-1EF1-8A41-9467-BDE1A35137B5}"/>
              </a:ext>
            </a:extLst>
          </p:cNvPr>
          <p:cNvSpPr/>
          <p:nvPr userDrawn="1"/>
        </p:nvSpPr>
        <p:spPr>
          <a:xfrm>
            <a:off x="372533" y="2201333"/>
            <a:ext cx="1557867" cy="8974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6107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59900-D398-DA41-9CE3-E6288B74D538}"/>
              </a:ext>
            </a:extLst>
          </p:cNvPr>
          <p:cNvSpPr>
            <a:spLocks noGrp="1"/>
          </p:cNvSpPr>
          <p:nvPr>
            <p:ph type="title"/>
          </p:nvPr>
        </p:nvSpPr>
        <p:spPr/>
        <p:txBody>
          <a:bodyPr/>
          <a:lstStyle>
            <a:lvl1pPr>
              <a:defRPr b="0" i="0">
                <a:latin typeface="Arial Narrow" panose="020B0604020202020204" pitchFamily="34" charset="0"/>
                <a:cs typeface="Arial Narrow"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A8386CA-3965-D140-BD89-F5D24D93D4A4}"/>
              </a:ext>
            </a:extLst>
          </p:cNvPr>
          <p:cNvSpPr>
            <a:spLocks noGrp="1"/>
          </p:cNvSpPr>
          <p:nvPr>
            <p:ph sz="half" idx="1"/>
          </p:nvPr>
        </p:nvSpPr>
        <p:spPr>
          <a:xfrm>
            <a:off x="838200" y="1825625"/>
            <a:ext cx="5181600" cy="4351338"/>
          </a:xfrm>
        </p:spPr>
        <p:txBody>
          <a:bodyPr/>
          <a:lstStyle>
            <a:lvl1pPr>
              <a:defRPr>
                <a:solidFill>
                  <a:schemeClr val="tx1">
                    <a:lumMod val="85000"/>
                    <a:lumOff val="15000"/>
                  </a:schemeClr>
                </a:solidFill>
                <a:latin typeface="Helvetica" pitchFamily="2" charset="0"/>
              </a:defRPr>
            </a:lvl1pPr>
            <a:lvl2pPr>
              <a:defRPr>
                <a:solidFill>
                  <a:schemeClr val="tx1">
                    <a:lumMod val="85000"/>
                    <a:lumOff val="15000"/>
                  </a:schemeClr>
                </a:solidFill>
                <a:latin typeface="Helvetica" pitchFamily="2" charset="0"/>
              </a:defRPr>
            </a:lvl2pPr>
            <a:lvl3pPr>
              <a:defRPr>
                <a:solidFill>
                  <a:schemeClr val="tx1">
                    <a:lumMod val="85000"/>
                    <a:lumOff val="15000"/>
                  </a:schemeClr>
                </a:solidFill>
                <a:latin typeface="Helvetica" pitchFamily="2" charset="0"/>
              </a:defRPr>
            </a:lvl3pPr>
            <a:lvl4pPr>
              <a:defRPr>
                <a:solidFill>
                  <a:schemeClr val="tx1">
                    <a:lumMod val="85000"/>
                    <a:lumOff val="15000"/>
                  </a:schemeClr>
                </a:solidFill>
                <a:latin typeface="Helvetica" pitchFamily="2" charset="0"/>
              </a:defRPr>
            </a:lvl4pPr>
            <a:lvl5pPr>
              <a:defRPr>
                <a:solidFill>
                  <a:schemeClr val="tx1">
                    <a:lumMod val="85000"/>
                    <a:lumOff val="15000"/>
                  </a:schemeClr>
                </a:solidFill>
                <a:latin typeface="Helvetica"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8457AD-47F6-9C42-857E-90A679AECFC5}"/>
              </a:ext>
            </a:extLst>
          </p:cNvPr>
          <p:cNvSpPr>
            <a:spLocks noGrp="1"/>
          </p:cNvSpPr>
          <p:nvPr>
            <p:ph sz="half" idx="2"/>
          </p:nvPr>
        </p:nvSpPr>
        <p:spPr>
          <a:xfrm>
            <a:off x="6172200" y="1825625"/>
            <a:ext cx="5181600" cy="4351338"/>
          </a:xfrm>
        </p:spPr>
        <p:txBody>
          <a:bodyPr/>
          <a:lstStyle>
            <a:lvl1pPr>
              <a:defRPr>
                <a:solidFill>
                  <a:schemeClr val="tx1">
                    <a:lumMod val="85000"/>
                    <a:lumOff val="15000"/>
                  </a:schemeClr>
                </a:solidFill>
                <a:latin typeface="Helvetica" pitchFamily="2" charset="0"/>
              </a:defRPr>
            </a:lvl1pPr>
            <a:lvl2pPr>
              <a:defRPr>
                <a:solidFill>
                  <a:schemeClr val="tx1">
                    <a:lumMod val="85000"/>
                    <a:lumOff val="15000"/>
                  </a:schemeClr>
                </a:solidFill>
                <a:latin typeface="Helvetica" pitchFamily="2" charset="0"/>
              </a:defRPr>
            </a:lvl2pPr>
            <a:lvl3pPr>
              <a:defRPr>
                <a:solidFill>
                  <a:schemeClr val="tx1">
                    <a:lumMod val="85000"/>
                    <a:lumOff val="15000"/>
                  </a:schemeClr>
                </a:solidFill>
                <a:latin typeface="Helvetica" pitchFamily="2" charset="0"/>
              </a:defRPr>
            </a:lvl3pPr>
            <a:lvl4pPr>
              <a:defRPr>
                <a:solidFill>
                  <a:schemeClr val="tx1">
                    <a:lumMod val="85000"/>
                    <a:lumOff val="15000"/>
                  </a:schemeClr>
                </a:solidFill>
                <a:latin typeface="Helvetica" pitchFamily="2" charset="0"/>
              </a:defRPr>
            </a:lvl4pPr>
            <a:lvl5pPr>
              <a:defRPr>
                <a:solidFill>
                  <a:schemeClr val="tx1">
                    <a:lumMod val="85000"/>
                    <a:lumOff val="15000"/>
                  </a:schemeClr>
                </a:solidFill>
                <a:latin typeface="Helvetica"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8A188E38-2F3A-7B4B-BAC3-25C36CDA2CE3}"/>
              </a:ext>
            </a:extLst>
          </p:cNvPr>
          <p:cNvSpPr>
            <a:spLocks noGrp="1"/>
          </p:cNvSpPr>
          <p:nvPr>
            <p:ph type="sldNum" sz="quarter" idx="12"/>
          </p:nvPr>
        </p:nvSpPr>
        <p:spPr>
          <a:xfrm>
            <a:off x="11201984"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r>
              <a:rPr lang="en-US"/>
              <a:t> </a:t>
            </a:r>
            <a:endParaRPr lang="en-US" dirty="0"/>
          </a:p>
        </p:txBody>
      </p:sp>
      <p:sp>
        <p:nvSpPr>
          <p:cNvPr id="9" name="Footer Placeholder 4">
            <a:extLst>
              <a:ext uri="{FF2B5EF4-FFF2-40B4-BE49-F238E27FC236}">
                <a16:creationId xmlns:a16="http://schemas.microsoft.com/office/drawing/2014/main" id="{3DCD4849-407B-2446-AF2C-4A2D9447CB16}"/>
              </a:ext>
            </a:extLst>
          </p:cNvPr>
          <p:cNvSpPr>
            <a:spLocks noGrp="1"/>
          </p:cNvSpPr>
          <p:nvPr>
            <p:ph type="ftr" sz="quarter" idx="3"/>
          </p:nvPr>
        </p:nvSpPr>
        <p:spPr>
          <a:xfrm>
            <a:off x="1200193"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Arial" panose="020B0604020202020204" pitchFamily="34" charset="0"/>
                <a:cs typeface="Arial" panose="020B0604020202020204" pitchFamily="34" charset="0"/>
              </a:defRPr>
            </a:lvl1pPr>
          </a:lstStyle>
          <a:p>
            <a:r>
              <a:rPr lang="en-US" smtClean="0"/>
              <a:t>WGISS-49                                        21-23 April 2020, Virtual</a:t>
            </a:r>
            <a:endParaRPr lang="en-US" dirty="0"/>
          </a:p>
        </p:txBody>
      </p:sp>
    </p:spTree>
    <p:extLst>
      <p:ext uri="{BB962C8B-B14F-4D97-AF65-F5344CB8AC3E}">
        <p14:creationId xmlns:p14="http://schemas.microsoft.com/office/powerpoint/2010/main" val="2260845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CD416-7FF8-1246-8221-B998664D6EFD}"/>
              </a:ext>
            </a:extLst>
          </p:cNvPr>
          <p:cNvSpPr>
            <a:spLocks noGrp="1"/>
          </p:cNvSpPr>
          <p:nvPr>
            <p:ph type="title"/>
          </p:nvPr>
        </p:nvSpPr>
        <p:spPr>
          <a:xfrm>
            <a:off x="511740" y="11557"/>
            <a:ext cx="10515600" cy="1325563"/>
          </a:xfrm>
        </p:spPr>
        <p:txBody>
          <a:bodyPr/>
          <a:lstStyle>
            <a:lvl1pPr>
              <a:defRPr b="0" i="0">
                <a:latin typeface="Arial Narrow" panose="020B0604020202020204" pitchFamily="34" charset="0"/>
                <a:cs typeface="Arial Narrow"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A34529DA-6FB8-904C-8F0D-4593B452F3CB}"/>
              </a:ext>
            </a:extLst>
          </p:cNvPr>
          <p:cNvSpPr>
            <a:spLocks noGrp="1"/>
          </p:cNvSpPr>
          <p:nvPr>
            <p:ph type="body" idx="1"/>
          </p:nvPr>
        </p:nvSpPr>
        <p:spPr>
          <a:xfrm>
            <a:off x="839788" y="1681163"/>
            <a:ext cx="5157787" cy="823912"/>
          </a:xfrm>
        </p:spPr>
        <p:txBody>
          <a:bodyPr anchor="b"/>
          <a:lstStyle>
            <a:lvl1pPr marL="0" indent="0">
              <a:buNone/>
              <a:defRPr sz="2400" b="1">
                <a:solidFill>
                  <a:schemeClr val="tx1">
                    <a:lumMod val="85000"/>
                    <a:lumOff val="15000"/>
                  </a:schemeClr>
                </a:solidFill>
                <a:latin typeface="Helvetica"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FB851ACB-A63D-D348-8309-3396A742EAA3}"/>
              </a:ext>
            </a:extLst>
          </p:cNvPr>
          <p:cNvSpPr>
            <a:spLocks noGrp="1"/>
          </p:cNvSpPr>
          <p:nvPr>
            <p:ph sz="half" idx="2"/>
          </p:nvPr>
        </p:nvSpPr>
        <p:spPr>
          <a:xfrm>
            <a:off x="839788" y="2505075"/>
            <a:ext cx="5157787" cy="3684588"/>
          </a:xfrm>
        </p:spPr>
        <p:txBody>
          <a:bodyPr/>
          <a:lstStyle>
            <a:lvl1pPr>
              <a:defRPr sz="2000">
                <a:solidFill>
                  <a:schemeClr val="tx1">
                    <a:lumMod val="85000"/>
                    <a:lumOff val="15000"/>
                  </a:schemeClr>
                </a:solidFill>
                <a:latin typeface="Helvetica" pitchFamily="2" charset="0"/>
              </a:defRPr>
            </a:lvl1pPr>
            <a:lvl2pPr>
              <a:defRPr sz="1800">
                <a:solidFill>
                  <a:schemeClr val="tx1">
                    <a:lumMod val="85000"/>
                    <a:lumOff val="15000"/>
                  </a:schemeClr>
                </a:solidFill>
                <a:latin typeface="Helvetica" pitchFamily="2" charset="0"/>
              </a:defRPr>
            </a:lvl2pPr>
            <a:lvl3pPr>
              <a:defRPr sz="1600">
                <a:solidFill>
                  <a:schemeClr val="tx1">
                    <a:lumMod val="85000"/>
                    <a:lumOff val="15000"/>
                  </a:schemeClr>
                </a:solidFill>
                <a:latin typeface="Helvetica" pitchFamily="2" charset="0"/>
              </a:defRPr>
            </a:lvl3pPr>
            <a:lvl4pPr>
              <a:defRPr>
                <a:solidFill>
                  <a:schemeClr val="tx1">
                    <a:lumMod val="85000"/>
                    <a:lumOff val="15000"/>
                  </a:schemeClr>
                </a:solidFill>
                <a:latin typeface="Helvetica" pitchFamily="2" charset="0"/>
              </a:defRPr>
            </a:lvl4pPr>
            <a:lvl5pPr>
              <a:defRPr>
                <a:solidFill>
                  <a:schemeClr val="tx1">
                    <a:lumMod val="85000"/>
                    <a:lumOff val="15000"/>
                  </a:schemeClr>
                </a:solidFill>
                <a:latin typeface="Helvetica" pitchFamily="2" charset="0"/>
              </a:defRPr>
            </a:lvl5pPr>
          </a:lstStyle>
          <a:p>
            <a:pPr lvl="0"/>
            <a:r>
              <a:rPr lang="en-US" dirty="0"/>
              <a:t>Edit Master text styles</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CF0E3AEB-8FC2-CF4A-A367-0BB936A0763A}"/>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tx1">
                    <a:lumMod val="85000"/>
                    <a:lumOff val="15000"/>
                  </a:schemeClr>
                </a:solidFill>
                <a:latin typeface="Helvetica"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A150434-D083-FD45-B92C-D46D11FF075E}"/>
              </a:ext>
            </a:extLst>
          </p:cNvPr>
          <p:cNvSpPr>
            <a:spLocks noGrp="1"/>
          </p:cNvSpPr>
          <p:nvPr>
            <p:ph sz="quarter" idx="4"/>
          </p:nvPr>
        </p:nvSpPr>
        <p:spPr>
          <a:xfrm>
            <a:off x="6172200" y="2505075"/>
            <a:ext cx="5183188" cy="3684588"/>
          </a:xfrm>
        </p:spPr>
        <p:txBody>
          <a:bodyPr/>
          <a:lstStyle>
            <a:lvl1pPr>
              <a:defRPr sz="2000">
                <a:solidFill>
                  <a:schemeClr val="tx1">
                    <a:lumMod val="85000"/>
                    <a:lumOff val="15000"/>
                  </a:schemeClr>
                </a:solidFill>
                <a:latin typeface="Helvetica" pitchFamily="2" charset="0"/>
              </a:defRPr>
            </a:lvl1pPr>
            <a:lvl2pPr>
              <a:defRPr sz="1800">
                <a:solidFill>
                  <a:schemeClr val="tx1">
                    <a:lumMod val="85000"/>
                    <a:lumOff val="15000"/>
                  </a:schemeClr>
                </a:solidFill>
                <a:latin typeface="Helvetica" pitchFamily="2" charset="0"/>
              </a:defRPr>
            </a:lvl2pPr>
            <a:lvl3pPr>
              <a:defRPr sz="1600">
                <a:solidFill>
                  <a:schemeClr val="tx1">
                    <a:lumMod val="85000"/>
                    <a:lumOff val="15000"/>
                  </a:schemeClr>
                </a:solidFill>
                <a:latin typeface="Helvetica" pitchFamily="2" charset="0"/>
              </a:defRPr>
            </a:lvl3pPr>
            <a:lvl4pPr>
              <a:defRPr sz="1600">
                <a:solidFill>
                  <a:schemeClr val="tx1">
                    <a:lumMod val="85000"/>
                    <a:lumOff val="15000"/>
                  </a:schemeClr>
                </a:solidFill>
                <a:latin typeface="Helvetica" pitchFamily="2" charset="0"/>
              </a:defRPr>
            </a:lvl4pPr>
            <a:lvl5pPr>
              <a:defRPr sz="1600">
                <a:solidFill>
                  <a:schemeClr val="tx1">
                    <a:lumMod val="85000"/>
                    <a:lumOff val="15000"/>
                  </a:schemeClr>
                </a:solidFill>
                <a:latin typeface="Helvetica"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a:extLst>
              <a:ext uri="{FF2B5EF4-FFF2-40B4-BE49-F238E27FC236}">
                <a16:creationId xmlns:a16="http://schemas.microsoft.com/office/drawing/2014/main" id="{10622E1B-C47B-554A-B9C3-490F9DF87BFB}"/>
              </a:ext>
            </a:extLst>
          </p:cNvPr>
          <p:cNvSpPr>
            <a:spLocks noGrp="1"/>
          </p:cNvSpPr>
          <p:nvPr>
            <p:ph type="sldNum" sz="quarter" idx="12"/>
          </p:nvPr>
        </p:nvSpPr>
        <p:spPr>
          <a:xfrm>
            <a:off x="11201984"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endParaRPr lang="en-US"/>
          </a:p>
        </p:txBody>
      </p:sp>
      <p:sp>
        <p:nvSpPr>
          <p:cNvPr id="10" name="Footer Placeholder 4">
            <a:extLst>
              <a:ext uri="{FF2B5EF4-FFF2-40B4-BE49-F238E27FC236}">
                <a16:creationId xmlns:a16="http://schemas.microsoft.com/office/drawing/2014/main" id="{3DCD4849-407B-2446-AF2C-4A2D9447CB16}"/>
              </a:ext>
            </a:extLst>
          </p:cNvPr>
          <p:cNvSpPr>
            <a:spLocks noGrp="1"/>
          </p:cNvSpPr>
          <p:nvPr>
            <p:ph type="ftr" sz="quarter" idx="13"/>
          </p:nvPr>
        </p:nvSpPr>
        <p:spPr>
          <a:xfrm>
            <a:off x="1200193"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Arial" panose="020B0604020202020204" pitchFamily="34" charset="0"/>
                <a:cs typeface="Arial" panose="020B0604020202020204" pitchFamily="34" charset="0"/>
              </a:defRPr>
            </a:lvl1pPr>
          </a:lstStyle>
          <a:p>
            <a:r>
              <a:rPr lang="en-US" smtClean="0"/>
              <a:t>WGISS-49                                        21-23 April 2020, Virtual</a:t>
            </a:r>
            <a:endParaRPr lang="en-US" dirty="0"/>
          </a:p>
        </p:txBody>
      </p:sp>
    </p:spTree>
    <p:extLst>
      <p:ext uri="{BB962C8B-B14F-4D97-AF65-F5344CB8AC3E}">
        <p14:creationId xmlns:p14="http://schemas.microsoft.com/office/powerpoint/2010/main" val="3581505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0057C-1A9B-C643-BB87-965CA3F47503}"/>
              </a:ext>
            </a:extLst>
          </p:cNvPr>
          <p:cNvSpPr>
            <a:spLocks noGrp="1"/>
          </p:cNvSpPr>
          <p:nvPr>
            <p:ph type="title"/>
          </p:nvPr>
        </p:nvSpPr>
        <p:spPr/>
        <p:txBody>
          <a:bodyPr/>
          <a:lstStyle>
            <a:lvl1pPr>
              <a:defRPr b="0" i="0">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28E5AA10-2A17-A14B-BB7A-6E397B2936C4}"/>
              </a:ext>
            </a:extLst>
          </p:cNvPr>
          <p:cNvSpPr>
            <a:spLocks noGrp="1"/>
          </p:cNvSpPr>
          <p:nvPr>
            <p:ph type="sldNum" sz="quarter" idx="12"/>
          </p:nvPr>
        </p:nvSpPr>
        <p:spPr>
          <a:xfrm>
            <a:off x="11201984"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endParaRPr lang="en-US"/>
          </a:p>
        </p:txBody>
      </p:sp>
      <p:sp>
        <p:nvSpPr>
          <p:cNvPr id="6" name="Footer Placeholder 4">
            <a:extLst>
              <a:ext uri="{FF2B5EF4-FFF2-40B4-BE49-F238E27FC236}">
                <a16:creationId xmlns:a16="http://schemas.microsoft.com/office/drawing/2014/main" id="{3DCD4849-407B-2446-AF2C-4A2D9447CB16}"/>
              </a:ext>
            </a:extLst>
          </p:cNvPr>
          <p:cNvSpPr>
            <a:spLocks noGrp="1"/>
          </p:cNvSpPr>
          <p:nvPr>
            <p:ph type="ftr" sz="quarter" idx="3"/>
          </p:nvPr>
        </p:nvSpPr>
        <p:spPr>
          <a:xfrm>
            <a:off x="1200193"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Arial" panose="020B0604020202020204" pitchFamily="34" charset="0"/>
                <a:cs typeface="Arial" panose="020B0604020202020204" pitchFamily="34" charset="0"/>
              </a:defRPr>
            </a:lvl1pPr>
          </a:lstStyle>
          <a:p>
            <a:r>
              <a:rPr lang="en-US" smtClean="0"/>
              <a:t>WGISS-49                                        21-23 April 2020, Virtual</a:t>
            </a:r>
            <a:endParaRPr lang="en-US" dirty="0"/>
          </a:p>
        </p:txBody>
      </p:sp>
    </p:spTree>
    <p:extLst>
      <p:ext uri="{BB962C8B-B14F-4D97-AF65-F5344CB8AC3E}">
        <p14:creationId xmlns:p14="http://schemas.microsoft.com/office/powerpoint/2010/main" val="35359230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4E424E-C4AC-DB42-9C81-F5CE7748134E}"/>
              </a:ext>
            </a:extLst>
          </p:cNvPr>
          <p:cNvSpPr>
            <a:spLocks noGrp="1"/>
          </p:cNvSpPr>
          <p:nvPr>
            <p:ph type="sldNum" sz="quarter" idx="12"/>
          </p:nvPr>
        </p:nvSpPr>
        <p:spPr>
          <a:xfrm>
            <a:off x="11201984"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endParaRPr lang="en-US"/>
          </a:p>
        </p:txBody>
      </p:sp>
      <p:sp>
        <p:nvSpPr>
          <p:cNvPr id="5" name="Footer Placeholder 4">
            <a:extLst>
              <a:ext uri="{FF2B5EF4-FFF2-40B4-BE49-F238E27FC236}">
                <a16:creationId xmlns:a16="http://schemas.microsoft.com/office/drawing/2014/main" id="{3DCD4849-407B-2446-AF2C-4A2D9447CB16}"/>
              </a:ext>
            </a:extLst>
          </p:cNvPr>
          <p:cNvSpPr>
            <a:spLocks noGrp="1"/>
          </p:cNvSpPr>
          <p:nvPr>
            <p:ph type="ftr" sz="quarter" idx="3"/>
          </p:nvPr>
        </p:nvSpPr>
        <p:spPr>
          <a:xfrm>
            <a:off x="1200193"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Arial" panose="020B0604020202020204" pitchFamily="34" charset="0"/>
                <a:cs typeface="Arial" panose="020B0604020202020204" pitchFamily="34" charset="0"/>
              </a:defRPr>
            </a:lvl1pPr>
          </a:lstStyle>
          <a:p>
            <a:r>
              <a:rPr lang="en-US" smtClean="0"/>
              <a:t>WGISS-49                                        21-23 April 2020, Virtual</a:t>
            </a:r>
            <a:endParaRPr lang="en-US" dirty="0"/>
          </a:p>
        </p:txBody>
      </p:sp>
    </p:spTree>
    <p:extLst>
      <p:ext uri="{BB962C8B-B14F-4D97-AF65-F5344CB8AC3E}">
        <p14:creationId xmlns:p14="http://schemas.microsoft.com/office/powerpoint/2010/main" val="1229705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C320B-34AE-B14B-AE77-70B64C1E2685}"/>
              </a:ext>
            </a:extLst>
          </p:cNvPr>
          <p:cNvSpPr>
            <a:spLocks noGrp="1"/>
          </p:cNvSpPr>
          <p:nvPr>
            <p:ph type="title"/>
          </p:nvPr>
        </p:nvSpPr>
        <p:spPr>
          <a:xfrm>
            <a:off x="839788" y="457200"/>
            <a:ext cx="3932237" cy="1600200"/>
          </a:xfrm>
        </p:spPr>
        <p:txBody>
          <a:bodyPr anchor="b"/>
          <a:lstStyle>
            <a:lvl1pPr>
              <a:defRPr sz="3200" b="0" i="0">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B855B104-2B42-F140-BB9D-B81633259CA8}"/>
              </a:ext>
            </a:extLst>
          </p:cNvPr>
          <p:cNvSpPr>
            <a:spLocks noGrp="1"/>
          </p:cNvSpPr>
          <p:nvPr>
            <p:ph idx="1"/>
          </p:nvPr>
        </p:nvSpPr>
        <p:spPr>
          <a:xfrm>
            <a:off x="5183188" y="987425"/>
            <a:ext cx="6172200" cy="4873625"/>
          </a:xfrm>
        </p:spPr>
        <p:txBody>
          <a:bodyPr/>
          <a:lstStyle>
            <a:lvl1pPr>
              <a:defRPr sz="3200">
                <a:solidFill>
                  <a:schemeClr val="tx1">
                    <a:lumMod val="85000"/>
                    <a:lumOff val="15000"/>
                  </a:schemeClr>
                </a:solidFill>
                <a:latin typeface="Arial" panose="020B0604020202020204" pitchFamily="34" charset="0"/>
                <a:cs typeface="Arial" panose="020B0604020202020204" pitchFamily="34" charset="0"/>
              </a:defRPr>
            </a:lvl1pPr>
            <a:lvl2pPr>
              <a:defRPr sz="2800">
                <a:solidFill>
                  <a:schemeClr val="tx1">
                    <a:lumMod val="85000"/>
                    <a:lumOff val="15000"/>
                  </a:schemeClr>
                </a:solidFill>
                <a:latin typeface="Helvetica" pitchFamily="2" charset="0"/>
              </a:defRPr>
            </a:lvl2pPr>
            <a:lvl3pPr>
              <a:defRPr sz="2400">
                <a:solidFill>
                  <a:schemeClr val="tx1">
                    <a:lumMod val="85000"/>
                    <a:lumOff val="15000"/>
                  </a:schemeClr>
                </a:solidFill>
                <a:latin typeface="Helvetica" pitchFamily="2" charset="0"/>
              </a:defRPr>
            </a:lvl3pPr>
            <a:lvl4pPr>
              <a:defRPr sz="2000">
                <a:solidFill>
                  <a:schemeClr val="tx1">
                    <a:lumMod val="85000"/>
                    <a:lumOff val="15000"/>
                  </a:schemeClr>
                </a:solidFill>
                <a:latin typeface="Helvetica" pitchFamily="2" charset="0"/>
              </a:defRPr>
            </a:lvl4pPr>
            <a:lvl5pPr>
              <a:defRPr sz="2000">
                <a:solidFill>
                  <a:schemeClr val="tx1">
                    <a:lumMod val="85000"/>
                    <a:lumOff val="15000"/>
                  </a:schemeClr>
                </a:solidFill>
                <a:latin typeface="Helvetica" pitchFamily="2" charset="0"/>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6F05154C-BB89-794A-AF62-2F04A48EC6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Slide Number Placeholder 6">
            <a:extLst>
              <a:ext uri="{FF2B5EF4-FFF2-40B4-BE49-F238E27FC236}">
                <a16:creationId xmlns:a16="http://schemas.microsoft.com/office/drawing/2014/main" id="{9292343A-FB11-4D40-A880-225D6755284D}"/>
              </a:ext>
            </a:extLst>
          </p:cNvPr>
          <p:cNvSpPr>
            <a:spLocks noGrp="1"/>
          </p:cNvSpPr>
          <p:nvPr>
            <p:ph type="sldNum" sz="quarter" idx="12"/>
          </p:nvPr>
        </p:nvSpPr>
        <p:spPr>
          <a:xfrm>
            <a:off x="11201984"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endParaRPr lang="en-US"/>
          </a:p>
        </p:txBody>
      </p:sp>
      <p:sp>
        <p:nvSpPr>
          <p:cNvPr id="8" name="Footer Placeholder 4">
            <a:extLst>
              <a:ext uri="{FF2B5EF4-FFF2-40B4-BE49-F238E27FC236}">
                <a16:creationId xmlns:a16="http://schemas.microsoft.com/office/drawing/2014/main" id="{3DCD4849-407B-2446-AF2C-4A2D9447CB16}"/>
              </a:ext>
            </a:extLst>
          </p:cNvPr>
          <p:cNvSpPr>
            <a:spLocks noGrp="1"/>
          </p:cNvSpPr>
          <p:nvPr>
            <p:ph type="ftr" sz="quarter" idx="3"/>
          </p:nvPr>
        </p:nvSpPr>
        <p:spPr>
          <a:xfrm>
            <a:off x="1200193"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Arial" panose="020B0604020202020204" pitchFamily="34" charset="0"/>
                <a:cs typeface="Arial" panose="020B0604020202020204" pitchFamily="34" charset="0"/>
              </a:defRPr>
            </a:lvl1pPr>
          </a:lstStyle>
          <a:p>
            <a:r>
              <a:rPr lang="en-US" smtClean="0"/>
              <a:t>WGISS-49                                        21-23 April 2020, Virtual</a:t>
            </a:r>
            <a:endParaRPr lang="en-US" dirty="0"/>
          </a:p>
        </p:txBody>
      </p:sp>
    </p:spTree>
    <p:extLst>
      <p:ext uri="{BB962C8B-B14F-4D97-AF65-F5344CB8AC3E}">
        <p14:creationId xmlns:p14="http://schemas.microsoft.com/office/powerpoint/2010/main" val="1286159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4C3E2-0D05-AF44-BA5B-0334A3FF638E}"/>
              </a:ext>
            </a:extLst>
          </p:cNvPr>
          <p:cNvSpPr>
            <a:spLocks noGrp="1"/>
          </p:cNvSpPr>
          <p:nvPr>
            <p:ph type="title"/>
          </p:nvPr>
        </p:nvSpPr>
        <p:spPr>
          <a:xfrm>
            <a:off x="839788" y="457200"/>
            <a:ext cx="3932237" cy="1600200"/>
          </a:xfrm>
        </p:spPr>
        <p:txBody>
          <a:bodyPr anchor="b"/>
          <a:lstStyle>
            <a:lvl1pPr>
              <a:defRPr sz="3200" b="0" i="0">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3" name="Picture Placeholder 2">
            <a:extLst>
              <a:ext uri="{FF2B5EF4-FFF2-40B4-BE49-F238E27FC236}">
                <a16:creationId xmlns:a16="http://schemas.microsoft.com/office/drawing/2014/main" id="{2ED1C8DF-59E8-0945-BADB-892C79E8E3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8BC236F-9CFE-8446-8630-D2E1DF059F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Slide Number Placeholder 6">
            <a:extLst>
              <a:ext uri="{FF2B5EF4-FFF2-40B4-BE49-F238E27FC236}">
                <a16:creationId xmlns:a16="http://schemas.microsoft.com/office/drawing/2014/main" id="{6B362B77-6D4E-2547-A4F9-91558181E92D}"/>
              </a:ext>
            </a:extLst>
          </p:cNvPr>
          <p:cNvSpPr>
            <a:spLocks noGrp="1"/>
          </p:cNvSpPr>
          <p:nvPr>
            <p:ph type="sldNum" sz="quarter" idx="12"/>
          </p:nvPr>
        </p:nvSpPr>
        <p:spPr>
          <a:xfrm>
            <a:off x="11201984"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endParaRPr lang="en-US"/>
          </a:p>
        </p:txBody>
      </p:sp>
      <p:sp>
        <p:nvSpPr>
          <p:cNvPr id="8" name="Footer Placeholder 4">
            <a:extLst>
              <a:ext uri="{FF2B5EF4-FFF2-40B4-BE49-F238E27FC236}">
                <a16:creationId xmlns:a16="http://schemas.microsoft.com/office/drawing/2014/main" id="{3DCD4849-407B-2446-AF2C-4A2D9447CB16}"/>
              </a:ext>
            </a:extLst>
          </p:cNvPr>
          <p:cNvSpPr>
            <a:spLocks noGrp="1"/>
          </p:cNvSpPr>
          <p:nvPr>
            <p:ph type="ftr" sz="quarter" idx="3"/>
          </p:nvPr>
        </p:nvSpPr>
        <p:spPr>
          <a:xfrm>
            <a:off x="1200193"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Arial" panose="020B0604020202020204" pitchFamily="34" charset="0"/>
                <a:cs typeface="Arial" panose="020B0604020202020204" pitchFamily="34" charset="0"/>
              </a:defRPr>
            </a:lvl1pPr>
          </a:lstStyle>
          <a:p>
            <a:r>
              <a:rPr lang="en-US" smtClean="0"/>
              <a:t>WGISS-49                                        21-23 April 2020, Virtual</a:t>
            </a:r>
            <a:endParaRPr lang="en-US" dirty="0"/>
          </a:p>
        </p:txBody>
      </p:sp>
    </p:spTree>
    <p:extLst>
      <p:ext uri="{BB962C8B-B14F-4D97-AF65-F5344CB8AC3E}">
        <p14:creationId xmlns:p14="http://schemas.microsoft.com/office/powerpoint/2010/main" val="2129037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F29B2-962D-DF4E-9467-B8B6D90F30D3}"/>
              </a:ext>
            </a:extLst>
          </p:cNvPr>
          <p:cNvSpPr>
            <a:spLocks noGrp="1"/>
          </p:cNvSpPr>
          <p:nvPr>
            <p:ph type="title"/>
          </p:nvPr>
        </p:nvSpPr>
        <p:spPr/>
        <p:txBody>
          <a:bodyPr/>
          <a:lstStyle>
            <a:lvl1pPr>
              <a:defRPr b="0" i="0">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0FB119A4-B3CF-DD43-928C-44D125EDDBA2}"/>
              </a:ext>
            </a:extLst>
          </p:cNvPr>
          <p:cNvSpPr>
            <a:spLocks noGrp="1"/>
          </p:cNvSpPr>
          <p:nvPr>
            <p:ph type="body" orient="vert" idx="1"/>
          </p:nvPr>
        </p:nvSpPr>
        <p:spPr>
          <a:xfrm>
            <a:off x="838200" y="1635125"/>
            <a:ext cx="10515600" cy="4351338"/>
          </a:xfrm>
        </p:spPr>
        <p:txBody>
          <a:bodyPr vert="eaVert"/>
          <a:lstStyle>
            <a:lvl1pPr>
              <a:defRPr>
                <a:solidFill>
                  <a:schemeClr val="tx1">
                    <a:lumMod val="85000"/>
                    <a:lumOff val="15000"/>
                  </a:schemeClr>
                </a:solidFill>
                <a:latin typeface="Arial" panose="020B0604020202020204" pitchFamily="34" charset="0"/>
                <a:cs typeface="Arial" panose="020B0604020202020204" pitchFamily="34" charset="0"/>
              </a:defRPr>
            </a:lvl1pPr>
            <a:lvl2pPr>
              <a:defRPr>
                <a:solidFill>
                  <a:schemeClr val="tx1">
                    <a:lumMod val="85000"/>
                    <a:lumOff val="15000"/>
                  </a:schemeClr>
                </a:solidFill>
                <a:latin typeface="Arial" panose="020B0604020202020204" pitchFamily="34" charset="0"/>
                <a:cs typeface="Arial" panose="020B0604020202020204" pitchFamily="34" charset="0"/>
              </a:defRPr>
            </a:lvl2pPr>
            <a:lvl3pPr>
              <a:defRPr>
                <a:solidFill>
                  <a:schemeClr val="tx1">
                    <a:lumMod val="85000"/>
                    <a:lumOff val="15000"/>
                  </a:schemeClr>
                </a:solidFill>
                <a:latin typeface="Arial" panose="020B0604020202020204" pitchFamily="34" charset="0"/>
                <a:cs typeface="Arial" panose="020B0604020202020204" pitchFamily="34" charset="0"/>
              </a:defRPr>
            </a:lvl3pPr>
            <a:lvl4pPr>
              <a:defRPr>
                <a:solidFill>
                  <a:schemeClr val="tx1">
                    <a:lumMod val="85000"/>
                    <a:lumOff val="15000"/>
                  </a:schemeClr>
                </a:solidFill>
                <a:latin typeface="Arial" panose="020B0604020202020204" pitchFamily="34" charset="0"/>
                <a:cs typeface="Arial" panose="020B0604020202020204" pitchFamily="34" charset="0"/>
              </a:defRPr>
            </a:lvl4pPr>
            <a:lvl5pPr>
              <a:defRPr>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E05618C-E02B-9541-94F2-A33350BA5BA3}"/>
              </a:ext>
            </a:extLst>
          </p:cNvPr>
          <p:cNvSpPr>
            <a:spLocks noGrp="1"/>
          </p:cNvSpPr>
          <p:nvPr>
            <p:ph type="sldNum" sz="quarter" idx="12"/>
          </p:nvPr>
        </p:nvSpPr>
        <p:spPr>
          <a:xfrm>
            <a:off x="11201984"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endParaRPr lang="en-US"/>
          </a:p>
        </p:txBody>
      </p:sp>
      <p:sp>
        <p:nvSpPr>
          <p:cNvPr id="7" name="Footer Placeholder 4">
            <a:extLst>
              <a:ext uri="{FF2B5EF4-FFF2-40B4-BE49-F238E27FC236}">
                <a16:creationId xmlns:a16="http://schemas.microsoft.com/office/drawing/2014/main" id="{3DCD4849-407B-2446-AF2C-4A2D9447CB16}"/>
              </a:ext>
            </a:extLst>
          </p:cNvPr>
          <p:cNvSpPr>
            <a:spLocks noGrp="1"/>
          </p:cNvSpPr>
          <p:nvPr>
            <p:ph type="ftr" sz="quarter" idx="3"/>
          </p:nvPr>
        </p:nvSpPr>
        <p:spPr>
          <a:xfrm>
            <a:off x="1200193"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Arial" panose="020B0604020202020204" pitchFamily="34" charset="0"/>
                <a:cs typeface="Arial" panose="020B0604020202020204" pitchFamily="34" charset="0"/>
              </a:defRPr>
            </a:lvl1pPr>
          </a:lstStyle>
          <a:p>
            <a:r>
              <a:rPr lang="en-US" smtClean="0"/>
              <a:t>WGISS-49                                        21-23 April 2020, Virtual</a:t>
            </a:r>
            <a:endParaRPr lang="en-US" dirty="0"/>
          </a:p>
        </p:txBody>
      </p:sp>
    </p:spTree>
    <p:extLst>
      <p:ext uri="{BB962C8B-B14F-4D97-AF65-F5344CB8AC3E}">
        <p14:creationId xmlns:p14="http://schemas.microsoft.com/office/powerpoint/2010/main" val="3031795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4178A2-9729-9A41-ADA1-AD53DFF21CB9}"/>
              </a:ext>
            </a:extLst>
          </p:cNvPr>
          <p:cNvSpPr>
            <a:spLocks noGrp="1"/>
          </p:cNvSpPr>
          <p:nvPr>
            <p:ph type="title" orient="vert"/>
          </p:nvPr>
        </p:nvSpPr>
        <p:spPr>
          <a:xfrm>
            <a:off x="8724900" y="365125"/>
            <a:ext cx="2628900" cy="5811838"/>
          </a:xfrm>
        </p:spPr>
        <p:txBody>
          <a:bodyPr vert="eaVert"/>
          <a:lstStyle>
            <a:lvl1pPr>
              <a:defRPr b="0" i="0">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26494C40-8E1E-C441-85A3-ABACD818B6F3}"/>
              </a:ext>
            </a:extLst>
          </p:cNvPr>
          <p:cNvSpPr>
            <a:spLocks noGrp="1"/>
          </p:cNvSpPr>
          <p:nvPr>
            <p:ph type="body" orient="vert" idx="1"/>
          </p:nvPr>
        </p:nvSpPr>
        <p:spPr>
          <a:xfrm>
            <a:off x="838200" y="365125"/>
            <a:ext cx="7734300" cy="5811838"/>
          </a:xfrm>
        </p:spPr>
        <p:txBody>
          <a:bodyPr vert="eaVert"/>
          <a:lstStyle>
            <a:lvl1pPr>
              <a:defRPr>
                <a:solidFill>
                  <a:schemeClr val="tx1">
                    <a:lumMod val="85000"/>
                    <a:lumOff val="15000"/>
                  </a:schemeClr>
                </a:solidFill>
                <a:latin typeface="Arial" panose="020B0604020202020204" pitchFamily="34" charset="0"/>
                <a:cs typeface="Arial" panose="020B0604020202020204" pitchFamily="34" charset="0"/>
              </a:defRPr>
            </a:lvl1pPr>
            <a:lvl2pPr>
              <a:defRPr>
                <a:solidFill>
                  <a:schemeClr val="tx1">
                    <a:lumMod val="85000"/>
                    <a:lumOff val="15000"/>
                  </a:schemeClr>
                </a:solidFill>
                <a:latin typeface="Arial" panose="020B0604020202020204" pitchFamily="34" charset="0"/>
                <a:cs typeface="Arial" panose="020B0604020202020204" pitchFamily="34" charset="0"/>
              </a:defRPr>
            </a:lvl2pPr>
            <a:lvl3pPr>
              <a:defRPr>
                <a:solidFill>
                  <a:schemeClr val="tx1">
                    <a:lumMod val="85000"/>
                    <a:lumOff val="15000"/>
                  </a:schemeClr>
                </a:solidFill>
                <a:latin typeface="Arial" panose="020B0604020202020204" pitchFamily="34" charset="0"/>
                <a:cs typeface="Arial" panose="020B0604020202020204" pitchFamily="34" charset="0"/>
              </a:defRPr>
            </a:lvl3pPr>
            <a:lvl4pPr>
              <a:defRPr>
                <a:solidFill>
                  <a:schemeClr val="tx1">
                    <a:lumMod val="85000"/>
                    <a:lumOff val="15000"/>
                  </a:schemeClr>
                </a:solidFill>
                <a:latin typeface="Arial" panose="020B0604020202020204" pitchFamily="34" charset="0"/>
                <a:cs typeface="Arial" panose="020B0604020202020204" pitchFamily="34" charset="0"/>
              </a:defRPr>
            </a:lvl4pPr>
            <a:lvl5pPr>
              <a:defRPr>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465F803-5294-5F44-924A-DF43D0D24970}"/>
              </a:ext>
            </a:extLst>
          </p:cNvPr>
          <p:cNvSpPr>
            <a:spLocks noGrp="1"/>
          </p:cNvSpPr>
          <p:nvPr>
            <p:ph type="sldNum" sz="quarter" idx="12"/>
          </p:nvPr>
        </p:nvSpPr>
        <p:spPr>
          <a:xfrm>
            <a:off x="11201984"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endParaRPr lang="en-US"/>
          </a:p>
        </p:txBody>
      </p:sp>
      <p:sp>
        <p:nvSpPr>
          <p:cNvPr id="7" name="Footer Placeholder 4">
            <a:extLst>
              <a:ext uri="{FF2B5EF4-FFF2-40B4-BE49-F238E27FC236}">
                <a16:creationId xmlns:a16="http://schemas.microsoft.com/office/drawing/2014/main" id="{3DCD4849-407B-2446-AF2C-4A2D9447CB16}"/>
              </a:ext>
            </a:extLst>
          </p:cNvPr>
          <p:cNvSpPr>
            <a:spLocks noGrp="1"/>
          </p:cNvSpPr>
          <p:nvPr>
            <p:ph type="ftr" sz="quarter" idx="3"/>
          </p:nvPr>
        </p:nvSpPr>
        <p:spPr>
          <a:xfrm>
            <a:off x="1200193"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Arial" panose="020B0604020202020204" pitchFamily="34" charset="0"/>
                <a:cs typeface="Arial" panose="020B0604020202020204" pitchFamily="34" charset="0"/>
              </a:defRPr>
            </a:lvl1pPr>
          </a:lstStyle>
          <a:p>
            <a:r>
              <a:rPr lang="en-US" smtClean="0"/>
              <a:t>WGISS-49                                        21-23 April 2020, Virtual</a:t>
            </a:r>
            <a:endParaRPr lang="en-US" dirty="0"/>
          </a:p>
        </p:txBody>
      </p:sp>
    </p:spTree>
    <p:extLst>
      <p:ext uri="{BB962C8B-B14F-4D97-AF65-F5344CB8AC3E}">
        <p14:creationId xmlns:p14="http://schemas.microsoft.com/office/powerpoint/2010/main" val="4160750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CEE55A1-21A6-8745-87BE-5048B86435FC}"/>
              </a:ext>
            </a:extLst>
          </p:cNvPr>
          <p:cNvSpPr/>
          <p:nvPr userDrawn="1"/>
        </p:nvSpPr>
        <p:spPr bwMode="auto">
          <a:xfrm>
            <a:off x="0" y="6398651"/>
            <a:ext cx="12192000" cy="457200"/>
          </a:xfrm>
          <a:prstGeom prst="rect">
            <a:avLst/>
          </a:prstGeom>
          <a:solidFill>
            <a:srgbClr val="5B9BD5">
              <a:lumMod val="5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0">
              <a:lnSpc>
                <a:spcPct val="93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Helvetica" pitchFamily="2" charset="0"/>
            </a:endParaRPr>
          </a:p>
        </p:txBody>
      </p:sp>
      <p:sp>
        <p:nvSpPr>
          <p:cNvPr id="2" name="Title Placeholder 1">
            <a:extLst>
              <a:ext uri="{FF2B5EF4-FFF2-40B4-BE49-F238E27FC236}">
                <a16:creationId xmlns:a16="http://schemas.microsoft.com/office/drawing/2014/main" id="{02464191-0C6D-9C48-BACD-641397A6E2F2}"/>
              </a:ext>
            </a:extLst>
          </p:cNvPr>
          <p:cNvSpPr>
            <a:spLocks noGrp="1"/>
          </p:cNvSpPr>
          <p:nvPr>
            <p:ph type="title"/>
          </p:nvPr>
        </p:nvSpPr>
        <p:spPr>
          <a:xfrm>
            <a:off x="528298" y="1155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04A8761-AB78-C24F-B03C-69741C7283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8F7AB226-BFEC-F448-A3A3-C87336ECC7FE}"/>
              </a:ext>
            </a:extLst>
          </p:cNvPr>
          <p:cNvSpPr/>
          <p:nvPr userDrawn="1"/>
        </p:nvSpPr>
        <p:spPr>
          <a:xfrm>
            <a:off x="0" y="0"/>
            <a:ext cx="12192000" cy="91440"/>
          </a:xfrm>
          <a:prstGeom prst="rect">
            <a:avLst/>
          </a:prstGeom>
          <a:solidFill>
            <a:srgbClr val="1F4E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0" name="Picture 9">
            <a:extLst>
              <a:ext uri="{FF2B5EF4-FFF2-40B4-BE49-F238E27FC236}">
                <a16:creationId xmlns:a16="http://schemas.microsoft.com/office/drawing/2014/main" id="{6B4DDC21-659A-7D4B-B7BE-E60EB83E8D1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44806" y="6418969"/>
            <a:ext cx="411480" cy="411480"/>
          </a:xfrm>
          <a:prstGeom prst="rect">
            <a:avLst/>
          </a:prstGeom>
        </p:spPr>
      </p:pic>
    </p:spTree>
    <p:extLst>
      <p:ext uri="{BB962C8B-B14F-4D97-AF65-F5344CB8AC3E}">
        <p14:creationId xmlns:p14="http://schemas.microsoft.com/office/powerpoint/2010/main" val="4207367166"/>
      </p:ext>
    </p:extLst>
  </p:cSld>
  <p:clrMap bg1="lt1" tx1="dk1" bg2="lt2" tx2="dk2" accent1="accent1" accent2="accent2" accent3="accent3" accent4="accent4" accent5="accent5" accent6="accent6" hlink="hlink" folHlink="folHlink"/>
  <p:sldLayoutIdLst>
    <p:sldLayoutId id="2147483705"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hf hdr="0"/>
  <p:txStyles>
    <p:titleStyle>
      <a:lvl1pPr algn="l" defTabSz="914400" rtl="0" eaLnBrk="1" latinLnBrk="0" hangingPunct="1">
        <a:lnSpc>
          <a:spcPct val="90000"/>
        </a:lnSpc>
        <a:spcBef>
          <a:spcPct val="0"/>
        </a:spcBef>
        <a:buNone/>
        <a:defRPr sz="3200" b="0" i="0" kern="1200">
          <a:solidFill>
            <a:schemeClr val="accent5">
              <a:lumMod val="50000"/>
            </a:schemeClr>
          </a:solidFill>
          <a:latin typeface="Arial Narrow" panose="020B0604020202020204" pitchFamily="34" charset="0"/>
          <a:ea typeface="+mj-ea"/>
          <a:cs typeface="Arial Narrow"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7" name="Freeform 6"/>
          <p:cNvSpPr/>
          <p:nvPr userDrawn="1"/>
        </p:nvSpPr>
        <p:spPr>
          <a:xfrm>
            <a:off x="-12253" y="4417161"/>
            <a:ext cx="12227564" cy="2457785"/>
          </a:xfrm>
          <a:custGeom>
            <a:avLst/>
            <a:gdLst>
              <a:gd name="connsiteX0" fmla="*/ 0 w 10289745"/>
              <a:gd name="connsiteY0" fmla="*/ 2348314 h 2694297"/>
              <a:gd name="connsiteX1" fmla="*/ 9145997 w 10289745"/>
              <a:gd name="connsiteY1" fmla="*/ 81 h 2694297"/>
              <a:gd name="connsiteX2" fmla="*/ 9145997 w 10289745"/>
              <a:gd name="connsiteY2" fmla="*/ 2436173 h 2694297"/>
              <a:gd name="connsiteX3" fmla="*/ 0 w 10289745"/>
              <a:gd name="connsiteY3" fmla="*/ 2348314 h 2694297"/>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2 w 10271923"/>
              <a:gd name="connsiteY0" fmla="*/ 1961048 h 2259210"/>
              <a:gd name="connsiteX1" fmla="*/ 9115022 w 10271923"/>
              <a:gd name="connsiteY1" fmla="*/ 0 h 2259210"/>
              <a:gd name="connsiteX2" fmla="*/ 9145999 w 10271923"/>
              <a:gd name="connsiteY2" fmla="*/ 2048907 h 2259210"/>
              <a:gd name="connsiteX3" fmla="*/ 2 w 10271923"/>
              <a:gd name="connsiteY3" fmla="*/ 1961048 h 2259210"/>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1 w 10359948"/>
              <a:gd name="connsiteY0" fmla="*/ 2534080 h 2803153"/>
              <a:gd name="connsiteX1" fmla="*/ 9223441 w 10359948"/>
              <a:gd name="connsiteY1" fmla="*/ 0 h 2803153"/>
              <a:gd name="connsiteX2" fmla="*/ 9200208 w 10359948"/>
              <a:gd name="connsiteY2" fmla="*/ 2443835 h 2803153"/>
              <a:gd name="connsiteX3" fmla="*/ 1 w 10359948"/>
              <a:gd name="connsiteY3" fmla="*/ 2534080 h 2803153"/>
              <a:gd name="connsiteX0" fmla="*/ 2 w 10302373"/>
              <a:gd name="connsiteY0" fmla="*/ 2371463 h 2710654"/>
              <a:gd name="connsiteX1" fmla="*/ 9169233 w 10302373"/>
              <a:gd name="connsiteY1" fmla="*/ 0 h 2710654"/>
              <a:gd name="connsiteX2" fmla="*/ 9146000 w 10302373"/>
              <a:gd name="connsiteY2" fmla="*/ 2443835 h 2710654"/>
              <a:gd name="connsiteX3" fmla="*/ 2 w 10302373"/>
              <a:gd name="connsiteY3" fmla="*/ 2371463 h 2710654"/>
              <a:gd name="connsiteX0" fmla="*/ 22101 w 10324472"/>
              <a:gd name="connsiteY0" fmla="*/ 2371463 h 2601940"/>
              <a:gd name="connsiteX1" fmla="*/ 9191332 w 10324472"/>
              <a:gd name="connsiteY1" fmla="*/ 0 h 2601940"/>
              <a:gd name="connsiteX2" fmla="*/ 9168099 w 10324472"/>
              <a:gd name="connsiteY2" fmla="*/ 2443835 h 2601940"/>
              <a:gd name="connsiteX3" fmla="*/ 22101 w 10324472"/>
              <a:gd name="connsiteY3" fmla="*/ 2371463 h 2601940"/>
              <a:gd name="connsiteX0" fmla="*/ 454248 w 10756619"/>
              <a:gd name="connsiteY0" fmla="*/ 2371463 h 2635640"/>
              <a:gd name="connsiteX1" fmla="*/ 9623479 w 10756619"/>
              <a:gd name="connsiteY1" fmla="*/ 0 h 2635640"/>
              <a:gd name="connsiteX2" fmla="*/ 9600246 w 10756619"/>
              <a:gd name="connsiteY2" fmla="*/ 2443835 h 2635640"/>
              <a:gd name="connsiteX3" fmla="*/ 2243166 w 10756619"/>
              <a:gd name="connsiteY3" fmla="*/ 2466974 h 2635640"/>
              <a:gd name="connsiteX4" fmla="*/ 454248 w 10756619"/>
              <a:gd name="connsiteY4" fmla="*/ 2371463 h 2635640"/>
              <a:gd name="connsiteX0" fmla="*/ 1153431 w 11456764"/>
              <a:gd name="connsiteY0" fmla="*/ 2371463 h 2641277"/>
              <a:gd name="connsiteX1" fmla="*/ 10322662 w 11456764"/>
              <a:gd name="connsiteY1" fmla="*/ 0 h 2641277"/>
              <a:gd name="connsiteX2" fmla="*/ 10299429 w 11456764"/>
              <a:gd name="connsiteY2" fmla="*/ 2443835 h 2641277"/>
              <a:gd name="connsiteX3" fmla="*/ 1137944 w 11456764"/>
              <a:gd name="connsiteY3" fmla="*/ 2482461 h 2641277"/>
              <a:gd name="connsiteX4" fmla="*/ 1153431 w 11456764"/>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482461"/>
              <a:gd name="connsiteX1" fmla="*/ 9184718 w 10318820"/>
              <a:gd name="connsiteY1" fmla="*/ 0 h 2482461"/>
              <a:gd name="connsiteX2" fmla="*/ 9161485 w 10318820"/>
              <a:gd name="connsiteY2" fmla="*/ 2443835 h 2482461"/>
              <a:gd name="connsiteX3" fmla="*/ 0 w 10318820"/>
              <a:gd name="connsiteY3" fmla="*/ 2482461 h 2482461"/>
              <a:gd name="connsiteX4" fmla="*/ 15487 w 10318820"/>
              <a:gd name="connsiteY4" fmla="*/ 2371463 h 2482461"/>
              <a:gd name="connsiteX0" fmla="*/ 15487 w 10252186"/>
              <a:gd name="connsiteY0" fmla="*/ 2371463 h 2482461"/>
              <a:gd name="connsiteX1" fmla="*/ 9184718 w 10252186"/>
              <a:gd name="connsiteY1" fmla="*/ 0 h 2482461"/>
              <a:gd name="connsiteX2" fmla="*/ 9022088 w 10252186"/>
              <a:gd name="connsiteY2" fmla="*/ 2242499 h 2482461"/>
              <a:gd name="connsiteX3" fmla="*/ 0 w 10252186"/>
              <a:gd name="connsiteY3" fmla="*/ 2482461 h 2482461"/>
              <a:gd name="connsiteX4" fmla="*/ 15487 w 10252186"/>
              <a:gd name="connsiteY4" fmla="*/ 2371463 h 2482461"/>
              <a:gd name="connsiteX0" fmla="*/ 15487 w 10311181"/>
              <a:gd name="connsiteY0" fmla="*/ 2371463 h 2482461"/>
              <a:gd name="connsiteX1" fmla="*/ 9184718 w 10311181"/>
              <a:gd name="connsiteY1" fmla="*/ 0 h 2482461"/>
              <a:gd name="connsiteX2" fmla="*/ 9145996 w 10311181"/>
              <a:gd name="connsiteY2" fmla="*/ 2443835 h 2482461"/>
              <a:gd name="connsiteX3" fmla="*/ 0 w 10311181"/>
              <a:gd name="connsiteY3" fmla="*/ 2482461 h 2482461"/>
              <a:gd name="connsiteX4" fmla="*/ 15487 w 10311181"/>
              <a:gd name="connsiteY4" fmla="*/ 2371463 h 2482461"/>
              <a:gd name="connsiteX0" fmla="*/ 15487 w 9184718"/>
              <a:gd name="connsiteY0" fmla="*/ 2371463 h 2482461"/>
              <a:gd name="connsiteX1" fmla="*/ 9184718 w 9184718"/>
              <a:gd name="connsiteY1" fmla="*/ 0 h 2482461"/>
              <a:gd name="connsiteX2" fmla="*/ 9145996 w 9184718"/>
              <a:gd name="connsiteY2" fmla="*/ 2443835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0 w 9215696"/>
              <a:gd name="connsiteY0" fmla="*/ 2371463 h 2482461"/>
              <a:gd name="connsiteX1" fmla="*/ 9215696 w 9215696"/>
              <a:gd name="connsiteY1" fmla="*/ 0 h 2482461"/>
              <a:gd name="connsiteX2" fmla="*/ 9207951 w 9215696"/>
              <a:gd name="connsiteY2" fmla="*/ 2459323 h 2482461"/>
              <a:gd name="connsiteX3" fmla="*/ 30978 w 9215696"/>
              <a:gd name="connsiteY3" fmla="*/ 2482461 h 2482461"/>
              <a:gd name="connsiteX4" fmla="*/ 0 w 9215696"/>
              <a:gd name="connsiteY4" fmla="*/ 2371463 h 2482461"/>
              <a:gd name="connsiteX0" fmla="*/ 0 w 9215696"/>
              <a:gd name="connsiteY0" fmla="*/ 2371463 h 2497949"/>
              <a:gd name="connsiteX1" fmla="*/ 9215696 w 9215696"/>
              <a:gd name="connsiteY1" fmla="*/ 0 h 2497949"/>
              <a:gd name="connsiteX2" fmla="*/ 9207951 w 9215696"/>
              <a:gd name="connsiteY2" fmla="*/ 2459323 h 2497949"/>
              <a:gd name="connsiteX3" fmla="*/ 2 w 9215696"/>
              <a:gd name="connsiteY3" fmla="*/ 2497949 h 2497949"/>
              <a:gd name="connsiteX4" fmla="*/ 0 w 9215696"/>
              <a:gd name="connsiteY4" fmla="*/ 2371463 h 2497949"/>
              <a:gd name="connsiteX0" fmla="*/ 0 w 9215696"/>
              <a:gd name="connsiteY0" fmla="*/ 2371463 h 2474718"/>
              <a:gd name="connsiteX1" fmla="*/ 9215696 w 9215696"/>
              <a:gd name="connsiteY1" fmla="*/ 0 h 2474718"/>
              <a:gd name="connsiteX2" fmla="*/ 9207951 w 9215696"/>
              <a:gd name="connsiteY2" fmla="*/ 2459323 h 2474718"/>
              <a:gd name="connsiteX3" fmla="*/ 30979 w 9215696"/>
              <a:gd name="connsiteY3" fmla="*/ 2474718 h 2474718"/>
              <a:gd name="connsiteX4" fmla="*/ 0 w 9215696"/>
              <a:gd name="connsiteY4" fmla="*/ 2371463 h 2474718"/>
              <a:gd name="connsiteX0" fmla="*/ 0 w 9208117"/>
              <a:gd name="connsiteY0" fmla="*/ 2371463 h 2474718"/>
              <a:gd name="connsiteX1" fmla="*/ 9184719 w 9208117"/>
              <a:gd name="connsiteY1" fmla="*/ 0 h 2474718"/>
              <a:gd name="connsiteX2" fmla="*/ 9207951 w 9208117"/>
              <a:gd name="connsiteY2" fmla="*/ 2459323 h 2474718"/>
              <a:gd name="connsiteX3" fmla="*/ 30979 w 9208117"/>
              <a:gd name="connsiteY3" fmla="*/ 2474718 h 2474718"/>
              <a:gd name="connsiteX4" fmla="*/ 0 w 9208117"/>
              <a:gd name="connsiteY4" fmla="*/ 2371463 h 2474718"/>
              <a:gd name="connsiteX0" fmla="*/ 0 w 9184719"/>
              <a:gd name="connsiteY0" fmla="*/ 2371463 h 2474718"/>
              <a:gd name="connsiteX1" fmla="*/ 9184719 w 9184719"/>
              <a:gd name="connsiteY1" fmla="*/ 0 h 2474718"/>
              <a:gd name="connsiteX2" fmla="*/ 9115020 w 9184719"/>
              <a:gd name="connsiteY2" fmla="*/ 2381886 h 2474718"/>
              <a:gd name="connsiteX3" fmla="*/ 30979 w 9184719"/>
              <a:gd name="connsiteY3" fmla="*/ 2474718 h 2474718"/>
              <a:gd name="connsiteX4" fmla="*/ 0 w 9184719"/>
              <a:gd name="connsiteY4" fmla="*/ 2371463 h 2474718"/>
              <a:gd name="connsiteX0" fmla="*/ 0 w 9184719"/>
              <a:gd name="connsiteY0" fmla="*/ 2371463 h 2474718"/>
              <a:gd name="connsiteX1" fmla="*/ 9184719 w 9184719"/>
              <a:gd name="connsiteY1" fmla="*/ 0 h 2474718"/>
              <a:gd name="connsiteX2" fmla="*/ 9169230 w 9184719"/>
              <a:gd name="connsiteY2" fmla="*/ 2451580 h 2474718"/>
              <a:gd name="connsiteX3" fmla="*/ 30979 w 9184719"/>
              <a:gd name="connsiteY3" fmla="*/ 2474718 h 2474718"/>
              <a:gd name="connsiteX4" fmla="*/ 0 w 9184719"/>
              <a:gd name="connsiteY4" fmla="*/ 2371463 h 2474718"/>
              <a:gd name="connsiteX0" fmla="*/ 0 w 9167786"/>
              <a:gd name="connsiteY0" fmla="*/ 2375696 h 2474718"/>
              <a:gd name="connsiteX1" fmla="*/ 9167786 w 9167786"/>
              <a:gd name="connsiteY1" fmla="*/ 0 h 2474718"/>
              <a:gd name="connsiteX2" fmla="*/ 9152297 w 9167786"/>
              <a:gd name="connsiteY2" fmla="*/ 2451580 h 2474718"/>
              <a:gd name="connsiteX3" fmla="*/ 14046 w 9167786"/>
              <a:gd name="connsiteY3" fmla="*/ 2474718 h 2474718"/>
              <a:gd name="connsiteX4" fmla="*/ 0 w 9167786"/>
              <a:gd name="connsiteY4" fmla="*/ 2375696 h 2474718"/>
              <a:gd name="connsiteX0" fmla="*/ 2887 w 9170673"/>
              <a:gd name="connsiteY0" fmla="*/ 2375696 h 2474718"/>
              <a:gd name="connsiteX1" fmla="*/ 9170673 w 9170673"/>
              <a:gd name="connsiteY1" fmla="*/ 0 h 2474718"/>
              <a:gd name="connsiteX2" fmla="*/ 9155184 w 9170673"/>
              <a:gd name="connsiteY2" fmla="*/ 2451580 h 2474718"/>
              <a:gd name="connsiteX3" fmla="*/ 0 w 9170673"/>
              <a:gd name="connsiteY3" fmla="*/ 2474718 h 2474718"/>
              <a:gd name="connsiteX4" fmla="*/ 2887 w 9170673"/>
              <a:gd name="connsiteY4" fmla="*/ 2375696 h 2474718"/>
              <a:gd name="connsiteX0" fmla="*/ 2887 w 9170673"/>
              <a:gd name="connsiteY0" fmla="*/ 2375696 h 2457785"/>
              <a:gd name="connsiteX1" fmla="*/ 9170673 w 9170673"/>
              <a:gd name="connsiteY1" fmla="*/ 0 h 2457785"/>
              <a:gd name="connsiteX2" fmla="*/ 9155184 w 9170673"/>
              <a:gd name="connsiteY2" fmla="*/ 2451580 h 2457785"/>
              <a:gd name="connsiteX3" fmla="*/ 0 w 9170673"/>
              <a:gd name="connsiteY3" fmla="*/ 2457785 h 2457785"/>
              <a:gd name="connsiteX4" fmla="*/ 2887 w 9170673"/>
              <a:gd name="connsiteY4" fmla="*/ 2375696 h 2457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0673" h="2457785">
                <a:moveTo>
                  <a:pt x="2887" y="2375696"/>
                </a:moveTo>
                <a:cubicBezTo>
                  <a:pt x="23548" y="2372367"/>
                  <a:pt x="7344315" y="2502055"/>
                  <a:pt x="9170673" y="0"/>
                </a:cubicBezTo>
                <a:cubicBezTo>
                  <a:pt x="9168091" y="819774"/>
                  <a:pt x="9157766" y="1631806"/>
                  <a:pt x="9155184" y="2451580"/>
                </a:cubicBezTo>
                <a:lnTo>
                  <a:pt x="0" y="2457785"/>
                </a:lnTo>
                <a:cubicBezTo>
                  <a:pt x="-1" y="2415623"/>
                  <a:pt x="2888" y="2417858"/>
                  <a:pt x="2887" y="2375696"/>
                </a:cubicBez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 name="Rectangle 4">
            <a:extLst>
              <a:ext uri="{FF2B5EF4-FFF2-40B4-BE49-F238E27FC236}">
                <a16:creationId xmlns:a16="http://schemas.microsoft.com/office/drawing/2014/main" id="{AC2B2890-2D22-AC46-A350-EFB5AC983E67}"/>
              </a:ext>
            </a:extLst>
          </p:cNvPr>
          <p:cNvSpPr/>
          <p:nvPr userDrawn="1"/>
        </p:nvSpPr>
        <p:spPr>
          <a:xfrm>
            <a:off x="-12253" y="0"/>
            <a:ext cx="12227564" cy="37084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10612DAB-F549-C644-9EBC-190A720B673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68000" y="5405168"/>
            <a:ext cx="1243781" cy="1243781"/>
          </a:xfrm>
          <a:prstGeom prst="rect">
            <a:avLst/>
          </a:prstGeom>
        </p:spPr>
      </p:pic>
      <p:pic>
        <p:nvPicPr>
          <p:cNvPr id="6" name="Picture 5">
            <a:extLst>
              <a:ext uri="{FF2B5EF4-FFF2-40B4-BE49-F238E27FC236}">
                <a16:creationId xmlns:a16="http://schemas.microsoft.com/office/drawing/2014/main" id="{C56FA27C-78E9-784D-82E5-9872FFE94C9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7878" y="-97099"/>
            <a:ext cx="9144000" cy="4161577"/>
          </a:xfrm>
          <a:prstGeom prst="rect">
            <a:avLst/>
          </a:prstGeom>
        </p:spPr>
      </p:pic>
    </p:spTree>
    <p:extLst>
      <p:ext uri="{BB962C8B-B14F-4D97-AF65-F5344CB8AC3E}">
        <p14:creationId xmlns:p14="http://schemas.microsoft.com/office/powerpoint/2010/main" val="3110462366"/>
      </p:ext>
    </p:extLst>
  </p:cSld>
  <p:clrMap bg1="lt1" tx1="dk1" bg2="lt2" tx2="dk2" accent1="accent1" accent2="accent2" accent3="accent3" accent4="accent4" accent5="accent5" accent6="accent6" hlink="hlink" folHlink="folHlink"/>
  <p:sldLayoutIdLst>
    <p:sldLayoutId id="2147483672" r:id="rId1"/>
  </p:sldLayoutIdLst>
  <p:hf hdr="0"/>
  <p:txStyles>
    <p:titleStyle>
      <a:lvl1pPr algn="r" defTabSz="457200" rtl="0" eaLnBrk="1" latinLnBrk="0" hangingPunct="1">
        <a:lnSpc>
          <a:spcPct val="80000"/>
        </a:lnSpc>
        <a:spcBef>
          <a:spcPct val="0"/>
        </a:spcBef>
        <a:buNone/>
        <a:defRPr sz="4400" b="1" i="0" kern="1200">
          <a:solidFill>
            <a:schemeClr val="accent1"/>
          </a:solidFill>
          <a:latin typeface="+mj-lt"/>
          <a:ea typeface="+mj-ea"/>
          <a:cs typeface="Arial Narrow Bold"/>
        </a:defRPr>
      </a:lvl1pPr>
    </p:titleStyle>
    <p:bodyStyle>
      <a:lvl1pPr marL="0" indent="0" algn="r" defTabSz="457200" rtl="0" eaLnBrk="1" latinLnBrk="0" hangingPunct="1">
        <a:spcBef>
          <a:spcPct val="20000"/>
        </a:spcBef>
        <a:buFont typeface="Arial"/>
        <a:buNone/>
        <a:defRPr sz="24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32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28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28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2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hyperlink" Target="https://coastwatch.noaa.gov/cw/satellite-data-products/multi-parameter-models/seascape-pelagic-habitat-classification.html" TargetMode="External"/><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4" Type="http://schemas.openxmlformats.org/officeDocument/2006/relationships/hyperlink" Target="https://coastwatch.noaa.gov/cw/satellite-data-products/multi-parameter-models/seascape-pelagic-habitat-classification.html"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5.xml"/><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hyperlink" Target="https://coastwatch.noaa.gov/cw_html/cwViewer.html" TargetMode="Externa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6.jpeg"/><Relationship Id="rId7" Type="http://schemas.openxmlformats.org/officeDocument/2006/relationships/diagramColors" Target="../diagrams/colors3.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3.xml.rels><?xml version="1.0" encoding="UTF-8" standalone="yes"?>
<Relationships xmlns="http://schemas.openxmlformats.org/package/2006/relationships"><Relationship Id="rId3" Type="http://schemas.openxmlformats.org/officeDocument/2006/relationships/hyperlink" Target="https://coastwatch.noaa.gov/cw_html/cwViewer.html"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hyperlink" Target="https://coastwatch.noaa.gov/cw_html/cwViewer.html"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hyperlink" Target="https://coastwatch.noaa.gov/"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hyperlink" Target="https://www.star.nesdis.noaa.gov/socd/om/"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hyperlink" Target="https://www.star.nesdis.noaa.gov/sod/mecb/coastwatch/NRT-QA/QM_Reports.html" TargetMode="External"/><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hyperlink" Target="mailto:Coastwatch.info@noaaa.gov" TargetMode="External"/><Relationship Id="rId2" Type="http://schemas.openxmlformats.org/officeDocument/2006/relationships/image" Target="../media/image50.jpeg"/><Relationship Id="rId1" Type="http://schemas.openxmlformats.org/officeDocument/2006/relationships/slideLayout" Target="../slideLayouts/slideLayout1.xml"/><Relationship Id="rId5" Type="http://schemas.openxmlformats.org/officeDocument/2006/relationships/image" Target="../media/image51.jpg"/><Relationship Id="rId4" Type="http://schemas.openxmlformats.org/officeDocument/2006/relationships/hyperlink" Target="https://coastwatch.noaa.gov/cw/user-resources/satellite-data-training-courses.html"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1.xml"/><Relationship Id="rId5" Type="http://schemas.openxmlformats.org/officeDocument/2006/relationships/image" Target="../media/image55.gif"/><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6.png"/><Relationship Id="rId5" Type="http://schemas.openxmlformats.org/officeDocument/2006/relationships/hyperlink" Target="https://coastwatch.noaa.gov/cw_html/cwViewer.html" TargetMode="External"/><Relationship Id="rId4" Type="http://schemas.openxmlformats.org/officeDocument/2006/relationships/notesSlide" Target="../notesSlides/notesSlide15.xml"/></Relationships>
</file>

<file path=ppt/slides/_rels/slide3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hyperlink" Target="https://visitor.r20.constantcontact.com/manage/optin?v=001pnH6gB4vXTdYdTEFV1XgDAoNjBydmgUTdt25oQFW_zVlb8J5fANDSIwLdw6LNRA4ytIpKhMBqyeTG-EUenEZiZ6PncwIBB7pu6o06V7drME%3D" TargetMode="External"/><Relationship Id="rId1" Type="http://schemas.openxmlformats.org/officeDocument/2006/relationships/slideLayout" Target="../slideLayouts/slideLayout4.xml"/><Relationship Id="rId5" Type="http://schemas.openxmlformats.org/officeDocument/2006/relationships/hyperlink" Target="mailto:CoastWatch.Info@NOAA.gov" TargetMode="External"/><Relationship Id="rId4" Type="http://schemas.openxmlformats.org/officeDocument/2006/relationships/hyperlink" Target="http://coastwatch.noaa.gov/cw_html/index.html"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hyperlink" Target="mailto:CoastWatch.Info@NOAA.gov" TargetMode="Externa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image" Target="../media/image6.JPG"/><Relationship Id="rId1" Type="http://schemas.openxmlformats.org/officeDocument/2006/relationships/slideLayout" Target="../slideLayouts/slideLayout4.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gif"/><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C0A1A-11CA-0A4D-A984-6A94EB455DE9}"/>
              </a:ext>
            </a:extLst>
          </p:cNvPr>
          <p:cNvSpPr>
            <a:spLocks noGrp="1"/>
          </p:cNvSpPr>
          <p:nvPr>
            <p:ph type="title"/>
          </p:nvPr>
        </p:nvSpPr>
        <p:spPr>
          <a:xfrm>
            <a:off x="3428069" y="1945222"/>
            <a:ext cx="8372960" cy="1044866"/>
          </a:xfrm>
        </p:spPr>
        <p:txBody>
          <a:bodyPr/>
          <a:lstStyle/>
          <a:p>
            <a:r>
              <a:rPr lang="en-US" b="0" dirty="0" smtClean="0"/>
              <a:t>NOAA CoastWatch/OceanWatch/PolarWatch</a:t>
            </a:r>
            <a:br>
              <a:rPr lang="en-US" b="0" dirty="0" smtClean="0"/>
            </a:br>
            <a:r>
              <a:rPr lang="en-US" b="0" dirty="0" smtClean="0"/>
              <a:t> </a:t>
            </a:r>
            <a:r>
              <a:rPr lang="en-US" b="0" dirty="0"/>
              <a:t>ARD Preparation and Product Interoperability</a:t>
            </a:r>
            <a:endParaRPr lang="en-US" dirty="0"/>
          </a:p>
        </p:txBody>
      </p:sp>
      <p:pic>
        <p:nvPicPr>
          <p:cNvPr id="9" name="Picture 8">
            <a:extLst>
              <a:ext uri="{FF2B5EF4-FFF2-40B4-BE49-F238E27FC236}">
                <a16:creationId xmlns:a16="http://schemas.microsoft.com/office/drawing/2014/main" id="{60367F3C-C0C8-BE43-B102-1BB240AF16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0" y="5405168"/>
            <a:ext cx="1243781" cy="1243781"/>
          </a:xfrm>
          <a:prstGeom prst="rect">
            <a:avLst/>
          </a:prstGeom>
        </p:spPr>
      </p:pic>
      <p:sp>
        <p:nvSpPr>
          <p:cNvPr id="4" name="Text Placeholder 3"/>
          <p:cNvSpPr>
            <a:spLocks noGrp="1"/>
          </p:cNvSpPr>
          <p:nvPr>
            <p:ph type="body" sz="quarter" idx="10"/>
          </p:nvPr>
        </p:nvSpPr>
        <p:spPr>
          <a:xfrm>
            <a:off x="3428069" y="3931897"/>
            <a:ext cx="7313083" cy="1224439"/>
          </a:xfrm>
        </p:spPr>
        <p:txBody>
          <a:bodyPr/>
          <a:lstStyle/>
          <a:p>
            <a:pPr>
              <a:spcBef>
                <a:spcPts val="800"/>
              </a:spcBef>
            </a:pPr>
            <a:r>
              <a:rPr lang="en-US" dirty="0"/>
              <a:t>Veronica P. Lance</a:t>
            </a:r>
            <a:endParaRPr lang="en-US" baseline="30000" dirty="0"/>
          </a:p>
          <a:p>
            <a:pPr>
              <a:spcBef>
                <a:spcPts val="800"/>
              </a:spcBef>
            </a:pPr>
            <a:r>
              <a:rPr lang="en-US" dirty="0"/>
              <a:t>And the</a:t>
            </a:r>
          </a:p>
          <a:p>
            <a:pPr>
              <a:spcBef>
                <a:spcPts val="800"/>
              </a:spcBef>
            </a:pPr>
            <a:r>
              <a:rPr lang="en-US" dirty="0"/>
              <a:t>NOAA CoastWatch/OceanWatch/PolarWatch Team</a:t>
            </a:r>
          </a:p>
          <a:p>
            <a:endParaRPr lang="en-US" dirty="0"/>
          </a:p>
        </p:txBody>
      </p:sp>
    </p:spTree>
    <p:extLst>
      <p:ext uri="{BB962C8B-B14F-4D97-AF65-F5344CB8AC3E}">
        <p14:creationId xmlns:p14="http://schemas.microsoft.com/office/powerpoint/2010/main" val="25326576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2886" y="-8720"/>
            <a:ext cx="10863051" cy="1450757"/>
          </a:xfrm>
        </p:spPr>
        <p:txBody>
          <a:bodyPr>
            <a:normAutofit/>
          </a:bodyPr>
          <a:lstStyle/>
          <a:p>
            <a:r>
              <a:rPr lang="en-US" dirty="0">
                <a:solidFill>
                  <a:srgbClr val="1E5C90"/>
                </a:solidFill>
                <a:uFillTx/>
              </a:rPr>
              <a:t>CoastWatch </a:t>
            </a:r>
            <a:r>
              <a:rPr lang="en-US" dirty="0" smtClean="0">
                <a:solidFill>
                  <a:srgbClr val="1E5C90"/>
                </a:solidFill>
                <a:uFillTx/>
              </a:rPr>
              <a:t>“Value Added” Products</a:t>
            </a:r>
            <a:br>
              <a:rPr lang="en-US" dirty="0" smtClean="0">
                <a:solidFill>
                  <a:srgbClr val="1E5C90"/>
                </a:solidFill>
                <a:uFillTx/>
              </a:rPr>
            </a:br>
            <a:r>
              <a:rPr lang="en-US" dirty="0" smtClean="0">
                <a:solidFill>
                  <a:srgbClr val="1E5C90"/>
                </a:solidFill>
                <a:uFillTx/>
              </a:rPr>
              <a:t>Example:  </a:t>
            </a:r>
            <a:r>
              <a:rPr lang="en-US" dirty="0" smtClean="0">
                <a:solidFill>
                  <a:srgbClr val="1E5C90"/>
                </a:solidFill>
              </a:rPr>
              <a:t>VIIRS </a:t>
            </a:r>
            <a:r>
              <a:rPr lang="en-US" dirty="0" smtClean="0">
                <a:solidFill>
                  <a:srgbClr val="1E5C90"/>
                </a:solidFill>
                <a:uFillTx/>
              </a:rPr>
              <a:t>Hi-Res Sectors Co-Located for Ocean Color and SST</a:t>
            </a:r>
            <a:endParaRPr lang="en-US" dirty="0">
              <a:solidFill>
                <a:srgbClr val="1E5C90"/>
              </a:solidFill>
              <a:uFillTx/>
            </a:endParaRPr>
          </a:p>
        </p:txBody>
      </p:sp>
      <p:pic>
        <p:nvPicPr>
          <p:cNvPr id="1026" name="Picture 2" descr="https://coastwatch.noaa.gov/cw/sites/default/files/images/DataProducts/Figure02.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00193" y="1183619"/>
            <a:ext cx="9164591" cy="4795426"/>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3"/>
          </p:nvPr>
        </p:nvSpPr>
        <p:spPr/>
        <p:txBody>
          <a:bodyPr/>
          <a:lstStyle/>
          <a:p>
            <a:r>
              <a:rPr lang="en-US" smtClean="0"/>
              <a:t>WGISS-49                                        21-23 April 2020, Virtual</a:t>
            </a:r>
            <a:endParaRPr lang="en-US" dirty="0"/>
          </a:p>
        </p:txBody>
      </p:sp>
      <p:sp>
        <p:nvSpPr>
          <p:cNvPr id="4" name="Slide Number Placeholder 3"/>
          <p:cNvSpPr>
            <a:spLocks noGrp="1"/>
          </p:cNvSpPr>
          <p:nvPr>
            <p:ph type="sldNum" sz="quarter" idx="12"/>
          </p:nvPr>
        </p:nvSpPr>
        <p:spPr/>
        <p:txBody>
          <a:bodyPr/>
          <a:lstStyle/>
          <a:p>
            <a:fld id="{4F6F23CF-7BCB-1C46-9584-7002207BC3BE}" type="slidenum">
              <a:rPr lang="en-US" smtClean="0"/>
              <a:pPr/>
              <a:t>10</a:t>
            </a:fld>
            <a:endParaRPr lang="en-US"/>
          </a:p>
        </p:txBody>
      </p:sp>
    </p:spTree>
    <p:extLst>
      <p:ext uri="{BB962C8B-B14F-4D97-AF65-F5344CB8AC3E}">
        <p14:creationId xmlns:p14="http://schemas.microsoft.com/office/powerpoint/2010/main" val="41582583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97757" y="1846263"/>
            <a:ext cx="10056812" cy="4022725"/>
          </a:xfrm>
          <a:prstGeom prst="rect">
            <a:avLst/>
          </a:prstGeom>
        </p:spPr>
      </p:pic>
      <p:sp>
        <p:nvSpPr>
          <p:cNvPr id="9" name="Title 1"/>
          <p:cNvSpPr txBox="1">
            <a:spLocks/>
          </p:cNvSpPr>
          <p:nvPr/>
        </p:nvSpPr>
        <p:spPr>
          <a:xfrm>
            <a:off x="561012" y="259679"/>
            <a:ext cx="10058400" cy="976932"/>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3200" spc="0" dirty="0">
                <a:solidFill>
                  <a:srgbClr val="1E5C90"/>
                </a:solidFill>
                <a:latin typeface="Arial Narrow" panose="020B0604020202020204" pitchFamily="34" charset="0"/>
              </a:rPr>
              <a:t>CoastWatch “Value Added” Products</a:t>
            </a:r>
            <a:br>
              <a:rPr lang="en-US" sz="3200" spc="0" dirty="0">
                <a:solidFill>
                  <a:srgbClr val="1E5C90"/>
                </a:solidFill>
                <a:latin typeface="Arial Narrow" panose="020B0604020202020204" pitchFamily="34" charset="0"/>
              </a:rPr>
            </a:br>
            <a:r>
              <a:rPr lang="en-US" sz="3200" spc="0" dirty="0">
                <a:solidFill>
                  <a:srgbClr val="1E5C90"/>
                </a:solidFill>
                <a:latin typeface="Arial Narrow" panose="020B0606020202030204" pitchFamily="34" charset="0"/>
              </a:rPr>
              <a:t>Example:  </a:t>
            </a:r>
            <a:r>
              <a:rPr lang="en-US" sz="3200" dirty="0" smtClean="0">
                <a:solidFill>
                  <a:srgbClr val="1E5C90"/>
                </a:solidFill>
                <a:latin typeface="Arial Narrow" panose="020B0606020202030204" pitchFamily="34" charset="0"/>
              </a:rPr>
              <a:t>:  Hi-Res Sectors for OLCI S3 (=VIIRS x9)</a:t>
            </a:r>
            <a:endParaRPr lang="en-US" sz="3200" dirty="0">
              <a:solidFill>
                <a:srgbClr val="1E5C90"/>
              </a:solidFill>
              <a:latin typeface="Arial Narrow" panose="020B0606020202030204" pitchFamily="34" charset="0"/>
            </a:endParaRPr>
          </a:p>
        </p:txBody>
      </p:sp>
      <p:sp>
        <p:nvSpPr>
          <p:cNvPr id="2" name="Footer Placeholder 1"/>
          <p:cNvSpPr>
            <a:spLocks noGrp="1"/>
          </p:cNvSpPr>
          <p:nvPr>
            <p:ph type="ftr" sz="quarter" idx="3"/>
          </p:nvPr>
        </p:nvSpPr>
        <p:spPr/>
        <p:txBody>
          <a:bodyPr/>
          <a:lstStyle/>
          <a:p>
            <a:r>
              <a:rPr lang="en-US" smtClean="0"/>
              <a:t>WGISS-49                                        21-23 April 2020, Virtual</a:t>
            </a:r>
            <a:endParaRPr lang="en-US" dirty="0"/>
          </a:p>
        </p:txBody>
      </p:sp>
      <p:sp>
        <p:nvSpPr>
          <p:cNvPr id="3" name="Slide Number Placeholder 2"/>
          <p:cNvSpPr>
            <a:spLocks noGrp="1"/>
          </p:cNvSpPr>
          <p:nvPr>
            <p:ph type="sldNum" sz="quarter" idx="12"/>
          </p:nvPr>
        </p:nvSpPr>
        <p:spPr/>
        <p:txBody>
          <a:bodyPr/>
          <a:lstStyle/>
          <a:p>
            <a:fld id="{4F6F23CF-7BCB-1C46-9584-7002207BC3BE}" type="slidenum">
              <a:rPr lang="en-US" smtClean="0"/>
              <a:pPr/>
              <a:t>11</a:t>
            </a:fld>
            <a:endParaRPr lang="en-US"/>
          </a:p>
        </p:txBody>
      </p:sp>
    </p:spTree>
    <p:extLst>
      <p:ext uri="{BB962C8B-B14F-4D97-AF65-F5344CB8AC3E}">
        <p14:creationId xmlns:p14="http://schemas.microsoft.com/office/powerpoint/2010/main" val="2176607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1" r="-1285" b="87357"/>
          <a:stretch/>
        </p:blipFill>
        <p:spPr>
          <a:xfrm>
            <a:off x="1693211" y="544544"/>
            <a:ext cx="9221412" cy="891148"/>
          </a:xfrm>
          <a:prstGeom prst="rect">
            <a:avLst/>
          </a:prstGeom>
        </p:spPr>
      </p:pic>
      <p:pic>
        <p:nvPicPr>
          <p:cNvPr id="8" name="Picture 7"/>
          <p:cNvPicPr>
            <a:picLocks noChangeAspect="1"/>
          </p:cNvPicPr>
          <p:nvPr/>
        </p:nvPicPr>
        <p:blipFill rotWithShape="1">
          <a:blip r:embed="rId2"/>
          <a:srcRect l="-1" t="17091" r="-1285" b="32092"/>
          <a:stretch/>
        </p:blipFill>
        <p:spPr>
          <a:xfrm>
            <a:off x="1693211" y="1337923"/>
            <a:ext cx="9221412" cy="3581886"/>
          </a:xfrm>
          <a:prstGeom prst="rect">
            <a:avLst/>
          </a:prstGeom>
        </p:spPr>
      </p:pic>
      <p:pic>
        <p:nvPicPr>
          <p:cNvPr id="2" name="Picture 1"/>
          <p:cNvPicPr>
            <a:picLocks noChangeAspect="1"/>
          </p:cNvPicPr>
          <p:nvPr/>
        </p:nvPicPr>
        <p:blipFill rotWithShape="1">
          <a:blip r:embed="rId2"/>
          <a:srcRect l="-1" t="79169" r="-1285"/>
          <a:stretch/>
        </p:blipFill>
        <p:spPr>
          <a:xfrm>
            <a:off x="1859886" y="4919809"/>
            <a:ext cx="9054737" cy="1441765"/>
          </a:xfrm>
          <a:prstGeom prst="rect">
            <a:avLst/>
          </a:prstGeom>
        </p:spPr>
      </p:pic>
      <p:sp>
        <p:nvSpPr>
          <p:cNvPr id="3" name="Title 1"/>
          <p:cNvSpPr>
            <a:spLocks noGrp="1"/>
          </p:cNvSpPr>
          <p:nvPr>
            <p:ph type="title"/>
          </p:nvPr>
        </p:nvSpPr>
        <p:spPr>
          <a:xfrm>
            <a:off x="650013" y="391886"/>
            <a:ext cx="2286000" cy="598232"/>
          </a:xfrm>
        </p:spPr>
        <p:txBody>
          <a:bodyPr>
            <a:normAutofit fontScale="90000"/>
          </a:bodyPr>
          <a:lstStyle/>
          <a:p>
            <a:r>
              <a:rPr lang="en-US" dirty="0" err="1">
                <a:solidFill>
                  <a:srgbClr val="002060"/>
                </a:solidFill>
                <a:latin typeface="Candara" panose="020E0502030303020204" pitchFamily="34" charset="0"/>
              </a:rPr>
              <a:t>TurtleWatch</a:t>
            </a:r>
            <a:endParaRPr lang="en-US" b="0" dirty="0">
              <a:solidFill>
                <a:schemeClr val="tx1"/>
              </a:solidFill>
              <a:latin typeface="Candara" panose="020E0502030303020204" pitchFamily="34" charset="0"/>
            </a:endParaRPr>
          </a:p>
        </p:txBody>
      </p:sp>
      <p:sp>
        <p:nvSpPr>
          <p:cNvPr id="4" name="Footer Placeholder 3"/>
          <p:cNvSpPr>
            <a:spLocks noGrp="1"/>
          </p:cNvSpPr>
          <p:nvPr>
            <p:ph type="ftr" sz="quarter" idx="3"/>
          </p:nvPr>
        </p:nvSpPr>
        <p:spPr/>
        <p:txBody>
          <a:bodyPr/>
          <a:lstStyle/>
          <a:p>
            <a:r>
              <a:rPr lang="en-US" smtClean="0"/>
              <a:t>WGISS-49                                        21-23 April 2020, Virtual</a:t>
            </a:r>
            <a:endParaRPr lang="en-US" dirty="0"/>
          </a:p>
        </p:txBody>
      </p:sp>
      <p:sp>
        <p:nvSpPr>
          <p:cNvPr id="9" name="Slide Number Placeholder 8"/>
          <p:cNvSpPr>
            <a:spLocks noGrp="1"/>
          </p:cNvSpPr>
          <p:nvPr>
            <p:ph type="sldNum" sz="quarter" idx="12"/>
          </p:nvPr>
        </p:nvSpPr>
        <p:spPr/>
        <p:txBody>
          <a:bodyPr/>
          <a:lstStyle/>
          <a:p>
            <a:fld id="{4F6F23CF-7BCB-1C46-9584-7002207BC3BE}" type="slidenum">
              <a:rPr lang="en-US" smtClean="0"/>
              <a:pPr/>
              <a:t>12</a:t>
            </a:fld>
            <a:endParaRPr lang="en-US"/>
          </a:p>
        </p:txBody>
      </p:sp>
    </p:spTree>
    <p:extLst>
      <p:ext uri="{BB962C8B-B14F-4D97-AF65-F5344CB8AC3E}">
        <p14:creationId xmlns:p14="http://schemas.microsoft.com/office/powerpoint/2010/main" val="17538409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299" y="370711"/>
            <a:ext cx="5994421" cy="2038826"/>
          </a:xfrm>
        </p:spPr>
        <p:txBody>
          <a:bodyPr>
            <a:normAutofit/>
          </a:bodyPr>
          <a:lstStyle/>
          <a:p>
            <a:r>
              <a:rPr lang="en-US" dirty="0" smtClean="0"/>
              <a:t>C-HARM </a:t>
            </a:r>
            <a:r>
              <a:rPr lang="en-US" dirty="0"/>
              <a:t>3-Day Advanced Forecast: </a:t>
            </a:r>
            <a:r>
              <a:rPr lang="en-US" dirty="0" smtClean="0"/>
              <a:t/>
            </a:r>
            <a:br>
              <a:rPr lang="en-US" dirty="0" smtClean="0"/>
            </a:br>
            <a:r>
              <a:rPr lang="en-US" dirty="0"/>
              <a:t/>
            </a:r>
            <a:br>
              <a:rPr lang="en-US" dirty="0"/>
            </a:br>
            <a:r>
              <a:rPr lang="en-US" sz="2400" i="1" dirty="0" smtClean="0"/>
              <a:t>Pseudo-</a:t>
            </a:r>
            <a:r>
              <a:rPr lang="en-US" sz="2400" i="1" dirty="0" err="1" smtClean="0"/>
              <a:t>nitzschia</a:t>
            </a:r>
            <a:r>
              <a:rPr lang="en-US" sz="2400" dirty="0"/>
              <a:t>, cellular </a:t>
            </a:r>
            <a:r>
              <a:rPr lang="en-US" sz="2400" dirty="0" err="1"/>
              <a:t>domoic</a:t>
            </a:r>
            <a:r>
              <a:rPr lang="en-US" sz="2400" dirty="0"/>
              <a:t> acid, </a:t>
            </a:r>
            <a:r>
              <a:rPr lang="en-US" sz="2400" dirty="0" smtClean="0"/>
              <a:t>and particulate </a:t>
            </a:r>
            <a:r>
              <a:rPr lang="en-US" sz="2400" dirty="0" err="1"/>
              <a:t>domoic</a:t>
            </a:r>
            <a:r>
              <a:rPr lang="en-US" sz="2400" dirty="0"/>
              <a:t> acid probability, California and Southern Oregon coast</a:t>
            </a:r>
          </a:p>
        </p:txBody>
      </p:sp>
      <p:sp>
        <p:nvSpPr>
          <p:cNvPr id="3" name="TextBox 2"/>
          <p:cNvSpPr txBox="1"/>
          <p:nvPr/>
        </p:nvSpPr>
        <p:spPr>
          <a:xfrm>
            <a:off x="641267" y="2835681"/>
            <a:ext cx="5614870" cy="2554545"/>
          </a:xfrm>
          <a:prstGeom prst="rect">
            <a:avLst/>
          </a:prstGeom>
          <a:noFill/>
        </p:spPr>
        <p:txBody>
          <a:bodyPr wrap="square" rtlCol="0">
            <a:spAutoFit/>
          </a:bodyPr>
          <a:lstStyle/>
          <a:p>
            <a:r>
              <a:rPr lang="en-US" sz="3200" dirty="0" smtClean="0">
                <a:latin typeface="Arial Narrow" panose="020B0606020202030204" pitchFamily="34" charset="0"/>
              </a:rPr>
              <a:t>Observations:  SST</a:t>
            </a:r>
            <a:r>
              <a:rPr lang="en-US" sz="3200" dirty="0">
                <a:latin typeface="Arial Narrow" panose="020B0606020202030204" pitchFamily="34" charset="0"/>
              </a:rPr>
              <a:t> </a:t>
            </a:r>
            <a:r>
              <a:rPr lang="en-US" sz="3200" dirty="0" smtClean="0">
                <a:latin typeface="Arial Narrow" panose="020B0606020202030204" pitchFamily="34" charset="0"/>
              </a:rPr>
              <a:t>and Chlorophyll </a:t>
            </a:r>
          </a:p>
          <a:p>
            <a:endParaRPr lang="en-US" sz="3200" dirty="0">
              <a:latin typeface="Arial Narrow" panose="020B0606020202030204" pitchFamily="34" charset="0"/>
            </a:endParaRPr>
          </a:p>
          <a:p>
            <a:r>
              <a:rPr lang="en-US" sz="3200" dirty="0" smtClean="0">
                <a:latin typeface="Arial Narrow" panose="020B0606020202030204" pitchFamily="34" charset="0"/>
              </a:rPr>
              <a:t>Application:  Human health, wildlife health, shellfish aquaculture, etc.</a:t>
            </a:r>
          </a:p>
          <a:p>
            <a:endParaRPr lang="en-US" sz="3200" dirty="0">
              <a:latin typeface="Arial Narrow" panose="020B0606020202030204" pitchFamily="34" charset="0"/>
            </a:endParaRPr>
          </a:p>
        </p:txBody>
      </p:sp>
      <p:sp>
        <p:nvSpPr>
          <p:cNvPr id="4" name="TextBox 3"/>
          <p:cNvSpPr txBox="1"/>
          <p:nvPr/>
        </p:nvSpPr>
        <p:spPr>
          <a:xfrm flipH="1">
            <a:off x="641267" y="5445684"/>
            <a:ext cx="6535387" cy="646331"/>
          </a:xfrm>
          <a:prstGeom prst="rect">
            <a:avLst/>
          </a:prstGeom>
          <a:noFill/>
        </p:spPr>
        <p:txBody>
          <a:bodyPr wrap="square" rtlCol="0">
            <a:spAutoFit/>
          </a:bodyPr>
          <a:lstStyle/>
          <a:p>
            <a:r>
              <a:rPr lang="en-US" i="1" dirty="0" smtClean="0"/>
              <a:t>Courtesy:  Dale Robinson, West Coast Node;</a:t>
            </a:r>
          </a:p>
          <a:p>
            <a:r>
              <a:rPr lang="en-US" i="1" dirty="0" smtClean="0"/>
              <a:t>Developed by </a:t>
            </a:r>
            <a:r>
              <a:rPr lang="en-US" i="1" dirty="0" err="1" smtClean="0"/>
              <a:t>Kudela</a:t>
            </a:r>
            <a:r>
              <a:rPr lang="en-US" i="1" dirty="0" smtClean="0"/>
              <a:t> et al.. UC Santa Cruz, etc.</a:t>
            </a:r>
            <a:endParaRPr lang="en-US" i="1" dirty="0"/>
          </a:p>
        </p:txBody>
      </p:sp>
      <p:pic>
        <p:nvPicPr>
          <p:cNvPr id="9" name="Picture 8"/>
          <p:cNvPicPr>
            <a:picLocks noChangeAspect="1"/>
          </p:cNvPicPr>
          <p:nvPr/>
        </p:nvPicPr>
        <p:blipFill>
          <a:blip r:embed="rId2"/>
          <a:stretch>
            <a:fillRect/>
          </a:stretch>
        </p:blipFill>
        <p:spPr>
          <a:xfrm>
            <a:off x="6460274" y="127623"/>
            <a:ext cx="5157359" cy="6013945"/>
          </a:xfrm>
          <a:prstGeom prst="rect">
            <a:avLst/>
          </a:prstGeom>
        </p:spPr>
      </p:pic>
      <p:sp>
        <p:nvSpPr>
          <p:cNvPr id="5" name="Footer Placeholder 4"/>
          <p:cNvSpPr>
            <a:spLocks noGrp="1"/>
          </p:cNvSpPr>
          <p:nvPr>
            <p:ph type="ftr" sz="quarter" idx="3"/>
          </p:nvPr>
        </p:nvSpPr>
        <p:spPr/>
        <p:txBody>
          <a:bodyPr/>
          <a:lstStyle/>
          <a:p>
            <a:r>
              <a:rPr lang="en-US" smtClean="0"/>
              <a:t>WGISS-49                                        21-23 April 2020, Virtual</a:t>
            </a:r>
            <a:endParaRPr lang="en-US" dirty="0"/>
          </a:p>
        </p:txBody>
      </p:sp>
      <p:sp>
        <p:nvSpPr>
          <p:cNvPr id="6" name="Slide Number Placeholder 5"/>
          <p:cNvSpPr>
            <a:spLocks noGrp="1"/>
          </p:cNvSpPr>
          <p:nvPr>
            <p:ph type="sldNum" sz="quarter" idx="12"/>
          </p:nvPr>
        </p:nvSpPr>
        <p:spPr/>
        <p:txBody>
          <a:bodyPr/>
          <a:lstStyle/>
          <a:p>
            <a:fld id="{4F6F23CF-7BCB-1C46-9584-7002207BC3BE}" type="slidenum">
              <a:rPr lang="en-US" smtClean="0"/>
              <a:pPr/>
              <a:t>13</a:t>
            </a:fld>
            <a:endParaRPr lang="en-US"/>
          </a:p>
        </p:txBody>
      </p:sp>
    </p:spTree>
    <p:extLst>
      <p:ext uri="{BB962C8B-B14F-4D97-AF65-F5344CB8AC3E}">
        <p14:creationId xmlns:p14="http://schemas.microsoft.com/office/powerpoint/2010/main" val="21754492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4189" y="1041825"/>
            <a:ext cx="10982145" cy="5092968"/>
          </a:xfrm>
        </p:spPr>
      </p:pic>
      <p:sp>
        <p:nvSpPr>
          <p:cNvPr id="2" name="Footer Placeholder 1"/>
          <p:cNvSpPr>
            <a:spLocks noGrp="1"/>
          </p:cNvSpPr>
          <p:nvPr>
            <p:ph type="ftr" sz="quarter" idx="3"/>
          </p:nvPr>
        </p:nvSpPr>
        <p:spPr/>
        <p:txBody>
          <a:bodyPr/>
          <a:lstStyle/>
          <a:p>
            <a:r>
              <a:rPr lang="en-US" smtClean="0"/>
              <a:t>WGISS-49                                        21-23 April 2020, Virtual</a:t>
            </a:r>
            <a:endParaRPr lang="en-US" dirty="0"/>
          </a:p>
        </p:txBody>
      </p:sp>
      <p:sp>
        <p:nvSpPr>
          <p:cNvPr id="3" name="Slide Number Placeholder 2"/>
          <p:cNvSpPr>
            <a:spLocks noGrp="1"/>
          </p:cNvSpPr>
          <p:nvPr>
            <p:ph type="sldNum" sz="quarter" idx="12"/>
          </p:nvPr>
        </p:nvSpPr>
        <p:spPr/>
        <p:txBody>
          <a:bodyPr/>
          <a:lstStyle/>
          <a:p>
            <a:fld id="{4F6F23CF-7BCB-1C46-9584-7002207BC3BE}" type="slidenum">
              <a:rPr lang="en-US" smtClean="0"/>
              <a:pPr/>
              <a:t>14</a:t>
            </a:fld>
            <a:endParaRPr lang="en-US"/>
          </a:p>
        </p:txBody>
      </p:sp>
      <p:sp>
        <p:nvSpPr>
          <p:cNvPr id="9" name="Title 18">
            <a:extLst>
              <a:ext uri="{FF2B5EF4-FFF2-40B4-BE49-F238E27FC236}">
                <a16:creationId xmlns:a16="http://schemas.microsoft.com/office/drawing/2014/main" id="{A1403782-09EB-2241-A83F-BFCE1686C717}"/>
              </a:ext>
            </a:extLst>
          </p:cNvPr>
          <p:cNvSpPr>
            <a:spLocks noGrp="1"/>
          </p:cNvSpPr>
          <p:nvPr>
            <p:ph type="title"/>
          </p:nvPr>
        </p:nvSpPr>
        <p:spPr>
          <a:xfrm>
            <a:off x="528298" y="11557"/>
            <a:ext cx="10515600" cy="1325563"/>
          </a:xfrm>
        </p:spPr>
        <p:txBody>
          <a:bodyPr/>
          <a:lstStyle/>
          <a:p>
            <a:r>
              <a:rPr lang="en-US" spc="-100" dirty="0" smtClean="0"/>
              <a:t>Multiple satellite inputs </a:t>
            </a:r>
            <a:r>
              <a:rPr lang="en-US" spc="-100" dirty="0" smtClean="0"/>
              <a:t>- </a:t>
            </a:r>
            <a:r>
              <a:rPr lang="en-US" spc="-100" dirty="0" smtClean="0"/>
              <a:t>model </a:t>
            </a:r>
            <a:r>
              <a:rPr lang="en-US" spc="-100" dirty="0" smtClean="0"/>
              <a:t>output:  e.g., Seascapes Product</a:t>
            </a:r>
            <a:endParaRPr lang="en-US" dirty="0"/>
          </a:p>
        </p:txBody>
      </p:sp>
      <p:sp>
        <p:nvSpPr>
          <p:cNvPr id="10" name="Rectangle 9"/>
          <p:cNvSpPr/>
          <p:nvPr/>
        </p:nvSpPr>
        <p:spPr>
          <a:xfrm>
            <a:off x="131806" y="6060467"/>
            <a:ext cx="12060194" cy="369332"/>
          </a:xfrm>
          <a:prstGeom prst="rect">
            <a:avLst/>
          </a:prstGeom>
        </p:spPr>
        <p:txBody>
          <a:bodyPr wrap="square">
            <a:spAutoFit/>
          </a:bodyPr>
          <a:lstStyle/>
          <a:p>
            <a:pPr algn="ctr"/>
            <a:r>
              <a:rPr lang="en-US" dirty="0">
                <a:hlinkClick r:id="rId3"/>
              </a:rPr>
              <a:t>https://coastwatch.noaa.gov/cw/satellite-data-products/multi-parameter-models/seascape-pelagic-habitat-classification.html</a:t>
            </a:r>
            <a:endParaRPr lang="en-US" dirty="0"/>
          </a:p>
        </p:txBody>
      </p:sp>
    </p:spTree>
    <p:extLst>
      <p:ext uri="{BB962C8B-B14F-4D97-AF65-F5344CB8AC3E}">
        <p14:creationId xmlns:p14="http://schemas.microsoft.com/office/powerpoint/2010/main" val="8070300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4189" y="1041825"/>
            <a:ext cx="10982145" cy="5092968"/>
          </a:xfrm>
        </p:spPr>
      </p:pic>
      <p:sp>
        <p:nvSpPr>
          <p:cNvPr id="4" name="Title 18">
            <a:extLst>
              <a:ext uri="{FF2B5EF4-FFF2-40B4-BE49-F238E27FC236}">
                <a16:creationId xmlns:a16="http://schemas.microsoft.com/office/drawing/2014/main" id="{A1403782-09EB-2241-A83F-BFCE1686C717}"/>
              </a:ext>
            </a:extLst>
          </p:cNvPr>
          <p:cNvSpPr>
            <a:spLocks noGrp="1"/>
          </p:cNvSpPr>
          <p:nvPr>
            <p:ph type="title"/>
          </p:nvPr>
        </p:nvSpPr>
        <p:spPr/>
        <p:txBody>
          <a:bodyPr/>
          <a:lstStyle/>
          <a:p>
            <a:r>
              <a:rPr lang="en-US" spc="-100" dirty="0" smtClean="0"/>
              <a:t>Multiple s</a:t>
            </a:r>
            <a:r>
              <a:rPr lang="en-US" spc="-100" dirty="0" smtClean="0"/>
              <a:t>atellite inputs </a:t>
            </a:r>
            <a:r>
              <a:rPr lang="en-US" spc="-100" dirty="0" smtClean="0"/>
              <a:t>- </a:t>
            </a:r>
            <a:r>
              <a:rPr lang="en-US" spc="-100" dirty="0" smtClean="0"/>
              <a:t>model </a:t>
            </a:r>
            <a:r>
              <a:rPr lang="en-US" spc="-100" dirty="0" smtClean="0"/>
              <a:t>output:  e.g., Seascapes Product</a:t>
            </a:r>
            <a:endParaRPr lang="en-US" dirty="0"/>
          </a:p>
        </p:txBody>
      </p:sp>
      <p:pic>
        <p:nvPicPr>
          <p:cNvPr id="8" name="Picture 7"/>
          <p:cNvPicPr>
            <a:picLocks noChangeAspect="1"/>
          </p:cNvPicPr>
          <p:nvPr/>
        </p:nvPicPr>
        <p:blipFill>
          <a:blip r:embed="rId3"/>
          <a:stretch>
            <a:fillRect/>
          </a:stretch>
        </p:blipFill>
        <p:spPr>
          <a:xfrm>
            <a:off x="3014398" y="1259446"/>
            <a:ext cx="6181725" cy="4657725"/>
          </a:xfrm>
          <a:prstGeom prst="rect">
            <a:avLst/>
          </a:prstGeom>
        </p:spPr>
      </p:pic>
      <p:sp>
        <p:nvSpPr>
          <p:cNvPr id="2" name="Footer Placeholder 1"/>
          <p:cNvSpPr>
            <a:spLocks noGrp="1"/>
          </p:cNvSpPr>
          <p:nvPr>
            <p:ph type="ftr" sz="quarter" idx="3"/>
          </p:nvPr>
        </p:nvSpPr>
        <p:spPr/>
        <p:txBody>
          <a:bodyPr/>
          <a:lstStyle/>
          <a:p>
            <a:r>
              <a:rPr lang="en-US" smtClean="0"/>
              <a:t>WGISS-49                                        21-23 April 2020, Virtual</a:t>
            </a:r>
            <a:endParaRPr lang="en-US" dirty="0"/>
          </a:p>
        </p:txBody>
      </p:sp>
      <p:sp>
        <p:nvSpPr>
          <p:cNvPr id="3" name="Slide Number Placeholder 2"/>
          <p:cNvSpPr>
            <a:spLocks noGrp="1"/>
          </p:cNvSpPr>
          <p:nvPr>
            <p:ph type="sldNum" sz="quarter" idx="12"/>
          </p:nvPr>
        </p:nvSpPr>
        <p:spPr/>
        <p:txBody>
          <a:bodyPr/>
          <a:lstStyle/>
          <a:p>
            <a:fld id="{4F6F23CF-7BCB-1C46-9584-7002207BC3BE}" type="slidenum">
              <a:rPr lang="en-US" smtClean="0"/>
              <a:pPr/>
              <a:t>15</a:t>
            </a:fld>
            <a:endParaRPr lang="en-US"/>
          </a:p>
        </p:txBody>
      </p:sp>
      <p:sp>
        <p:nvSpPr>
          <p:cNvPr id="9" name="TextBox 8"/>
          <p:cNvSpPr txBox="1"/>
          <p:nvPr/>
        </p:nvSpPr>
        <p:spPr>
          <a:xfrm>
            <a:off x="8379462" y="989245"/>
            <a:ext cx="3387525" cy="1600438"/>
          </a:xfrm>
          <a:prstGeom prst="rect">
            <a:avLst/>
          </a:prstGeom>
          <a:solidFill>
            <a:schemeClr val="bg1"/>
          </a:solidFill>
        </p:spPr>
        <p:txBody>
          <a:bodyPr wrap="square" rtlCol="0">
            <a:spAutoFit/>
          </a:bodyPr>
          <a:lstStyle/>
          <a:p>
            <a:r>
              <a:rPr lang="en-US" sz="1400" dirty="0"/>
              <a:t>US and global Marine Biodiversity Observation Network (MBON) </a:t>
            </a:r>
            <a:r>
              <a:rPr lang="en-US" sz="1400" dirty="0" smtClean="0"/>
              <a:t>scientists (</a:t>
            </a:r>
            <a:r>
              <a:rPr lang="en-US" sz="1400" dirty="0" err="1" smtClean="0"/>
              <a:t>Kananaugh</a:t>
            </a:r>
            <a:r>
              <a:rPr lang="en-US" sz="1400" dirty="0" smtClean="0"/>
              <a:t>, Muller-</a:t>
            </a:r>
            <a:r>
              <a:rPr lang="en-US" sz="1400" dirty="0" err="1" smtClean="0"/>
              <a:t>Karger</a:t>
            </a:r>
            <a:r>
              <a:rPr lang="en-US" sz="1400" dirty="0" smtClean="0"/>
              <a:t> and others) partnered </a:t>
            </a:r>
            <a:r>
              <a:rPr lang="en-US" sz="1400" dirty="0"/>
              <a:t>with US Integrated Ocean Observation System (IOOS), NOAA/OAR/AOML and </a:t>
            </a:r>
            <a:r>
              <a:rPr lang="en-US" sz="1400" dirty="0" smtClean="0"/>
              <a:t>NOAA/NESDIS/STAR (NOAA CoastWatch/OceanWatch)</a:t>
            </a:r>
            <a:endParaRPr lang="en-US" sz="1400" dirty="0"/>
          </a:p>
        </p:txBody>
      </p:sp>
      <p:sp>
        <p:nvSpPr>
          <p:cNvPr id="10" name="Rectangle 9"/>
          <p:cNvSpPr/>
          <p:nvPr/>
        </p:nvSpPr>
        <p:spPr>
          <a:xfrm>
            <a:off x="131806" y="6060467"/>
            <a:ext cx="12060194" cy="369332"/>
          </a:xfrm>
          <a:prstGeom prst="rect">
            <a:avLst/>
          </a:prstGeom>
        </p:spPr>
        <p:txBody>
          <a:bodyPr wrap="square">
            <a:spAutoFit/>
          </a:bodyPr>
          <a:lstStyle/>
          <a:p>
            <a:pPr algn="ctr"/>
            <a:r>
              <a:rPr lang="en-US" dirty="0">
                <a:hlinkClick r:id="rId4"/>
              </a:rPr>
              <a:t>https://coastwatch.noaa.gov/cw/satellite-data-products/multi-parameter-models/seascape-pelagic-habitat-classification.html</a:t>
            </a:r>
            <a:endParaRPr lang="en-US" dirty="0"/>
          </a:p>
        </p:txBody>
      </p:sp>
    </p:spTree>
    <p:extLst>
      <p:ext uri="{BB962C8B-B14F-4D97-AF65-F5344CB8AC3E}">
        <p14:creationId xmlns:p14="http://schemas.microsoft.com/office/powerpoint/2010/main" val="2627555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33"/>
          <p:cNvSpPr>
            <a:spLocks noGrp="1"/>
          </p:cNvSpPr>
          <p:nvPr>
            <p:ph type="sldNum" sz="quarter" idx="12"/>
          </p:nvPr>
        </p:nvSpPr>
        <p:spPr/>
        <p:txBody>
          <a:bodyPr/>
          <a:lstStyle/>
          <a:p>
            <a:fld id="{84AEE99C-346A-4ECF-8262-176F227277B7}" type="slidenum">
              <a:rPr lang="en-US" smtClean="0"/>
              <a:pPr/>
              <a:t>16</a:t>
            </a:fld>
            <a:endParaRPr lang="en-US" dirty="0"/>
          </a:p>
        </p:txBody>
      </p:sp>
      <p:sp>
        <p:nvSpPr>
          <p:cNvPr id="33" name="Footer Placeholder 32"/>
          <p:cNvSpPr>
            <a:spLocks noGrp="1"/>
          </p:cNvSpPr>
          <p:nvPr>
            <p:ph type="ftr" sz="quarter" idx="3"/>
          </p:nvPr>
        </p:nvSpPr>
        <p:spPr/>
        <p:txBody>
          <a:bodyPr/>
          <a:lstStyle/>
          <a:p>
            <a:r>
              <a:rPr lang="en-US" smtClean="0"/>
              <a:t>WGISS-49                                        21-23 April 2020, Virtual</a:t>
            </a:r>
            <a:endParaRPr lang="en-US" dirty="0"/>
          </a:p>
        </p:txBody>
      </p:sp>
      <p:sp>
        <p:nvSpPr>
          <p:cNvPr id="2" name="Title 1"/>
          <p:cNvSpPr>
            <a:spLocks noGrp="1"/>
          </p:cNvSpPr>
          <p:nvPr>
            <p:ph type="title" idx="4294967295"/>
          </p:nvPr>
        </p:nvSpPr>
        <p:spPr>
          <a:xfrm>
            <a:off x="0" y="11113"/>
            <a:ext cx="10515600" cy="1325562"/>
          </a:xfrm>
        </p:spPr>
        <p:txBody>
          <a:bodyPr>
            <a:normAutofit/>
          </a:bodyPr>
          <a:lstStyle/>
          <a:p>
            <a:r>
              <a:rPr lang="en-US" dirty="0" smtClean="0"/>
              <a:t>Roadmap  to Discovery</a:t>
            </a:r>
            <a:endParaRPr lang="en-US" dirty="0"/>
          </a:p>
        </p:txBody>
      </p:sp>
      <p:pic>
        <p:nvPicPr>
          <p:cNvPr id="6" name="Picture 3" descr="C:\Users\michael\AppData\Local\Microsoft\Windows\Temporary Internet Files\Content.IE5\UB2GV6NA\Relief_Map_of_Bulgaria[1].jpg"/>
          <p:cNvPicPr>
            <a:picLocks noChangeAspect="1" noChangeArrowheads="1"/>
          </p:cNvPicPr>
          <p:nvPr/>
        </p:nvPicPr>
        <p:blipFill>
          <a:blip r:embed="rId2" cstate="print"/>
          <a:srcRect l="13793" t="30478" r="24904" b="28229"/>
          <a:stretch>
            <a:fillRect/>
          </a:stretch>
        </p:blipFill>
        <p:spPr bwMode="auto">
          <a:xfrm>
            <a:off x="-21601" y="1055132"/>
            <a:ext cx="12192000" cy="5181600"/>
          </a:xfrm>
          <a:prstGeom prst="rect">
            <a:avLst/>
          </a:prstGeom>
          <a:noFill/>
        </p:spPr>
      </p:pic>
      <p:sp>
        <p:nvSpPr>
          <p:cNvPr id="7" name="Freeform 6"/>
          <p:cNvSpPr/>
          <p:nvPr/>
        </p:nvSpPr>
        <p:spPr>
          <a:xfrm>
            <a:off x="1734207" y="2333296"/>
            <a:ext cx="9009993" cy="3153104"/>
          </a:xfrm>
          <a:custGeom>
            <a:avLst/>
            <a:gdLst>
              <a:gd name="connsiteX0" fmla="*/ 0 w 9853448"/>
              <a:gd name="connsiteY0" fmla="*/ 0 h 2246586"/>
              <a:gd name="connsiteX1" fmla="*/ 1418896 w 9853448"/>
              <a:gd name="connsiteY1" fmla="*/ 457200 h 2246586"/>
              <a:gd name="connsiteX2" fmla="*/ 2175641 w 9853448"/>
              <a:gd name="connsiteY2" fmla="*/ 378372 h 2246586"/>
              <a:gd name="connsiteX3" fmla="*/ 2885090 w 9853448"/>
              <a:gd name="connsiteY3" fmla="*/ 331075 h 2246586"/>
              <a:gd name="connsiteX4" fmla="*/ 3831021 w 9853448"/>
              <a:gd name="connsiteY4" fmla="*/ 1135117 h 2246586"/>
              <a:gd name="connsiteX5" fmla="*/ 5644055 w 9853448"/>
              <a:gd name="connsiteY5" fmla="*/ 2238703 h 2246586"/>
              <a:gd name="connsiteX6" fmla="*/ 7299434 w 9853448"/>
              <a:gd name="connsiteY6" fmla="*/ 1087820 h 2246586"/>
              <a:gd name="connsiteX7" fmla="*/ 9270124 w 9853448"/>
              <a:gd name="connsiteY7" fmla="*/ 1545020 h 2246586"/>
              <a:gd name="connsiteX8" fmla="*/ 9853448 w 9853448"/>
              <a:gd name="connsiteY8" fmla="*/ 1876096 h 2246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53448" h="2246586">
                <a:moveTo>
                  <a:pt x="0" y="0"/>
                </a:moveTo>
                <a:cubicBezTo>
                  <a:pt x="528144" y="197069"/>
                  <a:pt x="1056289" y="394138"/>
                  <a:pt x="1418896" y="457200"/>
                </a:cubicBezTo>
                <a:cubicBezTo>
                  <a:pt x="1781503" y="520262"/>
                  <a:pt x="1931275" y="399393"/>
                  <a:pt x="2175641" y="378372"/>
                </a:cubicBezTo>
                <a:cubicBezTo>
                  <a:pt x="2420007" y="357351"/>
                  <a:pt x="2609193" y="204951"/>
                  <a:pt x="2885090" y="331075"/>
                </a:cubicBezTo>
                <a:cubicBezTo>
                  <a:pt x="3160987" y="457199"/>
                  <a:pt x="3371193" y="817179"/>
                  <a:pt x="3831021" y="1135117"/>
                </a:cubicBezTo>
                <a:cubicBezTo>
                  <a:pt x="4290849" y="1453055"/>
                  <a:pt x="5065986" y="2246586"/>
                  <a:pt x="5644055" y="2238703"/>
                </a:cubicBezTo>
                <a:cubicBezTo>
                  <a:pt x="6222124" y="2230820"/>
                  <a:pt x="6695089" y="1203434"/>
                  <a:pt x="7299434" y="1087820"/>
                </a:cubicBezTo>
                <a:cubicBezTo>
                  <a:pt x="7903779" y="972206"/>
                  <a:pt x="8844455" y="1413641"/>
                  <a:pt x="9270124" y="1545020"/>
                </a:cubicBezTo>
                <a:cubicBezTo>
                  <a:pt x="9695793" y="1676399"/>
                  <a:pt x="9774620" y="1776247"/>
                  <a:pt x="9853448" y="1876096"/>
                </a:cubicBezTo>
              </a:path>
            </a:pathLst>
          </a:custGeom>
          <a:ln w="76200"/>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ectangle 7"/>
          <p:cNvSpPr/>
          <p:nvPr/>
        </p:nvSpPr>
        <p:spPr>
          <a:xfrm>
            <a:off x="10232509" y="4724400"/>
            <a:ext cx="1197491" cy="923330"/>
          </a:xfrm>
          <a:prstGeom prst="rect">
            <a:avLst/>
          </a:prstGeom>
          <a:noFill/>
        </p:spPr>
        <p:txBody>
          <a:bodyPr wrap="square" lIns="91440" tIns="45720" rIns="91440" bIns="45720">
            <a:spAutoFit/>
            <a:scene3d>
              <a:camera prst="isometricTopUp"/>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a:ln w="11430"/>
                <a:effectLst>
                  <a:outerShdw blurRad="50800" dist="39000" dir="5460000" algn="tl">
                    <a:srgbClr val="000000">
                      <a:alpha val="38000"/>
                    </a:srgbClr>
                  </a:outerShdw>
                </a:effectLst>
              </a:rPr>
              <a:t>X</a:t>
            </a:r>
          </a:p>
        </p:txBody>
      </p:sp>
      <p:sp>
        <p:nvSpPr>
          <p:cNvPr id="9" name="Rectangle 8"/>
          <p:cNvSpPr/>
          <p:nvPr/>
        </p:nvSpPr>
        <p:spPr>
          <a:xfrm>
            <a:off x="228600" y="1715869"/>
            <a:ext cx="2690159"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Data Product</a:t>
            </a:r>
          </a:p>
        </p:txBody>
      </p:sp>
      <p:sp>
        <p:nvSpPr>
          <p:cNvPr id="10" name="Oval 9"/>
          <p:cNvSpPr/>
          <p:nvPr/>
        </p:nvSpPr>
        <p:spPr>
          <a:xfrm>
            <a:off x="4648200" y="3276600"/>
            <a:ext cx="457200" cy="457200"/>
          </a:xfrm>
          <a:prstGeom prst="ellipse">
            <a:avLst/>
          </a:prstGeom>
          <a:solidFill>
            <a:schemeClr val="bg1"/>
          </a:solidFill>
          <a:ln w="76200">
            <a:solidFill>
              <a:schemeClr val="bg2">
                <a:lumMod val="25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1" name="Oval 10"/>
          <p:cNvSpPr/>
          <p:nvPr/>
        </p:nvSpPr>
        <p:spPr>
          <a:xfrm>
            <a:off x="3657600" y="2514600"/>
            <a:ext cx="457200" cy="457200"/>
          </a:xfrm>
          <a:prstGeom prst="ellipse">
            <a:avLst/>
          </a:prstGeom>
          <a:solidFill>
            <a:schemeClr val="bg1"/>
          </a:solidFill>
          <a:ln w="76200">
            <a:solidFill>
              <a:schemeClr val="bg2">
                <a:lumMod val="25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2" name="Oval 11"/>
          <p:cNvSpPr/>
          <p:nvPr/>
        </p:nvSpPr>
        <p:spPr>
          <a:xfrm>
            <a:off x="5638800" y="4419600"/>
            <a:ext cx="457200" cy="457200"/>
          </a:xfrm>
          <a:prstGeom prst="ellipse">
            <a:avLst/>
          </a:prstGeom>
          <a:solidFill>
            <a:schemeClr val="bg1"/>
          </a:solidFill>
          <a:ln w="76200">
            <a:solidFill>
              <a:schemeClr val="bg2">
                <a:lumMod val="25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3" name="Oval 12"/>
          <p:cNvSpPr/>
          <p:nvPr/>
        </p:nvSpPr>
        <p:spPr>
          <a:xfrm>
            <a:off x="9525000" y="4038600"/>
            <a:ext cx="457200" cy="457200"/>
          </a:xfrm>
          <a:prstGeom prst="ellipse">
            <a:avLst/>
          </a:prstGeom>
          <a:solidFill>
            <a:schemeClr val="bg1"/>
          </a:solidFill>
          <a:ln w="76200">
            <a:solidFill>
              <a:schemeClr val="bg2">
                <a:lumMod val="25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4" name="TextBox 13"/>
          <p:cNvSpPr txBox="1"/>
          <p:nvPr/>
        </p:nvSpPr>
        <p:spPr>
          <a:xfrm>
            <a:off x="3352800" y="2069068"/>
            <a:ext cx="896784" cy="369332"/>
          </a:xfrm>
          <a:prstGeom prst="rect">
            <a:avLst/>
          </a:prstGeom>
          <a:solidFill>
            <a:srgbClr val="FFFFFF">
              <a:alpha val="56078"/>
            </a:srgbClr>
          </a:solidFill>
        </p:spPr>
        <p:txBody>
          <a:bodyPr wrap="none" rtlCol="0">
            <a:spAutoFit/>
          </a:bodyPr>
          <a:lstStyle/>
          <a:p>
            <a:r>
              <a:rPr lang="en-US" dirty="0" err="1"/>
              <a:t>NetCDF</a:t>
            </a:r>
            <a:endParaRPr lang="en-US" dirty="0"/>
          </a:p>
        </p:txBody>
      </p:sp>
      <p:sp>
        <p:nvSpPr>
          <p:cNvPr id="15" name="TextBox 14"/>
          <p:cNvSpPr txBox="1"/>
          <p:nvPr/>
        </p:nvSpPr>
        <p:spPr>
          <a:xfrm>
            <a:off x="5105400" y="3048000"/>
            <a:ext cx="1041632" cy="369332"/>
          </a:xfrm>
          <a:prstGeom prst="rect">
            <a:avLst/>
          </a:prstGeom>
          <a:solidFill>
            <a:srgbClr val="FFFFFF">
              <a:alpha val="56078"/>
            </a:srgbClr>
          </a:solidFill>
        </p:spPr>
        <p:txBody>
          <a:bodyPr wrap="none" rtlCol="0">
            <a:spAutoFit/>
          </a:bodyPr>
          <a:lstStyle/>
          <a:p>
            <a:r>
              <a:rPr lang="en-US" dirty="0"/>
              <a:t>CF, ACDD</a:t>
            </a:r>
          </a:p>
        </p:txBody>
      </p:sp>
      <p:sp>
        <p:nvSpPr>
          <p:cNvPr id="16" name="TextBox 15"/>
          <p:cNvSpPr txBox="1"/>
          <p:nvPr/>
        </p:nvSpPr>
        <p:spPr>
          <a:xfrm>
            <a:off x="5638800" y="3974068"/>
            <a:ext cx="500458" cy="369332"/>
          </a:xfrm>
          <a:prstGeom prst="rect">
            <a:avLst/>
          </a:prstGeom>
          <a:solidFill>
            <a:srgbClr val="FFFFFF">
              <a:alpha val="56078"/>
            </a:srgbClr>
          </a:solidFill>
        </p:spPr>
        <p:txBody>
          <a:bodyPr wrap="none" rtlCol="0">
            <a:spAutoFit/>
          </a:bodyPr>
          <a:lstStyle/>
          <a:p>
            <a:r>
              <a:rPr lang="en-US" dirty="0"/>
              <a:t>ISO</a:t>
            </a:r>
          </a:p>
        </p:txBody>
      </p:sp>
      <p:sp>
        <p:nvSpPr>
          <p:cNvPr id="17" name="TextBox 16"/>
          <p:cNvSpPr txBox="1"/>
          <p:nvPr/>
        </p:nvSpPr>
        <p:spPr>
          <a:xfrm>
            <a:off x="9273838" y="3505200"/>
            <a:ext cx="1013162" cy="369332"/>
          </a:xfrm>
          <a:prstGeom prst="rect">
            <a:avLst/>
          </a:prstGeom>
          <a:solidFill>
            <a:srgbClr val="FFFFFF">
              <a:alpha val="56078"/>
            </a:srgbClr>
          </a:solidFill>
        </p:spPr>
        <p:txBody>
          <a:bodyPr wrap="none" rtlCol="0">
            <a:spAutoFit/>
          </a:bodyPr>
          <a:lstStyle/>
          <a:p>
            <a:r>
              <a:rPr lang="en-US" dirty="0"/>
              <a:t>Data.gov</a:t>
            </a:r>
          </a:p>
        </p:txBody>
      </p:sp>
      <p:sp>
        <p:nvSpPr>
          <p:cNvPr id="18" name="Oval 17"/>
          <p:cNvSpPr/>
          <p:nvPr/>
        </p:nvSpPr>
        <p:spPr>
          <a:xfrm>
            <a:off x="8047145" y="3733800"/>
            <a:ext cx="457200" cy="457200"/>
          </a:xfrm>
          <a:prstGeom prst="ellipse">
            <a:avLst/>
          </a:prstGeom>
          <a:solidFill>
            <a:schemeClr val="bg1"/>
          </a:solidFill>
          <a:ln w="76200">
            <a:solidFill>
              <a:schemeClr val="bg2">
                <a:lumMod val="25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9" name="TextBox 18"/>
          <p:cNvSpPr txBox="1"/>
          <p:nvPr/>
        </p:nvSpPr>
        <p:spPr>
          <a:xfrm>
            <a:off x="6400800" y="5791200"/>
            <a:ext cx="808235" cy="369332"/>
          </a:xfrm>
          <a:prstGeom prst="rect">
            <a:avLst/>
          </a:prstGeom>
          <a:solidFill>
            <a:srgbClr val="FFFFFF">
              <a:alpha val="56078"/>
            </a:srgbClr>
          </a:solidFill>
        </p:spPr>
        <p:txBody>
          <a:bodyPr wrap="none" rtlCol="0">
            <a:spAutoFit/>
          </a:bodyPr>
          <a:lstStyle/>
          <a:p>
            <a:r>
              <a:rPr lang="en-US" dirty="0"/>
              <a:t>Access</a:t>
            </a:r>
          </a:p>
        </p:txBody>
      </p:sp>
      <p:sp>
        <p:nvSpPr>
          <p:cNvPr id="20" name="Oval 19"/>
          <p:cNvSpPr/>
          <p:nvPr/>
        </p:nvSpPr>
        <p:spPr>
          <a:xfrm>
            <a:off x="6629400" y="5257800"/>
            <a:ext cx="457200" cy="457200"/>
          </a:xfrm>
          <a:prstGeom prst="ellipse">
            <a:avLst/>
          </a:prstGeom>
          <a:solidFill>
            <a:schemeClr val="bg1"/>
          </a:solidFill>
          <a:ln w="76200">
            <a:solidFill>
              <a:schemeClr val="bg2">
                <a:lumMod val="25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1" name="TextBox 20"/>
          <p:cNvSpPr txBox="1"/>
          <p:nvPr/>
        </p:nvSpPr>
        <p:spPr>
          <a:xfrm>
            <a:off x="7726255" y="3276600"/>
            <a:ext cx="884345" cy="369332"/>
          </a:xfrm>
          <a:prstGeom prst="rect">
            <a:avLst/>
          </a:prstGeom>
          <a:solidFill>
            <a:srgbClr val="FFFFFF">
              <a:alpha val="56078"/>
            </a:srgbClr>
          </a:solidFill>
        </p:spPr>
        <p:txBody>
          <a:bodyPr wrap="none" rtlCol="0">
            <a:spAutoFit/>
          </a:bodyPr>
          <a:lstStyle/>
          <a:p>
            <a:r>
              <a:rPr lang="en-US" dirty="0"/>
              <a:t>Archive</a:t>
            </a:r>
          </a:p>
        </p:txBody>
      </p:sp>
      <p:sp>
        <p:nvSpPr>
          <p:cNvPr id="22" name="TextBox 21"/>
          <p:cNvSpPr txBox="1"/>
          <p:nvPr/>
        </p:nvSpPr>
        <p:spPr>
          <a:xfrm>
            <a:off x="11427619" y="1083826"/>
            <a:ext cx="652743" cy="369332"/>
          </a:xfrm>
          <a:prstGeom prst="rect">
            <a:avLst/>
          </a:prstGeom>
          <a:noFill/>
        </p:spPr>
        <p:txBody>
          <a:bodyPr wrap="none" rtlCol="0">
            <a:spAutoFit/>
          </a:bodyPr>
          <a:lstStyle/>
          <a:p>
            <a:r>
              <a:rPr lang="en-US" dirty="0" smtClean="0"/>
              <a:t>2019</a:t>
            </a:r>
            <a:endParaRPr lang="en-US" dirty="0"/>
          </a:p>
        </p:txBody>
      </p:sp>
      <p:sp>
        <p:nvSpPr>
          <p:cNvPr id="23" name="Oval 22"/>
          <p:cNvSpPr/>
          <p:nvPr/>
        </p:nvSpPr>
        <p:spPr>
          <a:xfrm>
            <a:off x="2590800" y="2667000"/>
            <a:ext cx="457200" cy="457200"/>
          </a:xfrm>
          <a:prstGeom prst="ellipse">
            <a:avLst/>
          </a:prstGeom>
          <a:solidFill>
            <a:schemeClr val="bg1"/>
          </a:solidFill>
          <a:ln w="76200">
            <a:solidFill>
              <a:schemeClr val="bg2">
                <a:lumMod val="25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4" name="TextBox 23"/>
          <p:cNvSpPr txBox="1"/>
          <p:nvPr/>
        </p:nvSpPr>
        <p:spPr>
          <a:xfrm>
            <a:off x="1685641" y="2971800"/>
            <a:ext cx="981359" cy="369332"/>
          </a:xfrm>
          <a:prstGeom prst="rect">
            <a:avLst/>
          </a:prstGeom>
          <a:solidFill>
            <a:srgbClr val="FFFFFF">
              <a:alpha val="56078"/>
            </a:srgbClr>
          </a:solidFill>
        </p:spPr>
        <p:txBody>
          <a:bodyPr wrap="none" rtlCol="0">
            <a:spAutoFit/>
          </a:bodyPr>
          <a:lstStyle/>
          <a:p>
            <a:r>
              <a:rPr lang="en-US" dirty="0"/>
              <a:t>DM Plan</a:t>
            </a:r>
          </a:p>
        </p:txBody>
      </p:sp>
      <p:pic>
        <p:nvPicPr>
          <p:cNvPr id="25" name="Picture 2" descr="C:\Users\michael\AppData\Local\Microsoft\Windows\Temporary Internet Files\Content.IE5\X0LX7NCS\Kliponious-green-tick[1].png"/>
          <p:cNvPicPr>
            <a:picLocks noChangeAspect="1" noChangeArrowheads="1"/>
          </p:cNvPicPr>
          <p:nvPr/>
        </p:nvPicPr>
        <p:blipFill>
          <a:blip r:embed="rId3" cstate="print"/>
          <a:srcRect/>
          <a:stretch>
            <a:fillRect/>
          </a:stretch>
        </p:blipFill>
        <p:spPr bwMode="auto">
          <a:xfrm>
            <a:off x="3690599" y="2050254"/>
            <a:ext cx="805201" cy="921546"/>
          </a:xfrm>
          <a:prstGeom prst="rect">
            <a:avLst/>
          </a:prstGeom>
          <a:noFill/>
        </p:spPr>
      </p:pic>
      <p:pic>
        <p:nvPicPr>
          <p:cNvPr id="26" name="Picture 2" descr="C:\Users\michael\AppData\Local\Microsoft\Windows\Temporary Internet Files\Content.IE5\X0LX7NCS\Kliponious-green-tick[1].png"/>
          <p:cNvPicPr>
            <a:picLocks noChangeAspect="1" noChangeArrowheads="1"/>
          </p:cNvPicPr>
          <p:nvPr/>
        </p:nvPicPr>
        <p:blipFill>
          <a:blip r:embed="rId3" cstate="print"/>
          <a:srcRect/>
          <a:stretch>
            <a:fillRect/>
          </a:stretch>
        </p:blipFill>
        <p:spPr bwMode="auto">
          <a:xfrm>
            <a:off x="4681199" y="2812254"/>
            <a:ext cx="805201" cy="921546"/>
          </a:xfrm>
          <a:prstGeom prst="rect">
            <a:avLst/>
          </a:prstGeom>
          <a:noFill/>
        </p:spPr>
      </p:pic>
      <p:pic>
        <p:nvPicPr>
          <p:cNvPr id="27" name="Picture 2" descr="C:\Users\michael\AppData\Local\Microsoft\Windows\Temporary Internet Files\Content.IE5\X0LX7NCS\Kliponious-green-tick[1].png"/>
          <p:cNvPicPr>
            <a:picLocks noChangeAspect="1" noChangeArrowheads="1"/>
          </p:cNvPicPr>
          <p:nvPr/>
        </p:nvPicPr>
        <p:blipFill>
          <a:blip r:embed="rId3" cstate="print"/>
          <a:srcRect/>
          <a:stretch>
            <a:fillRect/>
          </a:stretch>
        </p:blipFill>
        <p:spPr bwMode="auto">
          <a:xfrm>
            <a:off x="6662399" y="4793454"/>
            <a:ext cx="805201" cy="921546"/>
          </a:xfrm>
          <a:prstGeom prst="rect">
            <a:avLst/>
          </a:prstGeom>
          <a:noFill/>
        </p:spPr>
      </p:pic>
      <p:pic>
        <p:nvPicPr>
          <p:cNvPr id="28" name="Picture 2" descr="C:\Users\michael\AppData\Local\Microsoft\Windows\Temporary Internet Files\Content.IE5\X0LX7NCS\Kliponious-green-tick[1].png"/>
          <p:cNvPicPr>
            <a:picLocks noChangeAspect="1" noChangeArrowheads="1"/>
          </p:cNvPicPr>
          <p:nvPr/>
        </p:nvPicPr>
        <p:blipFill>
          <a:blip r:embed="rId3" cstate="print"/>
          <a:srcRect/>
          <a:stretch>
            <a:fillRect/>
          </a:stretch>
        </p:blipFill>
        <p:spPr bwMode="auto">
          <a:xfrm>
            <a:off x="8077200" y="3276600"/>
            <a:ext cx="805201" cy="921546"/>
          </a:xfrm>
          <a:prstGeom prst="rect">
            <a:avLst/>
          </a:prstGeom>
          <a:noFill/>
        </p:spPr>
      </p:pic>
      <p:pic>
        <p:nvPicPr>
          <p:cNvPr id="30" name="Picture 29" descr="Checkmark_dashed.png"/>
          <p:cNvPicPr>
            <a:picLocks noChangeAspect="1"/>
          </p:cNvPicPr>
          <p:nvPr/>
        </p:nvPicPr>
        <p:blipFill>
          <a:blip r:embed="rId4" cstate="print">
            <a:lum bright="40000"/>
          </a:blip>
          <a:stretch>
            <a:fillRect/>
          </a:stretch>
        </p:blipFill>
        <p:spPr>
          <a:xfrm>
            <a:off x="9546403" y="3563189"/>
            <a:ext cx="816797" cy="932611"/>
          </a:xfrm>
          <a:prstGeom prst="rect">
            <a:avLst/>
          </a:prstGeom>
        </p:spPr>
      </p:pic>
      <p:pic>
        <p:nvPicPr>
          <p:cNvPr id="31" name="Picture 2" descr="C:\Users\michael\AppData\Local\Microsoft\Windows\Temporary Internet Files\Content.IE5\X0LX7NCS\Kliponious-green-tick[1].png"/>
          <p:cNvPicPr>
            <a:picLocks noChangeAspect="1" noChangeArrowheads="1"/>
          </p:cNvPicPr>
          <p:nvPr/>
        </p:nvPicPr>
        <p:blipFill>
          <a:blip r:embed="rId3" cstate="print"/>
          <a:srcRect/>
          <a:stretch>
            <a:fillRect/>
          </a:stretch>
        </p:blipFill>
        <p:spPr bwMode="auto">
          <a:xfrm>
            <a:off x="2623799" y="2202654"/>
            <a:ext cx="805201" cy="921546"/>
          </a:xfrm>
          <a:prstGeom prst="rect">
            <a:avLst/>
          </a:prstGeom>
          <a:noFill/>
        </p:spPr>
      </p:pic>
      <p:pic>
        <p:nvPicPr>
          <p:cNvPr id="32" name="Picture 2" descr="C:\Users\michael\AppData\Local\Microsoft\Windows\Temporary Internet Files\Content.IE5\X0LX7NCS\Kliponious-green-tick[1].png"/>
          <p:cNvPicPr>
            <a:picLocks noChangeAspect="1" noChangeArrowheads="1"/>
          </p:cNvPicPr>
          <p:nvPr/>
        </p:nvPicPr>
        <p:blipFill>
          <a:blip r:embed="rId3" cstate="print"/>
          <a:srcRect/>
          <a:stretch>
            <a:fillRect/>
          </a:stretch>
        </p:blipFill>
        <p:spPr bwMode="auto">
          <a:xfrm>
            <a:off x="5671799" y="3955254"/>
            <a:ext cx="805201" cy="921546"/>
          </a:xfrm>
          <a:prstGeom prst="rect">
            <a:avLst/>
          </a:prstGeom>
          <a:noFill/>
        </p:spPr>
      </p:pic>
    </p:spTree>
    <p:extLst>
      <p:ext uri="{BB962C8B-B14F-4D97-AF65-F5344CB8AC3E}">
        <p14:creationId xmlns:p14="http://schemas.microsoft.com/office/powerpoint/2010/main" val="31937876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33"/>
          <p:cNvSpPr>
            <a:spLocks noGrp="1"/>
          </p:cNvSpPr>
          <p:nvPr>
            <p:ph type="sldNum" sz="quarter" idx="12"/>
          </p:nvPr>
        </p:nvSpPr>
        <p:spPr/>
        <p:txBody>
          <a:bodyPr/>
          <a:lstStyle/>
          <a:p>
            <a:fld id="{84AEE99C-346A-4ECF-8262-176F227277B7}" type="slidenum">
              <a:rPr lang="en-US" smtClean="0"/>
              <a:pPr/>
              <a:t>17</a:t>
            </a:fld>
            <a:endParaRPr lang="en-US" dirty="0"/>
          </a:p>
        </p:txBody>
      </p:sp>
      <p:sp>
        <p:nvSpPr>
          <p:cNvPr id="33" name="Footer Placeholder 32"/>
          <p:cNvSpPr>
            <a:spLocks noGrp="1"/>
          </p:cNvSpPr>
          <p:nvPr>
            <p:ph type="ftr" sz="quarter" idx="3"/>
          </p:nvPr>
        </p:nvSpPr>
        <p:spPr/>
        <p:txBody>
          <a:bodyPr/>
          <a:lstStyle/>
          <a:p>
            <a:r>
              <a:rPr lang="en-US" smtClean="0"/>
              <a:t>WGISS-49                                        21-23 April 2020, Virtual</a:t>
            </a:r>
            <a:endParaRPr lang="en-US" dirty="0"/>
          </a:p>
        </p:txBody>
      </p:sp>
      <p:sp>
        <p:nvSpPr>
          <p:cNvPr id="2" name="Title 1"/>
          <p:cNvSpPr>
            <a:spLocks noGrp="1"/>
          </p:cNvSpPr>
          <p:nvPr>
            <p:ph type="title" idx="4294967295"/>
          </p:nvPr>
        </p:nvSpPr>
        <p:spPr>
          <a:xfrm>
            <a:off x="0" y="11113"/>
            <a:ext cx="10515600" cy="1325562"/>
          </a:xfrm>
        </p:spPr>
        <p:txBody>
          <a:bodyPr>
            <a:normAutofit/>
          </a:bodyPr>
          <a:lstStyle/>
          <a:p>
            <a:r>
              <a:rPr lang="en-US" dirty="0" smtClean="0"/>
              <a:t>Roadmap  to Discovery</a:t>
            </a:r>
            <a:endParaRPr lang="en-US" dirty="0"/>
          </a:p>
        </p:txBody>
      </p:sp>
      <p:pic>
        <p:nvPicPr>
          <p:cNvPr id="6" name="Picture 3" descr="C:\Users\michael\AppData\Local\Microsoft\Windows\Temporary Internet Files\Content.IE5\UB2GV6NA\Relief_Map_of_Bulgaria[1].jpg"/>
          <p:cNvPicPr>
            <a:picLocks noChangeAspect="1" noChangeArrowheads="1"/>
          </p:cNvPicPr>
          <p:nvPr/>
        </p:nvPicPr>
        <p:blipFill>
          <a:blip r:embed="rId2" cstate="print"/>
          <a:srcRect l="13793" t="30478" r="24904" b="28229"/>
          <a:stretch>
            <a:fillRect/>
          </a:stretch>
        </p:blipFill>
        <p:spPr bwMode="auto">
          <a:xfrm>
            <a:off x="-21601" y="1055132"/>
            <a:ext cx="12192000" cy="5181600"/>
          </a:xfrm>
          <a:prstGeom prst="rect">
            <a:avLst/>
          </a:prstGeom>
          <a:noFill/>
        </p:spPr>
      </p:pic>
      <p:sp>
        <p:nvSpPr>
          <p:cNvPr id="7" name="Freeform 6"/>
          <p:cNvSpPr/>
          <p:nvPr/>
        </p:nvSpPr>
        <p:spPr>
          <a:xfrm>
            <a:off x="1734207" y="2333296"/>
            <a:ext cx="9009993" cy="3153104"/>
          </a:xfrm>
          <a:custGeom>
            <a:avLst/>
            <a:gdLst>
              <a:gd name="connsiteX0" fmla="*/ 0 w 9853448"/>
              <a:gd name="connsiteY0" fmla="*/ 0 h 2246586"/>
              <a:gd name="connsiteX1" fmla="*/ 1418896 w 9853448"/>
              <a:gd name="connsiteY1" fmla="*/ 457200 h 2246586"/>
              <a:gd name="connsiteX2" fmla="*/ 2175641 w 9853448"/>
              <a:gd name="connsiteY2" fmla="*/ 378372 h 2246586"/>
              <a:gd name="connsiteX3" fmla="*/ 2885090 w 9853448"/>
              <a:gd name="connsiteY3" fmla="*/ 331075 h 2246586"/>
              <a:gd name="connsiteX4" fmla="*/ 3831021 w 9853448"/>
              <a:gd name="connsiteY4" fmla="*/ 1135117 h 2246586"/>
              <a:gd name="connsiteX5" fmla="*/ 5644055 w 9853448"/>
              <a:gd name="connsiteY5" fmla="*/ 2238703 h 2246586"/>
              <a:gd name="connsiteX6" fmla="*/ 7299434 w 9853448"/>
              <a:gd name="connsiteY6" fmla="*/ 1087820 h 2246586"/>
              <a:gd name="connsiteX7" fmla="*/ 9270124 w 9853448"/>
              <a:gd name="connsiteY7" fmla="*/ 1545020 h 2246586"/>
              <a:gd name="connsiteX8" fmla="*/ 9853448 w 9853448"/>
              <a:gd name="connsiteY8" fmla="*/ 1876096 h 2246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53448" h="2246586">
                <a:moveTo>
                  <a:pt x="0" y="0"/>
                </a:moveTo>
                <a:cubicBezTo>
                  <a:pt x="528144" y="197069"/>
                  <a:pt x="1056289" y="394138"/>
                  <a:pt x="1418896" y="457200"/>
                </a:cubicBezTo>
                <a:cubicBezTo>
                  <a:pt x="1781503" y="520262"/>
                  <a:pt x="1931275" y="399393"/>
                  <a:pt x="2175641" y="378372"/>
                </a:cubicBezTo>
                <a:cubicBezTo>
                  <a:pt x="2420007" y="357351"/>
                  <a:pt x="2609193" y="204951"/>
                  <a:pt x="2885090" y="331075"/>
                </a:cubicBezTo>
                <a:cubicBezTo>
                  <a:pt x="3160987" y="457199"/>
                  <a:pt x="3371193" y="817179"/>
                  <a:pt x="3831021" y="1135117"/>
                </a:cubicBezTo>
                <a:cubicBezTo>
                  <a:pt x="4290849" y="1453055"/>
                  <a:pt x="5065986" y="2246586"/>
                  <a:pt x="5644055" y="2238703"/>
                </a:cubicBezTo>
                <a:cubicBezTo>
                  <a:pt x="6222124" y="2230820"/>
                  <a:pt x="6695089" y="1203434"/>
                  <a:pt x="7299434" y="1087820"/>
                </a:cubicBezTo>
                <a:cubicBezTo>
                  <a:pt x="7903779" y="972206"/>
                  <a:pt x="8844455" y="1413641"/>
                  <a:pt x="9270124" y="1545020"/>
                </a:cubicBezTo>
                <a:cubicBezTo>
                  <a:pt x="9695793" y="1676399"/>
                  <a:pt x="9774620" y="1776247"/>
                  <a:pt x="9853448" y="1876096"/>
                </a:cubicBezTo>
              </a:path>
            </a:pathLst>
          </a:custGeom>
          <a:ln w="76200"/>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ectangle 7"/>
          <p:cNvSpPr/>
          <p:nvPr/>
        </p:nvSpPr>
        <p:spPr>
          <a:xfrm>
            <a:off x="10232509" y="4724400"/>
            <a:ext cx="1197491" cy="923330"/>
          </a:xfrm>
          <a:prstGeom prst="rect">
            <a:avLst/>
          </a:prstGeom>
          <a:noFill/>
        </p:spPr>
        <p:txBody>
          <a:bodyPr wrap="square" lIns="91440" tIns="45720" rIns="91440" bIns="45720">
            <a:spAutoFit/>
            <a:scene3d>
              <a:camera prst="isometricTopUp"/>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a:ln w="11430"/>
                <a:effectLst>
                  <a:outerShdw blurRad="50800" dist="39000" dir="5460000" algn="tl">
                    <a:srgbClr val="000000">
                      <a:alpha val="38000"/>
                    </a:srgbClr>
                  </a:outerShdw>
                </a:effectLst>
              </a:rPr>
              <a:t>X</a:t>
            </a:r>
          </a:p>
        </p:txBody>
      </p:sp>
      <p:sp>
        <p:nvSpPr>
          <p:cNvPr id="9" name="Rectangle 8"/>
          <p:cNvSpPr/>
          <p:nvPr/>
        </p:nvSpPr>
        <p:spPr>
          <a:xfrm>
            <a:off x="228600" y="1715869"/>
            <a:ext cx="2690159"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Data Product</a:t>
            </a:r>
          </a:p>
        </p:txBody>
      </p:sp>
      <p:sp>
        <p:nvSpPr>
          <p:cNvPr id="10" name="Oval 9"/>
          <p:cNvSpPr/>
          <p:nvPr/>
        </p:nvSpPr>
        <p:spPr>
          <a:xfrm>
            <a:off x="4648200" y="3276600"/>
            <a:ext cx="457200" cy="457200"/>
          </a:xfrm>
          <a:prstGeom prst="ellipse">
            <a:avLst/>
          </a:prstGeom>
          <a:solidFill>
            <a:schemeClr val="bg1"/>
          </a:solidFill>
          <a:ln w="76200">
            <a:solidFill>
              <a:schemeClr val="bg2">
                <a:lumMod val="25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1" name="Oval 10"/>
          <p:cNvSpPr/>
          <p:nvPr/>
        </p:nvSpPr>
        <p:spPr>
          <a:xfrm>
            <a:off x="3657600" y="2514600"/>
            <a:ext cx="457200" cy="457200"/>
          </a:xfrm>
          <a:prstGeom prst="ellipse">
            <a:avLst/>
          </a:prstGeom>
          <a:solidFill>
            <a:schemeClr val="bg1"/>
          </a:solidFill>
          <a:ln w="76200">
            <a:solidFill>
              <a:schemeClr val="bg2">
                <a:lumMod val="25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2" name="Oval 11"/>
          <p:cNvSpPr/>
          <p:nvPr/>
        </p:nvSpPr>
        <p:spPr>
          <a:xfrm>
            <a:off x="5638800" y="4419600"/>
            <a:ext cx="457200" cy="457200"/>
          </a:xfrm>
          <a:prstGeom prst="ellipse">
            <a:avLst/>
          </a:prstGeom>
          <a:solidFill>
            <a:schemeClr val="bg1"/>
          </a:solidFill>
          <a:ln w="76200">
            <a:solidFill>
              <a:schemeClr val="bg2">
                <a:lumMod val="25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3" name="Oval 12"/>
          <p:cNvSpPr/>
          <p:nvPr/>
        </p:nvSpPr>
        <p:spPr>
          <a:xfrm>
            <a:off x="9525000" y="4038600"/>
            <a:ext cx="457200" cy="457200"/>
          </a:xfrm>
          <a:prstGeom prst="ellipse">
            <a:avLst/>
          </a:prstGeom>
          <a:solidFill>
            <a:schemeClr val="bg1"/>
          </a:solidFill>
          <a:ln w="76200">
            <a:solidFill>
              <a:schemeClr val="bg2">
                <a:lumMod val="25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4" name="TextBox 13"/>
          <p:cNvSpPr txBox="1"/>
          <p:nvPr/>
        </p:nvSpPr>
        <p:spPr>
          <a:xfrm>
            <a:off x="3352800" y="2069068"/>
            <a:ext cx="896784" cy="369332"/>
          </a:xfrm>
          <a:prstGeom prst="rect">
            <a:avLst/>
          </a:prstGeom>
          <a:solidFill>
            <a:srgbClr val="FFFFFF">
              <a:alpha val="56078"/>
            </a:srgbClr>
          </a:solidFill>
        </p:spPr>
        <p:txBody>
          <a:bodyPr wrap="none" rtlCol="0">
            <a:spAutoFit/>
          </a:bodyPr>
          <a:lstStyle/>
          <a:p>
            <a:r>
              <a:rPr lang="en-US" dirty="0" err="1"/>
              <a:t>NetCDF</a:t>
            </a:r>
            <a:endParaRPr lang="en-US" dirty="0"/>
          </a:p>
        </p:txBody>
      </p:sp>
      <p:sp>
        <p:nvSpPr>
          <p:cNvPr id="15" name="TextBox 14"/>
          <p:cNvSpPr txBox="1"/>
          <p:nvPr/>
        </p:nvSpPr>
        <p:spPr>
          <a:xfrm>
            <a:off x="5105400" y="3048000"/>
            <a:ext cx="1041632" cy="369332"/>
          </a:xfrm>
          <a:prstGeom prst="rect">
            <a:avLst/>
          </a:prstGeom>
          <a:solidFill>
            <a:srgbClr val="FFFFFF">
              <a:alpha val="56078"/>
            </a:srgbClr>
          </a:solidFill>
        </p:spPr>
        <p:txBody>
          <a:bodyPr wrap="none" rtlCol="0">
            <a:spAutoFit/>
          </a:bodyPr>
          <a:lstStyle/>
          <a:p>
            <a:r>
              <a:rPr lang="en-US" dirty="0"/>
              <a:t>CF, ACDD</a:t>
            </a:r>
          </a:p>
        </p:txBody>
      </p:sp>
      <p:sp>
        <p:nvSpPr>
          <p:cNvPr id="16" name="TextBox 15"/>
          <p:cNvSpPr txBox="1"/>
          <p:nvPr/>
        </p:nvSpPr>
        <p:spPr>
          <a:xfrm>
            <a:off x="5638800" y="3974068"/>
            <a:ext cx="500458" cy="369332"/>
          </a:xfrm>
          <a:prstGeom prst="rect">
            <a:avLst/>
          </a:prstGeom>
          <a:solidFill>
            <a:srgbClr val="FFFFFF">
              <a:alpha val="56078"/>
            </a:srgbClr>
          </a:solidFill>
        </p:spPr>
        <p:txBody>
          <a:bodyPr wrap="none" rtlCol="0">
            <a:spAutoFit/>
          </a:bodyPr>
          <a:lstStyle/>
          <a:p>
            <a:r>
              <a:rPr lang="en-US" dirty="0"/>
              <a:t>ISO</a:t>
            </a:r>
          </a:p>
        </p:txBody>
      </p:sp>
      <p:sp>
        <p:nvSpPr>
          <p:cNvPr id="17" name="TextBox 16"/>
          <p:cNvSpPr txBox="1"/>
          <p:nvPr/>
        </p:nvSpPr>
        <p:spPr>
          <a:xfrm>
            <a:off x="9273838" y="3505200"/>
            <a:ext cx="1013162" cy="369332"/>
          </a:xfrm>
          <a:prstGeom prst="rect">
            <a:avLst/>
          </a:prstGeom>
          <a:solidFill>
            <a:srgbClr val="FFFFFF">
              <a:alpha val="56078"/>
            </a:srgbClr>
          </a:solidFill>
        </p:spPr>
        <p:txBody>
          <a:bodyPr wrap="none" rtlCol="0">
            <a:spAutoFit/>
          </a:bodyPr>
          <a:lstStyle/>
          <a:p>
            <a:r>
              <a:rPr lang="en-US" dirty="0"/>
              <a:t>Data.gov</a:t>
            </a:r>
          </a:p>
        </p:txBody>
      </p:sp>
      <p:sp>
        <p:nvSpPr>
          <p:cNvPr id="18" name="Oval 17"/>
          <p:cNvSpPr/>
          <p:nvPr/>
        </p:nvSpPr>
        <p:spPr>
          <a:xfrm>
            <a:off x="8047145" y="3733800"/>
            <a:ext cx="457200" cy="457200"/>
          </a:xfrm>
          <a:prstGeom prst="ellipse">
            <a:avLst/>
          </a:prstGeom>
          <a:solidFill>
            <a:schemeClr val="bg1"/>
          </a:solidFill>
          <a:ln w="76200">
            <a:solidFill>
              <a:schemeClr val="bg2">
                <a:lumMod val="25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9" name="TextBox 18"/>
          <p:cNvSpPr txBox="1"/>
          <p:nvPr/>
        </p:nvSpPr>
        <p:spPr>
          <a:xfrm>
            <a:off x="6400800" y="5791200"/>
            <a:ext cx="808235" cy="369332"/>
          </a:xfrm>
          <a:prstGeom prst="rect">
            <a:avLst/>
          </a:prstGeom>
          <a:solidFill>
            <a:srgbClr val="FFFFFF">
              <a:alpha val="56078"/>
            </a:srgbClr>
          </a:solidFill>
        </p:spPr>
        <p:txBody>
          <a:bodyPr wrap="none" rtlCol="0">
            <a:spAutoFit/>
          </a:bodyPr>
          <a:lstStyle/>
          <a:p>
            <a:r>
              <a:rPr lang="en-US" dirty="0"/>
              <a:t>Access</a:t>
            </a:r>
          </a:p>
        </p:txBody>
      </p:sp>
      <p:sp>
        <p:nvSpPr>
          <p:cNvPr id="20" name="Oval 19"/>
          <p:cNvSpPr/>
          <p:nvPr/>
        </p:nvSpPr>
        <p:spPr>
          <a:xfrm>
            <a:off x="6629400" y="5257800"/>
            <a:ext cx="457200" cy="457200"/>
          </a:xfrm>
          <a:prstGeom prst="ellipse">
            <a:avLst/>
          </a:prstGeom>
          <a:solidFill>
            <a:schemeClr val="bg1"/>
          </a:solidFill>
          <a:ln w="76200">
            <a:solidFill>
              <a:schemeClr val="bg2">
                <a:lumMod val="25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1" name="TextBox 20"/>
          <p:cNvSpPr txBox="1"/>
          <p:nvPr/>
        </p:nvSpPr>
        <p:spPr>
          <a:xfrm>
            <a:off x="7726255" y="3276600"/>
            <a:ext cx="884345" cy="369332"/>
          </a:xfrm>
          <a:prstGeom prst="rect">
            <a:avLst/>
          </a:prstGeom>
          <a:solidFill>
            <a:srgbClr val="FFFFFF">
              <a:alpha val="56078"/>
            </a:srgbClr>
          </a:solidFill>
        </p:spPr>
        <p:txBody>
          <a:bodyPr wrap="none" rtlCol="0">
            <a:spAutoFit/>
          </a:bodyPr>
          <a:lstStyle/>
          <a:p>
            <a:r>
              <a:rPr lang="en-US" dirty="0"/>
              <a:t>Archive</a:t>
            </a:r>
          </a:p>
        </p:txBody>
      </p:sp>
      <p:sp>
        <p:nvSpPr>
          <p:cNvPr id="22" name="TextBox 21"/>
          <p:cNvSpPr txBox="1"/>
          <p:nvPr/>
        </p:nvSpPr>
        <p:spPr>
          <a:xfrm>
            <a:off x="11427619" y="1083826"/>
            <a:ext cx="652743" cy="369332"/>
          </a:xfrm>
          <a:prstGeom prst="rect">
            <a:avLst/>
          </a:prstGeom>
          <a:noFill/>
        </p:spPr>
        <p:txBody>
          <a:bodyPr wrap="none" rtlCol="0">
            <a:spAutoFit/>
          </a:bodyPr>
          <a:lstStyle/>
          <a:p>
            <a:r>
              <a:rPr lang="en-US" dirty="0" smtClean="0"/>
              <a:t>2019</a:t>
            </a:r>
            <a:endParaRPr lang="en-US" dirty="0"/>
          </a:p>
        </p:txBody>
      </p:sp>
      <p:sp>
        <p:nvSpPr>
          <p:cNvPr id="23" name="Oval 22"/>
          <p:cNvSpPr/>
          <p:nvPr/>
        </p:nvSpPr>
        <p:spPr>
          <a:xfrm>
            <a:off x="2590800" y="2667000"/>
            <a:ext cx="457200" cy="457200"/>
          </a:xfrm>
          <a:prstGeom prst="ellipse">
            <a:avLst/>
          </a:prstGeom>
          <a:solidFill>
            <a:schemeClr val="bg1"/>
          </a:solidFill>
          <a:ln w="76200">
            <a:solidFill>
              <a:schemeClr val="bg2">
                <a:lumMod val="25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4" name="TextBox 23"/>
          <p:cNvSpPr txBox="1"/>
          <p:nvPr/>
        </p:nvSpPr>
        <p:spPr>
          <a:xfrm>
            <a:off x="1685641" y="2971800"/>
            <a:ext cx="981359" cy="369332"/>
          </a:xfrm>
          <a:prstGeom prst="rect">
            <a:avLst/>
          </a:prstGeom>
          <a:solidFill>
            <a:srgbClr val="FFFFFF">
              <a:alpha val="56078"/>
            </a:srgbClr>
          </a:solidFill>
        </p:spPr>
        <p:txBody>
          <a:bodyPr wrap="none" rtlCol="0">
            <a:spAutoFit/>
          </a:bodyPr>
          <a:lstStyle/>
          <a:p>
            <a:r>
              <a:rPr lang="en-US" dirty="0"/>
              <a:t>DM Plan</a:t>
            </a:r>
          </a:p>
        </p:txBody>
      </p:sp>
      <p:pic>
        <p:nvPicPr>
          <p:cNvPr id="25" name="Picture 2" descr="C:\Users\michael\AppData\Local\Microsoft\Windows\Temporary Internet Files\Content.IE5\X0LX7NCS\Kliponious-green-tick[1].png"/>
          <p:cNvPicPr>
            <a:picLocks noChangeAspect="1" noChangeArrowheads="1"/>
          </p:cNvPicPr>
          <p:nvPr/>
        </p:nvPicPr>
        <p:blipFill>
          <a:blip r:embed="rId3" cstate="print"/>
          <a:srcRect/>
          <a:stretch>
            <a:fillRect/>
          </a:stretch>
        </p:blipFill>
        <p:spPr bwMode="auto">
          <a:xfrm>
            <a:off x="3690599" y="2050254"/>
            <a:ext cx="805201" cy="921546"/>
          </a:xfrm>
          <a:prstGeom prst="rect">
            <a:avLst/>
          </a:prstGeom>
          <a:noFill/>
        </p:spPr>
      </p:pic>
      <p:pic>
        <p:nvPicPr>
          <p:cNvPr id="26" name="Picture 2" descr="C:\Users\michael\AppData\Local\Microsoft\Windows\Temporary Internet Files\Content.IE5\X0LX7NCS\Kliponious-green-tick[1].png"/>
          <p:cNvPicPr>
            <a:picLocks noChangeAspect="1" noChangeArrowheads="1"/>
          </p:cNvPicPr>
          <p:nvPr/>
        </p:nvPicPr>
        <p:blipFill>
          <a:blip r:embed="rId3" cstate="print"/>
          <a:srcRect/>
          <a:stretch>
            <a:fillRect/>
          </a:stretch>
        </p:blipFill>
        <p:spPr bwMode="auto">
          <a:xfrm>
            <a:off x="4681199" y="2812254"/>
            <a:ext cx="805201" cy="921546"/>
          </a:xfrm>
          <a:prstGeom prst="rect">
            <a:avLst/>
          </a:prstGeom>
          <a:noFill/>
        </p:spPr>
      </p:pic>
      <p:pic>
        <p:nvPicPr>
          <p:cNvPr id="27" name="Picture 2" descr="C:\Users\michael\AppData\Local\Microsoft\Windows\Temporary Internet Files\Content.IE5\X0LX7NCS\Kliponious-green-tick[1].png"/>
          <p:cNvPicPr>
            <a:picLocks noChangeAspect="1" noChangeArrowheads="1"/>
          </p:cNvPicPr>
          <p:nvPr/>
        </p:nvPicPr>
        <p:blipFill>
          <a:blip r:embed="rId3" cstate="print"/>
          <a:srcRect/>
          <a:stretch>
            <a:fillRect/>
          </a:stretch>
        </p:blipFill>
        <p:spPr bwMode="auto">
          <a:xfrm>
            <a:off x="6662399" y="4793454"/>
            <a:ext cx="805201" cy="921546"/>
          </a:xfrm>
          <a:prstGeom prst="rect">
            <a:avLst/>
          </a:prstGeom>
          <a:noFill/>
        </p:spPr>
      </p:pic>
      <p:pic>
        <p:nvPicPr>
          <p:cNvPr id="28" name="Picture 2" descr="C:\Users\michael\AppData\Local\Microsoft\Windows\Temporary Internet Files\Content.IE5\X0LX7NCS\Kliponious-green-tick[1].png"/>
          <p:cNvPicPr>
            <a:picLocks noChangeAspect="1" noChangeArrowheads="1"/>
          </p:cNvPicPr>
          <p:nvPr/>
        </p:nvPicPr>
        <p:blipFill>
          <a:blip r:embed="rId3" cstate="print"/>
          <a:srcRect/>
          <a:stretch>
            <a:fillRect/>
          </a:stretch>
        </p:blipFill>
        <p:spPr bwMode="auto">
          <a:xfrm>
            <a:off x="8077200" y="3276600"/>
            <a:ext cx="805201" cy="921546"/>
          </a:xfrm>
          <a:prstGeom prst="rect">
            <a:avLst/>
          </a:prstGeom>
          <a:noFill/>
        </p:spPr>
      </p:pic>
      <p:pic>
        <p:nvPicPr>
          <p:cNvPr id="30" name="Picture 29" descr="Checkmark_dashed.png"/>
          <p:cNvPicPr>
            <a:picLocks noChangeAspect="1"/>
          </p:cNvPicPr>
          <p:nvPr/>
        </p:nvPicPr>
        <p:blipFill>
          <a:blip r:embed="rId4" cstate="print">
            <a:lum bright="40000"/>
          </a:blip>
          <a:stretch>
            <a:fillRect/>
          </a:stretch>
        </p:blipFill>
        <p:spPr>
          <a:xfrm>
            <a:off x="9546403" y="3563189"/>
            <a:ext cx="816797" cy="932611"/>
          </a:xfrm>
          <a:prstGeom prst="rect">
            <a:avLst/>
          </a:prstGeom>
        </p:spPr>
      </p:pic>
      <p:pic>
        <p:nvPicPr>
          <p:cNvPr id="31" name="Picture 2" descr="C:\Users\michael\AppData\Local\Microsoft\Windows\Temporary Internet Files\Content.IE5\X0LX7NCS\Kliponious-green-tick[1].png"/>
          <p:cNvPicPr>
            <a:picLocks noChangeAspect="1" noChangeArrowheads="1"/>
          </p:cNvPicPr>
          <p:nvPr/>
        </p:nvPicPr>
        <p:blipFill>
          <a:blip r:embed="rId3" cstate="print"/>
          <a:srcRect/>
          <a:stretch>
            <a:fillRect/>
          </a:stretch>
        </p:blipFill>
        <p:spPr bwMode="auto">
          <a:xfrm>
            <a:off x="2623799" y="2202654"/>
            <a:ext cx="805201" cy="921546"/>
          </a:xfrm>
          <a:prstGeom prst="rect">
            <a:avLst/>
          </a:prstGeom>
          <a:noFill/>
        </p:spPr>
      </p:pic>
      <p:pic>
        <p:nvPicPr>
          <p:cNvPr id="32" name="Picture 2" descr="C:\Users\michael\AppData\Local\Microsoft\Windows\Temporary Internet Files\Content.IE5\X0LX7NCS\Kliponious-green-tick[1].png"/>
          <p:cNvPicPr>
            <a:picLocks noChangeAspect="1" noChangeArrowheads="1"/>
          </p:cNvPicPr>
          <p:nvPr/>
        </p:nvPicPr>
        <p:blipFill>
          <a:blip r:embed="rId3" cstate="print"/>
          <a:srcRect/>
          <a:stretch>
            <a:fillRect/>
          </a:stretch>
        </p:blipFill>
        <p:spPr bwMode="auto">
          <a:xfrm>
            <a:off x="5671799" y="3955254"/>
            <a:ext cx="805201" cy="921546"/>
          </a:xfrm>
          <a:prstGeom prst="rect">
            <a:avLst/>
          </a:prstGeom>
          <a:noFill/>
        </p:spPr>
      </p:pic>
      <p:pic>
        <p:nvPicPr>
          <p:cNvPr id="3" name="Picture 2"/>
          <p:cNvPicPr>
            <a:picLocks noChangeAspect="1"/>
          </p:cNvPicPr>
          <p:nvPr/>
        </p:nvPicPr>
        <p:blipFill>
          <a:blip r:embed="rId5"/>
          <a:stretch>
            <a:fillRect/>
          </a:stretch>
        </p:blipFill>
        <p:spPr>
          <a:xfrm>
            <a:off x="6444443" y="1801021"/>
            <a:ext cx="5084830" cy="3578781"/>
          </a:xfrm>
          <a:prstGeom prst="rect">
            <a:avLst/>
          </a:prstGeom>
        </p:spPr>
      </p:pic>
    </p:spTree>
    <p:extLst>
      <p:ext uri="{BB962C8B-B14F-4D97-AF65-F5344CB8AC3E}">
        <p14:creationId xmlns:p14="http://schemas.microsoft.com/office/powerpoint/2010/main" val="15258278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Access</a:t>
            </a:r>
            <a:endParaRPr lang="en-US" dirty="0"/>
          </a:p>
        </p:txBody>
      </p:sp>
      <p:pic>
        <p:nvPicPr>
          <p:cNvPr id="5" name="Picture 4"/>
          <p:cNvPicPr>
            <a:picLocks noChangeAspect="1"/>
          </p:cNvPicPr>
          <p:nvPr/>
        </p:nvPicPr>
        <p:blipFill>
          <a:blip r:embed="rId2"/>
          <a:stretch>
            <a:fillRect/>
          </a:stretch>
        </p:blipFill>
        <p:spPr>
          <a:xfrm>
            <a:off x="4394854" y="262702"/>
            <a:ext cx="4298516" cy="6067328"/>
          </a:xfrm>
          <a:prstGeom prst="rect">
            <a:avLst/>
          </a:prstGeom>
        </p:spPr>
      </p:pic>
      <p:sp>
        <p:nvSpPr>
          <p:cNvPr id="6" name="Rectangle 5"/>
          <p:cNvSpPr/>
          <p:nvPr/>
        </p:nvSpPr>
        <p:spPr>
          <a:xfrm>
            <a:off x="528298" y="955670"/>
            <a:ext cx="4060271" cy="5262979"/>
          </a:xfrm>
          <a:prstGeom prst="rect">
            <a:avLst/>
          </a:prstGeom>
        </p:spPr>
        <p:txBody>
          <a:bodyPr wrap="square">
            <a:spAutoFit/>
          </a:bodyPr>
          <a:lstStyle/>
          <a:p>
            <a:pPr marL="457200" indent="-457200">
              <a:buFont typeface="Arial" panose="020B0604020202020204" pitchFamily="34" charset="0"/>
              <a:buChar char="•"/>
            </a:pPr>
            <a:r>
              <a:rPr lang="en-US" sz="2400" dirty="0" smtClean="0">
                <a:latin typeface="Arial Narrow" panose="020B0606020202030204" pitchFamily="34" charset="0"/>
              </a:rPr>
              <a:t>Direct </a:t>
            </a:r>
            <a:r>
              <a:rPr lang="en-US" sz="2400" dirty="0" smtClean="0">
                <a:latin typeface="Arial Narrow" panose="020B0606020202030204" pitchFamily="34" charset="0"/>
              </a:rPr>
              <a:t>Access</a:t>
            </a:r>
          </a:p>
          <a:p>
            <a:pPr marL="914400" lvl="1" indent="-457200">
              <a:buFont typeface="Arial" panose="020B0604020202020204" pitchFamily="34" charset="0"/>
              <a:buChar char="•"/>
            </a:pPr>
            <a:r>
              <a:rPr lang="en-US" sz="2400" dirty="0" smtClean="0">
                <a:latin typeface="Arial Narrow" panose="020B0606020202030204" pitchFamily="34" charset="0"/>
              </a:rPr>
              <a:t>Website (product pages/links)</a:t>
            </a:r>
          </a:p>
          <a:p>
            <a:pPr marL="914400" lvl="1" indent="-457200">
              <a:buFont typeface="Arial" panose="020B0604020202020204" pitchFamily="34" charset="0"/>
              <a:buChar char="•"/>
            </a:pPr>
            <a:r>
              <a:rPr lang="en-US" sz="2400" dirty="0" smtClean="0">
                <a:latin typeface="Arial Narrow" panose="020B0606020202030204" pitchFamily="34" charset="0"/>
              </a:rPr>
              <a:t>HTTPS</a:t>
            </a:r>
          </a:p>
          <a:p>
            <a:pPr marL="914400" lvl="1" indent="-457200">
              <a:buFont typeface="Arial" panose="020B0604020202020204" pitchFamily="34" charset="0"/>
              <a:buChar char="•"/>
            </a:pPr>
            <a:r>
              <a:rPr lang="en-US" sz="2400" dirty="0" smtClean="0">
                <a:latin typeface="Arial Narrow" panose="020B0606020202030204" pitchFamily="34" charset="0"/>
              </a:rPr>
              <a:t>ERDDAP</a:t>
            </a:r>
            <a:endParaRPr lang="en-US" sz="2400" dirty="0">
              <a:latin typeface="Arial Narrow" panose="020B0606020202030204" pitchFamily="34" charset="0"/>
            </a:endParaRPr>
          </a:p>
          <a:p>
            <a:pPr marL="914400" lvl="1" indent="-457200">
              <a:buFont typeface="Arial" panose="020B0604020202020204" pitchFamily="34" charset="0"/>
              <a:buChar char="•"/>
            </a:pPr>
            <a:r>
              <a:rPr lang="en-US" sz="2400" dirty="0" smtClean="0">
                <a:latin typeface="Arial Narrow" panose="020B0606020202030204" pitchFamily="34" charset="0"/>
              </a:rPr>
              <a:t>THREDDS</a:t>
            </a:r>
            <a:endParaRPr lang="en-US" sz="2400" dirty="0">
              <a:latin typeface="Arial Narrow" panose="020B0606020202030204" pitchFamily="34" charset="0"/>
            </a:endParaRPr>
          </a:p>
          <a:p>
            <a:pPr marL="914400" lvl="1" indent="-457200">
              <a:buFont typeface="Arial" panose="020B0604020202020204" pitchFamily="34" charset="0"/>
              <a:buChar char="•"/>
            </a:pPr>
            <a:r>
              <a:rPr lang="en-US" sz="2400" dirty="0" smtClean="0">
                <a:latin typeface="Arial Narrow" panose="020B0606020202030204" pitchFamily="34" charset="0"/>
              </a:rPr>
              <a:t>FTP</a:t>
            </a:r>
          </a:p>
          <a:p>
            <a:pPr marL="457200" indent="-457200">
              <a:buFont typeface="Arial" panose="020B0604020202020204" pitchFamily="34" charset="0"/>
              <a:buChar char="•"/>
            </a:pPr>
            <a:r>
              <a:rPr lang="en-US" sz="2400" dirty="0" smtClean="0">
                <a:latin typeface="Arial Narrow" panose="020B0606020202030204" pitchFamily="34" charset="0"/>
              </a:rPr>
              <a:t>Mode as </a:t>
            </a:r>
            <a:r>
              <a:rPr lang="en-US" sz="2400" dirty="0" smtClean="0">
                <a:latin typeface="Arial Narrow" panose="020B0606020202030204" pitchFamily="34" charset="0"/>
              </a:rPr>
              <a:t>available (NRT vs. Science)</a:t>
            </a:r>
            <a:endParaRPr lang="en-US" sz="2400" dirty="0" smtClean="0">
              <a:latin typeface="Arial Narrow" panose="020B0606020202030204" pitchFamily="34" charset="0"/>
            </a:endParaRPr>
          </a:p>
          <a:p>
            <a:pPr marL="457200" indent="-457200">
              <a:buFont typeface="Arial" panose="020B0604020202020204" pitchFamily="34" charset="0"/>
              <a:buChar char="•"/>
            </a:pPr>
            <a:r>
              <a:rPr lang="en-US" sz="2400" dirty="0" smtClean="0">
                <a:latin typeface="Arial Narrow" panose="020B0606020202030204" pitchFamily="34" charset="0"/>
              </a:rPr>
              <a:t>Description text</a:t>
            </a:r>
          </a:p>
          <a:p>
            <a:pPr marL="457200" indent="-457200">
              <a:buFont typeface="Arial" panose="020B0604020202020204" pitchFamily="34" charset="0"/>
              <a:buChar char="•"/>
            </a:pPr>
            <a:r>
              <a:rPr lang="en-US" sz="2400" dirty="0" smtClean="0">
                <a:latin typeface="Arial Narrow" panose="020B0606020202030204" pitchFamily="34" charset="0"/>
              </a:rPr>
              <a:t>Standardized tabular product information</a:t>
            </a:r>
          </a:p>
          <a:p>
            <a:pPr marL="457200" indent="-457200">
              <a:buFont typeface="Arial" panose="020B0604020202020204" pitchFamily="34" charset="0"/>
              <a:buChar char="•"/>
            </a:pPr>
            <a:r>
              <a:rPr lang="en-US" sz="2400" dirty="0" smtClean="0">
                <a:latin typeface="Arial Narrow" panose="020B0606020202030204" pitchFamily="34" charset="0"/>
              </a:rPr>
              <a:t>Documentation</a:t>
            </a:r>
          </a:p>
          <a:p>
            <a:pPr marL="457200" indent="-457200">
              <a:buFont typeface="Arial" panose="020B0604020202020204" pitchFamily="34" charset="0"/>
              <a:buChar char="•"/>
            </a:pPr>
            <a:r>
              <a:rPr lang="en-US" sz="2400" dirty="0" err="1" smtClean="0">
                <a:latin typeface="Arial Narrow" panose="020B0606020202030204" pitchFamily="34" charset="0"/>
              </a:rPr>
              <a:t>NetCDF</a:t>
            </a:r>
            <a:r>
              <a:rPr lang="en-US" sz="2400" dirty="0">
                <a:latin typeface="Arial Narrow" panose="020B0606020202030204" pitchFamily="34" charset="0"/>
              </a:rPr>
              <a:t> </a:t>
            </a:r>
            <a:r>
              <a:rPr lang="en-US" sz="2400" dirty="0" smtClean="0">
                <a:latin typeface="Arial Narrow" panose="020B0606020202030204" pitchFamily="34" charset="0"/>
              </a:rPr>
              <a:t>CF</a:t>
            </a:r>
          </a:p>
        </p:txBody>
      </p:sp>
      <p:sp>
        <p:nvSpPr>
          <p:cNvPr id="3" name="Footer Placeholder 2"/>
          <p:cNvSpPr>
            <a:spLocks noGrp="1"/>
          </p:cNvSpPr>
          <p:nvPr>
            <p:ph type="ftr" sz="quarter" idx="3"/>
          </p:nvPr>
        </p:nvSpPr>
        <p:spPr/>
        <p:txBody>
          <a:bodyPr/>
          <a:lstStyle/>
          <a:p>
            <a:r>
              <a:rPr lang="en-US" smtClean="0"/>
              <a:t>WGISS-49                                        21-23 April 2020, Virtual</a:t>
            </a:r>
            <a:endParaRPr lang="en-US" dirty="0"/>
          </a:p>
        </p:txBody>
      </p:sp>
      <p:sp>
        <p:nvSpPr>
          <p:cNvPr id="4" name="Slide Number Placeholder 3"/>
          <p:cNvSpPr>
            <a:spLocks noGrp="1"/>
          </p:cNvSpPr>
          <p:nvPr>
            <p:ph type="sldNum" sz="quarter" idx="12"/>
          </p:nvPr>
        </p:nvSpPr>
        <p:spPr/>
        <p:txBody>
          <a:bodyPr/>
          <a:lstStyle/>
          <a:p>
            <a:fld id="{4F6F23CF-7BCB-1C46-9584-7002207BC3BE}" type="slidenum">
              <a:rPr lang="en-US" smtClean="0"/>
              <a:pPr/>
              <a:t>18</a:t>
            </a:fld>
            <a:endParaRPr lang="en-US"/>
          </a:p>
        </p:txBody>
      </p:sp>
      <p:pic>
        <p:nvPicPr>
          <p:cNvPr id="7" name="Picture 6"/>
          <p:cNvPicPr>
            <a:picLocks noChangeAspect="1"/>
          </p:cNvPicPr>
          <p:nvPr/>
        </p:nvPicPr>
        <p:blipFill rotWithShape="1">
          <a:blip r:embed="rId3"/>
          <a:srcRect t="8397" r="17995"/>
          <a:stretch/>
        </p:blipFill>
        <p:spPr>
          <a:xfrm>
            <a:off x="8499654" y="871029"/>
            <a:ext cx="3341098" cy="4850674"/>
          </a:xfrm>
          <a:prstGeom prst="rect">
            <a:avLst/>
          </a:prstGeom>
        </p:spPr>
      </p:pic>
    </p:spTree>
    <p:extLst>
      <p:ext uri="{BB962C8B-B14F-4D97-AF65-F5344CB8AC3E}">
        <p14:creationId xmlns:p14="http://schemas.microsoft.com/office/powerpoint/2010/main" val="28977257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1300" y="1282645"/>
            <a:ext cx="10515600" cy="4351338"/>
          </a:xfrm>
        </p:spPr>
        <p:txBody>
          <a:bodyPr>
            <a:normAutofit fontScale="92500" lnSpcReduction="20000"/>
          </a:bodyPr>
          <a:lstStyle/>
          <a:p>
            <a:r>
              <a:rPr lang="en-US" dirty="0"/>
              <a:t>Near Real-time Data Search</a:t>
            </a:r>
          </a:p>
          <a:p>
            <a:pPr lvl="1"/>
            <a:r>
              <a:rPr lang="en-US" dirty="0"/>
              <a:t>Mapped Products (L3)</a:t>
            </a:r>
          </a:p>
          <a:p>
            <a:pPr lvl="1"/>
            <a:r>
              <a:rPr lang="en-US" dirty="0"/>
              <a:t>Granule and Daily</a:t>
            </a:r>
          </a:p>
          <a:p>
            <a:pPr lvl="1"/>
            <a:r>
              <a:rPr lang="en-US" dirty="0"/>
              <a:t>Interactive</a:t>
            </a:r>
          </a:p>
          <a:p>
            <a:r>
              <a:rPr lang="en-US" dirty="0"/>
              <a:t>Granule Display</a:t>
            </a:r>
          </a:p>
          <a:p>
            <a:pPr lvl="1"/>
            <a:r>
              <a:rPr lang="en-US" dirty="0"/>
              <a:t>Limited Near Real-time and Science Quality (product dependent)</a:t>
            </a:r>
          </a:p>
          <a:p>
            <a:pPr lvl="1"/>
            <a:r>
              <a:rPr lang="en-US" dirty="0"/>
              <a:t>L1/L2 products</a:t>
            </a:r>
          </a:p>
          <a:p>
            <a:pPr lvl="1"/>
            <a:r>
              <a:rPr lang="en-US" dirty="0"/>
              <a:t>Interactive map display</a:t>
            </a:r>
          </a:p>
          <a:p>
            <a:r>
              <a:rPr lang="en-US" dirty="0"/>
              <a:t>Spatial Data Search</a:t>
            </a:r>
          </a:p>
          <a:p>
            <a:pPr lvl="1"/>
            <a:r>
              <a:rPr lang="en-US" dirty="0"/>
              <a:t>Limited Near Real-time and Science Quality (product dependent)</a:t>
            </a:r>
          </a:p>
          <a:p>
            <a:pPr lvl="1"/>
            <a:r>
              <a:rPr lang="en-US" dirty="0"/>
              <a:t>L1/L2 products</a:t>
            </a:r>
          </a:p>
          <a:p>
            <a:pPr lvl="1"/>
            <a:r>
              <a:rPr lang="en-US" dirty="0"/>
              <a:t>Interactive map </a:t>
            </a:r>
            <a:r>
              <a:rPr lang="en-US" dirty="0" smtClean="0"/>
              <a:t>display</a:t>
            </a:r>
          </a:p>
          <a:p>
            <a:r>
              <a:rPr lang="en-US" dirty="0" smtClean="0"/>
              <a:t>NOAA CoastWatch Data Portal – “all-in-one”</a:t>
            </a:r>
            <a:endParaRPr lang="en-US" dirty="0"/>
          </a:p>
        </p:txBody>
      </p:sp>
      <p:sp>
        <p:nvSpPr>
          <p:cNvPr id="6" name="Slide Number Placeholder 5"/>
          <p:cNvSpPr>
            <a:spLocks noGrp="1"/>
          </p:cNvSpPr>
          <p:nvPr>
            <p:ph type="sldNum" sz="quarter" idx="12"/>
          </p:nvPr>
        </p:nvSpPr>
        <p:spPr/>
        <p:txBody>
          <a:bodyPr/>
          <a:lstStyle/>
          <a:p>
            <a:fld id="{84AEE99C-346A-4ECF-8262-176F227277B7}" type="slidenum">
              <a:rPr lang="en-US" smtClean="0"/>
              <a:pPr/>
              <a:t>19</a:t>
            </a:fld>
            <a:endParaRPr lang="en-US" dirty="0"/>
          </a:p>
        </p:txBody>
      </p:sp>
      <p:sp>
        <p:nvSpPr>
          <p:cNvPr id="5" name="Title 1"/>
          <p:cNvSpPr txBox="1">
            <a:spLocks/>
          </p:cNvSpPr>
          <p:nvPr/>
        </p:nvSpPr>
        <p:spPr>
          <a:xfrm>
            <a:off x="525250" y="3657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0" i="0" kern="1200">
                <a:solidFill>
                  <a:schemeClr val="accent5">
                    <a:lumMod val="50000"/>
                  </a:schemeClr>
                </a:solidFill>
                <a:latin typeface="Arial Narrow" panose="020B0604020202020204" pitchFamily="34" charset="0"/>
                <a:ea typeface="+mj-ea"/>
                <a:cs typeface="Arial Narrow" panose="020B0604020202020204" pitchFamily="34" charset="0"/>
              </a:defRPr>
            </a:lvl1pPr>
          </a:lstStyle>
          <a:p>
            <a:r>
              <a:rPr lang="en-US" dirty="0" smtClean="0"/>
              <a:t>Through interactive tools</a:t>
            </a:r>
            <a:endParaRPr lang="en-US" dirty="0"/>
          </a:p>
        </p:txBody>
      </p:sp>
      <p:sp>
        <p:nvSpPr>
          <p:cNvPr id="7" name="Footer Placeholder 6"/>
          <p:cNvSpPr>
            <a:spLocks noGrp="1"/>
          </p:cNvSpPr>
          <p:nvPr>
            <p:ph type="ftr" sz="quarter" idx="3"/>
          </p:nvPr>
        </p:nvSpPr>
        <p:spPr/>
        <p:txBody>
          <a:bodyPr/>
          <a:lstStyle/>
          <a:p>
            <a:r>
              <a:rPr lang="en-US" smtClean="0"/>
              <a:t>WGISS-49                                        21-23 April 2020, Virtual</a:t>
            </a:r>
            <a:endParaRPr lang="en-US" dirty="0"/>
          </a:p>
        </p:txBody>
      </p:sp>
      <p:sp>
        <p:nvSpPr>
          <p:cNvPr id="2" name="Oval 1"/>
          <p:cNvSpPr/>
          <p:nvPr/>
        </p:nvSpPr>
        <p:spPr>
          <a:xfrm>
            <a:off x="618309" y="4833257"/>
            <a:ext cx="7602582" cy="1149532"/>
          </a:xfrm>
          <a:prstGeom prst="ellipse">
            <a:avLst/>
          </a:prstGeom>
          <a:no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79573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Outine</a:t>
            </a:r>
            <a:endParaRPr lang="en-US" dirty="0"/>
          </a:p>
        </p:txBody>
      </p:sp>
      <p:sp>
        <p:nvSpPr>
          <p:cNvPr id="3" name="Content Placeholder 2"/>
          <p:cNvSpPr>
            <a:spLocks noGrp="1"/>
          </p:cNvSpPr>
          <p:nvPr>
            <p:ph idx="1"/>
          </p:nvPr>
        </p:nvSpPr>
        <p:spPr>
          <a:xfrm>
            <a:off x="838200" y="1094509"/>
            <a:ext cx="10515600" cy="4125192"/>
          </a:xfrm>
        </p:spPr>
        <p:txBody>
          <a:bodyPr>
            <a:normAutofit/>
          </a:bodyPr>
          <a:lstStyle/>
          <a:p>
            <a:r>
              <a:rPr lang="en-US" sz="2400" dirty="0"/>
              <a:t>What is NOAA </a:t>
            </a:r>
            <a:r>
              <a:rPr lang="en-US" sz="2400" dirty="0" smtClean="0"/>
              <a:t>CoastWatch/OceanWatch/PolarWatch (</a:t>
            </a:r>
            <a:r>
              <a:rPr lang="en-US" sz="2400" dirty="0" err="1" smtClean="0"/>
              <a:t>a.k.a</a:t>
            </a:r>
            <a:r>
              <a:rPr lang="en-US" sz="2400" dirty="0" smtClean="0"/>
              <a:t> CoastWatch)?</a:t>
            </a:r>
            <a:endParaRPr lang="en-US" sz="2400" dirty="0"/>
          </a:p>
          <a:p>
            <a:r>
              <a:rPr lang="en-US" sz="2400" dirty="0" smtClean="0"/>
              <a:t>What </a:t>
            </a:r>
            <a:r>
              <a:rPr lang="en-US" sz="2400" dirty="0" smtClean="0"/>
              <a:t>is the “value chain</a:t>
            </a:r>
            <a:r>
              <a:rPr lang="en-US" sz="2400" dirty="0" smtClean="0"/>
              <a:t>” and how does CoastWatch fit in?</a:t>
            </a:r>
            <a:endParaRPr lang="en-US" sz="2400" dirty="0" smtClean="0"/>
          </a:p>
          <a:p>
            <a:r>
              <a:rPr lang="en-US" sz="2400" dirty="0" smtClean="0"/>
              <a:t>What </a:t>
            </a:r>
            <a:r>
              <a:rPr lang="en-US" sz="2400" dirty="0" smtClean="0"/>
              <a:t>ocean/coastal/inland water observations can we get from satellites?</a:t>
            </a:r>
          </a:p>
          <a:p>
            <a:r>
              <a:rPr lang="en-US" sz="2400" dirty="0" smtClean="0"/>
              <a:t>How does CoastWatch serve data products to it’s users?</a:t>
            </a:r>
          </a:p>
          <a:p>
            <a:r>
              <a:rPr lang="en-US" sz="2400" dirty="0" smtClean="0"/>
              <a:t>What are some “value-added” products/services available through CoastWatch?</a:t>
            </a:r>
            <a:endParaRPr lang="en-US" sz="2400" dirty="0" smtClean="0"/>
          </a:p>
          <a:p>
            <a:r>
              <a:rPr lang="en-US" sz="2400" dirty="0"/>
              <a:t>How are we aiding in the use of satellite data for applications, decisions and social benefit?</a:t>
            </a:r>
          </a:p>
          <a:p>
            <a:r>
              <a:rPr lang="en-US" sz="2400" dirty="0" smtClean="0"/>
              <a:t>What </a:t>
            </a:r>
            <a:r>
              <a:rPr lang="en-US" sz="2400" dirty="0" smtClean="0"/>
              <a:t>are our future directions, challenges, and opportunities?</a:t>
            </a:r>
          </a:p>
          <a:p>
            <a:endParaRPr lang="en-US" sz="2400" dirty="0" smtClean="0"/>
          </a:p>
        </p:txBody>
      </p:sp>
      <p:sp>
        <p:nvSpPr>
          <p:cNvPr id="4" name="Footer Placeholder 3"/>
          <p:cNvSpPr>
            <a:spLocks noGrp="1"/>
          </p:cNvSpPr>
          <p:nvPr>
            <p:ph type="ftr" sz="quarter" idx="3"/>
          </p:nvPr>
        </p:nvSpPr>
        <p:spPr/>
        <p:txBody>
          <a:bodyPr/>
          <a:lstStyle/>
          <a:p>
            <a:r>
              <a:rPr lang="en-US" smtClean="0"/>
              <a:t>WGISS-49                                        21-23 April 2020, Virtual</a:t>
            </a:r>
            <a:endParaRPr lang="en-US" dirty="0"/>
          </a:p>
        </p:txBody>
      </p:sp>
      <p:sp>
        <p:nvSpPr>
          <p:cNvPr id="5" name="Slide Number Placeholder 4"/>
          <p:cNvSpPr>
            <a:spLocks noGrp="1"/>
          </p:cNvSpPr>
          <p:nvPr>
            <p:ph type="sldNum" sz="quarter" idx="12"/>
          </p:nvPr>
        </p:nvSpPr>
        <p:spPr/>
        <p:txBody>
          <a:bodyPr/>
          <a:lstStyle/>
          <a:p>
            <a:fld id="{4F6F23CF-7BCB-1C46-9584-7002207BC3BE}" type="slidenum">
              <a:rPr lang="en-US" smtClean="0"/>
              <a:pPr/>
              <a:t>2</a:t>
            </a:fld>
            <a:endParaRPr lang="en-US"/>
          </a:p>
        </p:txBody>
      </p:sp>
    </p:spTree>
    <p:extLst>
      <p:ext uri="{BB962C8B-B14F-4D97-AF65-F5344CB8AC3E}">
        <p14:creationId xmlns:p14="http://schemas.microsoft.com/office/powerpoint/2010/main" val="28848719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39542" y="910995"/>
            <a:ext cx="7527445" cy="5221938"/>
          </a:xfrm>
          <a:prstGeom prst="rect">
            <a:avLst/>
          </a:prstGeom>
          <a:ln>
            <a:noFill/>
          </a:ln>
          <a:effectLst/>
        </p:spPr>
      </p:pic>
      <p:sp>
        <p:nvSpPr>
          <p:cNvPr id="6" name="TextBox 5"/>
          <p:cNvSpPr txBox="1"/>
          <p:nvPr/>
        </p:nvSpPr>
        <p:spPr>
          <a:xfrm>
            <a:off x="738438" y="1143896"/>
            <a:ext cx="3389425" cy="4893647"/>
          </a:xfrm>
          <a:prstGeom prst="rect">
            <a:avLst/>
          </a:prstGeom>
          <a:noFill/>
        </p:spPr>
        <p:txBody>
          <a:bodyPr wrap="square" rtlCol="0">
            <a:spAutoFit/>
          </a:bodyPr>
          <a:lstStyle/>
          <a:p>
            <a:pPr marL="457200" indent="-457200">
              <a:buFont typeface="Arial" panose="020B0604020202020204" pitchFamily="34" charset="0"/>
              <a:buChar char="•"/>
            </a:pPr>
            <a:r>
              <a:rPr lang="en-US" sz="2400" dirty="0" smtClean="0">
                <a:latin typeface="Arial Narrow" panose="020B0606020202030204" pitchFamily="34" charset="0"/>
              </a:rPr>
              <a:t>Visualize</a:t>
            </a:r>
          </a:p>
          <a:p>
            <a:pPr marL="457200" indent="-457200">
              <a:buFont typeface="Arial" panose="020B0604020202020204" pitchFamily="34" charset="0"/>
              <a:buChar char="•"/>
            </a:pPr>
            <a:r>
              <a:rPr lang="en-US" sz="2400" dirty="0" smtClean="0">
                <a:latin typeface="Arial Narrow" panose="020B0606020202030204" pitchFamily="34" charset="0"/>
              </a:rPr>
              <a:t>Layer</a:t>
            </a:r>
          </a:p>
          <a:p>
            <a:pPr marL="457200" indent="-457200">
              <a:buFont typeface="Arial" panose="020B0604020202020204" pitchFamily="34" charset="0"/>
              <a:buChar char="•"/>
            </a:pPr>
            <a:r>
              <a:rPr lang="en-US" sz="2400" dirty="0" smtClean="0">
                <a:latin typeface="Arial Narrow" panose="020B0606020202030204" pitchFamily="34" charset="0"/>
              </a:rPr>
              <a:t>Probe</a:t>
            </a:r>
            <a:endParaRPr lang="en-US" sz="2400" dirty="0">
              <a:latin typeface="Arial Narrow" panose="020B0606020202030204" pitchFamily="34" charset="0"/>
            </a:endParaRPr>
          </a:p>
          <a:p>
            <a:pPr marL="457200" indent="-457200">
              <a:buFont typeface="Arial" panose="020B0604020202020204" pitchFamily="34" charset="0"/>
              <a:buChar char="•"/>
            </a:pPr>
            <a:r>
              <a:rPr lang="en-US" sz="2400" dirty="0" smtClean="0">
                <a:latin typeface="Arial Narrow" panose="020B0606020202030204" pitchFamily="34" charset="0"/>
              </a:rPr>
              <a:t>Subset</a:t>
            </a:r>
          </a:p>
          <a:p>
            <a:pPr marL="914400" lvl="1" indent="-457200">
              <a:buFont typeface="Arial" panose="020B0604020202020204" pitchFamily="34" charset="0"/>
              <a:buChar char="•"/>
            </a:pPr>
            <a:r>
              <a:rPr lang="en-US" sz="2400" dirty="0" smtClean="0">
                <a:latin typeface="Arial Narrow" panose="020B0606020202030204" pitchFamily="34" charset="0"/>
              </a:rPr>
              <a:t>Time</a:t>
            </a:r>
          </a:p>
          <a:p>
            <a:pPr marL="914400" lvl="1" indent="-457200">
              <a:buFont typeface="Arial" panose="020B0604020202020204" pitchFamily="34" charset="0"/>
              <a:buChar char="•"/>
            </a:pPr>
            <a:r>
              <a:rPr lang="en-US" sz="2400" dirty="0" smtClean="0">
                <a:latin typeface="Arial Narrow" panose="020B0606020202030204" pitchFamily="34" charset="0"/>
              </a:rPr>
              <a:t>Space</a:t>
            </a:r>
          </a:p>
          <a:p>
            <a:pPr marL="457200" indent="-457200">
              <a:buFont typeface="Arial" panose="020B0604020202020204" pitchFamily="34" charset="0"/>
              <a:buChar char="•"/>
            </a:pPr>
            <a:r>
              <a:rPr lang="en-US" sz="2400" dirty="0" smtClean="0">
                <a:latin typeface="Arial Narrow" panose="020B0606020202030204" pitchFamily="34" charset="0"/>
              </a:rPr>
              <a:t>RESTful URL</a:t>
            </a:r>
          </a:p>
          <a:p>
            <a:pPr marL="457200" indent="-457200">
              <a:buFont typeface="Arial" panose="020B0604020202020204" pitchFamily="34" charset="0"/>
              <a:buChar char="•"/>
            </a:pPr>
            <a:r>
              <a:rPr lang="en-US" sz="2400" dirty="0" smtClean="0">
                <a:latin typeface="Arial Narrow" panose="020B0606020202030204" pitchFamily="34" charset="0"/>
              </a:rPr>
              <a:t>Live connection </a:t>
            </a:r>
            <a:r>
              <a:rPr lang="en-US" sz="2400" dirty="0" smtClean="0">
                <a:latin typeface="Arial Narrow" panose="020B0606020202030204" pitchFamily="34" charset="0"/>
              </a:rPr>
              <a:t>to data monitor</a:t>
            </a:r>
          </a:p>
          <a:p>
            <a:pPr marL="457200" indent="-457200">
              <a:buFont typeface="Arial" panose="020B0604020202020204" pitchFamily="34" charset="0"/>
              <a:buChar char="•"/>
            </a:pPr>
            <a:r>
              <a:rPr lang="en-US" sz="2400" dirty="0" smtClean="0">
                <a:latin typeface="Arial Narrow" panose="020B0606020202030204" pitchFamily="34" charset="0"/>
              </a:rPr>
              <a:t>Download</a:t>
            </a:r>
          </a:p>
          <a:p>
            <a:pPr marL="914400" lvl="1" indent="-457200">
              <a:buFont typeface="Arial" panose="020B0604020202020204" pitchFamily="34" charset="0"/>
              <a:buChar char="•"/>
            </a:pPr>
            <a:r>
              <a:rPr lang="en-US" sz="2400" dirty="0" smtClean="0">
                <a:latin typeface="Arial Narrow" panose="020B0606020202030204" pitchFamily="34" charset="0"/>
              </a:rPr>
              <a:t>Per file</a:t>
            </a:r>
          </a:p>
          <a:p>
            <a:pPr marL="914400" lvl="1" indent="-457200">
              <a:buFont typeface="Arial" panose="020B0604020202020204" pitchFamily="34" charset="0"/>
              <a:buChar char="•"/>
            </a:pPr>
            <a:r>
              <a:rPr lang="en-US" sz="2400" dirty="0" smtClean="0">
                <a:latin typeface="Arial Narrow" panose="020B0606020202030204" pitchFamily="34" charset="0"/>
              </a:rPr>
              <a:t>Data </a:t>
            </a:r>
            <a:r>
              <a:rPr lang="en-US" sz="2400" dirty="0" smtClean="0">
                <a:latin typeface="Arial Narrow" panose="020B0606020202030204" pitchFamily="34" charset="0"/>
              </a:rPr>
              <a:t>cart</a:t>
            </a:r>
          </a:p>
          <a:p>
            <a:pPr marL="457200" indent="-457200">
              <a:buFont typeface="Arial" panose="020B0604020202020204" pitchFamily="34" charset="0"/>
              <a:buChar char="•"/>
            </a:pPr>
            <a:r>
              <a:rPr lang="en-US" sz="2400" dirty="0" smtClean="0">
                <a:latin typeface="Arial Narrow" panose="020B0606020202030204" pitchFamily="34" charset="0"/>
              </a:rPr>
              <a:t>Automate pulls</a:t>
            </a:r>
            <a:endParaRPr lang="en-US" sz="2400" dirty="0">
              <a:latin typeface="Arial Narrow" panose="020B0606020202030204" pitchFamily="34" charset="0"/>
            </a:endParaRPr>
          </a:p>
        </p:txBody>
      </p:sp>
      <p:sp>
        <p:nvSpPr>
          <p:cNvPr id="2" name="Rectangle 1"/>
          <p:cNvSpPr/>
          <p:nvPr/>
        </p:nvSpPr>
        <p:spPr>
          <a:xfrm>
            <a:off x="4803767" y="387425"/>
            <a:ext cx="5247655" cy="369332"/>
          </a:xfrm>
          <a:prstGeom prst="rect">
            <a:avLst/>
          </a:prstGeom>
        </p:spPr>
        <p:txBody>
          <a:bodyPr wrap="none">
            <a:spAutoFit/>
          </a:bodyPr>
          <a:lstStyle/>
          <a:p>
            <a:r>
              <a:rPr lang="en-US" dirty="0">
                <a:hlinkClick r:id="rId4"/>
              </a:rPr>
              <a:t>https://coastwatch.noaa.gov/cw_html/cwViewer.html</a:t>
            </a:r>
            <a:endParaRPr lang="en-US" dirty="0"/>
          </a:p>
        </p:txBody>
      </p:sp>
      <p:sp>
        <p:nvSpPr>
          <p:cNvPr id="4" name="Footer Placeholder 3"/>
          <p:cNvSpPr>
            <a:spLocks noGrp="1"/>
          </p:cNvSpPr>
          <p:nvPr>
            <p:ph type="ftr" sz="quarter" idx="3"/>
          </p:nvPr>
        </p:nvSpPr>
        <p:spPr/>
        <p:txBody>
          <a:bodyPr/>
          <a:lstStyle/>
          <a:p>
            <a:r>
              <a:rPr lang="en-US" smtClean="0"/>
              <a:t>WGISS-49                                        21-23 April 2020, Virtual</a:t>
            </a:r>
            <a:endParaRPr lang="en-US" dirty="0"/>
          </a:p>
        </p:txBody>
      </p:sp>
      <p:sp>
        <p:nvSpPr>
          <p:cNvPr id="5" name="Slide Number Placeholder 4"/>
          <p:cNvSpPr>
            <a:spLocks noGrp="1"/>
          </p:cNvSpPr>
          <p:nvPr>
            <p:ph type="sldNum" sz="quarter" idx="12"/>
          </p:nvPr>
        </p:nvSpPr>
        <p:spPr/>
        <p:txBody>
          <a:bodyPr/>
          <a:lstStyle/>
          <a:p>
            <a:fld id="{4F6F23CF-7BCB-1C46-9584-7002207BC3BE}" type="slidenum">
              <a:rPr lang="en-US" smtClean="0"/>
              <a:pPr/>
              <a:t>20</a:t>
            </a:fld>
            <a:endParaRPr lang="en-US"/>
          </a:p>
        </p:txBody>
      </p:sp>
      <p:sp>
        <p:nvSpPr>
          <p:cNvPr id="9" name="Title 1"/>
          <p:cNvSpPr>
            <a:spLocks noGrp="1"/>
          </p:cNvSpPr>
          <p:nvPr>
            <p:ph type="title"/>
          </p:nvPr>
        </p:nvSpPr>
        <p:spPr>
          <a:xfrm>
            <a:off x="528298" y="11557"/>
            <a:ext cx="10515600" cy="1325563"/>
          </a:xfrm>
        </p:spPr>
        <p:txBody>
          <a:bodyPr/>
          <a:lstStyle/>
          <a:p>
            <a:r>
              <a:rPr lang="en-US" dirty="0" smtClean="0"/>
              <a:t>CoastWatch Data Portal</a:t>
            </a:r>
            <a:endParaRPr lang="en-US" dirty="0"/>
          </a:p>
        </p:txBody>
      </p:sp>
    </p:spTree>
    <p:extLst>
      <p:ext uri="{BB962C8B-B14F-4D97-AF65-F5344CB8AC3E}">
        <p14:creationId xmlns:p14="http://schemas.microsoft.com/office/powerpoint/2010/main" val="37034167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CoastWatch Data Portal</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15635262"/>
              </p:ext>
            </p:extLst>
          </p:nvPr>
        </p:nvGraphicFramePr>
        <p:xfrm>
          <a:off x="1096963" y="1846263"/>
          <a:ext cx="10058400" cy="4022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Flowchart: Magnetic Disk 4"/>
          <p:cNvSpPr/>
          <p:nvPr/>
        </p:nvSpPr>
        <p:spPr>
          <a:xfrm>
            <a:off x="9372600" y="1682496"/>
            <a:ext cx="1219200" cy="1752600"/>
          </a:xfrm>
          <a:prstGeom prst="flowChartMagneticDisk">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ERDDAP &amp; THREDDS</a:t>
            </a:r>
            <a:endParaRPr lang="en-US" dirty="0"/>
          </a:p>
        </p:txBody>
      </p:sp>
      <p:sp>
        <p:nvSpPr>
          <p:cNvPr id="6" name="Flowchart: Process 5"/>
          <p:cNvSpPr/>
          <p:nvPr/>
        </p:nvSpPr>
        <p:spPr>
          <a:xfrm>
            <a:off x="9616282" y="3598863"/>
            <a:ext cx="1752600" cy="60960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NetCDF</a:t>
            </a:r>
            <a:r>
              <a:rPr lang="en-US" dirty="0" smtClean="0"/>
              <a:t> Data</a:t>
            </a:r>
            <a:endParaRPr lang="en-US" dirty="0"/>
          </a:p>
        </p:txBody>
      </p:sp>
      <p:sp>
        <p:nvSpPr>
          <p:cNvPr id="7" name="Flowchart: Magnetic Disk 6"/>
          <p:cNvSpPr/>
          <p:nvPr/>
        </p:nvSpPr>
        <p:spPr>
          <a:xfrm>
            <a:off x="10591800" y="1653287"/>
            <a:ext cx="990600" cy="1781809"/>
          </a:xfrm>
          <a:prstGeom prst="flowChartMagneticDisk">
            <a:avLst/>
          </a:prstGeom>
          <a:solidFill>
            <a:schemeClr val="accent1">
              <a:lumMod val="40000"/>
              <a:lumOff val="60000"/>
            </a:schemeClr>
          </a:solidFill>
          <a:ln>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Imagery (tiles)</a:t>
            </a:r>
            <a:endParaRPr lang="en-US" dirty="0"/>
          </a:p>
        </p:txBody>
      </p:sp>
      <p:sp>
        <p:nvSpPr>
          <p:cNvPr id="8" name="Flowchart: Magnetic Disk 7"/>
          <p:cNvSpPr/>
          <p:nvPr/>
        </p:nvSpPr>
        <p:spPr>
          <a:xfrm>
            <a:off x="9753600" y="1377696"/>
            <a:ext cx="838200" cy="762000"/>
          </a:xfrm>
          <a:prstGeom prst="flowChartMagneticDisk">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WMS</a:t>
            </a:r>
            <a:endParaRPr lang="en-US" dirty="0"/>
          </a:p>
        </p:txBody>
      </p:sp>
      <p:sp>
        <p:nvSpPr>
          <p:cNvPr id="9" name="Flowchart: Magnetic Disk 8"/>
          <p:cNvSpPr/>
          <p:nvPr/>
        </p:nvSpPr>
        <p:spPr>
          <a:xfrm>
            <a:off x="9525000" y="463296"/>
            <a:ext cx="1828800" cy="1066800"/>
          </a:xfrm>
          <a:prstGeom prst="flowChartMagneticDisk">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Mapping API</a:t>
            </a:r>
            <a:endParaRPr lang="en-US" dirty="0"/>
          </a:p>
        </p:txBody>
      </p:sp>
      <p:sp>
        <p:nvSpPr>
          <p:cNvPr id="3" name="Footer Placeholder 2"/>
          <p:cNvSpPr>
            <a:spLocks noGrp="1"/>
          </p:cNvSpPr>
          <p:nvPr>
            <p:ph type="ftr" sz="quarter" idx="3"/>
          </p:nvPr>
        </p:nvSpPr>
        <p:spPr/>
        <p:txBody>
          <a:bodyPr/>
          <a:lstStyle/>
          <a:p>
            <a:r>
              <a:rPr lang="en-US" smtClean="0"/>
              <a:t>WGISS-49                                        21-23 April 2020, Virtual</a:t>
            </a:r>
            <a:endParaRPr lang="en-US" dirty="0"/>
          </a:p>
        </p:txBody>
      </p:sp>
      <p:sp>
        <p:nvSpPr>
          <p:cNvPr id="10" name="Slide Number Placeholder 9"/>
          <p:cNvSpPr>
            <a:spLocks noGrp="1"/>
          </p:cNvSpPr>
          <p:nvPr>
            <p:ph type="sldNum" sz="quarter" idx="12"/>
          </p:nvPr>
        </p:nvSpPr>
        <p:spPr/>
        <p:txBody>
          <a:bodyPr/>
          <a:lstStyle/>
          <a:p>
            <a:fld id="{4F6F23CF-7BCB-1C46-9584-7002207BC3BE}" type="slidenum">
              <a:rPr lang="en-US" smtClean="0"/>
              <a:pPr/>
              <a:t>21</a:t>
            </a:fld>
            <a:endParaRPr lang="en-US"/>
          </a:p>
        </p:txBody>
      </p:sp>
    </p:spTree>
    <p:extLst>
      <p:ext uri="{BB962C8B-B14F-4D97-AF65-F5344CB8AC3E}">
        <p14:creationId xmlns:p14="http://schemas.microsoft.com/office/powerpoint/2010/main" val="29177997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ichael\AppData\Local\Microsoft\Windows\Temporary Internet Files\Content.IE5\7M1LXO37\Cloud_sky_over_Brest[1].jpg"/>
          <p:cNvPicPr>
            <a:picLocks noChangeAspect="1" noChangeArrowheads="1"/>
          </p:cNvPicPr>
          <p:nvPr/>
        </p:nvPicPr>
        <p:blipFill>
          <a:blip r:embed="rId3" cstate="print"/>
          <a:srcRect/>
          <a:stretch>
            <a:fillRect/>
          </a:stretch>
        </p:blipFill>
        <p:spPr bwMode="auto">
          <a:xfrm>
            <a:off x="0" y="1295400"/>
            <a:ext cx="12192000" cy="5105400"/>
          </a:xfrm>
          <a:prstGeom prst="rect">
            <a:avLst/>
          </a:prstGeom>
          <a:noFill/>
        </p:spPr>
      </p:pic>
      <p:sp>
        <p:nvSpPr>
          <p:cNvPr id="2" name="Title 1"/>
          <p:cNvSpPr>
            <a:spLocks noGrp="1"/>
          </p:cNvSpPr>
          <p:nvPr>
            <p:ph type="title"/>
          </p:nvPr>
        </p:nvSpPr>
        <p:spPr/>
        <p:txBody>
          <a:bodyPr/>
          <a:lstStyle/>
          <a:p>
            <a:r>
              <a:rPr lang="en-US" dirty="0" smtClean="0"/>
              <a:t>CoastWatch Data Portal</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16688658"/>
              </p:ext>
            </p:extLst>
          </p:nvPr>
        </p:nvGraphicFramePr>
        <p:xfrm>
          <a:off x="1096963" y="1846263"/>
          <a:ext cx="10058400" cy="40227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Footer Placeholder 2"/>
          <p:cNvSpPr>
            <a:spLocks noGrp="1"/>
          </p:cNvSpPr>
          <p:nvPr>
            <p:ph type="ftr" sz="quarter" idx="3"/>
          </p:nvPr>
        </p:nvSpPr>
        <p:spPr/>
        <p:txBody>
          <a:bodyPr/>
          <a:lstStyle/>
          <a:p>
            <a:r>
              <a:rPr lang="en-US" smtClean="0"/>
              <a:t>WGISS-49                                        21-23 April 2020, Virtual</a:t>
            </a:r>
            <a:endParaRPr lang="en-US" dirty="0"/>
          </a:p>
        </p:txBody>
      </p:sp>
      <p:sp>
        <p:nvSpPr>
          <p:cNvPr id="5" name="Slide Number Placeholder 4"/>
          <p:cNvSpPr>
            <a:spLocks noGrp="1"/>
          </p:cNvSpPr>
          <p:nvPr>
            <p:ph type="sldNum" sz="quarter" idx="12"/>
          </p:nvPr>
        </p:nvSpPr>
        <p:spPr/>
        <p:txBody>
          <a:bodyPr/>
          <a:lstStyle/>
          <a:p>
            <a:fld id="{4F6F23CF-7BCB-1C46-9584-7002207BC3BE}" type="slidenum">
              <a:rPr lang="en-US" smtClean="0"/>
              <a:pPr/>
              <a:t>22</a:t>
            </a:fld>
            <a:endParaRPr lang="en-US"/>
          </a:p>
        </p:txBody>
      </p:sp>
    </p:spTree>
    <p:extLst>
      <p:ext uri="{BB962C8B-B14F-4D97-AF65-F5344CB8AC3E}">
        <p14:creationId xmlns:p14="http://schemas.microsoft.com/office/powerpoint/2010/main" val="13622208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CoastWatch Data Portal</a:t>
            </a:r>
            <a:endParaRPr lang="en-US" dirty="0"/>
          </a:p>
        </p:txBody>
      </p:sp>
      <p:sp>
        <p:nvSpPr>
          <p:cNvPr id="3" name="Content Placeholder 2"/>
          <p:cNvSpPr>
            <a:spLocks noGrp="1"/>
          </p:cNvSpPr>
          <p:nvPr>
            <p:ph idx="1"/>
          </p:nvPr>
        </p:nvSpPr>
        <p:spPr>
          <a:xfrm>
            <a:off x="637032" y="1116066"/>
            <a:ext cx="10515600" cy="4126611"/>
          </a:xfrm>
        </p:spPr>
        <p:txBody>
          <a:bodyPr>
            <a:normAutofit fontScale="85000" lnSpcReduction="10000"/>
          </a:bodyPr>
          <a:lstStyle/>
          <a:p>
            <a:pPr marL="231775" indent="-231775">
              <a:buFont typeface="Arial" pitchFamily="34" charset="0"/>
              <a:buChar char="•"/>
            </a:pPr>
            <a:r>
              <a:rPr lang="en-US" dirty="0" smtClean="0"/>
              <a:t>ESRI </a:t>
            </a:r>
            <a:r>
              <a:rPr lang="en-US" dirty="0" err="1" smtClean="0"/>
              <a:t>ArcGIS</a:t>
            </a:r>
            <a:r>
              <a:rPr lang="en-US" dirty="0" smtClean="0"/>
              <a:t> </a:t>
            </a:r>
            <a:r>
              <a:rPr lang="en-US" dirty="0" err="1" smtClean="0"/>
              <a:t>Javascript</a:t>
            </a:r>
            <a:r>
              <a:rPr lang="en-US" dirty="0" smtClean="0"/>
              <a:t> API v3.29 (with early bootstrap/calcite)</a:t>
            </a:r>
          </a:p>
          <a:p>
            <a:pPr marL="231775" indent="-231775">
              <a:buFont typeface="Arial" pitchFamily="34" charset="0"/>
              <a:buChar char="•"/>
            </a:pPr>
            <a:r>
              <a:rPr lang="en-US" dirty="0" smtClean="0"/>
              <a:t>PZI of global geographic datasets;  Color palette, data range, opacity adjustable</a:t>
            </a:r>
          </a:p>
          <a:p>
            <a:pPr marL="231775" indent="-231775">
              <a:buFont typeface="Arial" pitchFamily="34" charset="0"/>
              <a:buChar char="•"/>
            </a:pPr>
            <a:r>
              <a:rPr lang="en-US" dirty="0" smtClean="0"/>
              <a:t>Spatial / temporal search for L1/L2 datasets</a:t>
            </a:r>
          </a:p>
          <a:p>
            <a:pPr marL="231775" indent="-231775">
              <a:buFont typeface="Arial" pitchFamily="34" charset="0"/>
              <a:buChar char="•"/>
            </a:pPr>
            <a:r>
              <a:rPr lang="en-US" dirty="0" smtClean="0"/>
              <a:t>Access to global/view/custom ROI subset of </a:t>
            </a:r>
            <a:r>
              <a:rPr lang="en-US" dirty="0" err="1" smtClean="0"/>
              <a:t>NetCDF</a:t>
            </a:r>
            <a:r>
              <a:rPr lang="en-US" dirty="0" smtClean="0"/>
              <a:t> data</a:t>
            </a:r>
          </a:p>
          <a:p>
            <a:pPr marL="231775" indent="-231775">
              <a:buFont typeface="Arial" pitchFamily="34" charset="0"/>
              <a:buChar char="•"/>
            </a:pPr>
            <a:r>
              <a:rPr lang="en-US" dirty="0" smtClean="0"/>
              <a:t>Allows viewing datasets from multiple dates </a:t>
            </a:r>
          </a:p>
          <a:p>
            <a:pPr marL="231775" indent="-231775">
              <a:buFont typeface="Arial" pitchFamily="34" charset="0"/>
              <a:buChar char="•"/>
            </a:pPr>
            <a:r>
              <a:rPr lang="en-US" dirty="0" smtClean="0"/>
              <a:t>Leverages information and data access services of THREDDS / ERDDAP</a:t>
            </a:r>
          </a:p>
          <a:p>
            <a:pPr marL="231775" indent="-231775">
              <a:buFont typeface="Arial" pitchFamily="34" charset="0"/>
              <a:buChar char="•"/>
            </a:pPr>
            <a:r>
              <a:rPr lang="en-US" dirty="0" smtClean="0"/>
              <a:t>Pseudo tile server by making small tile requests of TDS WMS </a:t>
            </a:r>
          </a:p>
          <a:p>
            <a:pPr marL="231775" indent="-231775">
              <a:buFont typeface="Arial" pitchFamily="34" charset="0"/>
              <a:buChar char="•"/>
            </a:pPr>
            <a:r>
              <a:rPr lang="en-US" dirty="0" smtClean="0"/>
              <a:t>Easily configurable to add new dataset</a:t>
            </a:r>
            <a:r>
              <a:rPr lang="en-US" dirty="0" smtClean="0"/>
              <a:t>.</a:t>
            </a:r>
          </a:p>
          <a:p>
            <a:pPr marL="231775" indent="-231775">
              <a:buFont typeface="Arial" pitchFamily="34" charset="0"/>
              <a:buChar char="•"/>
            </a:pPr>
            <a:r>
              <a:rPr lang="en-US" dirty="0" smtClean="0"/>
              <a:t>Online user instructions and short video tutorials</a:t>
            </a:r>
            <a:endParaRPr lang="en-US" dirty="0" smtClean="0"/>
          </a:p>
        </p:txBody>
      </p:sp>
      <p:sp>
        <p:nvSpPr>
          <p:cNvPr id="4" name="TextBox 3"/>
          <p:cNvSpPr txBox="1"/>
          <p:nvPr/>
        </p:nvSpPr>
        <p:spPr>
          <a:xfrm>
            <a:off x="1500511" y="5398206"/>
            <a:ext cx="9190978" cy="584775"/>
          </a:xfrm>
          <a:prstGeom prst="rect">
            <a:avLst/>
          </a:prstGeom>
          <a:noFill/>
        </p:spPr>
        <p:txBody>
          <a:bodyPr wrap="none" rtlCol="0">
            <a:spAutoFit/>
          </a:bodyPr>
          <a:lstStyle/>
          <a:p>
            <a:r>
              <a:rPr lang="en-US" sz="3200" dirty="0" smtClean="0">
                <a:hlinkClick r:id="rId3"/>
              </a:rPr>
              <a:t>https://coastwatch.noaa.gov/cw_html/cwViewer.html</a:t>
            </a:r>
            <a:endParaRPr lang="en-US" sz="3200" dirty="0"/>
          </a:p>
        </p:txBody>
      </p:sp>
      <p:sp>
        <p:nvSpPr>
          <p:cNvPr id="5" name="Footer Placeholder 4"/>
          <p:cNvSpPr>
            <a:spLocks noGrp="1"/>
          </p:cNvSpPr>
          <p:nvPr>
            <p:ph type="ftr" sz="quarter" idx="3"/>
          </p:nvPr>
        </p:nvSpPr>
        <p:spPr/>
        <p:txBody>
          <a:bodyPr/>
          <a:lstStyle/>
          <a:p>
            <a:r>
              <a:rPr lang="en-US" smtClean="0"/>
              <a:t>WGISS-49                                        21-23 April 2020, Virtual</a:t>
            </a:r>
            <a:endParaRPr lang="en-US" dirty="0"/>
          </a:p>
        </p:txBody>
      </p:sp>
      <p:sp>
        <p:nvSpPr>
          <p:cNvPr id="6" name="Slide Number Placeholder 5"/>
          <p:cNvSpPr>
            <a:spLocks noGrp="1"/>
          </p:cNvSpPr>
          <p:nvPr>
            <p:ph type="sldNum" sz="quarter" idx="12"/>
          </p:nvPr>
        </p:nvSpPr>
        <p:spPr/>
        <p:txBody>
          <a:bodyPr/>
          <a:lstStyle/>
          <a:p>
            <a:fld id="{4F6F23CF-7BCB-1C46-9584-7002207BC3BE}" type="slidenum">
              <a:rPr lang="en-US" smtClean="0"/>
              <a:pPr/>
              <a:t>23</a:t>
            </a:fld>
            <a:endParaRPr lang="en-US"/>
          </a:p>
        </p:txBody>
      </p:sp>
    </p:spTree>
    <p:extLst>
      <p:ext uri="{BB962C8B-B14F-4D97-AF65-F5344CB8AC3E}">
        <p14:creationId xmlns:p14="http://schemas.microsoft.com/office/powerpoint/2010/main" val="632839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CoastWatch Data </a:t>
            </a:r>
            <a:r>
              <a:rPr lang="en-US" dirty="0" smtClean="0"/>
              <a:t>Portal – in development</a:t>
            </a:r>
            <a:endParaRPr lang="en-US" dirty="0"/>
          </a:p>
        </p:txBody>
      </p:sp>
      <p:sp>
        <p:nvSpPr>
          <p:cNvPr id="3" name="Content Placeholder 2"/>
          <p:cNvSpPr>
            <a:spLocks noGrp="1"/>
          </p:cNvSpPr>
          <p:nvPr>
            <p:ph idx="1"/>
          </p:nvPr>
        </p:nvSpPr>
        <p:spPr>
          <a:xfrm>
            <a:off x="637032" y="1255403"/>
            <a:ext cx="10515600" cy="4126611"/>
          </a:xfrm>
        </p:spPr>
        <p:txBody>
          <a:bodyPr>
            <a:normAutofit/>
          </a:bodyPr>
          <a:lstStyle/>
          <a:p>
            <a:pPr marL="231775" indent="-231775">
              <a:buFont typeface="Arial" pitchFamily="34" charset="0"/>
              <a:buChar char="•"/>
            </a:pPr>
            <a:r>
              <a:rPr lang="en-US" sz="2600" dirty="0"/>
              <a:t>U</a:t>
            </a:r>
            <a:r>
              <a:rPr lang="en-US" sz="2600" dirty="0" smtClean="0"/>
              <a:t>pdate </a:t>
            </a:r>
            <a:r>
              <a:rPr lang="en-US" sz="2600" dirty="0" smtClean="0"/>
              <a:t>to either </a:t>
            </a:r>
            <a:r>
              <a:rPr lang="en-US" sz="2600" dirty="0" err="1" smtClean="0"/>
              <a:t>OpenLayers</a:t>
            </a:r>
            <a:r>
              <a:rPr lang="en-US" sz="2600" dirty="0" smtClean="0"/>
              <a:t> or ESRI v4.x  Map and </a:t>
            </a:r>
            <a:r>
              <a:rPr lang="en-US" sz="2600" dirty="0" err="1" smtClean="0"/>
              <a:t>SceneView</a:t>
            </a:r>
            <a:endParaRPr lang="en-US" sz="2600" dirty="0" smtClean="0"/>
          </a:p>
          <a:p>
            <a:pPr marL="231775" indent="-231775">
              <a:buFont typeface="Arial" pitchFamily="34" charset="0"/>
              <a:buChar char="•"/>
            </a:pPr>
            <a:r>
              <a:rPr lang="en-US" sz="2600" dirty="0"/>
              <a:t>I</a:t>
            </a:r>
            <a:r>
              <a:rPr lang="en-US" sz="2600" dirty="0" smtClean="0"/>
              <a:t>mplement “thematic” curated data portals pre-populated with select “recommended” subset of data products.</a:t>
            </a:r>
          </a:p>
          <a:p>
            <a:pPr marL="231775" indent="-231775">
              <a:buFont typeface="Arial" pitchFamily="34" charset="0"/>
              <a:buChar char="•"/>
            </a:pPr>
            <a:r>
              <a:rPr lang="en-US" sz="2600" dirty="0" smtClean="0"/>
              <a:t>Add more online training tutorials</a:t>
            </a:r>
          </a:p>
          <a:p>
            <a:pPr marL="231775" indent="-231775">
              <a:buFont typeface="Arial" pitchFamily="34" charset="0"/>
              <a:buChar char="•"/>
            </a:pPr>
            <a:endParaRPr lang="en-US" sz="2600" dirty="0" smtClean="0"/>
          </a:p>
          <a:p>
            <a:endParaRPr lang="en-US" dirty="0"/>
          </a:p>
        </p:txBody>
      </p:sp>
      <p:sp>
        <p:nvSpPr>
          <p:cNvPr id="4" name="TextBox 3"/>
          <p:cNvSpPr txBox="1"/>
          <p:nvPr/>
        </p:nvSpPr>
        <p:spPr>
          <a:xfrm>
            <a:off x="1500511" y="5398206"/>
            <a:ext cx="9190978" cy="584775"/>
          </a:xfrm>
          <a:prstGeom prst="rect">
            <a:avLst/>
          </a:prstGeom>
          <a:noFill/>
        </p:spPr>
        <p:txBody>
          <a:bodyPr wrap="none" rtlCol="0">
            <a:spAutoFit/>
          </a:bodyPr>
          <a:lstStyle/>
          <a:p>
            <a:r>
              <a:rPr lang="en-US" sz="3200" dirty="0" smtClean="0">
                <a:hlinkClick r:id="rId3"/>
              </a:rPr>
              <a:t>https://coastwatch.noaa.gov/cw_html/cwViewer.html</a:t>
            </a:r>
            <a:endParaRPr lang="en-US" sz="3200" dirty="0"/>
          </a:p>
        </p:txBody>
      </p:sp>
      <p:sp>
        <p:nvSpPr>
          <p:cNvPr id="5" name="Footer Placeholder 4"/>
          <p:cNvSpPr>
            <a:spLocks noGrp="1"/>
          </p:cNvSpPr>
          <p:nvPr>
            <p:ph type="ftr" sz="quarter" idx="3"/>
          </p:nvPr>
        </p:nvSpPr>
        <p:spPr/>
        <p:txBody>
          <a:bodyPr/>
          <a:lstStyle/>
          <a:p>
            <a:r>
              <a:rPr lang="en-US" smtClean="0"/>
              <a:t>WGISS-49                                        21-23 April 2020, Virtual</a:t>
            </a:r>
            <a:endParaRPr lang="en-US" dirty="0"/>
          </a:p>
        </p:txBody>
      </p:sp>
      <p:sp>
        <p:nvSpPr>
          <p:cNvPr id="6" name="Slide Number Placeholder 5"/>
          <p:cNvSpPr>
            <a:spLocks noGrp="1"/>
          </p:cNvSpPr>
          <p:nvPr>
            <p:ph type="sldNum" sz="quarter" idx="12"/>
          </p:nvPr>
        </p:nvSpPr>
        <p:spPr/>
        <p:txBody>
          <a:bodyPr/>
          <a:lstStyle/>
          <a:p>
            <a:fld id="{4F6F23CF-7BCB-1C46-9584-7002207BC3BE}" type="slidenum">
              <a:rPr lang="en-US" smtClean="0"/>
              <a:pPr/>
              <a:t>24</a:t>
            </a:fld>
            <a:endParaRPr lang="en-US"/>
          </a:p>
        </p:txBody>
      </p:sp>
    </p:spTree>
    <p:extLst>
      <p:ext uri="{BB962C8B-B14F-4D97-AF65-F5344CB8AC3E}">
        <p14:creationId xmlns:p14="http://schemas.microsoft.com/office/powerpoint/2010/main" val="9680232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s://coastwatch.noaa.gov/cw_html/cw_spt/aio/images/portal_layout.png"/>
          <p:cNvPicPr>
            <a:picLocks noChangeAspect="1" noChangeArrowheads="1"/>
          </p:cNvPicPr>
          <p:nvPr/>
        </p:nvPicPr>
        <p:blipFill>
          <a:blip r:embed="rId3" cstate="print"/>
          <a:srcRect/>
          <a:stretch>
            <a:fillRect/>
          </a:stretch>
        </p:blipFill>
        <p:spPr bwMode="auto">
          <a:xfrm>
            <a:off x="1630679" y="137160"/>
            <a:ext cx="8382001" cy="6286502"/>
          </a:xfrm>
          <a:prstGeom prst="rect">
            <a:avLst/>
          </a:prstGeom>
          <a:noFill/>
        </p:spPr>
      </p:pic>
      <p:sp>
        <p:nvSpPr>
          <p:cNvPr id="5" name="Footer Placeholder 4"/>
          <p:cNvSpPr>
            <a:spLocks noGrp="1"/>
          </p:cNvSpPr>
          <p:nvPr>
            <p:ph type="ftr" sz="quarter" idx="3"/>
          </p:nvPr>
        </p:nvSpPr>
        <p:spPr/>
        <p:txBody>
          <a:bodyPr/>
          <a:lstStyle/>
          <a:p>
            <a:r>
              <a:rPr lang="en-US" smtClean="0"/>
              <a:t>WGISS-49                                        21-23 April 2020, Virtual</a:t>
            </a:r>
            <a:endParaRPr lang="en-US" dirty="0"/>
          </a:p>
        </p:txBody>
      </p:sp>
      <p:sp>
        <p:nvSpPr>
          <p:cNvPr id="6" name="Slide Number Placeholder 5"/>
          <p:cNvSpPr>
            <a:spLocks noGrp="1"/>
          </p:cNvSpPr>
          <p:nvPr>
            <p:ph type="sldNum" sz="quarter" idx="12"/>
          </p:nvPr>
        </p:nvSpPr>
        <p:spPr/>
        <p:txBody>
          <a:bodyPr/>
          <a:lstStyle/>
          <a:p>
            <a:fld id="{4F6F23CF-7BCB-1C46-9584-7002207BC3BE}" type="slidenum">
              <a:rPr lang="en-US" smtClean="0"/>
              <a:pPr/>
              <a:t>25</a:t>
            </a:fld>
            <a:endParaRPr lang="en-US"/>
          </a:p>
        </p:txBody>
      </p:sp>
      <p:pic>
        <p:nvPicPr>
          <p:cNvPr id="2" name="Picture 1"/>
          <p:cNvPicPr>
            <a:picLocks noChangeAspect="1"/>
          </p:cNvPicPr>
          <p:nvPr/>
        </p:nvPicPr>
        <p:blipFill>
          <a:blip r:embed="rId4"/>
          <a:stretch>
            <a:fillRect/>
          </a:stretch>
        </p:blipFill>
        <p:spPr>
          <a:xfrm>
            <a:off x="6849427" y="342219"/>
            <a:ext cx="5076825" cy="1209675"/>
          </a:xfrm>
          <a:prstGeom prst="rect">
            <a:avLst/>
          </a:prstGeom>
        </p:spPr>
      </p:pic>
    </p:spTree>
    <p:extLst>
      <p:ext uri="{BB962C8B-B14F-4D97-AF65-F5344CB8AC3E}">
        <p14:creationId xmlns:p14="http://schemas.microsoft.com/office/powerpoint/2010/main" val="2745808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cstate="print"/>
          <a:srcRect/>
          <a:stretch>
            <a:fillRect/>
          </a:stretch>
        </p:blipFill>
        <p:spPr bwMode="auto">
          <a:xfrm>
            <a:off x="457200" y="609600"/>
            <a:ext cx="11372850" cy="5486400"/>
          </a:xfrm>
          <a:prstGeom prst="rect">
            <a:avLst/>
          </a:prstGeom>
          <a:noFill/>
          <a:ln w="9525">
            <a:noFill/>
            <a:miter lim="800000"/>
            <a:headEnd/>
            <a:tailEnd/>
          </a:ln>
        </p:spPr>
      </p:pic>
      <p:sp>
        <p:nvSpPr>
          <p:cNvPr id="5" name="Footer Placeholder 4"/>
          <p:cNvSpPr>
            <a:spLocks noGrp="1"/>
          </p:cNvSpPr>
          <p:nvPr>
            <p:ph type="ftr" sz="quarter" idx="3"/>
          </p:nvPr>
        </p:nvSpPr>
        <p:spPr/>
        <p:txBody>
          <a:bodyPr/>
          <a:lstStyle/>
          <a:p>
            <a:r>
              <a:rPr lang="en-US" smtClean="0"/>
              <a:t>WGISS-49                                        21-23 April 2020, Virtual</a:t>
            </a:r>
            <a:endParaRPr lang="en-US" dirty="0"/>
          </a:p>
        </p:txBody>
      </p:sp>
      <p:sp>
        <p:nvSpPr>
          <p:cNvPr id="6" name="Slide Number Placeholder 5"/>
          <p:cNvSpPr>
            <a:spLocks noGrp="1"/>
          </p:cNvSpPr>
          <p:nvPr>
            <p:ph type="sldNum" sz="quarter" idx="12"/>
          </p:nvPr>
        </p:nvSpPr>
        <p:spPr/>
        <p:txBody>
          <a:bodyPr/>
          <a:lstStyle/>
          <a:p>
            <a:fld id="{4F6F23CF-7BCB-1C46-9584-7002207BC3BE}" type="slidenum">
              <a:rPr lang="en-US" smtClean="0"/>
              <a:pPr/>
              <a:t>26</a:t>
            </a:fld>
            <a:endParaRPr lang="en-US"/>
          </a:p>
        </p:txBody>
      </p:sp>
      <p:pic>
        <p:nvPicPr>
          <p:cNvPr id="7" name="Picture 6"/>
          <p:cNvPicPr>
            <a:picLocks noChangeAspect="1"/>
          </p:cNvPicPr>
          <p:nvPr/>
        </p:nvPicPr>
        <p:blipFill>
          <a:blip r:embed="rId4"/>
          <a:stretch>
            <a:fillRect/>
          </a:stretch>
        </p:blipFill>
        <p:spPr>
          <a:xfrm>
            <a:off x="6849427" y="342219"/>
            <a:ext cx="5076825" cy="1209675"/>
          </a:xfrm>
          <a:prstGeom prst="rect">
            <a:avLst/>
          </a:prstGeom>
        </p:spPr>
      </p:pic>
    </p:spTree>
    <p:extLst>
      <p:ext uri="{BB962C8B-B14F-4D97-AF65-F5344CB8AC3E}">
        <p14:creationId xmlns:p14="http://schemas.microsoft.com/office/powerpoint/2010/main" val="17999603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9900458" y="6459785"/>
            <a:ext cx="1312025" cy="365125"/>
          </a:xfrm>
        </p:spPr>
        <p:txBody>
          <a:bodyPr/>
          <a:lstStyle/>
          <a:p>
            <a:fld id="{84AEE99C-346A-4ECF-8262-176F227277B7}" type="slidenum">
              <a:rPr lang="en-US" smtClean="0"/>
              <a:pPr/>
              <a:t>27</a:t>
            </a:fld>
            <a:endParaRPr lang="en-US" dirty="0"/>
          </a:p>
        </p:txBody>
      </p:sp>
      <p:sp>
        <p:nvSpPr>
          <p:cNvPr id="3" name="Date Placeholder 2"/>
          <p:cNvSpPr>
            <a:spLocks noGrp="1"/>
          </p:cNvSpPr>
          <p:nvPr>
            <p:ph type="dt" sz="half" idx="4294967295"/>
          </p:nvPr>
        </p:nvSpPr>
        <p:spPr>
          <a:xfrm>
            <a:off x="1097280" y="6459785"/>
            <a:ext cx="2472271" cy="365125"/>
          </a:xfrm>
        </p:spPr>
        <p:txBody>
          <a:bodyPr/>
          <a:lstStyle/>
          <a:p>
            <a:endParaRPr lang="en-US" dirty="0"/>
          </a:p>
        </p:txBody>
      </p:sp>
      <p:sp>
        <p:nvSpPr>
          <p:cNvPr id="4" name="Footer Placeholder 3"/>
          <p:cNvSpPr>
            <a:spLocks noGrp="1"/>
          </p:cNvSpPr>
          <p:nvPr>
            <p:ph type="ftr" sz="quarter" idx="4294967295"/>
          </p:nvPr>
        </p:nvSpPr>
        <p:spPr>
          <a:xfrm>
            <a:off x="3686185" y="6459785"/>
            <a:ext cx="4822804" cy="365125"/>
          </a:xfrm>
        </p:spPr>
        <p:txBody>
          <a:bodyPr/>
          <a:lstStyle/>
          <a:p>
            <a:r>
              <a:rPr lang="en-US" smtClean="0"/>
              <a:t>WGISS-49                                        21-23 April 2020, Virtual</a:t>
            </a:r>
            <a:endParaRPr lang="en-US" dirty="0"/>
          </a:p>
        </p:txBody>
      </p:sp>
      <p:pic>
        <p:nvPicPr>
          <p:cNvPr id="35842" name="Picture 2"/>
          <p:cNvPicPr>
            <a:picLocks noChangeAspect="1" noChangeArrowheads="1"/>
          </p:cNvPicPr>
          <p:nvPr/>
        </p:nvPicPr>
        <p:blipFill>
          <a:blip r:embed="rId3" cstate="print"/>
          <a:srcRect/>
          <a:stretch>
            <a:fillRect/>
          </a:stretch>
        </p:blipFill>
        <p:spPr bwMode="auto">
          <a:xfrm>
            <a:off x="0" y="0"/>
            <a:ext cx="11598709" cy="6858000"/>
          </a:xfrm>
          <a:prstGeom prst="rect">
            <a:avLst/>
          </a:prstGeom>
          <a:noFill/>
          <a:ln w="9525">
            <a:noFill/>
            <a:miter lim="800000"/>
            <a:headEnd/>
            <a:tailEnd/>
          </a:ln>
        </p:spPr>
      </p:pic>
    </p:spTree>
    <p:extLst>
      <p:ext uri="{BB962C8B-B14F-4D97-AF65-F5344CB8AC3E}">
        <p14:creationId xmlns:p14="http://schemas.microsoft.com/office/powerpoint/2010/main" val="10588325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9900458" y="6459785"/>
            <a:ext cx="1312025" cy="365125"/>
          </a:xfrm>
        </p:spPr>
        <p:txBody>
          <a:bodyPr/>
          <a:lstStyle/>
          <a:p>
            <a:fld id="{84AEE99C-346A-4ECF-8262-176F227277B7}" type="slidenum">
              <a:rPr lang="en-US" smtClean="0"/>
              <a:pPr/>
              <a:t>28</a:t>
            </a:fld>
            <a:endParaRPr lang="en-US" dirty="0"/>
          </a:p>
        </p:txBody>
      </p:sp>
      <p:sp>
        <p:nvSpPr>
          <p:cNvPr id="3" name="Date Placeholder 2"/>
          <p:cNvSpPr>
            <a:spLocks noGrp="1"/>
          </p:cNvSpPr>
          <p:nvPr>
            <p:ph type="dt" sz="half" idx="4294967295"/>
          </p:nvPr>
        </p:nvSpPr>
        <p:spPr>
          <a:xfrm>
            <a:off x="1097280" y="6459785"/>
            <a:ext cx="2472271" cy="365125"/>
          </a:xfrm>
        </p:spPr>
        <p:txBody>
          <a:bodyPr/>
          <a:lstStyle/>
          <a:p>
            <a:endParaRPr lang="en-US" dirty="0"/>
          </a:p>
        </p:txBody>
      </p:sp>
      <p:sp>
        <p:nvSpPr>
          <p:cNvPr id="4" name="Footer Placeholder 3"/>
          <p:cNvSpPr>
            <a:spLocks noGrp="1"/>
          </p:cNvSpPr>
          <p:nvPr>
            <p:ph type="ftr" sz="quarter" idx="4294967295"/>
          </p:nvPr>
        </p:nvSpPr>
        <p:spPr>
          <a:xfrm>
            <a:off x="3686185" y="6459785"/>
            <a:ext cx="4822804" cy="365125"/>
          </a:xfrm>
        </p:spPr>
        <p:txBody>
          <a:bodyPr/>
          <a:lstStyle/>
          <a:p>
            <a:r>
              <a:rPr lang="en-US" smtClean="0"/>
              <a:t>WGISS-49                                        21-23 April 2020, Virtual</a:t>
            </a:r>
            <a:endParaRPr lang="en-US" dirty="0"/>
          </a:p>
        </p:txBody>
      </p:sp>
      <p:pic>
        <p:nvPicPr>
          <p:cNvPr id="36866" name="Picture 2"/>
          <p:cNvPicPr>
            <a:picLocks noChangeAspect="1" noChangeArrowheads="1"/>
          </p:cNvPicPr>
          <p:nvPr/>
        </p:nvPicPr>
        <p:blipFill>
          <a:blip r:embed="rId3" cstate="print"/>
          <a:srcRect/>
          <a:stretch>
            <a:fillRect/>
          </a:stretch>
        </p:blipFill>
        <p:spPr bwMode="auto">
          <a:xfrm>
            <a:off x="61845" y="76201"/>
            <a:ext cx="12130155" cy="6705599"/>
          </a:xfrm>
          <a:prstGeom prst="rect">
            <a:avLst/>
          </a:prstGeom>
          <a:noFill/>
          <a:ln w="9525">
            <a:noFill/>
            <a:miter lim="800000"/>
            <a:headEnd/>
            <a:tailEnd/>
          </a:ln>
        </p:spPr>
      </p:pic>
    </p:spTree>
    <p:extLst>
      <p:ext uri="{BB962C8B-B14F-4D97-AF65-F5344CB8AC3E}">
        <p14:creationId xmlns:p14="http://schemas.microsoft.com/office/powerpoint/2010/main" val="24553540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9900458" y="6459785"/>
            <a:ext cx="1312025" cy="365125"/>
          </a:xfrm>
        </p:spPr>
        <p:txBody>
          <a:bodyPr/>
          <a:lstStyle/>
          <a:p>
            <a:fld id="{84AEE99C-346A-4ECF-8262-176F227277B7}" type="slidenum">
              <a:rPr lang="en-US" smtClean="0"/>
              <a:pPr/>
              <a:t>29</a:t>
            </a:fld>
            <a:endParaRPr lang="en-US" dirty="0"/>
          </a:p>
        </p:txBody>
      </p:sp>
      <p:sp>
        <p:nvSpPr>
          <p:cNvPr id="3" name="Date Placeholder 2"/>
          <p:cNvSpPr>
            <a:spLocks noGrp="1"/>
          </p:cNvSpPr>
          <p:nvPr>
            <p:ph type="dt" sz="half" idx="4294967295"/>
          </p:nvPr>
        </p:nvSpPr>
        <p:spPr>
          <a:xfrm>
            <a:off x="1097280" y="6459785"/>
            <a:ext cx="2472271" cy="365125"/>
          </a:xfrm>
        </p:spPr>
        <p:txBody>
          <a:bodyPr/>
          <a:lstStyle/>
          <a:p>
            <a:endParaRPr lang="en-US" dirty="0"/>
          </a:p>
        </p:txBody>
      </p:sp>
      <p:sp>
        <p:nvSpPr>
          <p:cNvPr id="4" name="Footer Placeholder 3"/>
          <p:cNvSpPr>
            <a:spLocks noGrp="1"/>
          </p:cNvSpPr>
          <p:nvPr>
            <p:ph type="ftr" sz="quarter" idx="4294967295"/>
          </p:nvPr>
        </p:nvSpPr>
        <p:spPr>
          <a:xfrm>
            <a:off x="3686185" y="6459785"/>
            <a:ext cx="4822804" cy="365125"/>
          </a:xfrm>
        </p:spPr>
        <p:txBody>
          <a:bodyPr/>
          <a:lstStyle/>
          <a:p>
            <a:r>
              <a:rPr lang="en-US" smtClean="0"/>
              <a:t>WGISS-49                                        21-23 April 2020, Virtual</a:t>
            </a:r>
            <a:endParaRPr lang="en-US" dirty="0"/>
          </a:p>
        </p:txBody>
      </p:sp>
      <p:pic>
        <p:nvPicPr>
          <p:cNvPr id="37890" name="Picture 2"/>
          <p:cNvPicPr>
            <a:picLocks noChangeAspect="1" noChangeArrowheads="1"/>
          </p:cNvPicPr>
          <p:nvPr/>
        </p:nvPicPr>
        <p:blipFill>
          <a:blip r:embed="rId3" cstate="print"/>
          <a:srcRect/>
          <a:stretch>
            <a:fillRect/>
          </a:stretch>
        </p:blipFill>
        <p:spPr bwMode="auto">
          <a:xfrm>
            <a:off x="24460" y="76200"/>
            <a:ext cx="12091340" cy="6705600"/>
          </a:xfrm>
          <a:prstGeom prst="rect">
            <a:avLst/>
          </a:prstGeom>
          <a:noFill/>
          <a:ln w="9525">
            <a:noFill/>
            <a:miter lim="800000"/>
            <a:headEnd/>
            <a:tailEnd/>
          </a:ln>
        </p:spPr>
      </p:pic>
    </p:spTree>
    <p:extLst>
      <p:ext uri="{BB962C8B-B14F-4D97-AF65-F5344CB8AC3E}">
        <p14:creationId xmlns:p14="http://schemas.microsoft.com/office/powerpoint/2010/main" val="17327870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7318" y="172387"/>
            <a:ext cx="11579902" cy="61384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normAutofit/>
          </a:bodyPr>
          <a:lstStyle/>
          <a:p>
            <a:r>
              <a:rPr lang="en-US" dirty="0">
                <a:latin typeface="Arial Narrow" panose="020B0606020202030204" pitchFamily="34" charset="0"/>
              </a:rPr>
              <a:t>NOAA CoastWatch, OceanWatch &amp; PolarWatch</a:t>
            </a:r>
            <a:endParaRPr lang="en-US" dirty="0">
              <a:solidFill>
                <a:schemeClr val="tx1"/>
              </a:solidFill>
              <a:latin typeface="Arial Narrow" panose="020B0606020202030204" pitchFamily="34" charset="0"/>
            </a:endParaRPr>
          </a:p>
        </p:txBody>
      </p:sp>
      <p:sp>
        <p:nvSpPr>
          <p:cNvPr id="9" name="Slide Number Placeholder 8"/>
          <p:cNvSpPr>
            <a:spLocks noGrp="1"/>
          </p:cNvSpPr>
          <p:nvPr>
            <p:ph type="sldNum" sz="quarter" idx="12"/>
          </p:nvPr>
        </p:nvSpPr>
        <p:spPr/>
        <p:txBody>
          <a:bodyPr/>
          <a:lstStyle/>
          <a:p>
            <a:fld id="{4F6F23CF-7BCB-1C46-9584-7002207BC3BE}" type="slidenum">
              <a:rPr lang="en-US" smtClean="0"/>
              <a:pPr/>
              <a:t>3</a:t>
            </a:fld>
            <a:endParaRPr lang="en-US"/>
          </a:p>
        </p:txBody>
      </p:sp>
      <p:sp>
        <p:nvSpPr>
          <p:cNvPr id="5" name="Footer Placeholder 4"/>
          <p:cNvSpPr>
            <a:spLocks noGrp="1"/>
          </p:cNvSpPr>
          <p:nvPr>
            <p:ph type="ftr" sz="quarter" idx="3"/>
          </p:nvPr>
        </p:nvSpPr>
        <p:spPr/>
        <p:txBody>
          <a:bodyPr/>
          <a:lstStyle/>
          <a:p>
            <a:r>
              <a:rPr lang="en-US" smtClean="0"/>
              <a:t>WGISS-49                                        21-23 April 2020, Virtual</a:t>
            </a:r>
            <a:endParaRPr lang="en-US" dirty="0"/>
          </a:p>
        </p:txBody>
      </p:sp>
      <p:sp>
        <p:nvSpPr>
          <p:cNvPr id="14" name="Text Placeholder 13"/>
          <p:cNvSpPr>
            <a:spLocks noGrp="1"/>
          </p:cNvSpPr>
          <p:nvPr>
            <p:ph type="body" sz="half" idx="4294967295"/>
          </p:nvPr>
        </p:nvSpPr>
        <p:spPr>
          <a:xfrm>
            <a:off x="633017" y="1321944"/>
            <a:ext cx="10952431" cy="3854506"/>
          </a:xfrm>
          <a:solidFill>
            <a:schemeClr val="accent1">
              <a:lumMod val="75000"/>
            </a:schemeClr>
          </a:solidFill>
        </p:spPr>
        <p:txBody>
          <a:bodyPr>
            <a:normAutofit/>
          </a:bodyPr>
          <a:lstStyle/>
          <a:p>
            <a:pPr marL="0" indent="0" algn="ctr">
              <a:buNone/>
            </a:pPr>
            <a:r>
              <a:rPr lang="en-US" sz="3200" b="1" dirty="0">
                <a:latin typeface="Candara" panose="020E0502030303020204" pitchFamily="34" charset="0"/>
              </a:rPr>
              <a:t/>
            </a:r>
            <a:br>
              <a:rPr lang="en-US" sz="3200" b="1" dirty="0">
                <a:latin typeface="Candara" panose="020E0502030303020204" pitchFamily="34" charset="0"/>
              </a:rPr>
            </a:br>
            <a:r>
              <a:rPr lang="en-US" sz="3200" b="1" dirty="0" smtClean="0">
                <a:solidFill>
                  <a:schemeClr val="bg1"/>
                </a:solidFill>
                <a:latin typeface="Candara" panose="020E0502030303020204" pitchFamily="34" charset="0"/>
              </a:rPr>
              <a:t>helping applications and missions</a:t>
            </a:r>
            <a:br>
              <a:rPr lang="en-US" sz="3200" b="1" dirty="0" smtClean="0">
                <a:solidFill>
                  <a:schemeClr val="bg1"/>
                </a:solidFill>
                <a:latin typeface="Candara" panose="020E0502030303020204" pitchFamily="34" charset="0"/>
              </a:rPr>
            </a:br>
            <a:r>
              <a:rPr lang="en-US" sz="3200" dirty="0" smtClean="0">
                <a:solidFill>
                  <a:schemeClr val="bg1"/>
                </a:solidFill>
                <a:latin typeface="Candara" panose="020E0502030303020204" pitchFamily="34" charset="0"/>
              </a:rPr>
              <a:t> that assess, understand, manage and protect</a:t>
            </a:r>
            <a:br>
              <a:rPr lang="en-US" sz="3200" dirty="0" smtClean="0">
                <a:solidFill>
                  <a:schemeClr val="bg1"/>
                </a:solidFill>
                <a:latin typeface="Candara" panose="020E0502030303020204" pitchFamily="34" charset="0"/>
              </a:rPr>
            </a:br>
            <a:r>
              <a:rPr lang="en-US" sz="3200" dirty="0" smtClean="0">
                <a:solidFill>
                  <a:schemeClr val="bg1"/>
                </a:solidFill>
                <a:latin typeface="Candara" panose="020E0502030303020204" pitchFamily="34" charset="0"/>
              </a:rPr>
              <a:t>ocean and coastal resources</a:t>
            </a:r>
            <a:r>
              <a:rPr lang="en-US" sz="3200" dirty="0">
                <a:solidFill>
                  <a:schemeClr val="bg1"/>
                </a:solidFill>
                <a:latin typeface="Candara" panose="020E0502030303020204" pitchFamily="34" charset="0"/>
              </a:rPr>
              <a:t/>
            </a:r>
            <a:br>
              <a:rPr lang="en-US" sz="3200" dirty="0">
                <a:solidFill>
                  <a:schemeClr val="bg1"/>
                </a:solidFill>
                <a:latin typeface="Candara" panose="020E0502030303020204" pitchFamily="34" charset="0"/>
              </a:rPr>
            </a:br>
            <a:r>
              <a:rPr lang="en-US" sz="3200" b="1" dirty="0" smtClean="0">
                <a:solidFill>
                  <a:schemeClr val="bg1"/>
                </a:solidFill>
                <a:latin typeface="Candara" panose="020E0502030303020204" pitchFamily="34" charset="0"/>
              </a:rPr>
              <a:t>to</a:t>
            </a:r>
            <a:r>
              <a:rPr lang="en-US" sz="3200" dirty="0" smtClean="0">
                <a:solidFill>
                  <a:schemeClr val="bg1"/>
                </a:solidFill>
                <a:latin typeface="Candara" panose="020E0502030303020204" pitchFamily="34" charset="0"/>
              </a:rPr>
              <a:t> </a:t>
            </a:r>
            <a:r>
              <a:rPr lang="en-US" sz="3200" b="1" dirty="0" smtClean="0">
                <a:solidFill>
                  <a:schemeClr val="bg1"/>
                </a:solidFill>
                <a:latin typeface="Candara" panose="020E0502030303020204" pitchFamily="34" charset="0"/>
              </a:rPr>
              <a:t>benefit </a:t>
            </a:r>
            <a:r>
              <a:rPr lang="en-US" sz="3200" b="1" dirty="0">
                <a:solidFill>
                  <a:schemeClr val="bg1"/>
                </a:solidFill>
                <a:latin typeface="Candara" panose="020E0502030303020204" pitchFamily="34" charset="0"/>
              </a:rPr>
              <a:t>from satellite </a:t>
            </a:r>
            <a:r>
              <a:rPr lang="en-US" sz="3200" b="1" dirty="0" smtClean="0">
                <a:solidFill>
                  <a:schemeClr val="bg1"/>
                </a:solidFill>
                <a:latin typeface="Candara" panose="020E0502030303020204" pitchFamily="34" charset="0"/>
              </a:rPr>
              <a:t>remote sensing observations</a:t>
            </a:r>
            <a:endParaRPr lang="en-US" sz="3200" dirty="0">
              <a:solidFill>
                <a:schemeClr val="bg1"/>
              </a:solidFill>
            </a:endParaRPr>
          </a:p>
        </p:txBody>
      </p:sp>
      <p:pic>
        <p:nvPicPr>
          <p:cNvPr id="11" name="Picture 10"/>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882988" y="3851349"/>
            <a:ext cx="3263502" cy="2392138"/>
          </a:xfrm>
          <a:prstGeom prst="rect">
            <a:avLst/>
          </a:prstGeom>
        </p:spPr>
      </p:pic>
      <p:sp>
        <p:nvSpPr>
          <p:cNvPr id="12" name="TextBox 11"/>
          <p:cNvSpPr txBox="1"/>
          <p:nvPr/>
        </p:nvSpPr>
        <p:spPr>
          <a:xfrm>
            <a:off x="1828012" y="4818748"/>
            <a:ext cx="4950257" cy="707886"/>
          </a:xfrm>
          <a:prstGeom prst="rect">
            <a:avLst/>
          </a:prstGeom>
          <a:solidFill>
            <a:schemeClr val="bg1"/>
          </a:solidFill>
        </p:spPr>
        <p:txBody>
          <a:bodyPr wrap="square" rtlCol="0">
            <a:spAutoFit/>
          </a:bodyPr>
          <a:lstStyle/>
          <a:p>
            <a:pPr algn="ctr"/>
            <a:r>
              <a:rPr lang="en-US" sz="4000" dirty="0" smtClean="0">
                <a:hlinkClick r:id="rId4"/>
              </a:rPr>
              <a:t>CoastWatch.NOAA.gov</a:t>
            </a:r>
            <a:endParaRPr lang="en-US" sz="4000" dirty="0"/>
          </a:p>
        </p:txBody>
      </p:sp>
    </p:spTree>
    <p:extLst>
      <p:ext uri="{BB962C8B-B14F-4D97-AF65-F5344CB8AC3E}">
        <p14:creationId xmlns:p14="http://schemas.microsoft.com/office/powerpoint/2010/main" val="22072812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9900458" y="6459785"/>
            <a:ext cx="1312025" cy="365125"/>
          </a:xfrm>
        </p:spPr>
        <p:txBody>
          <a:bodyPr/>
          <a:lstStyle/>
          <a:p>
            <a:fld id="{84AEE99C-346A-4ECF-8262-176F227277B7}" type="slidenum">
              <a:rPr lang="en-US" smtClean="0"/>
              <a:pPr/>
              <a:t>30</a:t>
            </a:fld>
            <a:endParaRPr lang="en-US" dirty="0"/>
          </a:p>
        </p:txBody>
      </p:sp>
      <p:sp>
        <p:nvSpPr>
          <p:cNvPr id="3" name="Date Placeholder 2"/>
          <p:cNvSpPr>
            <a:spLocks noGrp="1"/>
          </p:cNvSpPr>
          <p:nvPr>
            <p:ph type="dt" sz="half" idx="4294967295"/>
          </p:nvPr>
        </p:nvSpPr>
        <p:spPr>
          <a:xfrm>
            <a:off x="1097280" y="6459785"/>
            <a:ext cx="2472271" cy="365125"/>
          </a:xfrm>
        </p:spPr>
        <p:txBody>
          <a:bodyPr/>
          <a:lstStyle/>
          <a:p>
            <a:endParaRPr lang="en-US" dirty="0"/>
          </a:p>
        </p:txBody>
      </p:sp>
      <p:sp>
        <p:nvSpPr>
          <p:cNvPr id="4" name="Footer Placeholder 3"/>
          <p:cNvSpPr>
            <a:spLocks noGrp="1"/>
          </p:cNvSpPr>
          <p:nvPr>
            <p:ph type="ftr" sz="quarter" idx="4294967295"/>
          </p:nvPr>
        </p:nvSpPr>
        <p:spPr>
          <a:xfrm>
            <a:off x="3686185" y="6459785"/>
            <a:ext cx="4822804" cy="365125"/>
          </a:xfrm>
        </p:spPr>
        <p:txBody>
          <a:bodyPr/>
          <a:lstStyle/>
          <a:p>
            <a:r>
              <a:rPr lang="en-US" smtClean="0"/>
              <a:t>WGISS-49                                        21-23 April 2020, Virtual</a:t>
            </a:r>
            <a:endParaRPr lang="en-US" dirty="0"/>
          </a:p>
        </p:txBody>
      </p:sp>
      <p:pic>
        <p:nvPicPr>
          <p:cNvPr id="39938" name="Picture 2"/>
          <p:cNvPicPr>
            <a:picLocks noChangeAspect="1" noChangeArrowheads="1"/>
          </p:cNvPicPr>
          <p:nvPr/>
        </p:nvPicPr>
        <p:blipFill>
          <a:blip r:embed="rId2" cstate="print"/>
          <a:srcRect/>
          <a:stretch>
            <a:fillRect/>
          </a:stretch>
        </p:blipFill>
        <p:spPr bwMode="auto">
          <a:xfrm>
            <a:off x="167160" y="152401"/>
            <a:ext cx="11948640" cy="6629399"/>
          </a:xfrm>
          <a:prstGeom prst="rect">
            <a:avLst/>
          </a:prstGeom>
          <a:noFill/>
          <a:ln w="9525">
            <a:noFill/>
            <a:miter lim="800000"/>
            <a:headEnd/>
            <a:tailEnd/>
          </a:ln>
        </p:spPr>
      </p:pic>
    </p:spTree>
    <p:extLst>
      <p:ext uri="{BB962C8B-B14F-4D97-AF65-F5344CB8AC3E}">
        <p14:creationId xmlns:p14="http://schemas.microsoft.com/office/powerpoint/2010/main" val="10424215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9900458" y="6459785"/>
            <a:ext cx="1312025" cy="365125"/>
          </a:xfrm>
        </p:spPr>
        <p:txBody>
          <a:bodyPr/>
          <a:lstStyle/>
          <a:p>
            <a:fld id="{84AEE99C-346A-4ECF-8262-176F227277B7}" type="slidenum">
              <a:rPr lang="en-US" smtClean="0"/>
              <a:pPr/>
              <a:t>31</a:t>
            </a:fld>
            <a:endParaRPr lang="en-US" dirty="0"/>
          </a:p>
        </p:txBody>
      </p:sp>
      <p:sp>
        <p:nvSpPr>
          <p:cNvPr id="3" name="Date Placeholder 2"/>
          <p:cNvSpPr>
            <a:spLocks noGrp="1"/>
          </p:cNvSpPr>
          <p:nvPr>
            <p:ph type="dt" sz="half" idx="4294967295"/>
          </p:nvPr>
        </p:nvSpPr>
        <p:spPr>
          <a:xfrm>
            <a:off x="1097280" y="6459785"/>
            <a:ext cx="2472271" cy="365125"/>
          </a:xfrm>
        </p:spPr>
        <p:txBody>
          <a:bodyPr/>
          <a:lstStyle/>
          <a:p>
            <a:endParaRPr lang="en-US" dirty="0"/>
          </a:p>
        </p:txBody>
      </p:sp>
      <p:sp>
        <p:nvSpPr>
          <p:cNvPr id="4" name="Footer Placeholder 3"/>
          <p:cNvSpPr>
            <a:spLocks noGrp="1"/>
          </p:cNvSpPr>
          <p:nvPr>
            <p:ph type="ftr" sz="quarter" idx="4294967295"/>
          </p:nvPr>
        </p:nvSpPr>
        <p:spPr>
          <a:xfrm>
            <a:off x="3686185" y="6459785"/>
            <a:ext cx="4822804" cy="365125"/>
          </a:xfrm>
        </p:spPr>
        <p:txBody>
          <a:bodyPr/>
          <a:lstStyle/>
          <a:p>
            <a:r>
              <a:rPr lang="en-US" smtClean="0"/>
              <a:t>WGISS-49                                        21-23 April 2020, Virtual</a:t>
            </a:r>
            <a:endParaRPr lang="en-US" dirty="0"/>
          </a:p>
        </p:txBody>
      </p:sp>
      <p:pic>
        <p:nvPicPr>
          <p:cNvPr id="38915" name="Picture 3"/>
          <p:cNvPicPr>
            <a:picLocks noChangeAspect="1" noChangeArrowheads="1"/>
          </p:cNvPicPr>
          <p:nvPr/>
        </p:nvPicPr>
        <p:blipFill>
          <a:blip r:embed="rId2" cstate="print"/>
          <a:srcRect/>
          <a:stretch>
            <a:fillRect/>
          </a:stretch>
        </p:blipFill>
        <p:spPr bwMode="auto">
          <a:xfrm>
            <a:off x="457200" y="152400"/>
            <a:ext cx="5924550" cy="6276975"/>
          </a:xfrm>
          <a:prstGeom prst="rect">
            <a:avLst/>
          </a:prstGeom>
          <a:noFill/>
          <a:ln w="9525">
            <a:noFill/>
            <a:miter lim="800000"/>
            <a:headEnd/>
            <a:tailEnd/>
          </a:ln>
        </p:spPr>
      </p:pic>
      <p:pic>
        <p:nvPicPr>
          <p:cNvPr id="38914" name="Picture 2"/>
          <p:cNvPicPr>
            <a:picLocks noChangeAspect="1" noChangeArrowheads="1"/>
          </p:cNvPicPr>
          <p:nvPr/>
        </p:nvPicPr>
        <p:blipFill>
          <a:blip r:embed="rId3" cstate="print"/>
          <a:srcRect/>
          <a:stretch>
            <a:fillRect/>
          </a:stretch>
        </p:blipFill>
        <p:spPr bwMode="auto">
          <a:xfrm>
            <a:off x="6705600" y="152400"/>
            <a:ext cx="4133850" cy="2819150"/>
          </a:xfrm>
          <a:prstGeom prst="rect">
            <a:avLst/>
          </a:prstGeom>
          <a:noFill/>
          <a:ln w="9525">
            <a:noFill/>
            <a:miter lim="800000"/>
            <a:headEnd/>
            <a:tailEnd/>
          </a:ln>
        </p:spPr>
      </p:pic>
      <p:pic>
        <p:nvPicPr>
          <p:cNvPr id="38916" name="Picture 4"/>
          <p:cNvPicPr>
            <a:picLocks noChangeAspect="1" noChangeArrowheads="1"/>
          </p:cNvPicPr>
          <p:nvPr/>
        </p:nvPicPr>
        <p:blipFill>
          <a:blip r:embed="rId4" cstate="print"/>
          <a:srcRect/>
          <a:stretch>
            <a:fillRect/>
          </a:stretch>
        </p:blipFill>
        <p:spPr bwMode="auto">
          <a:xfrm>
            <a:off x="6705599" y="3048000"/>
            <a:ext cx="4116399" cy="3810000"/>
          </a:xfrm>
          <a:prstGeom prst="rect">
            <a:avLst/>
          </a:prstGeom>
          <a:noFill/>
          <a:ln w="9525">
            <a:noFill/>
            <a:miter lim="800000"/>
            <a:headEnd/>
            <a:tailEnd/>
          </a:ln>
        </p:spPr>
      </p:pic>
    </p:spTree>
    <p:extLst>
      <p:ext uri="{BB962C8B-B14F-4D97-AF65-F5344CB8AC3E}">
        <p14:creationId xmlns:p14="http://schemas.microsoft.com/office/powerpoint/2010/main" val="302583686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373" y="1001852"/>
            <a:ext cx="7969852" cy="5211058"/>
          </a:xfrm>
          <a:prstGeom prst="rect">
            <a:avLst/>
          </a:prstGeom>
        </p:spPr>
      </p:pic>
      <p:sp>
        <p:nvSpPr>
          <p:cNvPr id="8" name="Shape 116"/>
          <p:cNvSpPr txBox="1">
            <a:spLocks/>
          </p:cNvSpPr>
          <p:nvPr/>
        </p:nvSpPr>
        <p:spPr>
          <a:xfrm>
            <a:off x="656112" y="226585"/>
            <a:ext cx="4343400" cy="832528"/>
          </a:xfrm>
          <a:prstGeom prst="rect">
            <a:avLst/>
          </a:prstGeom>
        </p:spPr>
        <p:txBody>
          <a:bodyPr spcFirstLastPara="1" vert="horz" wrap="square" lIns="91425" tIns="91425" rIns="91425" bIns="91425" rtlCol="0" anchor="b" anchorCtr="0">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spcBef>
                <a:spcPts val="0"/>
              </a:spcBef>
            </a:pPr>
            <a:r>
              <a:rPr lang="en-US" dirty="0" smtClean="0">
                <a:latin typeface="Arial Narrow" panose="020B0606020202030204" pitchFamily="34" charset="0"/>
              </a:rPr>
              <a:t>Ocean Monitor</a:t>
            </a:r>
            <a:endParaRPr lang="en-US" dirty="0">
              <a:latin typeface="Arial Narrow" panose="020B0606020202030204" pitchFamily="34" charset="0"/>
            </a:endParaRPr>
          </a:p>
        </p:txBody>
      </p:sp>
      <p:sp>
        <p:nvSpPr>
          <p:cNvPr id="2" name="TextBox 1"/>
          <p:cNvSpPr txBox="1"/>
          <p:nvPr/>
        </p:nvSpPr>
        <p:spPr>
          <a:xfrm>
            <a:off x="9111927" y="1144732"/>
            <a:ext cx="2419013" cy="4832092"/>
          </a:xfrm>
          <a:prstGeom prst="rect">
            <a:avLst/>
          </a:prstGeom>
          <a:noFill/>
        </p:spPr>
        <p:txBody>
          <a:bodyPr wrap="square" rtlCol="0">
            <a:spAutoFit/>
          </a:bodyPr>
          <a:lstStyle/>
          <a:p>
            <a:endParaRPr lang="en-US" sz="2800" dirty="0" smtClean="0">
              <a:latin typeface="Arial Narrow" panose="020B0606020202030204" pitchFamily="34" charset="0"/>
            </a:endParaRPr>
          </a:p>
          <a:p>
            <a:pPr marL="457200" indent="-457200">
              <a:buFont typeface="Arial" panose="020B0604020202020204" pitchFamily="34" charset="0"/>
              <a:buChar char="•"/>
            </a:pPr>
            <a:r>
              <a:rPr lang="en-US" sz="2800" dirty="0" smtClean="0">
                <a:latin typeface="Arial Narrow" panose="020B0606020202030204" pitchFamily="34" charset="0"/>
              </a:rPr>
              <a:t>Maps</a:t>
            </a:r>
          </a:p>
          <a:p>
            <a:pPr marL="457200" indent="-457200">
              <a:buFont typeface="Arial" panose="020B0604020202020204" pitchFamily="34" charset="0"/>
              <a:buChar char="•"/>
            </a:pPr>
            <a:endParaRPr lang="en-US" sz="2800" dirty="0">
              <a:latin typeface="Arial Narrow" panose="020B0606020202030204" pitchFamily="34" charset="0"/>
            </a:endParaRPr>
          </a:p>
          <a:p>
            <a:pPr marL="457200" indent="-457200">
              <a:buFont typeface="Arial" panose="020B0604020202020204" pitchFamily="34" charset="0"/>
              <a:buChar char="•"/>
            </a:pPr>
            <a:r>
              <a:rPr lang="en-US" sz="2800" dirty="0" err="1" smtClean="0">
                <a:latin typeface="Arial Narrow" panose="020B0606020202030204" pitchFamily="34" charset="0"/>
              </a:rPr>
              <a:t>Timeseries</a:t>
            </a:r>
            <a:endParaRPr lang="en-US" sz="2800" dirty="0" smtClean="0">
              <a:latin typeface="Arial Narrow" panose="020B0606020202030204" pitchFamily="34" charset="0"/>
            </a:endParaRPr>
          </a:p>
          <a:p>
            <a:endParaRPr lang="en-US" sz="2800" dirty="0" smtClean="0">
              <a:latin typeface="Arial Narrow" panose="020B0606020202030204" pitchFamily="34" charset="0"/>
            </a:endParaRPr>
          </a:p>
          <a:p>
            <a:pPr marL="457200" indent="-457200">
              <a:buFont typeface="Arial" panose="020B0604020202020204" pitchFamily="34" charset="0"/>
              <a:buChar char="•"/>
            </a:pPr>
            <a:r>
              <a:rPr lang="en-US" sz="2800" dirty="0" err="1" smtClean="0">
                <a:latin typeface="Arial Narrow" panose="020B0606020202030204" pitchFamily="34" charset="0"/>
              </a:rPr>
              <a:t>Hovmöller</a:t>
            </a:r>
            <a:r>
              <a:rPr lang="en-US" sz="2800" dirty="0" smtClean="0">
                <a:latin typeface="Arial Narrow" panose="020B0606020202030204" pitchFamily="34" charset="0"/>
              </a:rPr>
              <a:t> Diagrams</a:t>
            </a:r>
          </a:p>
          <a:p>
            <a:endParaRPr lang="en-US" sz="2800" dirty="0" smtClean="0">
              <a:latin typeface="Arial Narrow" panose="020B0606020202030204" pitchFamily="34" charset="0"/>
            </a:endParaRPr>
          </a:p>
          <a:p>
            <a:pPr marL="457200" indent="-457200">
              <a:buFont typeface="Arial" panose="020B0604020202020204" pitchFamily="34" charset="0"/>
              <a:buChar char="•"/>
            </a:pPr>
            <a:r>
              <a:rPr lang="en-US" sz="2800" dirty="0" smtClean="0">
                <a:latin typeface="Arial Narrow" panose="020B0606020202030204" pitchFamily="34" charset="0"/>
              </a:rPr>
              <a:t>Reference Data Sets</a:t>
            </a:r>
          </a:p>
          <a:p>
            <a:endParaRPr lang="en-US" sz="2800" dirty="0" smtClean="0">
              <a:latin typeface="Arial Narrow" panose="020B0606020202030204" pitchFamily="34" charset="0"/>
            </a:endParaRPr>
          </a:p>
        </p:txBody>
      </p:sp>
      <p:sp>
        <p:nvSpPr>
          <p:cNvPr id="3" name="Rectangle 2"/>
          <p:cNvSpPr/>
          <p:nvPr/>
        </p:nvSpPr>
        <p:spPr>
          <a:xfrm>
            <a:off x="2571750" y="5422826"/>
            <a:ext cx="5238891" cy="369332"/>
          </a:xfrm>
          <a:prstGeom prst="rect">
            <a:avLst/>
          </a:prstGeom>
          <a:solidFill>
            <a:schemeClr val="bg1"/>
          </a:solidFill>
        </p:spPr>
        <p:txBody>
          <a:bodyPr wrap="square">
            <a:spAutoFit/>
          </a:bodyPr>
          <a:lstStyle/>
          <a:p>
            <a:r>
              <a:rPr lang="en-US" dirty="0">
                <a:hlinkClick r:id="rId4"/>
              </a:rPr>
              <a:t>https://www.star.nesdis.noaa.gov/socd/om/</a:t>
            </a:r>
            <a:endParaRPr lang="en-US" dirty="0"/>
          </a:p>
        </p:txBody>
      </p:sp>
      <p:sp>
        <p:nvSpPr>
          <p:cNvPr id="4" name="Footer Placeholder 3"/>
          <p:cNvSpPr>
            <a:spLocks noGrp="1"/>
          </p:cNvSpPr>
          <p:nvPr>
            <p:ph type="ftr" sz="quarter" idx="3"/>
          </p:nvPr>
        </p:nvSpPr>
        <p:spPr/>
        <p:txBody>
          <a:bodyPr/>
          <a:lstStyle/>
          <a:p>
            <a:r>
              <a:rPr lang="en-US" smtClean="0"/>
              <a:t>WGISS-49                                        21-23 April 2020, Virtual</a:t>
            </a:r>
            <a:endParaRPr lang="en-US" dirty="0"/>
          </a:p>
        </p:txBody>
      </p:sp>
      <p:sp>
        <p:nvSpPr>
          <p:cNvPr id="5" name="Slide Number Placeholder 4"/>
          <p:cNvSpPr>
            <a:spLocks noGrp="1"/>
          </p:cNvSpPr>
          <p:nvPr>
            <p:ph type="sldNum" sz="quarter" idx="12"/>
          </p:nvPr>
        </p:nvSpPr>
        <p:spPr/>
        <p:txBody>
          <a:bodyPr/>
          <a:lstStyle/>
          <a:p>
            <a:fld id="{4F6F23CF-7BCB-1C46-9584-7002207BC3BE}" type="slidenum">
              <a:rPr lang="en-US" smtClean="0"/>
              <a:pPr/>
              <a:t>32</a:t>
            </a:fld>
            <a:endParaRPr lang="en-US"/>
          </a:p>
        </p:txBody>
      </p:sp>
    </p:spTree>
    <p:extLst>
      <p:ext uri="{BB962C8B-B14F-4D97-AF65-F5344CB8AC3E}">
        <p14:creationId xmlns:p14="http://schemas.microsoft.com/office/powerpoint/2010/main" val="403684091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116"/>
          <p:cNvSpPr txBox="1">
            <a:spLocks/>
          </p:cNvSpPr>
          <p:nvPr/>
        </p:nvSpPr>
        <p:spPr>
          <a:xfrm>
            <a:off x="609600" y="243047"/>
            <a:ext cx="7239000" cy="833714"/>
          </a:xfrm>
          <a:prstGeom prst="rect">
            <a:avLst/>
          </a:prstGeom>
        </p:spPr>
        <p:txBody>
          <a:bodyPr spcFirstLastPara="1" vert="horz" wrap="square" lIns="91425" tIns="91425" rIns="91425" bIns="91425" rtlCol="0" anchor="b" anchorCtr="0">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spcBef>
                <a:spcPts val="0"/>
              </a:spcBef>
            </a:pPr>
            <a:r>
              <a:rPr lang="en-US" dirty="0" smtClean="0">
                <a:latin typeface="Arial Narrow" panose="020B0606020202030204" pitchFamily="34" charset="0"/>
              </a:rPr>
              <a:t>Data Performance Tracking</a:t>
            </a:r>
            <a:endParaRPr lang="en-US" dirty="0">
              <a:latin typeface="Arial Narrow" panose="020B0606020202030204" pitchFamily="34" charset="0"/>
            </a:endParaRPr>
          </a:p>
        </p:txBody>
      </p:sp>
      <p:sp>
        <p:nvSpPr>
          <p:cNvPr id="5" name="AutoShape 2" descr="image.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TextBox 8"/>
          <p:cNvSpPr txBox="1"/>
          <p:nvPr/>
        </p:nvSpPr>
        <p:spPr>
          <a:xfrm>
            <a:off x="618029" y="790808"/>
            <a:ext cx="5862857" cy="3539430"/>
          </a:xfrm>
          <a:prstGeom prst="rect">
            <a:avLst/>
          </a:prstGeom>
          <a:noFill/>
        </p:spPr>
        <p:txBody>
          <a:bodyPr wrap="square" rtlCol="0">
            <a:spAutoFit/>
          </a:bodyPr>
          <a:lstStyle/>
          <a:p>
            <a:endParaRPr lang="en-US" sz="2800" dirty="0" smtClean="0">
              <a:latin typeface="Arial Narrow" panose="020B0606020202030204" pitchFamily="34" charset="0"/>
            </a:endParaRPr>
          </a:p>
          <a:p>
            <a:pPr marL="457200" indent="-457200">
              <a:buFont typeface="Arial" panose="020B0604020202020204" pitchFamily="34" charset="0"/>
              <a:buChar char="•"/>
            </a:pPr>
            <a:r>
              <a:rPr lang="en-US" sz="2800" dirty="0" smtClean="0">
                <a:latin typeface="Arial Narrow" panose="020B0606020202030204" pitchFamily="34" charset="0"/>
              </a:rPr>
              <a:t>Monitors data</a:t>
            </a:r>
          </a:p>
          <a:p>
            <a:pPr marL="914400" lvl="1" indent="-457200">
              <a:buFont typeface="Courier New" panose="02070309020205020404" pitchFamily="49" charset="0"/>
              <a:buChar char="o"/>
            </a:pPr>
            <a:r>
              <a:rPr lang="en-US" sz="2800" dirty="0" smtClean="0">
                <a:latin typeface="Arial Narrow" panose="020B0606020202030204" pitchFamily="34" charset="0"/>
              </a:rPr>
              <a:t>availability</a:t>
            </a:r>
          </a:p>
          <a:p>
            <a:pPr marL="914400" lvl="1" indent="-457200">
              <a:buFont typeface="Courier New" panose="02070309020205020404" pitchFamily="49" charset="0"/>
              <a:buChar char="o"/>
            </a:pPr>
            <a:r>
              <a:rPr lang="en-US" sz="2800" dirty="0" smtClean="0">
                <a:latin typeface="Arial Narrow" panose="020B0606020202030204" pitchFamily="34" charset="0"/>
              </a:rPr>
              <a:t>stability</a:t>
            </a:r>
          </a:p>
          <a:p>
            <a:pPr marL="457200" indent="-457200">
              <a:buFont typeface="Arial" panose="020B0604020202020204" pitchFamily="34" charset="0"/>
              <a:buChar char="•"/>
            </a:pPr>
            <a:r>
              <a:rPr lang="en-US" sz="2800" dirty="0" smtClean="0">
                <a:latin typeface="Arial Narrow" panose="020B0606020202030204" pitchFamily="34" charset="0"/>
              </a:rPr>
              <a:t>Quantitative, statistics</a:t>
            </a:r>
          </a:p>
          <a:p>
            <a:pPr marL="457200" indent="-457200">
              <a:buFont typeface="Arial" panose="020B0604020202020204" pitchFamily="34" charset="0"/>
              <a:buChar char="•"/>
            </a:pPr>
            <a:endParaRPr lang="en-US" sz="2800" dirty="0" smtClean="0">
              <a:latin typeface="Arial Narrow" panose="020B0606020202030204" pitchFamily="34" charset="0"/>
            </a:endParaRPr>
          </a:p>
          <a:p>
            <a:endParaRPr lang="en-US" sz="2800" dirty="0" smtClean="0">
              <a:latin typeface="Arial Narrow" panose="020B0606020202030204" pitchFamily="34" charset="0"/>
            </a:endParaRPr>
          </a:p>
          <a:p>
            <a:endParaRPr lang="en-US" sz="2800" dirty="0" smtClean="0">
              <a:latin typeface="Arial Narrow" panose="020B0606020202030204" pitchFamily="34" charset="0"/>
            </a:endParaRPr>
          </a:p>
        </p:txBody>
      </p:sp>
      <p:pic>
        <p:nvPicPr>
          <p:cNvPr id="2" name="Picture 1"/>
          <p:cNvPicPr>
            <a:picLocks noChangeAspect="1"/>
          </p:cNvPicPr>
          <p:nvPr/>
        </p:nvPicPr>
        <p:blipFill>
          <a:blip r:embed="rId3"/>
          <a:stretch>
            <a:fillRect/>
          </a:stretch>
        </p:blipFill>
        <p:spPr>
          <a:xfrm>
            <a:off x="4707731" y="916872"/>
            <a:ext cx="6893720" cy="4362748"/>
          </a:xfrm>
          <a:prstGeom prst="rect">
            <a:avLst/>
          </a:prstGeom>
        </p:spPr>
      </p:pic>
      <p:pic>
        <p:nvPicPr>
          <p:cNvPr id="12" name="Picture 11"/>
          <p:cNvPicPr>
            <a:picLocks noChangeAspect="1"/>
          </p:cNvPicPr>
          <p:nvPr/>
        </p:nvPicPr>
        <p:blipFill>
          <a:blip r:embed="rId4"/>
          <a:stretch>
            <a:fillRect/>
          </a:stretch>
        </p:blipFill>
        <p:spPr>
          <a:xfrm>
            <a:off x="782220" y="3120129"/>
            <a:ext cx="6242632" cy="3057064"/>
          </a:xfrm>
          <a:prstGeom prst="rect">
            <a:avLst/>
          </a:prstGeom>
        </p:spPr>
      </p:pic>
      <p:sp>
        <p:nvSpPr>
          <p:cNvPr id="3" name="Rectangle 2"/>
          <p:cNvSpPr/>
          <p:nvPr/>
        </p:nvSpPr>
        <p:spPr>
          <a:xfrm>
            <a:off x="7189043" y="5405241"/>
            <a:ext cx="4200969" cy="646331"/>
          </a:xfrm>
          <a:prstGeom prst="rect">
            <a:avLst/>
          </a:prstGeom>
        </p:spPr>
        <p:txBody>
          <a:bodyPr wrap="square">
            <a:spAutoFit/>
          </a:bodyPr>
          <a:lstStyle/>
          <a:p>
            <a:r>
              <a:rPr lang="en-US" dirty="0">
                <a:hlinkClick r:id="rId5"/>
              </a:rPr>
              <a:t>https://www.star.nesdis.noaa.gov/sod/mecb/coastwatch/NRT-QA/QM_Reports.html</a:t>
            </a:r>
            <a:endParaRPr lang="en-US" dirty="0"/>
          </a:p>
        </p:txBody>
      </p:sp>
      <p:sp>
        <p:nvSpPr>
          <p:cNvPr id="4" name="Footer Placeholder 3"/>
          <p:cNvSpPr>
            <a:spLocks noGrp="1"/>
          </p:cNvSpPr>
          <p:nvPr>
            <p:ph type="ftr" sz="quarter" idx="3"/>
          </p:nvPr>
        </p:nvSpPr>
        <p:spPr/>
        <p:txBody>
          <a:bodyPr/>
          <a:lstStyle/>
          <a:p>
            <a:r>
              <a:rPr lang="en-US" smtClean="0"/>
              <a:t>WGISS-49                                        21-23 April 2020, Virtual</a:t>
            </a:r>
            <a:endParaRPr lang="en-US" dirty="0"/>
          </a:p>
        </p:txBody>
      </p:sp>
      <p:sp>
        <p:nvSpPr>
          <p:cNvPr id="6" name="Slide Number Placeholder 5"/>
          <p:cNvSpPr>
            <a:spLocks noGrp="1"/>
          </p:cNvSpPr>
          <p:nvPr>
            <p:ph type="sldNum" sz="quarter" idx="12"/>
          </p:nvPr>
        </p:nvSpPr>
        <p:spPr/>
        <p:txBody>
          <a:bodyPr/>
          <a:lstStyle/>
          <a:p>
            <a:fld id="{4F6F23CF-7BCB-1C46-9584-7002207BC3BE}" type="slidenum">
              <a:rPr lang="en-US" smtClean="0"/>
              <a:pPr/>
              <a:t>33</a:t>
            </a:fld>
            <a:endParaRPr lang="en-US"/>
          </a:p>
        </p:txBody>
      </p:sp>
    </p:spTree>
    <p:extLst>
      <p:ext uri="{BB962C8B-B14F-4D97-AF65-F5344CB8AC3E}">
        <p14:creationId xmlns:p14="http://schemas.microsoft.com/office/powerpoint/2010/main" val="264867352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A1403782-09EB-2241-A83F-BFCE1686C717}"/>
              </a:ext>
            </a:extLst>
          </p:cNvPr>
          <p:cNvSpPr>
            <a:spLocks noGrp="1"/>
          </p:cNvSpPr>
          <p:nvPr>
            <p:ph type="title"/>
          </p:nvPr>
        </p:nvSpPr>
        <p:spPr>
          <a:xfrm>
            <a:off x="528298" y="-21538"/>
            <a:ext cx="10515600" cy="1325563"/>
          </a:xfrm>
        </p:spPr>
        <p:txBody>
          <a:bodyPr/>
          <a:lstStyle/>
          <a:p>
            <a:r>
              <a:rPr lang="en-US" dirty="0"/>
              <a:t>NOAA CoastWatch Satellite </a:t>
            </a:r>
            <a:r>
              <a:rPr lang="en-US" dirty="0" smtClean="0"/>
              <a:t>Training</a:t>
            </a:r>
            <a:endParaRPr lang="en-US" dirty="0"/>
          </a:p>
        </p:txBody>
      </p:sp>
      <p:sp>
        <p:nvSpPr>
          <p:cNvPr id="20" name="Content Placeholder 19">
            <a:extLst>
              <a:ext uri="{FF2B5EF4-FFF2-40B4-BE49-F238E27FC236}">
                <a16:creationId xmlns:a16="http://schemas.microsoft.com/office/drawing/2014/main" id="{113F02FD-DDD8-5B43-830D-127F763CDFDB}"/>
              </a:ext>
            </a:extLst>
          </p:cNvPr>
          <p:cNvSpPr>
            <a:spLocks noGrp="1"/>
          </p:cNvSpPr>
          <p:nvPr>
            <p:ph idx="1"/>
          </p:nvPr>
        </p:nvSpPr>
        <p:spPr>
          <a:xfrm>
            <a:off x="719328" y="3094123"/>
            <a:ext cx="5648325" cy="2771199"/>
          </a:xfrm>
        </p:spPr>
        <p:txBody>
          <a:bodyPr>
            <a:normAutofit lnSpcReduction="10000"/>
          </a:bodyPr>
          <a:lstStyle/>
          <a:p>
            <a:pPr marL="0" indent="0">
              <a:buNone/>
            </a:pPr>
            <a:r>
              <a:rPr lang="en-US" sz="2400" b="1" dirty="0" smtClean="0">
                <a:latin typeface="Arial Narrow" panose="020B0606020202030204" pitchFamily="34" charset="0"/>
              </a:rPr>
              <a:t>Recent and Upcoming Courses</a:t>
            </a:r>
          </a:p>
          <a:p>
            <a:r>
              <a:rPr lang="en-US" sz="2400" b="1" dirty="0" smtClean="0">
                <a:latin typeface="Arial Narrow" panose="020B0606020202030204" pitchFamily="34" charset="0"/>
              </a:rPr>
              <a:t>San </a:t>
            </a:r>
            <a:r>
              <a:rPr lang="en-US" sz="2400" b="1" dirty="0">
                <a:latin typeface="Arial Narrow" panose="020B0606020202030204" pitchFamily="34" charset="0"/>
              </a:rPr>
              <a:t>Juan </a:t>
            </a:r>
            <a:r>
              <a:rPr lang="en-US" sz="2400" b="1" dirty="0" smtClean="0">
                <a:latin typeface="Arial Narrow" panose="020B0606020202030204" pitchFamily="34" charset="0"/>
              </a:rPr>
              <a:t>PR - </a:t>
            </a:r>
            <a:r>
              <a:rPr lang="en-US" sz="2400" dirty="0" smtClean="0">
                <a:latin typeface="Arial Narrow" panose="020B0606020202030204" pitchFamily="34" charset="0"/>
              </a:rPr>
              <a:t>5 to 7 February 2020 at the University of Puerto Rico </a:t>
            </a:r>
          </a:p>
          <a:p>
            <a:r>
              <a:rPr lang="en-US" sz="2400" b="1" dirty="0" smtClean="0">
                <a:latin typeface="Arial Narrow" panose="020B0606020202030204" pitchFamily="34" charset="0"/>
              </a:rPr>
              <a:t>Anchorage</a:t>
            </a:r>
            <a:r>
              <a:rPr lang="en-US" sz="2400" b="1" dirty="0">
                <a:latin typeface="Arial Narrow" panose="020B0606020202030204" pitchFamily="34" charset="0"/>
              </a:rPr>
              <a:t>, </a:t>
            </a:r>
            <a:r>
              <a:rPr lang="en-US" sz="2400" b="1" dirty="0" smtClean="0">
                <a:latin typeface="Arial Narrow" panose="020B0606020202030204" pitchFamily="34" charset="0"/>
              </a:rPr>
              <a:t>AK</a:t>
            </a:r>
            <a:r>
              <a:rPr lang="en-US" sz="2400" dirty="0" smtClean="0">
                <a:latin typeface="Arial Narrow" panose="020B0606020202030204" pitchFamily="34" charset="0"/>
              </a:rPr>
              <a:t> - 7 to 9 April</a:t>
            </a:r>
            <a:r>
              <a:rPr lang="en-US" sz="2400" dirty="0">
                <a:latin typeface="Arial Narrow" panose="020B0606020202030204" pitchFamily="34" charset="0"/>
              </a:rPr>
              <a:t>,</a:t>
            </a:r>
            <a:r>
              <a:rPr lang="en-US" sz="2400" dirty="0" smtClean="0">
                <a:latin typeface="Arial Narrow" panose="020B0606020202030204" pitchFamily="34" charset="0"/>
              </a:rPr>
              <a:t> </a:t>
            </a:r>
            <a:r>
              <a:rPr lang="en-US" sz="2400" strike="sngStrike" dirty="0" smtClean="0">
                <a:latin typeface="Arial Narrow" panose="020B0606020202030204" pitchFamily="34" charset="0"/>
              </a:rPr>
              <a:t>Alaska Fisheries Science Center</a:t>
            </a:r>
            <a:r>
              <a:rPr lang="en-US" sz="2400" dirty="0" smtClean="0">
                <a:latin typeface="Arial Narrow" panose="020B0606020202030204" pitchFamily="34" charset="0"/>
              </a:rPr>
              <a:t> Virtual Class</a:t>
            </a:r>
            <a:endParaRPr lang="en-US" sz="2400" strike="sngStrike" dirty="0" smtClean="0">
              <a:latin typeface="Arial Narrow" panose="020B0606020202030204" pitchFamily="34" charset="0"/>
            </a:endParaRPr>
          </a:p>
          <a:p>
            <a:r>
              <a:rPr lang="en-US" sz="2400" b="1" dirty="0" smtClean="0">
                <a:latin typeface="Arial Narrow" panose="020B0606020202030204" pitchFamily="34" charset="0"/>
              </a:rPr>
              <a:t>Charleston</a:t>
            </a:r>
            <a:r>
              <a:rPr lang="en-US" sz="2400" b="1" dirty="0">
                <a:latin typeface="Arial Narrow" panose="020B0606020202030204" pitchFamily="34" charset="0"/>
              </a:rPr>
              <a:t>, </a:t>
            </a:r>
            <a:r>
              <a:rPr lang="en-US" sz="2400" b="1" dirty="0" smtClean="0">
                <a:latin typeface="Arial Narrow" panose="020B0606020202030204" pitchFamily="34" charset="0"/>
              </a:rPr>
              <a:t>SC.</a:t>
            </a:r>
            <a:r>
              <a:rPr lang="en-US" sz="2400" dirty="0" smtClean="0">
                <a:latin typeface="Arial Narrow" panose="020B0606020202030204" pitchFamily="34" charset="0"/>
              </a:rPr>
              <a:t> – Summer 2020 (?) - in association with Hollings Marine Laboratory</a:t>
            </a:r>
            <a:endParaRPr lang="en-US" sz="2400" dirty="0">
              <a:latin typeface="Arial Narrow" panose="020B0606020202030204" pitchFamily="34" charset="0"/>
            </a:endParaRPr>
          </a:p>
        </p:txBody>
      </p:sp>
      <p:pic>
        <p:nvPicPr>
          <p:cNvPr id="1026" name="Picture 2" descr="https://coastwatch.noaa.gov/cw/sites/default/files/kermit_cara_smallcropped_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2445" y="3710829"/>
            <a:ext cx="4673700" cy="2649657"/>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838200" y="933532"/>
            <a:ext cx="5762625" cy="2160591"/>
          </a:xfrm>
          <a:prstGeom prst="rect">
            <a:avLst/>
          </a:prstGeom>
        </p:spPr>
        <p:txBody>
          <a:bodyPr wrap="square">
            <a:spAutoFit/>
          </a:bodyPr>
          <a:lstStyle/>
          <a:p>
            <a:pPr>
              <a:lnSpc>
                <a:spcPct val="120000"/>
              </a:lnSpc>
              <a:spcBef>
                <a:spcPct val="40000"/>
              </a:spcBef>
            </a:pPr>
            <a:r>
              <a:rPr lang="en-US" altLang="x-none" sz="2400" dirty="0" smtClean="0">
                <a:latin typeface="Arial Narrow" panose="020B0606020202030204" pitchFamily="34" charset="0"/>
                <a:hlinkClick r:id="rId3"/>
              </a:rPr>
              <a:t>Coastwatch.info@noaaa.gov</a:t>
            </a:r>
            <a:endParaRPr lang="en-US" altLang="x-none" sz="2400" dirty="0">
              <a:latin typeface="Arial Narrow" panose="020B0606020202030204" pitchFamily="34" charset="0"/>
            </a:endParaRPr>
          </a:p>
          <a:p>
            <a:pPr>
              <a:lnSpc>
                <a:spcPct val="120000"/>
              </a:lnSpc>
              <a:spcBef>
                <a:spcPct val="40000"/>
              </a:spcBef>
            </a:pPr>
            <a:r>
              <a:rPr lang="en-US" sz="2400" dirty="0">
                <a:latin typeface="Arial Narrow" panose="020B0606020202030204" pitchFamily="34" charset="0"/>
                <a:hlinkClick r:id="rId4"/>
              </a:rPr>
              <a:t>https://coastwatch.noaa.gov/cw/user-resources/satellite-data-training-courses.html</a:t>
            </a:r>
            <a:endParaRPr lang="en-US" sz="2400" dirty="0">
              <a:latin typeface="Arial Narrow" panose="020B0606020202030204" pitchFamily="34" charset="0"/>
            </a:endParaRPr>
          </a:p>
          <a:p>
            <a:pPr>
              <a:lnSpc>
                <a:spcPct val="120000"/>
              </a:lnSpc>
              <a:spcBef>
                <a:spcPct val="40000"/>
              </a:spcBef>
            </a:pPr>
            <a:endParaRPr lang="en-US" altLang="x-none" sz="2400" dirty="0">
              <a:latin typeface="Arial Narrow" panose="020B0606020202030204" pitchFamily="34" charset="0"/>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2444" y="291837"/>
            <a:ext cx="4673701" cy="3488516"/>
          </a:xfrm>
          <a:prstGeom prst="rect">
            <a:avLst/>
          </a:prstGeom>
          <a:ln>
            <a:solidFill>
              <a:schemeClr val="accent1"/>
            </a:solidFill>
          </a:ln>
        </p:spPr>
      </p:pic>
      <p:sp>
        <p:nvSpPr>
          <p:cNvPr id="4" name="Footer Placeholder 3"/>
          <p:cNvSpPr>
            <a:spLocks noGrp="1"/>
          </p:cNvSpPr>
          <p:nvPr>
            <p:ph type="ftr" sz="quarter" idx="3"/>
          </p:nvPr>
        </p:nvSpPr>
        <p:spPr/>
        <p:txBody>
          <a:bodyPr/>
          <a:lstStyle/>
          <a:p>
            <a:r>
              <a:rPr lang="en-US" smtClean="0"/>
              <a:t>WGISS-49                                        21-23 April 2020, Virtual</a:t>
            </a:r>
            <a:endParaRPr lang="en-US" dirty="0"/>
          </a:p>
        </p:txBody>
      </p:sp>
      <p:sp>
        <p:nvSpPr>
          <p:cNvPr id="5" name="Slide Number Placeholder 4"/>
          <p:cNvSpPr>
            <a:spLocks noGrp="1"/>
          </p:cNvSpPr>
          <p:nvPr>
            <p:ph type="sldNum" sz="quarter" idx="12"/>
          </p:nvPr>
        </p:nvSpPr>
        <p:spPr/>
        <p:txBody>
          <a:bodyPr/>
          <a:lstStyle/>
          <a:p>
            <a:fld id="{4F6F23CF-7BCB-1C46-9584-7002207BC3BE}" type="slidenum">
              <a:rPr lang="en-US" smtClean="0"/>
              <a:pPr/>
              <a:t>34</a:t>
            </a:fld>
            <a:endParaRPr lang="en-US"/>
          </a:p>
        </p:txBody>
      </p:sp>
    </p:spTree>
    <p:extLst>
      <p:ext uri="{BB962C8B-B14F-4D97-AF65-F5344CB8AC3E}">
        <p14:creationId xmlns:p14="http://schemas.microsoft.com/office/powerpoint/2010/main" val="140622406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8">
            <a:extLst>
              <a:ext uri="{FF2B5EF4-FFF2-40B4-BE49-F238E27FC236}">
                <a16:creationId xmlns:a16="http://schemas.microsoft.com/office/drawing/2014/main" id="{A1403782-09EB-2241-A83F-BFCE1686C717}"/>
              </a:ext>
            </a:extLst>
          </p:cNvPr>
          <p:cNvSpPr txBox="1">
            <a:spLocks/>
          </p:cNvSpPr>
          <p:nvPr/>
        </p:nvSpPr>
        <p:spPr>
          <a:xfrm>
            <a:off x="1318658" y="909383"/>
            <a:ext cx="9250878" cy="5470242"/>
          </a:xfrm>
          <a:prstGeom prst="rect">
            <a:avLst/>
          </a:prstGeom>
          <a:solidFill>
            <a:srgbClr val="FFC000"/>
          </a:solidFill>
        </p:spPr>
        <p:txBody>
          <a:bodyPr vert="horz" lIns="91440" tIns="45720" rIns="91440" bIns="45720" rtlCol="0" anchor="t">
            <a:normAutofit fontScale="85000" lnSpcReduction="20000"/>
          </a:bodyPr>
          <a:lstStyle>
            <a:lvl1pPr algn="l" defTabSz="914400" rtl="0" eaLnBrk="1" latinLnBrk="0" hangingPunct="1">
              <a:lnSpc>
                <a:spcPct val="90000"/>
              </a:lnSpc>
              <a:spcBef>
                <a:spcPct val="0"/>
              </a:spcBef>
              <a:buNone/>
              <a:defRPr sz="3200" b="0" i="0" kern="1200">
                <a:solidFill>
                  <a:schemeClr val="accent5">
                    <a:lumMod val="50000"/>
                  </a:schemeClr>
                </a:solidFill>
                <a:latin typeface="Arial Narrow" panose="020B0604020202020204" pitchFamily="34" charset="0"/>
                <a:ea typeface="+mj-ea"/>
                <a:cs typeface="Arial Narrow" panose="020B0604020202020204" pitchFamily="34" charset="0"/>
              </a:defRPr>
            </a:lvl1pPr>
          </a:lstStyle>
          <a:p>
            <a:pPr marL="457200" indent="-457200">
              <a:buFont typeface="Arial" panose="020B0604020202020204" pitchFamily="34" charset="0"/>
              <a:buChar char="•"/>
            </a:pPr>
            <a:r>
              <a:rPr lang="en-US" dirty="0" smtClean="0"/>
              <a:t>Challenges &amp; Opportunities:</a:t>
            </a:r>
          </a:p>
          <a:p>
            <a:pPr marL="914400" lvl="1" indent="-457200">
              <a:buFont typeface="Arial" panose="020B0604020202020204" pitchFamily="34" charset="0"/>
              <a:buChar char="•"/>
            </a:pPr>
            <a:r>
              <a:rPr lang="en-US" sz="1900" dirty="0" smtClean="0"/>
              <a:t>Knowing our users </a:t>
            </a:r>
            <a:r>
              <a:rPr lang="en-US" sz="1900" dirty="0" smtClean="0"/>
              <a:t>while respecting privacy (what </a:t>
            </a:r>
            <a:r>
              <a:rPr lang="en-US" sz="1900" dirty="0" smtClean="0"/>
              <a:t>they use, how they access, etc.)</a:t>
            </a:r>
          </a:p>
          <a:p>
            <a:pPr marL="1371600" lvl="2" indent="-457200">
              <a:buFont typeface="Arial" panose="020B0604020202020204" pitchFamily="34" charset="0"/>
              <a:buChar char="•"/>
            </a:pPr>
            <a:r>
              <a:rPr lang="en-US" sz="1900" dirty="0"/>
              <a:t>F</a:t>
            </a:r>
            <a:r>
              <a:rPr lang="en-US" sz="1900" dirty="0" smtClean="0"/>
              <a:t>ully mine and exploit data </a:t>
            </a:r>
            <a:r>
              <a:rPr lang="en-US" sz="1900" dirty="0"/>
              <a:t>access logs </a:t>
            </a:r>
            <a:r>
              <a:rPr lang="en-US" sz="1900" dirty="0" smtClean="0"/>
              <a:t>(no </a:t>
            </a:r>
            <a:r>
              <a:rPr lang="en-US" sz="1900" dirty="0"/>
              <a:t>required “registration” </a:t>
            </a:r>
            <a:r>
              <a:rPr lang="en-US" sz="1900" dirty="0" smtClean="0"/>
              <a:t>process)</a:t>
            </a:r>
          </a:p>
          <a:p>
            <a:pPr marL="1371600" lvl="2" indent="-457200">
              <a:buFont typeface="Arial" panose="020B0604020202020204" pitchFamily="34" charset="0"/>
              <a:buChar char="•"/>
            </a:pPr>
            <a:r>
              <a:rPr lang="en-US" sz="1900" dirty="0" smtClean="0"/>
              <a:t>Data product database development including key users</a:t>
            </a:r>
          </a:p>
          <a:p>
            <a:pPr marL="1371600" lvl="2" indent="-457200">
              <a:buFont typeface="Arial" panose="020B0604020202020204" pitchFamily="34" charset="0"/>
              <a:buChar char="•"/>
            </a:pPr>
            <a:r>
              <a:rPr lang="en-US" sz="1900" dirty="0" smtClean="0"/>
              <a:t>Proactively and systematically asking permission for users to be identified for specific purposes</a:t>
            </a:r>
          </a:p>
          <a:p>
            <a:pPr marL="1371600" lvl="2" indent="-457200">
              <a:buFont typeface="Arial" panose="020B0604020202020204" pitchFamily="34" charset="0"/>
              <a:buChar char="•"/>
            </a:pPr>
            <a:r>
              <a:rPr lang="en-US" sz="1900" dirty="0" smtClean="0"/>
              <a:t>Establish an online user forum</a:t>
            </a:r>
          </a:p>
          <a:p>
            <a:pPr marL="914400" lvl="1" indent="-457200">
              <a:buFont typeface="Arial" panose="020B0604020202020204" pitchFamily="34" charset="0"/>
              <a:buChar char="•"/>
            </a:pPr>
            <a:r>
              <a:rPr lang="en-US" sz="1900" dirty="0" smtClean="0"/>
              <a:t>Overcoming language barriers to make satellite data products more understandable</a:t>
            </a:r>
          </a:p>
          <a:p>
            <a:pPr marL="1371600" lvl="2" indent="-457200">
              <a:buFont typeface="Arial" panose="020B0604020202020204" pitchFamily="34" charset="0"/>
              <a:buChar char="•"/>
            </a:pPr>
            <a:r>
              <a:rPr lang="en-US" sz="1900" dirty="0" smtClean="0"/>
              <a:t>Increasing the number of in-person, hands-on training classes</a:t>
            </a:r>
          </a:p>
          <a:p>
            <a:pPr marL="1371600" lvl="2" indent="-457200">
              <a:buFont typeface="Arial" panose="020B0604020202020204" pitchFamily="34" charset="0"/>
              <a:buChar char="•"/>
            </a:pPr>
            <a:r>
              <a:rPr lang="en-US" sz="1900" dirty="0" smtClean="0"/>
              <a:t>Improve online self-learning materials (“Learning Portal”)</a:t>
            </a:r>
          </a:p>
          <a:p>
            <a:pPr marL="1371600" lvl="2" indent="-457200">
              <a:buFont typeface="Arial" panose="020B0604020202020204" pitchFamily="34" charset="0"/>
              <a:buChar char="•"/>
            </a:pPr>
            <a:r>
              <a:rPr lang="en-US" sz="1900" dirty="0" smtClean="0"/>
              <a:t>Develop university (at UMD?) course and/or </a:t>
            </a:r>
            <a:r>
              <a:rPr lang="en-US" sz="1900" dirty="0" err="1" smtClean="0"/>
              <a:t>curriculm</a:t>
            </a:r>
            <a:endParaRPr lang="en-US" sz="1900" dirty="0" smtClean="0"/>
          </a:p>
          <a:p>
            <a:pPr marL="914400" lvl="1" indent="-457200">
              <a:buFont typeface="Arial" panose="020B0604020202020204" pitchFamily="34" charset="0"/>
              <a:buChar char="•"/>
            </a:pPr>
            <a:r>
              <a:rPr lang="en-US" sz="1900" dirty="0" smtClean="0"/>
              <a:t>Improve user experience on </a:t>
            </a:r>
            <a:r>
              <a:rPr lang="en-US" sz="1900" dirty="0" smtClean="0"/>
              <a:t>website, data portal; transition to cloud-based </a:t>
            </a:r>
            <a:endParaRPr lang="en-US" sz="1900" dirty="0" smtClean="0"/>
          </a:p>
          <a:p>
            <a:pPr marL="1371600" lvl="2" indent="-457200">
              <a:buFont typeface="Arial" panose="020B0604020202020204" pitchFamily="34" charset="0"/>
              <a:buChar char="•"/>
            </a:pPr>
            <a:r>
              <a:rPr lang="en-US" sz="1900" dirty="0"/>
              <a:t>D</a:t>
            </a:r>
            <a:r>
              <a:rPr lang="en-US" sz="1900" dirty="0" smtClean="0"/>
              <a:t>ata visualization</a:t>
            </a:r>
          </a:p>
          <a:p>
            <a:pPr marL="1371600" lvl="2" indent="-457200">
              <a:buFont typeface="Arial" panose="020B0604020202020204" pitchFamily="34" charset="0"/>
              <a:buChar char="•"/>
            </a:pPr>
            <a:r>
              <a:rPr lang="en-US" sz="1900" dirty="0" smtClean="0"/>
              <a:t>Data searches and access</a:t>
            </a:r>
          </a:p>
          <a:p>
            <a:pPr marL="1371600" lvl="2" indent="-457200">
              <a:buFont typeface="Arial" panose="020B0604020202020204" pitchFamily="34" charset="0"/>
              <a:buChar char="•"/>
            </a:pPr>
            <a:r>
              <a:rPr lang="en-US" sz="1900" dirty="0" smtClean="0"/>
              <a:t>Quality tracking</a:t>
            </a:r>
          </a:p>
          <a:p>
            <a:pPr marL="1371600" lvl="2" indent="-457200">
              <a:buFont typeface="Arial" panose="020B0604020202020204" pitchFamily="34" charset="0"/>
              <a:buChar char="•"/>
            </a:pPr>
            <a:r>
              <a:rPr lang="en-US" sz="1900" dirty="0" smtClean="0"/>
              <a:t>Themed portals</a:t>
            </a:r>
          </a:p>
          <a:p>
            <a:pPr marL="1371600" lvl="2" indent="-457200">
              <a:buFont typeface="Arial" panose="020B0604020202020204" pitchFamily="34" charset="0"/>
              <a:buChar char="•"/>
            </a:pPr>
            <a:r>
              <a:rPr lang="en-US" sz="1900" dirty="0" smtClean="0"/>
              <a:t>Event tracker</a:t>
            </a:r>
          </a:p>
          <a:p>
            <a:pPr marL="914400" lvl="1" indent="-457200">
              <a:buFont typeface="Arial" panose="020B0604020202020204" pitchFamily="34" charset="0"/>
              <a:buChar char="•"/>
            </a:pPr>
            <a:r>
              <a:rPr lang="en-US" sz="1900" dirty="0" smtClean="0"/>
              <a:t>Develop or identify new value added products, derived products, L4 analysis products, etc.</a:t>
            </a:r>
          </a:p>
          <a:p>
            <a:pPr marL="1371600" lvl="2" indent="-457200">
              <a:buFont typeface="Arial" panose="020B0604020202020204" pitchFamily="34" charset="0"/>
              <a:buChar char="•"/>
            </a:pPr>
            <a:r>
              <a:rPr lang="en-US" sz="1900" dirty="0"/>
              <a:t>that serve specific or multiple applications</a:t>
            </a:r>
          </a:p>
          <a:p>
            <a:pPr marL="1371600" lvl="2" indent="-457200">
              <a:buFont typeface="Arial" panose="020B0604020202020204" pitchFamily="34" charset="0"/>
              <a:buChar char="•"/>
            </a:pPr>
            <a:r>
              <a:rPr lang="en-US" sz="1900" dirty="0" smtClean="0"/>
              <a:t>transition them to operations</a:t>
            </a:r>
          </a:p>
          <a:p>
            <a:pPr marL="1371600" lvl="2" indent="-457200">
              <a:buFont typeface="Arial" panose="020B0604020202020204" pitchFamily="34" charset="0"/>
              <a:buChar char="•"/>
            </a:pPr>
            <a:r>
              <a:rPr lang="en-US" sz="1900" dirty="0"/>
              <a:t>In situ databases and satellite </a:t>
            </a:r>
            <a:r>
              <a:rPr lang="en-US" sz="1900" dirty="0" smtClean="0"/>
              <a:t>matchups</a:t>
            </a:r>
          </a:p>
          <a:p>
            <a:pPr marL="914400" lvl="1" indent="-457200">
              <a:buFont typeface="Arial" panose="020B0604020202020204" pitchFamily="34" charset="0"/>
              <a:buChar char="•"/>
            </a:pPr>
            <a:r>
              <a:rPr lang="en-US" sz="1900" dirty="0" smtClean="0"/>
              <a:t>Grow the definition and implementation of “moderate assurance”</a:t>
            </a:r>
          </a:p>
          <a:p>
            <a:pPr marL="1371600" lvl="2" indent="-457200">
              <a:buFont typeface="Arial" panose="020B0604020202020204" pitchFamily="34" charset="0"/>
              <a:buChar char="•"/>
            </a:pPr>
            <a:r>
              <a:rPr lang="en-US" sz="1900" dirty="0" smtClean="0"/>
              <a:t>Quantification</a:t>
            </a:r>
          </a:p>
          <a:p>
            <a:pPr marL="1371600" lvl="2" indent="-457200">
              <a:buFont typeface="Arial" panose="020B0604020202020204" pitchFamily="34" charset="0"/>
              <a:buChar char="•"/>
            </a:pPr>
            <a:r>
              <a:rPr lang="en-US" sz="1900" dirty="0" smtClean="0"/>
              <a:t>Infrastructure IT requirements</a:t>
            </a:r>
          </a:p>
          <a:p>
            <a:pPr marL="1371600" lvl="2" indent="-457200">
              <a:buFont typeface="Arial" panose="020B0604020202020204" pitchFamily="34" charset="0"/>
              <a:buChar char="•"/>
            </a:pPr>
            <a:r>
              <a:rPr lang="en-US" sz="1900" dirty="0" smtClean="0"/>
              <a:t>Conveying benefits/limitations of datasets (both content and technical) to users</a:t>
            </a:r>
          </a:p>
          <a:p>
            <a:pPr marL="914400" lvl="1" indent="-457200">
              <a:buFont typeface="Arial" panose="020B0604020202020204" pitchFamily="34" charset="0"/>
              <a:buChar char="•"/>
            </a:pPr>
            <a:r>
              <a:rPr lang="en-US" sz="1900" dirty="0" smtClean="0"/>
              <a:t>Document history of </a:t>
            </a:r>
            <a:r>
              <a:rPr lang="en-US" sz="1900" dirty="0" smtClean="0"/>
              <a:t>CoastWatch</a:t>
            </a:r>
            <a:endParaRPr lang="en-US" dirty="0"/>
          </a:p>
        </p:txBody>
      </p:sp>
      <p:sp>
        <p:nvSpPr>
          <p:cNvPr id="10" name="Title 18">
            <a:extLst>
              <a:ext uri="{FF2B5EF4-FFF2-40B4-BE49-F238E27FC236}">
                <a16:creationId xmlns:a16="http://schemas.microsoft.com/office/drawing/2014/main" id="{A1403782-09EB-2241-A83F-BFCE1686C717}"/>
              </a:ext>
            </a:extLst>
          </p:cNvPr>
          <p:cNvSpPr txBox="1">
            <a:spLocks/>
          </p:cNvSpPr>
          <p:nvPr/>
        </p:nvSpPr>
        <p:spPr>
          <a:xfrm>
            <a:off x="532062" y="3600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0" i="0" kern="1200">
                <a:solidFill>
                  <a:schemeClr val="accent5">
                    <a:lumMod val="50000"/>
                  </a:schemeClr>
                </a:solidFill>
                <a:latin typeface="Arial Narrow" panose="020B0604020202020204" pitchFamily="34" charset="0"/>
                <a:ea typeface="+mj-ea"/>
                <a:cs typeface="Arial Narrow" panose="020B0604020202020204" pitchFamily="34" charset="0"/>
              </a:defRPr>
            </a:lvl1pPr>
          </a:lstStyle>
          <a:p>
            <a:r>
              <a:rPr lang="en-US" dirty="0" smtClean="0"/>
              <a:t>NOAA CoastWatch Future Directions</a:t>
            </a:r>
            <a:endParaRPr lang="en-US" dirty="0"/>
          </a:p>
        </p:txBody>
      </p:sp>
      <p:sp>
        <p:nvSpPr>
          <p:cNvPr id="2" name="Footer Placeholder 1"/>
          <p:cNvSpPr>
            <a:spLocks noGrp="1"/>
          </p:cNvSpPr>
          <p:nvPr>
            <p:ph type="ftr" sz="quarter" idx="3"/>
          </p:nvPr>
        </p:nvSpPr>
        <p:spPr/>
        <p:txBody>
          <a:bodyPr/>
          <a:lstStyle/>
          <a:p>
            <a:r>
              <a:rPr lang="en-US" smtClean="0"/>
              <a:t>WGISS-49                                        21-23 April 2020, Virtual</a:t>
            </a:r>
            <a:endParaRPr lang="en-US" dirty="0"/>
          </a:p>
        </p:txBody>
      </p:sp>
      <p:sp>
        <p:nvSpPr>
          <p:cNvPr id="3" name="Slide Number Placeholder 2"/>
          <p:cNvSpPr>
            <a:spLocks noGrp="1"/>
          </p:cNvSpPr>
          <p:nvPr>
            <p:ph type="sldNum" sz="quarter" idx="12"/>
          </p:nvPr>
        </p:nvSpPr>
        <p:spPr/>
        <p:txBody>
          <a:bodyPr/>
          <a:lstStyle/>
          <a:p>
            <a:fld id="{4F6F23CF-7BCB-1C46-9584-7002207BC3BE}" type="slidenum">
              <a:rPr lang="en-US" smtClean="0"/>
              <a:pPr/>
              <a:t>35</a:t>
            </a:fld>
            <a:endParaRPr lang="en-US"/>
          </a:p>
        </p:txBody>
      </p:sp>
    </p:spTree>
    <p:extLst>
      <p:ext uri="{BB962C8B-B14F-4D97-AF65-F5344CB8AC3E}">
        <p14:creationId xmlns:p14="http://schemas.microsoft.com/office/powerpoint/2010/main" val="104504895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srcRect b="14215"/>
          <a:stretch/>
        </p:blipFill>
        <p:spPr>
          <a:xfrm>
            <a:off x="362282" y="1005909"/>
            <a:ext cx="3348524" cy="3740657"/>
          </a:xfrm>
          <a:prstGeom prst="rect">
            <a:avLst/>
          </a:prstGeom>
        </p:spPr>
      </p:pic>
      <p:sp>
        <p:nvSpPr>
          <p:cNvPr id="2" name="Title 1"/>
          <p:cNvSpPr>
            <a:spLocks noGrp="1"/>
          </p:cNvSpPr>
          <p:nvPr>
            <p:ph type="title"/>
          </p:nvPr>
        </p:nvSpPr>
        <p:spPr/>
        <p:txBody>
          <a:bodyPr/>
          <a:lstStyle/>
          <a:p>
            <a:r>
              <a:rPr lang="en-US" dirty="0" smtClean="0"/>
              <a:t>First International Operational Satellite Oceanography Symposium</a:t>
            </a:r>
            <a:endParaRPr lang="en-US" dirty="0"/>
          </a:p>
        </p:txBody>
      </p:sp>
      <p:pic>
        <p:nvPicPr>
          <p:cNvPr id="12" name="Picture 11" descr="https://lh5.googleusercontent.com/hGCqi4QUH4nhnV4PHcjaCOE782N3dV26rJ1kz1s0YvXkYSlIP1BmlmJSZengR16KOBCLD0B6j6Jx6uEjL2uytdZCXr6xPxubAoS0yOOpPIEwNpoRKx0xl5mp0afoykfUCUISle8cgNjDgtHkaQ"/>
          <p:cNvPicPr/>
          <p:nvPr/>
        </p:nvPicPr>
        <p:blipFill rotWithShape="1">
          <a:blip r:embed="rId3">
            <a:extLst>
              <a:ext uri="{28A0092B-C50C-407E-A947-70E740481C1C}">
                <a14:useLocalDpi xmlns:a14="http://schemas.microsoft.com/office/drawing/2010/main" val="0"/>
              </a:ext>
            </a:extLst>
          </a:blip>
          <a:srcRect b="18255"/>
          <a:stretch/>
        </p:blipFill>
        <p:spPr bwMode="auto">
          <a:xfrm>
            <a:off x="3424845" y="1114144"/>
            <a:ext cx="7827016" cy="3424605"/>
          </a:xfrm>
          <a:prstGeom prst="rect">
            <a:avLst/>
          </a:prstGeom>
          <a:noFill/>
          <a:ln>
            <a:noFill/>
          </a:ln>
        </p:spPr>
      </p:pic>
      <p:pic>
        <p:nvPicPr>
          <p:cNvPr id="14" name="Picture 13" descr="File:EUMETSAT logo.svg"/>
          <p:cNvPicPr/>
          <p:nvPr/>
        </p:nvPicPr>
        <p:blipFill>
          <a:blip r:embed="rId4" cstate="print">
            <a:extLst>
              <a:ext uri="{28A0092B-C50C-407E-A947-70E740481C1C}">
                <a14:useLocalDpi xmlns:a14="http://schemas.microsoft.com/office/drawing/2010/main" val="0"/>
              </a:ext>
            </a:extLst>
          </a:blip>
          <a:stretch>
            <a:fillRect/>
          </a:stretch>
        </p:blipFill>
        <p:spPr bwMode="auto">
          <a:xfrm>
            <a:off x="9389794" y="4466784"/>
            <a:ext cx="2064948" cy="1623021"/>
          </a:xfrm>
          <a:prstGeom prst="rect">
            <a:avLst/>
          </a:prstGeom>
          <a:noFill/>
          <a:ln>
            <a:noFill/>
          </a:ln>
        </p:spPr>
      </p:pic>
      <p:pic>
        <p:nvPicPr>
          <p:cNvPr id="15" name="Picture 14"/>
          <p:cNvPicPr/>
          <p:nvPr/>
        </p:nvPicPr>
        <p:blipFill>
          <a:blip r:embed="rId5">
            <a:extLst>
              <a:ext uri="{28A0092B-C50C-407E-A947-70E740481C1C}">
                <a14:useLocalDpi xmlns:a14="http://schemas.microsoft.com/office/drawing/2010/main" val="0"/>
              </a:ext>
            </a:extLst>
          </a:blip>
          <a:stretch>
            <a:fillRect/>
          </a:stretch>
        </p:blipFill>
        <p:spPr>
          <a:xfrm>
            <a:off x="7493144" y="4424936"/>
            <a:ext cx="1776914" cy="1702193"/>
          </a:xfrm>
          <a:prstGeom prst="rect">
            <a:avLst/>
          </a:prstGeom>
        </p:spPr>
      </p:pic>
      <p:sp>
        <p:nvSpPr>
          <p:cNvPr id="16" name="TextBox 15"/>
          <p:cNvSpPr txBox="1"/>
          <p:nvPr/>
        </p:nvSpPr>
        <p:spPr>
          <a:xfrm>
            <a:off x="528299" y="4730148"/>
            <a:ext cx="2896546" cy="1477328"/>
          </a:xfrm>
          <a:prstGeom prst="rect">
            <a:avLst/>
          </a:prstGeom>
          <a:solidFill>
            <a:schemeClr val="bg1"/>
          </a:solidFill>
        </p:spPr>
        <p:txBody>
          <a:bodyPr wrap="square" rtlCol="0">
            <a:spAutoFit/>
          </a:bodyPr>
          <a:lstStyle/>
          <a:p>
            <a:pPr algn="ctr"/>
            <a:endParaRPr lang="en-US" dirty="0" smtClean="0"/>
          </a:p>
          <a:p>
            <a:pPr algn="ctr"/>
            <a:r>
              <a:rPr lang="en-US" dirty="0" smtClean="0"/>
              <a:t>18 to 20 June 2019</a:t>
            </a:r>
          </a:p>
          <a:p>
            <a:pPr algn="ctr"/>
            <a:r>
              <a:rPr lang="en-US" dirty="0" smtClean="0"/>
              <a:t>National Climate and Weather Prediction Center</a:t>
            </a:r>
          </a:p>
          <a:p>
            <a:pPr algn="ctr"/>
            <a:r>
              <a:rPr lang="en-US" dirty="0" smtClean="0"/>
              <a:t>College Park, MD USA</a:t>
            </a:r>
            <a:endParaRPr lang="en-US" dirty="0"/>
          </a:p>
        </p:txBody>
      </p:sp>
      <p:sp>
        <p:nvSpPr>
          <p:cNvPr id="17" name="TextBox 16"/>
          <p:cNvSpPr txBox="1"/>
          <p:nvPr/>
        </p:nvSpPr>
        <p:spPr>
          <a:xfrm>
            <a:off x="3710806" y="4566013"/>
            <a:ext cx="3547460" cy="1754326"/>
          </a:xfrm>
          <a:prstGeom prst="rect">
            <a:avLst/>
          </a:prstGeom>
          <a:solidFill>
            <a:srgbClr val="FFC000"/>
          </a:solidFill>
        </p:spPr>
        <p:txBody>
          <a:bodyPr wrap="square" rtlCol="0">
            <a:spAutoFit/>
          </a:bodyPr>
          <a:lstStyle/>
          <a:p>
            <a:pPr algn="ctr"/>
            <a:endParaRPr lang="en-US" dirty="0" smtClean="0"/>
          </a:p>
          <a:p>
            <a:pPr algn="ctr"/>
            <a:r>
              <a:rPr lang="en-US" sz="2400" b="1" dirty="0" smtClean="0"/>
              <a:t>2</a:t>
            </a:r>
            <a:r>
              <a:rPr lang="en-US" sz="2400" b="1" baseline="30000" dirty="0" smtClean="0"/>
              <a:t>nd</a:t>
            </a:r>
            <a:r>
              <a:rPr lang="en-US" sz="2400" b="1" dirty="0" smtClean="0"/>
              <a:t> </a:t>
            </a:r>
            <a:r>
              <a:rPr lang="en-US" sz="2400" b="1" dirty="0" err="1" smtClean="0"/>
              <a:t>In’tl</a:t>
            </a:r>
            <a:r>
              <a:rPr lang="en-US" sz="2400" b="1" dirty="0" smtClean="0"/>
              <a:t> OSO Symposium</a:t>
            </a:r>
          </a:p>
          <a:p>
            <a:pPr algn="ctr"/>
            <a:r>
              <a:rPr lang="en-US" sz="2400" b="1" dirty="0" smtClean="0"/>
              <a:t>Spring 2021</a:t>
            </a:r>
          </a:p>
          <a:p>
            <a:pPr algn="ctr"/>
            <a:r>
              <a:rPr lang="en-US" sz="2400" b="1" dirty="0" smtClean="0"/>
              <a:t>Germany</a:t>
            </a:r>
          </a:p>
          <a:p>
            <a:pPr algn="ctr"/>
            <a:endParaRPr lang="en-US" dirty="0" smtClean="0"/>
          </a:p>
        </p:txBody>
      </p:sp>
      <p:sp>
        <p:nvSpPr>
          <p:cNvPr id="3" name="Footer Placeholder 2"/>
          <p:cNvSpPr>
            <a:spLocks noGrp="1"/>
          </p:cNvSpPr>
          <p:nvPr>
            <p:ph type="ftr" sz="quarter" idx="3"/>
          </p:nvPr>
        </p:nvSpPr>
        <p:spPr/>
        <p:txBody>
          <a:bodyPr/>
          <a:lstStyle/>
          <a:p>
            <a:r>
              <a:rPr lang="en-US" smtClean="0"/>
              <a:t>WGISS-49                                        21-23 April 2020, Virtual</a:t>
            </a:r>
            <a:endParaRPr lang="en-US" dirty="0"/>
          </a:p>
        </p:txBody>
      </p:sp>
      <p:sp>
        <p:nvSpPr>
          <p:cNvPr id="4" name="Slide Number Placeholder 3"/>
          <p:cNvSpPr>
            <a:spLocks noGrp="1"/>
          </p:cNvSpPr>
          <p:nvPr>
            <p:ph type="sldNum" sz="quarter" idx="12"/>
          </p:nvPr>
        </p:nvSpPr>
        <p:spPr/>
        <p:txBody>
          <a:bodyPr/>
          <a:lstStyle/>
          <a:p>
            <a:fld id="{4F6F23CF-7BCB-1C46-9584-7002207BC3BE}" type="slidenum">
              <a:rPr lang="en-US" smtClean="0"/>
              <a:pPr/>
              <a:t>36</a:t>
            </a:fld>
            <a:endParaRPr lang="en-US"/>
          </a:p>
        </p:txBody>
      </p:sp>
    </p:spTree>
    <p:extLst>
      <p:ext uri="{BB962C8B-B14F-4D97-AF65-F5344CB8AC3E}">
        <p14:creationId xmlns:p14="http://schemas.microsoft.com/office/powerpoint/2010/main" val="373177289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51880" y="-35948"/>
            <a:ext cx="10515600" cy="1325563"/>
          </a:xfrm>
        </p:spPr>
        <p:txBody>
          <a:bodyPr>
            <a:normAutofit/>
          </a:bodyPr>
          <a:lstStyle/>
          <a:p>
            <a:r>
              <a:rPr lang="en-US" sz="4800" dirty="0" smtClean="0">
                <a:latin typeface="Arial Narrow" panose="020B0606020202030204" pitchFamily="34" charset="0"/>
              </a:rPr>
              <a:t>Data Portal Tutorial Animation</a:t>
            </a:r>
            <a:endParaRPr lang="en-US" sz="4800" dirty="0">
              <a:latin typeface="Arial Narrow" panose="020B0606020202030204" pitchFamily="34" charset="0"/>
            </a:endParaRPr>
          </a:p>
        </p:txBody>
      </p:sp>
      <p:sp>
        <p:nvSpPr>
          <p:cNvPr id="6" name="TextBox 5"/>
          <p:cNvSpPr txBox="1"/>
          <p:nvPr/>
        </p:nvSpPr>
        <p:spPr>
          <a:xfrm>
            <a:off x="651880" y="1245588"/>
            <a:ext cx="4648783" cy="523220"/>
          </a:xfrm>
          <a:prstGeom prst="rect">
            <a:avLst/>
          </a:prstGeom>
          <a:noFill/>
        </p:spPr>
        <p:txBody>
          <a:bodyPr wrap="square" rtlCol="0">
            <a:spAutoFit/>
          </a:bodyPr>
          <a:lstStyle/>
          <a:p>
            <a:r>
              <a:rPr lang="en-US" sz="2800" dirty="0" smtClean="0">
                <a:latin typeface="Arial Narrow" panose="020B0606020202030204" pitchFamily="34" charset="0"/>
              </a:rPr>
              <a:t>Downloading and </a:t>
            </a:r>
            <a:r>
              <a:rPr lang="en-US" sz="2800" dirty="0" err="1" smtClean="0">
                <a:latin typeface="Arial Narrow" panose="020B0606020202030204" pitchFamily="34" charset="0"/>
              </a:rPr>
              <a:t>subsetting</a:t>
            </a:r>
            <a:r>
              <a:rPr lang="en-US" sz="2800" dirty="0" smtClean="0">
                <a:latin typeface="Arial Narrow" panose="020B0606020202030204" pitchFamily="34" charset="0"/>
              </a:rPr>
              <a:t> data</a:t>
            </a:r>
          </a:p>
        </p:txBody>
      </p:sp>
      <p:sp>
        <p:nvSpPr>
          <p:cNvPr id="2" name="Rectangle 1"/>
          <p:cNvSpPr/>
          <p:nvPr/>
        </p:nvSpPr>
        <p:spPr>
          <a:xfrm>
            <a:off x="5967325" y="1289615"/>
            <a:ext cx="5247655" cy="369332"/>
          </a:xfrm>
          <a:prstGeom prst="rect">
            <a:avLst/>
          </a:prstGeom>
        </p:spPr>
        <p:txBody>
          <a:bodyPr wrap="none">
            <a:spAutoFit/>
          </a:bodyPr>
          <a:lstStyle/>
          <a:p>
            <a:r>
              <a:rPr lang="en-US" dirty="0">
                <a:hlinkClick r:id="rId5"/>
              </a:rPr>
              <a:t>https://coastwatch.noaa.gov/cw_html/cwViewer.html</a:t>
            </a:r>
            <a:endParaRPr lang="en-US" dirty="0"/>
          </a:p>
        </p:txBody>
      </p:sp>
      <p:pic>
        <p:nvPicPr>
          <p:cNvPr id="5" name="CW_Portal_DownloadandSubsetandDisplayCDAT_2x">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100563" y="1768808"/>
            <a:ext cx="7500637" cy="4219108"/>
          </a:xfrm>
          <a:prstGeom prst="rect">
            <a:avLst/>
          </a:prstGeom>
        </p:spPr>
      </p:pic>
      <p:sp>
        <p:nvSpPr>
          <p:cNvPr id="4" name="Footer Placeholder 3"/>
          <p:cNvSpPr>
            <a:spLocks noGrp="1"/>
          </p:cNvSpPr>
          <p:nvPr>
            <p:ph type="ftr" sz="quarter" idx="3"/>
          </p:nvPr>
        </p:nvSpPr>
        <p:spPr/>
        <p:txBody>
          <a:bodyPr/>
          <a:lstStyle/>
          <a:p>
            <a:r>
              <a:rPr lang="en-US" smtClean="0"/>
              <a:t>WGISS-49                                        21-23 April 2020, Virtual</a:t>
            </a:r>
            <a:endParaRPr lang="en-US" dirty="0"/>
          </a:p>
        </p:txBody>
      </p:sp>
      <p:sp>
        <p:nvSpPr>
          <p:cNvPr id="7" name="Slide Number Placeholder 6"/>
          <p:cNvSpPr>
            <a:spLocks noGrp="1"/>
          </p:cNvSpPr>
          <p:nvPr>
            <p:ph type="sldNum" sz="quarter" idx="12"/>
          </p:nvPr>
        </p:nvSpPr>
        <p:spPr/>
        <p:txBody>
          <a:bodyPr/>
          <a:lstStyle/>
          <a:p>
            <a:fld id="{4F6F23CF-7BCB-1C46-9584-7002207BC3BE}" type="slidenum">
              <a:rPr lang="en-US" smtClean="0"/>
              <a:pPr/>
              <a:t>37</a:t>
            </a:fld>
            <a:endParaRPr lang="en-US"/>
          </a:p>
        </p:txBody>
      </p:sp>
    </p:spTree>
    <p:extLst>
      <p:ext uri="{BB962C8B-B14F-4D97-AF65-F5344CB8AC3E}">
        <p14:creationId xmlns:p14="http://schemas.microsoft.com/office/powerpoint/2010/main" val="37135315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5" name="Rectangle 4"/>
          <p:cNvSpPr/>
          <p:nvPr/>
        </p:nvSpPr>
        <p:spPr>
          <a:xfrm>
            <a:off x="631370" y="4699281"/>
            <a:ext cx="10981509" cy="984885"/>
          </a:xfrm>
          <a:prstGeom prst="rect">
            <a:avLst/>
          </a:prstGeom>
          <a:solidFill>
            <a:srgbClr val="00B0F0"/>
          </a:solidFill>
        </p:spPr>
        <p:txBody>
          <a:bodyPr wrap="square">
            <a:spAutoFit/>
          </a:bodyPr>
          <a:lstStyle/>
          <a:p>
            <a:r>
              <a:rPr lang="en-US" sz="4000" dirty="0" smtClean="0">
                <a:solidFill>
                  <a:srgbClr val="FFFFFF"/>
                </a:solidFill>
                <a:latin typeface="Helvetica Neue"/>
                <a:hlinkClick r:id="rId2"/>
              </a:rPr>
              <a:t>SUBSCRIBE</a:t>
            </a:r>
            <a:endParaRPr lang="en-US" sz="4000" dirty="0" smtClean="0">
              <a:solidFill>
                <a:srgbClr val="FFFFFF"/>
              </a:solidFill>
              <a:latin typeface="Helvetica Neue"/>
            </a:endParaRPr>
          </a:p>
          <a:p>
            <a:r>
              <a:rPr lang="en-US" b="1" dirty="0" smtClean="0">
                <a:solidFill>
                  <a:srgbClr val="FFFFFF"/>
                </a:solidFill>
                <a:latin typeface="Helvetica Neue"/>
              </a:rPr>
              <a:t>to </a:t>
            </a:r>
            <a:r>
              <a:rPr lang="en-US" b="1" dirty="0">
                <a:solidFill>
                  <a:srgbClr val="FFFFFF"/>
                </a:solidFill>
                <a:latin typeface="Helvetica Neue"/>
              </a:rPr>
              <a:t>our monthly newsletter and stay informed of all the latest news about NOAA CoastWatch!</a:t>
            </a:r>
            <a:endParaRPr lang="en-US" dirty="0"/>
          </a:p>
        </p:txBody>
      </p:sp>
      <p:sp>
        <p:nvSpPr>
          <p:cNvPr id="7" name="object 4"/>
          <p:cNvSpPr/>
          <p:nvPr/>
        </p:nvSpPr>
        <p:spPr>
          <a:xfrm>
            <a:off x="5536908" y="620538"/>
            <a:ext cx="1170431" cy="1371599"/>
          </a:xfrm>
          <a:prstGeom prst="rect">
            <a:avLst/>
          </a:prstGeom>
          <a:blipFill>
            <a:blip r:embed="rId3"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
        <p:nvSpPr>
          <p:cNvPr id="8" name="Rectangle 7"/>
          <p:cNvSpPr/>
          <p:nvPr/>
        </p:nvSpPr>
        <p:spPr>
          <a:xfrm>
            <a:off x="3004798" y="2350014"/>
            <a:ext cx="5562599" cy="707886"/>
          </a:xfrm>
          <a:prstGeom prst="rect">
            <a:avLst/>
          </a:prstGeom>
          <a:solidFill>
            <a:srgbClr val="FFFF00"/>
          </a:solidFill>
        </p:spPr>
        <p:txBody>
          <a:bodyPr wrap="square">
            <a:spAutoFit/>
          </a:bodyPr>
          <a:lstStyle/>
          <a:p>
            <a:pPr algn="ctr"/>
            <a:r>
              <a:rPr lang="en-US" sz="4000" dirty="0">
                <a:solidFill>
                  <a:schemeClr val="bg1"/>
                </a:solidFill>
                <a:hlinkClick r:id="rId4"/>
              </a:rPr>
              <a:t>CoastWatch.NOAA.gov</a:t>
            </a:r>
            <a:endParaRPr lang="en-US" sz="4000" dirty="0">
              <a:solidFill>
                <a:schemeClr val="bg1"/>
              </a:solidFill>
            </a:endParaRPr>
          </a:p>
        </p:txBody>
      </p:sp>
      <p:sp>
        <p:nvSpPr>
          <p:cNvPr id="9" name="Rectangle 8"/>
          <p:cNvSpPr/>
          <p:nvPr/>
        </p:nvSpPr>
        <p:spPr>
          <a:xfrm>
            <a:off x="2680952" y="3541930"/>
            <a:ext cx="6210290" cy="707886"/>
          </a:xfrm>
          <a:prstGeom prst="rect">
            <a:avLst/>
          </a:prstGeom>
          <a:solidFill>
            <a:srgbClr val="FFFF00"/>
          </a:solidFill>
        </p:spPr>
        <p:txBody>
          <a:bodyPr wrap="none">
            <a:spAutoFit/>
          </a:bodyPr>
          <a:lstStyle/>
          <a:p>
            <a:pPr algn="ctr"/>
            <a:r>
              <a:rPr lang="en-US" sz="4000" dirty="0">
                <a:solidFill>
                  <a:srgbClr val="0000A4"/>
                </a:solidFill>
                <a:hlinkClick r:id="rId5"/>
              </a:rPr>
              <a:t>CoastWatch.Info@NOAA.gov</a:t>
            </a:r>
            <a:endParaRPr lang="en-US" sz="4000" dirty="0"/>
          </a:p>
        </p:txBody>
      </p:sp>
      <p:sp>
        <p:nvSpPr>
          <p:cNvPr id="3" name="Footer Placeholder 2"/>
          <p:cNvSpPr>
            <a:spLocks noGrp="1"/>
          </p:cNvSpPr>
          <p:nvPr>
            <p:ph type="ftr" sz="quarter" idx="3"/>
          </p:nvPr>
        </p:nvSpPr>
        <p:spPr/>
        <p:txBody>
          <a:bodyPr/>
          <a:lstStyle/>
          <a:p>
            <a:r>
              <a:rPr lang="en-US" smtClean="0"/>
              <a:t>WGISS-49                                        21-23 April 2020, Virtual</a:t>
            </a:r>
            <a:endParaRPr lang="en-US" dirty="0"/>
          </a:p>
        </p:txBody>
      </p:sp>
      <p:sp>
        <p:nvSpPr>
          <p:cNvPr id="4" name="Slide Number Placeholder 3"/>
          <p:cNvSpPr>
            <a:spLocks noGrp="1"/>
          </p:cNvSpPr>
          <p:nvPr>
            <p:ph type="sldNum" sz="quarter" idx="12"/>
          </p:nvPr>
        </p:nvSpPr>
        <p:spPr/>
        <p:txBody>
          <a:bodyPr/>
          <a:lstStyle/>
          <a:p>
            <a:fld id="{4F6F23CF-7BCB-1C46-9584-7002207BC3BE}" type="slidenum">
              <a:rPr lang="en-US" smtClean="0"/>
              <a:pPr/>
              <a:t>38</a:t>
            </a:fld>
            <a:endParaRPr lang="en-US"/>
          </a:p>
        </p:txBody>
      </p:sp>
    </p:spTree>
    <p:extLst>
      <p:ext uri="{BB962C8B-B14F-4D97-AF65-F5344CB8AC3E}">
        <p14:creationId xmlns:p14="http://schemas.microsoft.com/office/powerpoint/2010/main" val="24761841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298" y="-45706"/>
            <a:ext cx="10515600" cy="1325563"/>
          </a:xfrm>
        </p:spPr>
        <p:txBody>
          <a:bodyPr/>
          <a:lstStyle/>
          <a:p>
            <a:r>
              <a:rPr lang="en-US" dirty="0" smtClean="0"/>
              <a:t>History of </a:t>
            </a:r>
            <a:r>
              <a:rPr lang="en-US" dirty="0" smtClean="0"/>
              <a:t>NOAA CoastWatch</a:t>
            </a:r>
            <a:endParaRPr lang="en-US" dirty="0"/>
          </a:p>
        </p:txBody>
      </p:sp>
      <p:sp>
        <p:nvSpPr>
          <p:cNvPr id="3" name="Slide Number Placeholder 2"/>
          <p:cNvSpPr>
            <a:spLocks noGrp="1"/>
          </p:cNvSpPr>
          <p:nvPr>
            <p:ph type="sldNum" sz="quarter" idx="12"/>
          </p:nvPr>
        </p:nvSpPr>
        <p:spPr/>
        <p:txBody>
          <a:bodyPr/>
          <a:lstStyle/>
          <a:p>
            <a:fld id="{4F6F23CF-7BCB-1C46-9584-7002207BC3BE}" type="slidenum">
              <a:rPr lang="en-US" smtClean="0"/>
              <a:pPr/>
              <a:t>4</a:t>
            </a:fld>
            <a:endParaRPr lang="en-US"/>
          </a:p>
        </p:txBody>
      </p:sp>
      <p:sp>
        <p:nvSpPr>
          <p:cNvPr id="4" name="Footer Placeholder 3"/>
          <p:cNvSpPr>
            <a:spLocks noGrp="1"/>
          </p:cNvSpPr>
          <p:nvPr>
            <p:ph type="ftr" sz="quarter" idx="3"/>
          </p:nvPr>
        </p:nvSpPr>
        <p:spPr/>
        <p:txBody>
          <a:bodyPr/>
          <a:lstStyle/>
          <a:p>
            <a:r>
              <a:rPr lang="en-US" smtClean="0"/>
              <a:t>WGISS-49                                        21-23 April 2020, Virtual</a:t>
            </a:r>
            <a:endParaRPr lang="en-US" dirty="0"/>
          </a:p>
        </p:txBody>
      </p:sp>
      <p:pic>
        <p:nvPicPr>
          <p:cNvPr id="7" name="Picture 6"/>
          <p:cNvPicPr>
            <a:picLocks noChangeAspect="1"/>
          </p:cNvPicPr>
          <p:nvPr/>
        </p:nvPicPr>
        <p:blipFill>
          <a:blip r:embed="rId2"/>
          <a:stretch>
            <a:fillRect/>
          </a:stretch>
        </p:blipFill>
        <p:spPr>
          <a:xfrm>
            <a:off x="8670742" y="1386590"/>
            <a:ext cx="3083249" cy="4467069"/>
          </a:xfrm>
          <a:prstGeom prst="rect">
            <a:avLst/>
          </a:prstGeom>
        </p:spPr>
      </p:pic>
      <p:sp>
        <p:nvSpPr>
          <p:cNvPr id="10" name="Title 1"/>
          <p:cNvSpPr txBox="1">
            <a:spLocks/>
          </p:cNvSpPr>
          <p:nvPr/>
        </p:nvSpPr>
        <p:spPr>
          <a:xfrm>
            <a:off x="528298" y="525386"/>
            <a:ext cx="1096166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0" i="0" kern="1200">
                <a:solidFill>
                  <a:schemeClr val="accent5">
                    <a:lumMod val="50000"/>
                  </a:schemeClr>
                </a:solidFill>
                <a:latin typeface="Arial Narrow" panose="020B0604020202020204" pitchFamily="34" charset="0"/>
                <a:ea typeface="+mj-ea"/>
                <a:cs typeface="Arial Narrow" panose="020B0604020202020204" pitchFamily="34" charset="0"/>
              </a:defRPr>
            </a:lvl1pPr>
          </a:lstStyle>
          <a:p>
            <a:r>
              <a:rPr lang="en-US" dirty="0" smtClean="0"/>
              <a:t>1987, Unprecedented HAB in </a:t>
            </a:r>
            <a:r>
              <a:rPr lang="en-US" dirty="0" smtClean="0"/>
              <a:t>NC. - Satellite </a:t>
            </a:r>
            <a:r>
              <a:rPr lang="en-US" dirty="0" smtClean="0"/>
              <a:t>SST points to likely source.</a:t>
            </a:r>
            <a:endParaRPr lang="en-US" dirty="0"/>
          </a:p>
        </p:txBody>
      </p:sp>
      <p:sp>
        <p:nvSpPr>
          <p:cNvPr id="5" name="TextBox 4"/>
          <p:cNvSpPr txBox="1"/>
          <p:nvPr/>
        </p:nvSpPr>
        <p:spPr>
          <a:xfrm>
            <a:off x="6310662" y="6072505"/>
            <a:ext cx="6329702" cy="338554"/>
          </a:xfrm>
          <a:prstGeom prst="rect">
            <a:avLst/>
          </a:prstGeom>
          <a:noFill/>
        </p:spPr>
        <p:txBody>
          <a:bodyPr wrap="square" rtlCol="0">
            <a:spAutoFit/>
          </a:bodyPr>
          <a:lstStyle/>
          <a:p>
            <a:r>
              <a:rPr lang="en-US" sz="1600" dirty="0" smtClean="0"/>
              <a:t>Tester et al., 1991 Limnology and Oceanography, 36(5), 1053-1061</a:t>
            </a:r>
            <a:endParaRPr lang="en-US" sz="1600" dirty="0"/>
          </a:p>
        </p:txBody>
      </p:sp>
      <p:sp>
        <p:nvSpPr>
          <p:cNvPr id="13" name="Rectangle 12"/>
          <p:cNvSpPr/>
          <p:nvPr/>
        </p:nvSpPr>
        <p:spPr>
          <a:xfrm>
            <a:off x="7262538" y="5853659"/>
            <a:ext cx="4747069" cy="338554"/>
          </a:xfrm>
          <a:prstGeom prst="rect">
            <a:avLst/>
          </a:prstGeom>
        </p:spPr>
        <p:txBody>
          <a:bodyPr wrap="none">
            <a:spAutoFit/>
          </a:bodyPr>
          <a:lstStyle/>
          <a:p>
            <a:r>
              <a:rPr lang="en-US" sz="1600" dirty="0" smtClean="0"/>
              <a:t>Fig 2. SST </a:t>
            </a:r>
            <a:r>
              <a:rPr lang="en-US" sz="1600" dirty="0"/>
              <a:t>imagery from AVHRR, NOAA-9 and NOAA-10 </a:t>
            </a:r>
          </a:p>
        </p:txBody>
      </p:sp>
      <p:sp>
        <p:nvSpPr>
          <p:cNvPr id="14" name="TextBox 13"/>
          <p:cNvSpPr txBox="1"/>
          <p:nvPr/>
        </p:nvSpPr>
        <p:spPr>
          <a:xfrm>
            <a:off x="563596" y="1544280"/>
            <a:ext cx="8093224" cy="2308324"/>
          </a:xfrm>
          <a:prstGeom prst="rect">
            <a:avLst/>
          </a:prstGeom>
          <a:noFill/>
        </p:spPr>
        <p:txBody>
          <a:bodyPr wrap="square" rtlCol="0">
            <a:spAutoFit/>
          </a:bodyPr>
          <a:lstStyle/>
          <a:p>
            <a:r>
              <a:rPr lang="en-US" b="1" i="1" dirty="0">
                <a:latin typeface="Candara" panose="020E0502030303020204" pitchFamily="34" charset="0"/>
              </a:rPr>
              <a:t>Toxic </a:t>
            </a:r>
            <a:r>
              <a:rPr lang="en-US" b="1" i="1" dirty="0" err="1">
                <a:latin typeface="Candara" panose="020E0502030303020204" pitchFamily="34" charset="0"/>
              </a:rPr>
              <a:t>Karenia</a:t>
            </a:r>
            <a:r>
              <a:rPr lang="en-US" b="1" i="1" dirty="0">
                <a:latin typeface="Candara" panose="020E0502030303020204" pitchFamily="34" charset="0"/>
              </a:rPr>
              <a:t> brevis (known as red tide) showed up unannounced and unexpected in Coastal NC during a beautiful autumn season in 1987. </a:t>
            </a:r>
          </a:p>
          <a:p>
            <a:r>
              <a:rPr lang="en-US" dirty="0">
                <a:latin typeface="Candara" panose="020E0502030303020204" pitchFamily="34" charset="0"/>
              </a:rPr>
              <a:t>The </a:t>
            </a:r>
            <a:r>
              <a:rPr lang="en-US" b="1" dirty="0">
                <a:latin typeface="Candara" panose="020E0502030303020204" pitchFamily="34" charset="0"/>
              </a:rPr>
              <a:t>NOAA Beaufort Laboratory </a:t>
            </a:r>
            <a:r>
              <a:rPr lang="en-US" dirty="0">
                <a:latin typeface="Candara" panose="020E0502030303020204" pitchFamily="34" charset="0"/>
              </a:rPr>
              <a:t>went into action exploiting </a:t>
            </a:r>
            <a:r>
              <a:rPr lang="en-US" b="1" dirty="0">
                <a:latin typeface="Candara" panose="020E0502030303020204" pitchFamily="34" charset="0"/>
              </a:rPr>
              <a:t>NOAA’s AVHRR satellite SST </a:t>
            </a:r>
            <a:r>
              <a:rPr lang="en-US" dirty="0">
                <a:latin typeface="Candara" panose="020E0502030303020204" pitchFamily="34" charset="0"/>
              </a:rPr>
              <a:t>for the evidence to explain the transport of cells from Florida via the Gulf Stream into colder coastal waters near Cape Lookout and to track the progression of the event that persisted until a major winter storm and that </a:t>
            </a:r>
            <a:r>
              <a:rPr lang="en-US" b="1" dirty="0">
                <a:latin typeface="Candara" panose="020E0502030303020204" pitchFamily="34" charset="0"/>
              </a:rPr>
              <a:t>impacted people, fish, marine mammals, birds, the commercial shellfish industry and the local economy</a:t>
            </a:r>
            <a:r>
              <a:rPr lang="en-US" dirty="0">
                <a:latin typeface="Candara" panose="020E0502030303020204" pitchFamily="34" charset="0"/>
              </a:rPr>
              <a:t>. </a:t>
            </a:r>
          </a:p>
        </p:txBody>
      </p:sp>
      <p:sp>
        <p:nvSpPr>
          <p:cNvPr id="15" name="TextBox 14"/>
          <p:cNvSpPr txBox="1"/>
          <p:nvPr/>
        </p:nvSpPr>
        <p:spPr>
          <a:xfrm>
            <a:off x="563596" y="5087579"/>
            <a:ext cx="6417609" cy="923330"/>
          </a:xfrm>
          <a:prstGeom prst="rect">
            <a:avLst/>
          </a:prstGeom>
          <a:noFill/>
        </p:spPr>
        <p:txBody>
          <a:bodyPr wrap="square" rtlCol="0">
            <a:spAutoFit/>
          </a:bodyPr>
          <a:lstStyle/>
          <a:p>
            <a:r>
              <a:rPr lang="en-US" dirty="0" smtClean="0">
                <a:latin typeface="Candara" panose="020E0502030303020204" pitchFamily="34" charset="0"/>
              </a:rPr>
              <a:t>“Today</a:t>
            </a:r>
            <a:r>
              <a:rPr lang="en-US" dirty="0">
                <a:latin typeface="Candara" panose="020E0502030303020204" pitchFamily="34" charset="0"/>
              </a:rPr>
              <a:t>, the total public health impacts from HABs range from a low of $18 million to a high of $25 million, averaging $22 million over a six-year interval</a:t>
            </a:r>
            <a:r>
              <a:rPr lang="en-US" dirty="0" smtClean="0">
                <a:latin typeface="Candara" panose="020E0502030303020204" pitchFamily="34" charset="0"/>
              </a:rPr>
              <a:t>.”  (NOAA/NOS/NCCOS)</a:t>
            </a:r>
            <a:r>
              <a:rPr lang="en-US" dirty="0">
                <a:latin typeface="Candara" panose="020E0502030303020204" pitchFamily="34" charset="0"/>
              </a:rPr>
              <a:t> </a:t>
            </a:r>
          </a:p>
        </p:txBody>
      </p:sp>
      <p:sp>
        <p:nvSpPr>
          <p:cNvPr id="16" name="TextBox 15"/>
          <p:cNvSpPr txBox="1"/>
          <p:nvPr/>
        </p:nvSpPr>
        <p:spPr>
          <a:xfrm>
            <a:off x="563596" y="3989170"/>
            <a:ext cx="7426161" cy="1015663"/>
          </a:xfrm>
          <a:prstGeom prst="rect">
            <a:avLst/>
          </a:prstGeom>
          <a:noFill/>
        </p:spPr>
        <p:txBody>
          <a:bodyPr wrap="square" rtlCol="0">
            <a:spAutoFit/>
          </a:bodyPr>
          <a:lstStyle/>
          <a:p>
            <a:r>
              <a:rPr lang="en-US" sz="2000" b="1" dirty="0">
                <a:latin typeface="Candara" panose="020E0502030303020204" pitchFamily="34" charset="0"/>
              </a:rPr>
              <a:t>NOAA CoastWatch was born out of this event.   </a:t>
            </a:r>
            <a:endParaRPr lang="en-US" sz="2000" b="1" dirty="0" smtClean="0">
              <a:latin typeface="Candara" panose="020E0502030303020204" pitchFamily="34" charset="0"/>
            </a:endParaRPr>
          </a:p>
          <a:p>
            <a:r>
              <a:rPr lang="en-US" sz="2000" dirty="0" smtClean="0">
                <a:latin typeface="Candara" panose="020E0502030303020204" pitchFamily="34" charset="0"/>
              </a:rPr>
              <a:t>We </a:t>
            </a:r>
            <a:r>
              <a:rPr lang="en-US" sz="2000" dirty="0">
                <a:latin typeface="Candara" panose="020E0502030303020204" pitchFamily="34" charset="0"/>
              </a:rPr>
              <a:t>were awarded a NOAA Heritage Grant to document our story </a:t>
            </a:r>
            <a:r>
              <a:rPr lang="en-US" sz="2000" dirty="0" smtClean="0">
                <a:latin typeface="Candara" panose="020E0502030303020204" pitchFamily="34" charset="0"/>
              </a:rPr>
              <a:t>for </a:t>
            </a:r>
            <a:r>
              <a:rPr lang="en-US" sz="2000" dirty="0">
                <a:latin typeface="Candara" panose="020E0502030303020204" pitchFamily="34" charset="0"/>
              </a:rPr>
              <a:t>NOAA’s 50</a:t>
            </a:r>
            <a:r>
              <a:rPr lang="en-US" sz="2000" baseline="30000" dirty="0">
                <a:latin typeface="Candara" panose="020E0502030303020204" pitchFamily="34" charset="0"/>
              </a:rPr>
              <a:t>th</a:t>
            </a:r>
            <a:r>
              <a:rPr lang="en-US" sz="2000" dirty="0">
                <a:latin typeface="Candara" panose="020E0502030303020204" pitchFamily="34" charset="0"/>
              </a:rPr>
              <a:t>.</a:t>
            </a:r>
          </a:p>
        </p:txBody>
      </p:sp>
    </p:spTree>
    <p:extLst>
      <p:ext uri="{BB962C8B-B14F-4D97-AF65-F5344CB8AC3E}">
        <p14:creationId xmlns:p14="http://schemas.microsoft.com/office/powerpoint/2010/main" val="12662221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056BFDA-3813-4341-9357-953D63152EC7}"/>
              </a:ext>
            </a:extLst>
          </p:cNvPr>
          <p:cNvSpPr>
            <a:spLocks noGrp="1"/>
          </p:cNvSpPr>
          <p:nvPr>
            <p:ph type="title"/>
          </p:nvPr>
        </p:nvSpPr>
        <p:spPr/>
        <p:txBody>
          <a:bodyPr/>
          <a:lstStyle/>
          <a:p>
            <a:r>
              <a:rPr lang="en-US" dirty="0" smtClean="0"/>
              <a:t>Value Chain of Data</a:t>
            </a:r>
            <a:r>
              <a:rPr lang="en-US" dirty="0"/>
              <a:t>, Products, Information, Knowledge</a:t>
            </a:r>
            <a:endParaRPr lang="en-US" dirty="0">
              <a:latin typeface="Arial" panose="020B0604020202020204" pitchFamily="34" charset="0"/>
              <a:cs typeface="Arial" panose="020B0604020202020204" pitchFamily="34" charset="0"/>
            </a:endParaRPr>
          </a:p>
        </p:txBody>
      </p:sp>
      <p:sp>
        <p:nvSpPr>
          <p:cNvPr id="12" name="Slide Number Placeholder 11">
            <a:extLst>
              <a:ext uri="{FF2B5EF4-FFF2-40B4-BE49-F238E27FC236}">
                <a16:creationId xmlns:a16="http://schemas.microsoft.com/office/drawing/2014/main" id="{1DE3F045-427B-3245-BB06-1671389CE3A0}"/>
              </a:ext>
            </a:extLst>
          </p:cNvPr>
          <p:cNvSpPr>
            <a:spLocks noGrp="1"/>
          </p:cNvSpPr>
          <p:nvPr>
            <p:ph type="sldNum" sz="quarter" idx="12"/>
          </p:nvPr>
        </p:nvSpPr>
        <p:spPr/>
        <p:txBody>
          <a:bodyPr/>
          <a:lstStyle/>
          <a:p>
            <a:fld id="{4F6F23CF-7BCB-1C46-9584-7002207BC3BE}" type="slidenum">
              <a:rPr lang="en-US" smtClean="0"/>
              <a:t>5</a:t>
            </a:fld>
            <a:endParaRPr lang="en-US"/>
          </a:p>
        </p:txBody>
      </p:sp>
      <p:sp>
        <p:nvSpPr>
          <p:cNvPr id="5" name="TextBox 4">
            <a:extLst>
              <a:ext uri="{FF2B5EF4-FFF2-40B4-BE49-F238E27FC236}">
                <a16:creationId xmlns:a16="http://schemas.microsoft.com/office/drawing/2014/main" id="{3E919721-BDAF-AF47-BFF5-02754C954A52}"/>
              </a:ext>
            </a:extLst>
          </p:cNvPr>
          <p:cNvSpPr txBox="1"/>
          <p:nvPr/>
        </p:nvSpPr>
        <p:spPr>
          <a:xfrm>
            <a:off x="6067744" y="1237807"/>
            <a:ext cx="5621138" cy="4515739"/>
          </a:xfrm>
          <a:prstGeom prst="rect">
            <a:avLst/>
          </a:prstGeom>
          <a:noFill/>
        </p:spPr>
        <p:txBody>
          <a:bodyPr wrap="square" lIns="82945" tIns="41473" rIns="82945" bIns="41473" rtlCol="0">
            <a:spAutoFit/>
          </a:bodyPr>
          <a:lstStyle/>
          <a:p>
            <a:r>
              <a:rPr lang="en-US" sz="2400" dirty="0" smtClean="0">
                <a:cs typeface="Helvetica" panose="020B0604020202020204" pitchFamily="34" charset="0"/>
              </a:rPr>
              <a:t>Data </a:t>
            </a:r>
            <a:r>
              <a:rPr lang="en-US" sz="2400" dirty="0">
                <a:cs typeface="Helvetica" panose="020B0604020202020204" pitchFamily="34" charset="0"/>
              </a:rPr>
              <a:t>(~from bytes to geophysical parameters)</a:t>
            </a:r>
          </a:p>
          <a:p>
            <a:endParaRPr lang="en-US" sz="2400" dirty="0" smtClean="0">
              <a:cs typeface="Helvetica" panose="020B0604020202020204" pitchFamily="34" charset="0"/>
            </a:endParaRPr>
          </a:p>
          <a:p>
            <a:r>
              <a:rPr lang="en-US" sz="2400" dirty="0" smtClean="0">
                <a:cs typeface="Helvetica" panose="020B0604020202020204" pitchFamily="34" charset="0"/>
              </a:rPr>
              <a:t>Data </a:t>
            </a:r>
            <a:r>
              <a:rPr lang="en-US" sz="2400" dirty="0">
                <a:cs typeface="Helvetica" panose="020B0604020202020204" pitchFamily="34" charset="0"/>
              </a:rPr>
              <a:t>Products (~from swath/granule to merged, mapped, anomalies, etc.)</a:t>
            </a:r>
          </a:p>
          <a:p>
            <a:endParaRPr lang="en-US" sz="2400" dirty="0" smtClean="0">
              <a:cs typeface="Helvetica" panose="020B0604020202020204" pitchFamily="34" charset="0"/>
            </a:endParaRPr>
          </a:p>
          <a:p>
            <a:r>
              <a:rPr lang="en-US" sz="2400" dirty="0" smtClean="0">
                <a:cs typeface="Helvetica" panose="020B0604020202020204" pitchFamily="34" charset="0"/>
              </a:rPr>
              <a:t>Information </a:t>
            </a:r>
            <a:r>
              <a:rPr lang="en-US" sz="2400" dirty="0">
                <a:cs typeface="Helvetica" panose="020B0604020202020204" pitchFamily="34" charset="0"/>
              </a:rPr>
              <a:t>(such as combine data types, outside information, get the full picture)</a:t>
            </a:r>
          </a:p>
          <a:p>
            <a:endParaRPr lang="en-US" sz="2400" dirty="0" smtClean="0">
              <a:cs typeface="Helvetica" panose="020B0604020202020204" pitchFamily="34" charset="0"/>
            </a:endParaRPr>
          </a:p>
          <a:p>
            <a:r>
              <a:rPr lang="en-US" sz="2400" dirty="0" smtClean="0">
                <a:cs typeface="Helvetica" panose="020B0604020202020204" pitchFamily="34" charset="0"/>
              </a:rPr>
              <a:t>Knowledge </a:t>
            </a:r>
            <a:r>
              <a:rPr lang="en-US" sz="2400" dirty="0">
                <a:cs typeface="Helvetica" panose="020B0604020202020204" pitchFamily="34" charset="0"/>
              </a:rPr>
              <a:t>(</a:t>
            </a:r>
            <a:r>
              <a:rPr lang="en-US" sz="2400" b="1" i="1" dirty="0">
                <a:cs typeface="Helvetica" panose="020B0604020202020204" pitchFamily="34" charset="0"/>
              </a:rPr>
              <a:t>to inform actions</a:t>
            </a:r>
            <a:r>
              <a:rPr lang="en-US" sz="2400" dirty="0" smtClean="0">
                <a:cs typeface="Helvetica" panose="020B0604020202020204" pitchFamily="34" charset="0"/>
              </a:rPr>
              <a:t>)</a:t>
            </a:r>
          </a:p>
          <a:p>
            <a:endParaRPr lang="en-US" sz="2400" dirty="0">
              <a:cs typeface="Helvetica" panose="020B0604020202020204" pitchFamily="34" charset="0"/>
            </a:endParaRPr>
          </a:p>
          <a:p>
            <a:r>
              <a:rPr lang="en-US" sz="2400" dirty="0" smtClean="0">
                <a:cs typeface="Helvetica" panose="020B0604020202020204" pitchFamily="34" charset="0"/>
              </a:rPr>
              <a:t>“ANALYSIS READY DATA”</a:t>
            </a:r>
            <a:endParaRPr lang="en-US" sz="2400" dirty="0">
              <a:cs typeface="Helvetica" panose="020B0604020202020204" pitchFamily="34" charset="0"/>
            </a:endParaRPr>
          </a:p>
        </p:txBody>
      </p:sp>
      <p:graphicFrame>
        <p:nvGraphicFramePr>
          <p:cNvPr id="7" name="Diagram 6"/>
          <p:cNvGraphicFramePr>
            <a:graphicFrameLocks noChangeAspect="1"/>
          </p:cNvGraphicFramePr>
          <p:nvPr>
            <p:extLst>
              <p:ext uri="{D42A27DB-BD31-4B8C-83A1-F6EECF244321}">
                <p14:modId xmlns:p14="http://schemas.microsoft.com/office/powerpoint/2010/main" val="2330041820"/>
              </p:ext>
            </p:extLst>
          </p:nvPr>
        </p:nvGraphicFramePr>
        <p:xfrm>
          <a:off x="777469" y="1534205"/>
          <a:ext cx="4773306"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Footer Placeholder 1"/>
          <p:cNvSpPr>
            <a:spLocks noGrp="1"/>
          </p:cNvSpPr>
          <p:nvPr>
            <p:ph type="ftr" sz="quarter" idx="3"/>
          </p:nvPr>
        </p:nvSpPr>
        <p:spPr/>
        <p:txBody>
          <a:bodyPr/>
          <a:lstStyle/>
          <a:p>
            <a:r>
              <a:rPr lang="en-US" smtClean="0"/>
              <a:t>WGISS-49                                        21-23 April 2020, Virtual</a:t>
            </a:r>
            <a:endParaRPr lang="en-US" dirty="0"/>
          </a:p>
        </p:txBody>
      </p:sp>
      <p:sp>
        <p:nvSpPr>
          <p:cNvPr id="3" name="Oval 2"/>
          <p:cNvSpPr/>
          <p:nvPr/>
        </p:nvSpPr>
        <p:spPr>
          <a:xfrm rot="1385951">
            <a:off x="584932" y="3734853"/>
            <a:ext cx="3676405" cy="1956816"/>
          </a:xfrm>
          <a:prstGeom prst="ellipse">
            <a:avLst/>
          </a:prstGeom>
          <a:noFill/>
          <a:ln w="1270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flipH="1">
            <a:off x="2656726" y="2314612"/>
            <a:ext cx="315862" cy="1659611"/>
          </a:xfrm>
          <a:prstGeom prst="straightConnector1">
            <a:avLst/>
          </a:prstGeom>
          <a:ln w="1270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2972588" y="4081234"/>
            <a:ext cx="1016968" cy="91440"/>
          </a:xfrm>
          <a:prstGeom prst="straightConnector1">
            <a:avLst/>
          </a:prstGeom>
          <a:ln w="1270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11767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Users</a:t>
            </a:r>
            <a:endParaRPr lang="en-US" dirty="0"/>
          </a:p>
        </p:txBody>
      </p:sp>
      <p:sp>
        <p:nvSpPr>
          <p:cNvPr id="3" name="Slide Number Placeholder 2"/>
          <p:cNvSpPr>
            <a:spLocks noGrp="1"/>
          </p:cNvSpPr>
          <p:nvPr>
            <p:ph type="sldNum" sz="quarter" idx="12"/>
          </p:nvPr>
        </p:nvSpPr>
        <p:spPr/>
        <p:txBody>
          <a:bodyPr/>
          <a:lstStyle/>
          <a:p>
            <a:fld id="{4F6F23CF-7BCB-1C46-9584-7002207BC3BE}" type="slidenum">
              <a:rPr lang="en-US" smtClean="0"/>
              <a:pPr/>
              <a:t>6</a:t>
            </a:fld>
            <a:endParaRPr lang="en-US"/>
          </a:p>
        </p:txBody>
      </p:sp>
      <p:sp>
        <p:nvSpPr>
          <p:cNvPr id="4" name="Footer Placeholder 3"/>
          <p:cNvSpPr>
            <a:spLocks noGrp="1"/>
          </p:cNvSpPr>
          <p:nvPr>
            <p:ph type="ftr" sz="quarter" idx="3"/>
          </p:nvPr>
        </p:nvSpPr>
        <p:spPr/>
        <p:txBody>
          <a:bodyPr/>
          <a:lstStyle/>
          <a:p>
            <a:r>
              <a:rPr lang="en-US" smtClean="0"/>
              <a:t>WGISS-49                                        21-23 April 2020, Virtual</a:t>
            </a:r>
            <a:endParaRPr lang="en-US" dirty="0"/>
          </a:p>
        </p:txBody>
      </p:sp>
      <p:sp>
        <p:nvSpPr>
          <p:cNvPr id="6" name="TextBox 5"/>
          <p:cNvSpPr txBox="1"/>
          <p:nvPr/>
        </p:nvSpPr>
        <p:spPr>
          <a:xfrm>
            <a:off x="2934789" y="508678"/>
            <a:ext cx="4563291" cy="2308324"/>
          </a:xfrm>
          <a:prstGeom prst="rect">
            <a:avLst/>
          </a:prstGeom>
          <a:solidFill>
            <a:schemeClr val="accent5">
              <a:lumMod val="20000"/>
              <a:lumOff val="80000"/>
            </a:schemeClr>
          </a:solidFill>
        </p:spPr>
        <p:txBody>
          <a:bodyPr wrap="square" rtlCol="0">
            <a:spAutoFit/>
          </a:bodyPr>
          <a:lstStyle/>
          <a:p>
            <a:r>
              <a:rPr lang="en-US" sz="2400" b="1" dirty="0" smtClean="0"/>
              <a:t>Users across all of NOAA’s Offices</a:t>
            </a:r>
            <a:endParaRPr lang="en-US" sz="2400" b="1" dirty="0" smtClean="0"/>
          </a:p>
          <a:p>
            <a:r>
              <a:rPr lang="en-US" sz="2400" dirty="0" smtClean="0"/>
              <a:t>Weather </a:t>
            </a:r>
            <a:r>
              <a:rPr lang="en-US" sz="2400" dirty="0" smtClean="0"/>
              <a:t>Service (NWS)</a:t>
            </a:r>
            <a:endParaRPr lang="en-US" sz="2400" dirty="0" smtClean="0"/>
          </a:p>
          <a:p>
            <a:r>
              <a:rPr lang="en-US" sz="2400" dirty="0" smtClean="0"/>
              <a:t>Fisheries (NMFS)</a:t>
            </a:r>
            <a:endParaRPr lang="en-US" sz="2400" dirty="0" smtClean="0"/>
          </a:p>
          <a:p>
            <a:r>
              <a:rPr lang="en-US" sz="2400" dirty="0" smtClean="0"/>
              <a:t>Ocean </a:t>
            </a:r>
            <a:r>
              <a:rPr lang="en-US" sz="2400" dirty="0" smtClean="0"/>
              <a:t>Service (NOS)</a:t>
            </a:r>
            <a:endParaRPr lang="en-US" sz="2400" dirty="0" smtClean="0"/>
          </a:p>
          <a:p>
            <a:r>
              <a:rPr lang="en-US" sz="2400" dirty="0" smtClean="0"/>
              <a:t>Scientific Research (OAR)</a:t>
            </a:r>
          </a:p>
          <a:p>
            <a:r>
              <a:rPr lang="en-US" sz="2400" dirty="0" smtClean="0"/>
              <a:t>Data and Information (NESDIS)</a:t>
            </a:r>
            <a:endParaRPr lang="en-US" sz="2400" dirty="0"/>
          </a:p>
        </p:txBody>
      </p:sp>
      <p:sp>
        <p:nvSpPr>
          <p:cNvPr id="7" name="TextBox 6"/>
          <p:cNvSpPr txBox="1"/>
          <p:nvPr/>
        </p:nvSpPr>
        <p:spPr>
          <a:xfrm>
            <a:off x="7664986" y="508678"/>
            <a:ext cx="3934831" cy="2308324"/>
          </a:xfrm>
          <a:prstGeom prst="rect">
            <a:avLst/>
          </a:prstGeom>
          <a:solidFill>
            <a:schemeClr val="accent6">
              <a:lumMod val="20000"/>
              <a:lumOff val="80000"/>
            </a:schemeClr>
          </a:solidFill>
        </p:spPr>
        <p:txBody>
          <a:bodyPr wrap="square" rtlCol="0">
            <a:spAutoFit/>
          </a:bodyPr>
          <a:lstStyle/>
          <a:p>
            <a:r>
              <a:rPr lang="en-US" sz="2400" b="1" dirty="0" smtClean="0"/>
              <a:t>Non-NOAA Users</a:t>
            </a:r>
          </a:p>
          <a:p>
            <a:r>
              <a:rPr lang="en-US" sz="2400" dirty="0"/>
              <a:t>Other Federal, State agencies</a:t>
            </a:r>
          </a:p>
          <a:p>
            <a:r>
              <a:rPr lang="en-US" sz="2400" dirty="0" smtClean="0"/>
              <a:t>Commercial </a:t>
            </a:r>
            <a:r>
              <a:rPr lang="en-US" sz="2400" dirty="0" smtClean="0"/>
              <a:t>Sector</a:t>
            </a:r>
          </a:p>
          <a:p>
            <a:r>
              <a:rPr lang="en-US" sz="2400" dirty="0" smtClean="0"/>
              <a:t>International </a:t>
            </a:r>
            <a:r>
              <a:rPr lang="en-US" sz="2400" dirty="0" smtClean="0"/>
              <a:t>partners</a:t>
            </a:r>
          </a:p>
          <a:p>
            <a:r>
              <a:rPr lang="en-US" sz="2400" dirty="0"/>
              <a:t>Academia</a:t>
            </a:r>
          </a:p>
          <a:p>
            <a:r>
              <a:rPr lang="en-US" sz="2400" dirty="0" smtClean="0"/>
              <a:t>General public</a:t>
            </a:r>
            <a:endParaRPr lang="en-US" sz="2400" dirty="0" smtClean="0"/>
          </a:p>
        </p:txBody>
      </p:sp>
      <p:sp>
        <p:nvSpPr>
          <p:cNvPr id="9" name="TextBox 8"/>
          <p:cNvSpPr txBox="1"/>
          <p:nvPr/>
        </p:nvSpPr>
        <p:spPr>
          <a:xfrm>
            <a:off x="1200193" y="2926544"/>
            <a:ext cx="10399624" cy="3416320"/>
          </a:xfrm>
          <a:prstGeom prst="rect">
            <a:avLst/>
          </a:prstGeom>
          <a:solidFill>
            <a:schemeClr val="accent4">
              <a:lumMod val="20000"/>
              <a:lumOff val="80000"/>
            </a:schemeClr>
          </a:solidFill>
        </p:spPr>
        <p:txBody>
          <a:bodyPr wrap="square" rtlCol="0">
            <a:spAutoFit/>
          </a:bodyPr>
          <a:lstStyle/>
          <a:p>
            <a:pPr marL="342900" indent="-342900">
              <a:buFont typeface="Arial" panose="020B0604020202020204" pitchFamily="34" charset="0"/>
              <a:buChar char="•"/>
            </a:pPr>
            <a:r>
              <a:rPr lang="en-US" sz="2400" dirty="0" smtClean="0"/>
              <a:t>Intermediate and downstream </a:t>
            </a:r>
            <a:r>
              <a:rPr lang="en-US" sz="2400" dirty="0" smtClean="0"/>
              <a:t>users</a:t>
            </a:r>
          </a:p>
          <a:p>
            <a:pPr marL="342900" indent="-342900">
              <a:buFont typeface="Arial" panose="020B0604020202020204" pitchFamily="34" charset="0"/>
              <a:buChar char="•"/>
            </a:pPr>
            <a:r>
              <a:rPr lang="en-US" sz="2400" dirty="0" smtClean="0"/>
              <a:t>Operational, mission/application-oriented</a:t>
            </a:r>
          </a:p>
          <a:p>
            <a:pPr marL="800100" lvl="1" indent="-342900">
              <a:buFont typeface="Arial" panose="020B0604020202020204" pitchFamily="34" charset="0"/>
              <a:buChar char="•"/>
            </a:pPr>
            <a:r>
              <a:rPr lang="en-US" sz="2400" dirty="0" smtClean="0"/>
              <a:t>Near real time</a:t>
            </a:r>
          </a:p>
          <a:p>
            <a:pPr marL="800100" lvl="1" indent="-342900">
              <a:buFont typeface="Arial" panose="020B0604020202020204" pitchFamily="34" charset="0"/>
              <a:buChar char="•"/>
            </a:pPr>
            <a:r>
              <a:rPr lang="en-US" sz="2400" dirty="0" smtClean="0"/>
              <a:t>Delayed, environmental context, trends, etc.</a:t>
            </a:r>
            <a:endParaRPr lang="en-US" sz="2400" dirty="0" smtClean="0"/>
          </a:p>
          <a:p>
            <a:pPr marL="342900" indent="-342900">
              <a:buFont typeface="Arial" panose="020B0604020202020204" pitchFamily="34" charset="0"/>
              <a:buChar char="•"/>
            </a:pPr>
            <a:r>
              <a:rPr lang="en-US" sz="2400" dirty="0" smtClean="0"/>
              <a:t>Various levels of </a:t>
            </a:r>
            <a:r>
              <a:rPr lang="en-US" sz="2400" dirty="0" smtClean="0"/>
              <a:t>sophistication about </a:t>
            </a:r>
            <a:r>
              <a:rPr lang="en-US" sz="2400" dirty="0" smtClean="0"/>
              <a:t>knowledge </a:t>
            </a:r>
            <a:r>
              <a:rPr lang="en-US" sz="2400" dirty="0" smtClean="0"/>
              <a:t>of </a:t>
            </a:r>
            <a:r>
              <a:rPr lang="en-US" sz="2400" dirty="0" smtClean="0"/>
              <a:t>satellite data, computational resources, etc. </a:t>
            </a:r>
          </a:p>
          <a:p>
            <a:pPr marL="800100" lvl="1" indent="-342900">
              <a:buFont typeface="Arial" panose="020B0604020202020204" pitchFamily="34" charset="0"/>
              <a:buChar char="•"/>
            </a:pPr>
            <a:r>
              <a:rPr lang="en-US" sz="2400" dirty="0" smtClean="0"/>
              <a:t>“Power users</a:t>
            </a:r>
            <a:r>
              <a:rPr lang="en-US" sz="2400" dirty="0" smtClean="0"/>
              <a:t>” (often want L1, L2)</a:t>
            </a:r>
            <a:endParaRPr lang="en-US" sz="2400" dirty="0"/>
          </a:p>
          <a:p>
            <a:pPr marL="800100" lvl="1" indent="-342900">
              <a:buFont typeface="Arial" panose="020B0604020202020204" pitchFamily="34" charset="0"/>
              <a:buChar char="•"/>
            </a:pPr>
            <a:r>
              <a:rPr lang="en-US" sz="2400" dirty="0" smtClean="0"/>
              <a:t>Experts in other fields but novice to satellite data (L3, L4 easier to use)</a:t>
            </a:r>
          </a:p>
          <a:p>
            <a:pPr marL="800100" lvl="1" indent="-342900">
              <a:buFont typeface="Arial" panose="020B0604020202020204" pitchFamily="34" charset="0"/>
              <a:buChar char="•"/>
            </a:pPr>
            <a:r>
              <a:rPr lang="en-US" sz="2400" dirty="0" smtClean="0"/>
              <a:t>Casual users browsing to answer anecdotal curiosities (online viewer only)</a:t>
            </a:r>
            <a:endParaRPr lang="en-US" sz="2400" dirty="0" smtClean="0"/>
          </a:p>
        </p:txBody>
      </p:sp>
    </p:spTree>
    <p:extLst>
      <p:ext uri="{BB962C8B-B14F-4D97-AF65-F5344CB8AC3E}">
        <p14:creationId xmlns:p14="http://schemas.microsoft.com/office/powerpoint/2010/main" val="3553471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0A93F48-96E2-E24C-8873-9FE1D204B5DC}"/>
              </a:ext>
            </a:extLst>
          </p:cNvPr>
          <p:cNvSpPr>
            <a:spLocks noGrp="1"/>
          </p:cNvSpPr>
          <p:nvPr>
            <p:ph type="sldNum" sz="quarter" idx="12"/>
          </p:nvPr>
        </p:nvSpPr>
        <p:spPr/>
        <p:txBody>
          <a:bodyPr/>
          <a:lstStyle/>
          <a:p>
            <a:fld id="{4F6F23CF-7BCB-1C46-9584-7002207BC3BE}" type="slidenum">
              <a:rPr lang="en-US" smtClean="0"/>
              <a:pPr/>
              <a:t>7</a:t>
            </a:fld>
            <a:endParaRPr lang="en-US" dirty="0"/>
          </a:p>
        </p:txBody>
      </p:sp>
      <p:sp>
        <p:nvSpPr>
          <p:cNvPr id="4" name="Title 1">
            <a:extLst>
              <a:ext uri="{FF2B5EF4-FFF2-40B4-BE49-F238E27FC236}">
                <a16:creationId xmlns:a16="http://schemas.microsoft.com/office/drawing/2014/main" id="{24E140D7-D2EE-8544-B707-4A42DAD0D079}"/>
              </a:ext>
            </a:extLst>
          </p:cNvPr>
          <p:cNvSpPr txBox="1">
            <a:spLocks/>
          </p:cNvSpPr>
          <p:nvPr/>
        </p:nvSpPr>
        <p:spPr>
          <a:xfrm>
            <a:off x="356844" y="48540"/>
            <a:ext cx="10515600" cy="1325563"/>
          </a:xfrm>
          <a:prstGeom prst="rect">
            <a:avLst/>
          </a:prstGeom>
        </p:spPr>
        <p:txBody>
          <a:bodyPr/>
          <a:lstStyle>
            <a:lvl1pPr algn="l" defTabSz="914400" rtl="0" eaLnBrk="1" latinLnBrk="0" hangingPunct="1">
              <a:lnSpc>
                <a:spcPct val="90000"/>
              </a:lnSpc>
              <a:spcBef>
                <a:spcPct val="0"/>
              </a:spcBef>
              <a:buNone/>
              <a:defRPr sz="3200" b="0" i="0" kern="1200">
                <a:solidFill>
                  <a:schemeClr val="accent5">
                    <a:lumMod val="50000"/>
                  </a:schemeClr>
                </a:solidFill>
                <a:latin typeface="Arial Narrow" panose="020B0604020202020204" pitchFamily="34" charset="0"/>
                <a:ea typeface="+mj-ea"/>
                <a:cs typeface="Arial Narrow" panose="020B0604020202020204" pitchFamily="34" charset="0"/>
              </a:defRPr>
            </a:lvl1pPr>
          </a:lstStyle>
          <a:p>
            <a:endParaRPr lang="en-US" dirty="0">
              <a:latin typeface="Arial Narrow"/>
              <a:cs typeface="Arial Narrow"/>
            </a:endParaRPr>
          </a:p>
          <a:p>
            <a:r>
              <a:rPr lang="en-US" dirty="0">
                <a:latin typeface="Arial Narrow"/>
                <a:cs typeface="Arial Narrow"/>
              </a:rPr>
              <a:t>CoastWatch </a:t>
            </a:r>
            <a:r>
              <a:rPr lang="en-US" dirty="0" smtClean="0">
                <a:latin typeface="Arial Narrow"/>
                <a:cs typeface="Arial Narrow"/>
              </a:rPr>
              <a:t>helps </a:t>
            </a:r>
            <a:r>
              <a:rPr lang="en-US" dirty="0">
                <a:latin typeface="Arial Narrow"/>
                <a:cs typeface="Arial Narrow"/>
              </a:rPr>
              <a:t>users access and use satellite data</a:t>
            </a:r>
          </a:p>
        </p:txBody>
      </p:sp>
      <p:grpSp>
        <p:nvGrpSpPr>
          <p:cNvPr id="11" name="Group 10">
            <a:extLst>
              <a:ext uri="{FF2B5EF4-FFF2-40B4-BE49-F238E27FC236}">
                <a16:creationId xmlns:a16="http://schemas.microsoft.com/office/drawing/2014/main" id="{368B6426-C89D-ED4B-9B00-26891534AC02}"/>
              </a:ext>
            </a:extLst>
          </p:cNvPr>
          <p:cNvGrpSpPr/>
          <p:nvPr/>
        </p:nvGrpSpPr>
        <p:grpSpPr>
          <a:xfrm>
            <a:off x="1018070" y="1286233"/>
            <a:ext cx="9854374" cy="3844718"/>
            <a:chOff x="1475260" y="2049516"/>
            <a:chExt cx="9918663" cy="3844718"/>
          </a:xfrm>
        </p:grpSpPr>
        <p:grpSp>
          <p:nvGrpSpPr>
            <p:cNvPr id="12" name="Group 11">
              <a:extLst>
                <a:ext uri="{FF2B5EF4-FFF2-40B4-BE49-F238E27FC236}">
                  <a16:creationId xmlns:a16="http://schemas.microsoft.com/office/drawing/2014/main" id="{93E52BE5-6849-3B4E-9036-41F1EF712B92}"/>
                </a:ext>
              </a:extLst>
            </p:cNvPr>
            <p:cNvGrpSpPr/>
            <p:nvPr/>
          </p:nvGrpSpPr>
          <p:grpSpPr>
            <a:xfrm>
              <a:off x="2646972" y="2049516"/>
              <a:ext cx="8746951" cy="3844718"/>
              <a:chOff x="2471146" y="1752336"/>
              <a:chExt cx="8746951" cy="3844718"/>
            </a:xfrm>
          </p:grpSpPr>
          <p:sp>
            <p:nvSpPr>
              <p:cNvPr id="14" name="Rectangle 13">
                <a:extLst>
                  <a:ext uri="{FF2B5EF4-FFF2-40B4-BE49-F238E27FC236}">
                    <a16:creationId xmlns:a16="http://schemas.microsoft.com/office/drawing/2014/main" id="{5332BACB-0E7C-A245-916B-E531ED432F9F}"/>
                  </a:ext>
                </a:extLst>
              </p:cNvPr>
              <p:cNvSpPr/>
              <p:nvPr/>
            </p:nvSpPr>
            <p:spPr>
              <a:xfrm>
                <a:off x="3337674" y="2075423"/>
                <a:ext cx="7880423" cy="3170099"/>
              </a:xfrm>
              <a:prstGeom prst="rect">
                <a:avLst/>
              </a:prstGeom>
            </p:spPr>
            <p:txBody>
              <a:bodyPr wrap="square">
                <a:spAutoFit/>
              </a:bodyPr>
              <a:lstStyle/>
              <a:p>
                <a:pPr>
                  <a:lnSpc>
                    <a:spcPct val="120000"/>
                  </a:lnSpc>
                  <a:spcBef>
                    <a:spcPts val="600"/>
                  </a:spcBef>
                </a:pPr>
                <a:r>
                  <a:rPr lang="en-US" sz="2000" b="1" dirty="0" smtClean="0">
                    <a:solidFill>
                      <a:schemeClr val="tx1">
                        <a:lumMod val="85000"/>
                        <a:lumOff val="15000"/>
                      </a:schemeClr>
                    </a:solidFill>
                    <a:latin typeface="Helvetica" charset="0"/>
                    <a:ea typeface="Helvetica" charset="0"/>
                    <a:cs typeface="Helvetica" charset="0"/>
                  </a:rPr>
                  <a:t>Provide </a:t>
                </a:r>
                <a:r>
                  <a:rPr lang="en-US" sz="2000" b="1" dirty="0">
                    <a:solidFill>
                      <a:schemeClr val="tx1">
                        <a:lumMod val="85000"/>
                        <a:lumOff val="15000"/>
                      </a:schemeClr>
                    </a:solidFill>
                    <a:latin typeface="Helvetica" charset="0"/>
                    <a:ea typeface="Helvetica" charset="0"/>
                    <a:cs typeface="Helvetica" charset="0"/>
                  </a:rPr>
                  <a:t>access to </a:t>
                </a:r>
                <a:r>
                  <a:rPr lang="en-US" sz="2000" b="1" dirty="0" smtClean="0">
                    <a:solidFill>
                      <a:schemeClr val="tx1">
                        <a:lumMod val="85000"/>
                        <a:lumOff val="15000"/>
                      </a:schemeClr>
                    </a:solidFill>
                    <a:latin typeface="Helvetica" charset="0"/>
                    <a:ea typeface="Helvetica" charset="0"/>
                    <a:cs typeface="Helvetica" charset="0"/>
                  </a:rPr>
                  <a:t>curated datasets </a:t>
                </a:r>
                <a:r>
                  <a:rPr lang="en-US" sz="2000" b="1" dirty="0">
                    <a:solidFill>
                      <a:schemeClr val="tx1">
                        <a:lumMod val="85000"/>
                        <a:lumOff val="15000"/>
                      </a:schemeClr>
                    </a:solidFill>
                    <a:latin typeface="Helvetica" charset="0"/>
                    <a:ea typeface="Helvetica" charset="0"/>
                    <a:cs typeface="Helvetica" charset="0"/>
                  </a:rPr>
                  <a:t>with data servers</a:t>
                </a:r>
              </a:p>
              <a:p>
                <a:pPr marL="295275" indent="-295275">
                  <a:lnSpc>
                    <a:spcPct val="120000"/>
                  </a:lnSpc>
                  <a:spcBef>
                    <a:spcPts val="2400"/>
                  </a:spcBef>
                </a:pPr>
                <a:r>
                  <a:rPr lang="en-US" sz="2000" b="1" dirty="0" smtClean="0">
                    <a:solidFill>
                      <a:schemeClr val="tx1">
                        <a:lumMod val="85000"/>
                        <a:lumOff val="15000"/>
                      </a:schemeClr>
                    </a:solidFill>
                    <a:latin typeface="Helvetica" charset="0"/>
                    <a:ea typeface="Helvetica" charset="0"/>
                    <a:cs typeface="Helvetica" charset="0"/>
                  </a:rPr>
                  <a:t>Develop </a:t>
                </a:r>
                <a:r>
                  <a:rPr lang="en-US" sz="2000" b="1" dirty="0">
                    <a:solidFill>
                      <a:schemeClr val="tx1">
                        <a:lumMod val="85000"/>
                        <a:lumOff val="15000"/>
                      </a:schemeClr>
                    </a:solidFill>
                    <a:latin typeface="Helvetica" charset="0"/>
                    <a:ea typeface="Helvetica" charset="0"/>
                    <a:cs typeface="Helvetica" charset="0"/>
                  </a:rPr>
                  <a:t>tools and tutorials to help users access and use data</a:t>
                </a:r>
              </a:p>
              <a:p>
                <a:pPr marL="295275" indent="-295275">
                  <a:lnSpc>
                    <a:spcPct val="120000"/>
                  </a:lnSpc>
                  <a:spcBef>
                    <a:spcPts val="2400"/>
                  </a:spcBef>
                </a:pPr>
                <a:r>
                  <a:rPr lang="en-US" sz="2000" b="1" dirty="0" smtClean="0">
                    <a:solidFill>
                      <a:schemeClr val="tx1">
                        <a:lumMod val="85000"/>
                        <a:lumOff val="15000"/>
                      </a:schemeClr>
                    </a:solidFill>
                    <a:latin typeface="Helvetica" charset="0"/>
                    <a:ea typeface="Helvetica" charset="0"/>
                    <a:cs typeface="Helvetica" charset="0"/>
                  </a:rPr>
                  <a:t>Provide </a:t>
                </a:r>
                <a:r>
                  <a:rPr lang="en-US" sz="2000" b="1" dirty="0">
                    <a:solidFill>
                      <a:schemeClr val="tx1">
                        <a:lumMod val="85000"/>
                        <a:lumOff val="15000"/>
                      </a:schemeClr>
                    </a:solidFill>
                    <a:latin typeface="Helvetica" charset="0"/>
                    <a:ea typeface="Helvetica" charset="0"/>
                    <a:cs typeface="Helvetica" charset="0"/>
                  </a:rPr>
                  <a:t>training and hands-on assistance</a:t>
                </a:r>
              </a:p>
              <a:p>
                <a:pPr marL="295275" indent="-295275">
                  <a:lnSpc>
                    <a:spcPct val="120000"/>
                  </a:lnSpc>
                  <a:spcBef>
                    <a:spcPts val="2400"/>
                  </a:spcBef>
                </a:pPr>
                <a:r>
                  <a:rPr lang="en-US" sz="2000" b="1" dirty="0" smtClean="0">
                    <a:solidFill>
                      <a:schemeClr val="tx1">
                        <a:lumMod val="85000"/>
                        <a:lumOff val="15000"/>
                      </a:schemeClr>
                    </a:solidFill>
                    <a:latin typeface="Helvetica" charset="0"/>
                    <a:ea typeface="Helvetica" charset="0"/>
                    <a:cs typeface="Helvetica" charset="0"/>
                  </a:rPr>
                  <a:t>Find </a:t>
                </a:r>
                <a:r>
                  <a:rPr lang="en-US" sz="2000" b="1" dirty="0">
                    <a:solidFill>
                      <a:schemeClr val="tx1">
                        <a:lumMod val="85000"/>
                        <a:lumOff val="15000"/>
                      </a:schemeClr>
                    </a:solidFill>
                    <a:latin typeface="Helvetica" charset="0"/>
                    <a:ea typeface="Helvetica" charset="0"/>
                    <a:cs typeface="Helvetica" charset="0"/>
                  </a:rPr>
                  <a:t>or create products in response to users needs</a:t>
                </a:r>
              </a:p>
              <a:p>
                <a:pPr>
                  <a:lnSpc>
                    <a:spcPct val="120000"/>
                  </a:lnSpc>
                  <a:spcBef>
                    <a:spcPts val="2400"/>
                  </a:spcBef>
                </a:pPr>
                <a:r>
                  <a:rPr lang="en-US" sz="2000" b="1" dirty="0" smtClean="0">
                    <a:solidFill>
                      <a:schemeClr val="tx1">
                        <a:lumMod val="85000"/>
                        <a:lumOff val="15000"/>
                      </a:schemeClr>
                    </a:solidFill>
                    <a:latin typeface="Helvetica" charset="0"/>
                    <a:ea typeface="Helvetica" charset="0"/>
                    <a:cs typeface="Helvetica" charset="0"/>
                  </a:rPr>
                  <a:t>Work </a:t>
                </a:r>
                <a:r>
                  <a:rPr lang="en-US" sz="2000" b="1" dirty="0">
                    <a:solidFill>
                      <a:schemeClr val="tx1">
                        <a:lumMod val="85000"/>
                        <a:lumOff val="15000"/>
                      </a:schemeClr>
                    </a:solidFill>
                    <a:latin typeface="Helvetica" charset="0"/>
                    <a:ea typeface="Helvetica" charset="0"/>
                    <a:cs typeface="Helvetica" charset="0"/>
                  </a:rPr>
                  <a:t>directly with users on </a:t>
                </a:r>
                <a:r>
                  <a:rPr lang="en-US" sz="2000" b="1" dirty="0" smtClean="0">
                    <a:solidFill>
                      <a:schemeClr val="tx1">
                        <a:lumMod val="85000"/>
                        <a:lumOff val="15000"/>
                      </a:schemeClr>
                    </a:solidFill>
                    <a:latin typeface="Helvetica" charset="0"/>
                    <a:ea typeface="Helvetica" charset="0"/>
                    <a:cs typeface="Helvetica" charset="0"/>
                  </a:rPr>
                  <a:t>developmental projects</a:t>
                </a:r>
                <a:endParaRPr lang="en-US" sz="2000" b="1" dirty="0">
                  <a:solidFill>
                    <a:schemeClr val="tx1">
                      <a:lumMod val="85000"/>
                      <a:lumOff val="15000"/>
                    </a:schemeClr>
                  </a:solidFill>
                  <a:latin typeface="Helvetica" charset="0"/>
                  <a:ea typeface="Helvetica" charset="0"/>
                  <a:cs typeface="Helvetica" charset="0"/>
                </a:endParaRPr>
              </a:p>
            </p:txBody>
          </p:sp>
          <p:sp>
            <p:nvSpPr>
              <p:cNvPr id="15" name="Down Arrow 14">
                <a:extLst>
                  <a:ext uri="{FF2B5EF4-FFF2-40B4-BE49-F238E27FC236}">
                    <a16:creationId xmlns:a16="http://schemas.microsoft.com/office/drawing/2014/main" id="{D2FC3F61-EF2F-FB44-A505-B3AD084BFCB1}"/>
                  </a:ext>
                </a:extLst>
              </p:cNvPr>
              <p:cNvSpPr/>
              <p:nvPr/>
            </p:nvSpPr>
            <p:spPr bwMode="auto">
              <a:xfrm>
                <a:off x="2471146" y="1752336"/>
                <a:ext cx="474133" cy="3844718"/>
              </a:xfrm>
              <a:prstGeom prst="downArrow">
                <a:avLst>
                  <a:gd name="adj1" fmla="val 57143"/>
                  <a:gd name="adj2" fmla="val 50000"/>
                </a:avLst>
              </a:prstGeom>
              <a:gradFill>
                <a:gsLst>
                  <a:gs pos="0">
                    <a:schemeClr val="accent1">
                      <a:lumMod val="5000"/>
                      <a:lumOff val="95000"/>
                    </a:schemeClr>
                  </a:gs>
                  <a:gs pos="100000">
                    <a:schemeClr val="accent1">
                      <a:lumMod val="50000"/>
                    </a:schemeClr>
                  </a:gs>
                  <a:gs pos="99000">
                    <a:schemeClr val="accent1">
                      <a:lumMod val="50000"/>
                    </a:schemeClr>
                  </a:gs>
                  <a:gs pos="100000">
                    <a:schemeClr val="accent1">
                      <a:lumMod val="30000"/>
                      <a:lumOff val="70000"/>
                    </a:schemeClr>
                  </a:gs>
                </a:gsLst>
                <a:lin ang="5400000" scaled="1"/>
              </a:gra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en-US" sz="1800" b="0" i="0" u="none" strike="noStrike" cap="none" normalizeH="0" baseline="0" dirty="0">
                  <a:ln>
                    <a:noFill/>
                  </a:ln>
                  <a:effectLst/>
                  <a:latin typeface="Arial" charset="0"/>
                  <a:ea typeface="ＭＳ Ｐゴシック" charset="0"/>
                  <a:cs typeface="Arial Unicode MS" charset="0"/>
                </a:endParaRPr>
              </a:p>
            </p:txBody>
          </p:sp>
        </p:grpSp>
        <p:sp>
          <p:nvSpPr>
            <p:cNvPr id="13" name="TextBox 12">
              <a:extLst>
                <a:ext uri="{FF2B5EF4-FFF2-40B4-BE49-F238E27FC236}">
                  <a16:creationId xmlns:a16="http://schemas.microsoft.com/office/drawing/2014/main" id="{08443343-BB32-6849-9218-31B9B4862F6F}"/>
                </a:ext>
              </a:extLst>
            </p:cNvPr>
            <p:cNvSpPr txBox="1"/>
            <p:nvPr/>
          </p:nvSpPr>
          <p:spPr>
            <a:xfrm rot="16200000">
              <a:off x="125440" y="3567993"/>
              <a:ext cx="3478956" cy="779316"/>
            </a:xfrm>
            <a:prstGeom prst="rect">
              <a:avLst/>
            </a:prstGeom>
            <a:noFill/>
          </p:spPr>
          <p:txBody>
            <a:bodyPr wrap="square" rtlCol="0">
              <a:spAutoFit/>
            </a:bodyPr>
            <a:lstStyle/>
            <a:p>
              <a:pPr algn="ctr"/>
              <a:r>
                <a:rPr lang="en-US" sz="2400" b="1" cap="small" dirty="0">
                  <a:solidFill>
                    <a:srgbClr val="002060"/>
                  </a:solidFill>
                  <a:latin typeface="Helvetica" charset="0"/>
                  <a:ea typeface="Helvetica" charset="0"/>
                  <a:cs typeface="Helvetica" charset="0"/>
                </a:rPr>
                <a:t>Increasing</a:t>
              </a:r>
              <a:br>
                <a:rPr lang="en-US" sz="2400" b="1" cap="small" dirty="0">
                  <a:solidFill>
                    <a:srgbClr val="002060"/>
                  </a:solidFill>
                  <a:latin typeface="Helvetica" charset="0"/>
                  <a:ea typeface="Helvetica" charset="0"/>
                  <a:cs typeface="Helvetica" charset="0"/>
                </a:rPr>
              </a:br>
              <a:r>
                <a:rPr lang="en-US" sz="2400" b="1" cap="small" dirty="0">
                  <a:solidFill>
                    <a:srgbClr val="002060"/>
                  </a:solidFill>
                  <a:latin typeface="Helvetica" charset="0"/>
                  <a:ea typeface="Helvetica" charset="0"/>
                  <a:cs typeface="Helvetica" charset="0"/>
                </a:rPr>
                <a:t>Assistance to User</a:t>
              </a:r>
            </a:p>
          </p:txBody>
        </p:sp>
      </p:grpSp>
      <p:sp>
        <p:nvSpPr>
          <p:cNvPr id="6" name="Footer Placeholder 5"/>
          <p:cNvSpPr>
            <a:spLocks noGrp="1"/>
          </p:cNvSpPr>
          <p:nvPr>
            <p:ph type="ftr" sz="quarter" idx="3"/>
          </p:nvPr>
        </p:nvSpPr>
        <p:spPr/>
        <p:txBody>
          <a:bodyPr/>
          <a:lstStyle/>
          <a:p>
            <a:r>
              <a:rPr lang="en-US" smtClean="0"/>
              <a:t>WGISS-49                                        21-23 April 2020, Virtual</a:t>
            </a:r>
            <a:endParaRPr lang="en-US" dirty="0"/>
          </a:p>
        </p:txBody>
      </p:sp>
      <p:sp>
        <p:nvSpPr>
          <p:cNvPr id="3" name="TextBox 2"/>
          <p:cNvSpPr txBox="1"/>
          <p:nvPr/>
        </p:nvSpPr>
        <p:spPr>
          <a:xfrm>
            <a:off x="2507337" y="5482483"/>
            <a:ext cx="6755054" cy="830997"/>
          </a:xfrm>
          <a:prstGeom prst="rect">
            <a:avLst/>
          </a:prstGeom>
          <a:solidFill>
            <a:schemeClr val="accent4">
              <a:lumMod val="40000"/>
              <a:lumOff val="60000"/>
            </a:schemeClr>
          </a:solidFill>
        </p:spPr>
        <p:txBody>
          <a:bodyPr wrap="none" rtlCol="0">
            <a:spAutoFit/>
          </a:bodyPr>
          <a:lstStyle/>
          <a:p>
            <a:pPr algn="ctr"/>
            <a:r>
              <a:rPr lang="en-US" sz="2400" dirty="0" smtClean="0"/>
              <a:t>CoastWatch </a:t>
            </a:r>
            <a:r>
              <a:rPr lang="en-US" sz="2400" dirty="0" err="1" smtClean="0"/>
              <a:t>HelpDesk</a:t>
            </a:r>
            <a:r>
              <a:rPr lang="en-US" sz="2400" dirty="0" smtClean="0"/>
              <a:t>:  </a:t>
            </a:r>
            <a:r>
              <a:rPr lang="en-US" sz="2400" dirty="0" smtClean="0">
                <a:hlinkClick r:id="rId2"/>
              </a:rPr>
              <a:t>CoastWatch.Info@NOAA.gov</a:t>
            </a:r>
            <a:endParaRPr lang="en-US" sz="2400" dirty="0" smtClean="0"/>
          </a:p>
          <a:p>
            <a:pPr algn="ctr"/>
            <a:r>
              <a:rPr lang="en-US" sz="2400" dirty="0" smtClean="0"/>
              <a:t>User forum in development</a:t>
            </a:r>
            <a:endParaRPr lang="en-US" sz="2400" dirty="0"/>
          </a:p>
        </p:txBody>
      </p:sp>
    </p:spTree>
    <p:extLst>
      <p:ext uri="{BB962C8B-B14F-4D97-AF65-F5344CB8AC3E}">
        <p14:creationId xmlns:p14="http://schemas.microsoft.com/office/powerpoint/2010/main" val="3982045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48640" y="1596455"/>
            <a:ext cx="1490472" cy="1490472"/>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551176" y="1596455"/>
            <a:ext cx="1490472" cy="1490472"/>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0152233" y="1596455"/>
            <a:ext cx="1490472" cy="1490472"/>
          </a:xfrm>
          <a:prstGeom prst="rect">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950119" y="1596455"/>
            <a:ext cx="1490472" cy="1490472"/>
          </a:xfrm>
          <a:prstGeom prst="rect">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64301" y="3197582"/>
            <a:ext cx="1683371" cy="707886"/>
          </a:xfrm>
          <a:prstGeom prst="rect">
            <a:avLst/>
          </a:prstGeom>
          <a:noFill/>
        </p:spPr>
        <p:txBody>
          <a:bodyPr wrap="square" rtlCol="0">
            <a:spAutoFit/>
          </a:bodyPr>
          <a:lstStyle/>
          <a:p>
            <a:pPr algn="ctr"/>
            <a:r>
              <a:rPr lang="en-US" sz="2000" dirty="0" smtClean="0">
                <a:latin typeface="Candara" panose="020E0502030303020204" pitchFamily="34" charset="0"/>
              </a:rPr>
              <a:t>Sea Surface Temperature</a:t>
            </a:r>
            <a:endParaRPr lang="en-US" sz="2000" dirty="0">
              <a:latin typeface="Candara" panose="020E0502030303020204" pitchFamily="34" charset="0"/>
            </a:endParaRPr>
          </a:p>
        </p:txBody>
      </p:sp>
      <p:sp>
        <p:nvSpPr>
          <p:cNvPr id="14" name="Rectangle 13"/>
          <p:cNvSpPr/>
          <p:nvPr/>
        </p:nvSpPr>
        <p:spPr>
          <a:xfrm>
            <a:off x="5349062" y="1596455"/>
            <a:ext cx="1490472" cy="1490472"/>
          </a:xfrm>
          <a:prstGeom prst="rect">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bject 2"/>
          <p:cNvSpPr/>
          <p:nvPr/>
        </p:nvSpPr>
        <p:spPr>
          <a:xfrm>
            <a:off x="3749040" y="1596455"/>
            <a:ext cx="1490472" cy="1490472"/>
          </a:xfrm>
          <a:prstGeom prst="rect">
            <a:avLst/>
          </a:prstGeom>
          <a:blipFill>
            <a:blip r:embed="rId7" cstate="print">
              <a:extLst>
                <a:ext uri="{28A0092B-C50C-407E-A947-70E740481C1C}">
                  <a14:useLocalDpi xmlns:a14="http://schemas.microsoft.com/office/drawing/2010/main" val="0"/>
                </a:ext>
              </a:extLst>
            </a:blip>
            <a:srcRect/>
            <a:stretch>
              <a:fillRect l="-7014" t="-15825" r="-177273" b="-20000"/>
            </a:stretch>
          </a:blipFill>
          <a:ln w="12700">
            <a:solidFill>
              <a:schemeClr val="tx1"/>
            </a:solidFill>
          </a:ln>
        </p:spPr>
        <p:txBody>
          <a:bodyPr wrap="square" lIns="0" tIns="0" rIns="0" bIns="0" rtlCol="0"/>
          <a:lstStyle/>
          <a:p>
            <a:endParaRPr/>
          </a:p>
        </p:txBody>
      </p:sp>
      <p:sp>
        <p:nvSpPr>
          <p:cNvPr id="20" name="object 11"/>
          <p:cNvSpPr/>
          <p:nvPr/>
        </p:nvSpPr>
        <p:spPr>
          <a:xfrm>
            <a:off x="2148840" y="1596455"/>
            <a:ext cx="1490472" cy="1490472"/>
          </a:xfrm>
          <a:prstGeom prst="rect">
            <a:avLst/>
          </a:prstGeom>
          <a:blipFill>
            <a:blip r:embed="rId8" cstate="screen">
              <a:extLst>
                <a:ext uri="{28A0092B-C50C-407E-A947-70E740481C1C}">
                  <a14:useLocalDpi xmlns:a14="http://schemas.microsoft.com/office/drawing/2010/main" val="0"/>
                </a:ext>
              </a:extLst>
            </a:blip>
            <a:srcRect/>
            <a:stretch>
              <a:fillRect t="-9032" r="-162274" b="-16150"/>
            </a:stretch>
          </a:blipFill>
          <a:ln w="12700">
            <a:solidFill>
              <a:schemeClr val="tx1"/>
            </a:solidFill>
          </a:ln>
        </p:spPr>
        <p:txBody>
          <a:bodyPr wrap="square" lIns="0" tIns="0" rIns="0" bIns="0" rtlCol="0"/>
          <a:lstStyle/>
          <a:p>
            <a:endParaRPr/>
          </a:p>
        </p:txBody>
      </p:sp>
      <p:sp>
        <p:nvSpPr>
          <p:cNvPr id="2" name="Footer Placeholder 1"/>
          <p:cNvSpPr>
            <a:spLocks noGrp="1"/>
          </p:cNvSpPr>
          <p:nvPr>
            <p:ph type="ftr" sz="quarter" idx="3"/>
          </p:nvPr>
        </p:nvSpPr>
        <p:spPr/>
        <p:txBody>
          <a:bodyPr/>
          <a:lstStyle/>
          <a:p>
            <a:r>
              <a:rPr lang="en-US" smtClean="0"/>
              <a:t>WGISS-49                                        21-23 April 2020, Virtual</a:t>
            </a:r>
            <a:endParaRPr lang="en-US" dirty="0"/>
          </a:p>
        </p:txBody>
      </p:sp>
      <p:sp>
        <p:nvSpPr>
          <p:cNvPr id="6" name="Slide Number Placeholder 5"/>
          <p:cNvSpPr>
            <a:spLocks noGrp="1"/>
          </p:cNvSpPr>
          <p:nvPr>
            <p:ph type="sldNum" sz="quarter" idx="12"/>
          </p:nvPr>
        </p:nvSpPr>
        <p:spPr/>
        <p:txBody>
          <a:bodyPr/>
          <a:lstStyle/>
          <a:p>
            <a:fld id="{4F6F23CF-7BCB-1C46-9584-7002207BC3BE}" type="slidenum">
              <a:rPr lang="en-US" smtClean="0"/>
              <a:pPr/>
              <a:t>8</a:t>
            </a:fld>
            <a:endParaRPr lang="en-US"/>
          </a:p>
        </p:txBody>
      </p:sp>
      <p:sp>
        <p:nvSpPr>
          <p:cNvPr id="10" name="Title 9"/>
          <p:cNvSpPr>
            <a:spLocks noGrp="1"/>
          </p:cNvSpPr>
          <p:nvPr>
            <p:ph type="title"/>
          </p:nvPr>
        </p:nvSpPr>
        <p:spPr/>
        <p:txBody>
          <a:bodyPr/>
          <a:lstStyle/>
          <a:p>
            <a:r>
              <a:rPr lang="en-US" spc="-35" dirty="0"/>
              <a:t>Ocean (Water) </a:t>
            </a:r>
            <a:r>
              <a:rPr lang="en-US" spc="-100" dirty="0"/>
              <a:t>P</a:t>
            </a:r>
            <a:r>
              <a:rPr lang="en-US" spc="-25" dirty="0"/>
              <a:t>a</a:t>
            </a:r>
            <a:r>
              <a:rPr lang="en-US" spc="-90" dirty="0"/>
              <a:t>r</a:t>
            </a:r>
            <a:r>
              <a:rPr lang="en-US" spc="-25" dirty="0"/>
              <a:t>a</a:t>
            </a:r>
            <a:r>
              <a:rPr lang="en-US" spc="-35" dirty="0"/>
              <a:t>m</a:t>
            </a:r>
            <a:r>
              <a:rPr lang="en-US" spc="-45" dirty="0"/>
              <a:t>e</a:t>
            </a:r>
            <a:r>
              <a:rPr lang="en-US" spc="-70" dirty="0"/>
              <a:t>t</a:t>
            </a:r>
            <a:r>
              <a:rPr lang="en-US" spc="-25" dirty="0"/>
              <a:t>e</a:t>
            </a:r>
            <a:r>
              <a:rPr lang="en-US" spc="-55" dirty="0"/>
              <a:t>r</a:t>
            </a:r>
            <a:r>
              <a:rPr lang="en-US" spc="-20" dirty="0"/>
              <a:t>s</a:t>
            </a:r>
            <a:r>
              <a:rPr lang="en-US" spc="20" dirty="0"/>
              <a:t> </a:t>
            </a:r>
            <a:r>
              <a:rPr lang="en-US" spc="-10" dirty="0"/>
              <a:t>f</a:t>
            </a:r>
            <a:r>
              <a:rPr lang="en-US" spc="-55" dirty="0"/>
              <a:t>r</a:t>
            </a:r>
            <a:r>
              <a:rPr lang="en-US" spc="-30" dirty="0"/>
              <a:t>o</a:t>
            </a:r>
            <a:r>
              <a:rPr lang="en-US" spc="-35" dirty="0"/>
              <a:t>m </a:t>
            </a:r>
            <a:r>
              <a:rPr lang="en-US" spc="-25" dirty="0" smtClean="0"/>
              <a:t>S</a:t>
            </a:r>
            <a:r>
              <a:rPr lang="en-US" spc="-305" dirty="0" smtClean="0"/>
              <a:t>P</a:t>
            </a:r>
            <a:r>
              <a:rPr lang="en-US" spc="-75" dirty="0" smtClean="0"/>
              <a:t>A</a:t>
            </a:r>
            <a:r>
              <a:rPr lang="en-US" spc="-30" dirty="0" smtClean="0"/>
              <a:t>C</a:t>
            </a:r>
            <a:r>
              <a:rPr lang="en-US" spc="-20" dirty="0" smtClean="0"/>
              <a:t>E</a:t>
            </a:r>
            <a:endParaRPr lang="en-US" dirty="0"/>
          </a:p>
        </p:txBody>
      </p:sp>
      <p:sp>
        <p:nvSpPr>
          <p:cNvPr id="22" name="Rectangle 21"/>
          <p:cNvSpPr/>
          <p:nvPr/>
        </p:nvSpPr>
        <p:spPr>
          <a:xfrm>
            <a:off x="528298" y="982689"/>
            <a:ext cx="7705636" cy="584775"/>
          </a:xfrm>
          <a:prstGeom prst="rect">
            <a:avLst/>
          </a:prstGeom>
        </p:spPr>
        <p:txBody>
          <a:bodyPr wrap="none">
            <a:spAutoFit/>
          </a:bodyPr>
          <a:lstStyle/>
          <a:p>
            <a:r>
              <a:rPr lang="en-US" sz="3200" spc="-20" dirty="0" smtClean="0"/>
              <a:t>From NOAA </a:t>
            </a:r>
            <a:r>
              <a:rPr lang="en-US" sz="3200" spc="-20" dirty="0"/>
              <a:t>and </a:t>
            </a:r>
            <a:r>
              <a:rPr lang="en-US" sz="3200" spc="-20" dirty="0" smtClean="0"/>
              <a:t>non-NOAA satellites/sensors </a:t>
            </a:r>
            <a:endParaRPr lang="en-US" sz="3200" dirty="0"/>
          </a:p>
        </p:txBody>
      </p:sp>
      <p:sp>
        <p:nvSpPr>
          <p:cNvPr id="23" name="TextBox 22"/>
          <p:cNvSpPr txBox="1"/>
          <p:nvPr/>
        </p:nvSpPr>
        <p:spPr>
          <a:xfrm>
            <a:off x="1974229" y="3197582"/>
            <a:ext cx="1683371" cy="400110"/>
          </a:xfrm>
          <a:prstGeom prst="rect">
            <a:avLst/>
          </a:prstGeom>
          <a:noFill/>
        </p:spPr>
        <p:txBody>
          <a:bodyPr wrap="square" rtlCol="0">
            <a:spAutoFit/>
          </a:bodyPr>
          <a:lstStyle/>
          <a:p>
            <a:pPr algn="ctr"/>
            <a:r>
              <a:rPr lang="en-US" sz="2000" dirty="0" smtClean="0">
                <a:latin typeface="Candara" panose="020E0502030303020204" pitchFamily="34" charset="0"/>
              </a:rPr>
              <a:t>Ocean Color</a:t>
            </a:r>
            <a:endParaRPr lang="en-US" sz="2000" dirty="0">
              <a:latin typeface="Candara" panose="020E0502030303020204" pitchFamily="34" charset="0"/>
            </a:endParaRPr>
          </a:p>
        </p:txBody>
      </p:sp>
      <p:sp>
        <p:nvSpPr>
          <p:cNvPr id="24" name="TextBox 23"/>
          <p:cNvSpPr txBox="1"/>
          <p:nvPr/>
        </p:nvSpPr>
        <p:spPr>
          <a:xfrm>
            <a:off x="3547872" y="3202487"/>
            <a:ext cx="1683371" cy="400110"/>
          </a:xfrm>
          <a:prstGeom prst="rect">
            <a:avLst/>
          </a:prstGeom>
          <a:noFill/>
        </p:spPr>
        <p:txBody>
          <a:bodyPr wrap="square" rtlCol="0">
            <a:spAutoFit/>
          </a:bodyPr>
          <a:lstStyle/>
          <a:p>
            <a:pPr algn="ctr"/>
            <a:r>
              <a:rPr lang="en-US" sz="2000" dirty="0" smtClean="0">
                <a:latin typeface="Candara" panose="020E0502030303020204" pitchFamily="34" charset="0"/>
              </a:rPr>
              <a:t>Altimetry</a:t>
            </a:r>
            <a:endParaRPr lang="en-US" sz="2000" dirty="0">
              <a:latin typeface="Candara" panose="020E0502030303020204" pitchFamily="34" charset="0"/>
            </a:endParaRPr>
          </a:p>
        </p:txBody>
      </p:sp>
      <p:sp>
        <p:nvSpPr>
          <p:cNvPr id="25" name="TextBox 24"/>
          <p:cNvSpPr txBox="1"/>
          <p:nvPr/>
        </p:nvSpPr>
        <p:spPr>
          <a:xfrm>
            <a:off x="5142373" y="3197582"/>
            <a:ext cx="1683371" cy="707886"/>
          </a:xfrm>
          <a:prstGeom prst="rect">
            <a:avLst/>
          </a:prstGeom>
          <a:noFill/>
        </p:spPr>
        <p:txBody>
          <a:bodyPr wrap="square" rtlCol="0">
            <a:spAutoFit/>
          </a:bodyPr>
          <a:lstStyle/>
          <a:p>
            <a:pPr algn="ctr"/>
            <a:r>
              <a:rPr lang="en-US" sz="2000" dirty="0" smtClean="0">
                <a:latin typeface="Candara" panose="020E0502030303020204" pitchFamily="34" charset="0"/>
              </a:rPr>
              <a:t>Ocean Vector Winds</a:t>
            </a:r>
            <a:endParaRPr lang="en-US" sz="2000" dirty="0">
              <a:latin typeface="Candara" panose="020E0502030303020204" pitchFamily="34" charset="0"/>
            </a:endParaRPr>
          </a:p>
        </p:txBody>
      </p:sp>
      <p:sp>
        <p:nvSpPr>
          <p:cNvPr id="26" name="TextBox 25"/>
          <p:cNvSpPr txBox="1"/>
          <p:nvPr/>
        </p:nvSpPr>
        <p:spPr>
          <a:xfrm>
            <a:off x="6776365" y="3202487"/>
            <a:ext cx="1683371" cy="1015663"/>
          </a:xfrm>
          <a:prstGeom prst="rect">
            <a:avLst/>
          </a:prstGeom>
          <a:noFill/>
        </p:spPr>
        <p:txBody>
          <a:bodyPr wrap="square" rtlCol="0">
            <a:spAutoFit/>
          </a:bodyPr>
          <a:lstStyle/>
          <a:p>
            <a:pPr algn="ctr"/>
            <a:r>
              <a:rPr lang="en-US" sz="2000" dirty="0" smtClean="0">
                <a:latin typeface="Candara" panose="020E0502030303020204" pitchFamily="34" charset="0"/>
              </a:rPr>
              <a:t>Synthetic Aperture Radar</a:t>
            </a:r>
            <a:endParaRPr lang="en-US" sz="2000" dirty="0">
              <a:latin typeface="Candara" panose="020E0502030303020204" pitchFamily="34" charset="0"/>
            </a:endParaRPr>
          </a:p>
        </p:txBody>
      </p:sp>
      <p:sp>
        <p:nvSpPr>
          <p:cNvPr id="27" name="TextBox 26"/>
          <p:cNvSpPr txBox="1"/>
          <p:nvPr/>
        </p:nvSpPr>
        <p:spPr>
          <a:xfrm>
            <a:off x="8376565" y="3173293"/>
            <a:ext cx="1683371" cy="400110"/>
          </a:xfrm>
          <a:prstGeom prst="rect">
            <a:avLst/>
          </a:prstGeom>
          <a:noFill/>
        </p:spPr>
        <p:txBody>
          <a:bodyPr wrap="square" rtlCol="0">
            <a:spAutoFit/>
          </a:bodyPr>
          <a:lstStyle/>
          <a:p>
            <a:pPr algn="ctr"/>
            <a:r>
              <a:rPr lang="en-US" sz="2000" dirty="0" smtClean="0">
                <a:latin typeface="Candara" panose="020E0502030303020204" pitchFamily="34" charset="0"/>
              </a:rPr>
              <a:t>Sea Ice</a:t>
            </a:r>
            <a:endParaRPr lang="en-US" sz="2000" dirty="0">
              <a:latin typeface="Candara" panose="020E0502030303020204" pitchFamily="34" charset="0"/>
            </a:endParaRPr>
          </a:p>
        </p:txBody>
      </p:sp>
      <p:sp>
        <p:nvSpPr>
          <p:cNvPr id="28" name="TextBox 27"/>
          <p:cNvSpPr txBox="1"/>
          <p:nvPr/>
        </p:nvSpPr>
        <p:spPr>
          <a:xfrm>
            <a:off x="10004858" y="3185876"/>
            <a:ext cx="1683371" cy="707886"/>
          </a:xfrm>
          <a:prstGeom prst="rect">
            <a:avLst/>
          </a:prstGeom>
          <a:noFill/>
        </p:spPr>
        <p:txBody>
          <a:bodyPr wrap="square" rtlCol="0">
            <a:spAutoFit/>
          </a:bodyPr>
          <a:lstStyle/>
          <a:p>
            <a:pPr algn="ctr"/>
            <a:r>
              <a:rPr lang="en-US" sz="2000" dirty="0" smtClean="0">
                <a:latin typeface="Candara" panose="020E0502030303020204" pitchFamily="34" charset="0"/>
              </a:rPr>
              <a:t>Surface Salinity</a:t>
            </a:r>
            <a:endParaRPr lang="en-US" sz="2000" dirty="0">
              <a:latin typeface="Candara" panose="020E0502030303020204" pitchFamily="34" charset="0"/>
            </a:endParaRPr>
          </a:p>
        </p:txBody>
      </p:sp>
      <p:sp>
        <p:nvSpPr>
          <p:cNvPr id="32" name="Rectangle 31"/>
          <p:cNvSpPr/>
          <p:nvPr/>
        </p:nvSpPr>
        <p:spPr>
          <a:xfrm>
            <a:off x="643874" y="3954933"/>
            <a:ext cx="8449877" cy="1569660"/>
          </a:xfrm>
          <a:prstGeom prst="rect">
            <a:avLst/>
          </a:prstGeom>
        </p:spPr>
        <p:txBody>
          <a:bodyPr wrap="none">
            <a:spAutoFit/>
          </a:bodyPr>
          <a:lstStyle/>
          <a:p>
            <a:r>
              <a:rPr lang="en-US" sz="2400" spc="-20" dirty="0"/>
              <a:t>NRT and Science Quality, RAN or Delayed </a:t>
            </a:r>
            <a:endParaRPr lang="en-US" sz="2400" spc="-20" dirty="0" smtClean="0"/>
          </a:p>
          <a:p>
            <a:r>
              <a:rPr lang="en-US" sz="2400" spc="-20" dirty="0"/>
              <a:t>Level 2, Level 3, Level 4; sensor </a:t>
            </a:r>
            <a:r>
              <a:rPr lang="en-US" sz="2400" spc="-20" dirty="0" smtClean="0"/>
              <a:t>fusion</a:t>
            </a:r>
          </a:p>
          <a:p>
            <a:r>
              <a:rPr lang="en-US" sz="2400" spc="-20" dirty="0"/>
              <a:t>And model output from multiple parameter </a:t>
            </a:r>
            <a:r>
              <a:rPr lang="en-US" sz="2400" spc="-20" dirty="0" smtClean="0"/>
              <a:t>inputs</a:t>
            </a:r>
          </a:p>
          <a:p>
            <a:r>
              <a:rPr lang="en-US" sz="2400" spc="-20" dirty="0" err="1" smtClean="0"/>
              <a:t>NetCDF</a:t>
            </a:r>
            <a:r>
              <a:rPr lang="en-US" sz="2400" spc="-20" dirty="0" smtClean="0"/>
              <a:t> CF formats for </a:t>
            </a:r>
            <a:r>
              <a:rPr lang="en-US" sz="2400" spc="-20" dirty="0" err="1" smtClean="0"/>
              <a:t>internal,NOAA</a:t>
            </a:r>
            <a:r>
              <a:rPr lang="en-US" sz="2400" spc="-20" dirty="0" smtClean="0"/>
              <a:t> and .</a:t>
            </a:r>
            <a:r>
              <a:rPr lang="en-US" sz="2400" spc="-20" dirty="0" err="1" smtClean="0"/>
              <a:t>gov</a:t>
            </a:r>
            <a:r>
              <a:rPr lang="en-US" sz="2400" spc="-20" dirty="0" smtClean="0"/>
              <a:t> level interoperability</a:t>
            </a:r>
            <a:endParaRPr lang="en-US" sz="2400" spc="-20" dirty="0"/>
          </a:p>
        </p:txBody>
      </p:sp>
      <p:sp>
        <p:nvSpPr>
          <p:cNvPr id="35" name="Rectangle 34"/>
          <p:cNvSpPr/>
          <p:nvPr/>
        </p:nvSpPr>
        <p:spPr>
          <a:xfrm>
            <a:off x="405113" y="5525806"/>
            <a:ext cx="11539906" cy="830997"/>
          </a:xfrm>
          <a:prstGeom prst="rect">
            <a:avLst/>
          </a:prstGeom>
        </p:spPr>
        <p:txBody>
          <a:bodyPr wrap="square">
            <a:spAutoFit/>
          </a:bodyPr>
          <a:lstStyle/>
          <a:p>
            <a:pPr algn="ctr"/>
            <a:r>
              <a:rPr lang="en-US" sz="2400" i="1" spc="-20" dirty="0">
                <a:solidFill>
                  <a:schemeClr val="accent1"/>
                </a:solidFill>
              </a:rPr>
              <a:t>CoastWatch data are totally free and open – no registration </a:t>
            </a:r>
            <a:r>
              <a:rPr lang="en-US" sz="2400" i="1" spc="-20" dirty="0" smtClean="0">
                <a:solidFill>
                  <a:schemeClr val="accent1"/>
                </a:solidFill>
              </a:rPr>
              <a:t>required </a:t>
            </a:r>
          </a:p>
          <a:p>
            <a:pPr algn="ctr"/>
            <a:r>
              <a:rPr lang="en-US" sz="2400" i="1" spc="-20" dirty="0" smtClean="0">
                <a:solidFill>
                  <a:schemeClr val="accent1"/>
                </a:solidFill>
              </a:rPr>
              <a:t>(results in benefits and challenges)</a:t>
            </a:r>
            <a:endParaRPr lang="en-US" sz="2400" i="1" dirty="0">
              <a:solidFill>
                <a:schemeClr val="accent1"/>
              </a:solidFill>
            </a:endParaRPr>
          </a:p>
        </p:txBody>
      </p:sp>
    </p:spTree>
    <p:extLst>
      <p:ext uri="{BB962C8B-B14F-4D97-AF65-F5344CB8AC3E}">
        <p14:creationId xmlns:p14="http://schemas.microsoft.com/office/powerpoint/2010/main" val="11777676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CoastWatch</a:t>
            </a:r>
            <a:r>
              <a:rPr lang="en-US" dirty="0"/>
              <a:t>/</a:t>
            </a:r>
            <a:r>
              <a:rPr lang="en-US" dirty="0" err="1"/>
              <a:t>OceanWatch</a:t>
            </a:r>
            <a:r>
              <a:rPr lang="en-US" dirty="0"/>
              <a:t>  Data</a:t>
            </a:r>
          </a:p>
        </p:txBody>
      </p:sp>
      <p:sp>
        <p:nvSpPr>
          <p:cNvPr id="3" name="Content Placeholder 2"/>
          <p:cNvSpPr>
            <a:spLocks noGrp="1"/>
          </p:cNvSpPr>
          <p:nvPr>
            <p:ph idx="1"/>
          </p:nvPr>
        </p:nvSpPr>
        <p:spPr>
          <a:xfrm>
            <a:off x="3429000" y="1295400"/>
            <a:ext cx="4770120" cy="364066"/>
          </a:xfrm>
        </p:spPr>
        <p:txBody>
          <a:bodyPr>
            <a:normAutofit fontScale="55000" lnSpcReduction="20000"/>
          </a:bodyPr>
          <a:lstStyle/>
          <a:p>
            <a:r>
              <a:rPr lang="en-US" dirty="0"/>
              <a:t>Timeline of Satellite Oceanographic Data Products</a:t>
            </a:r>
          </a:p>
          <a:p>
            <a:endParaRPr lang="en-US" dirty="0"/>
          </a:p>
        </p:txBody>
      </p:sp>
      <p:sp>
        <p:nvSpPr>
          <p:cNvPr id="6" name="Slide Number Placeholder 5"/>
          <p:cNvSpPr>
            <a:spLocks noGrp="1"/>
          </p:cNvSpPr>
          <p:nvPr>
            <p:ph type="sldNum" sz="quarter" idx="12"/>
          </p:nvPr>
        </p:nvSpPr>
        <p:spPr/>
        <p:txBody>
          <a:bodyPr/>
          <a:lstStyle/>
          <a:p>
            <a:fld id="{84AEE99C-346A-4ECF-8262-176F227277B7}" type="slidenum">
              <a:rPr lang="en-US" smtClean="0"/>
              <a:pPr/>
              <a:t>9</a:t>
            </a:fld>
            <a:endParaRPr lang="en-US" dirty="0"/>
          </a:p>
        </p:txBody>
      </p:sp>
      <p:pic>
        <p:nvPicPr>
          <p:cNvPr id="1026" name="Picture 2" descr="used for spacing"/>
          <p:cNvPicPr>
            <a:picLocks noChangeAspect="1" noChangeArrowheads="1"/>
          </p:cNvPicPr>
          <p:nvPr/>
        </p:nvPicPr>
        <p:blipFill>
          <a:blip r:embed="rId3"/>
          <a:srcRect/>
          <a:stretch>
            <a:fillRect/>
          </a:stretch>
        </p:blipFill>
        <p:spPr bwMode="auto">
          <a:xfrm>
            <a:off x="155575" y="-136525"/>
            <a:ext cx="9525" cy="9525"/>
          </a:xfrm>
          <a:prstGeom prst="rect">
            <a:avLst/>
          </a:prstGeom>
          <a:noFill/>
        </p:spPr>
      </p:pic>
      <p:pic>
        <p:nvPicPr>
          <p:cNvPr id="1028" name="Picture 4" descr="used for spacing"/>
          <p:cNvPicPr>
            <a:picLocks noChangeAspect="1" noChangeArrowheads="1"/>
          </p:cNvPicPr>
          <p:nvPr/>
        </p:nvPicPr>
        <p:blipFill>
          <a:blip r:embed="rId3"/>
          <a:srcRect/>
          <a:stretch>
            <a:fillRect/>
          </a:stretch>
        </p:blipFill>
        <p:spPr bwMode="auto">
          <a:xfrm>
            <a:off x="155575" y="-136525"/>
            <a:ext cx="9525" cy="9525"/>
          </a:xfrm>
          <a:prstGeom prst="rect">
            <a:avLst/>
          </a:prstGeom>
          <a:noFill/>
        </p:spPr>
      </p:pic>
      <p:pic>
        <p:nvPicPr>
          <p:cNvPr id="1029" name="Picture 5"/>
          <p:cNvPicPr>
            <a:picLocks noChangeAspect="1" noChangeArrowheads="1"/>
          </p:cNvPicPr>
          <p:nvPr/>
        </p:nvPicPr>
        <p:blipFill>
          <a:blip r:embed="rId4" cstate="print"/>
          <a:srcRect/>
          <a:stretch>
            <a:fillRect/>
          </a:stretch>
        </p:blipFill>
        <p:spPr bwMode="auto">
          <a:xfrm>
            <a:off x="914400" y="3810000"/>
            <a:ext cx="609600" cy="517071"/>
          </a:xfrm>
          <a:prstGeom prst="rect">
            <a:avLst/>
          </a:prstGeom>
          <a:noFill/>
          <a:ln w="9525">
            <a:noFill/>
            <a:miter lim="800000"/>
            <a:headEnd/>
            <a:tailEnd/>
          </a:ln>
        </p:spPr>
      </p:pic>
      <p:sp>
        <p:nvSpPr>
          <p:cNvPr id="10" name="TextBox 9"/>
          <p:cNvSpPr txBox="1"/>
          <p:nvPr/>
        </p:nvSpPr>
        <p:spPr>
          <a:xfrm>
            <a:off x="947457" y="3440668"/>
            <a:ext cx="652743" cy="369332"/>
          </a:xfrm>
          <a:prstGeom prst="rect">
            <a:avLst/>
          </a:prstGeom>
          <a:noFill/>
        </p:spPr>
        <p:txBody>
          <a:bodyPr wrap="none" rtlCol="0">
            <a:spAutoFit/>
          </a:bodyPr>
          <a:lstStyle/>
          <a:p>
            <a:r>
              <a:rPr lang="en-US" dirty="0"/>
              <a:t>1987</a:t>
            </a:r>
          </a:p>
        </p:txBody>
      </p:sp>
      <p:sp>
        <p:nvSpPr>
          <p:cNvPr id="11" name="TextBox 10"/>
          <p:cNvSpPr txBox="1"/>
          <p:nvPr/>
        </p:nvSpPr>
        <p:spPr>
          <a:xfrm>
            <a:off x="2014257" y="3429000"/>
            <a:ext cx="652743" cy="369332"/>
          </a:xfrm>
          <a:prstGeom prst="rect">
            <a:avLst/>
          </a:prstGeom>
          <a:noFill/>
        </p:spPr>
        <p:txBody>
          <a:bodyPr wrap="none" rtlCol="0">
            <a:spAutoFit/>
          </a:bodyPr>
          <a:lstStyle/>
          <a:p>
            <a:r>
              <a:rPr lang="en-US" dirty="0"/>
              <a:t>1998</a:t>
            </a:r>
          </a:p>
        </p:txBody>
      </p:sp>
      <p:sp>
        <p:nvSpPr>
          <p:cNvPr id="12" name="TextBox 11"/>
          <p:cNvSpPr txBox="1"/>
          <p:nvPr/>
        </p:nvSpPr>
        <p:spPr>
          <a:xfrm>
            <a:off x="3081057" y="3429000"/>
            <a:ext cx="652743" cy="369332"/>
          </a:xfrm>
          <a:prstGeom prst="rect">
            <a:avLst/>
          </a:prstGeom>
          <a:noFill/>
        </p:spPr>
        <p:txBody>
          <a:bodyPr wrap="none" rtlCol="0">
            <a:spAutoFit/>
          </a:bodyPr>
          <a:lstStyle/>
          <a:p>
            <a:r>
              <a:rPr lang="en-US" dirty="0"/>
              <a:t>2001</a:t>
            </a:r>
          </a:p>
        </p:txBody>
      </p:sp>
      <p:sp>
        <p:nvSpPr>
          <p:cNvPr id="13" name="TextBox 12"/>
          <p:cNvSpPr txBox="1"/>
          <p:nvPr/>
        </p:nvSpPr>
        <p:spPr>
          <a:xfrm>
            <a:off x="4528857" y="3429000"/>
            <a:ext cx="652743" cy="369332"/>
          </a:xfrm>
          <a:prstGeom prst="rect">
            <a:avLst/>
          </a:prstGeom>
          <a:noFill/>
        </p:spPr>
        <p:txBody>
          <a:bodyPr wrap="none" rtlCol="0">
            <a:spAutoFit/>
          </a:bodyPr>
          <a:lstStyle/>
          <a:p>
            <a:r>
              <a:rPr lang="en-US" dirty="0"/>
              <a:t>2005</a:t>
            </a:r>
          </a:p>
        </p:txBody>
      </p:sp>
      <p:sp>
        <p:nvSpPr>
          <p:cNvPr id="14" name="TextBox 13"/>
          <p:cNvSpPr txBox="1"/>
          <p:nvPr/>
        </p:nvSpPr>
        <p:spPr>
          <a:xfrm>
            <a:off x="6400800" y="3429000"/>
            <a:ext cx="652743" cy="369332"/>
          </a:xfrm>
          <a:prstGeom prst="rect">
            <a:avLst/>
          </a:prstGeom>
          <a:noFill/>
        </p:spPr>
        <p:txBody>
          <a:bodyPr wrap="none" rtlCol="0">
            <a:spAutoFit/>
          </a:bodyPr>
          <a:lstStyle/>
          <a:p>
            <a:r>
              <a:rPr lang="en-US" dirty="0"/>
              <a:t>2012</a:t>
            </a:r>
          </a:p>
        </p:txBody>
      </p:sp>
      <p:sp>
        <p:nvSpPr>
          <p:cNvPr id="15" name="TextBox 14"/>
          <p:cNvSpPr txBox="1"/>
          <p:nvPr/>
        </p:nvSpPr>
        <p:spPr>
          <a:xfrm>
            <a:off x="8415057" y="3429000"/>
            <a:ext cx="652743" cy="369332"/>
          </a:xfrm>
          <a:prstGeom prst="rect">
            <a:avLst/>
          </a:prstGeom>
          <a:noFill/>
        </p:spPr>
        <p:txBody>
          <a:bodyPr wrap="none" rtlCol="0">
            <a:spAutoFit/>
          </a:bodyPr>
          <a:lstStyle/>
          <a:p>
            <a:r>
              <a:rPr lang="en-US" dirty="0"/>
              <a:t>2016</a:t>
            </a:r>
          </a:p>
        </p:txBody>
      </p:sp>
      <p:pic>
        <p:nvPicPr>
          <p:cNvPr id="16" name="Picture 5"/>
          <p:cNvPicPr>
            <a:picLocks noChangeAspect="1" noChangeArrowheads="1"/>
          </p:cNvPicPr>
          <p:nvPr/>
        </p:nvPicPr>
        <p:blipFill>
          <a:blip r:embed="rId4" cstate="print"/>
          <a:srcRect/>
          <a:stretch>
            <a:fillRect/>
          </a:stretch>
        </p:blipFill>
        <p:spPr bwMode="auto">
          <a:xfrm>
            <a:off x="1981200" y="3810000"/>
            <a:ext cx="609600" cy="517071"/>
          </a:xfrm>
          <a:prstGeom prst="rect">
            <a:avLst/>
          </a:prstGeom>
          <a:noFill/>
          <a:ln w="9525">
            <a:noFill/>
            <a:miter lim="800000"/>
            <a:headEnd/>
            <a:tailEnd/>
          </a:ln>
        </p:spPr>
      </p:pic>
      <p:pic>
        <p:nvPicPr>
          <p:cNvPr id="17" name="Picture 5"/>
          <p:cNvPicPr>
            <a:picLocks noChangeAspect="1" noChangeArrowheads="1"/>
          </p:cNvPicPr>
          <p:nvPr/>
        </p:nvPicPr>
        <p:blipFill>
          <a:blip r:embed="rId4" cstate="print"/>
          <a:srcRect/>
          <a:stretch>
            <a:fillRect/>
          </a:stretch>
        </p:blipFill>
        <p:spPr bwMode="auto">
          <a:xfrm>
            <a:off x="3096626" y="3810000"/>
            <a:ext cx="609600" cy="517071"/>
          </a:xfrm>
          <a:prstGeom prst="rect">
            <a:avLst/>
          </a:prstGeom>
          <a:noFill/>
          <a:ln w="9525">
            <a:noFill/>
            <a:miter lim="800000"/>
            <a:headEnd/>
            <a:tailEnd/>
          </a:ln>
        </p:spPr>
      </p:pic>
      <p:pic>
        <p:nvPicPr>
          <p:cNvPr id="1030" name="Picture 6"/>
          <p:cNvPicPr>
            <a:picLocks noChangeAspect="1" noChangeArrowheads="1"/>
          </p:cNvPicPr>
          <p:nvPr/>
        </p:nvPicPr>
        <p:blipFill>
          <a:blip r:embed="rId5" cstate="print"/>
          <a:srcRect/>
          <a:stretch>
            <a:fillRect/>
          </a:stretch>
        </p:blipFill>
        <p:spPr bwMode="auto">
          <a:xfrm>
            <a:off x="1981200" y="4357687"/>
            <a:ext cx="625169" cy="519113"/>
          </a:xfrm>
          <a:prstGeom prst="rect">
            <a:avLst/>
          </a:prstGeom>
          <a:noFill/>
          <a:ln w="9525">
            <a:noFill/>
            <a:miter lim="800000"/>
            <a:headEnd/>
            <a:tailEnd/>
          </a:ln>
        </p:spPr>
      </p:pic>
      <p:pic>
        <p:nvPicPr>
          <p:cNvPr id="20" name="Picture 6"/>
          <p:cNvPicPr>
            <a:picLocks noChangeAspect="1" noChangeArrowheads="1"/>
          </p:cNvPicPr>
          <p:nvPr/>
        </p:nvPicPr>
        <p:blipFill>
          <a:blip r:embed="rId5" cstate="print"/>
          <a:srcRect/>
          <a:stretch>
            <a:fillRect/>
          </a:stretch>
        </p:blipFill>
        <p:spPr bwMode="auto">
          <a:xfrm>
            <a:off x="3081057" y="4343400"/>
            <a:ext cx="625169" cy="519113"/>
          </a:xfrm>
          <a:prstGeom prst="rect">
            <a:avLst/>
          </a:prstGeom>
          <a:noFill/>
          <a:ln w="9525">
            <a:noFill/>
            <a:miter lim="800000"/>
            <a:headEnd/>
            <a:tailEnd/>
          </a:ln>
        </p:spPr>
      </p:pic>
      <p:pic>
        <p:nvPicPr>
          <p:cNvPr id="1031"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1066800" y="3124200"/>
            <a:ext cx="304800" cy="304800"/>
          </a:xfrm>
          <a:prstGeom prst="rect">
            <a:avLst/>
          </a:prstGeom>
          <a:noFill/>
        </p:spPr>
      </p:pic>
      <p:pic>
        <p:nvPicPr>
          <p:cNvPr id="22"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1066800" y="2819400"/>
            <a:ext cx="304800" cy="304800"/>
          </a:xfrm>
          <a:prstGeom prst="rect">
            <a:avLst/>
          </a:prstGeom>
          <a:noFill/>
        </p:spPr>
      </p:pic>
      <p:pic>
        <p:nvPicPr>
          <p:cNvPr id="23"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2133600" y="3124200"/>
            <a:ext cx="304800" cy="304800"/>
          </a:xfrm>
          <a:prstGeom prst="rect">
            <a:avLst/>
          </a:prstGeom>
          <a:noFill/>
        </p:spPr>
      </p:pic>
      <p:pic>
        <p:nvPicPr>
          <p:cNvPr id="24"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2133600" y="2819400"/>
            <a:ext cx="304800" cy="304800"/>
          </a:xfrm>
          <a:prstGeom prst="rect">
            <a:avLst/>
          </a:prstGeom>
          <a:noFill/>
        </p:spPr>
      </p:pic>
      <p:pic>
        <p:nvPicPr>
          <p:cNvPr id="25"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3309657" y="3124200"/>
            <a:ext cx="304800" cy="304800"/>
          </a:xfrm>
          <a:prstGeom prst="rect">
            <a:avLst/>
          </a:prstGeom>
          <a:noFill/>
        </p:spPr>
      </p:pic>
      <p:pic>
        <p:nvPicPr>
          <p:cNvPr id="26"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3309657" y="2819400"/>
            <a:ext cx="304800" cy="304800"/>
          </a:xfrm>
          <a:prstGeom prst="rect">
            <a:avLst/>
          </a:prstGeom>
          <a:noFill/>
        </p:spPr>
      </p:pic>
      <p:pic>
        <p:nvPicPr>
          <p:cNvPr id="27"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4495800" y="3124200"/>
            <a:ext cx="304800" cy="304800"/>
          </a:xfrm>
          <a:prstGeom prst="rect">
            <a:avLst/>
          </a:prstGeom>
          <a:noFill/>
        </p:spPr>
      </p:pic>
      <p:pic>
        <p:nvPicPr>
          <p:cNvPr id="28"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4495800" y="2819400"/>
            <a:ext cx="304800" cy="304800"/>
          </a:xfrm>
          <a:prstGeom prst="rect">
            <a:avLst/>
          </a:prstGeom>
          <a:noFill/>
        </p:spPr>
      </p:pic>
      <p:pic>
        <p:nvPicPr>
          <p:cNvPr id="29"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6781800" y="1905000"/>
            <a:ext cx="304800" cy="304800"/>
          </a:xfrm>
          <a:prstGeom prst="rect">
            <a:avLst/>
          </a:prstGeom>
          <a:noFill/>
        </p:spPr>
      </p:pic>
      <p:pic>
        <p:nvPicPr>
          <p:cNvPr id="33"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3309657" y="2514600"/>
            <a:ext cx="304800" cy="304800"/>
          </a:xfrm>
          <a:prstGeom prst="rect">
            <a:avLst/>
          </a:prstGeom>
          <a:noFill/>
        </p:spPr>
      </p:pic>
      <p:pic>
        <p:nvPicPr>
          <p:cNvPr id="34"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3309657" y="2209800"/>
            <a:ext cx="304800" cy="304800"/>
          </a:xfrm>
          <a:prstGeom prst="rect">
            <a:avLst/>
          </a:prstGeom>
          <a:noFill/>
        </p:spPr>
      </p:pic>
      <p:pic>
        <p:nvPicPr>
          <p:cNvPr id="35"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4495800" y="2514600"/>
            <a:ext cx="304800" cy="304800"/>
          </a:xfrm>
          <a:prstGeom prst="rect">
            <a:avLst/>
          </a:prstGeom>
          <a:noFill/>
        </p:spPr>
      </p:pic>
      <p:pic>
        <p:nvPicPr>
          <p:cNvPr id="36"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4495800" y="2209800"/>
            <a:ext cx="304800" cy="304800"/>
          </a:xfrm>
          <a:prstGeom prst="rect">
            <a:avLst/>
          </a:prstGeom>
          <a:noFill/>
        </p:spPr>
      </p:pic>
      <p:pic>
        <p:nvPicPr>
          <p:cNvPr id="37" name="Picture 5"/>
          <p:cNvPicPr>
            <a:picLocks noChangeAspect="1" noChangeArrowheads="1"/>
          </p:cNvPicPr>
          <p:nvPr/>
        </p:nvPicPr>
        <p:blipFill>
          <a:blip r:embed="rId4" cstate="print"/>
          <a:srcRect/>
          <a:stretch>
            <a:fillRect/>
          </a:stretch>
        </p:blipFill>
        <p:spPr bwMode="auto">
          <a:xfrm>
            <a:off x="4206569" y="3810000"/>
            <a:ext cx="609600" cy="517071"/>
          </a:xfrm>
          <a:prstGeom prst="rect">
            <a:avLst/>
          </a:prstGeom>
          <a:noFill/>
          <a:ln w="9525">
            <a:noFill/>
            <a:miter lim="800000"/>
            <a:headEnd/>
            <a:tailEnd/>
          </a:ln>
        </p:spPr>
      </p:pic>
      <p:pic>
        <p:nvPicPr>
          <p:cNvPr id="38" name="Picture 6"/>
          <p:cNvPicPr>
            <a:picLocks noChangeAspect="1" noChangeArrowheads="1"/>
          </p:cNvPicPr>
          <p:nvPr/>
        </p:nvPicPr>
        <p:blipFill>
          <a:blip r:embed="rId5" cstate="print"/>
          <a:srcRect/>
          <a:stretch>
            <a:fillRect/>
          </a:stretch>
        </p:blipFill>
        <p:spPr bwMode="auto">
          <a:xfrm>
            <a:off x="4191000" y="4343400"/>
            <a:ext cx="625169" cy="519113"/>
          </a:xfrm>
          <a:prstGeom prst="rect">
            <a:avLst/>
          </a:prstGeom>
          <a:noFill/>
          <a:ln w="9525">
            <a:noFill/>
            <a:miter lim="800000"/>
            <a:headEnd/>
            <a:tailEnd/>
          </a:ln>
        </p:spPr>
      </p:pic>
      <p:pic>
        <p:nvPicPr>
          <p:cNvPr id="39" name="Picture 5"/>
          <p:cNvPicPr>
            <a:picLocks noChangeAspect="1" noChangeArrowheads="1"/>
          </p:cNvPicPr>
          <p:nvPr/>
        </p:nvPicPr>
        <p:blipFill>
          <a:blip r:embed="rId4" cstate="print"/>
          <a:srcRect/>
          <a:stretch>
            <a:fillRect/>
          </a:stretch>
        </p:blipFill>
        <p:spPr bwMode="auto">
          <a:xfrm>
            <a:off x="6139143" y="3810000"/>
            <a:ext cx="609600" cy="517071"/>
          </a:xfrm>
          <a:prstGeom prst="rect">
            <a:avLst/>
          </a:prstGeom>
          <a:noFill/>
          <a:ln w="9525">
            <a:noFill/>
            <a:miter lim="800000"/>
            <a:headEnd/>
            <a:tailEnd/>
          </a:ln>
        </p:spPr>
      </p:pic>
      <p:pic>
        <p:nvPicPr>
          <p:cNvPr id="40" name="Picture 6"/>
          <p:cNvPicPr>
            <a:picLocks noChangeAspect="1" noChangeArrowheads="1"/>
          </p:cNvPicPr>
          <p:nvPr/>
        </p:nvPicPr>
        <p:blipFill>
          <a:blip r:embed="rId5" cstate="print"/>
          <a:srcRect/>
          <a:stretch>
            <a:fillRect/>
          </a:stretch>
        </p:blipFill>
        <p:spPr bwMode="auto">
          <a:xfrm>
            <a:off x="6123574" y="4343400"/>
            <a:ext cx="625169" cy="519113"/>
          </a:xfrm>
          <a:prstGeom prst="rect">
            <a:avLst/>
          </a:prstGeom>
          <a:noFill/>
          <a:ln w="9525">
            <a:noFill/>
            <a:miter lim="800000"/>
            <a:headEnd/>
            <a:tailEnd/>
          </a:ln>
        </p:spPr>
      </p:pic>
      <p:sp>
        <p:nvSpPr>
          <p:cNvPr id="45" name="TextBox 44"/>
          <p:cNvSpPr txBox="1"/>
          <p:nvPr/>
        </p:nvSpPr>
        <p:spPr>
          <a:xfrm>
            <a:off x="10320057" y="3429000"/>
            <a:ext cx="652743" cy="369332"/>
          </a:xfrm>
          <a:prstGeom prst="rect">
            <a:avLst/>
          </a:prstGeom>
          <a:noFill/>
        </p:spPr>
        <p:txBody>
          <a:bodyPr wrap="none" rtlCol="0">
            <a:spAutoFit/>
          </a:bodyPr>
          <a:lstStyle/>
          <a:p>
            <a:r>
              <a:rPr lang="en-US" dirty="0"/>
              <a:t>2020</a:t>
            </a:r>
          </a:p>
        </p:txBody>
      </p:sp>
      <p:pic>
        <p:nvPicPr>
          <p:cNvPr id="1032" name="Picture 8"/>
          <p:cNvPicPr>
            <a:picLocks noChangeAspect="1" noChangeArrowheads="1"/>
          </p:cNvPicPr>
          <p:nvPr/>
        </p:nvPicPr>
        <p:blipFill>
          <a:blip r:embed="rId7" cstate="print"/>
          <a:srcRect/>
          <a:stretch>
            <a:fillRect/>
          </a:stretch>
        </p:blipFill>
        <p:spPr bwMode="auto">
          <a:xfrm>
            <a:off x="4876800" y="3810000"/>
            <a:ext cx="609600" cy="536896"/>
          </a:xfrm>
          <a:prstGeom prst="rect">
            <a:avLst/>
          </a:prstGeom>
          <a:noFill/>
          <a:ln w="9525">
            <a:noFill/>
            <a:miter lim="800000"/>
            <a:headEnd/>
            <a:tailEnd/>
          </a:ln>
        </p:spPr>
      </p:pic>
      <p:pic>
        <p:nvPicPr>
          <p:cNvPr id="1033" name="Picture 9"/>
          <p:cNvPicPr>
            <a:picLocks noChangeAspect="1" noChangeArrowheads="1"/>
          </p:cNvPicPr>
          <p:nvPr/>
        </p:nvPicPr>
        <p:blipFill>
          <a:blip r:embed="rId8" cstate="print"/>
          <a:srcRect/>
          <a:stretch>
            <a:fillRect/>
          </a:stretch>
        </p:blipFill>
        <p:spPr bwMode="auto">
          <a:xfrm>
            <a:off x="4876800" y="4416105"/>
            <a:ext cx="609599" cy="536895"/>
          </a:xfrm>
          <a:prstGeom prst="rect">
            <a:avLst/>
          </a:prstGeom>
          <a:noFill/>
          <a:ln w="9525">
            <a:noFill/>
            <a:miter lim="800000"/>
            <a:headEnd/>
            <a:tailEnd/>
          </a:ln>
        </p:spPr>
      </p:pic>
      <p:pic>
        <p:nvPicPr>
          <p:cNvPr id="1034" name="Picture 10"/>
          <p:cNvPicPr>
            <a:picLocks noChangeAspect="1" noChangeArrowheads="1"/>
          </p:cNvPicPr>
          <p:nvPr/>
        </p:nvPicPr>
        <p:blipFill>
          <a:blip r:embed="rId9" cstate="print"/>
          <a:srcRect/>
          <a:stretch>
            <a:fillRect/>
          </a:stretch>
        </p:blipFill>
        <p:spPr bwMode="auto">
          <a:xfrm>
            <a:off x="8077200" y="4876800"/>
            <a:ext cx="638908" cy="533400"/>
          </a:xfrm>
          <a:prstGeom prst="rect">
            <a:avLst/>
          </a:prstGeom>
          <a:noFill/>
          <a:ln w="9525">
            <a:noFill/>
            <a:miter lim="800000"/>
            <a:headEnd/>
            <a:tailEnd/>
          </a:ln>
        </p:spPr>
      </p:pic>
      <p:pic>
        <p:nvPicPr>
          <p:cNvPr id="55"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4876800" y="3124200"/>
            <a:ext cx="304800" cy="304800"/>
          </a:xfrm>
          <a:prstGeom prst="rect">
            <a:avLst/>
          </a:prstGeom>
          <a:noFill/>
        </p:spPr>
      </p:pic>
      <p:pic>
        <p:nvPicPr>
          <p:cNvPr id="56"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4876800" y="2819400"/>
            <a:ext cx="304800" cy="304800"/>
          </a:xfrm>
          <a:prstGeom prst="rect">
            <a:avLst/>
          </a:prstGeom>
          <a:noFill/>
        </p:spPr>
      </p:pic>
      <p:pic>
        <p:nvPicPr>
          <p:cNvPr id="57"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4876800" y="2514600"/>
            <a:ext cx="304800" cy="304800"/>
          </a:xfrm>
          <a:prstGeom prst="rect">
            <a:avLst/>
          </a:prstGeom>
          <a:noFill/>
        </p:spPr>
      </p:pic>
      <p:pic>
        <p:nvPicPr>
          <p:cNvPr id="58"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4876800" y="2209800"/>
            <a:ext cx="304800" cy="304800"/>
          </a:xfrm>
          <a:prstGeom prst="rect">
            <a:avLst/>
          </a:prstGeom>
          <a:noFill/>
        </p:spPr>
      </p:pic>
      <p:pic>
        <p:nvPicPr>
          <p:cNvPr id="59"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6400800" y="3124200"/>
            <a:ext cx="304800" cy="304800"/>
          </a:xfrm>
          <a:prstGeom prst="rect">
            <a:avLst/>
          </a:prstGeom>
          <a:noFill/>
        </p:spPr>
      </p:pic>
      <p:pic>
        <p:nvPicPr>
          <p:cNvPr id="60"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6400800" y="2819400"/>
            <a:ext cx="304800" cy="304800"/>
          </a:xfrm>
          <a:prstGeom prst="rect">
            <a:avLst/>
          </a:prstGeom>
          <a:noFill/>
        </p:spPr>
      </p:pic>
      <p:pic>
        <p:nvPicPr>
          <p:cNvPr id="61"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6400800" y="2514600"/>
            <a:ext cx="304800" cy="304800"/>
          </a:xfrm>
          <a:prstGeom prst="rect">
            <a:avLst/>
          </a:prstGeom>
          <a:noFill/>
        </p:spPr>
      </p:pic>
      <p:pic>
        <p:nvPicPr>
          <p:cNvPr id="62"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6400800" y="2209800"/>
            <a:ext cx="304800" cy="304800"/>
          </a:xfrm>
          <a:prstGeom prst="rect">
            <a:avLst/>
          </a:prstGeom>
          <a:noFill/>
        </p:spPr>
      </p:pic>
      <p:pic>
        <p:nvPicPr>
          <p:cNvPr id="63"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6781800" y="3124200"/>
            <a:ext cx="304800" cy="304800"/>
          </a:xfrm>
          <a:prstGeom prst="rect">
            <a:avLst/>
          </a:prstGeom>
          <a:noFill/>
        </p:spPr>
      </p:pic>
      <p:pic>
        <p:nvPicPr>
          <p:cNvPr id="64"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6781800" y="2819400"/>
            <a:ext cx="304800" cy="304800"/>
          </a:xfrm>
          <a:prstGeom prst="rect">
            <a:avLst/>
          </a:prstGeom>
          <a:noFill/>
        </p:spPr>
      </p:pic>
      <p:pic>
        <p:nvPicPr>
          <p:cNvPr id="65"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6781800" y="2514600"/>
            <a:ext cx="304800" cy="304800"/>
          </a:xfrm>
          <a:prstGeom prst="rect">
            <a:avLst/>
          </a:prstGeom>
          <a:noFill/>
        </p:spPr>
      </p:pic>
      <p:pic>
        <p:nvPicPr>
          <p:cNvPr id="66"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6781800" y="2209800"/>
            <a:ext cx="304800" cy="304800"/>
          </a:xfrm>
          <a:prstGeom prst="rect">
            <a:avLst/>
          </a:prstGeom>
          <a:noFill/>
        </p:spPr>
      </p:pic>
      <p:pic>
        <p:nvPicPr>
          <p:cNvPr id="67" name="Picture 8"/>
          <p:cNvPicPr>
            <a:picLocks noChangeAspect="1" noChangeArrowheads="1"/>
          </p:cNvPicPr>
          <p:nvPr/>
        </p:nvPicPr>
        <p:blipFill>
          <a:blip r:embed="rId7" cstate="print"/>
          <a:srcRect/>
          <a:stretch>
            <a:fillRect/>
          </a:stretch>
        </p:blipFill>
        <p:spPr bwMode="auto">
          <a:xfrm>
            <a:off x="6781800" y="3810000"/>
            <a:ext cx="609600" cy="536896"/>
          </a:xfrm>
          <a:prstGeom prst="rect">
            <a:avLst/>
          </a:prstGeom>
          <a:noFill/>
          <a:ln w="9525">
            <a:noFill/>
            <a:miter lim="800000"/>
            <a:headEnd/>
            <a:tailEnd/>
          </a:ln>
        </p:spPr>
      </p:pic>
      <p:pic>
        <p:nvPicPr>
          <p:cNvPr id="68" name="Picture 9"/>
          <p:cNvPicPr>
            <a:picLocks noChangeAspect="1" noChangeArrowheads="1"/>
          </p:cNvPicPr>
          <p:nvPr/>
        </p:nvPicPr>
        <p:blipFill>
          <a:blip r:embed="rId8" cstate="print"/>
          <a:srcRect/>
          <a:stretch>
            <a:fillRect/>
          </a:stretch>
        </p:blipFill>
        <p:spPr bwMode="auto">
          <a:xfrm>
            <a:off x="6781800" y="4343400"/>
            <a:ext cx="609599" cy="536895"/>
          </a:xfrm>
          <a:prstGeom prst="rect">
            <a:avLst/>
          </a:prstGeom>
          <a:noFill/>
          <a:ln w="9525">
            <a:noFill/>
            <a:miter lim="800000"/>
            <a:headEnd/>
            <a:tailEnd/>
          </a:ln>
        </p:spPr>
      </p:pic>
      <p:pic>
        <p:nvPicPr>
          <p:cNvPr id="73" name="Picture 3"/>
          <p:cNvPicPr>
            <a:picLocks noChangeAspect="1" noChangeArrowheads="1"/>
          </p:cNvPicPr>
          <p:nvPr/>
        </p:nvPicPr>
        <p:blipFill>
          <a:blip r:embed="rId10" cstate="print"/>
          <a:srcRect/>
          <a:stretch>
            <a:fillRect/>
          </a:stretch>
        </p:blipFill>
        <p:spPr bwMode="auto">
          <a:xfrm>
            <a:off x="6781800" y="4953000"/>
            <a:ext cx="619432" cy="533400"/>
          </a:xfrm>
          <a:prstGeom prst="rect">
            <a:avLst/>
          </a:prstGeom>
          <a:noFill/>
          <a:ln w="9525">
            <a:noFill/>
            <a:miter lim="800000"/>
            <a:headEnd/>
            <a:tailEnd/>
          </a:ln>
        </p:spPr>
      </p:pic>
      <p:pic>
        <p:nvPicPr>
          <p:cNvPr id="74"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6400800" y="1905000"/>
            <a:ext cx="304800" cy="304800"/>
          </a:xfrm>
          <a:prstGeom prst="rect">
            <a:avLst/>
          </a:prstGeom>
          <a:noFill/>
        </p:spPr>
      </p:pic>
      <p:pic>
        <p:nvPicPr>
          <p:cNvPr id="75"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8610600" y="1905000"/>
            <a:ext cx="304800" cy="304800"/>
          </a:xfrm>
          <a:prstGeom prst="rect">
            <a:avLst/>
          </a:prstGeom>
          <a:noFill/>
        </p:spPr>
      </p:pic>
      <p:pic>
        <p:nvPicPr>
          <p:cNvPr id="76"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8229600" y="3124200"/>
            <a:ext cx="304800" cy="304800"/>
          </a:xfrm>
          <a:prstGeom prst="rect">
            <a:avLst/>
          </a:prstGeom>
          <a:noFill/>
        </p:spPr>
      </p:pic>
      <p:pic>
        <p:nvPicPr>
          <p:cNvPr id="77"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8229600" y="2819400"/>
            <a:ext cx="304800" cy="304800"/>
          </a:xfrm>
          <a:prstGeom prst="rect">
            <a:avLst/>
          </a:prstGeom>
          <a:noFill/>
        </p:spPr>
      </p:pic>
      <p:pic>
        <p:nvPicPr>
          <p:cNvPr id="78"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8229600" y="2514600"/>
            <a:ext cx="304800" cy="304800"/>
          </a:xfrm>
          <a:prstGeom prst="rect">
            <a:avLst/>
          </a:prstGeom>
          <a:noFill/>
        </p:spPr>
      </p:pic>
      <p:pic>
        <p:nvPicPr>
          <p:cNvPr id="79"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8229600" y="2209800"/>
            <a:ext cx="304800" cy="304800"/>
          </a:xfrm>
          <a:prstGeom prst="rect">
            <a:avLst/>
          </a:prstGeom>
          <a:noFill/>
        </p:spPr>
      </p:pic>
      <p:pic>
        <p:nvPicPr>
          <p:cNvPr id="80"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8610600" y="3124200"/>
            <a:ext cx="304800" cy="304800"/>
          </a:xfrm>
          <a:prstGeom prst="rect">
            <a:avLst/>
          </a:prstGeom>
          <a:noFill/>
        </p:spPr>
      </p:pic>
      <p:pic>
        <p:nvPicPr>
          <p:cNvPr id="81"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8610600" y="2819400"/>
            <a:ext cx="304800" cy="304800"/>
          </a:xfrm>
          <a:prstGeom prst="rect">
            <a:avLst/>
          </a:prstGeom>
          <a:noFill/>
        </p:spPr>
      </p:pic>
      <p:pic>
        <p:nvPicPr>
          <p:cNvPr id="82"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8610600" y="2514600"/>
            <a:ext cx="304800" cy="304800"/>
          </a:xfrm>
          <a:prstGeom prst="rect">
            <a:avLst/>
          </a:prstGeom>
          <a:noFill/>
        </p:spPr>
      </p:pic>
      <p:pic>
        <p:nvPicPr>
          <p:cNvPr id="83"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8610600" y="2209800"/>
            <a:ext cx="304800" cy="304800"/>
          </a:xfrm>
          <a:prstGeom prst="rect">
            <a:avLst/>
          </a:prstGeom>
          <a:noFill/>
        </p:spPr>
      </p:pic>
      <p:pic>
        <p:nvPicPr>
          <p:cNvPr id="84"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8229600" y="1905000"/>
            <a:ext cx="304800" cy="304800"/>
          </a:xfrm>
          <a:prstGeom prst="rect">
            <a:avLst/>
          </a:prstGeom>
          <a:noFill/>
        </p:spPr>
      </p:pic>
      <p:pic>
        <p:nvPicPr>
          <p:cNvPr id="86"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8991600" y="3124200"/>
            <a:ext cx="304800" cy="304800"/>
          </a:xfrm>
          <a:prstGeom prst="rect">
            <a:avLst/>
          </a:prstGeom>
          <a:noFill/>
        </p:spPr>
      </p:pic>
      <p:pic>
        <p:nvPicPr>
          <p:cNvPr id="87"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8991600" y="2819400"/>
            <a:ext cx="304800" cy="304800"/>
          </a:xfrm>
          <a:prstGeom prst="rect">
            <a:avLst/>
          </a:prstGeom>
          <a:noFill/>
        </p:spPr>
      </p:pic>
      <p:pic>
        <p:nvPicPr>
          <p:cNvPr id="88"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8991600" y="2514600"/>
            <a:ext cx="304800" cy="304800"/>
          </a:xfrm>
          <a:prstGeom prst="rect">
            <a:avLst/>
          </a:prstGeom>
          <a:noFill/>
        </p:spPr>
      </p:pic>
      <p:pic>
        <p:nvPicPr>
          <p:cNvPr id="90" name="Picture 2"/>
          <p:cNvPicPr>
            <a:picLocks noChangeAspect="1" noChangeArrowheads="1"/>
          </p:cNvPicPr>
          <p:nvPr/>
        </p:nvPicPr>
        <p:blipFill>
          <a:blip r:embed="rId11" cstate="print"/>
          <a:srcRect/>
          <a:stretch>
            <a:fillRect/>
          </a:stretch>
        </p:blipFill>
        <p:spPr bwMode="auto">
          <a:xfrm>
            <a:off x="8077200" y="5410200"/>
            <a:ext cx="609600" cy="527222"/>
          </a:xfrm>
          <a:prstGeom prst="rect">
            <a:avLst/>
          </a:prstGeom>
          <a:noFill/>
          <a:ln w="9525">
            <a:noFill/>
            <a:miter lim="800000"/>
            <a:headEnd/>
            <a:tailEnd/>
          </a:ln>
        </p:spPr>
      </p:pic>
      <p:pic>
        <p:nvPicPr>
          <p:cNvPr id="91"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8991600" y="2209800"/>
            <a:ext cx="304800" cy="304800"/>
          </a:xfrm>
          <a:prstGeom prst="rect">
            <a:avLst/>
          </a:prstGeom>
          <a:noFill/>
        </p:spPr>
      </p:pic>
      <p:pic>
        <p:nvPicPr>
          <p:cNvPr id="92"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8610600" y="1371600"/>
            <a:ext cx="304800" cy="304800"/>
          </a:xfrm>
          <a:prstGeom prst="rect">
            <a:avLst/>
          </a:prstGeom>
          <a:noFill/>
        </p:spPr>
      </p:pic>
      <p:pic>
        <p:nvPicPr>
          <p:cNvPr id="93"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8229600" y="1676400"/>
            <a:ext cx="304800" cy="304800"/>
          </a:xfrm>
          <a:prstGeom prst="rect">
            <a:avLst/>
          </a:prstGeom>
          <a:noFill/>
        </p:spPr>
      </p:pic>
      <p:pic>
        <p:nvPicPr>
          <p:cNvPr id="94"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8610600" y="1676400"/>
            <a:ext cx="304800" cy="304800"/>
          </a:xfrm>
          <a:prstGeom prst="rect">
            <a:avLst/>
          </a:prstGeom>
          <a:noFill/>
        </p:spPr>
      </p:pic>
      <p:pic>
        <p:nvPicPr>
          <p:cNvPr id="95"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8229600" y="1371600"/>
            <a:ext cx="304800" cy="304800"/>
          </a:xfrm>
          <a:prstGeom prst="rect">
            <a:avLst/>
          </a:prstGeom>
          <a:noFill/>
        </p:spPr>
      </p:pic>
      <p:pic>
        <p:nvPicPr>
          <p:cNvPr id="96"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10515600" y="1905000"/>
            <a:ext cx="304800" cy="304800"/>
          </a:xfrm>
          <a:prstGeom prst="rect">
            <a:avLst/>
          </a:prstGeom>
          <a:noFill/>
        </p:spPr>
      </p:pic>
      <p:pic>
        <p:nvPicPr>
          <p:cNvPr id="97"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10134600" y="3124200"/>
            <a:ext cx="304800" cy="304800"/>
          </a:xfrm>
          <a:prstGeom prst="rect">
            <a:avLst/>
          </a:prstGeom>
          <a:noFill/>
        </p:spPr>
      </p:pic>
      <p:pic>
        <p:nvPicPr>
          <p:cNvPr id="98"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10134600" y="2819400"/>
            <a:ext cx="304800" cy="304800"/>
          </a:xfrm>
          <a:prstGeom prst="rect">
            <a:avLst/>
          </a:prstGeom>
          <a:noFill/>
        </p:spPr>
      </p:pic>
      <p:pic>
        <p:nvPicPr>
          <p:cNvPr id="99"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10134600" y="2514600"/>
            <a:ext cx="304800" cy="304800"/>
          </a:xfrm>
          <a:prstGeom prst="rect">
            <a:avLst/>
          </a:prstGeom>
          <a:noFill/>
        </p:spPr>
      </p:pic>
      <p:pic>
        <p:nvPicPr>
          <p:cNvPr id="100"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10134600" y="2209800"/>
            <a:ext cx="304800" cy="304800"/>
          </a:xfrm>
          <a:prstGeom prst="rect">
            <a:avLst/>
          </a:prstGeom>
          <a:noFill/>
        </p:spPr>
      </p:pic>
      <p:pic>
        <p:nvPicPr>
          <p:cNvPr id="101"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10515600" y="3124200"/>
            <a:ext cx="304800" cy="304800"/>
          </a:xfrm>
          <a:prstGeom prst="rect">
            <a:avLst/>
          </a:prstGeom>
          <a:noFill/>
        </p:spPr>
      </p:pic>
      <p:pic>
        <p:nvPicPr>
          <p:cNvPr id="102"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10515600" y="2819400"/>
            <a:ext cx="304800" cy="304800"/>
          </a:xfrm>
          <a:prstGeom prst="rect">
            <a:avLst/>
          </a:prstGeom>
          <a:noFill/>
        </p:spPr>
      </p:pic>
      <p:pic>
        <p:nvPicPr>
          <p:cNvPr id="103"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10515600" y="2514600"/>
            <a:ext cx="304800" cy="304800"/>
          </a:xfrm>
          <a:prstGeom prst="rect">
            <a:avLst/>
          </a:prstGeom>
          <a:noFill/>
        </p:spPr>
      </p:pic>
      <p:pic>
        <p:nvPicPr>
          <p:cNvPr id="104"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10515600" y="2209800"/>
            <a:ext cx="304800" cy="304800"/>
          </a:xfrm>
          <a:prstGeom prst="rect">
            <a:avLst/>
          </a:prstGeom>
          <a:noFill/>
        </p:spPr>
      </p:pic>
      <p:pic>
        <p:nvPicPr>
          <p:cNvPr id="105"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10134600" y="1905000"/>
            <a:ext cx="304800" cy="304800"/>
          </a:xfrm>
          <a:prstGeom prst="rect">
            <a:avLst/>
          </a:prstGeom>
          <a:noFill/>
        </p:spPr>
      </p:pic>
      <p:pic>
        <p:nvPicPr>
          <p:cNvPr id="106"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10896600" y="3124200"/>
            <a:ext cx="304800" cy="304800"/>
          </a:xfrm>
          <a:prstGeom prst="rect">
            <a:avLst/>
          </a:prstGeom>
          <a:noFill/>
        </p:spPr>
      </p:pic>
      <p:pic>
        <p:nvPicPr>
          <p:cNvPr id="107"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10896600" y="2819400"/>
            <a:ext cx="304800" cy="304800"/>
          </a:xfrm>
          <a:prstGeom prst="rect">
            <a:avLst/>
          </a:prstGeom>
          <a:noFill/>
        </p:spPr>
      </p:pic>
      <p:pic>
        <p:nvPicPr>
          <p:cNvPr id="108"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10896600" y="2514600"/>
            <a:ext cx="304800" cy="304800"/>
          </a:xfrm>
          <a:prstGeom prst="rect">
            <a:avLst/>
          </a:prstGeom>
          <a:noFill/>
        </p:spPr>
      </p:pic>
      <p:pic>
        <p:nvPicPr>
          <p:cNvPr id="109"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10896600" y="2209800"/>
            <a:ext cx="304800" cy="304800"/>
          </a:xfrm>
          <a:prstGeom prst="rect">
            <a:avLst/>
          </a:prstGeom>
          <a:noFill/>
        </p:spPr>
      </p:pic>
      <p:pic>
        <p:nvPicPr>
          <p:cNvPr id="110"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10515600" y="1371600"/>
            <a:ext cx="304800" cy="304800"/>
          </a:xfrm>
          <a:prstGeom prst="rect">
            <a:avLst/>
          </a:prstGeom>
          <a:noFill/>
        </p:spPr>
      </p:pic>
      <p:pic>
        <p:nvPicPr>
          <p:cNvPr id="111"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10134600" y="1676400"/>
            <a:ext cx="304800" cy="304800"/>
          </a:xfrm>
          <a:prstGeom prst="rect">
            <a:avLst/>
          </a:prstGeom>
          <a:noFill/>
        </p:spPr>
      </p:pic>
      <p:pic>
        <p:nvPicPr>
          <p:cNvPr id="112"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10515600" y="1676400"/>
            <a:ext cx="304800" cy="304800"/>
          </a:xfrm>
          <a:prstGeom prst="rect">
            <a:avLst/>
          </a:prstGeom>
          <a:noFill/>
        </p:spPr>
      </p:pic>
      <p:pic>
        <p:nvPicPr>
          <p:cNvPr id="113"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10134600" y="1371600"/>
            <a:ext cx="304800" cy="304800"/>
          </a:xfrm>
          <a:prstGeom prst="rect">
            <a:avLst/>
          </a:prstGeom>
          <a:noFill/>
        </p:spPr>
      </p:pic>
      <p:pic>
        <p:nvPicPr>
          <p:cNvPr id="114"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10896600" y="1981200"/>
            <a:ext cx="304800" cy="304800"/>
          </a:xfrm>
          <a:prstGeom prst="rect">
            <a:avLst/>
          </a:prstGeom>
          <a:noFill/>
        </p:spPr>
      </p:pic>
      <p:pic>
        <p:nvPicPr>
          <p:cNvPr id="115"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10896600" y="1676400"/>
            <a:ext cx="304800" cy="304800"/>
          </a:xfrm>
          <a:prstGeom prst="rect">
            <a:avLst/>
          </a:prstGeom>
          <a:noFill/>
        </p:spPr>
      </p:pic>
      <p:pic>
        <p:nvPicPr>
          <p:cNvPr id="116"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10896600" y="1371600"/>
            <a:ext cx="304800" cy="304800"/>
          </a:xfrm>
          <a:prstGeom prst="rect">
            <a:avLst/>
          </a:prstGeom>
          <a:noFill/>
        </p:spPr>
      </p:pic>
      <p:pic>
        <p:nvPicPr>
          <p:cNvPr id="121" name="Picture 3"/>
          <p:cNvPicPr>
            <a:picLocks noChangeAspect="1" noChangeArrowheads="1"/>
          </p:cNvPicPr>
          <p:nvPr/>
        </p:nvPicPr>
        <p:blipFill>
          <a:blip r:embed="rId10" cstate="print"/>
          <a:srcRect/>
          <a:stretch>
            <a:fillRect/>
          </a:stretch>
        </p:blipFill>
        <p:spPr bwMode="auto">
          <a:xfrm>
            <a:off x="8686800" y="4876800"/>
            <a:ext cx="619432" cy="533400"/>
          </a:xfrm>
          <a:prstGeom prst="rect">
            <a:avLst/>
          </a:prstGeom>
          <a:noFill/>
          <a:ln w="9525">
            <a:noFill/>
            <a:miter lim="800000"/>
            <a:headEnd/>
            <a:tailEnd/>
          </a:ln>
        </p:spPr>
      </p:pic>
      <p:pic>
        <p:nvPicPr>
          <p:cNvPr id="136" name="Picture 2"/>
          <p:cNvPicPr>
            <a:picLocks noChangeAspect="1" noChangeArrowheads="1"/>
          </p:cNvPicPr>
          <p:nvPr/>
        </p:nvPicPr>
        <p:blipFill>
          <a:blip r:embed="rId12" cstate="print"/>
          <a:srcRect/>
          <a:stretch>
            <a:fillRect/>
          </a:stretch>
        </p:blipFill>
        <p:spPr bwMode="auto">
          <a:xfrm>
            <a:off x="8756903" y="5486400"/>
            <a:ext cx="539497" cy="457200"/>
          </a:xfrm>
          <a:prstGeom prst="rect">
            <a:avLst/>
          </a:prstGeom>
          <a:noFill/>
          <a:ln w="9525">
            <a:noFill/>
            <a:miter lim="800000"/>
            <a:headEnd/>
            <a:tailEnd/>
          </a:ln>
        </p:spPr>
      </p:pic>
      <p:pic>
        <p:nvPicPr>
          <p:cNvPr id="138" name="Picture 5"/>
          <p:cNvPicPr>
            <a:picLocks noChangeAspect="1" noChangeArrowheads="1"/>
          </p:cNvPicPr>
          <p:nvPr/>
        </p:nvPicPr>
        <p:blipFill>
          <a:blip r:embed="rId4" cstate="print"/>
          <a:srcRect/>
          <a:stretch>
            <a:fillRect/>
          </a:stretch>
        </p:blipFill>
        <p:spPr bwMode="auto">
          <a:xfrm>
            <a:off x="8120343" y="3810000"/>
            <a:ext cx="609600" cy="517071"/>
          </a:xfrm>
          <a:prstGeom prst="rect">
            <a:avLst/>
          </a:prstGeom>
          <a:noFill/>
          <a:ln w="9525">
            <a:noFill/>
            <a:miter lim="800000"/>
            <a:headEnd/>
            <a:tailEnd/>
          </a:ln>
        </p:spPr>
      </p:pic>
      <p:pic>
        <p:nvPicPr>
          <p:cNvPr id="139" name="Picture 6"/>
          <p:cNvPicPr>
            <a:picLocks noChangeAspect="1" noChangeArrowheads="1"/>
          </p:cNvPicPr>
          <p:nvPr/>
        </p:nvPicPr>
        <p:blipFill>
          <a:blip r:embed="rId5" cstate="print"/>
          <a:srcRect/>
          <a:stretch>
            <a:fillRect/>
          </a:stretch>
        </p:blipFill>
        <p:spPr bwMode="auto">
          <a:xfrm>
            <a:off x="8104774" y="4343400"/>
            <a:ext cx="625169" cy="519113"/>
          </a:xfrm>
          <a:prstGeom prst="rect">
            <a:avLst/>
          </a:prstGeom>
          <a:noFill/>
          <a:ln w="9525">
            <a:noFill/>
            <a:miter lim="800000"/>
            <a:headEnd/>
            <a:tailEnd/>
          </a:ln>
        </p:spPr>
      </p:pic>
      <p:pic>
        <p:nvPicPr>
          <p:cNvPr id="140" name="Picture 8"/>
          <p:cNvPicPr>
            <a:picLocks noChangeAspect="1" noChangeArrowheads="1"/>
          </p:cNvPicPr>
          <p:nvPr/>
        </p:nvPicPr>
        <p:blipFill>
          <a:blip r:embed="rId7" cstate="print"/>
          <a:srcRect/>
          <a:stretch>
            <a:fillRect/>
          </a:stretch>
        </p:blipFill>
        <p:spPr bwMode="auto">
          <a:xfrm>
            <a:off x="8763000" y="3810000"/>
            <a:ext cx="609600" cy="536896"/>
          </a:xfrm>
          <a:prstGeom prst="rect">
            <a:avLst/>
          </a:prstGeom>
          <a:noFill/>
          <a:ln w="9525">
            <a:noFill/>
            <a:miter lim="800000"/>
            <a:headEnd/>
            <a:tailEnd/>
          </a:ln>
        </p:spPr>
      </p:pic>
      <p:pic>
        <p:nvPicPr>
          <p:cNvPr id="141" name="Picture 9"/>
          <p:cNvPicPr>
            <a:picLocks noChangeAspect="1" noChangeArrowheads="1"/>
          </p:cNvPicPr>
          <p:nvPr/>
        </p:nvPicPr>
        <p:blipFill>
          <a:blip r:embed="rId8" cstate="print"/>
          <a:srcRect/>
          <a:stretch>
            <a:fillRect/>
          </a:stretch>
        </p:blipFill>
        <p:spPr bwMode="auto">
          <a:xfrm>
            <a:off x="8763000" y="4343400"/>
            <a:ext cx="609599" cy="536895"/>
          </a:xfrm>
          <a:prstGeom prst="rect">
            <a:avLst/>
          </a:prstGeom>
          <a:noFill/>
          <a:ln w="9525">
            <a:noFill/>
            <a:miter lim="800000"/>
            <a:headEnd/>
            <a:tailEnd/>
          </a:ln>
        </p:spPr>
      </p:pic>
      <p:pic>
        <p:nvPicPr>
          <p:cNvPr id="146" name="Picture 10"/>
          <p:cNvPicPr>
            <a:picLocks noChangeAspect="1" noChangeArrowheads="1"/>
          </p:cNvPicPr>
          <p:nvPr/>
        </p:nvPicPr>
        <p:blipFill>
          <a:blip r:embed="rId9" cstate="print"/>
          <a:srcRect/>
          <a:stretch>
            <a:fillRect/>
          </a:stretch>
        </p:blipFill>
        <p:spPr bwMode="auto">
          <a:xfrm>
            <a:off x="9906000" y="4876800"/>
            <a:ext cx="638908" cy="533400"/>
          </a:xfrm>
          <a:prstGeom prst="rect">
            <a:avLst/>
          </a:prstGeom>
          <a:noFill/>
          <a:ln w="9525">
            <a:noFill/>
            <a:miter lim="800000"/>
            <a:headEnd/>
            <a:tailEnd/>
          </a:ln>
        </p:spPr>
      </p:pic>
      <p:pic>
        <p:nvPicPr>
          <p:cNvPr id="147" name="Picture 2"/>
          <p:cNvPicPr>
            <a:picLocks noChangeAspect="1" noChangeArrowheads="1"/>
          </p:cNvPicPr>
          <p:nvPr/>
        </p:nvPicPr>
        <p:blipFill>
          <a:blip r:embed="rId11" cstate="print"/>
          <a:srcRect/>
          <a:stretch>
            <a:fillRect/>
          </a:stretch>
        </p:blipFill>
        <p:spPr bwMode="auto">
          <a:xfrm>
            <a:off x="9906000" y="5410200"/>
            <a:ext cx="609600" cy="527222"/>
          </a:xfrm>
          <a:prstGeom prst="rect">
            <a:avLst/>
          </a:prstGeom>
          <a:noFill/>
          <a:ln w="9525">
            <a:noFill/>
            <a:miter lim="800000"/>
            <a:headEnd/>
            <a:tailEnd/>
          </a:ln>
        </p:spPr>
      </p:pic>
      <p:pic>
        <p:nvPicPr>
          <p:cNvPr id="148" name="Picture 3"/>
          <p:cNvPicPr>
            <a:picLocks noChangeAspect="1" noChangeArrowheads="1"/>
          </p:cNvPicPr>
          <p:nvPr/>
        </p:nvPicPr>
        <p:blipFill>
          <a:blip r:embed="rId10" cstate="print"/>
          <a:srcRect/>
          <a:stretch>
            <a:fillRect/>
          </a:stretch>
        </p:blipFill>
        <p:spPr bwMode="auto">
          <a:xfrm>
            <a:off x="10515600" y="4876800"/>
            <a:ext cx="619432" cy="533400"/>
          </a:xfrm>
          <a:prstGeom prst="rect">
            <a:avLst/>
          </a:prstGeom>
          <a:noFill/>
          <a:ln w="9525">
            <a:noFill/>
            <a:miter lim="800000"/>
            <a:headEnd/>
            <a:tailEnd/>
          </a:ln>
        </p:spPr>
      </p:pic>
      <p:pic>
        <p:nvPicPr>
          <p:cNvPr id="149" name="Picture 2"/>
          <p:cNvPicPr>
            <a:picLocks noChangeAspect="1" noChangeArrowheads="1"/>
          </p:cNvPicPr>
          <p:nvPr/>
        </p:nvPicPr>
        <p:blipFill>
          <a:blip r:embed="rId12" cstate="print"/>
          <a:srcRect/>
          <a:stretch>
            <a:fillRect/>
          </a:stretch>
        </p:blipFill>
        <p:spPr bwMode="auto">
          <a:xfrm>
            <a:off x="10585703" y="5486400"/>
            <a:ext cx="539497" cy="457200"/>
          </a:xfrm>
          <a:prstGeom prst="rect">
            <a:avLst/>
          </a:prstGeom>
          <a:noFill/>
          <a:ln w="9525">
            <a:noFill/>
            <a:miter lim="800000"/>
            <a:headEnd/>
            <a:tailEnd/>
          </a:ln>
        </p:spPr>
      </p:pic>
      <p:pic>
        <p:nvPicPr>
          <p:cNvPr id="150" name="Picture 5"/>
          <p:cNvPicPr>
            <a:picLocks noChangeAspect="1" noChangeArrowheads="1"/>
          </p:cNvPicPr>
          <p:nvPr/>
        </p:nvPicPr>
        <p:blipFill>
          <a:blip r:embed="rId4" cstate="print"/>
          <a:srcRect/>
          <a:stretch>
            <a:fillRect/>
          </a:stretch>
        </p:blipFill>
        <p:spPr bwMode="auto">
          <a:xfrm>
            <a:off x="9949143" y="3810000"/>
            <a:ext cx="609600" cy="517071"/>
          </a:xfrm>
          <a:prstGeom prst="rect">
            <a:avLst/>
          </a:prstGeom>
          <a:noFill/>
          <a:ln w="9525">
            <a:noFill/>
            <a:miter lim="800000"/>
            <a:headEnd/>
            <a:tailEnd/>
          </a:ln>
        </p:spPr>
      </p:pic>
      <p:pic>
        <p:nvPicPr>
          <p:cNvPr id="151" name="Picture 6"/>
          <p:cNvPicPr>
            <a:picLocks noChangeAspect="1" noChangeArrowheads="1"/>
          </p:cNvPicPr>
          <p:nvPr/>
        </p:nvPicPr>
        <p:blipFill>
          <a:blip r:embed="rId5" cstate="print"/>
          <a:srcRect/>
          <a:stretch>
            <a:fillRect/>
          </a:stretch>
        </p:blipFill>
        <p:spPr bwMode="auto">
          <a:xfrm>
            <a:off x="9933574" y="4343400"/>
            <a:ext cx="625169" cy="519113"/>
          </a:xfrm>
          <a:prstGeom prst="rect">
            <a:avLst/>
          </a:prstGeom>
          <a:noFill/>
          <a:ln w="9525">
            <a:noFill/>
            <a:miter lim="800000"/>
            <a:headEnd/>
            <a:tailEnd/>
          </a:ln>
        </p:spPr>
      </p:pic>
      <p:pic>
        <p:nvPicPr>
          <p:cNvPr id="152" name="Picture 8"/>
          <p:cNvPicPr>
            <a:picLocks noChangeAspect="1" noChangeArrowheads="1"/>
          </p:cNvPicPr>
          <p:nvPr/>
        </p:nvPicPr>
        <p:blipFill>
          <a:blip r:embed="rId7" cstate="print"/>
          <a:srcRect/>
          <a:stretch>
            <a:fillRect/>
          </a:stretch>
        </p:blipFill>
        <p:spPr bwMode="auto">
          <a:xfrm>
            <a:off x="10591800" y="3810000"/>
            <a:ext cx="609600" cy="536896"/>
          </a:xfrm>
          <a:prstGeom prst="rect">
            <a:avLst/>
          </a:prstGeom>
          <a:noFill/>
          <a:ln w="9525">
            <a:noFill/>
            <a:miter lim="800000"/>
            <a:headEnd/>
            <a:tailEnd/>
          </a:ln>
        </p:spPr>
      </p:pic>
      <p:pic>
        <p:nvPicPr>
          <p:cNvPr id="153" name="Picture 9"/>
          <p:cNvPicPr>
            <a:picLocks noChangeAspect="1" noChangeArrowheads="1"/>
          </p:cNvPicPr>
          <p:nvPr/>
        </p:nvPicPr>
        <p:blipFill>
          <a:blip r:embed="rId8" cstate="print"/>
          <a:srcRect/>
          <a:stretch>
            <a:fillRect/>
          </a:stretch>
        </p:blipFill>
        <p:spPr bwMode="auto">
          <a:xfrm>
            <a:off x="10591800" y="4343400"/>
            <a:ext cx="609599" cy="536895"/>
          </a:xfrm>
          <a:prstGeom prst="rect">
            <a:avLst/>
          </a:prstGeom>
          <a:noFill/>
          <a:ln w="9525">
            <a:noFill/>
            <a:miter lim="800000"/>
            <a:headEnd/>
            <a:tailEnd/>
          </a:ln>
        </p:spPr>
      </p:pic>
      <p:cxnSp>
        <p:nvCxnSpPr>
          <p:cNvPr id="159" name="Straight Arrow Connector 158"/>
          <p:cNvCxnSpPr/>
          <p:nvPr/>
        </p:nvCxnSpPr>
        <p:spPr>
          <a:xfrm>
            <a:off x="838200" y="3733800"/>
            <a:ext cx="105918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7" name="Rectangle 116"/>
          <p:cNvSpPr/>
          <p:nvPr/>
        </p:nvSpPr>
        <p:spPr>
          <a:xfrm>
            <a:off x="8984062" y="971789"/>
            <a:ext cx="2730626" cy="2400657"/>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5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&gt;1</a:t>
            </a:r>
            <a:endParaRPr lang="en-US" sz="15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18" name="Rectangle 117"/>
          <p:cNvSpPr/>
          <p:nvPr/>
        </p:nvSpPr>
        <p:spPr>
          <a:xfrm>
            <a:off x="8448114" y="2632358"/>
            <a:ext cx="3825075" cy="110799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6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Petabyte</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 name="Footer Placeholder 3"/>
          <p:cNvSpPr>
            <a:spLocks noGrp="1"/>
          </p:cNvSpPr>
          <p:nvPr>
            <p:ph type="ftr" sz="quarter" idx="3"/>
          </p:nvPr>
        </p:nvSpPr>
        <p:spPr/>
        <p:txBody>
          <a:bodyPr/>
          <a:lstStyle/>
          <a:p>
            <a:r>
              <a:rPr lang="en-US" smtClean="0"/>
              <a:t>WGISS-49                                        21-23 April 2020, Virtual</a:t>
            </a:r>
            <a:endParaRPr lang="en-US" dirty="0"/>
          </a:p>
        </p:txBody>
      </p:sp>
      <p:sp>
        <p:nvSpPr>
          <p:cNvPr id="5" name="TextBox 4"/>
          <p:cNvSpPr txBox="1"/>
          <p:nvPr/>
        </p:nvSpPr>
        <p:spPr>
          <a:xfrm>
            <a:off x="738610" y="5552382"/>
            <a:ext cx="5899934" cy="461665"/>
          </a:xfrm>
          <a:prstGeom prst="rect">
            <a:avLst/>
          </a:prstGeom>
          <a:solidFill>
            <a:srgbClr val="FFC000"/>
          </a:solidFill>
        </p:spPr>
        <p:txBody>
          <a:bodyPr wrap="square" rtlCol="0">
            <a:spAutoFit/>
          </a:bodyPr>
          <a:lstStyle/>
          <a:p>
            <a:pPr algn="ctr"/>
            <a:r>
              <a:rPr lang="en-US" sz="2400" b="1" i="1" dirty="0" smtClean="0"/>
              <a:t>Data are from NOAA and non-NOAA sources</a:t>
            </a:r>
            <a:endParaRPr lang="en-US" sz="2400" b="1" i="1" dirty="0"/>
          </a:p>
        </p:txBody>
      </p:sp>
    </p:spTree>
    <p:extLst>
      <p:ext uri="{BB962C8B-B14F-4D97-AF65-F5344CB8AC3E}">
        <p14:creationId xmlns:p14="http://schemas.microsoft.com/office/powerpoint/2010/main" val="16178417"/>
      </p:ext>
    </p:extLst>
  </p:cSld>
  <p:clrMapOvr>
    <a:masterClrMapping/>
  </p:clrMapOvr>
  <p:timing>
    <p:tnLst>
      <p:par>
        <p:cTn id="1" dur="indefinite" restart="never" nodeType="tmRoot"/>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OAA Title Options">
  <a:themeElements>
    <a:clrScheme name="Custom 11">
      <a:dk1>
        <a:sysClr val="windowText" lastClr="000000"/>
      </a:dk1>
      <a:lt1>
        <a:sysClr val="window" lastClr="FFFFFF"/>
      </a:lt1>
      <a:dk2>
        <a:srgbClr val="00467F"/>
      </a:dk2>
      <a:lt2>
        <a:srgbClr val="CCE7EA"/>
      </a:lt2>
      <a:accent1>
        <a:srgbClr val="008998"/>
      </a:accent1>
      <a:accent2>
        <a:srgbClr val="CC9C4A"/>
      </a:accent2>
      <a:accent3>
        <a:srgbClr val="EA7125"/>
      </a:accent3>
      <a:accent4>
        <a:srgbClr val="738539"/>
      </a:accent4>
      <a:accent5>
        <a:srgbClr val="9C552D"/>
      </a:accent5>
      <a:accent6>
        <a:srgbClr val="C0311A"/>
      </a:accent6>
      <a:hlink>
        <a:srgbClr val="0000FF"/>
      </a:hlink>
      <a:folHlink>
        <a:srgbClr val="800080"/>
      </a:folHlink>
    </a:clrScheme>
    <a:fontScheme name="Horizon">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86282</TotalTime>
  <Words>1830</Words>
  <Application>Microsoft Office PowerPoint</Application>
  <PresentationFormat>Widescreen</PresentationFormat>
  <Paragraphs>363</Paragraphs>
  <Slides>38</Slides>
  <Notes>15</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38</vt:i4>
      </vt:variant>
    </vt:vector>
  </HeadingPairs>
  <TitlesOfParts>
    <vt:vector size="51" baseType="lpstr">
      <vt:lpstr>ＭＳ Ｐゴシック</vt:lpstr>
      <vt:lpstr>Arial</vt:lpstr>
      <vt:lpstr>Arial Narrow</vt:lpstr>
      <vt:lpstr>Arial Narrow Bold</vt:lpstr>
      <vt:lpstr>Arial Unicode MS</vt:lpstr>
      <vt:lpstr>Calibri</vt:lpstr>
      <vt:lpstr>Candara</vt:lpstr>
      <vt:lpstr>Courier New</vt:lpstr>
      <vt:lpstr>Helvetica</vt:lpstr>
      <vt:lpstr>Helvetica Neue</vt:lpstr>
      <vt:lpstr>Times New Roman</vt:lpstr>
      <vt:lpstr>1_Custom Design</vt:lpstr>
      <vt:lpstr>NOAA Title Options</vt:lpstr>
      <vt:lpstr>NOAA CoastWatch/OceanWatch/PolarWatch  ARD Preparation and Product Interoperability</vt:lpstr>
      <vt:lpstr>Outine</vt:lpstr>
      <vt:lpstr>NOAA CoastWatch, OceanWatch &amp; PolarWatch</vt:lpstr>
      <vt:lpstr>History of NOAA CoastWatch</vt:lpstr>
      <vt:lpstr>Value Chain of Data, Products, Information, Knowledge</vt:lpstr>
      <vt:lpstr>Our Users</vt:lpstr>
      <vt:lpstr>PowerPoint Presentation</vt:lpstr>
      <vt:lpstr>Ocean (Water) Parameters from SPACE</vt:lpstr>
      <vt:lpstr>CoastWatch/OceanWatch  Data</vt:lpstr>
      <vt:lpstr>CoastWatch “Value Added” Products Example:  VIIRS Hi-Res Sectors Co-Located for Ocean Color and SST</vt:lpstr>
      <vt:lpstr>PowerPoint Presentation</vt:lpstr>
      <vt:lpstr>TurtleWatch</vt:lpstr>
      <vt:lpstr>C-HARM 3-Day Advanced Forecast:   Pseudo-nitzschia, cellular domoic acid, and particulate domoic acid probability, California and Southern Oregon coast</vt:lpstr>
      <vt:lpstr>Multiple satellite inputs - model output:  e.g., Seascapes Product</vt:lpstr>
      <vt:lpstr>Multiple satellite inputs - model output:  e.g., Seascapes Product</vt:lpstr>
      <vt:lpstr>Roadmap  to Discovery</vt:lpstr>
      <vt:lpstr>Roadmap  to Discovery</vt:lpstr>
      <vt:lpstr>Data Access</vt:lpstr>
      <vt:lpstr>PowerPoint Presentation</vt:lpstr>
      <vt:lpstr>CoastWatch Data Portal</vt:lpstr>
      <vt:lpstr>CoastWatch Data Portal</vt:lpstr>
      <vt:lpstr>CoastWatch Data Portal</vt:lpstr>
      <vt:lpstr>CoastWatch Data Portal</vt:lpstr>
      <vt:lpstr>CoastWatch Data Portal – in development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NOAA CoastWatch Satellite Training</vt:lpstr>
      <vt:lpstr>PowerPoint Presentation</vt:lpstr>
      <vt:lpstr>First International Operational Satellite Oceanography Symposium</vt:lpstr>
      <vt:lpstr>Data Portal Tutorial Animation</vt:lpstr>
      <vt:lpstr>Questions?</vt:lpstr>
    </vt:vector>
  </TitlesOfParts>
  <Company>Janin/Cliff Design,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James Durham</dc:creator>
  <cp:lastModifiedBy>Veronica Lance</cp:lastModifiedBy>
  <cp:revision>1137</cp:revision>
  <cp:lastPrinted>2019-11-12T15:25:26Z</cp:lastPrinted>
  <dcterms:created xsi:type="dcterms:W3CDTF">2014-05-07T21:32:41Z</dcterms:created>
  <dcterms:modified xsi:type="dcterms:W3CDTF">2020-04-22T05:01:39Z</dcterms:modified>
</cp:coreProperties>
</file>