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48" r:id="rId2"/>
  </p:sldMasterIdLst>
  <p:notesMasterIdLst>
    <p:notesMasterId r:id="rId16"/>
  </p:notesMasterIdLst>
  <p:sldIdLst>
    <p:sldId id="259" r:id="rId3"/>
    <p:sldId id="272" r:id="rId4"/>
    <p:sldId id="260" r:id="rId5"/>
    <p:sldId id="274" r:id="rId6"/>
    <p:sldId id="263" r:id="rId7"/>
    <p:sldId id="275" r:id="rId8"/>
    <p:sldId id="264" r:id="rId9"/>
    <p:sldId id="276" r:id="rId10"/>
    <p:sldId id="277" r:id="rId11"/>
    <p:sldId id="279" r:id="rId12"/>
    <p:sldId id="278" r:id="rId13"/>
    <p:sldId id="265"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7D47"/>
    <a:srgbClr val="BE5108"/>
    <a:srgbClr val="121C52"/>
    <a:srgbClr val="BDD7EE"/>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76122" autoAdjust="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9E17D-08AE-4D4A-BAEE-A280B6F211FF}"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B4DBD-637D-4ADE-905D-07D6755CD21B}" type="slidenum">
              <a:rPr lang="en-US" smtClean="0"/>
              <a:t>‹#›</a:t>
            </a:fld>
            <a:endParaRPr lang="en-US"/>
          </a:p>
        </p:txBody>
      </p:sp>
    </p:spTree>
    <p:extLst>
      <p:ext uri="{BB962C8B-B14F-4D97-AF65-F5344CB8AC3E}">
        <p14:creationId xmlns:p14="http://schemas.microsoft.com/office/powerpoint/2010/main" val="346604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smtClean="0">
                <a:latin typeface="Franklin Gothic Book" panose="020B0503020102020204" pitchFamily="34" charset="0"/>
              </a:rPr>
              <a:t>A vastly increasing volume of freely available EO data led to a paradigm shift in data managing and processing procedures towards cloud computing approaches that ‘bring processes to the data’. New market players and EO data services appeared, customised to their user community.</a:t>
            </a:r>
          </a:p>
          <a:p>
            <a:pPr algn="just"/>
            <a:r>
              <a:rPr lang="en-GB" sz="1200" dirty="0" smtClean="0">
                <a:latin typeface="Franklin Gothic Book" panose="020B0503020102020204" pitchFamily="34" charset="0"/>
              </a:rPr>
              <a:t>Speed and momentum of this new development prevented service providers from developing generally accepted standards, leading to an </a:t>
            </a:r>
            <a:r>
              <a:rPr lang="en-GB" sz="1200" b="1" dirty="0" smtClean="0">
                <a:latin typeface="Franklin Gothic Book" panose="020B0503020102020204" pitchFamily="34" charset="0"/>
              </a:rPr>
              <a:t>insufficient interoperability between the EO platform </a:t>
            </a:r>
            <a:r>
              <a:rPr lang="en-GB" sz="1200" dirty="0" smtClean="0">
                <a:latin typeface="Franklin Gothic Book" panose="020B0503020102020204" pitchFamily="34" charset="0"/>
              </a:rPr>
              <a:t>(Figure 1). </a:t>
            </a:r>
            <a:endParaRPr lang="en-US" sz="1200" dirty="0" smtClean="0">
              <a:latin typeface="Franklin Gothic Book" panose="020B0503020102020204" pitchFamily="34" charset="0"/>
            </a:endParaRPr>
          </a:p>
          <a:p>
            <a:endParaRPr lang="es-MX" dirty="0" smtClean="0"/>
          </a:p>
          <a:p>
            <a:pPr algn="just"/>
            <a:r>
              <a:rPr lang="en-GB" sz="1200" dirty="0" err="1" smtClean="0">
                <a:latin typeface="Franklin Gothic Book" panose="020B0503020102020204" pitchFamily="34" charset="0"/>
              </a:rPr>
              <a:t>openEO</a:t>
            </a:r>
            <a:r>
              <a:rPr lang="en-GB" sz="1200" dirty="0" smtClean="0">
                <a:latin typeface="Franklin Gothic Book" panose="020B0503020102020204" pitchFamily="34" charset="0"/>
              </a:rPr>
              <a:t> is a </a:t>
            </a:r>
            <a:r>
              <a:rPr lang="en-GB" sz="1200" b="1" dirty="0" smtClean="0">
                <a:latin typeface="Franklin Gothic Book" panose="020B0503020102020204" pitchFamily="34" charset="0"/>
              </a:rPr>
              <a:t>standardised access point </a:t>
            </a:r>
            <a:r>
              <a:rPr lang="en-GB" sz="1200" dirty="0" smtClean="0">
                <a:latin typeface="Franklin Gothic Book" panose="020B0503020102020204" pitchFamily="34" charset="0"/>
              </a:rPr>
              <a:t>API to various EO service providers [2]. The interface can connect to diverse back-end infrastructures, serving as templates for additional service providers. A set of standardised contracts is provided to the users, reflecting examples to from all stages of EO data processing.</a:t>
            </a:r>
          </a:p>
          <a:p>
            <a:pPr algn="just"/>
            <a:r>
              <a:rPr lang="en-GB" sz="1200" dirty="0" smtClean="0">
                <a:latin typeface="Franklin Gothic Book" panose="020B0503020102020204" pitchFamily="34" charset="0"/>
              </a:rPr>
              <a:t>Using </a:t>
            </a:r>
            <a:r>
              <a:rPr lang="en-GB" sz="1200" dirty="0" err="1" smtClean="0">
                <a:latin typeface="Franklin Gothic Book" panose="020B0503020102020204" pitchFamily="34" charset="0"/>
              </a:rPr>
              <a:t>openEO</a:t>
            </a:r>
            <a:r>
              <a:rPr lang="en-GB" sz="1200" dirty="0" smtClean="0">
                <a:latin typeface="Franklin Gothic Book" panose="020B0503020102020204" pitchFamily="34" charset="0"/>
              </a:rPr>
              <a:t> , </a:t>
            </a:r>
            <a:r>
              <a:rPr lang="en-GB" sz="1200" b="1" dirty="0" smtClean="0">
                <a:latin typeface="Franklin Gothic Book" panose="020B0503020102020204" pitchFamily="34" charset="0"/>
              </a:rPr>
              <a:t>former many-to-many communication </a:t>
            </a:r>
            <a:r>
              <a:rPr lang="en-GB" sz="1200" dirty="0" smtClean="0">
                <a:latin typeface="Franklin Gothic Book" panose="020B0503020102020204" pitchFamily="34" charset="0"/>
              </a:rPr>
              <a:t>strategies can be realised as </a:t>
            </a:r>
            <a:r>
              <a:rPr lang="en-GB" sz="1200" b="1" dirty="0" smtClean="0">
                <a:latin typeface="Franklin Gothic Book" panose="020B0503020102020204" pitchFamily="34" charset="0"/>
              </a:rPr>
              <a:t>many-to-one</a:t>
            </a:r>
            <a:r>
              <a:rPr lang="en-GB" sz="1200" dirty="0" smtClean="0">
                <a:latin typeface="Franklin Gothic Book" panose="020B0503020102020204" pitchFamily="34" charset="0"/>
              </a:rPr>
              <a:t> (Figure 2). A uniform way to connect to various back-ends allows a switch between environments with little to no effort</a:t>
            </a:r>
            <a:r>
              <a:rPr lang="de-AT" sz="1200" dirty="0" smtClean="0">
                <a:latin typeface="Franklin Gothic Book" panose="020B0503020102020204" pitchFamily="34" charset="0"/>
              </a:rPr>
              <a:t>.</a:t>
            </a:r>
            <a:endParaRPr lang="en-GB" sz="1200" dirty="0" smtClean="0">
              <a:latin typeface="Franklin Gothic Book" panose="020B0503020102020204" pitchFamily="34" charset="0"/>
            </a:endParaRPr>
          </a:p>
          <a:p>
            <a:endParaRPr lang="de-AT" dirty="0"/>
          </a:p>
        </p:txBody>
      </p:sp>
      <p:sp>
        <p:nvSpPr>
          <p:cNvPr id="4" name="Slide Number Placeholder 3"/>
          <p:cNvSpPr>
            <a:spLocks noGrp="1"/>
          </p:cNvSpPr>
          <p:nvPr>
            <p:ph type="sldNum" sz="quarter" idx="10"/>
          </p:nvPr>
        </p:nvSpPr>
        <p:spPr/>
        <p:txBody>
          <a:bodyPr/>
          <a:lstStyle/>
          <a:p>
            <a:fld id="{39BB4DBD-637D-4ADE-905D-07D6755CD21B}" type="slidenum">
              <a:rPr lang="en-US" smtClean="0"/>
              <a:t>3</a:t>
            </a:fld>
            <a:endParaRPr lang="en-US"/>
          </a:p>
        </p:txBody>
      </p:sp>
    </p:spTree>
    <p:extLst>
      <p:ext uri="{BB962C8B-B14F-4D97-AF65-F5344CB8AC3E}">
        <p14:creationId xmlns:p14="http://schemas.microsoft.com/office/powerpoint/2010/main" val="341533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 EU </a:t>
            </a:r>
            <a:r>
              <a:rPr lang="es-MX" dirty="0" err="1" smtClean="0"/>
              <a:t>Funding</a:t>
            </a:r>
            <a:endParaRPr lang="es-MX" dirty="0" smtClean="0"/>
          </a:p>
          <a:p>
            <a:r>
              <a:rPr lang="es-MX" dirty="0" smtClean="0"/>
              <a:t>+ Matthias Schramm</a:t>
            </a:r>
          </a:p>
          <a:p>
            <a:r>
              <a:rPr lang="es-MX" dirty="0" err="1" smtClean="0"/>
              <a:t>Richtige</a:t>
            </a:r>
            <a:r>
              <a:rPr lang="es-MX" dirty="0" smtClean="0"/>
              <a:t> links </a:t>
            </a:r>
            <a:r>
              <a:rPr lang="es-MX" dirty="0" err="1" smtClean="0"/>
              <a:t>auch</a:t>
            </a:r>
            <a:endParaRPr lang="de-AT" dirty="0"/>
          </a:p>
        </p:txBody>
      </p:sp>
      <p:sp>
        <p:nvSpPr>
          <p:cNvPr id="4" name="Slide Number Placeholder 3"/>
          <p:cNvSpPr>
            <a:spLocks noGrp="1"/>
          </p:cNvSpPr>
          <p:nvPr>
            <p:ph type="sldNum" sz="quarter" idx="10"/>
          </p:nvPr>
        </p:nvSpPr>
        <p:spPr/>
        <p:txBody>
          <a:bodyPr/>
          <a:lstStyle/>
          <a:p>
            <a:fld id="{39BB4DBD-637D-4ADE-905D-07D6755CD21B}" type="slidenum">
              <a:rPr lang="en-US" smtClean="0"/>
              <a:t>13</a:t>
            </a:fld>
            <a:endParaRPr lang="en-US"/>
          </a:p>
        </p:txBody>
      </p:sp>
    </p:spTree>
    <p:extLst>
      <p:ext uri="{BB962C8B-B14F-4D97-AF65-F5344CB8AC3E}">
        <p14:creationId xmlns:p14="http://schemas.microsoft.com/office/powerpoint/2010/main" val="91806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3" name="Subtitle 2"/>
          <p:cNvSpPr txBox="1">
            <a:spLocks/>
          </p:cNvSpPr>
          <p:nvPr userDrawn="1"/>
        </p:nvSpPr>
        <p:spPr>
          <a:xfrm>
            <a:off x="914401" y="6342445"/>
            <a:ext cx="10353674" cy="287921"/>
          </a:xfrm>
          <a:prstGeom prst="rect">
            <a:avLst/>
          </a:prstGeom>
          <a:noFill/>
          <a:ln w="6350">
            <a:no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21C5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400" dirty="0">
              <a:solidFill>
                <a:srgbClr val="121C52"/>
              </a:solidFill>
              <a:latin typeface="Franklin Gothic Book" panose="020B0503020102020204" pitchFamily="34" charset="0"/>
            </a:endParaRPr>
          </a:p>
        </p:txBody>
      </p:sp>
      <p:sp>
        <p:nvSpPr>
          <p:cNvPr id="25" name="Text Placeholder 24"/>
          <p:cNvSpPr>
            <a:spLocks noGrp="1"/>
          </p:cNvSpPr>
          <p:nvPr>
            <p:ph type="body" sz="quarter" idx="10" hasCustomPrompt="1"/>
          </p:nvPr>
        </p:nvSpPr>
        <p:spPr>
          <a:xfrm>
            <a:off x="914400" y="3514725"/>
            <a:ext cx="10353675" cy="888310"/>
          </a:xfrm>
          <a:prstGeom prst="rect">
            <a:avLst/>
          </a:prstGeom>
        </p:spPr>
        <p:txBody>
          <a:bodyPr anchor="ctr"/>
          <a:lstStyle>
            <a:lvl1pPr marL="0" indent="0">
              <a:buNone/>
              <a:defRPr sz="1800">
                <a:solidFill>
                  <a:srgbClr val="121C52"/>
                </a:solidFill>
                <a:latin typeface="Franklin Gothic Book" panose="020B0503020102020204" pitchFamily="34" charset="0"/>
              </a:defRPr>
            </a:lvl1pPr>
          </a:lstStyle>
          <a:p>
            <a:pPr lvl="0"/>
            <a:r>
              <a:rPr lang="en-US" dirty="0" smtClean="0"/>
              <a:t>Names/Subtitle/…</a:t>
            </a:r>
          </a:p>
          <a:p>
            <a:pPr lvl="0"/>
            <a:endParaRPr lang="en-US" dirty="0" smtClean="0"/>
          </a:p>
        </p:txBody>
      </p:sp>
      <p:sp>
        <p:nvSpPr>
          <p:cNvPr id="26" name="Text Placeholder 24"/>
          <p:cNvSpPr>
            <a:spLocks noGrp="1"/>
          </p:cNvSpPr>
          <p:nvPr>
            <p:ph type="body" sz="quarter" idx="11" hasCustomPrompt="1"/>
          </p:nvPr>
        </p:nvSpPr>
        <p:spPr>
          <a:xfrm>
            <a:off x="914400" y="638175"/>
            <a:ext cx="7298724" cy="2628899"/>
          </a:xfrm>
          <a:prstGeom prst="rect">
            <a:avLst/>
          </a:prstGeom>
        </p:spPr>
        <p:txBody>
          <a:bodyPr anchor="ctr"/>
          <a:lstStyle>
            <a:lvl1pPr marL="0" indent="0">
              <a:buNone/>
              <a:defRPr sz="4800">
                <a:solidFill>
                  <a:schemeClr val="bg1"/>
                </a:solidFill>
                <a:latin typeface="Franklin Gothic Book" panose="020B0503020102020204" pitchFamily="34" charset="0"/>
              </a:defRPr>
            </a:lvl1pPr>
          </a:lstStyle>
          <a:p>
            <a:pPr lvl="0"/>
            <a:r>
              <a:rPr lang="en-US" dirty="0" smtClean="0"/>
              <a:t>CLICK TO INSERT TITLE</a:t>
            </a:r>
          </a:p>
        </p:txBody>
      </p:sp>
      <p:sp>
        <p:nvSpPr>
          <p:cNvPr id="31" name="Text Placeholder 24"/>
          <p:cNvSpPr>
            <a:spLocks noGrp="1"/>
          </p:cNvSpPr>
          <p:nvPr>
            <p:ph type="body" sz="quarter" idx="12" hasCustomPrompt="1"/>
          </p:nvPr>
        </p:nvSpPr>
        <p:spPr>
          <a:xfrm>
            <a:off x="914401" y="6257805"/>
            <a:ext cx="10353674" cy="372561"/>
          </a:xfrm>
          <a:prstGeom prst="rect">
            <a:avLst/>
          </a:prstGeom>
        </p:spPr>
        <p:txBody>
          <a:bodyPr anchor="ctr"/>
          <a:lstStyle>
            <a:lvl1pPr marL="0" indent="0" algn="ctr">
              <a:buNone/>
              <a:defRPr sz="1400">
                <a:solidFill>
                  <a:srgbClr val="121C52"/>
                </a:solidFill>
                <a:latin typeface="Franklin Gothic Book" panose="020B0503020102020204" pitchFamily="34" charset="0"/>
              </a:defRPr>
            </a:lvl1pPr>
          </a:lstStyle>
          <a:p>
            <a:r>
              <a:rPr lang="en-US" sz="1400" dirty="0" smtClean="0">
                <a:solidFill>
                  <a:srgbClr val="121C52"/>
                </a:solidFill>
                <a:latin typeface="Franklin Gothic Book" panose="020B0503020102020204" pitchFamily="34" charset="0"/>
              </a:rPr>
              <a:t>Click to edit conference name</a:t>
            </a:r>
            <a:r>
              <a:rPr lang="en-US" sz="1400" baseline="0" dirty="0" smtClean="0">
                <a:solidFill>
                  <a:srgbClr val="121C52"/>
                </a:solidFill>
                <a:latin typeface="Franklin Gothic Book" panose="020B0503020102020204" pitchFamily="34" charset="0"/>
              </a:rPr>
              <a:t> | </a:t>
            </a:r>
            <a:r>
              <a:rPr lang="en-US" sz="1400" dirty="0" smtClean="0">
                <a:solidFill>
                  <a:srgbClr val="121C52"/>
                </a:solidFill>
                <a:latin typeface="Franklin Gothic Book" panose="020B0503020102020204" pitchFamily="34" charset="0"/>
              </a:rPr>
              <a:t>Date | Place</a:t>
            </a:r>
            <a:endParaRPr lang="en-US" sz="1400" dirty="0">
              <a:solidFill>
                <a:srgbClr val="121C52"/>
              </a:solidFill>
              <a:latin typeface="Franklin Gothic Book" panose="020B0503020102020204" pitchFamily="34" charset="0"/>
            </a:endParaRPr>
          </a:p>
        </p:txBody>
      </p:sp>
    </p:spTree>
    <p:extLst>
      <p:ext uri="{BB962C8B-B14F-4D97-AF65-F5344CB8AC3E}">
        <p14:creationId xmlns:p14="http://schemas.microsoft.com/office/powerpoint/2010/main" val="27886015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55077" y="6356351"/>
            <a:ext cx="1650024" cy="323666"/>
          </a:xfrm>
          <a:prstGeom prst="rect">
            <a:avLst/>
          </a:prstGeom>
        </p:spPr>
        <p:txBody>
          <a:bodyPr/>
          <a:lstStyle/>
          <a:p>
            <a:fld id="{C27F60A5-8215-4991-B9B5-CAE1B1ECFB65}" type="datetime1">
              <a:rPr lang="en-US" smtClean="0"/>
              <a:t>4/21/2020</a:t>
            </a:fld>
            <a:endParaRPr lang="en-US"/>
          </a:p>
        </p:txBody>
      </p:sp>
      <p:sp>
        <p:nvSpPr>
          <p:cNvPr id="6" name="Slide Number Placeholder 5"/>
          <p:cNvSpPr>
            <a:spLocks noGrp="1"/>
          </p:cNvSpPr>
          <p:nvPr>
            <p:ph type="sldNum" sz="quarter" idx="12"/>
          </p:nvPr>
        </p:nvSpPr>
        <p:spPr>
          <a:xfrm>
            <a:off x="11029950" y="6356351"/>
            <a:ext cx="857250" cy="323666"/>
          </a:xfrm>
          <a:prstGeom prst="rect">
            <a:avLst/>
          </a:prstGeom>
        </p:spPr>
        <p:txBody>
          <a:bodyPr/>
          <a:lstStyle/>
          <a:p>
            <a:fld id="{D83D4C29-8F97-48AF-B4F1-A29167DB9ED9}" type="slidenum">
              <a:rPr lang="en-US" smtClean="0"/>
              <a:t>‹#›</a:t>
            </a:fld>
            <a:endParaRPr lang="en-US"/>
          </a:p>
        </p:txBody>
      </p:sp>
      <p:sp>
        <p:nvSpPr>
          <p:cNvPr id="7" name="Footer Placeholder 5"/>
          <p:cNvSpPr>
            <a:spLocks noGrp="1"/>
          </p:cNvSpPr>
          <p:nvPr>
            <p:ph type="ftr" sz="quarter" idx="11"/>
          </p:nvPr>
        </p:nvSpPr>
        <p:spPr>
          <a:xfrm>
            <a:off x="2905124" y="6356351"/>
            <a:ext cx="7953375" cy="323666"/>
          </a:xfrm>
          <a:prstGeom prst="rect">
            <a:avLst/>
          </a:prstGeom>
        </p:spPr>
        <p:txBody>
          <a:bodyPr anchor="ctr"/>
          <a:lstStyle>
            <a:lvl1pPr>
              <a:defRPr sz="1100">
                <a:solidFill>
                  <a:srgbClr val="121C52"/>
                </a:solidFill>
                <a:latin typeface="Franklin Gothic Book" panose="020B0503020102020204" pitchFamily="34" charset="0"/>
              </a:defRPr>
            </a:lvl1pPr>
          </a:lstStyle>
          <a:p>
            <a:endParaRPr lang="en-US" dirty="0"/>
          </a:p>
        </p:txBody>
      </p:sp>
    </p:spTree>
    <p:extLst>
      <p:ext uri="{BB962C8B-B14F-4D97-AF65-F5344CB8AC3E}">
        <p14:creationId xmlns:p14="http://schemas.microsoft.com/office/powerpoint/2010/main" val="3160101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1055077" y="6356351"/>
            <a:ext cx="1650024" cy="323666"/>
          </a:xfrm>
          <a:prstGeom prst="rect">
            <a:avLst/>
          </a:prstGeom>
        </p:spPr>
        <p:txBody>
          <a:bodyPr/>
          <a:lstStyle/>
          <a:p>
            <a:fld id="{E34D8101-4AE4-4F76-A44D-0BD1364A9754}" type="datetime1">
              <a:rPr lang="en-US" smtClean="0"/>
              <a:t>4/21/2020</a:t>
            </a:fld>
            <a:endParaRPr lang="en-US"/>
          </a:p>
        </p:txBody>
      </p:sp>
      <p:sp>
        <p:nvSpPr>
          <p:cNvPr id="6" name="Slide Number Placeholder 5"/>
          <p:cNvSpPr>
            <a:spLocks noGrp="1"/>
          </p:cNvSpPr>
          <p:nvPr>
            <p:ph type="sldNum" sz="quarter" idx="12"/>
          </p:nvPr>
        </p:nvSpPr>
        <p:spPr>
          <a:xfrm>
            <a:off x="11029950" y="6356351"/>
            <a:ext cx="857250" cy="323666"/>
          </a:xfrm>
          <a:prstGeom prst="rect">
            <a:avLst/>
          </a:prstGeom>
        </p:spPr>
        <p:txBody>
          <a:bodyPr/>
          <a:lstStyle/>
          <a:p>
            <a:fld id="{D83D4C29-8F97-48AF-B4F1-A29167DB9ED9}" type="slidenum">
              <a:rPr lang="en-US" smtClean="0"/>
              <a:t>‹#›</a:t>
            </a:fld>
            <a:endParaRPr lang="en-US"/>
          </a:p>
        </p:txBody>
      </p:sp>
      <p:sp>
        <p:nvSpPr>
          <p:cNvPr id="7" name="Footer Placeholder 5"/>
          <p:cNvSpPr>
            <a:spLocks noGrp="1"/>
          </p:cNvSpPr>
          <p:nvPr>
            <p:ph type="ftr" sz="quarter" idx="11"/>
          </p:nvPr>
        </p:nvSpPr>
        <p:spPr>
          <a:xfrm>
            <a:off x="2905124" y="6356351"/>
            <a:ext cx="7953375" cy="323666"/>
          </a:xfrm>
          <a:prstGeom prst="rect">
            <a:avLst/>
          </a:prstGeom>
        </p:spPr>
        <p:txBody>
          <a:bodyPr anchor="ctr"/>
          <a:lstStyle>
            <a:lvl1pPr>
              <a:defRPr sz="1100">
                <a:solidFill>
                  <a:srgbClr val="121C52"/>
                </a:solidFill>
                <a:latin typeface="Franklin Gothic Book" panose="020B0503020102020204" pitchFamily="34" charset="0"/>
              </a:defRPr>
            </a:lvl1pPr>
          </a:lstStyle>
          <a:p>
            <a:endParaRPr lang="en-US" dirty="0"/>
          </a:p>
        </p:txBody>
      </p:sp>
      <p:sp>
        <p:nvSpPr>
          <p:cNvPr id="8" name="Content Placeholder 2"/>
          <p:cNvSpPr>
            <a:spLocks noGrp="1"/>
          </p:cNvSpPr>
          <p:nvPr>
            <p:ph idx="1"/>
          </p:nvPr>
        </p:nvSpPr>
        <p:spPr>
          <a:xfrm>
            <a:off x="274107" y="1409700"/>
            <a:ext cx="11613093" cy="4767263"/>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53978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600" y="1507524"/>
            <a:ext cx="5622891" cy="4464460"/>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199" y="1507524"/>
            <a:ext cx="5714999" cy="4464460"/>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1055077" y="6356351"/>
            <a:ext cx="1650024" cy="323666"/>
          </a:xfrm>
          <a:prstGeom prst="rect">
            <a:avLst/>
          </a:prstGeom>
        </p:spPr>
        <p:txBody>
          <a:bodyPr/>
          <a:lstStyle/>
          <a:p>
            <a:fld id="{E47F8077-5167-4DB9-A06A-71074CCD94E7}" type="datetime1">
              <a:rPr lang="en-US" smtClean="0"/>
              <a:t>4/21/2020</a:t>
            </a:fld>
            <a:endParaRPr lang="en-US"/>
          </a:p>
        </p:txBody>
      </p:sp>
      <p:sp>
        <p:nvSpPr>
          <p:cNvPr id="7" name="Slide Number Placeholder 6"/>
          <p:cNvSpPr>
            <a:spLocks noGrp="1"/>
          </p:cNvSpPr>
          <p:nvPr>
            <p:ph type="sldNum" sz="quarter" idx="12"/>
          </p:nvPr>
        </p:nvSpPr>
        <p:spPr>
          <a:xfrm>
            <a:off x="11029950" y="6356351"/>
            <a:ext cx="857250" cy="323666"/>
          </a:xfrm>
          <a:prstGeom prst="rect">
            <a:avLst/>
          </a:prstGeom>
        </p:spPr>
        <p:txBody>
          <a:bodyPr/>
          <a:lstStyle/>
          <a:p>
            <a:fld id="{D83D4C29-8F97-48AF-B4F1-A29167DB9ED9}" type="slidenum">
              <a:rPr lang="en-US" smtClean="0"/>
              <a:t>‹#›</a:t>
            </a:fld>
            <a:endParaRPr lang="en-US" dirty="0"/>
          </a:p>
        </p:txBody>
      </p:sp>
      <p:sp>
        <p:nvSpPr>
          <p:cNvPr id="9" name="Title 1"/>
          <p:cNvSpPr>
            <a:spLocks noGrp="1"/>
          </p:cNvSpPr>
          <p:nvPr>
            <p:ph type="title"/>
          </p:nvPr>
        </p:nvSpPr>
        <p:spPr>
          <a:xfrm>
            <a:off x="273600" y="237600"/>
            <a:ext cx="11613600" cy="961200"/>
          </a:xfrm>
        </p:spPr>
        <p:txBody>
          <a:bodyPr/>
          <a:lstStyle/>
          <a:p>
            <a:r>
              <a:rPr lang="en-US" dirty="0" smtClean="0"/>
              <a:t>Click to edit Master title style</a:t>
            </a:r>
            <a:endParaRPr lang="en-US" dirty="0"/>
          </a:p>
        </p:txBody>
      </p:sp>
      <p:sp>
        <p:nvSpPr>
          <p:cNvPr id="10" name="Footer Placeholder 5"/>
          <p:cNvSpPr>
            <a:spLocks noGrp="1"/>
          </p:cNvSpPr>
          <p:nvPr>
            <p:ph type="ftr" sz="quarter" idx="11"/>
          </p:nvPr>
        </p:nvSpPr>
        <p:spPr>
          <a:xfrm>
            <a:off x="2905124" y="6356351"/>
            <a:ext cx="7953375" cy="323666"/>
          </a:xfrm>
          <a:prstGeom prst="rect">
            <a:avLst/>
          </a:prstGeom>
        </p:spPr>
        <p:txBody>
          <a:bodyPr anchor="ctr"/>
          <a:lstStyle>
            <a:lvl1pPr>
              <a:defRPr sz="1100">
                <a:solidFill>
                  <a:srgbClr val="121C52"/>
                </a:solidFill>
                <a:latin typeface="Franklin Gothic Book" panose="020B0503020102020204" pitchFamily="34" charset="0"/>
              </a:defRPr>
            </a:lvl1pPr>
          </a:lstStyle>
          <a:p>
            <a:endParaRPr lang="en-US" dirty="0"/>
          </a:p>
        </p:txBody>
      </p:sp>
    </p:spTree>
    <p:extLst>
      <p:ext uri="{BB962C8B-B14F-4D97-AF65-F5344CB8AC3E}">
        <p14:creationId xmlns:p14="http://schemas.microsoft.com/office/powerpoint/2010/main" val="35698455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636" y="1409319"/>
            <a:ext cx="55522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305636" y="2233231"/>
            <a:ext cx="5552239"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txBox="1">
            <a:spLocks/>
          </p:cNvSpPr>
          <p:nvPr userDrawn="1"/>
        </p:nvSpPr>
        <p:spPr>
          <a:xfrm>
            <a:off x="273600" y="237600"/>
            <a:ext cx="11613600" cy="961200"/>
          </a:xfrm>
          <a:prstGeom prst="rect">
            <a:avLst/>
          </a:prstGeom>
          <a:solidFill>
            <a:srgbClr val="121C52"/>
          </a:solidFill>
          <a:ln>
            <a:solidFill>
              <a:srgbClr val="121C5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Franklin Gothic Book" panose="020B0503020102020204" pitchFamily="34" charset="0"/>
                <a:ea typeface="+mj-ea"/>
                <a:cs typeface="+mj-cs"/>
              </a:defRPr>
            </a:lvl1pPr>
          </a:lstStyle>
          <a:p>
            <a:r>
              <a:rPr lang="en-US" sz="3200" kern="1200" dirty="0" smtClean="0">
                <a:solidFill>
                  <a:schemeClr val="bg1"/>
                </a:solidFill>
                <a:latin typeface="Franklin Gothic Book" panose="020B0503020102020204" pitchFamily="34" charset="0"/>
                <a:ea typeface="+mj-ea"/>
                <a:cs typeface="+mj-cs"/>
              </a:rPr>
              <a:t>Click to edit Master title style</a:t>
            </a:r>
            <a:endParaRPr lang="en-US" sz="3200" kern="1200" dirty="0">
              <a:solidFill>
                <a:schemeClr val="bg1"/>
              </a:solidFill>
              <a:latin typeface="Franklin Gothic Book" panose="020B0503020102020204" pitchFamily="34" charset="0"/>
              <a:ea typeface="+mj-ea"/>
              <a:cs typeface="+mj-cs"/>
            </a:endParaRPr>
          </a:p>
        </p:txBody>
      </p:sp>
      <p:sp>
        <p:nvSpPr>
          <p:cNvPr id="12" name="Text Placeholder 2"/>
          <p:cNvSpPr>
            <a:spLocks noGrp="1"/>
          </p:cNvSpPr>
          <p:nvPr>
            <p:ph type="body" idx="13"/>
          </p:nvPr>
        </p:nvSpPr>
        <p:spPr>
          <a:xfrm>
            <a:off x="6334960" y="1409319"/>
            <a:ext cx="55522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3" name="Content Placeholder 3"/>
          <p:cNvSpPr>
            <a:spLocks noGrp="1"/>
          </p:cNvSpPr>
          <p:nvPr>
            <p:ph sz="half" idx="14"/>
          </p:nvPr>
        </p:nvSpPr>
        <p:spPr>
          <a:xfrm>
            <a:off x="6334960" y="2233231"/>
            <a:ext cx="5552239"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4"/>
          <p:cNvSpPr>
            <a:spLocks noGrp="1"/>
          </p:cNvSpPr>
          <p:nvPr>
            <p:ph type="dt" sz="half" idx="10"/>
          </p:nvPr>
        </p:nvSpPr>
        <p:spPr>
          <a:xfrm>
            <a:off x="1055077" y="6356351"/>
            <a:ext cx="1650024" cy="323666"/>
          </a:xfrm>
          <a:prstGeom prst="rect">
            <a:avLst/>
          </a:prstGeom>
        </p:spPr>
        <p:txBody>
          <a:bodyPr/>
          <a:lstStyle/>
          <a:p>
            <a:fld id="{53A845C0-D6E8-4FF3-AFE1-7A9BB0077B36}" type="datetime1">
              <a:rPr lang="en-US" smtClean="0"/>
              <a:t>4/21/2020</a:t>
            </a:fld>
            <a:endParaRPr lang="en-US"/>
          </a:p>
        </p:txBody>
      </p:sp>
      <p:sp>
        <p:nvSpPr>
          <p:cNvPr id="16" name="Slide Number Placeholder 6"/>
          <p:cNvSpPr>
            <a:spLocks noGrp="1"/>
          </p:cNvSpPr>
          <p:nvPr>
            <p:ph type="sldNum" sz="quarter" idx="12"/>
          </p:nvPr>
        </p:nvSpPr>
        <p:spPr>
          <a:xfrm>
            <a:off x="11029950" y="6356351"/>
            <a:ext cx="857250" cy="323666"/>
          </a:xfrm>
          <a:prstGeom prst="rect">
            <a:avLst/>
          </a:prstGeom>
        </p:spPr>
        <p:txBody>
          <a:bodyPr/>
          <a:lstStyle/>
          <a:p>
            <a:fld id="{D83D4C29-8F97-48AF-B4F1-A29167DB9ED9}" type="slidenum">
              <a:rPr lang="en-US" smtClean="0"/>
              <a:t>‹#›</a:t>
            </a:fld>
            <a:endParaRPr lang="en-US"/>
          </a:p>
        </p:txBody>
      </p:sp>
      <p:sp>
        <p:nvSpPr>
          <p:cNvPr id="17" name="Footer Placeholder 5"/>
          <p:cNvSpPr>
            <a:spLocks noGrp="1"/>
          </p:cNvSpPr>
          <p:nvPr>
            <p:ph type="ftr" sz="quarter" idx="11"/>
          </p:nvPr>
        </p:nvSpPr>
        <p:spPr>
          <a:xfrm>
            <a:off x="2905124" y="6356351"/>
            <a:ext cx="7953375" cy="323666"/>
          </a:xfrm>
          <a:prstGeom prst="rect">
            <a:avLst/>
          </a:prstGeom>
        </p:spPr>
        <p:txBody>
          <a:bodyPr anchor="ctr"/>
          <a:lstStyle>
            <a:lvl1pPr>
              <a:defRPr sz="1100">
                <a:solidFill>
                  <a:srgbClr val="121C52"/>
                </a:solidFill>
                <a:latin typeface="Franklin Gothic Book" panose="020B0503020102020204" pitchFamily="34" charset="0"/>
              </a:defRPr>
            </a:lvl1pPr>
          </a:lstStyle>
          <a:p>
            <a:endParaRPr lang="en-US" dirty="0"/>
          </a:p>
        </p:txBody>
      </p:sp>
    </p:spTree>
    <p:extLst>
      <p:ext uri="{BB962C8B-B14F-4D97-AF65-F5344CB8AC3E}">
        <p14:creationId xmlns:p14="http://schemas.microsoft.com/office/powerpoint/2010/main" val="17528228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txBox="1">
            <a:spLocks/>
          </p:cNvSpPr>
          <p:nvPr userDrawn="1"/>
        </p:nvSpPr>
        <p:spPr>
          <a:xfrm>
            <a:off x="273600" y="237600"/>
            <a:ext cx="11613600" cy="961200"/>
          </a:xfrm>
          <a:prstGeom prst="rect">
            <a:avLst/>
          </a:prstGeom>
          <a:solidFill>
            <a:srgbClr val="121C52"/>
          </a:solidFill>
          <a:ln>
            <a:solidFill>
              <a:srgbClr val="121C5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Franklin Gothic Book" panose="020B0503020102020204" pitchFamily="34" charset="0"/>
                <a:ea typeface="+mj-ea"/>
                <a:cs typeface="+mj-cs"/>
              </a:defRPr>
            </a:lvl1pPr>
          </a:lstStyle>
          <a:p>
            <a:r>
              <a:rPr lang="en-US" sz="3200" kern="1200" dirty="0" smtClean="0">
                <a:solidFill>
                  <a:schemeClr val="bg1"/>
                </a:solidFill>
                <a:latin typeface="Franklin Gothic Book" panose="020B0503020102020204" pitchFamily="34" charset="0"/>
                <a:ea typeface="+mj-ea"/>
                <a:cs typeface="+mj-cs"/>
              </a:rPr>
              <a:t>Click to edit Master title style</a:t>
            </a:r>
            <a:endParaRPr lang="en-US" sz="3200" kern="1200" dirty="0">
              <a:solidFill>
                <a:schemeClr val="bg1"/>
              </a:solidFill>
              <a:latin typeface="Franklin Gothic Book" panose="020B0503020102020204" pitchFamily="34" charset="0"/>
              <a:ea typeface="+mj-ea"/>
              <a:cs typeface="+mj-cs"/>
            </a:endParaRPr>
          </a:p>
        </p:txBody>
      </p:sp>
      <p:sp>
        <p:nvSpPr>
          <p:cNvPr id="7" name="Date Placeholder 4"/>
          <p:cNvSpPr>
            <a:spLocks noGrp="1"/>
          </p:cNvSpPr>
          <p:nvPr>
            <p:ph type="dt" sz="half" idx="10"/>
          </p:nvPr>
        </p:nvSpPr>
        <p:spPr>
          <a:xfrm>
            <a:off x="1055077" y="6356351"/>
            <a:ext cx="1650024" cy="323666"/>
          </a:xfrm>
          <a:prstGeom prst="rect">
            <a:avLst/>
          </a:prstGeom>
        </p:spPr>
        <p:txBody>
          <a:bodyPr/>
          <a:lstStyle/>
          <a:p>
            <a:fld id="{D7CAAD7A-35C6-4756-A9C6-E7250CFEE171}" type="datetime1">
              <a:rPr lang="en-US" smtClean="0"/>
              <a:t>4/21/2020</a:t>
            </a:fld>
            <a:endParaRPr lang="en-US"/>
          </a:p>
        </p:txBody>
      </p:sp>
      <p:sp>
        <p:nvSpPr>
          <p:cNvPr id="8" name="Footer Placeholder 5"/>
          <p:cNvSpPr>
            <a:spLocks noGrp="1"/>
          </p:cNvSpPr>
          <p:nvPr>
            <p:ph type="ftr" sz="quarter" idx="11"/>
          </p:nvPr>
        </p:nvSpPr>
        <p:spPr>
          <a:xfrm>
            <a:off x="2905124" y="6356351"/>
            <a:ext cx="7953375" cy="323666"/>
          </a:xfrm>
          <a:prstGeom prst="rect">
            <a:avLst/>
          </a:prstGeom>
        </p:spPr>
        <p:txBody>
          <a:bodyPr/>
          <a:lstStyle/>
          <a:p>
            <a:endParaRPr lang="en-US"/>
          </a:p>
        </p:txBody>
      </p:sp>
      <p:sp>
        <p:nvSpPr>
          <p:cNvPr id="9" name="Slide Number Placeholder 6"/>
          <p:cNvSpPr>
            <a:spLocks noGrp="1"/>
          </p:cNvSpPr>
          <p:nvPr>
            <p:ph type="sldNum" sz="quarter" idx="12"/>
          </p:nvPr>
        </p:nvSpPr>
        <p:spPr>
          <a:xfrm>
            <a:off x="11029950" y="6356351"/>
            <a:ext cx="857250" cy="323666"/>
          </a:xfrm>
          <a:prstGeom prst="rect">
            <a:avLst/>
          </a:prstGeom>
        </p:spPr>
        <p:txBody>
          <a:bodyPr/>
          <a:lstStyle/>
          <a:p>
            <a:fld id="{D83D4C29-8F97-48AF-B4F1-A29167DB9ED9}" type="slidenum">
              <a:rPr lang="en-US" smtClean="0"/>
              <a:t>‹#›</a:t>
            </a:fld>
            <a:endParaRPr lang="en-US"/>
          </a:p>
        </p:txBody>
      </p:sp>
    </p:spTree>
    <p:extLst>
      <p:ext uri="{BB962C8B-B14F-4D97-AF65-F5344CB8AC3E}">
        <p14:creationId xmlns:p14="http://schemas.microsoft.com/office/powerpoint/2010/main" val="39674448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55077" y="6356351"/>
            <a:ext cx="1650024" cy="323666"/>
          </a:xfrm>
          <a:prstGeom prst="rect">
            <a:avLst/>
          </a:prstGeom>
        </p:spPr>
        <p:txBody>
          <a:bodyPr/>
          <a:lstStyle/>
          <a:p>
            <a:fld id="{3A5D9980-CA0C-4CB0-8C1A-A7930E02A92A}" type="datetime1">
              <a:rPr lang="en-US" smtClean="0"/>
              <a:t>4/21/2020</a:t>
            </a:fld>
            <a:endParaRPr lang="en-US"/>
          </a:p>
        </p:txBody>
      </p:sp>
      <p:sp>
        <p:nvSpPr>
          <p:cNvPr id="7" name="Slide Number Placeholder 6"/>
          <p:cNvSpPr>
            <a:spLocks noGrp="1"/>
          </p:cNvSpPr>
          <p:nvPr>
            <p:ph type="sldNum" sz="quarter" idx="12"/>
          </p:nvPr>
        </p:nvSpPr>
        <p:spPr>
          <a:xfrm>
            <a:off x="11029950" y="6356351"/>
            <a:ext cx="857250" cy="323666"/>
          </a:xfrm>
          <a:prstGeom prst="rect">
            <a:avLst/>
          </a:prstGeom>
        </p:spPr>
        <p:txBody>
          <a:bodyPr/>
          <a:lstStyle/>
          <a:p>
            <a:fld id="{D83D4C29-8F97-48AF-B4F1-A29167DB9ED9}" type="slidenum">
              <a:rPr lang="en-US" smtClean="0"/>
              <a:t>‹#›</a:t>
            </a:fld>
            <a:endParaRPr lang="en-US"/>
          </a:p>
        </p:txBody>
      </p:sp>
      <p:sp>
        <p:nvSpPr>
          <p:cNvPr id="8" name="Footer Placeholder 5"/>
          <p:cNvSpPr>
            <a:spLocks noGrp="1"/>
          </p:cNvSpPr>
          <p:nvPr>
            <p:ph type="ftr" sz="quarter" idx="11"/>
          </p:nvPr>
        </p:nvSpPr>
        <p:spPr>
          <a:xfrm>
            <a:off x="2905124" y="6356351"/>
            <a:ext cx="7953375" cy="323666"/>
          </a:xfrm>
          <a:prstGeom prst="rect">
            <a:avLst/>
          </a:prstGeom>
        </p:spPr>
        <p:txBody>
          <a:bodyPr anchor="ctr"/>
          <a:lstStyle>
            <a:lvl1pPr>
              <a:defRPr sz="1100">
                <a:solidFill>
                  <a:srgbClr val="121C52"/>
                </a:solidFill>
                <a:latin typeface="Franklin Gothic Book" panose="020B0503020102020204" pitchFamily="34" charset="0"/>
              </a:defRPr>
            </a:lvl1pPr>
          </a:lstStyle>
          <a:p>
            <a:endParaRPr lang="en-US" dirty="0"/>
          </a:p>
        </p:txBody>
      </p:sp>
    </p:spTree>
    <p:extLst>
      <p:ext uri="{BB962C8B-B14F-4D97-AF65-F5344CB8AC3E}">
        <p14:creationId xmlns:p14="http://schemas.microsoft.com/office/powerpoint/2010/main" val="12379767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911" y="187325"/>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71975" y="187325"/>
            <a:ext cx="7515225" cy="5956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63911" y="17875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4"/>
          <p:cNvSpPr>
            <a:spLocks noGrp="1"/>
          </p:cNvSpPr>
          <p:nvPr>
            <p:ph type="dt" sz="half" idx="10"/>
          </p:nvPr>
        </p:nvSpPr>
        <p:spPr>
          <a:xfrm>
            <a:off x="1055077" y="6356351"/>
            <a:ext cx="1650024" cy="323666"/>
          </a:xfrm>
          <a:prstGeom prst="rect">
            <a:avLst/>
          </a:prstGeom>
        </p:spPr>
        <p:txBody>
          <a:bodyPr/>
          <a:lstStyle/>
          <a:p>
            <a:fld id="{8BDF97BA-8C3D-49BA-AE5A-405F7CCE4450}" type="datetime1">
              <a:rPr lang="en-US" smtClean="0"/>
              <a:t>4/21/2020</a:t>
            </a:fld>
            <a:endParaRPr lang="en-US"/>
          </a:p>
        </p:txBody>
      </p:sp>
      <p:sp>
        <p:nvSpPr>
          <p:cNvPr id="10" name="Slide Number Placeholder 6"/>
          <p:cNvSpPr>
            <a:spLocks noGrp="1"/>
          </p:cNvSpPr>
          <p:nvPr>
            <p:ph type="sldNum" sz="quarter" idx="12"/>
          </p:nvPr>
        </p:nvSpPr>
        <p:spPr>
          <a:xfrm>
            <a:off x="11029950" y="6356351"/>
            <a:ext cx="857250" cy="323666"/>
          </a:xfrm>
          <a:prstGeom prst="rect">
            <a:avLst/>
          </a:prstGeom>
        </p:spPr>
        <p:txBody>
          <a:bodyPr/>
          <a:lstStyle/>
          <a:p>
            <a:fld id="{D83D4C29-8F97-48AF-B4F1-A29167DB9ED9}" type="slidenum">
              <a:rPr lang="en-US" smtClean="0"/>
              <a:t>‹#›</a:t>
            </a:fld>
            <a:endParaRPr lang="en-US"/>
          </a:p>
        </p:txBody>
      </p:sp>
      <p:sp>
        <p:nvSpPr>
          <p:cNvPr id="11" name="Footer Placeholder 5"/>
          <p:cNvSpPr>
            <a:spLocks noGrp="1"/>
          </p:cNvSpPr>
          <p:nvPr>
            <p:ph type="ftr" sz="quarter" idx="11"/>
          </p:nvPr>
        </p:nvSpPr>
        <p:spPr>
          <a:xfrm>
            <a:off x="2905124" y="6356351"/>
            <a:ext cx="7953375" cy="323666"/>
          </a:xfrm>
          <a:prstGeom prst="rect">
            <a:avLst/>
          </a:prstGeom>
        </p:spPr>
        <p:txBody>
          <a:bodyPr anchor="ctr"/>
          <a:lstStyle>
            <a:lvl1pPr>
              <a:defRPr sz="1100">
                <a:solidFill>
                  <a:srgbClr val="121C52"/>
                </a:solidFill>
                <a:latin typeface="Franklin Gothic Book" panose="020B0503020102020204" pitchFamily="34" charset="0"/>
              </a:defRPr>
            </a:lvl1pPr>
          </a:lstStyle>
          <a:p>
            <a:endParaRPr lang="en-US" dirty="0"/>
          </a:p>
        </p:txBody>
      </p:sp>
    </p:spTree>
    <p:extLst>
      <p:ext uri="{BB962C8B-B14F-4D97-AF65-F5344CB8AC3E}">
        <p14:creationId xmlns:p14="http://schemas.microsoft.com/office/powerpoint/2010/main" val="17549176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714" y="187325"/>
            <a:ext cx="3932237"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81525" y="542925"/>
            <a:ext cx="7000875" cy="5318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65714" y="17875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4"/>
          <p:cNvSpPr>
            <a:spLocks noGrp="1"/>
          </p:cNvSpPr>
          <p:nvPr>
            <p:ph type="dt" sz="half" idx="10"/>
          </p:nvPr>
        </p:nvSpPr>
        <p:spPr>
          <a:xfrm>
            <a:off x="1055077" y="6356351"/>
            <a:ext cx="1650024" cy="323666"/>
          </a:xfrm>
          <a:prstGeom prst="rect">
            <a:avLst/>
          </a:prstGeom>
        </p:spPr>
        <p:txBody>
          <a:bodyPr/>
          <a:lstStyle/>
          <a:p>
            <a:fld id="{17FBE08D-D5C2-4976-AF13-C1F3B98F08AF}" type="datetime1">
              <a:rPr lang="en-US" smtClean="0"/>
              <a:t>4/21/2020</a:t>
            </a:fld>
            <a:endParaRPr lang="en-US"/>
          </a:p>
        </p:txBody>
      </p:sp>
      <p:sp>
        <p:nvSpPr>
          <p:cNvPr id="10" name="Slide Number Placeholder 6"/>
          <p:cNvSpPr>
            <a:spLocks noGrp="1"/>
          </p:cNvSpPr>
          <p:nvPr>
            <p:ph type="sldNum" sz="quarter" idx="12"/>
          </p:nvPr>
        </p:nvSpPr>
        <p:spPr>
          <a:xfrm>
            <a:off x="11029950" y="6356351"/>
            <a:ext cx="857250" cy="323666"/>
          </a:xfrm>
          <a:prstGeom prst="rect">
            <a:avLst/>
          </a:prstGeom>
        </p:spPr>
        <p:txBody>
          <a:bodyPr/>
          <a:lstStyle/>
          <a:p>
            <a:fld id="{0BBCD417-D249-4A69-B6B2-CEBE1536E356}" type="slidenum">
              <a:rPr lang="en-US" smtClean="0"/>
              <a:pPr/>
              <a:t>‹#›</a:t>
            </a:fld>
            <a:endParaRPr lang="en-US" dirty="0"/>
          </a:p>
        </p:txBody>
      </p:sp>
      <p:sp>
        <p:nvSpPr>
          <p:cNvPr id="11" name="Footer Placeholder 5"/>
          <p:cNvSpPr>
            <a:spLocks noGrp="1"/>
          </p:cNvSpPr>
          <p:nvPr>
            <p:ph type="ftr" sz="quarter" idx="11"/>
          </p:nvPr>
        </p:nvSpPr>
        <p:spPr>
          <a:xfrm>
            <a:off x="2905124" y="6356351"/>
            <a:ext cx="7953375" cy="323666"/>
          </a:xfrm>
          <a:prstGeom prst="rect">
            <a:avLst/>
          </a:prstGeom>
        </p:spPr>
        <p:txBody>
          <a:bodyPr anchor="ctr"/>
          <a:lstStyle>
            <a:lvl1pPr>
              <a:defRPr sz="1100">
                <a:solidFill>
                  <a:srgbClr val="121C52"/>
                </a:solidFill>
                <a:latin typeface="Franklin Gothic Book" panose="020B0503020102020204" pitchFamily="34" charset="0"/>
              </a:defRPr>
            </a:lvl1pPr>
          </a:lstStyle>
          <a:p>
            <a:endParaRPr lang="en-US" dirty="0"/>
          </a:p>
        </p:txBody>
      </p:sp>
    </p:spTree>
    <p:extLst>
      <p:ext uri="{BB962C8B-B14F-4D97-AF65-F5344CB8AC3E}">
        <p14:creationId xmlns:p14="http://schemas.microsoft.com/office/powerpoint/2010/main" val="9821752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55077" y="6356351"/>
            <a:ext cx="1650024" cy="323666"/>
          </a:xfrm>
          <a:prstGeom prst="rect">
            <a:avLst/>
          </a:prstGeom>
        </p:spPr>
        <p:txBody>
          <a:bodyPr/>
          <a:lstStyle/>
          <a:p>
            <a:fld id="{6C0FC57A-23EF-4F2E-A44D-BC4B872E8284}" type="datetime1">
              <a:rPr lang="en-US" smtClean="0"/>
              <a:t>4/21/2020</a:t>
            </a:fld>
            <a:endParaRPr lang="en-US"/>
          </a:p>
        </p:txBody>
      </p:sp>
      <p:sp>
        <p:nvSpPr>
          <p:cNvPr id="6" name="Slide Number Placeholder 5"/>
          <p:cNvSpPr>
            <a:spLocks noGrp="1"/>
          </p:cNvSpPr>
          <p:nvPr>
            <p:ph type="sldNum" sz="quarter" idx="12"/>
          </p:nvPr>
        </p:nvSpPr>
        <p:spPr>
          <a:xfrm>
            <a:off x="11029950" y="6356351"/>
            <a:ext cx="857250" cy="323666"/>
          </a:xfrm>
          <a:prstGeom prst="rect">
            <a:avLst/>
          </a:prstGeom>
        </p:spPr>
        <p:txBody>
          <a:bodyPr/>
          <a:lstStyle/>
          <a:p>
            <a:fld id="{D83D4C29-8F97-48AF-B4F1-A29167DB9ED9}" type="slidenum">
              <a:rPr lang="en-US" smtClean="0"/>
              <a:t>‹#›</a:t>
            </a:fld>
            <a:endParaRPr lang="en-US"/>
          </a:p>
        </p:txBody>
      </p:sp>
      <p:sp>
        <p:nvSpPr>
          <p:cNvPr id="7" name="Footer Placeholder 5"/>
          <p:cNvSpPr>
            <a:spLocks noGrp="1"/>
          </p:cNvSpPr>
          <p:nvPr>
            <p:ph type="ftr" sz="quarter" idx="11"/>
          </p:nvPr>
        </p:nvSpPr>
        <p:spPr>
          <a:xfrm>
            <a:off x="2905124" y="6356351"/>
            <a:ext cx="7953375" cy="323666"/>
          </a:xfrm>
          <a:prstGeom prst="rect">
            <a:avLst/>
          </a:prstGeom>
        </p:spPr>
        <p:txBody>
          <a:bodyPr anchor="ctr"/>
          <a:lstStyle>
            <a:lvl1pPr>
              <a:defRPr sz="1100">
                <a:solidFill>
                  <a:srgbClr val="121C52"/>
                </a:solidFill>
                <a:latin typeface="Franklin Gothic Book" panose="020B0503020102020204" pitchFamily="34" charset="0"/>
              </a:defRPr>
            </a:lvl1pPr>
          </a:lstStyle>
          <a:p>
            <a:endParaRPr lang="en-US" dirty="0"/>
          </a:p>
        </p:txBody>
      </p:sp>
    </p:spTree>
    <p:extLst>
      <p:ext uri="{BB962C8B-B14F-4D97-AF65-F5344CB8AC3E}">
        <p14:creationId xmlns:p14="http://schemas.microsoft.com/office/powerpoint/2010/main" val="1992611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2.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26439" y="5584827"/>
            <a:ext cx="700197" cy="307981"/>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0403" y="5653735"/>
            <a:ext cx="651503" cy="238184"/>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95653" y="4667850"/>
            <a:ext cx="605549" cy="540911"/>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29165" y="5329686"/>
            <a:ext cx="709613" cy="709613"/>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24728" y="4835561"/>
            <a:ext cx="1341363" cy="332614"/>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10371" y="5551717"/>
            <a:ext cx="1144475" cy="363005"/>
          </a:xfrm>
          <a:prstGeom prst="rect">
            <a:avLst/>
          </a:prstGeom>
        </p:spPr>
      </p:pic>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50508" y="4835561"/>
            <a:ext cx="910939" cy="345034"/>
          </a:xfrm>
          <a:prstGeom prst="rect">
            <a:avLst/>
          </a:prstGeom>
        </p:spPr>
      </p:pic>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991009" y="4904210"/>
            <a:ext cx="749101" cy="283091"/>
          </a:xfrm>
          <a:prstGeom prst="rect">
            <a:avLst/>
          </a:prstGeom>
        </p:spPr>
      </p:pic>
      <p:pic>
        <p:nvPicPr>
          <p:cNvPr id="19" name="Picture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898812" y="4876318"/>
            <a:ext cx="1596354" cy="304277"/>
          </a:xfrm>
          <a:prstGeom prst="rect">
            <a:avLst/>
          </a:prstGeom>
        </p:spPr>
      </p:pic>
      <p:pic>
        <p:nvPicPr>
          <p:cNvPr id="20" name="Picture 1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29641" y="5538243"/>
            <a:ext cx="1634962" cy="353197"/>
          </a:xfrm>
          <a:prstGeom prst="rect">
            <a:avLst/>
          </a:prstGeom>
        </p:spPr>
      </p:pic>
      <p:sp>
        <p:nvSpPr>
          <p:cNvPr id="22" name="Rectangle 21"/>
          <p:cNvSpPr/>
          <p:nvPr userDrawn="1"/>
        </p:nvSpPr>
        <p:spPr>
          <a:xfrm>
            <a:off x="131805" y="123567"/>
            <a:ext cx="11920152" cy="6597907"/>
          </a:xfrm>
          <a:prstGeom prst="rect">
            <a:avLst/>
          </a:prstGeom>
          <a:noFill/>
          <a:ln w="12700">
            <a:solidFill>
              <a:srgbClr val="121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userDrawn="1"/>
        </p:nvCxnSpPr>
        <p:spPr>
          <a:xfrm>
            <a:off x="914401" y="6153150"/>
            <a:ext cx="10353674" cy="0"/>
          </a:xfrm>
          <a:prstGeom prst="line">
            <a:avLst/>
          </a:prstGeom>
          <a:ln w="12700">
            <a:solidFill>
              <a:srgbClr val="BDD7EE"/>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8391525" y="632627"/>
            <a:ext cx="2876550" cy="2653498"/>
          </a:xfrm>
          <a:prstGeom prst="rect">
            <a:avLst/>
          </a:prstGeom>
          <a:solidFill>
            <a:srgbClr val="121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p:cNvSpPr txBox="1">
            <a:spLocks/>
          </p:cNvSpPr>
          <p:nvPr userDrawn="1"/>
        </p:nvSpPr>
        <p:spPr>
          <a:xfrm>
            <a:off x="914401" y="632627"/>
            <a:ext cx="7477124" cy="2653498"/>
          </a:xfrm>
          <a:prstGeom prst="rect">
            <a:avLst/>
          </a:prstGeom>
          <a:solidFill>
            <a:srgbClr val="121C52"/>
          </a:solidFill>
        </p:spPr>
        <p:txBody>
          <a:bodyPr anchor="ctr"/>
          <a:lstStyle>
            <a:lvl1pPr algn="ctr" defTabSz="914400" rtl="0" eaLnBrk="1" latinLnBrk="0" hangingPunct="1">
              <a:lnSpc>
                <a:spcPct val="100000"/>
              </a:lnSpc>
              <a:spcBef>
                <a:spcPct val="0"/>
              </a:spcBef>
              <a:spcAft>
                <a:spcPts val="600"/>
              </a:spcAft>
              <a:buNone/>
              <a:defRPr sz="6000" kern="1200">
                <a:solidFill>
                  <a:schemeClr val="bg1"/>
                </a:solidFill>
                <a:latin typeface="Franklin Gothic Book" panose="020B0503020102020204" pitchFamily="34" charset="0"/>
                <a:ea typeface="+mj-ea"/>
                <a:cs typeface="+mj-cs"/>
              </a:defRPr>
            </a:lvl1pPr>
          </a:lstStyle>
          <a:p>
            <a:pPr>
              <a:spcAft>
                <a:spcPts val="0"/>
              </a:spcAft>
            </a:pPr>
            <a:endParaRPr lang="en-US" dirty="0"/>
          </a:p>
        </p:txBody>
      </p:sp>
      <p:sp>
        <p:nvSpPr>
          <p:cNvPr id="47" name="Subtitle 2"/>
          <p:cNvSpPr txBox="1">
            <a:spLocks/>
          </p:cNvSpPr>
          <p:nvPr userDrawn="1"/>
        </p:nvSpPr>
        <p:spPr>
          <a:xfrm>
            <a:off x="914401" y="3506010"/>
            <a:ext cx="10353674" cy="897123"/>
          </a:xfrm>
          <a:prstGeom prst="rect">
            <a:avLst/>
          </a:prstGeom>
          <a:solidFill>
            <a:srgbClr val="BDD7EE">
              <a:alpha val="50196"/>
            </a:srgb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21C5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dirty="0"/>
          </a:p>
        </p:txBody>
      </p:sp>
      <p:pic>
        <p:nvPicPr>
          <p:cNvPr id="48" name="Picture 4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38891" y="1058222"/>
            <a:ext cx="2762509" cy="1795475"/>
          </a:xfrm>
          <a:prstGeom prst="rect">
            <a:avLst/>
          </a:prstGeom>
          <a:ln w="76200">
            <a:solidFill>
              <a:schemeClr val="bg1"/>
            </a:solidFill>
          </a:ln>
        </p:spPr>
      </p:pic>
    </p:spTree>
    <p:extLst>
      <p:ext uri="{BB962C8B-B14F-4D97-AF65-F5344CB8AC3E}">
        <p14:creationId xmlns:p14="http://schemas.microsoft.com/office/powerpoint/2010/main" val="274701834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107" y="238125"/>
            <a:ext cx="11613093" cy="962025"/>
          </a:xfrm>
          <a:prstGeom prst="rect">
            <a:avLst/>
          </a:prstGeom>
          <a:solidFill>
            <a:srgbClr val="121C52"/>
          </a:solidFill>
          <a:ln>
            <a:solidFill>
              <a:srgbClr val="121C52"/>
            </a:solid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4107" y="1409700"/>
            <a:ext cx="11613093" cy="47672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74107" y="6356350"/>
            <a:ext cx="497991" cy="323666"/>
          </a:xfrm>
          <a:prstGeom prst="rect">
            <a:avLst/>
          </a:prstGeom>
        </p:spPr>
      </p:pic>
      <p:sp>
        <p:nvSpPr>
          <p:cNvPr id="16" name="Rectangle 15"/>
          <p:cNvSpPr/>
          <p:nvPr userDrawn="1"/>
        </p:nvSpPr>
        <p:spPr>
          <a:xfrm>
            <a:off x="131805" y="123567"/>
            <a:ext cx="11920152" cy="6597907"/>
          </a:xfrm>
          <a:prstGeom prst="rect">
            <a:avLst/>
          </a:prstGeom>
          <a:noFill/>
          <a:ln w="12700">
            <a:solidFill>
              <a:srgbClr val="121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914400" y="6356350"/>
            <a:ext cx="0" cy="323666"/>
          </a:xfrm>
          <a:prstGeom prst="line">
            <a:avLst/>
          </a:prstGeom>
          <a:ln w="12700">
            <a:solidFill>
              <a:srgbClr val="121C52"/>
            </a:solidFill>
          </a:ln>
        </p:spPr>
        <p:style>
          <a:lnRef idx="1">
            <a:schemeClr val="accent1"/>
          </a:lnRef>
          <a:fillRef idx="0">
            <a:schemeClr val="accent1"/>
          </a:fillRef>
          <a:effectRef idx="0">
            <a:schemeClr val="accent1"/>
          </a:effectRef>
          <a:fontRef idx="minor">
            <a:schemeClr val="tx1"/>
          </a:fontRef>
        </p:style>
      </p:cxnSp>
      <p:sp>
        <p:nvSpPr>
          <p:cNvPr id="21" name="Date Placeholder 4"/>
          <p:cNvSpPr>
            <a:spLocks noGrp="1"/>
          </p:cNvSpPr>
          <p:nvPr>
            <p:ph type="dt" sz="half" idx="2"/>
          </p:nvPr>
        </p:nvSpPr>
        <p:spPr>
          <a:xfrm>
            <a:off x="1055077" y="6356351"/>
            <a:ext cx="1650024" cy="323666"/>
          </a:xfrm>
          <a:prstGeom prst="rect">
            <a:avLst/>
          </a:prstGeom>
        </p:spPr>
        <p:txBody>
          <a:bodyPr anchor="ctr"/>
          <a:lstStyle>
            <a:lvl1pPr>
              <a:defRPr sz="1100">
                <a:solidFill>
                  <a:srgbClr val="121C52"/>
                </a:solidFill>
                <a:latin typeface="Franklin Gothic Book" panose="020B0503020102020204" pitchFamily="34" charset="0"/>
              </a:defRPr>
            </a:lvl1pPr>
          </a:lstStyle>
          <a:p>
            <a:fld id="{54DF56AE-0D9C-4B52-909E-58F00F5F7453}" type="datetime1">
              <a:rPr lang="en-US" smtClean="0"/>
              <a:t>4/21/2020</a:t>
            </a:fld>
            <a:endParaRPr lang="en-US" dirty="0"/>
          </a:p>
        </p:txBody>
      </p:sp>
      <p:sp>
        <p:nvSpPr>
          <p:cNvPr id="23" name="Slide Number Placeholder 6"/>
          <p:cNvSpPr>
            <a:spLocks noGrp="1"/>
          </p:cNvSpPr>
          <p:nvPr>
            <p:ph type="sldNum" sz="quarter" idx="4"/>
          </p:nvPr>
        </p:nvSpPr>
        <p:spPr>
          <a:xfrm>
            <a:off x="11029950" y="6356351"/>
            <a:ext cx="857250" cy="323666"/>
          </a:xfrm>
          <a:prstGeom prst="rect">
            <a:avLst/>
          </a:prstGeom>
        </p:spPr>
        <p:txBody>
          <a:bodyPr/>
          <a:lstStyle>
            <a:lvl1pPr>
              <a:defRPr sz="1100">
                <a:solidFill>
                  <a:srgbClr val="121C52"/>
                </a:solidFill>
                <a:latin typeface="Franklin Gothic Book" panose="020B0503020102020204" pitchFamily="34" charset="0"/>
              </a:defRPr>
            </a:lvl1pPr>
          </a:lstStyle>
          <a:p>
            <a:fld id="{D83D4C29-8F97-48AF-B4F1-A29167DB9ED9}" type="slidenum">
              <a:rPr lang="en-US" smtClean="0"/>
              <a:pPr/>
              <a:t>‹#›</a:t>
            </a:fld>
            <a:endParaRPr lang="en-US" dirty="0"/>
          </a:p>
        </p:txBody>
      </p:sp>
      <p:sp>
        <p:nvSpPr>
          <p:cNvPr id="9" name="Footer Placeholder 5"/>
          <p:cNvSpPr>
            <a:spLocks noGrp="1"/>
          </p:cNvSpPr>
          <p:nvPr>
            <p:ph type="ftr" sz="quarter" idx="3"/>
          </p:nvPr>
        </p:nvSpPr>
        <p:spPr>
          <a:xfrm>
            <a:off x="2905124" y="6356351"/>
            <a:ext cx="7953375" cy="323666"/>
          </a:xfrm>
          <a:prstGeom prst="rect">
            <a:avLst/>
          </a:prstGeom>
        </p:spPr>
        <p:txBody>
          <a:bodyPr anchor="ctr"/>
          <a:lstStyle>
            <a:lvl1pPr>
              <a:defRPr sz="1100">
                <a:solidFill>
                  <a:srgbClr val="121C52"/>
                </a:solidFill>
                <a:latin typeface="Franklin Gothic Book" panose="020B0503020102020204" pitchFamily="34" charset="0"/>
              </a:defRPr>
            </a:lvl1pPr>
          </a:lstStyle>
          <a:p>
            <a:endParaRPr lang="en-US" dirty="0"/>
          </a:p>
        </p:txBody>
      </p:sp>
    </p:spTree>
    <p:extLst>
      <p:ext uri="{BB962C8B-B14F-4D97-AF65-F5344CB8AC3E}">
        <p14:creationId xmlns:p14="http://schemas.microsoft.com/office/powerpoint/2010/main" val="4164334174"/>
      </p:ext>
    </p:extLst>
  </p:cSld>
  <p:clrMap bg1="lt1" tx1="dk1" bg2="lt2" tx2="dk2" accent1="accent1" accent2="accent2" accent3="accent3" accent4="accent4" accent5="accent5" accent6="accent6" hlink="hlink" folHlink="folHlink"/>
  <p:sldLayoutIdLst>
    <p:sldLayoutId id="2147483663"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en-US" sz="3200" kern="1200" dirty="0">
          <a:solidFill>
            <a:schemeClr val="bg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21C52"/>
          </a:solidFill>
          <a:latin typeface="Franklin Gothic Book" panose="020B0503020102020204" pitchFamily="34" charset="0"/>
          <a:ea typeface="+mn-ea"/>
          <a:cs typeface="+mn-cs"/>
        </a:defRPr>
      </a:lvl1pPr>
      <a:lvl2pPr marL="468000" indent="-228600" algn="l" defTabSz="914400" rtl="0" eaLnBrk="1" latinLnBrk="0" hangingPunct="1">
        <a:lnSpc>
          <a:spcPct val="90000"/>
        </a:lnSpc>
        <a:spcBef>
          <a:spcPts val="500"/>
        </a:spcBef>
        <a:buFont typeface="Arial" panose="020B0604020202020204" pitchFamily="34" charset="0"/>
        <a:buChar char="•"/>
        <a:defRPr sz="2000" kern="1200">
          <a:solidFill>
            <a:srgbClr val="121C52"/>
          </a:solidFill>
          <a:latin typeface="Franklin Gothic Book" panose="020B0503020102020204" pitchFamily="34" charset="0"/>
          <a:ea typeface="+mn-ea"/>
          <a:cs typeface="+mn-cs"/>
        </a:defRPr>
      </a:lvl2pPr>
      <a:lvl3pPr marL="684000" indent="-228600" algn="l" defTabSz="914400" rtl="0" eaLnBrk="1" latinLnBrk="0" hangingPunct="1">
        <a:lnSpc>
          <a:spcPct val="90000"/>
        </a:lnSpc>
        <a:spcBef>
          <a:spcPts val="500"/>
        </a:spcBef>
        <a:buFont typeface="Arial" panose="020B0604020202020204" pitchFamily="34" charset="0"/>
        <a:buChar char="•"/>
        <a:defRPr sz="1800" kern="1200">
          <a:solidFill>
            <a:srgbClr val="121C52"/>
          </a:solidFill>
          <a:latin typeface="Franklin Gothic Book" panose="020B0503020102020204" pitchFamily="34" charset="0"/>
          <a:ea typeface="+mn-ea"/>
          <a:cs typeface="+mn-cs"/>
        </a:defRPr>
      </a:lvl3pPr>
      <a:lvl4pPr marL="936000" indent="-228600" algn="l" defTabSz="914400" rtl="0" eaLnBrk="1" latinLnBrk="0" hangingPunct="1">
        <a:lnSpc>
          <a:spcPct val="90000"/>
        </a:lnSpc>
        <a:spcBef>
          <a:spcPts val="500"/>
        </a:spcBef>
        <a:buFont typeface="Arial" panose="020B0604020202020204" pitchFamily="34" charset="0"/>
        <a:buChar char="•"/>
        <a:defRPr sz="1600" kern="1200">
          <a:solidFill>
            <a:srgbClr val="121C52"/>
          </a:solidFill>
          <a:latin typeface="Franklin Gothic Book" panose="020B0503020102020204" pitchFamily="34" charset="0"/>
          <a:ea typeface="+mn-ea"/>
          <a:cs typeface="+mn-cs"/>
        </a:defRPr>
      </a:lvl4pPr>
      <a:lvl5pPr marL="1188000" indent="-228600" algn="l" defTabSz="914400" rtl="0" eaLnBrk="1" latinLnBrk="0" hangingPunct="1">
        <a:lnSpc>
          <a:spcPct val="90000"/>
        </a:lnSpc>
        <a:spcBef>
          <a:spcPts val="500"/>
        </a:spcBef>
        <a:buFont typeface="Arial" panose="020B0604020202020204" pitchFamily="34" charset="0"/>
        <a:buChar char="•"/>
        <a:defRPr sz="1600" kern="1200">
          <a:solidFill>
            <a:srgbClr val="121C5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4.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30.png"/><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28.pn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processes.openeo.org/" TargetMode="External"/><Relationship Id="rId7" Type="http://schemas.openxmlformats.org/officeDocument/2006/relationships/image" Target="../media/image36.png"/><Relationship Id="rId2" Type="http://schemas.openxmlformats.org/officeDocument/2006/relationships/hyperlink" Target="https://github.com/open-eo/"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hub.openeo.or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hyperlink" Target="https://openeo.org/" TargetMode="External"/><Relationship Id="rId7" Type="http://schemas.openxmlformats.org/officeDocument/2006/relationships/hyperlink" Target="https://zenodo.org/communities/openeo" TargetMode="External"/><Relationship Id="rId12"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openeo-chat.eodc.eu/channel/public" TargetMode="External"/><Relationship Id="rId11" Type="http://schemas.openxmlformats.org/officeDocument/2006/relationships/image" Target="../media/image41.png"/><Relationship Id="rId5" Type="http://schemas.openxmlformats.org/officeDocument/2006/relationships/hyperlink" Target="https://www.youtube.com/channel/UCMJQil8j9sHBQkcSlSaEsvQ" TargetMode="External"/><Relationship Id="rId10" Type="http://schemas.openxmlformats.org/officeDocument/2006/relationships/image" Target="../media/image40.png"/><Relationship Id="rId4" Type="http://schemas.openxmlformats.org/officeDocument/2006/relationships/hyperlink" Target="https://github.com/Open-EO/" TargetMode="External"/><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30.png"/><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rocesses.openeo.org/" TargetMode="Externa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Matthias Schramm / TU Wien</a:t>
            </a:r>
            <a:endParaRPr lang="en-US" dirty="0"/>
          </a:p>
        </p:txBody>
      </p:sp>
      <p:sp>
        <p:nvSpPr>
          <p:cNvPr id="3" name="Text Placeholder 2"/>
          <p:cNvSpPr>
            <a:spLocks noGrp="1"/>
          </p:cNvSpPr>
          <p:nvPr>
            <p:ph type="body" sz="quarter" idx="11"/>
          </p:nvPr>
        </p:nvSpPr>
        <p:spPr/>
        <p:txBody>
          <a:bodyPr/>
          <a:lstStyle/>
          <a:p>
            <a:r>
              <a:rPr lang="en-GB" dirty="0" smtClean="0"/>
              <a:t>Standardised</a:t>
            </a:r>
            <a:r>
              <a:rPr lang="en-US" dirty="0" smtClean="0"/>
              <a:t> access to EO cloud service providers</a:t>
            </a:r>
            <a:endParaRPr lang="en-US" dirty="0"/>
          </a:p>
        </p:txBody>
      </p:sp>
      <p:sp>
        <p:nvSpPr>
          <p:cNvPr id="4" name="Text Placeholder 3"/>
          <p:cNvSpPr>
            <a:spLocks noGrp="1"/>
          </p:cNvSpPr>
          <p:nvPr>
            <p:ph type="body" sz="quarter" idx="12"/>
          </p:nvPr>
        </p:nvSpPr>
        <p:spPr/>
        <p:txBody>
          <a:bodyPr/>
          <a:lstStyle/>
          <a:p>
            <a:r>
              <a:rPr lang="en-US" dirty="0" smtClean="0"/>
              <a:t>WGISS 49 | April 22, 2020</a:t>
            </a:r>
            <a:endParaRPr lang="en-US" dirty="0"/>
          </a:p>
        </p:txBody>
      </p:sp>
    </p:spTree>
    <p:extLst>
      <p:ext uri="{BB962C8B-B14F-4D97-AF65-F5344CB8AC3E}">
        <p14:creationId xmlns:p14="http://schemas.microsoft.com/office/powerpoint/2010/main" val="297328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b="1" u="sng" dirty="0"/>
              <a:t>Interoperability</a:t>
            </a:r>
          </a:p>
          <a:p>
            <a:r>
              <a:rPr lang="en-GB" dirty="0"/>
              <a:t>Used standards foster comparability between back-end services</a:t>
            </a:r>
          </a:p>
          <a:p>
            <a:pPr lvl="1"/>
            <a:r>
              <a:rPr lang="en-GB" dirty="0"/>
              <a:t>Data cube design</a:t>
            </a:r>
          </a:p>
          <a:p>
            <a:pPr lvl="1"/>
            <a:r>
              <a:rPr lang="en-GB" dirty="0"/>
              <a:t>Common processes</a:t>
            </a:r>
          </a:p>
          <a:p>
            <a:pPr lvl="1"/>
            <a:r>
              <a:rPr lang="en-GB" dirty="0"/>
              <a:t>Communication via HTTP REST Level 2</a:t>
            </a:r>
          </a:p>
          <a:p>
            <a:r>
              <a:rPr lang="en-GB" dirty="0"/>
              <a:t>Data availability / structures not influenced by virtual data cube</a:t>
            </a:r>
          </a:p>
          <a:p>
            <a:r>
              <a:rPr lang="en-GB" b="1" dirty="0">
                <a:sym typeface="Wingdings" panose="05000000000000000000" pitchFamily="2" charset="2"/>
              </a:rPr>
              <a:t> T</a:t>
            </a:r>
            <a:r>
              <a:rPr lang="en-GB" b="1" dirty="0"/>
              <a:t>rue interoperability between back-ends not guaranteed by using </a:t>
            </a:r>
            <a:r>
              <a:rPr lang="en-GB" b="1" dirty="0" err="1"/>
              <a:t>openEO</a:t>
            </a:r>
            <a:r>
              <a:rPr lang="en-GB" b="1" dirty="0"/>
              <a:t> API</a:t>
            </a:r>
          </a:p>
          <a:p>
            <a:endParaRPr lang="de-AT" dirty="0"/>
          </a:p>
        </p:txBody>
      </p:sp>
      <p:sp>
        <p:nvSpPr>
          <p:cNvPr id="3" name="Content Placeholder 2"/>
          <p:cNvSpPr>
            <a:spLocks noGrp="1"/>
          </p:cNvSpPr>
          <p:nvPr>
            <p:ph sz="half" idx="2"/>
          </p:nvPr>
        </p:nvSpPr>
        <p:spPr/>
        <p:txBody>
          <a:bodyPr/>
          <a:lstStyle/>
          <a:p>
            <a:endParaRPr lang="de-AT"/>
          </a:p>
        </p:txBody>
      </p:sp>
      <p:sp>
        <p:nvSpPr>
          <p:cNvPr id="5" name="Slide Number Placeholder 4"/>
          <p:cNvSpPr>
            <a:spLocks noGrp="1"/>
          </p:cNvSpPr>
          <p:nvPr>
            <p:ph type="sldNum" sz="quarter" idx="12"/>
          </p:nvPr>
        </p:nvSpPr>
        <p:spPr/>
        <p:txBody>
          <a:bodyPr/>
          <a:lstStyle/>
          <a:p>
            <a:fld id="{D83D4C29-8F97-48AF-B4F1-A29167DB9ED9}" type="slidenum">
              <a:rPr lang="en-US" smtClean="0"/>
              <a:t>10</a:t>
            </a:fld>
            <a:endParaRPr lang="en-US" dirty="0"/>
          </a:p>
        </p:txBody>
      </p:sp>
      <p:sp>
        <p:nvSpPr>
          <p:cNvPr id="6" name="Title 5"/>
          <p:cNvSpPr>
            <a:spLocks noGrp="1"/>
          </p:cNvSpPr>
          <p:nvPr>
            <p:ph type="title"/>
          </p:nvPr>
        </p:nvSpPr>
        <p:spPr/>
        <p:txBody>
          <a:bodyPr/>
          <a:lstStyle/>
          <a:p>
            <a:r>
              <a:rPr lang="de-AT" dirty="0"/>
              <a:t>Virtual Data Cube view</a:t>
            </a:r>
          </a:p>
        </p:txBody>
      </p:sp>
      <p:sp>
        <p:nvSpPr>
          <p:cNvPr id="7" name="Footer Placeholder 6"/>
          <p:cNvSpPr>
            <a:spLocks noGrp="1"/>
          </p:cNvSpPr>
          <p:nvPr>
            <p:ph type="ftr" sz="quarter" idx="11"/>
          </p:nvPr>
        </p:nvSpPr>
        <p:spPr/>
        <p:txBody>
          <a:bodyPr/>
          <a:lstStyle/>
          <a:p>
            <a:r>
              <a:rPr lang="en-US" dirty="0"/>
              <a:t>WGISS 49 | April 22, </a:t>
            </a:r>
            <a:r>
              <a:rPr lang="en-US" dirty="0" smtClean="0"/>
              <a:t>2020</a:t>
            </a:r>
            <a:endParaRPr lang="en-US" dirty="0"/>
          </a:p>
        </p:txBody>
      </p:sp>
      <p:sp>
        <p:nvSpPr>
          <p:cNvPr id="8" name="TextBox 7"/>
          <p:cNvSpPr txBox="1"/>
          <p:nvPr/>
        </p:nvSpPr>
        <p:spPr>
          <a:xfrm>
            <a:off x="5138670" y="6306503"/>
            <a:ext cx="5675656" cy="369332"/>
          </a:xfrm>
          <a:prstGeom prst="rect">
            <a:avLst/>
          </a:prstGeom>
          <a:noFill/>
        </p:spPr>
        <p:txBody>
          <a:bodyPr wrap="none" rtlCol="0">
            <a:spAutoFit/>
          </a:bodyPr>
          <a:lstStyle/>
          <a:p>
            <a:r>
              <a:rPr lang="es-MX" b="1" dirty="0">
                <a:solidFill>
                  <a:schemeClr val="bg1">
                    <a:lumMod val="65000"/>
                  </a:schemeClr>
                </a:solidFill>
                <a:latin typeface="Franklin Gothic Book" panose="020B0503020102020204" pitchFamily="34" charset="0"/>
              </a:rPr>
              <a:t>View bases </a:t>
            </a:r>
            <a:r>
              <a:rPr lang="es-MX" b="1" dirty="0" err="1">
                <a:solidFill>
                  <a:schemeClr val="bg1">
                    <a:lumMod val="65000"/>
                  </a:schemeClr>
                </a:solidFill>
                <a:latin typeface="Franklin Gothic Book" panose="020B0503020102020204" pitchFamily="34" charset="0"/>
              </a:rPr>
              <a:t>on</a:t>
            </a:r>
            <a:r>
              <a:rPr lang="es-MX" b="1" dirty="0">
                <a:solidFill>
                  <a:schemeClr val="bg1">
                    <a:lumMod val="65000"/>
                  </a:schemeClr>
                </a:solidFill>
                <a:latin typeface="Franklin Gothic Book" panose="020B0503020102020204" pitchFamily="34" charset="0"/>
              </a:rPr>
              <a:t> </a:t>
            </a:r>
            <a:r>
              <a:rPr lang="es-MX" b="1" dirty="0" err="1">
                <a:solidFill>
                  <a:schemeClr val="bg1">
                    <a:lumMod val="65000"/>
                  </a:schemeClr>
                </a:solidFill>
                <a:latin typeface="Franklin Gothic Book" panose="020B0503020102020204" pitchFamily="34" charset="0"/>
              </a:rPr>
              <a:t>Strobl</a:t>
            </a:r>
            <a:r>
              <a:rPr lang="es-MX" b="1" dirty="0">
                <a:solidFill>
                  <a:schemeClr val="bg1">
                    <a:lumMod val="65000"/>
                  </a:schemeClr>
                </a:solidFill>
                <a:latin typeface="Franklin Gothic Book" panose="020B0503020102020204" pitchFamily="34" charset="0"/>
              </a:rPr>
              <a:t> et al., 2017 (doi:10.2760/383579)</a:t>
            </a:r>
            <a:endParaRPr lang="de-AT" b="1" dirty="0">
              <a:solidFill>
                <a:schemeClr val="bg1">
                  <a:lumMod val="65000"/>
                </a:schemeClr>
              </a:solidFill>
              <a:latin typeface="Franklin Gothic Book" panose="020B0503020102020204" pitchFamily="34" charset="0"/>
            </a:endParaRPr>
          </a:p>
        </p:txBody>
      </p:sp>
    </p:spTree>
    <p:extLst>
      <p:ext uri="{BB962C8B-B14F-4D97-AF65-F5344CB8AC3E}">
        <p14:creationId xmlns:p14="http://schemas.microsoft.com/office/powerpoint/2010/main" val="2323069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00" y="1412890"/>
            <a:ext cx="11613600" cy="4027915"/>
          </a:xfrm>
          <a:prstGeom prst="rect">
            <a:avLst/>
          </a:prstGeom>
        </p:spPr>
      </p:pic>
      <p:sp>
        <p:nvSpPr>
          <p:cNvPr id="5" name="Slide Number Placeholder 4"/>
          <p:cNvSpPr>
            <a:spLocks noGrp="1"/>
          </p:cNvSpPr>
          <p:nvPr>
            <p:ph type="sldNum" sz="quarter" idx="12"/>
          </p:nvPr>
        </p:nvSpPr>
        <p:spPr/>
        <p:txBody>
          <a:bodyPr/>
          <a:lstStyle/>
          <a:p>
            <a:fld id="{D83D4C29-8F97-48AF-B4F1-A29167DB9ED9}" type="slidenum">
              <a:rPr lang="en-US" smtClean="0"/>
              <a:t>11</a:t>
            </a:fld>
            <a:endParaRPr lang="en-US" dirty="0"/>
          </a:p>
        </p:txBody>
      </p:sp>
      <p:sp>
        <p:nvSpPr>
          <p:cNvPr id="6" name="Title 5"/>
          <p:cNvSpPr>
            <a:spLocks noGrp="1"/>
          </p:cNvSpPr>
          <p:nvPr>
            <p:ph type="title"/>
          </p:nvPr>
        </p:nvSpPr>
        <p:spPr/>
        <p:txBody>
          <a:bodyPr/>
          <a:lstStyle/>
          <a:p>
            <a:r>
              <a:rPr lang="en-GB" dirty="0"/>
              <a:t>Communication via </a:t>
            </a:r>
            <a:r>
              <a:rPr lang="en-GB" dirty="0" err="1"/>
              <a:t>openEO</a:t>
            </a:r>
            <a:r>
              <a:rPr lang="en-GB" dirty="0"/>
              <a:t> API</a:t>
            </a:r>
          </a:p>
        </p:txBody>
      </p:sp>
      <p:sp>
        <p:nvSpPr>
          <p:cNvPr id="7" name="Footer Placeholder 6"/>
          <p:cNvSpPr>
            <a:spLocks noGrp="1"/>
          </p:cNvSpPr>
          <p:nvPr>
            <p:ph type="ftr" sz="quarter" idx="11"/>
          </p:nvPr>
        </p:nvSpPr>
        <p:spPr/>
        <p:txBody>
          <a:bodyPr/>
          <a:lstStyle/>
          <a:p>
            <a:r>
              <a:rPr lang="en-US" dirty="0"/>
              <a:t>WGISS 49 | April 22, </a:t>
            </a:r>
            <a:r>
              <a:rPr lang="en-US" dirty="0" smtClean="0"/>
              <a:t>2020</a:t>
            </a:r>
            <a:endParaRPr lang="en-US" dirty="0"/>
          </a:p>
        </p:txBody>
      </p:sp>
      <p:pic>
        <p:nvPicPr>
          <p:cNvPr id="9" name="Picture 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2061144" y="3272270"/>
            <a:ext cx="483196" cy="591374"/>
          </a:xfrm>
          <a:prstGeom prst="rect">
            <a:avLst/>
          </a:prstGeom>
        </p:spPr>
      </p:pic>
      <p:pic>
        <p:nvPicPr>
          <p:cNvPr id="10" name="Picture 9"/>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4494" y="2959743"/>
            <a:ext cx="487317" cy="591374"/>
          </a:xfrm>
          <a:prstGeom prst="rect">
            <a:avLst/>
          </a:prstGeom>
        </p:spPr>
      </p:pic>
      <p:pic>
        <p:nvPicPr>
          <p:cNvPr id="11" name="Picture 10"/>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542633" y="4190316"/>
            <a:ext cx="487317" cy="59137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0067" y="1921660"/>
            <a:ext cx="395261" cy="100217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597" y="4015463"/>
            <a:ext cx="441801" cy="100557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76173" y="3881052"/>
            <a:ext cx="395261" cy="1002178"/>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9190" y="3473575"/>
            <a:ext cx="334549" cy="218046"/>
          </a:xfrm>
          <a:prstGeom prst="rect">
            <a:avLst/>
          </a:prstGeom>
          <a:ln w="38100" cap="sq">
            <a:solidFill>
              <a:srgbClr val="00FFFF"/>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9016" y="4409225"/>
            <a:ext cx="334549" cy="218046"/>
          </a:xfrm>
          <a:prstGeom prst="rect">
            <a:avLst/>
          </a:prstGeom>
          <a:ln w="38100" cap="sq">
            <a:solidFill>
              <a:srgbClr val="00FFFF"/>
            </a:solidFill>
            <a:prstDash val="solid"/>
            <a:miter lim="800000"/>
          </a:ln>
          <a:effectLst>
            <a:outerShdw blurRad="50800" dist="38100" dir="2700000" algn="tl" rotWithShape="0">
              <a:srgbClr val="000000">
                <a:alpha val="43000"/>
              </a:srgbClr>
            </a:outerShdw>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4699" y="3146407"/>
            <a:ext cx="334549" cy="218046"/>
          </a:xfrm>
          <a:prstGeom prst="rect">
            <a:avLst/>
          </a:prstGeom>
          <a:ln w="38100" cap="sq">
            <a:solidFill>
              <a:srgbClr val="00FFFF"/>
            </a:solidFill>
            <a:prstDash val="solid"/>
            <a:miter lim="800000"/>
          </a:ln>
          <a:effectLst>
            <a:outerShdw blurRad="50800" dist="38100" dir="2700000" algn="tl" rotWithShape="0">
              <a:srgbClr val="000000">
                <a:alpha val="43000"/>
              </a:srgbClr>
            </a:outerShdw>
          </a:effectLst>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080000">
            <a:off x="7287504" y="3872137"/>
            <a:ext cx="1112400" cy="373449"/>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960000">
            <a:off x="4272403" y="3070442"/>
            <a:ext cx="1087200" cy="963291"/>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1249377" y="4013954"/>
            <a:ext cx="1037088" cy="468769"/>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43820" y="4482723"/>
            <a:ext cx="1026425" cy="203079"/>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31974" y="2396608"/>
            <a:ext cx="1044550" cy="472142"/>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60000">
            <a:off x="3643171" y="2873924"/>
            <a:ext cx="1074822" cy="952324"/>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360000">
            <a:off x="8519452" y="2721978"/>
            <a:ext cx="1087200" cy="963291"/>
          </a:xfrm>
          <a:prstGeom prst="rect">
            <a:avLst/>
          </a:prstGeom>
        </p:spPr>
      </p:pic>
      <p:pic>
        <p:nvPicPr>
          <p:cNvPr id="40" name="Picture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47679" y="1844251"/>
            <a:ext cx="389795" cy="999799"/>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4204" y="4016614"/>
            <a:ext cx="441801" cy="1005571"/>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85741" y="1844251"/>
            <a:ext cx="441801" cy="1005571"/>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9982" y="3908136"/>
            <a:ext cx="395261" cy="1002178"/>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0584" y="4163568"/>
            <a:ext cx="282394" cy="1066490"/>
          </a:xfrm>
          <a:prstGeom prst="rect">
            <a:avLst/>
          </a:prstGeom>
        </p:spPr>
      </p:pic>
    </p:spTree>
    <p:extLst>
      <p:ext uri="{BB962C8B-B14F-4D97-AF65-F5344CB8AC3E}">
        <p14:creationId xmlns:p14="http://schemas.microsoft.com/office/powerpoint/2010/main" val="306521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250"/>
                                  </p:stCondLst>
                                  <p:childTnLst>
                                    <p:set>
                                      <p:cBhvr>
                                        <p:cTn id="9" dur="1" fill="hold">
                                          <p:stCondLst>
                                            <p:cond delay="0"/>
                                          </p:stCondLst>
                                        </p:cTn>
                                        <p:tgtEl>
                                          <p:spTgt spid="4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250"/>
                                  </p:stCondLst>
                                  <p:childTnLst>
                                    <p:set>
                                      <p:cBhvr>
                                        <p:cTn id="12" dur="1" fill="hold">
                                          <p:stCondLst>
                                            <p:cond delay="0"/>
                                          </p:stCondLst>
                                        </p:cTn>
                                        <p:tgtEl>
                                          <p:spTgt spid="43"/>
                                        </p:tgtEl>
                                        <p:attrNameLst>
                                          <p:attrName>style.visibility</p:attrName>
                                        </p:attrNameLst>
                                      </p:cBhvr>
                                      <p:to>
                                        <p:strVal val="visible"/>
                                      </p:to>
                                    </p:set>
                                  </p:childTnLst>
                                </p:cTn>
                              </p:par>
                            </p:childTnLst>
                          </p:cTn>
                        </p:par>
                        <p:par>
                          <p:cTn id="13" fill="hold">
                            <p:stCondLst>
                              <p:cond delay="1250"/>
                            </p:stCondLst>
                            <p:childTnLst>
                              <p:par>
                                <p:cTn id="14" presetID="1" presetClass="entr" presetSubtype="0"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childTnLst>
                          </p:cTn>
                        </p:par>
                        <p:par>
                          <p:cTn id="16" fill="hold">
                            <p:stCondLst>
                              <p:cond delay="1250"/>
                            </p:stCondLst>
                            <p:childTnLst>
                              <p:par>
                                <p:cTn id="17" presetID="1" presetClass="entr" presetSubtype="0" fill="hold" nodeType="afterEffect">
                                  <p:stCondLst>
                                    <p:cond delay="25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s-MX" dirty="0" smtClean="0">
                <a:solidFill>
                  <a:schemeClr val="tx1"/>
                </a:solidFill>
                <a:hlinkClick r:id="rId2"/>
              </a:rPr>
              <a:t>https://github.com/open-eo/</a:t>
            </a:r>
            <a:endParaRPr lang="es-MX" dirty="0" smtClean="0">
              <a:solidFill>
                <a:schemeClr val="tx1"/>
              </a:solidFill>
            </a:endParaRPr>
          </a:p>
          <a:p>
            <a:pPr lvl="1"/>
            <a:r>
              <a:rPr lang="es-MX" dirty="0" err="1" smtClean="0">
                <a:solidFill>
                  <a:schemeClr val="tx1"/>
                </a:solidFill>
              </a:rPr>
              <a:t>Repositories</a:t>
            </a:r>
            <a:endParaRPr lang="es-MX" dirty="0" smtClean="0">
              <a:solidFill>
                <a:schemeClr val="tx1"/>
              </a:solidFill>
            </a:endParaRPr>
          </a:p>
          <a:p>
            <a:pPr lvl="1"/>
            <a:r>
              <a:rPr lang="es-MX" dirty="0" err="1" smtClean="0">
                <a:solidFill>
                  <a:schemeClr val="tx1"/>
                </a:solidFill>
              </a:rPr>
              <a:t>Jupyter</a:t>
            </a:r>
            <a:r>
              <a:rPr lang="es-MX" dirty="0" smtClean="0">
                <a:solidFill>
                  <a:schemeClr val="tx1"/>
                </a:solidFill>
              </a:rPr>
              <a:t> </a:t>
            </a:r>
            <a:r>
              <a:rPr lang="es-MX" dirty="0" err="1" smtClean="0">
                <a:solidFill>
                  <a:schemeClr val="tx1"/>
                </a:solidFill>
              </a:rPr>
              <a:t>examples</a:t>
            </a:r>
            <a:endParaRPr lang="es-MX" dirty="0" smtClean="0">
              <a:solidFill>
                <a:schemeClr val="tx1"/>
              </a:solidFill>
            </a:endParaRPr>
          </a:p>
          <a:p>
            <a:r>
              <a:rPr lang="es-MX" dirty="0" smtClean="0">
                <a:solidFill>
                  <a:schemeClr val="tx1"/>
                </a:solidFill>
                <a:hlinkClick r:id="rId3"/>
              </a:rPr>
              <a:t>https://processes.openeo.org/</a:t>
            </a:r>
            <a:endParaRPr lang="es-MX" dirty="0" smtClean="0">
              <a:solidFill>
                <a:schemeClr val="tx1"/>
              </a:solidFill>
            </a:endParaRPr>
          </a:p>
          <a:p>
            <a:r>
              <a:rPr lang="es-MX" dirty="0" smtClean="0">
                <a:solidFill>
                  <a:schemeClr val="tx1"/>
                </a:solidFill>
                <a:hlinkClick r:id="rId4"/>
              </a:rPr>
              <a:t>https://hub.openeo.org/</a:t>
            </a:r>
            <a:endParaRPr lang="es-MX" dirty="0" smtClean="0">
              <a:solidFill>
                <a:schemeClr val="tx1"/>
              </a:solidFill>
            </a:endParaRPr>
          </a:p>
          <a:p>
            <a:endParaRPr lang="es-MX" dirty="0" smtClean="0">
              <a:solidFill>
                <a:schemeClr val="tx1"/>
              </a:solidFill>
            </a:endParaRPr>
          </a:p>
          <a:p>
            <a:endParaRPr lang="es-MX" dirty="0">
              <a:solidFill>
                <a:schemeClr val="tx1"/>
              </a:solidFill>
            </a:endParaRPr>
          </a:p>
        </p:txBody>
      </p:sp>
      <p:sp>
        <p:nvSpPr>
          <p:cNvPr id="5" name="Slide Number Placeholder 4"/>
          <p:cNvSpPr>
            <a:spLocks noGrp="1"/>
          </p:cNvSpPr>
          <p:nvPr>
            <p:ph type="sldNum" sz="quarter" idx="12"/>
          </p:nvPr>
        </p:nvSpPr>
        <p:spPr/>
        <p:txBody>
          <a:bodyPr/>
          <a:lstStyle/>
          <a:p>
            <a:fld id="{D83D4C29-8F97-48AF-B4F1-A29167DB9ED9}" type="slidenum">
              <a:rPr lang="en-US" smtClean="0"/>
              <a:t>12</a:t>
            </a:fld>
            <a:endParaRPr lang="en-US" dirty="0"/>
          </a:p>
        </p:txBody>
      </p:sp>
      <p:sp>
        <p:nvSpPr>
          <p:cNvPr id="6" name="Title 5"/>
          <p:cNvSpPr>
            <a:spLocks noGrp="1"/>
          </p:cNvSpPr>
          <p:nvPr>
            <p:ph type="title"/>
          </p:nvPr>
        </p:nvSpPr>
        <p:spPr/>
        <p:txBody>
          <a:bodyPr/>
          <a:lstStyle/>
          <a:p>
            <a:r>
              <a:rPr lang="es-MX" dirty="0" err="1" smtClean="0"/>
              <a:t>Source</a:t>
            </a:r>
            <a:r>
              <a:rPr lang="es-MX" dirty="0" smtClean="0"/>
              <a:t> </a:t>
            </a:r>
            <a:r>
              <a:rPr lang="es-MX" dirty="0" err="1" smtClean="0"/>
              <a:t>code</a:t>
            </a:r>
            <a:endParaRPr lang="de-AT" dirty="0"/>
          </a:p>
        </p:txBody>
      </p:sp>
      <p:sp>
        <p:nvSpPr>
          <p:cNvPr id="7" name="Footer Placeholder 6"/>
          <p:cNvSpPr>
            <a:spLocks noGrp="1"/>
          </p:cNvSpPr>
          <p:nvPr>
            <p:ph type="ftr" sz="quarter" idx="11"/>
          </p:nvPr>
        </p:nvSpPr>
        <p:spPr/>
        <p:txBody>
          <a:bodyPr/>
          <a:lstStyle/>
          <a:p>
            <a:r>
              <a:rPr lang="en-US" dirty="0"/>
              <a:t>WGISS 49 | April 22, </a:t>
            </a:r>
            <a:r>
              <a:rPr lang="en-US" dirty="0" smtClean="0"/>
              <a:t>2020</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8739" y="3575051"/>
            <a:ext cx="2924175" cy="27813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0940" y="2977364"/>
            <a:ext cx="7169424" cy="2793384"/>
          </a:xfrm>
          <a:prstGeom prst="rect">
            <a:avLst/>
          </a:prstGeom>
        </p:spPr>
      </p:pic>
      <p:pic>
        <p:nvPicPr>
          <p:cNvPr id="12" name="Content Placeholder 11"/>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4790940" y="585331"/>
            <a:ext cx="7169423" cy="2363458"/>
          </a:xfr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b="72867"/>
          <a:stretch/>
        </p:blipFill>
        <p:spPr>
          <a:xfrm>
            <a:off x="4790940" y="5823276"/>
            <a:ext cx="7169423" cy="410099"/>
          </a:xfrm>
          <a:prstGeom prst="rect">
            <a:avLst/>
          </a:prstGeom>
        </p:spPr>
      </p:pic>
    </p:spTree>
    <p:extLst>
      <p:ext uri="{BB962C8B-B14F-4D97-AF65-F5344CB8AC3E}">
        <p14:creationId xmlns:p14="http://schemas.microsoft.com/office/powerpoint/2010/main" val="1916061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43443" y="1507524"/>
            <a:ext cx="9036001" cy="4464460"/>
          </a:xfrm>
        </p:spPr>
        <p:txBody>
          <a:bodyPr>
            <a:normAutofit/>
          </a:bodyPr>
          <a:lstStyle/>
          <a:p>
            <a:pPr marL="0" indent="0">
              <a:buNone/>
            </a:pPr>
            <a:r>
              <a:rPr lang="es-MX" sz="2000" dirty="0">
                <a:hlinkClick r:id="rId3"/>
              </a:rPr>
              <a:t>https://openeo.org</a:t>
            </a:r>
            <a:r>
              <a:rPr lang="es-MX" sz="2000" dirty="0" smtClean="0">
                <a:hlinkClick r:id="rId3"/>
              </a:rPr>
              <a:t>/</a:t>
            </a:r>
            <a:endParaRPr lang="es-MX" sz="2000" dirty="0" smtClean="0"/>
          </a:p>
          <a:p>
            <a:pPr marL="0" indent="0">
              <a:buNone/>
            </a:pPr>
            <a:r>
              <a:rPr lang="es-MX" sz="2000" dirty="0" smtClean="0">
                <a:hlinkClick r:id="rId4"/>
              </a:rPr>
              <a:t>https</a:t>
            </a:r>
            <a:r>
              <a:rPr lang="es-MX" sz="2000" dirty="0">
                <a:hlinkClick r:id="rId4"/>
              </a:rPr>
              <a:t>://github.com/Open-EO</a:t>
            </a:r>
            <a:r>
              <a:rPr lang="es-MX" sz="2000" dirty="0" smtClean="0">
                <a:hlinkClick r:id="rId4"/>
              </a:rPr>
              <a:t>/</a:t>
            </a:r>
            <a:endParaRPr lang="es-MX" sz="2000" dirty="0" smtClean="0"/>
          </a:p>
          <a:p>
            <a:pPr marL="0" indent="0">
              <a:buNone/>
            </a:pPr>
            <a:r>
              <a:rPr lang="es-MX" sz="2000" dirty="0"/>
              <a:t>@</a:t>
            </a:r>
            <a:r>
              <a:rPr lang="es-MX" sz="2000" dirty="0" err="1"/>
              <a:t>open_EO</a:t>
            </a:r>
            <a:endParaRPr lang="es-MX" sz="2000" dirty="0"/>
          </a:p>
          <a:p>
            <a:pPr marL="0" indent="0">
              <a:buNone/>
            </a:pPr>
            <a:r>
              <a:rPr lang="es-MX" sz="2000" dirty="0">
                <a:hlinkClick r:id="rId5"/>
              </a:rPr>
              <a:t>https://</a:t>
            </a:r>
            <a:r>
              <a:rPr lang="es-MX" sz="2000" dirty="0" smtClean="0">
                <a:hlinkClick r:id="rId5"/>
              </a:rPr>
              <a:t>www.youtube.com/channel/UCMJQil8j9sHBQkcSlSaEsvQ</a:t>
            </a:r>
            <a:endParaRPr lang="es-MX" sz="2000" dirty="0"/>
          </a:p>
          <a:p>
            <a:pPr marL="0" indent="0">
              <a:buNone/>
            </a:pPr>
            <a:r>
              <a:rPr lang="es-MX" sz="2000" dirty="0">
                <a:hlinkClick r:id="rId6"/>
              </a:rPr>
              <a:t>https://</a:t>
            </a:r>
            <a:r>
              <a:rPr lang="es-MX" sz="2000" dirty="0" smtClean="0">
                <a:hlinkClick r:id="rId6"/>
              </a:rPr>
              <a:t>openeo-chat.eodc.eu/channel/public</a:t>
            </a:r>
            <a:endParaRPr lang="es-MX" sz="2000" dirty="0" smtClean="0"/>
          </a:p>
          <a:p>
            <a:pPr marL="0" indent="0">
              <a:buNone/>
            </a:pPr>
            <a:r>
              <a:rPr lang="es-MX" sz="2000" dirty="0">
                <a:hlinkClick r:id="rId7"/>
              </a:rPr>
              <a:t>https://</a:t>
            </a:r>
            <a:r>
              <a:rPr lang="es-MX" sz="2000" dirty="0" smtClean="0">
                <a:hlinkClick r:id="rId7"/>
              </a:rPr>
              <a:t>zenodo.org/communities/openeo</a:t>
            </a:r>
            <a:endParaRPr lang="es-MX" sz="2000" dirty="0" smtClean="0"/>
          </a:p>
        </p:txBody>
      </p:sp>
      <p:sp>
        <p:nvSpPr>
          <p:cNvPr id="6" name="Title 5"/>
          <p:cNvSpPr>
            <a:spLocks noGrp="1"/>
          </p:cNvSpPr>
          <p:nvPr>
            <p:ph type="title"/>
          </p:nvPr>
        </p:nvSpPr>
        <p:spPr/>
        <p:txBody>
          <a:bodyPr/>
          <a:lstStyle/>
          <a:p>
            <a:r>
              <a:rPr lang="en-GB" dirty="0" smtClean="0"/>
              <a:t>More information</a:t>
            </a:r>
            <a:endParaRPr lang="en-GB" dirty="0"/>
          </a:p>
        </p:txBody>
      </p:sp>
      <p:pic>
        <p:nvPicPr>
          <p:cNvPr id="23" name="Picture 22">
            <a:extLst>
              <a:ext uri="{FF2B5EF4-FFF2-40B4-BE49-F238E27FC236}">
                <a16:creationId xmlns:lc="http://schemas.openxmlformats.org/drawingml/2006/lockedCanvas" xmlns:a16="http://schemas.microsoft.com/office/drawing/2014/main" xmlns="" id="{1D3FB02F-9BB0-44AE-8D2E-CAA7988C7E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00" y="1931175"/>
            <a:ext cx="248010" cy="252000"/>
          </a:xfrm>
          <a:prstGeom prst="rect">
            <a:avLst/>
          </a:prstGeom>
          <a:solidFill>
            <a:schemeClr val="bg1"/>
          </a:solidFill>
        </p:spPr>
      </p:pic>
      <p:pic>
        <p:nvPicPr>
          <p:cNvPr id="24" name="Picture 23">
            <a:extLst>
              <a:ext uri="{FF2B5EF4-FFF2-40B4-BE49-F238E27FC236}">
                <a16:creationId xmlns:lc="http://schemas.openxmlformats.org/drawingml/2006/lockedCanvas" xmlns:a16="http://schemas.microsoft.com/office/drawing/2014/main" xmlns="" id="{3CD2F7D3-8C18-475D-9095-46E50280DB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000" y="2352599"/>
            <a:ext cx="305431" cy="252000"/>
          </a:xfrm>
          <a:prstGeom prst="rect">
            <a:avLst/>
          </a:prstGeom>
          <a:solidFill>
            <a:schemeClr val="bg1"/>
          </a:solidFill>
        </p:spPr>
      </p:pic>
      <p:pic>
        <p:nvPicPr>
          <p:cNvPr id="26" name="Picture 25">
            <a:extLst>
              <a:ext uri="{FF2B5EF4-FFF2-40B4-BE49-F238E27FC236}">
                <a16:creationId xmlns:lc="http://schemas.openxmlformats.org/drawingml/2006/lockedCanvas" xmlns:a16="http://schemas.microsoft.com/office/drawing/2014/main" xmlns="" id="{4E45F09D-4B83-4AF6-958B-1BDA795B3D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7200" y="1507523"/>
            <a:ext cx="279694" cy="252000"/>
          </a:xfrm>
          <a:prstGeom prst="rect">
            <a:avLst/>
          </a:prstGeom>
          <a:solidFill>
            <a:schemeClr val="bg1"/>
          </a:solidFill>
        </p:spPr>
      </p:pic>
      <p:pic>
        <p:nvPicPr>
          <p:cNvPr id="27" name="Picture 26">
            <a:extLst>
              <a:ext uri="{FF2B5EF4-FFF2-40B4-BE49-F238E27FC236}">
                <a16:creationId xmlns:lc="http://schemas.openxmlformats.org/drawingml/2006/lockedCanvas" xmlns:a16="http://schemas.microsoft.com/office/drawing/2014/main" xmlns="" id="{3104E13D-9F9E-42E8-B77A-F7CAD45ED43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1600" y="2770262"/>
            <a:ext cx="356761" cy="252000"/>
          </a:xfrm>
          <a:prstGeom prst="rect">
            <a:avLst/>
          </a:prstGeom>
          <a:solidFill>
            <a:schemeClr val="bg1"/>
          </a:solidFill>
        </p:spPr>
      </p:pic>
      <p:pic>
        <p:nvPicPr>
          <p:cNvPr id="28" name="Picture 27">
            <a:extLst>
              <a:ext uri="{FF2B5EF4-FFF2-40B4-BE49-F238E27FC236}">
                <a16:creationId xmlns:lc="http://schemas.openxmlformats.org/drawingml/2006/lockedCanvas" xmlns:a16="http://schemas.microsoft.com/office/drawing/2014/main" xmlns="" id="{B3991D53-60F0-45A9-82EA-E94F63E7CE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600" y="3192986"/>
            <a:ext cx="301242" cy="252000"/>
          </a:xfrm>
          <a:prstGeom prst="rect">
            <a:avLst/>
          </a:prstGeom>
          <a:solidFill>
            <a:schemeClr val="bg1"/>
          </a:solidFill>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8000" y="3586746"/>
            <a:ext cx="630000" cy="252000"/>
          </a:xfrm>
          <a:prstGeom prst="rect">
            <a:avLst/>
          </a:prstGeom>
        </p:spPr>
      </p:pic>
      <p:sp>
        <p:nvSpPr>
          <p:cNvPr id="30" name="TextBox 29"/>
          <p:cNvSpPr txBox="1"/>
          <p:nvPr/>
        </p:nvSpPr>
        <p:spPr>
          <a:xfrm>
            <a:off x="8105395" y="5794835"/>
            <a:ext cx="3781805" cy="369332"/>
          </a:xfrm>
          <a:prstGeom prst="rect">
            <a:avLst/>
          </a:prstGeom>
          <a:noFill/>
        </p:spPr>
        <p:txBody>
          <a:bodyPr wrap="none" rtlCol="0">
            <a:spAutoFit/>
          </a:bodyPr>
          <a:lstStyle/>
          <a:p>
            <a:pPr algn="r"/>
            <a:r>
              <a:rPr lang="es-MX" b="1" dirty="0" smtClean="0">
                <a:solidFill>
                  <a:schemeClr val="tx1">
                    <a:lumMod val="50000"/>
                    <a:lumOff val="50000"/>
                  </a:schemeClr>
                </a:solidFill>
                <a:latin typeface="Franklin Gothic Book" panose="020B0503020102020204" pitchFamily="34" charset="0"/>
              </a:rPr>
              <a:t>matthias.schramm@geo.tuwien.ac.at</a:t>
            </a:r>
            <a:endParaRPr lang="de-AT" b="1" dirty="0">
              <a:solidFill>
                <a:schemeClr val="tx1">
                  <a:lumMod val="50000"/>
                  <a:lumOff val="50000"/>
                </a:schemeClr>
              </a:solidFill>
              <a:latin typeface="Franklin Gothic Book" panose="020B0503020102020204" pitchFamily="34" charset="0"/>
            </a:endParaRPr>
          </a:p>
        </p:txBody>
      </p:sp>
      <p:sp>
        <p:nvSpPr>
          <p:cNvPr id="9" name="Rectangle 8"/>
          <p:cNvSpPr/>
          <p:nvPr/>
        </p:nvSpPr>
        <p:spPr>
          <a:xfrm>
            <a:off x="273600" y="4686840"/>
            <a:ext cx="6567008" cy="1477328"/>
          </a:xfrm>
          <a:prstGeom prst="rect">
            <a:avLst/>
          </a:prstGeom>
        </p:spPr>
        <p:txBody>
          <a:bodyPr wrap="square">
            <a:spAutoFit/>
          </a:bodyPr>
          <a:lstStyle/>
          <a:p>
            <a:r>
              <a:rPr lang="en-GB" dirty="0" smtClean="0">
                <a:latin typeface="Franklin Gothic Book" panose="020B0503020102020204" pitchFamily="34" charset="0"/>
              </a:rPr>
              <a:t>This project has received funding from the European Union’s Horizon 2020 research and innovation programme under grant agreement No 776242. This publication only reflects the author's views; the European Commission is not responsible for any use that may be made of the information it contains.</a:t>
            </a:r>
            <a:endParaRPr lang="en-GB" dirty="0">
              <a:latin typeface="Franklin Gothic Book" panose="020B0503020102020204" pitchFamily="34" charset="0"/>
            </a:endParaRPr>
          </a:p>
        </p:txBody>
      </p:sp>
      <p:sp>
        <p:nvSpPr>
          <p:cNvPr id="13" name="Footer Placeholder 6"/>
          <p:cNvSpPr>
            <a:spLocks noGrp="1"/>
          </p:cNvSpPr>
          <p:nvPr>
            <p:ph type="ftr" sz="quarter" idx="11"/>
          </p:nvPr>
        </p:nvSpPr>
        <p:spPr>
          <a:xfrm>
            <a:off x="2905124" y="6356351"/>
            <a:ext cx="7953375" cy="323666"/>
          </a:xfrm>
        </p:spPr>
        <p:txBody>
          <a:bodyPr/>
          <a:lstStyle/>
          <a:p>
            <a:r>
              <a:rPr lang="en-US" dirty="0"/>
              <a:t>WGISS 49 | April 22, </a:t>
            </a:r>
            <a:r>
              <a:rPr lang="en-US" dirty="0" smtClean="0"/>
              <a:t>2020</a:t>
            </a:r>
            <a:endParaRPr lang="en-US" dirty="0"/>
          </a:p>
        </p:txBody>
      </p:sp>
    </p:spTree>
    <p:extLst>
      <p:ext uri="{BB962C8B-B14F-4D97-AF65-F5344CB8AC3E}">
        <p14:creationId xmlns:p14="http://schemas.microsoft.com/office/powerpoint/2010/main" val="982724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00" y="1412890"/>
            <a:ext cx="11613600" cy="4027915"/>
          </a:xfrm>
          <a:prstGeom prst="rect">
            <a:avLst/>
          </a:prstGeom>
        </p:spPr>
      </p:pic>
      <p:sp>
        <p:nvSpPr>
          <p:cNvPr id="5" name="Slide Number Placeholder 4"/>
          <p:cNvSpPr>
            <a:spLocks noGrp="1"/>
          </p:cNvSpPr>
          <p:nvPr>
            <p:ph type="sldNum" sz="quarter" idx="12"/>
          </p:nvPr>
        </p:nvSpPr>
        <p:spPr/>
        <p:txBody>
          <a:bodyPr/>
          <a:lstStyle/>
          <a:p>
            <a:fld id="{D83D4C29-8F97-48AF-B4F1-A29167DB9ED9}" type="slidenum">
              <a:rPr lang="en-US" smtClean="0"/>
              <a:t>2</a:t>
            </a:fld>
            <a:endParaRPr lang="en-US" dirty="0"/>
          </a:p>
        </p:txBody>
      </p:sp>
      <p:sp>
        <p:nvSpPr>
          <p:cNvPr id="6" name="Title 5"/>
          <p:cNvSpPr>
            <a:spLocks noGrp="1"/>
          </p:cNvSpPr>
          <p:nvPr>
            <p:ph type="title"/>
          </p:nvPr>
        </p:nvSpPr>
        <p:spPr/>
        <p:txBody>
          <a:bodyPr/>
          <a:lstStyle/>
          <a:p>
            <a:r>
              <a:rPr lang="en-GB" dirty="0" smtClean="0"/>
              <a:t>Current communication</a:t>
            </a:r>
            <a:endParaRPr lang="en-GB" dirty="0"/>
          </a:p>
        </p:txBody>
      </p:sp>
      <p:sp>
        <p:nvSpPr>
          <p:cNvPr id="7" name="Footer Placeholder 6"/>
          <p:cNvSpPr>
            <a:spLocks noGrp="1"/>
          </p:cNvSpPr>
          <p:nvPr>
            <p:ph type="ftr" sz="quarter" idx="11"/>
          </p:nvPr>
        </p:nvSpPr>
        <p:spPr/>
        <p:txBody>
          <a:bodyPr/>
          <a:lstStyle/>
          <a:p>
            <a:r>
              <a:rPr lang="en-US" dirty="0"/>
              <a:t>WGISS 49 | April 22, </a:t>
            </a:r>
            <a:r>
              <a:rPr lang="en-US" dirty="0" smtClean="0"/>
              <a:t>2020</a:t>
            </a:r>
            <a:endParaRPr lang="en-US" dirty="0"/>
          </a:p>
        </p:txBody>
      </p:sp>
      <p:pic>
        <p:nvPicPr>
          <p:cNvPr id="9" name="Picture 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2061144" y="3272270"/>
            <a:ext cx="483196" cy="591374"/>
          </a:xfrm>
          <a:prstGeom prst="rect">
            <a:avLst/>
          </a:prstGeom>
        </p:spPr>
      </p:pic>
      <p:pic>
        <p:nvPicPr>
          <p:cNvPr id="10" name="Picture 9"/>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4494" y="2959743"/>
            <a:ext cx="487317" cy="591374"/>
          </a:xfrm>
          <a:prstGeom prst="rect">
            <a:avLst/>
          </a:prstGeom>
        </p:spPr>
      </p:pic>
      <p:pic>
        <p:nvPicPr>
          <p:cNvPr id="11" name="Picture 10"/>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542633" y="4190316"/>
            <a:ext cx="487317" cy="59137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0067" y="1921660"/>
            <a:ext cx="395261" cy="100217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597" y="4015463"/>
            <a:ext cx="441801" cy="100557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76173" y="3881052"/>
            <a:ext cx="395261" cy="1002178"/>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245459" y="4015463"/>
            <a:ext cx="1041006" cy="47054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43820" y="4486003"/>
            <a:ext cx="1026426" cy="203080"/>
          </a:xfrm>
          <a:prstGeom prst="rect">
            <a:avLst/>
          </a:prstGeom>
        </p:spPr>
      </p:pic>
      <p:pic>
        <p:nvPicPr>
          <p:cNvPr id="18" name="Picture 17"/>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631974" y="2393396"/>
            <a:ext cx="1041006" cy="470540"/>
          </a:xfrm>
          <a:prstGeom prst="rect">
            <a:avLst/>
          </a:prstGeom>
          <a:noFill/>
        </p:spPr>
      </p:pic>
      <p:pic>
        <p:nvPicPr>
          <p:cNvPr id="25" name="Picture 24"/>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5386830">
            <a:off x="8523662" y="2725590"/>
            <a:ext cx="1086259" cy="962458"/>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21441" y="2728602"/>
            <a:ext cx="673727" cy="674893"/>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3087881">
            <a:off x="7287060" y="3872446"/>
            <a:ext cx="1110560" cy="372831"/>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88866" y="3721414"/>
            <a:ext cx="673727" cy="674893"/>
          </a:xfrm>
          <a:prstGeom prst="rect">
            <a:avLst/>
          </a:prstGeom>
        </p:spPr>
      </p:pic>
      <p:pic>
        <p:nvPicPr>
          <p:cNvPr id="28" name="Picture 27"/>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164585">
            <a:off x="3639648" y="2868857"/>
            <a:ext cx="1086259" cy="962458"/>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952166">
            <a:off x="4277439" y="3069888"/>
            <a:ext cx="1086259" cy="962458"/>
          </a:xfrm>
          <a:prstGeom prst="rect">
            <a:avLst/>
          </a:prstGeom>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53101" y="3143538"/>
            <a:ext cx="673727" cy="674893"/>
          </a:xfrm>
          <a:prstGeom prst="rect">
            <a:avLst/>
          </a:prstGeom>
        </p:spPr>
      </p:pic>
    </p:spTree>
    <p:extLst>
      <p:ext uri="{BB962C8B-B14F-4D97-AF65-F5344CB8AC3E}">
        <p14:creationId xmlns:p14="http://schemas.microsoft.com/office/powerpoint/2010/main" val="111850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114"/>
          <p:cNvSpPr>
            <a:spLocks noGrp="1"/>
          </p:cNvSpPr>
          <p:nvPr>
            <p:ph sz="half" idx="1"/>
          </p:nvPr>
        </p:nvSpPr>
        <p:spPr>
          <a:xfrm>
            <a:off x="273600" y="3805266"/>
            <a:ext cx="5622891" cy="2166717"/>
          </a:xfrm>
        </p:spPr>
        <p:txBody>
          <a:bodyPr/>
          <a:lstStyle/>
          <a:p>
            <a:r>
              <a:rPr lang="en-GB" dirty="0" smtClean="0">
                <a:solidFill>
                  <a:schemeClr val="tx1"/>
                </a:solidFill>
              </a:rPr>
              <a:t>Single environments , unique contracts</a:t>
            </a:r>
          </a:p>
          <a:p>
            <a:r>
              <a:rPr lang="en-GB" dirty="0" smtClean="0">
                <a:solidFill>
                  <a:schemeClr val="tx1"/>
                </a:solidFill>
              </a:rPr>
              <a:t>No generally accepted standard</a:t>
            </a:r>
          </a:p>
          <a:p>
            <a:pPr lvl="1"/>
            <a:r>
              <a:rPr lang="en-GB" dirty="0" smtClean="0">
                <a:solidFill>
                  <a:schemeClr val="tx1"/>
                </a:solidFill>
              </a:rPr>
              <a:t>Data format, process catalogues, processing capabilities</a:t>
            </a:r>
          </a:p>
          <a:p>
            <a:r>
              <a:rPr lang="en-GB" dirty="0" smtClean="0">
                <a:solidFill>
                  <a:schemeClr val="tx1"/>
                </a:solidFill>
                <a:sym typeface="Wingdings" panose="05000000000000000000" pitchFamily="2" charset="2"/>
              </a:rPr>
              <a:t> Limited interoperability</a:t>
            </a:r>
            <a:endParaRPr lang="en-GB" dirty="0">
              <a:solidFill>
                <a:schemeClr val="tx1"/>
              </a:solidFill>
            </a:endParaRPr>
          </a:p>
        </p:txBody>
      </p:sp>
      <p:sp>
        <p:nvSpPr>
          <p:cNvPr id="116" name="Content Placeholder 115"/>
          <p:cNvSpPr>
            <a:spLocks noGrp="1"/>
          </p:cNvSpPr>
          <p:nvPr>
            <p:ph sz="half" idx="2"/>
          </p:nvPr>
        </p:nvSpPr>
        <p:spPr/>
        <p:txBody>
          <a:bodyPr/>
          <a:lstStyle/>
          <a:p>
            <a:r>
              <a:rPr lang="en-GB" dirty="0" err="1" smtClean="0"/>
              <a:t>openEO</a:t>
            </a:r>
            <a:r>
              <a:rPr lang="en-GB" dirty="0" smtClean="0"/>
              <a:t> API: standardised communication between clients and back-ends</a:t>
            </a:r>
          </a:p>
          <a:p>
            <a:r>
              <a:rPr lang="en-GB" dirty="0" smtClean="0"/>
              <a:t>Instances implemented at back-ends‘ premises</a:t>
            </a:r>
          </a:p>
          <a:p>
            <a:r>
              <a:rPr lang="en-GB" dirty="0" smtClean="0">
                <a:sym typeface="Wingdings" panose="05000000000000000000" pitchFamily="2" charset="2"/>
              </a:rPr>
              <a:t> comparability of process chains</a:t>
            </a:r>
            <a:endParaRPr lang="en-GB" dirty="0" smtClean="0"/>
          </a:p>
          <a:p>
            <a:endParaRPr lang="en-GB" dirty="0"/>
          </a:p>
        </p:txBody>
      </p:sp>
      <p:sp>
        <p:nvSpPr>
          <p:cNvPr id="5" name="Slide Number Placeholder 4"/>
          <p:cNvSpPr>
            <a:spLocks noGrp="1"/>
          </p:cNvSpPr>
          <p:nvPr>
            <p:ph type="sldNum" sz="quarter" idx="12"/>
          </p:nvPr>
        </p:nvSpPr>
        <p:spPr/>
        <p:txBody>
          <a:bodyPr/>
          <a:lstStyle/>
          <a:p>
            <a:fld id="{D83D4C29-8F97-48AF-B4F1-A29167DB9ED9}" type="slidenum">
              <a:rPr lang="en-US" smtClean="0"/>
              <a:t>3</a:t>
            </a:fld>
            <a:endParaRPr lang="en-US"/>
          </a:p>
        </p:txBody>
      </p:sp>
      <p:sp>
        <p:nvSpPr>
          <p:cNvPr id="114" name="Title 113"/>
          <p:cNvSpPr>
            <a:spLocks noGrp="1"/>
          </p:cNvSpPr>
          <p:nvPr>
            <p:ph type="title"/>
          </p:nvPr>
        </p:nvSpPr>
        <p:spPr/>
        <p:txBody>
          <a:bodyPr/>
          <a:lstStyle/>
          <a:p>
            <a:r>
              <a:rPr lang="es-MX" dirty="0" err="1" smtClean="0"/>
              <a:t>openEO</a:t>
            </a:r>
            <a:r>
              <a:rPr lang="es-MX" dirty="0" smtClean="0"/>
              <a:t> API</a:t>
            </a:r>
            <a:endParaRPr lang="de-AT" dirty="0"/>
          </a:p>
        </p:txBody>
      </p:sp>
      <p:sp>
        <p:nvSpPr>
          <p:cNvPr id="6" name="Footer Placeholder 5"/>
          <p:cNvSpPr>
            <a:spLocks noGrp="1"/>
          </p:cNvSpPr>
          <p:nvPr>
            <p:ph type="ftr" sz="quarter" idx="11"/>
          </p:nvPr>
        </p:nvSpPr>
        <p:spPr/>
        <p:txBody>
          <a:bodyPr/>
          <a:lstStyle/>
          <a:p>
            <a:r>
              <a:rPr lang="en-US" dirty="0"/>
              <a:t>WGISS 49 | April 22, </a:t>
            </a:r>
            <a:r>
              <a:rPr lang="en-US" dirty="0" smtClean="0"/>
              <a:t>2020</a:t>
            </a:r>
            <a:endParaRPr lang="en-US" dirty="0"/>
          </a:p>
        </p:txBody>
      </p:sp>
      <p:grpSp>
        <p:nvGrpSpPr>
          <p:cNvPr id="88" name="Group 87"/>
          <p:cNvGrpSpPr/>
          <p:nvPr/>
        </p:nvGrpSpPr>
        <p:grpSpPr>
          <a:xfrm>
            <a:off x="6230976" y="4174029"/>
            <a:ext cx="5645557" cy="2024743"/>
            <a:chOff x="684541" y="1296239"/>
            <a:chExt cx="5645557" cy="2024743"/>
          </a:xfrm>
        </p:grpSpPr>
        <p:sp>
          <p:nvSpPr>
            <p:cNvPr id="89" name="Rectangle 88"/>
            <p:cNvSpPr/>
            <p:nvPr/>
          </p:nvSpPr>
          <p:spPr>
            <a:xfrm>
              <a:off x="1544070" y="1296239"/>
              <a:ext cx="4786028" cy="2024743"/>
            </a:xfrm>
            <a:prstGeom prst="rect">
              <a:avLst/>
            </a:prstGeom>
            <a:solidFill>
              <a:schemeClr val="accent5">
                <a:lumMod val="50000"/>
                <a:alpha val="12000"/>
              </a:schemeClr>
            </a:solidFill>
            <a:ln>
              <a:solidFill>
                <a:schemeClr val="accent1">
                  <a:lumMod val="50000"/>
                </a:schemeClr>
              </a:solidFill>
              <a:prstDash val="dash"/>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100" dirty="0">
                <a:cs typeface="Times New Roman" panose="02020603050405020304" pitchFamily="18" charset="0"/>
              </a:endParaRPr>
            </a:p>
          </p:txBody>
        </p:sp>
        <p:sp>
          <p:nvSpPr>
            <p:cNvPr id="90" name="Rectangle 89"/>
            <p:cNvSpPr/>
            <p:nvPr/>
          </p:nvSpPr>
          <p:spPr>
            <a:xfrm>
              <a:off x="4597683" y="1463847"/>
              <a:ext cx="936000" cy="540000"/>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cs typeface="Times New Roman" panose="02020603050405020304" pitchFamily="18" charset="0"/>
              </a:endParaRPr>
            </a:p>
          </p:txBody>
        </p:sp>
        <p:cxnSp>
          <p:nvCxnSpPr>
            <p:cNvPr id="91" name="Straight Connector 90"/>
            <p:cNvCxnSpPr/>
            <p:nvPr/>
          </p:nvCxnSpPr>
          <p:spPr>
            <a:xfrm>
              <a:off x="1055077" y="3163425"/>
              <a:ext cx="5091199" cy="0"/>
            </a:xfrm>
            <a:prstGeom prst="line">
              <a:avLst/>
            </a:prstGeom>
            <a:ln>
              <a:solidFill>
                <a:srgbClr val="D9F7FB"/>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078162" y="2008755"/>
              <a:ext cx="3871960" cy="0"/>
            </a:xfrm>
            <a:prstGeom prst="line">
              <a:avLst/>
            </a:prstGeom>
            <a:ln>
              <a:solidFill>
                <a:srgbClr val="D9F7FB"/>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3445683" y="1463847"/>
              <a:ext cx="936000" cy="540000"/>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cs typeface="Times New Roman" panose="02020603050405020304" pitchFamily="18" charset="0"/>
              </a:endParaRPr>
            </a:p>
          </p:txBody>
        </p:sp>
        <p:sp>
          <p:nvSpPr>
            <p:cNvPr id="94" name="Rectangle 93"/>
            <p:cNvSpPr/>
            <p:nvPr/>
          </p:nvSpPr>
          <p:spPr>
            <a:xfrm>
              <a:off x="2865934" y="2809324"/>
              <a:ext cx="1060654" cy="357891"/>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2"/>
                  </a:solidFill>
                  <a:cs typeface="Times New Roman" panose="02020603050405020304" pitchFamily="18" charset="0"/>
                </a:rPr>
                <a:t>Back-end 2</a:t>
              </a:r>
            </a:p>
          </p:txBody>
        </p:sp>
        <p:pic>
          <p:nvPicPr>
            <p:cNvPr id="95" name="Picture 9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1141" y="1595639"/>
              <a:ext cx="1002979" cy="338777"/>
            </a:xfrm>
            <a:prstGeom prst="rect">
              <a:avLst/>
            </a:prstGeom>
          </p:spPr>
        </p:pic>
        <p:sp>
          <p:nvSpPr>
            <p:cNvPr id="96" name="TextBox 95"/>
            <p:cNvSpPr txBox="1"/>
            <p:nvPr/>
          </p:nvSpPr>
          <p:spPr>
            <a:xfrm>
              <a:off x="961034" y="1816327"/>
              <a:ext cx="569388" cy="261610"/>
            </a:xfrm>
            <a:prstGeom prst="rect">
              <a:avLst/>
            </a:prstGeom>
            <a:noFill/>
          </p:spPr>
          <p:txBody>
            <a:bodyPr wrap="none" rtlCol="0">
              <a:spAutoFit/>
            </a:bodyPr>
            <a:lstStyle/>
            <a:p>
              <a:pPr algn="r"/>
              <a:r>
                <a:rPr lang="en-US" sz="1100" dirty="0">
                  <a:solidFill>
                    <a:schemeClr val="bg1">
                      <a:lumMod val="50000"/>
                    </a:schemeClr>
                  </a:solidFill>
                  <a:cs typeface="Times New Roman" panose="02020603050405020304" pitchFamily="18" charset="0"/>
                </a:rPr>
                <a:t>Clients</a:t>
              </a:r>
            </a:p>
          </p:txBody>
        </p:sp>
        <p:sp>
          <p:nvSpPr>
            <p:cNvPr id="97" name="TextBox 96"/>
            <p:cNvSpPr txBox="1"/>
            <p:nvPr/>
          </p:nvSpPr>
          <p:spPr>
            <a:xfrm>
              <a:off x="684541" y="2584596"/>
              <a:ext cx="859531" cy="261610"/>
            </a:xfrm>
            <a:prstGeom prst="rect">
              <a:avLst/>
            </a:prstGeom>
            <a:noFill/>
          </p:spPr>
          <p:txBody>
            <a:bodyPr wrap="none" rtlCol="0">
              <a:spAutoFit/>
            </a:bodyPr>
            <a:lstStyle/>
            <a:p>
              <a:pPr algn="r"/>
              <a:r>
                <a:rPr lang="en-US" sz="1100" dirty="0">
                  <a:solidFill>
                    <a:schemeClr val="bg1">
                      <a:lumMod val="50000"/>
                    </a:schemeClr>
                  </a:solidFill>
                  <a:cs typeface="Times New Roman" panose="02020603050405020304" pitchFamily="18" charset="0"/>
                </a:rPr>
                <a:t>openEO API</a:t>
              </a:r>
            </a:p>
          </p:txBody>
        </p:sp>
        <p:sp>
          <p:nvSpPr>
            <p:cNvPr id="98" name="TextBox 97"/>
            <p:cNvSpPr txBox="1"/>
            <p:nvPr/>
          </p:nvSpPr>
          <p:spPr>
            <a:xfrm>
              <a:off x="938790" y="2981316"/>
              <a:ext cx="591829" cy="261610"/>
            </a:xfrm>
            <a:prstGeom prst="rect">
              <a:avLst/>
            </a:prstGeom>
            <a:noFill/>
          </p:spPr>
          <p:txBody>
            <a:bodyPr wrap="none" rtlCol="0">
              <a:spAutoFit/>
            </a:bodyPr>
            <a:lstStyle/>
            <a:p>
              <a:pPr algn="r"/>
              <a:r>
                <a:rPr lang="en-US" sz="1100" dirty="0">
                  <a:solidFill>
                    <a:schemeClr val="bg1">
                      <a:lumMod val="50000"/>
                    </a:schemeClr>
                  </a:solidFill>
                  <a:cs typeface="Times New Roman" panose="02020603050405020304" pitchFamily="18" charset="0"/>
                </a:rPr>
                <a:t>Drivers</a:t>
              </a:r>
            </a:p>
          </p:txBody>
        </p:sp>
        <p:cxnSp>
          <p:nvCxnSpPr>
            <p:cNvPr id="99" name="Straight Connector 98"/>
            <p:cNvCxnSpPr/>
            <p:nvPr/>
          </p:nvCxnSpPr>
          <p:spPr>
            <a:xfrm flipV="1">
              <a:off x="795642" y="2600903"/>
              <a:ext cx="4545732" cy="8246"/>
            </a:xfrm>
            <a:prstGeom prst="line">
              <a:avLst/>
            </a:prstGeom>
            <a:ln>
              <a:solidFill>
                <a:srgbClr val="D9F7FB"/>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2293683" y="1463847"/>
              <a:ext cx="936000" cy="540000"/>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cs typeface="Times New Roman" panose="02020603050405020304" pitchFamily="18" charset="0"/>
              </a:endParaRPr>
            </a:p>
          </p:txBody>
        </p:sp>
        <p:sp>
          <p:nvSpPr>
            <p:cNvPr id="101" name="Rectangle 100"/>
            <p:cNvSpPr/>
            <p:nvPr/>
          </p:nvSpPr>
          <p:spPr>
            <a:xfrm>
              <a:off x="1713934" y="2809324"/>
              <a:ext cx="1054748" cy="357891"/>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2"/>
                  </a:solidFill>
                  <a:cs typeface="Times New Roman" panose="02020603050405020304" pitchFamily="18" charset="0"/>
                </a:rPr>
                <a:t>Back-end 1</a:t>
              </a:r>
            </a:p>
          </p:txBody>
        </p:sp>
        <p:sp>
          <p:nvSpPr>
            <p:cNvPr id="102" name="Rectangle 101"/>
            <p:cNvSpPr/>
            <p:nvPr/>
          </p:nvSpPr>
          <p:spPr>
            <a:xfrm>
              <a:off x="4017934" y="2809324"/>
              <a:ext cx="1055152" cy="357891"/>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2"/>
                  </a:solidFill>
                  <a:cs typeface="Times New Roman" panose="02020603050405020304" pitchFamily="18" charset="0"/>
                </a:rPr>
                <a:t>Back-end 3</a:t>
              </a:r>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4151" y="1587159"/>
              <a:ext cx="378551" cy="293377"/>
            </a:xfrm>
            <a:prstGeom prst="rect">
              <a:avLst/>
            </a:prstGeom>
          </p:spPr>
        </p:pic>
        <p:pic>
          <p:nvPicPr>
            <p:cNvPr id="104" name="Picture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025" y="1509304"/>
              <a:ext cx="433321" cy="433321"/>
            </a:xfrm>
            <a:prstGeom prst="rect">
              <a:avLst/>
            </a:prstGeom>
          </p:spPr>
        </p:pic>
        <p:sp>
          <p:nvSpPr>
            <p:cNvPr id="105" name="Rectangle 104"/>
            <p:cNvSpPr/>
            <p:nvPr/>
          </p:nvSpPr>
          <p:spPr>
            <a:xfrm>
              <a:off x="5145156" y="2812280"/>
              <a:ext cx="1054799" cy="354933"/>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a:solidFill>
                    <a:schemeClr val="tx2"/>
                  </a:solidFill>
                  <a:cs typeface="Times New Roman" panose="02020603050405020304" pitchFamily="18" charset="0"/>
                </a:rPr>
                <a:t>Back-end 4</a:t>
              </a:r>
              <a:endParaRPr lang="en-US" sz="1100" dirty="0">
                <a:solidFill>
                  <a:schemeClr val="tx2"/>
                </a:solidFill>
                <a:cs typeface="Times New Roman" panose="02020603050405020304" pitchFamily="18" charset="0"/>
              </a:endParaRPr>
            </a:p>
          </p:txBody>
        </p:sp>
        <p:sp>
          <p:nvSpPr>
            <p:cNvPr id="106" name="Rectangle 105"/>
            <p:cNvSpPr/>
            <p:nvPr/>
          </p:nvSpPr>
          <p:spPr>
            <a:xfrm>
              <a:off x="1711169" y="2609698"/>
              <a:ext cx="4488787" cy="191097"/>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err="1">
                  <a:solidFill>
                    <a:schemeClr val="tx2"/>
                  </a:solidFill>
                  <a:cs typeface="Times New Roman" panose="02020603050405020304" pitchFamily="18" charset="0"/>
                </a:rPr>
                <a:t>Standardised</a:t>
              </a:r>
              <a:r>
                <a:rPr lang="en-US" sz="1100" dirty="0">
                  <a:solidFill>
                    <a:schemeClr val="tx2"/>
                  </a:solidFill>
                  <a:cs typeface="Times New Roman" panose="02020603050405020304" pitchFamily="18" charset="0"/>
                </a:rPr>
                <a:t> communication interface</a:t>
              </a:r>
            </a:p>
          </p:txBody>
        </p:sp>
        <p:sp>
          <p:nvSpPr>
            <p:cNvPr id="107" name="Rectangle 106"/>
            <p:cNvSpPr/>
            <p:nvPr/>
          </p:nvSpPr>
          <p:spPr>
            <a:xfrm>
              <a:off x="2032140" y="2808266"/>
              <a:ext cx="418339" cy="89351"/>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cs typeface="Times New Roman" panose="02020603050405020304" pitchFamily="18" charset="0"/>
                </a:rPr>
                <a:t>instance</a:t>
              </a:r>
            </a:p>
          </p:txBody>
        </p:sp>
        <p:sp>
          <p:nvSpPr>
            <p:cNvPr id="108" name="Rectangle 107"/>
            <p:cNvSpPr/>
            <p:nvPr/>
          </p:nvSpPr>
          <p:spPr>
            <a:xfrm>
              <a:off x="3168702" y="2808002"/>
              <a:ext cx="418339" cy="89351"/>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cs typeface="Times New Roman" panose="02020603050405020304" pitchFamily="18" charset="0"/>
                </a:rPr>
                <a:t>instance</a:t>
              </a:r>
            </a:p>
          </p:txBody>
        </p:sp>
        <p:sp>
          <p:nvSpPr>
            <p:cNvPr id="109" name="Rectangle 108"/>
            <p:cNvSpPr/>
            <p:nvPr/>
          </p:nvSpPr>
          <p:spPr>
            <a:xfrm>
              <a:off x="5463387" y="2808002"/>
              <a:ext cx="418339" cy="89351"/>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cs typeface="Times New Roman" panose="02020603050405020304" pitchFamily="18" charset="0"/>
                </a:rPr>
                <a:t>instance</a:t>
              </a:r>
            </a:p>
          </p:txBody>
        </p:sp>
        <p:sp>
          <p:nvSpPr>
            <p:cNvPr id="110" name="Rectangle 109"/>
            <p:cNvSpPr/>
            <p:nvPr/>
          </p:nvSpPr>
          <p:spPr>
            <a:xfrm>
              <a:off x="4340674" y="2808002"/>
              <a:ext cx="418339" cy="89351"/>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cs typeface="Times New Roman" panose="02020603050405020304" pitchFamily="18" charset="0"/>
                </a:rPr>
                <a:t>instance</a:t>
              </a:r>
            </a:p>
          </p:txBody>
        </p:sp>
        <p:cxnSp>
          <p:nvCxnSpPr>
            <p:cNvPr id="111" name="Straight Arrow Connector 110"/>
            <p:cNvCxnSpPr>
              <a:stCxn id="93" idx="2"/>
            </p:cNvCxnSpPr>
            <p:nvPr/>
          </p:nvCxnSpPr>
          <p:spPr>
            <a:xfrm>
              <a:off x="3913683" y="2003849"/>
              <a:ext cx="0" cy="601179"/>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0" idx="2"/>
            </p:cNvCxnSpPr>
            <p:nvPr/>
          </p:nvCxnSpPr>
          <p:spPr>
            <a:xfrm>
              <a:off x="2761683" y="2003847"/>
              <a:ext cx="0" cy="605302"/>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0" idx="2"/>
            </p:cNvCxnSpPr>
            <p:nvPr/>
          </p:nvCxnSpPr>
          <p:spPr>
            <a:xfrm>
              <a:off x="5065683" y="2003847"/>
              <a:ext cx="0" cy="597056"/>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89391" y="1507524"/>
            <a:ext cx="5391308" cy="2024743"/>
            <a:chOff x="938790" y="1296237"/>
            <a:chExt cx="5391308" cy="2024743"/>
          </a:xfrm>
        </p:grpSpPr>
        <p:sp>
          <p:nvSpPr>
            <p:cNvPr id="60" name="Rectangle 59"/>
            <p:cNvSpPr/>
            <p:nvPr/>
          </p:nvSpPr>
          <p:spPr>
            <a:xfrm>
              <a:off x="1544070" y="1296237"/>
              <a:ext cx="4786028" cy="2024743"/>
            </a:xfrm>
            <a:prstGeom prst="rect">
              <a:avLst/>
            </a:prstGeom>
            <a:solidFill>
              <a:schemeClr val="accent5">
                <a:lumMod val="50000"/>
                <a:alpha val="12000"/>
              </a:schemeClr>
            </a:solidFill>
            <a:ln>
              <a:solidFill>
                <a:schemeClr val="accent1">
                  <a:lumMod val="50000"/>
                </a:schemeClr>
              </a:solidFill>
              <a:prstDash val="dash"/>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100" dirty="0">
                <a:cs typeface="Times New Roman" panose="02020603050405020304" pitchFamily="18" charset="0"/>
              </a:endParaRPr>
            </a:p>
          </p:txBody>
        </p:sp>
        <p:sp>
          <p:nvSpPr>
            <p:cNvPr id="61" name="Rectangle 60"/>
            <p:cNvSpPr/>
            <p:nvPr/>
          </p:nvSpPr>
          <p:spPr>
            <a:xfrm>
              <a:off x="4597683" y="1463847"/>
              <a:ext cx="936000" cy="540000"/>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cs typeface="Times New Roman" panose="02020603050405020304" pitchFamily="18" charset="0"/>
              </a:endParaRPr>
            </a:p>
          </p:txBody>
        </p:sp>
        <p:cxnSp>
          <p:nvCxnSpPr>
            <p:cNvPr id="87" name="Straight Connector 86"/>
            <p:cNvCxnSpPr/>
            <p:nvPr/>
          </p:nvCxnSpPr>
          <p:spPr>
            <a:xfrm>
              <a:off x="1055077" y="3163425"/>
              <a:ext cx="5144878" cy="3788"/>
            </a:xfrm>
            <a:prstGeom prst="line">
              <a:avLst/>
            </a:prstGeom>
            <a:ln>
              <a:solidFill>
                <a:srgbClr val="D9F7FB"/>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1090246" y="2003847"/>
              <a:ext cx="4443437" cy="4908"/>
            </a:xfrm>
            <a:prstGeom prst="line">
              <a:avLst/>
            </a:prstGeom>
            <a:ln>
              <a:solidFill>
                <a:srgbClr val="D9F7FB"/>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3445683" y="1463847"/>
              <a:ext cx="936000" cy="540000"/>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cs typeface="Times New Roman" panose="02020603050405020304" pitchFamily="18" charset="0"/>
              </a:endParaRPr>
            </a:p>
          </p:txBody>
        </p:sp>
        <p:sp>
          <p:nvSpPr>
            <p:cNvPr id="119" name="Rectangle 118"/>
            <p:cNvSpPr/>
            <p:nvPr/>
          </p:nvSpPr>
          <p:spPr>
            <a:xfrm>
              <a:off x="2865934" y="2809322"/>
              <a:ext cx="1060654" cy="357891"/>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2"/>
                  </a:solidFill>
                  <a:cs typeface="Times New Roman" panose="02020603050405020304" pitchFamily="18" charset="0"/>
                </a:rPr>
                <a:t>Back-end 2</a:t>
              </a:r>
            </a:p>
          </p:txBody>
        </p:sp>
        <p:pic>
          <p:nvPicPr>
            <p:cNvPr id="120" name="Picture 11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1139" y="1595637"/>
              <a:ext cx="1002979" cy="338777"/>
            </a:xfrm>
            <a:prstGeom prst="rect">
              <a:avLst/>
            </a:prstGeom>
          </p:spPr>
        </p:pic>
        <p:sp>
          <p:nvSpPr>
            <p:cNvPr id="121" name="TextBox 120"/>
            <p:cNvSpPr txBox="1"/>
            <p:nvPr/>
          </p:nvSpPr>
          <p:spPr>
            <a:xfrm>
              <a:off x="961034" y="1816327"/>
              <a:ext cx="569388" cy="261610"/>
            </a:xfrm>
            <a:prstGeom prst="rect">
              <a:avLst/>
            </a:prstGeom>
            <a:noFill/>
          </p:spPr>
          <p:txBody>
            <a:bodyPr wrap="none" rtlCol="0">
              <a:spAutoFit/>
            </a:bodyPr>
            <a:lstStyle/>
            <a:p>
              <a:pPr algn="r"/>
              <a:r>
                <a:rPr lang="en-US" sz="1100" dirty="0">
                  <a:solidFill>
                    <a:schemeClr val="bg1">
                      <a:lumMod val="50000"/>
                    </a:schemeClr>
                  </a:solidFill>
                  <a:cs typeface="Times New Roman" panose="02020603050405020304" pitchFamily="18" charset="0"/>
                </a:rPr>
                <a:t>Clients</a:t>
              </a:r>
            </a:p>
          </p:txBody>
        </p:sp>
        <p:sp>
          <p:nvSpPr>
            <p:cNvPr id="122" name="TextBox 121"/>
            <p:cNvSpPr txBox="1"/>
            <p:nvPr/>
          </p:nvSpPr>
          <p:spPr>
            <a:xfrm>
              <a:off x="938790" y="2981316"/>
              <a:ext cx="591829" cy="261610"/>
            </a:xfrm>
            <a:prstGeom prst="rect">
              <a:avLst/>
            </a:prstGeom>
            <a:noFill/>
          </p:spPr>
          <p:txBody>
            <a:bodyPr wrap="none" rtlCol="0">
              <a:spAutoFit/>
            </a:bodyPr>
            <a:lstStyle/>
            <a:p>
              <a:pPr algn="r"/>
              <a:r>
                <a:rPr lang="en-US" sz="1100" dirty="0">
                  <a:solidFill>
                    <a:schemeClr val="bg1">
                      <a:lumMod val="50000"/>
                    </a:schemeClr>
                  </a:solidFill>
                  <a:cs typeface="Times New Roman" panose="02020603050405020304" pitchFamily="18" charset="0"/>
                </a:rPr>
                <a:t>Drivers</a:t>
              </a:r>
            </a:p>
          </p:txBody>
        </p:sp>
        <p:sp>
          <p:nvSpPr>
            <p:cNvPr id="123" name="Rectangle 122"/>
            <p:cNvSpPr/>
            <p:nvPr/>
          </p:nvSpPr>
          <p:spPr>
            <a:xfrm>
              <a:off x="2293683" y="1463847"/>
              <a:ext cx="936000" cy="540000"/>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cs typeface="Times New Roman" panose="02020603050405020304" pitchFamily="18" charset="0"/>
              </a:endParaRPr>
            </a:p>
          </p:txBody>
        </p:sp>
        <p:sp>
          <p:nvSpPr>
            <p:cNvPr id="124" name="Rectangle 123"/>
            <p:cNvSpPr/>
            <p:nvPr/>
          </p:nvSpPr>
          <p:spPr>
            <a:xfrm>
              <a:off x="1713934" y="2809322"/>
              <a:ext cx="1054748" cy="357891"/>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2"/>
                  </a:solidFill>
                  <a:cs typeface="Times New Roman" panose="02020603050405020304" pitchFamily="18" charset="0"/>
                </a:rPr>
                <a:t>Back-end 1</a:t>
              </a:r>
            </a:p>
          </p:txBody>
        </p:sp>
        <p:sp>
          <p:nvSpPr>
            <p:cNvPr id="125" name="Rectangle 124"/>
            <p:cNvSpPr/>
            <p:nvPr/>
          </p:nvSpPr>
          <p:spPr>
            <a:xfrm>
              <a:off x="4017934" y="2809322"/>
              <a:ext cx="1055152" cy="357891"/>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2"/>
                  </a:solidFill>
                  <a:cs typeface="Times New Roman" panose="02020603050405020304" pitchFamily="18" charset="0"/>
                </a:rPr>
                <a:t>Back-end 3</a:t>
              </a:r>
            </a:p>
          </p:txBody>
        </p:sp>
        <p:pic>
          <p:nvPicPr>
            <p:cNvPr id="126" name="Picture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4149" y="1587157"/>
              <a:ext cx="378551" cy="293377"/>
            </a:xfrm>
            <a:prstGeom prst="rect">
              <a:avLst/>
            </a:prstGeom>
          </p:spPr>
        </p:pic>
        <p:pic>
          <p:nvPicPr>
            <p:cNvPr id="127" name="Picture 1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023" y="1509302"/>
              <a:ext cx="433321" cy="433321"/>
            </a:xfrm>
            <a:prstGeom prst="rect">
              <a:avLst/>
            </a:prstGeom>
          </p:spPr>
        </p:pic>
        <p:sp>
          <p:nvSpPr>
            <p:cNvPr id="128" name="Rectangle 127"/>
            <p:cNvSpPr/>
            <p:nvPr/>
          </p:nvSpPr>
          <p:spPr>
            <a:xfrm>
              <a:off x="5145156" y="2812280"/>
              <a:ext cx="1054799" cy="354933"/>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a:solidFill>
                    <a:schemeClr val="tx2"/>
                  </a:solidFill>
                  <a:cs typeface="Times New Roman" panose="02020603050405020304" pitchFamily="18" charset="0"/>
                </a:rPr>
                <a:t>Back-end 4</a:t>
              </a:r>
              <a:endParaRPr lang="en-US" sz="1100" dirty="0">
                <a:solidFill>
                  <a:schemeClr val="tx2"/>
                </a:solidFill>
                <a:cs typeface="Times New Roman" panose="02020603050405020304" pitchFamily="18" charset="0"/>
              </a:endParaRPr>
            </a:p>
          </p:txBody>
        </p:sp>
        <p:cxnSp>
          <p:nvCxnSpPr>
            <p:cNvPr id="129" name="Straight Arrow Connector 128"/>
            <p:cNvCxnSpPr/>
            <p:nvPr/>
          </p:nvCxnSpPr>
          <p:spPr>
            <a:xfrm flipV="1">
              <a:off x="2368578" y="2003848"/>
              <a:ext cx="237901" cy="805474"/>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H="1" flipV="1">
              <a:off x="2981167" y="2003848"/>
              <a:ext cx="132989" cy="805474"/>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flipV="1">
              <a:off x="3114157" y="2003847"/>
              <a:ext cx="998629" cy="805475"/>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flipV="1">
              <a:off x="3168701" y="2003847"/>
              <a:ext cx="2113643" cy="805475"/>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3445683" y="2003848"/>
              <a:ext cx="379121" cy="805474"/>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4028369" y="2003847"/>
              <a:ext cx="314024" cy="805475"/>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3681769" y="2003848"/>
              <a:ext cx="1133123" cy="805474"/>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4652387" y="2003847"/>
              <a:ext cx="282770" cy="805475"/>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flipV="1">
              <a:off x="5227139" y="2003847"/>
              <a:ext cx="306544" cy="805475"/>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6059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00" y="1412890"/>
            <a:ext cx="11613600" cy="4027915"/>
          </a:xfrm>
          <a:prstGeom prst="rect">
            <a:avLst/>
          </a:prstGeom>
        </p:spPr>
      </p:pic>
      <p:sp>
        <p:nvSpPr>
          <p:cNvPr id="5" name="Slide Number Placeholder 4"/>
          <p:cNvSpPr>
            <a:spLocks noGrp="1"/>
          </p:cNvSpPr>
          <p:nvPr>
            <p:ph type="sldNum" sz="quarter" idx="12"/>
          </p:nvPr>
        </p:nvSpPr>
        <p:spPr/>
        <p:txBody>
          <a:bodyPr/>
          <a:lstStyle/>
          <a:p>
            <a:fld id="{D83D4C29-8F97-48AF-B4F1-A29167DB9ED9}" type="slidenum">
              <a:rPr lang="en-US" smtClean="0"/>
              <a:t>4</a:t>
            </a:fld>
            <a:endParaRPr lang="en-US" dirty="0"/>
          </a:p>
        </p:txBody>
      </p:sp>
      <p:sp>
        <p:nvSpPr>
          <p:cNvPr id="6" name="Title 5"/>
          <p:cNvSpPr>
            <a:spLocks noGrp="1"/>
          </p:cNvSpPr>
          <p:nvPr>
            <p:ph type="title"/>
          </p:nvPr>
        </p:nvSpPr>
        <p:spPr/>
        <p:txBody>
          <a:bodyPr/>
          <a:lstStyle/>
          <a:p>
            <a:r>
              <a:rPr lang="en-GB" dirty="0" smtClean="0"/>
              <a:t>Communication via </a:t>
            </a:r>
            <a:r>
              <a:rPr lang="en-GB" dirty="0" err="1" smtClean="0"/>
              <a:t>openEO</a:t>
            </a:r>
            <a:r>
              <a:rPr lang="en-GB" dirty="0" smtClean="0"/>
              <a:t> API</a:t>
            </a:r>
            <a:endParaRPr lang="en-GB" dirty="0"/>
          </a:p>
        </p:txBody>
      </p:sp>
      <p:sp>
        <p:nvSpPr>
          <p:cNvPr id="7" name="Footer Placeholder 6"/>
          <p:cNvSpPr>
            <a:spLocks noGrp="1"/>
          </p:cNvSpPr>
          <p:nvPr>
            <p:ph type="ftr" sz="quarter" idx="11"/>
          </p:nvPr>
        </p:nvSpPr>
        <p:spPr/>
        <p:txBody>
          <a:bodyPr/>
          <a:lstStyle/>
          <a:p>
            <a:r>
              <a:rPr lang="en-US" dirty="0"/>
              <a:t>WGISS 49 | April 22, </a:t>
            </a:r>
            <a:r>
              <a:rPr lang="en-US" dirty="0" smtClean="0"/>
              <a:t>2020</a:t>
            </a:r>
            <a:endParaRPr lang="en-US" dirty="0"/>
          </a:p>
        </p:txBody>
      </p:sp>
      <p:pic>
        <p:nvPicPr>
          <p:cNvPr id="9" name="Picture 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2061144" y="3272270"/>
            <a:ext cx="483196" cy="591374"/>
          </a:xfrm>
          <a:prstGeom prst="rect">
            <a:avLst/>
          </a:prstGeom>
        </p:spPr>
      </p:pic>
      <p:pic>
        <p:nvPicPr>
          <p:cNvPr id="10" name="Picture 9"/>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4494" y="2959743"/>
            <a:ext cx="487317" cy="591374"/>
          </a:xfrm>
          <a:prstGeom prst="rect">
            <a:avLst/>
          </a:prstGeom>
        </p:spPr>
      </p:pic>
      <p:pic>
        <p:nvPicPr>
          <p:cNvPr id="11" name="Picture 10"/>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542633" y="4190316"/>
            <a:ext cx="487317" cy="59137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0067" y="1921660"/>
            <a:ext cx="395261" cy="100217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597" y="4015463"/>
            <a:ext cx="441801" cy="100557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76173" y="3881052"/>
            <a:ext cx="395261" cy="1002178"/>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9190" y="3473575"/>
            <a:ext cx="334549" cy="218046"/>
          </a:xfrm>
          <a:prstGeom prst="rect">
            <a:avLst/>
          </a:prstGeom>
          <a:ln w="38100" cap="sq">
            <a:solidFill>
              <a:srgbClr val="00FFFF"/>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9016" y="4409225"/>
            <a:ext cx="334549" cy="218046"/>
          </a:xfrm>
          <a:prstGeom prst="rect">
            <a:avLst/>
          </a:prstGeom>
          <a:ln w="38100" cap="sq">
            <a:solidFill>
              <a:srgbClr val="00FFFF"/>
            </a:solidFill>
            <a:prstDash val="solid"/>
            <a:miter lim="800000"/>
          </a:ln>
          <a:effectLst>
            <a:outerShdw blurRad="50800" dist="38100" dir="2700000" algn="tl" rotWithShape="0">
              <a:srgbClr val="000000">
                <a:alpha val="43000"/>
              </a:srgbClr>
            </a:outerShdw>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4699" y="3146407"/>
            <a:ext cx="334549" cy="218046"/>
          </a:xfrm>
          <a:prstGeom prst="rect">
            <a:avLst/>
          </a:prstGeom>
          <a:ln w="38100" cap="sq">
            <a:solidFill>
              <a:srgbClr val="00FFFF"/>
            </a:solidFill>
            <a:prstDash val="solid"/>
            <a:miter lim="800000"/>
          </a:ln>
          <a:effectLst>
            <a:outerShdw blurRad="50800" dist="38100" dir="2700000" algn="tl" rotWithShape="0">
              <a:srgbClr val="000000">
                <a:alpha val="43000"/>
              </a:srgbClr>
            </a:outerShdw>
          </a:effectLst>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080000">
            <a:off x="7287504" y="3872137"/>
            <a:ext cx="1112400" cy="373449"/>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960000">
            <a:off x="4272403" y="3070442"/>
            <a:ext cx="1087200" cy="963291"/>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1249377" y="4013954"/>
            <a:ext cx="1037088" cy="468769"/>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43820" y="4482723"/>
            <a:ext cx="1026425" cy="203079"/>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31974" y="2396608"/>
            <a:ext cx="1044550" cy="472142"/>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60000">
            <a:off x="3643171" y="2873924"/>
            <a:ext cx="1074822" cy="952324"/>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360000">
            <a:off x="8519452" y="2721978"/>
            <a:ext cx="1087200" cy="963291"/>
          </a:xfrm>
          <a:prstGeom prst="rect">
            <a:avLst/>
          </a:prstGeom>
        </p:spPr>
      </p:pic>
    </p:spTree>
    <p:extLst>
      <p:ext uri="{BB962C8B-B14F-4D97-AF65-F5344CB8AC3E}">
        <p14:creationId xmlns:p14="http://schemas.microsoft.com/office/powerpoint/2010/main" val="712498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r>
              <a:rPr lang="en-GB" dirty="0" smtClean="0"/>
              <a:t>Different clients </a:t>
            </a:r>
            <a:r>
              <a:rPr lang="en-GB" dirty="0" smtClean="0">
                <a:sym typeface="Wingdings" panose="05000000000000000000" pitchFamily="2" charset="2"/>
              </a:rPr>
              <a:t> </a:t>
            </a:r>
            <a:r>
              <a:rPr lang="en-GB" dirty="0" smtClean="0"/>
              <a:t>distinct back-ends</a:t>
            </a:r>
          </a:p>
          <a:p>
            <a:pPr lvl="1"/>
            <a:r>
              <a:rPr lang="en-GB" dirty="0" smtClean="0"/>
              <a:t>No adaptation of processes to constraints of back-end infrastructure / software layers / virtual environments</a:t>
            </a:r>
          </a:p>
          <a:p>
            <a:pPr lvl="1"/>
            <a:r>
              <a:rPr lang="en-GB" dirty="0" smtClean="0"/>
              <a:t>Template for additional front-ends / back-ends</a:t>
            </a:r>
          </a:p>
          <a:p>
            <a:r>
              <a:rPr lang="en-GB" dirty="0" smtClean="0"/>
              <a:t>Processes of all aspects of EO </a:t>
            </a:r>
            <a:r>
              <a:rPr lang="en-GB" dirty="0"/>
              <a:t>data life </a:t>
            </a:r>
            <a:r>
              <a:rPr lang="en-GB" dirty="0" smtClean="0"/>
              <a:t>cycle</a:t>
            </a:r>
          </a:p>
          <a:p>
            <a:pPr lvl="1"/>
            <a:r>
              <a:rPr lang="en-GB" dirty="0" smtClean="0"/>
              <a:t>Querying / </a:t>
            </a:r>
            <a:r>
              <a:rPr lang="en-GB" dirty="0"/>
              <a:t>accessing EO data </a:t>
            </a:r>
            <a:r>
              <a:rPr lang="en-GB" dirty="0" smtClean="0">
                <a:sym typeface="Wingdings" panose="05000000000000000000" pitchFamily="2" charset="2"/>
              </a:rPr>
              <a:t></a:t>
            </a:r>
            <a:r>
              <a:rPr lang="en-GB" dirty="0" smtClean="0"/>
              <a:t> </a:t>
            </a:r>
            <a:r>
              <a:rPr lang="en-GB" dirty="0"/>
              <a:t>processing </a:t>
            </a:r>
            <a:r>
              <a:rPr lang="en-GB" dirty="0" smtClean="0">
                <a:sym typeface="Wingdings" panose="05000000000000000000" pitchFamily="2" charset="2"/>
              </a:rPr>
              <a:t></a:t>
            </a:r>
            <a:r>
              <a:rPr lang="en-GB" dirty="0" smtClean="0"/>
              <a:t> </a:t>
            </a:r>
            <a:r>
              <a:rPr lang="en-GB" dirty="0"/>
              <a:t>data distribution /</a:t>
            </a:r>
            <a:r>
              <a:rPr lang="en-GB" dirty="0" smtClean="0"/>
              <a:t> retrieval</a:t>
            </a:r>
          </a:p>
          <a:p>
            <a:pPr lvl="1"/>
            <a:r>
              <a:rPr lang="en-GB" u="sng" dirty="0">
                <a:hlinkClick r:id="rId2"/>
              </a:rPr>
              <a:t>https://processes.openeo.org </a:t>
            </a:r>
            <a:endParaRPr lang="en-GB" u="sng" dirty="0" smtClean="0"/>
          </a:p>
          <a:p>
            <a:r>
              <a:rPr lang="en-GB" dirty="0" smtClean="0"/>
              <a:t>Can be extended to additional back-ends / front-ends / contracts</a:t>
            </a:r>
            <a:endParaRPr lang="de-AT" dirty="0">
              <a:solidFill>
                <a:srgbClr val="FF0000"/>
              </a:solidFill>
            </a:endParaRPr>
          </a:p>
        </p:txBody>
      </p:sp>
      <p:sp>
        <p:nvSpPr>
          <p:cNvPr id="5" name="Slide Number Placeholder 4"/>
          <p:cNvSpPr>
            <a:spLocks noGrp="1"/>
          </p:cNvSpPr>
          <p:nvPr>
            <p:ph type="sldNum" sz="quarter" idx="12"/>
          </p:nvPr>
        </p:nvSpPr>
        <p:spPr/>
        <p:txBody>
          <a:bodyPr/>
          <a:lstStyle/>
          <a:p>
            <a:fld id="{D83D4C29-8F97-48AF-B4F1-A29167DB9ED9}" type="slidenum">
              <a:rPr lang="en-US" smtClean="0"/>
              <a:t>5</a:t>
            </a:fld>
            <a:endParaRPr lang="en-US" dirty="0"/>
          </a:p>
        </p:txBody>
      </p:sp>
      <p:sp>
        <p:nvSpPr>
          <p:cNvPr id="6" name="Title 5"/>
          <p:cNvSpPr>
            <a:spLocks noGrp="1"/>
          </p:cNvSpPr>
          <p:nvPr>
            <p:ph type="title"/>
          </p:nvPr>
        </p:nvSpPr>
        <p:spPr/>
        <p:txBody>
          <a:bodyPr/>
          <a:lstStyle/>
          <a:p>
            <a:r>
              <a:rPr lang="de-AT" dirty="0" smtClean="0"/>
              <a:t>openEO: </a:t>
            </a:r>
            <a:r>
              <a:rPr lang="en-GB" dirty="0" smtClean="0"/>
              <a:t>communication interface</a:t>
            </a:r>
            <a:endParaRPr lang="en-GB" dirty="0"/>
          </a:p>
        </p:txBody>
      </p:sp>
      <p:sp>
        <p:nvSpPr>
          <p:cNvPr id="7" name="Footer Placeholder 6"/>
          <p:cNvSpPr>
            <a:spLocks noGrp="1"/>
          </p:cNvSpPr>
          <p:nvPr>
            <p:ph type="ftr" sz="quarter" idx="11"/>
          </p:nvPr>
        </p:nvSpPr>
        <p:spPr/>
        <p:txBody>
          <a:bodyPr/>
          <a:lstStyle/>
          <a:p>
            <a:r>
              <a:rPr lang="en-US" dirty="0"/>
              <a:t>WGISS 49 | April 22, </a:t>
            </a:r>
            <a:r>
              <a:rPr lang="en-US" dirty="0" smtClean="0"/>
              <a:t>2020</a:t>
            </a:r>
            <a:endParaRPr lang="en-US" dirty="0"/>
          </a:p>
        </p:txBody>
      </p:sp>
      <p:grpSp>
        <p:nvGrpSpPr>
          <p:cNvPr id="8" name="Group 7"/>
          <p:cNvGrpSpPr/>
          <p:nvPr/>
        </p:nvGrpSpPr>
        <p:grpSpPr>
          <a:xfrm>
            <a:off x="6241643" y="3947241"/>
            <a:ext cx="5645557" cy="2024743"/>
            <a:chOff x="684541" y="1296239"/>
            <a:chExt cx="5645557" cy="2024743"/>
          </a:xfrm>
        </p:grpSpPr>
        <p:sp>
          <p:nvSpPr>
            <p:cNvPr id="9" name="Rectangle 8"/>
            <p:cNvSpPr/>
            <p:nvPr/>
          </p:nvSpPr>
          <p:spPr>
            <a:xfrm>
              <a:off x="1544070" y="1296239"/>
              <a:ext cx="4786028" cy="2024743"/>
            </a:xfrm>
            <a:prstGeom prst="rect">
              <a:avLst/>
            </a:prstGeom>
            <a:solidFill>
              <a:schemeClr val="accent5">
                <a:lumMod val="50000"/>
                <a:alpha val="12000"/>
              </a:schemeClr>
            </a:solidFill>
            <a:ln>
              <a:solidFill>
                <a:schemeClr val="accent1">
                  <a:lumMod val="50000"/>
                </a:schemeClr>
              </a:solidFill>
              <a:prstDash val="dash"/>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100" dirty="0">
                <a:cs typeface="Times New Roman" panose="02020603050405020304" pitchFamily="18" charset="0"/>
              </a:endParaRPr>
            </a:p>
          </p:txBody>
        </p:sp>
        <p:sp>
          <p:nvSpPr>
            <p:cNvPr id="10" name="Rectangle 9"/>
            <p:cNvSpPr/>
            <p:nvPr/>
          </p:nvSpPr>
          <p:spPr>
            <a:xfrm>
              <a:off x="4597683" y="1463847"/>
              <a:ext cx="936000" cy="540000"/>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cs typeface="Times New Roman" panose="02020603050405020304" pitchFamily="18" charset="0"/>
              </a:endParaRPr>
            </a:p>
          </p:txBody>
        </p:sp>
        <p:cxnSp>
          <p:nvCxnSpPr>
            <p:cNvPr id="11" name="Straight Connector 10"/>
            <p:cNvCxnSpPr/>
            <p:nvPr/>
          </p:nvCxnSpPr>
          <p:spPr>
            <a:xfrm>
              <a:off x="1055077" y="3163425"/>
              <a:ext cx="5091199" cy="0"/>
            </a:xfrm>
            <a:prstGeom prst="line">
              <a:avLst/>
            </a:prstGeom>
            <a:ln>
              <a:solidFill>
                <a:srgbClr val="D9F7F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8162" y="2008755"/>
              <a:ext cx="3871960" cy="0"/>
            </a:xfrm>
            <a:prstGeom prst="line">
              <a:avLst/>
            </a:prstGeom>
            <a:ln>
              <a:solidFill>
                <a:srgbClr val="D9F7FB"/>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45683" y="1463847"/>
              <a:ext cx="936000" cy="540000"/>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cs typeface="Times New Roman" panose="02020603050405020304" pitchFamily="18" charset="0"/>
              </a:endParaRPr>
            </a:p>
          </p:txBody>
        </p:sp>
        <p:sp>
          <p:nvSpPr>
            <p:cNvPr id="14" name="Rectangle 13"/>
            <p:cNvSpPr/>
            <p:nvPr/>
          </p:nvSpPr>
          <p:spPr>
            <a:xfrm>
              <a:off x="2865934" y="2809324"/>
              <a:ext cx="1060654" cy="357891"/>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2"/>
                  </a:solidFill>
                  <a:cs typeface="Times New Roman" panose="02020603050405020304" pitchFamily="18" charset="0"/>
                </a:rPr>
                <a:t>Back-end 2</a:t>
              </a:r>
            </a:p>
          </p:txBody>
        </p:sp>
        <p:pic>
          <p:nvPicPr>
            <p:cNvPr id="15" name="Picture 1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1141" y="1595639"/>
              <a:ext cx="1002979" cy="338777"/>
            </a:xfrm>
            <a:prstGeom prst="rect">
              <a:avLst/>
            </a:prstGeom>
          </p:spPr>
        </p:pic>
        <p:sp>
          <p:nvSpPr>
            <p:cNvPr id="16" name="TextBox 15"/>
            <p:cNvSpPr txBox="1"/>
            <p:nvPr/>
          </p:nvSpPr>
          <p:spPr>
            <a:xfrm>
              <a:off x="961034" y="1816327"/>
              <a:ext cx="569388" cy="261610"/>
            </a:xfrm>
            <a:prstGeom prst="rect">
              <a:avLst/>
            </a:prstGeom>
            <a:noFill/>
          </p:spPr>
          <p:txBody>
            <a:bodyPr wrap="none" rtlCol="0">
              <a:spAutoFit/>
            </a:bodyPr>
            <a:lstStyle/>
            <a:p>
              <a:pPr algn="r"/>
              <a:r>
                <a:rPr lang="en-US" sz="1100" dirty="0">
                  <a:solidFill>
                    <a:schemeClr val="bg1">
                      <a:lumMod val="50000"/>
                    </a:schemeClr>
                  </a:solidFill>
                  <a:cs typeface="Times New Roman" panose="02020603050405020304" pitchFamily="18" charset="0"/>
                </a:rPr>
                <a:t>Clients</a:t>
              </a:r>
            </a:p>
          </p:txBody>
        </p:sp>
        <p:sp>
          <p:nvSpPr>
            <p:cNvPr id="17" name="TextBox 16"/>
            <p:cNvSpPr txBox="1"/>
            <p:nvPr/>
          </p:nvSpPr>
          <p:spPr>
            <a:xfrm>
              <a:off x="684541" y="2584596"/>
              <a:ext cx="859531" cy="261610"/>
            </a:xfrm>
            <a:prstGeom prst="rect">
              <a:avLst/>
            </a:prstGeom>
            <a:noFill/>
          </p:spPr>
          <p:txBody>
            <a:bodyPr wrap="none" rtlCol="0">
              <a:spAutoFit/>
            </a:bodyPr>
            <a:lstStyle/>
            <a:p>
              <a:pPr algn="r"/>
              <a:r>
                <a:rPr lang="en-US" sz="1100" dirty="0">
                  <a:solidFill>
                    <a:schemeClr val="bg1">
                      <a:lumMod val="50000"/>
                    </a:schemeClr>
                  </a:solidFill>
                  <a:cs typeface="Times New Roman" panose="02020603050405020304" pitchFamily="18" charset="0"/>
                </a:rPr>
                <a:t>openEO API</a:t>
              </a:r>
            </a:p>
          </p:txBody>
        </p:sp>
        <p:sp>
          <p:nvSpPr>
            <p:cNvPr id="18" name="TextBox 17"/>
            <p:cNvSpPr txBox="1"/>
            <p:nvPr/>
          </p:nvSpPr>
          <p:spPr>
            <a:xfrm>
              <a:off x="938790" y="2981316"/>
              <a:ext cx="591829" cy="261610"/>
            </a:xfrm>
            <a:prstGeom prst="rect">
              <a:avLst/>
            </a:prstGeom>
            <a:noFill/>
          </p:spPr>
          <p:txBody>
            <a:bodyPr wrap="none" rtlCol="0">
              <a:spAutoFit/>
            </a:bodyPr>
            <a:lstStyle/>
            <a:p>
              <a:pPr algn="r"/>
              <a:r>
                <a:rPr lang="en-US" sz="1100" dirty="0">
                  <a:solidFill>
                    <a:schemeClr val="bg1">
                      <a:lumMod val="50000"/>
                    </a:schemeClr>
                  </a:solidFill>
                  <a:cs typeface="Times New Roman" panose="02020603050405020304" pitchFamily="18" charset="0"/>
                </a:rPr>
                <a:t>Drivers</a:t>
              </a:r>
            </a:p>
          </p:txBody>
        </p:sp>
        <p:cxnSp>
          <p:nvCxnSpPr>
            <p:cNvPr id="19" name="Straight Connector 18"/>
            <p:cNvCxnSpPr/>
            <p:nvPr/>
          </p:nvCxnSpPr>
          <p:spPr>
            <a:xfrm flipV="1">
              <a:off x="795642" y="2600903"/>
              <a:ext cx="4545732" cy="8246"/>
            </a:xfrm>
            <a:prstGeom prst="line">
              <a:avLst/>
            </a:prstGeom>
            <a:ln>
              <a:solidFill>
                <a:srgbClr val="D9F7FB"/>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293683" y="1463847"/>
              <a:ext cx="936000" cy="540000"/>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cs typeface="Times New Roman" panose="02020603050405020304" pitchFamily="18" charset="0"/>
              </a:endParaRPr>
            </a:p>
          </p:txBody>
        </p:sp>
        <p:sp>
          <p:nvSpPr>
            <p:cNvPr id="21" name="Rectangle 20"/>
            <p:cNvSpPr/>
            <p:nvPr/>
          </p:nvSpPr>
          <p:spPr>
            <a:xfrm>
              <a:off x="1713934" y="2809324"/>
              <a:ext cx="1054748" cy="357891"/>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2"/>
                  </a:solidFill>
                  <a:cs typeface="Times New Roman" panose="02020603050405020304" pitchFamily="18" charset="0"/>
                </a:rPr>
                <a:t>Back-end 1</a:t>
              </a:r>
            </a:p>
          </p:txBody>
        </p:sp>
        <p:sp>
          <p:nvSpPr>
            <p:cNvPr id="22" name="Rectangle 21"/>
            <p:cNvSpPr/>
            <p:nvPr/>
          </p:nvSpPr>
          <p:spPr>
            <a:xfrm>
              <a:off x="4017934" y="2809324"/>
              <a:ext cx="1055152" cy="357891"/>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2"/>
                  </a:solidFill>
                  <a:cs typeface="Times New Roman" panose="02020603050405020304" pitchFamily="18" charset="0"/>
                </a:rPr>
                <a:t>Back-end 3</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4151" y="1587159"/>
              <a:ext cx="378551" cy="293377"/>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025" y="1509304"/>
              <a:ext cx="433321" cy="433321"/>
            </a:xfrm>
            <a:prstGeom prst="rect">
              <a:avLst/>
            </a:prstGeom>
          </p:spPr>
        </p:pic>
        <p:sp>
          <p:nvSpPr>
            <p:cNvPr id="25" name="Rectangle 24"/>
            <p:cNvSpPr/>
            <p:nvPr/>
          </p:nvSpPr>
          <p:spPr>
            <a:xfrm>
              <a:off x="5145156" y="2812280"/>
              <a:ext cx="1054799" cy="354933"/>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a:solidFill>
                    <a:schemeClr val="tx2"/>
                  </a:solidFill>
                  <a:cs typeface="Times New Roman" panose="02020603050405020304" pitchFamily="18" charset="0"/>
                </a:rPr>
                <a:t>Back-end 4</a:t>
              </a:r>
              <a:endParaRPr lang="en-US" sz="1100" dirty="0">
                <a:solidFill>
                  <a:schemeClr val="tx2"/>
                </a:solidFill>
                <a:cs typeface="Times New Roman" panose="02020603050405020304" pitchFamily="18" charset="0"/>
              </a:endParaRPr>
            </a:p>
          </p:txBody>
        </p:sp>
        <p:sp>
          <p:nvSpPr>
            <p:cNvPr id="26" name="Rectangle 25"/>
            <p:cNvSpPr/>
            <p:nvPr/>
          </p:nvSpPr>
          <p:spPr>
            <a:xfrm>
              <a:off x="1711169" y="2609698"/>
              <a:ext cx="4488787" cy="191097"/>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err="1">
                  <a:solidFill>
                    <a:schemeClr val="tx2"/>
                  </a:solidFill>
                  <a:cs typeface="Times New Roman" panose="02020603050405020304" pitchFamily="18" charset="0"/>
                </a:rPr>
                <a:t>Standardised</a:t>
              </a:r>
              <a:r>
                <a:rPr lang="en-US" sz="1100" dirty="0">
                  <a:solidFill>
                    <a:schemeClr val="tx2"/>
                  </a:solidFill>
                  <a:cs typeface="Times New Roman" panose="02020603050405020304" pitchFamily="18" charset="0"/>
                </a:rPr>
                <a:t> communication interface</a:t>
              </a:r>
            </a:p>
          </p:txBody>
        </p:sp>
        <p:sp>
          <p:nvSpPr>
            <p:cNvPr id="27" name="Rectangle 26"/>
            <p:cNvSpPr/>
            <p:nvPr/>
          </p:nvSpPr>
          <p:spPr>
            <a:xfrm>
              <a:off x="2032140" y="2808266"/>
              <a:ext cx="418339" cy="89351"/>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cs typeface="Times New Roman" panose="02020603050405020304" pitchFamily="18" charset="0"/>
                </a:rPr>
                <a:t>instance</a:t>
              </a:r>
            </a:p>
          </p:txBody>
        </p:sp>
        <p:sp>
          <p:nvSpPr>
            <p:cNvPr id="28" name="Rectangle 27"/>
            <p:cNvSpPr/>
            <p:nvPr/>
          </p:nvSpPr>
          <p:spPr>
            <a:xfrm>
              <a:off x="3168702" y="2808002"/>
              <a:ext cx="418339" cy="89351"/>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cs typeface="Times New Roman" panose="02020603050405020304" pitchFamily="18" charset="0"/>
                </a:rPr>
                <a:t>instance</a:t>
              </a:r>
            </a:p>
          </p:txBody>
        </p:sp>
        <p:sp>
          <p:nvSpPr>
            <p:cNvPr id="29" name="Rectangle 28"/>
            <p:cNvSpPr/>
            <p:nvPr/>
          </p:nvSpPr>
          <p:spPr>
            <a:xfrm>
              <a:off x="5463387" y="2808002"/>
              <a:ext cx="418339" cy="89351"/>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cs typeface="Times New Roman" panose="02020603050405020304" pitchFamily="18" charset="0"/>
                </a:rPr>
                <a:t>instance</a:t>
              </a:r>
            </a:p>
          </p:txBody>
        </p:sp>
        <p:sp>
          <p:nvSpPr>
            <p:cNvPr id="30" name="Rectangle 29"/>
            <p:cNvSpPr/>
            <p:nvPr/>
          </p:nvSpPr>
          <p:spPr>
            <a:xfrm>
              <a:off x="4340674" y="2808002"/>
              <a:ext cx="418339" cy="89351"/>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cs typeface="Times New Roman" panose="02020603050405020304" pitchFamily="18" charset="0"/>
                </a:rPr>
                <a:t>instance</a:t>
              </a:r>
            </a:p>
          </p:txBody>
        </p:sp>
        <p:cxnSp>
          <p:nvCxnSpPr>
            <p:cNvPr id="31" name="Straight Arrow Connector 30"/>
            <p:cNvCxnSpPr>
              <a:stCxn id="13" idx="2"/>
            </p:cNvCxnSpPr>
            <p:nvPr/>
          </p:nvCxnSpPr>
          <p:spPr>
            <a:xfrm>
              <a:off x="3913683" y="2003849"/>
              <a:ext cx="0" cy="601179"/>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0" idx="2"/>
            </p:cNvCxnSpPr>
            <p:nvPr/>
          </p:nvCxnSpPr>
          <p:spPr>
            <a:xfrm>
              <a:off x="2761683" y="2003847"/>
              <a:ext cx="0" cy="605302"/>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2"/>
            </p:cNvCxnSpPr>
            <p:nvPr/>
          </p:nvCxnSpPr>
          <p:spPr>
            <a:xfrm>
              <a:off x="5065683" y="2003847"/>
              <a:ext cx="0" cy="597056"/>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2896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r>
              <a:rPr lang="en-GB" dirty="0"/>
              <a:t>Communication:</a:t>
            </a:r>
          </a:p>
          <a:p>
            <a:pPr lvl="1"/>
            <a:r>
              <a:rPr lang="en-GB" dirty="0"/>
              <a:t>Translation to JSON process graphs</a:t>
            </a:r>
          </a:p>
          <a:p>
            <a:pPr lvl="1"/>
            <a:r>
              <a:rPr lang="en-GB" dirty="0"/>
              <a:t>HTTPS requests to access points at back-end</a:t>
            </a:r>
          </a:p>
          <a:p>
            <a:pPr lvl="1"/>
            <a:r>
              <a:rPr lang="en-GB" dirty="0"/>
              <a:t>Translation to local requirements</a:t>
            </a:r>
          </a:p>
          <a:p>
            <a:pPr lvl="1"/>
            <a:r>
              <a:rPr lang="en-GB" dirty="0"/>
              <a:t>Execution by back-end</a:t>
            </a:r>
          </a:p>
          <a:p>
            <a:pPr lvl="1"/>
            <a:r>
              <a:rPr lang="en-GB" dirty="0"/>
              <a:t>Visualisation / Download </a:t>
            </a:r>
            <a:r>
              <a:rPr lang="en-GB" dirty="0">
                <a:sym typeface="Wingdings" panose="05000000000000000000" pitchFamily="2" charset="2"/>
              </a:rPr>
              <a:t></a:t>
            </a:r>
            <a:r>
              <a:rPr lang="en-GB" dirty="0"/>
              <a:t> new HTTP request</a:t>
            </a:r>
          </a:p>
          <a:p>
            <a:r>
              <a:rPr lang="en-GB" dirty="0"/>
              <a:t>Execution</a:t>
            </a:r>
          </a:p>
          <a:p>
            <a:pPr lvl="1"/>
            <a:r>
              <a:rPr lang="en-GB" dirty="0"/>
              <a:t>Batch job, processed on request</a:t>
            </a:r>
          </a:p>
          <a:p>
            <a:pPr lvl="1"/>
            <a:r>
              <a:rPr lang="en-GB" dirty="0"/>
              <a:t>On-demand web services</a:t>
            </a:r>
          </a:p>
          <a:p>
            <a:pPr lvl="2"/>
            <a:r>
              <a:rPr lang="en-GB" dirty="0"/>
              <a:t>OGC WMS, OGC WCS, XYZ tiles</a:t>
            </a:r>
          </a:p>
          <a:p>
            <a:pPr lvl="1"/>
            <a:r>
              <a:rPr lang="en-GB" dirty="0"/>
              <a:t>Synchronous execution</a:t>
            </a:r>
          </a:p>
        </p:txBody>
      </p:sp>
      <p:sp>
        <p:nvSpPr>
          <p:cNvPr id="5" name="Slide Number Placeholder 4"/>
          <p:cNvSpPr>
            <a:spLocks noGrp="1"/>
          </p:cNvSpPr>
          <p:nvPr>
            <p:ph type="sldNum" sz="quarter" idx="12"/>
          </p:nvPr>
        </p:nvSpPr>
        <p:spPr/>
        <p:txBody>
          <a:bodyPr/>
          <a:lstStyle/>
          <a:p>
            <a:fld id="{D83D4C29-8F97-48AF-B4F1-A29167DB9ED9}" type="slidenum">
              <a:rPr lang="en-US" smtClean="0"/>
              <a:t>6</a:t>
            </a:fld>
            <a:endParaRPr lang="en-US" dirty="0"/>
          </a:p>
        </p:txBody>
      </p:sp>
      <p:sp>
        <p:nvSpPr>
          <p:cNvPr id="6" name="Title 5"/>
          <p:cNvSpPr>
            <a:spLocks noGrp="1"/>
          </p:cNvSpPr>
          <p:nvPr>
            <p:ph type="title"/>
          </p:nvPr>
        </p:nvSpPr>
        <p:spPr/>
        <p:txBody>
          <a:bodyPr/>
          <a:lstStyle/>
          <a:p>
            <a:r>
              <a:rPr lang="de-AT" dirty="0" smtClean="0"/>
              <a:t>openEO: </a:t>
            </a:r>
            <a:r>
              <a:rPr lang="en-GB" dirty="0" smtClean="0"/>
              <a:t>communication interface</a:t>
            </a:r>
            <a:endParaRPr lang="en-GB" dirty="0"/>
          </a:p>
        </p:txBody>
      </p:sp>
      <p:sp>
        <p:nvSpPr>
          <p:cNvPr id="7" name="Footer Placeholder 6"/>
          <p:cNvSpPr>
            <a:spLocks noGrp="1"/>
          </p:cNvSpPr>
          <p:nvPr>
            <p:ph type="ftr" sz="quarter" idx="11"/>
          </p:nvPr>
        </p:nvSpPr>
        <p:spPr/>
        <p:txBody>
          <a:bodyPr/>
          <a:lstStyle/>
          <a:p>
            <a:r>
              <a:rPr lang="en-US" dirty="0"/>
              <a:t>WGISS 49 | April 22, </a:t>
            </a:r>
            <a:r>
              <a:rPr lang="en-US" dirty="0" smtClean="0"/>
              <a:t>2020</a:t>
            </a:r>
            <a:endParaRPr lang="en-US" dirty="0"/>
          </a:p>
        </p:txBody>
      </p:sp>
      <p:grpSp>
        <p:nvGrpSpPr>
          <p:cNvPr id="8" name="Group 7"/>
          <p:cNvGrpSpPr/>
          <p:nvPr/>
        </p:nvGrpSpPr>
        <p:grpSpPr>
          <a:xfrm>
            <a:off x="6241643" y="3947241"/>
            <a:ext cx="5645557" cy="2024743"/>
            <a:chOff x="684541" y="1296239"/>
            <a:chExt cx="5645557" cy="2024743"/>
          </a:xfrm>
        </p:grpSpPr>
        <p:sp>
          <p:nvSpPr>
            <p:cNvPr id="9" name="Rectangle 8"/>
            <p:cNvSpPr/>
            <p:nvPr/>
          </p:nvSpPr>
          <p:spPr>
            <a:xfrm>
              <a:off x="1544070" y="1296239"/>
              <a:ext cx="4786028" cy="2024743"/>
            </a:xfrm>
            <a:prstGeom prst="rect">
              <a:avLst/>
            </a:prstGeom>
            <a:solidFill>
              <a:schemeClr val="accent5">
                <a:lumMod val="50000"/>
                <a:alpha val="12000"/>
              </a:schemeClr>
            </a:solidFill>
            <a:ln>
              <a:solidFill>
                <a:schemeClr val="accent1">
                  <a:lumMod val="50000"/>
                </a:schemeClr>
              </a:solidFill>
              <a:prstDash val="dash"/>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100" dirty="0">
                <a:cs typeface="Times New Roman" panose="02020603050405020304" pitchFamily="18" charset="0"/>
              </a:endParaRPr>
            </a:p>
          </p:txBody>
        </p:sp>
        <p:sp>
          <p:nvSpPr>
            <p:cNvPr id="10" name="Rectangle 9"/>
            <p:cNvSpPr/>
            <p:nvPr/>
          </p:nvSpPr>
          <p:spPr>
            <a:xfrm>
              <a:off x="4597683" y="1463847"/>
              <a:ext cx="936000" cy="540000"/>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cs typeface="Times New Roman" panose="02020603050405020304" pitchFamily="18" charset="0"/>
              </a:endParaRPr>
            </a:p>
          </p:txBody>
        </p:sp>
        <p:cxnSp>
          <p:nvCxnSpPr>
            <p:cNvPr id="11" name="Straight Connector 10"/>
            <p:cNvCxnSpPr/>
            <p:nvPr/>
          </p:nvCxnSpPr>
          <p:spPr>
            <a:xfrm>
              <a:off x="1055077" y="3163425"/>
              <a:ext cx="5091199" cy="0"/>
            </a:xfrm>
            <a:prstGeom prst="line">
              <a:avLst/>
            </a:prstGeom>
            <a:ln>
              <a:solidFill>
                <a:srgbClr val="D9F7F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8162" y="2008755"/>
              <a:ext cx="3871960" cy="0"/>
            </a:xfrm>
            <a:prstGeom prst="line">
              <a:avLst/>
            </a:prstGeom>
            <a:ln>
              <a:solidFill>
                <a:srgbClr val="D9F7FB"/>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45683" y="1463847"/>
              <a:ext cx="936000" cy="540000"/>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cs typeface="Times New Roman" panose="02020603050405020304" pitchFamily="18" charset="0"/>
              </a:endParaRPr>
            </a:p>
          </p:txBody>
        </p:sp>
        <p:sp>
          <p:nvSpPr>
            <p:cNvPr id="14" name="Rectangle 13"/>
            <p:cNvSpPr/>
            <p:nvPr/>
          </p:nvSpPr>
          <p:spPr>
            <a:xfrm>
              <a:off x="2865934" y="2809324"/>
              <a:ext cx="1060654" cy="357891"/>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2"/>
                  </a:solidFill>
                  <a:cs typeface="Times New Roman" panose="02020603050405020304" pitchFamily="18" charset="0"/>
                </a:rPr>
                <a:t>Back-end 2</a:t>
              </a:r>
            </a:p>
          </p:txBody>
        </p:sp>
        <p:pic>
          <p:nvPicPr>
            <p:cNvPr id="15" name="Picture 1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1141" y="1595639"/>
              <a:ext cx="1002979" cy="338777"/>
            </a:xfrm>
            <a:prstGeom prst="rect">
              <a:avLst/>
            </a:prstGeom>
          </p:spPr>
        </p:pic>
        <p:sp>
          <p:nvSpPr>
            <p:cNvPr id="16" name="TextBox 15"/>
            <p:cNvSpPr txBox="1"/>
            <p:nvPr/>
          </p:nvSpPr>
          <p:spPr>
            <a:xfrm>
              <a:off x="961034" y="1816327"/>
              <a:ext cx="569388" cy="261610"/>
            </a:xfrm>
            <a:prstGeom prst="rect">
              <a:avLst/>
            </a:prstGeom>
            <a:noFill/>
          </p:spPr>
          <p:txBody>
            <a:bodyPr wrap="none" rtlCol="0">
              <a:spAutoFit/>
            </a:bodyPr>
            <a:lstStyle/>
            <a:p>
              <a:pPr algn="r"/>
              <a:r>
                <a:rPr lang="en-US" sz="1100" dirty="0">
                  <a:solidFill>
                    <a:schemeClr val="bg1">
                      <a:lumMod val="50000"/>
                    </a:schemeClr>
                  </a:solidFill>
                  <a:cs typeface="Times New Roman" panose="02020603050405020304" pitchFamily="18" charset="0"/>
                </a:rPr>
                <a:t>Clients</a:t>
              </a:r>
            </a:p>
          </p:txBody>
        </p:sp>
        <p:sp>
          <p:nvSpPr>
            <p:cNvPr id="17" name="TextBox 16"/>
            <p:cNvSpPr txBox="1"/>
            <p:nvPr/>
          </p:nvSpPr>
          <p:spPr>
            <a:xfrm>
              <a:off x="684541" y="2584596"/>
              <a:ext cx="859531" cy="261610"/>
            </a:xfrm>
            <a:prstGeom prst="rect">
              <a:avLst/>
            </a:prstGeom>
            <a:noFill/>
          </p:spPr>
          <p:txBody>
            <a:bodyPr wrap="none" rtlCol="0">
              <a:spAutoFit/>
            </a:bodyPr>
            <a:lstStyle/>
            <a:p>
              <a:pPr algn="r"/>
              <a:r>
                <a:rPr lang="en-US" sz="1100" dirty="0">
                  <a:solidFill>
                    <a:schemeClr val="bg1">
                      <a:lumMod val="50000"/>
                    </a:schemeClr>
                  </a:solidFill>
                  <a:cs typeface="Times New Roman" panose="02020603050405020304" pitchFamily="18" charset="0"/>
                </a:rPr>
                <a:t>openEO API</a:t>
              </a:r>
            </a:p>
          </p:txBody>
        </p:sp>
        <p:sp>
          <p:nvSpPr>
            <p:cNvPr id="18" name="TextBox 17"/>
            <p:cNvSpPr txBox="1"/>
            <p:nvPr/>
          </p:nvSpPr>
          <p:spPr>
            <a:xfrm>
              <a:off x="938790" y="2981316"/>
              <a:ext cx="591829" cy="261610"/>
            </a:xfrm>
            <a:prstGeom prst="rect">
              <a:avLst/>
            </a:prstGeom>
            <a:noFill/>
          </p:spPr>
          <p:txBody>
            <a:bodyPr wrap="none" rtlCol="0">
              <a:spAutoFit/>
            </a:bodyPr>
            <a:lstStyle/>
            <a:p>
              <a:pPr algn="r"/>
              <a:r>
                <a:rPr lang="en-US" sz="1100" dirty="0">
                  <a:solidFill>
                    <a:schemeClr val="bg1">
                      <a:lumMod val="50000"/>
                    </a:schemeClr>
                  </a:solidFill>
                  <a:cs typeface="Times New Roman" panose="02020603050405020304" pitchFamily="18" charset="0"/>
                </a:rPr>
                <a:t>Drivers</a:t>
              </a:r>
            </a:p>
          </p:txBody>
        </p:sp>
        <p:cxnSp>
          <p:nvCxnSpPr>
            <p:cNvPr id="19" name="Straight Connector 18"/>
            <p:cNvCxnSpPr/>
            <p:nvPr/>
          </p:nvCxnSpPr>
          <p:spPr>
            <a:xfrm flipV="1">
              <a:off x="795642" y="2600903"/>
              <a:ext cx="4545732" cy="8246"/>
            </a:xfrm>
            <a:prstGeom prst="line">
              <a:avLst/>
            </a:prstGeom>
            <a:ln>
              <a:solidFill>
                <a:srgbClr val="D9F7FB"/>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293683" y="1463847"/>
              <a:ext cx="936000" cy="540000"/>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cs typeface="Times New Roman" panose="02020603050405020304" pitchFamily="18" charset="0"/>
              </a:endParaRPr>
            </a:p>
          </p:txBody>
        </p:sp>
        <p:sp>
          <p:nvSpPr>
            <p:cNvPr id="21" name="Rectangle 20"/>
            <p:cNvSpPr/>
            <p:nvPr/>
          </p:nvSpPr>
          <p:spPr>
            <a:xfrm>
              <a:off x="1713934" y="2809324"/>
              <a:ext cx="1054748" cy="357891"/>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2"/>
                  </a:solidFill>
                  <a:cs typeface="Times New Roman" panose="02020603050405020304" pitchFamily="18" charset="0"/>
                </a:rPr>
                <a:t>Back-end 1</a:t>
              </a:r>
            </a:p>
          </p:txBody>
        </p:sp>
        <p:sp>
          <p:nvSpPr>
            <p:cNvPr id="22" name="Rectangle 21"/>
            <p:cNvSpPr/>
            <p:nvPr/>
          </p:nvSpPr>
          <p:spPr>
            <a:xfrm>
              <a:off x="4017934" y="2809324"/>
              <a:ext cx="1055152" cy="357891"/>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2"/>
                  </a:solidFill>
                  <a:cs typeface="Times New Roman" panose="02020603050405020304" pitchFamily="18" charset="0"/>
                </a:rPr>
                <a:t>Back-end 3</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4151" y="1587159"/>
              <a:ext cx="378551" cy="29337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9025" y="1509304"/>
              <a:ext cx="433321" cy="433321"/>
            </a:xfrm>
            <a:prstGeom prst="rect">
              <a:avLst/>
            </a:prstGeom>
          </p:spPr>
        </p:pic>
        <p:sp>
          <p:nvSpPr>
            <p:cNvPr id="25" name="Rectangle 24"/>
            <p:cNvSpPr/>
            <p:nvPr/>
          </p:nvSpPr>
          <p:spPr>
            <a:xfrm>
              <a:off x="5145156" y="2812280"/>
              <a:ext cx="1054799" cy="354933"/>
            </a:xfrm>
            <a:prstGeom prst="rect">
              <a:avLst/>
            </a:prstGeom>
            <a:solidFill>
              <a:schemeClr val="bg1"/>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a:solidFill>
                    <a:schemeClr val="tx2"/>
                  </a:solidFill>
                  <a:cs typeface="Times New Roman" panose="02020603050405020304" pitchFamily="18" charset="0"/>
                </a:rPr>
                <a:t>Back-end 4</a:t>
              </a:r>
              <a:endParaRPr lang="en-US" sz="1100" dirty="0">
                <a:solidFill>
                  <a:schemeClr val="tx2"/>
                </a:solidFill>
                <a:cs typeface="Times New Roman" panose="02020603050405020304" pitchFamily="18" charset="0"/>
              </a:endParaRPr>
            </a:p>
          </p:txBody>
        </p:sp>
        <p:sp>
          <p:nvSpPr>
            <p:cNvPr id="26" name="Rectangle 25"/>
            <p:cNvSpPr/>
            <p:nvPr/>
          </p:nvSpPr>
          <p:spPr>
            <a:xfrm>
              <a:off x="1711169" y="2609698"/>
              <a:ext cx="4488787" cy="191097"/>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err="1">
                  <a:solidFill>
                    <a:schemeClr val="tx2"/>
                  </a:solidFill>
                  <a:cs typeface="Times New Roman" panose="02020603050405020304" pitchFamily="18" charset="0"/>
                </a:rPr>
                <a:t>Standardised</a:t>
              </a:r>
              <a:r>
                <a:rPr lang="en-US" sz="1100" dirty="0">
                  <a:solidFill>
                    <a:schemeClr val="tx2"/>
                  </a:solidFill>
                  <a:cs typeface="Times New Roman" panose="02020603050405020304" pitchFamily="18" charset="0"/>
                </a:rPr>
                <a:t> communication interface</a:t>
              </a:r>
            </a:p>
          </p:txBody>
        </p:sp>
        <p:sp>
          <p:nvSpPr>
            <p:cNvPr id="27" name="Rectangle 26"/>
            <p:cNvSpPr/>
            <p:nvPr/>
          </p:nvSpPr>
          <p:spPr>
            <a:xfrm>
              <a:off x="2032140" y="2808266"/>
              <a:ext cx="418339" cy="89351"/>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cs typeface="Times New Roman" panose="02020603050405020304" pitchFamily="18" charset="0"/>
                </a:rPr>
                <a:t>instance</a:t>
              </a:r>
            </a:p>
          </p:txBody>
        </p:sp>
        <p:sp>
          <p:nvSpPr>
            <p:cNvPr id="28" name="Rectangle 27"/>
            <p:cNvSpPr/>
            <p:nvPr/>
          </p:nvSpPr>
          <p:spPr>
            <a:xfrm>
              <a:off x="3168702" y="2808002"/>
              <a:ext cx="418339" cy="89351"/>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cs typeface="Times New Roman" panose="02020603050405020304" pitchFamily="18" charset="0"/>
                </a:rPr>
                <a:t>instance</a:t>
              </a:r>
            </a:p>
          </p:txBody>
        </p:sp>
        <p:sp>
          <p:nvSpPr>
            <p:cNvPr id="29" name="Rectangle 28"/>
            <p:cNvSpPr/>
            <p:nvPr/>
          </p:nvSpPr>
          <p:spPr>
            <a:xfrm>
              <a:off x="5463387" y="2808002"/>
              <a:ext cx="418339" cy="89351"/>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cs typeface="Times New Roman" panose="02020603050405020304" pitchFamily="18" charset="0"/>
                </a:rPr>
                <a:t>instance</a:t>
              </a:r>
            </a:p>
          </p:txBody>
        </p:sp>
        <p:sp>
          <p:nvSpPr>
            <p:cNvPr id="30" name="Rectangle 29"/>
            <p:cNvSpPr/>
            <p:nvPr/>
          </p:nvSpPr>
          <p:spPr>
            <a:xfrm>
              <a:off x="4340674" y="2808002"/>
              <a:ext cx="418339" cy="89351"/>
            </a:xfrm>
            <a:prstGeom prst="rect">
              <a:avLst/>
            </a:prstGeom>
            <a:solidFill>
              <a:srgbClr val="D9F7FB"/>
            </a:solidFill>
            <a:ln>
              <a:solidFill>
                <a:srgbClr val="D9F7F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cs typeface="Times New Roman" panose="02020603050405020304" pitchFamily="18" charset="0"/>
                </a:rPr>
                <a:t>instance</a:t>
              </a:r>
            </a:p>
          </p:txBody>
        </p:sp>
        <p:cxnSp>
          <p:nvCxnSpPr>
            <p:cNvPr id="31" name="Straight Arrow Connector 30"/>
            <p:cNvCxnSpPr>
              <a:stCxn id="13" idx="2"/>
            </p:cNvCxnSpPr>
            <p:nvPr/>
          </p:nvCxnSpPr>
          <p:spPr>
            <a:xfrm>
              <a:off x="3913683" y="2003849"/>
              <a:ext cx="0" cy="601179"/>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0" idx="2"/>
            </p:cNvCxnSpPr>
            <p:nvPr/>
          </p:nvCxnSpPr>
          <p:spPr>
            <a:xfrm>
              <a:off x="2761683" y="2003847"/>
              <a:ext cx="0" cy="605302"/>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2"/>
            </p:cNvCxnSpPr>
            <p:nvPr/>
          </p:nvCxnSpPr>
          <p:spPr>
            <a:xfrm>
              <a:off x="5065683" y="2003847"/>
              <a:ext cx="0" cy="597056"/>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4086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r>
              <a:rPr lang="en-US" dirty="0" smtClean="0"/>
              <a:t>Independently of local data structure</a:t>
            </a:r>
            <a:endParaRPr lang="en-GB" b="1" dirty="0" smtClean="0"/>
          </a:p>
          <a:p>
            <a:pPr marL="0" indent="0">
              <a:buNone/>
            </a:pPr>
            <a:endParaRPr lang="en-GB" b="1" dirty="0" smtClean="0"/>
          </a:p>
          <a:p>
            <a:pPr marL="0" indent="0">
              <a:buNone/>
            </a:pPr>
            <a:r>
              <a:rPr lang="en-GB" b="1" u="sng" dirty="0" smtClean="0"/>
              <a:t>Parameter </a:t>
            </a:r>
            <a:r>
              <a:rPr lang="en-GB" b="1" u="sng" dirty="0"/>
              <a:t>model </a:t>
            </a:r>
            <a:endParaRPr lang="en-GB" b="1" u="sng" dirty="0" smtClean="0"/>
          </a:p>
          <a:p>
            <a:r>
              <a:rPr lang="en-GB" dirty="0" smtClean="0"/>
              <a:t>Spatial</a:t>
            </a:r>
            <a:r>
              <a:rPr lang="en-GB" dirty="0"/>
              <a:t>, </a:t>
            </a:r>
            <a:r>
              <a:rPr lang="en-GB" dirty="0" smtClean="0"/>
              <a:t>temporal, band </a:t>
            </a:r>
            <a:r>
              <a:rPr lang="en-GB" dirty="0"/>
              <a:t>related </a:t>
            </a:r>
            <a:r>
              <a:rPr lang="en-GB" dirty="0" smtClean="0"/>
              <a:t>dimensions</a:t>
            </a:r>
          </a:p>
          <a:p>
            <a:r>
              <a:rPr lang="en-GB" dirty="0" smtClean="0"/>
              <a:t>Range </a:t>
            </a:r>
            <a:r>
              <a:rPr lang="en-GB" dirty="0"/>
              <a:t>of </a:t>
            </a:r>
            <a:r>
              <a:rPr lang="en-GB" dirty="0" smtClean="0"/>
              <a:t>independent dimensions back-end specific</a:t>
            </a:r>
          </a:p>
          <a:p>
            <a:pPr lvl="1"/>
            <a:r>
              <a:rPr lang="en-GB" dirty="0" smtClean="0"/>
              <a:t>At </a:t>
            </a:r>
            <a:r>
              <a:rPr lang="en-GB" dirty="0"/>
              <a:t>least </a:t>
            </a:r>
            <a:r>
              <a:rPr lang="en-GB" dirty="0" smtClean="0"/>
              <a:t>2 spatial dimensions</a:t>
            </a:r>
          </a:p>
          <a:p>
            <a:r>
              <a:rPr lang="en-GB" dirty="0" smtClean="0"/>
              <a:t>Features represented </a:t>
            </a:r>
            <a:r>
              <a:rPr lang="en-GB" dirty="0"/>
              <a:t>as </a:t>
            </a:r>
            <a:r>
              <a:rPr lang="en-GB" dirty="0" smtClean="0"/>
              <a:t>cells of </a:t>
            </a:r>
            <a:r>
              <a:rPr lang="en-GB" dirty="0"/>
              <a:t>distinct scalar </a:t>
            </a:r>
            <a:r>
              <a:rPr lang="en-GB" dirty="0" smtClean="0"/>
              <a:t>values</a:t>
            </a:r>
            <a:endParaRPr lang="en-GB" dirty="0"/>
          </a:p>
          <a:p>
            <a:r>
              <a:rPr lang="en-GB" dirty="0" smtClean="0"/>
              <a:t>+ Meta-database</a:t>
            </a:r>
            <a:endParaRPr lang="en-GB" dirty="0"/>
          </a:p>
        </p:txBody>
      </p:sp>
      <p:sp>
        <p:nvSpPr>
          <p:cNvPr id="3" name="Content Placeholder 2"/>
          <p:cNvSpPr>
            <a:spLocks noGrp="1"/>
          </p:cNvSpPr>
          <p:nvPr>
            <p:ph sz="half" idx="2"/>
          </p:nvPr>
        </p:nvSpPr>
        <p:spPr/>
        <p:txBody>
          <a:bodyPr>
            <a:noAutofit/>
          </a:bodyPr>
          <a:lstStyle/>
          <a:p>
            <a:pPr marL="0" indent="0">
              <a:buNone/>
            </a:pPr>
            <a:r>
              <a:rPr lang="en-GB" b="1" u="sng" dirty="0"/>
              <a:t>Data </a:t>
            </a:r>
            <a:r>
              <a:rPr lang="en-GB" b="1" u="sng" dirty="0" smtClean="0"/>
              <a:t>representation</a:t>
            </a:r>
          </a:p>
          <a:p>
            <a:r>
              <a:rPr lang="en-GB" dirty="0" smtClean="0"/>
              <a:t>Dimensions’ </a:t>
            </a:r>
            <a:r>
              <a:rPr lang="en-GB" dirty="0"/>
              <a:t>discretisation and semantic </a:t>
            </a:r>
            <a:r>
              <a:rPr lang="en-GB" dirty="0" smtClean="0"/>
              <a:t>back-end specific; </a:t>
            </a:r>
            <a:r>
              <a:rPr lang="en-GB" dirty="0"/>
              <a:t>data types of </a:t>
            </a:r>
            <a:r>
              <a:rPr lang="en-GB" dirty="0" smtClean="0"/>
              <a:t>spatial</a:t>
            </a:r>
            <a:r>
              <a:rPr lang="en-GB" dirty="0"/>
              <a:t>, temporal and band related dimensions </a:t>
            </a:r>
            <a:r>
              <a:rPr lang="en-GB" dirty="0" smtClean="0"/>
              <a:t>predefined</a:t>
            </a:r>
          </a:p>
          <a:p>
            <a:pPr lvl="1"/>
            <a:r>
              <a:rPr lang="en-GB" dirty="0" smtClean="0"/>
              <a:t>Spatial dimensions: numbers</a:t>
            </a:r>
          </a:p>
          <a:p>
            <a:pPr lvl="1"/>
            <a:r>
              <a:rPr lang="en-GB" dirty="0" smtClean="0"/>
              <a:t>Temporal dimensions: date-time</a:t>
            </a:r>
          </a:p>
          <a:p>
            <a:pPr lvl="1"/>
            <a:r>
              <a:rPr lang="en-GB" dirty="0" smtClean="0"/>
              <a:t>Bands: strings of the band names; defined by back-end</a:t>
            </a:r>
          </a:p>
          <a:p>
            <a:r>
              <a:rPr lang="en-GB" dirty="0" smtClean="0"/>
              <a:t>Spatial dimensions in EPSG coded coordinate systems</a:t>
            </a:r>
          </a:p>
          <a:p>
            <a:r>
              <a:rPr lang="en-GB" dirty="0" smtClean="0"/>
              <a:t>Discretisation depends on back-end</a:t>
            </a:r>
          </a:p>
        </p:txBody>
      </p:sp>
      <p:sp>
        <p:nvSpPr>
          <p:cNvPr id="5" name="Slide Number Placeholder 4"/>
          <p:cNvSpPr>
            <a:spLocks noGrp="1"/>
          </p:cNvSpPr>
          <p:nvPr>
            <p:ph type="sldNum" sz="quarter" idx="12"/>
          </p:nvPr>
        </p:nvSpPr>
        <p:spPr/>
        <p:txBody>
          <a:bodyPr/>
          <a:lstStyle/>
          <a:p>
            <a:fld id="{D83D4C29-8F97-48AF-B4F1-A29167DB9ED9}" type="slidenum">
              <a:rPr lang="en-US" smtClean="0"/>
              <a:t>7</a:t>
            </a:fld>
            <a:endParaRPr lang="en-US" dirty="0"/>
          </a:p>
        </p:txBody>
      </p:sp>
      <p:sp>
        <p:nvSpPr>
          <p:cNvPr id="6" name="Title 5"/>
          <p:cNvSpPr>
            <a:spLocks noGrp="1"/>
          </p:cNvSpPr>
          <p:nvPr>
            <p:ph type="title"/>
          </p:nvPr>
        </p:nvSpPr>
        <p:spPr/>
        <p:txBody>
          <a:bodyPr/>
          <a:lstStyle/>
          <a:p>
            <a:r>
              <a:rPr lang="de-AT" dirty="0" smtClean="0"/>
              <a:t>Virtual Data Cube view</a:t>
            </a:r>
            <a:endParaRPr lang="de-AT" dirty="0"/>
          </a:p>
        </p:txBody>
      </p:sp>
      <p:sp>
        <p:nvSpPr>
          <p:cNvPr id="7" name="Footer Placeholder 6"/>
          <p:cNvSpPr>
            <a:spLocks noGrp="1"/>
          </p:cNvSpPr>
          <p:nvPr>
            <p:ph type="ftr" sz="quarter" idx="11"/>
          </p:nvPr>
        </p:nvSpPr>
        <p:spPr/>
        <p:txBody>
          <a:bodyPr/>
          <a:lstStyle/>
          <a:p>
            <a:r>
              <a:rPr lang="en-US" dirty="0"/>
              <a:t>WGISS 49 | April 22, </a:t>
            </a:r>
            <a:r>
              <a:rPr lang="en-US" dirty="0" smtClean="0"/>
              <a:t>2020</a:t>
            </a:r>
            <a:endParaRPr lang="en-US" dirty="0"/>
          </a:p>
        </p:txBody>
      </p:sp>
      <p:sp>
        <p:nvSpPr>
          <p:cNvPr id="8" name="TextBox 7"/>
          <p:cNvSpPr txBox="1"/>
          <p:nvPr/>
        </p:nvSpPr>
        <p:spPr>
          <a:xfrm>
            <a:off x="5138670" y="6306503"/>
            <a:ext cx="5675656" cy="369332"/>
          </a:xfrm>
          <a:prstGeom prst="rect">
            <a:avLst/>
          </a:prstGeom>
          <a:noFill/>
        </p:spPr>
        <p:txBody>
          <a:bodyPr wrap="none" rtlCol="0">
            <a:spAutoFit/>
          </a:bodyPr>
          <a:lstStyle/>
          <a:p>
            <a:r>
              <a:rPr lang="es-MX" b="1" dirty="0">
                <a:solidFill>
                  <a:schemeClr val="bg1">
                    <a:lumMod val="65000"/>
                  </a:schemeClr>
                </a:solidFill>
                <a:latin typeface="Franklin Gothic Book" panose="020B0503020102020204" pitchFamily="34" charset="0"/>
              </a:rPr>
              <a:t>View bases </a:t>
            </a:r>
            <a:r>
              <a:rPr lang="es-MX" b="1" dirty="0" err="1">
                <a:solidFill>
                  <a:schemeClr val="bg1">
                    <a:lumMod val="65000"/>
                  </a:schemeClr>
                </a:solidFill>
                <a:latin typeface="Franklin Gothic Book" panose="020B0503020102020204" pitchFamily="34" charset="0"/>
              </a:rPr>
              <a:t>on</a:t>
            </a:r>
            <a:r>
              <a:rPr lang="es-MX" b="1" dirty="0">
                <a:solidFill>
                  <a:schemeClr val="bg1">
                    <a:lumMod val="65000"/>
                  </a:schemeClr>
                </a:solidFill>
                <a:latin typeface="Franklin Gothic Book" panose="020B0503020102020204" pitchFamily="34" charset="0"/>
              </a:rPr>
              <a:t> </a:t>
            </a:r>
            <a:r>
              <a:rPr lang="es-MX" b="1" dirty="0" err="1">
                <a:solidFill>
                  <a:schemeClr val="bg1">
                    <a:lumMod val="65000"/>
                  </a:schemeClr>
                </a:solidFill>
                <a:latin typeface="Franklin Gothic Book" panose="020B0503020102020204" pitchFamily="34" charset="0"/>
              </a:rPr>
              <a:t>Strobl</a:t>
            </a:r>
            <a:r>
              <a:rPr lang="es-MX" b="1" dirty="0">
                <a:solidFill>
                  <a:schemeClr val="bg1">
                    <a:lumMod val="65000"/>
                  </a:schemeClr>
                </a:solidFill>
                <a:latin typeface="Franklin Gothic Book" panose="020B0503020102020204" pitchFamily="34" charset="0"/>
              </a:rPr>
              <a:t> et al., 2017 (doi:10.2760/383579)</a:t>
            </a:r>
            <a:endParaRPr lang="de-AT" b="1" dirty="0">
              <a:solidFill>
                <a:schemeClr val="bg1">
                  <a:lumMod val="65000"/>
                </a:schemeClr>
              </a:solidFill>
              <a:latin typeface="Franklin Gothic Book" panose="020B0503020102020204" pitchFamily="34" charset="0"/>
            </a:endParaRPr>
          </a:p>
        </p:txBody>
      </p:sp>
    </p:spTree>
    <p:extLst>
      <p:ext uri="{BB962C8B-B14F-4D97-AF65-F5344CB8AC3E}">
        <p14:creationId xmlns:p14="http://schemas.microsoft.com/office/powerpoint/2010/main" val="1437483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pPr marL="0" indent="0">
              <a:buNone/>
            </a:pPr>
            <a:r>
              <a:rPr lang="en-GB" b="1" u="sng" dirty="0"/>
              <a:t>Data </a:t>
            </a:r>
            <a:r>
              <a:rPr lang="en-GB" b="1" u="sng" dirty="0" smtClean="0"/>
              <a:t>organisation</a:t>
            </a:r>
          </a:p>
          <a:p>
            <a:r>
              <a:rPr lang="en-GB" dirty="0" smtClean="0"/>
              <a:t>EO </a:t>
            </a:r>
            <a:r>
              <a:rPr lang="en-GB" dirty="0"/>
              <a:t>data </a:t>
            </a:r>
            <a:r>
              <a:rPr lang="en-GB" dirty="0" smtClean="0"/>
              <a:t>structure depends on back-end</a:t>
            </a:r>
          </a:p>
          <a:p>
            <a:pPr lvl="1"/>
            <a:r>
              <a:rPr lang="en-GB" dirty="0" smtClean="0"/>
              <a:t>e.g</a:t>
            </a:r>
            <a:r>
              <a:rPr lang="en-GB" dirty="0"/>
              <a:t>. </a:t>
            </a:r>
            <a:r>
              <a:rPr lang="en-GB" dirty="0" smtClean="0"/>
              <a:t>granules, collections </a:t>
            </a:r>
            <a:r>
              <a:rPr lang="en-GB" dirty="0"/>
              <a:t>of GRIB or </a:t>
            </a:r>
            <a:r>
              <a:rPr lang="en-GB" dirty="0" err="1"/>
              <a:t>NetCDF</a:t>
            </a:r>
            <a:r>
              <a:rPr lang="en-GB" dirty="0"/>
              <a:t> files, </a:t>
            </a:r>
            <a:r>
              <a:rPr lang="en-GB" dirty="0" smtClean="0"/>
              <a:t>collection </a:t>
            </a:r>
            <a:r>
              <a:rPr lang="en-GB" dirty="0"/>
              <a:t>of arrays in an array </a:t>
            </a:r>
            <a:r>
              <a:rPr lang="en-GB" dirty="0" smtClean="0"/>
              <a:t>database</a:t>
            </a:r>
          </a:p>
          <a:p>
            <a:r>
              <a:rPr lang="en-GB" dirty="0" smtClean="0"/>
              <a:t>Locally </a:t>
            </a:r>
            <a:r>
              <a:rPr lang="en-GB" dirty="0"/>
              <a:t>required access </a:t>
            </a:r>
            <a:r>
              <a:rPr lang="en-GB" dirty="0" smtClean="0"/>
              <a:t>commands translated </a:t>
            </a:r>
            <a:r>
              <a:rPr lang="en-GB" dirty="0"/>
              <a:t>into </a:t>
            </a:r>
            <a:r>
              <a:rPr lang="en-GB" dirty="0" smtClean="0"/>
              <a:t>data </a:t>
            </a:r>
            <a:r>
              <a:rPr lang="en-GB" dirty="0"/>
              <a:t>cube compatible </a:t>
            </a:r>
            <a:r>
              <a:rPr lang="en-GB" dirty="0" smtClean="0"/>
              <a:t>form</a:t>
            </a:r>
          </a:p>
          <a:p>
            <a:r>
              <a:rPr lang="en-GB" dirty="0" smtClean="0"/>
              <a:t>Definition </a:t>
            </a:r>
            <a:r>
              <a:rPr lang="en-GB" dirty="0"/>
              <a:t>specific data format </a:t>
            </a:r>
            <a:r>
              <a:rPr lang="en-GB" dirty="0" smtClean="0"/>
              <a:t>only for download</a:t>
            </a:r>
            <a:endParaRPr lang="en-GB" dirty="0"/>
          </a:p>
          <a:p>
            <a:pPr lvl="1"/>
            <a:r>
              <a:rPr lang="en-GB" dirty="0" smtClean="0"/>
              <a:t> </a:t>
            </a:r>
            <a:r>
              <a:rPr lang="en-GB" dirty="0" smtClean="0"/>
              <a:t>At least available: </a:t>
            </a:r>
            <a:r>
              <a:rPr lang="en-GB" dirty="0" err="1" smtClean="0"/>
              <a:t>NetCDF</a:t>
            </a:r>
            <a:r>
              <a:rPr lang="en-GB" dirty="0"/>
              <a:t>, </a:t>
            </a:r>
            <a:r>
              <a:rPr lang="en-GB" dirty="0" err="1"/>
              <a:t>GeoTIFF</a:t>
            </a:r>
            <a:r>
              <a:rPr lang="en-GB" dirty="0"/>
              <a:t>, </a:t>
            </a:r>
            <a:r>
              <a:rPr lang="en-GB" dirty="0" smtClean="0"/>
              <a:t>PNG</a:t>
            </a:r>
            <a:endParaRPr lang="en-GB" b="1" dirty="0"/>
          </a:p>
          <a:p>
            <a:endParaRPr lang="en-GB" dirty="0"/>
          </a:p>
        </p:txBody>
      </p:sp>
      <p:sp>
        <p:nvSpPr>
          <p:cNvPr id="3" name="Content Placeholder 2"/>
          <p:cNvSpPr>
            <a:spLocks noGrp="1"/>
          </p:cNvSpPr>
          <p:nvPr>
            <p:ph sz="half" idx="2"/>
          </p:nvPr>
        </p:nvSpPr>
        <p:spPr/>
        <p:txBody>
          <a:bodyPr>
            <a:normAutofit/>
          </a:bodyPr>
          <a:lstStyle/>
          <a:p>
            <a:pPr marL="0" indent="0">
              <a:buNone/>
            </a:pPr>
            <a:r>
              <a:rPr lang="en-GB" b="1" u="sng" dirty="0" smtClean="0"/>
              <a:t>Infrastructure </a:t>
            </a:r>
          </a:p>
          <a:p>
            <a:r>
              <a:rPr lang="en-GB" dirty="0" smtClean="0"/>
              <a:t>No infrastructure for data cube itself needed</a:t>
            </a:r>
          </a:p>
          <a:p>
            <a:pPr lvl="1"/>
            <a:r>
              <a:rPr lang="en-GB" dirty="0"/>
              <a:t>F</a:t>
            </a:r>
            <a:r>
              <a:rPr lang="en-GB" dirty="0" smtClean="0"/>
              <a:t>ront-end terminal</a:t>
            </a:r>
          </a:p>
          <a:p>
            <a:r>
              <a:rPr lang="en-GB" dirty="0" smtClean="0"/>
              <a:t>Process execution</a:t>
            </a:r>
          </a:p>
          <a:p>
            <a:pPr lvl="1"/>
            <a:r>
              <a:rPr lang="en-GB" dirty="0" smtClean="0"/>
              <a:t>Processing </a:t>
            </a:r>
            <a:r>
              <a:rPr lang="en-GB" dirty="0"/>
              <a:t>capacity </a:t>
            </a:r>
            <a:r>
              <a:rPr lang="en-GB" dirty="0" smtClean="0"/>
              <a:t>+ data storage to be provided by back-end</a:t>
            </a:r>
          </a:p>
          <a:p>
            <a:r>
              <a:rPr lang="en-GB" dirty="0" smtClean="0"/>
              <a:t>Translation </a:t>
            </a:r>
            <a:r>
              <a:rPr lang="en-GB" dirty="0"/>
              <a:t>between </a:t>
            </a:r>
            <a:r>
              <a:rPr lang="en-GB" dirty="0" smtClean="0"/>
              <a:t>cube </a:t>
            </a:r>
            <a:r>
              <a:rPr lang="en-GB" dirty="0"/>
              <a:t>related contracts and </a:t>
            </a:r>
            <a:r>
              <a:rPr lang="en-GB" dirty="0" smtClean="0"/>
              <a:t>back-ends</a:t>
            </a:r>
            <a:r>
              <a:rPr lang="en-GB" dirty="0"/>
              <a:t>’ local </a:t>
            </a:r>
            <a:r>
              <a:rPr lang="en-GB" dirty="0" smtClean="0"/>
              <a:t>syntaxes</a:t>
            </a:r>
            <a:r>
              <a:rPr lang="en-GB" dirty="0"/>
              <a:t> </a:t>
            </a:r>
            <a:r>
              <a:rPr lang="en-GB" dirty="0" smtClean="0"/>
              <a:t>managed by </a:t>
            </a:r>
            <a:r>
              <a:rPr lang="en-GB" dirty="0" err="1" smtClean="0"/>
              <a:t>openEO</a:t>
            </a:r>
            <a:r>
              <a:rPr lang="en-GB" dirty="0" smtClean="0"/>
              <a:t> API</a:t>
            </a:r>
            <a:endParaRPr lang="en-GB" dirty="0"/>
          </a:p>
        </p:txBody>
      </p:sp>
      <p:sp>
        <p:nvSpPr>
          <p:cNvPr id="5" name="Slide Number Placeholder 4"/>
          <p:cNvSpPr>
            <a:spLocks noGrp="1"/>
          </p:cNvSpPr>
          <p:nvPr>
            <p:ph type="sldNum" sz="quarter" idx="12"/>
          </p:nvPr>
        </p:nvSpPr>
        <p:spPr/>
        <p:txBody>
          <a:bodyPr/>
          <a:lstStyle/>
          <a:p>
            <a:fld id="{D83D4C29-8F97-48AF-B4F1-A29167DB9ED9}" type="slidenum">
              <a:rPr lang="en-US" smtClean="0"/>
              <a:t>8</a:t>
            </a:fld>
            <a:endParaRPr lang="en-US" dirty="0"/>
          </a:p>
        </p:txBody>
      </p:sp>
      <p:sp>
        <p:nvSpPr>
          <p:cNvPr id="6" name="Title 5"/>
          <p:cNvSpPr>
            <a:spLocks noGrp="1"/>
          </p:cNvSpPr>
          <p:nvPr>
            <p:ph type="title"/>
          </p:nvPr>
        </p:nvSpPr>
        <p:spPr/>
        <p:txBody>
          <a:bodyPr/>
          <a:lstStyle/>
          <a:p>
            <a:r>
              <a:rPr lang="de-AT" dirty="0" smtClean="0"/>
              <a:t>Virtual Data Cube view</a:t>
            </a:r>
            <a:endParaRPr lang="de-AT" dirty="0"/>
          </a:p>
        </p:txBody>
      </p:sp>
      <p:sp>
        <p:nvSpPr>
          <p:cNvPr id="7" name="Footer Placeholder 6"/>
          <p:cNvSpPr>
            <a:spLocks noGrp="1"/>
          </p:cNvSpPr>
          <p:nvPr>
            <p:ph type="ftr" sz="quarter" idx="11"/>
          </p:nvPr>
        </p:nvSpPr>
        <p:spPr/>
        <p:txBody>
          <a:bodyPr/>
          <a:lstStyle/>
          <a:p>
            <a:r>
              <a:rPr lang="en-US" dirty="0"/>
              <a:t>WGISS 49 | April 22, </a:t>
            </a:r>
            <a:r>
              <a:rPr lang="en-US" dirty="0" smtClean="0"/>
              <a:t>2020</a:t>
            </a:r>
            <a:endParaRPr lang="en-US" dirty="0"/>
          </a:p>
        </p:txBody>
      </p:sp>
      <p:sp>
        <p:nvSpPr>
          <p:cNvPr id="8" name="TextBox 7"/>
          <p:cNvSpPr txBox="1"/>
          <p:nvPr/>
        </p:nvSpPr>
        <p:spPr>
          <a:xfrm>
            <a:off x="5138670" y="6306503"/>
            <a:ext cx="5675656" cy="369332"/>
          </a:xfrm>
          <a:prstGeom prst="rect">
            <a:avLst/>
          </a:prstGeom>
          <a:noFill/>
        </p:spPr>
        <p:txBody>
          <a:bodyPr wrap="none" rtlCol="0">
            <a:spAutoFit/>
          </a:bodyPr>
          <a:lstStyle/>
          <a:p>
            <a:r>
              <a:rPr lang="es-MX" b="1" dirty="0">
                <a:solidFill>
                  <a:schemeClr val="bg1">
                    <a:lumMod val="65000"/>
                  </a:schemeClr>
                </a:solidFill>
                <a:latin typeface="Franklin Gothic Book" panose="020B0503020102020204" pitchFamily="34" charset="0"/>
              </a:rPr>
              <a:t>View bases </a:t>
            </a:r>
            <a:r>
              <a:rPr lang="es-MX" b="1" dirty="0" err="1">
                <a:solidFill>
                  <a:schemeClr val="bg1">
                    <a:lumMod val="65000"/>
                  </a:schemeClr>
                </a:solidFill>
                <a:latin typeface="Franklin Gothic Book" panose="020B0503020102020204" pitchFamily="34" charset="0"/>
              </a:rPr>
              <a:t>on</a:t>
            </a:r>
            <a:r>
              <a:rPr lang="es-MX" b="1" dirty="0">
                <a:solidFill>
                  <a:schemeClr val="bg1">
                    <a:lumMod val="65000"/>
                  </a:schemeClr>
                </a:solidFill>
                <a:latin typeface="Franklin Gothic Book" panose="020B0503020102020204" pitchFamily="34" charset="0"/>
              </a:rPr>
              <a:t> </a:t>
            </a:r>
            <a:r>
              <a:rPr lang="es-MX" b="1" dirty="0" err="1">
                <a:solidFill>
                  <a:schemeClr val="bg1">
                    <a:lumMod val="65000"/>
                  </a:schemeClr>
                </a:solidFill>
                <a:latin typeface="Franklin Gothic Book" panose="020B0503020102020204" pitchFamily="34" charset="0"/>
              </a:rPr>
              <a:t>Strobl</a:t>
            </a:r>
            <a:r>
              <a:rPr lang="es-MX" b="1" dirty="0">
                <a:solidFill>
                  <a:schemeClr val="bg1">
                    <a:lumMod val="65000"/>
                  </a:schemeClr>
                </a:solidFill>
                <a:latin typeface="Franklin Gothic Book" panose="020B0503020102020204" pitchFamily="34" charset="0"/>
              </a:rPr>
              <a:t> et al., 2017 (doi:10.2760/383579)</a:t>
            </a:r>
            <a:endParaRPr lang="de-AT" b="1" dirty="0">
              <a:solidFill>
                <a:schemeClr val="bg1">
                  <a:lumMod val="65000"/>
                </a:schemeClr>
              </a:solidFill>
              <a:latin typeface="Franklin Gothic Book" panose="020B0503020102020204" pitchFamily="34" charset="0"/>
            </a:endParaRPr>
          </a:p>
        </p:txBody>
      </p:sp>
    </p:spTree>
    <p:extLst>
      <p:ext uri="{BB962C8B-B14F-4D97-AF65-F5344CB8AC3E}">
        <p14:creationId xmlns:p14="http://schemas.microsoft.com/office/powerpoint/2010/main" val="1109365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pPr marL="0" indent="0">
              <a:buNone/>
            </a:pPr>
            <a:r>
              <a:rPr lang="en-GB" b="1" u="sng" dirty="0"/>
              <a:t>Access and </a:t>
            </a:r>
            <a:r>
              <a:rPr lang="en-GB" b="1" u="sng" dirty="0" smtClean="0"/>
              <a:t>Analysis</a:t>
            </a:r>
          </a:p>
          <a:p>
            <a:r>
              <a:rPr lang="en-GB" dirty="0" smtClean="0"/>
              <a:t>CEOS </a:t>
            </a:r>
            <a:r>
              <a:rPr lang="en-GB" dirty="0"/>
              <a:t>OpenSearch Best </a:t>
            </a:r>
            <a:r>
              <a:rPr lang="en-GB" dirty="0" smtClean="0"/>
              <a:t>Practice Document, v 1.2</a:t>
            </a:r>
            <a:endParaRPr lang="en-GB" dirty="0" smtClean="0">
              <a:solidFill>
                <a:srgbClr val="FF0000"/>
              </a:solidFill>
            </a:endParaRPr>
          </a:p>
          <a:p>
            <a:r>
              <a:rPr lang="en-GB" dirty="0"/>
              <a:t>D</a:t>
            </a:r>
            <a:r>
              <a:rPr lang="en-GB" dirty="0" smtClean="0"/>
              <a:t>ata </a:t>
            </a:r>
            <a:r>
              <a:rPr lang="en-GB" dirty="0"/>
              <a:t>extent in two granularity </a:t>
            </a:r>
            <a:r>
              <a:rPr lang="en-GB" dirty="0" smtClean="0"/>
              <a:t>levels</a:t>
            </a:r>
          </a:p>
          <a:p>
            <a:pPr lvl="1"/>
            <a:r>
              <a:rPr lang="en-GB" dirty="0" smtClean="0"/>
              <a:t>Granules: limited </a:t>
            </a:r>
            <a:r>
              <a:rPr lang="en-GB" dirty="0"/>
              <a:t>areas and single </a:t>
            </a:r>
            <a:r>
              <a:rPr lang="en-GB" dirty="0" smtClean="0"/>
              <a:t>overpasses </a:t>
            </a:r>
          </a:p>
          <a:p>
            <a:pPr lvl="2"/>
            <a:r>
              <a:rPr lang="en-GB" dirty="0" smtClean="0"/>
              <a:t>observation </a:t>
            </a:r>
            <a:r>
              <a:rPr lang="en-GB" dirty="0"/>
              <a:t>periods </a:t>
            </a:r>
            <a:r>
              <a:rPr lang="en-GB" dirty="0" smtClean="0"/>
              <a:t>within seconds</a:t>
            </a:r>
          </a:p>
          <a:p>
            <a:pPr lvl="2"/>
            <a:r>
              <a:rPr lang="en-GB" dirty="0" smtClean="0"/>
              <a:t>temporal </a:t>
            </a:r>
            <a:r>
              <a:rPr lang="en-GB" dirty="0"/>
              <a:t>aggregations of such </a:t>
            </a:r>
            <a:r>
              <a:rPr lang="en-GB" dirty="0" smtClean="0"/>
              <a:t>data</a:t>
            </a:r>
          </a:p>
          <a:p>
            <a:pPr lvl="1"/>
            <a:r>
              <a:rPr lang="en-GB" dirty="0" smtClean="0"/>
              <a:t>Collections: series </a:t>
            </a:r>
            <a:r>
              <a:rPr lang="en-GB" dirty="0"/>
              <a:t>of </a:t>
            </a:r>
            <a:r>
              <a:rPr lang="en-GB" dirty="0" smtClean="0"/>
              <a:t>products</a:t>
            </a:r>
          </a:p>
          <a:p>
            <a:pPr lvl="2"/>
            <a:r>
              <a:rPr lang="en-GB" dirty="0" smtClean="0"/>
              <a:t>Provided as virtual </a:t>
            </a:r>
            <a:r>
              <a:rPr lang="en-GB" dirty="0"/>
              <a:t>geospatial data </a:t>
            </a:r>
            <a:r>
              <a:rPr lang="en-GB" dirty="0" smtClean="0"/>
              <a:t>cube</a:t>
            </a:r>
          </a:p>
          <a:p>
            <a:r>
              <a:rPr lang="en-GB" dirty="0" smtClean="0"/>
              <a:t>Processes cover </a:t>
            </a:r>
            <a:r>
              <a:rPr lang="en-GB" dirty="0"/>
              <a:t>aspects from all domains of processing EO raster </a:t>
            </a:r>
            <a:r>
              <a:rPr lang="en-GB" dirty="0" smtClean="0"/>
              <a:t>data</a:t>
            </a:r>
            <a:endParaRPr lang="en-GB" dirty="0"/>
          </a:p>
        </p:txBody>
      </p:sp>
      <p:sp>
        <p:nvSpPr>
          <p:cNvPr id="3" name="Content Placeholder 2"/>
          <p:cNvSpPr>
            <a:spLocks noGrp="1"/>
          </p:cNvSpPr>
          <p:nvPr>
            <p:ph sz="half" idx="2"/>
          </p:nvPr>
        </p:nvSpPr>
        <p:spPr/>
        <p:txBody>
          <a:bodyPr>
            <a:normAutofit/>
          </a:bodyPr>
          <a:lstStyle/>
          <a:p>
            <a:r>
              <a:rPr lang="en-GB" dirty="0" smtClean="0"/>
              <a:t>Data query: aiming compatibility with …</a:t>
            </a:r>
          </a:p>
          <a:p>
            <a:pPr lvl="1"/>
            <a:r>
              <a:rPr lang="en-GB" dirty="0" err="1" smtClean="0"/>
              <a:t>SpatioTemporal</a:t>
            </a:r>
            <a:r>
              <a:rPr lang="en-GB" dirty="0" smtClean="0"/>
              <a:t> Asset </a:t>
            </a:r>
            <a:r>
              <a:rPr lang="en-GB" dirty="0" err="1" smtClean="0"/>
              <a:t>Catalog</a:t>
            </a:r>
            <a:r>
              <a:rPr lang="en-GB" dirty="0" smtClean="0"/>
              <a:t> (STAC)</a:t>
            </a:r>
          </a:p>
          <a:p>
            <a:pPr lvl="1"/>
            <a:r>
              <a:rPr lang="en-GB" dirty="0" smtClean="0"/>
              <a:t>OGC API - Features - Part 1: Core</a:t>
            </a:r>
          </a:p>
          <a:p>
            <a:pPr lvl="1"/>
            <a:r>
              <a:rPr lang="en-GB" dirty="0" smtClean="0">
                <a:sym typeface="Wingdings" panose="05000000000000000000" pitchFamily="2" charset="2"/>
              </a:rPr>
              <a:t> </a:t>
            </a:r>
            <a:r>
              <a:rPr lang="en-GB" dirty="0" smtClean="0"/>
              <a:t>(partial) compatibility with these APIs</a:t>
            </a:r>
            <a:endParaRPr lang="en-GB" dirty="0"/>
          </a:p>
        </p:txBody>
      </p:sp>
      <p:sp>
        <p:nvSpPr>
          <p:cNvPr id="5" name="Slide Number Placeholder 4"/>
          <p:cNvSpPr>
            <a:spLocks noGrp="1"/>
          </p:cNvSpPr>
          <p:nvPr>
            <p:ph type="sldNum" sz="quarter" idx="12"/>
          </p:nvPr>
        </p:nvSpPr>
        <p:spPr/>
        <p:txBody>
          <a:bodyPr/>
          <a:lstStyle/>
          <a:p>
            <a:fld id="{D83D4C29-8F97-48AF-B4F1-A29167DB9ED9}" type="slidenum">
              <a:rPr lang="en-US" smtClean="0"/>
              <a:t>9</a:t>
            </a:fld>
            <a:endParaRPr lang="en-US" dirty="0"/>
          </a:p>
        </p:txBody>
      </p:sp>
      <p:sp>
        <p:nvSpPr>
          <p:cNvPr id="6" name="Title 5"/>
          <p:cNvSpPr>
            <a:spLocks noGrp="1"/>
          </p:cNvSpPr>
          <p:nvPr>
            <p:ph type="title"/>
          </p:nvPr>
        </p:nvSpPr>
        <p:spPr/>
        <p:txBody>
          <a:bodyPr/>
          <a:lstStyle/>
          <a:p>
            <a:r>
              <a:rPr lang="de-AT" dirty="0" smtClean="0"/>
              <a:t>Virtual Data Cube view</a:t>
            </a:r>
            <a:endParaRPr lang="de-AT" dirty="0"/>
          </a:p>
        </p:txBody>
      </p:sp>
      <p:sp>
        <p:nvSpPr>
          <p:cNvPr id="7" name="Footer Placeholder 6"/>
          <p:cNvSpPr>
            <a:spLocks noGrp="1"/>
          </p:cNvSpPr>
          <p:nvPr>
            <p:ph type="ftr" sz="quarter" idx="11"/>
          </p:nvPr>
        </p:nvSpPr>
        <p:spPr/>
        <p:txBody>
          <a:bodyPr/>
          <a:lstStyle/>
          <a:p>
            <a:r>
              <a:rPr lang="en-US" dirty="0"/>
              <a:t>WGISS 49 | April 22, </a:t>
            </a:r>
            <a:r>
              <a:rPr lang="en-US" dirty="0" smtClean="0"/>
              <a:t>2020</a:t>
            </a:r>
            <a:endParaRPr lang="en-US" dirty="0"/>
          </a:p>
        </p:txBody>
      </p:sp>
      <p:sp>
        <p:nvSpPr>
          <p:cNvPr id="8" name="TextBox 7"/>
          <p:cNvSpPr txBox="1"/>
          <p:nvPr/>
        </p:nvSpPr>
        <p:spPr>
          <a:xfrm>
            <a:off x="5138670" y="6306503"/>
            <a:ext cx="5675656" cy="369332"/>
          </a:xfrm>
          <a:prstGeom prst="rect">
            <a:avLst/>
          </a:prstGeom>
          <a:noFill/>
        </p:spPr>
        <p:txBody>
          <a:bodyPr wrap="none" rtlCol="0">
            <a:spAutoFit/>
          </a:bodyPr>
          <a:lstStyle/>
          <a:p>
            <a:r>
              <a:rPr lang="es-MX" b="1" dirty="0">
                <a:solidFill>
                  <a:schemeClr val="bg1">
                    <a:lumMod val="65000"/>
                  </a:schemeClr>
                </a:solidFill>
                <a:latin typeface="Franklin Gothic Book" panose="020B0503020102020204" pitchFamily="34" charset="0"/>
              </a:rPr>
              <a:t>View bases </a:t>
            </a:r>
            <a:r>
              <a:rPr lang="es-MX" b="1" dirty="0" err="1">
                <a:solidFill>
                  <a:schemeClr val="bg1">
                    <a:lumMod val="65000"/>
                  </a:schemeClr>
                </a:solidFill>
                <a:latin typeface="Franklin Gothic Book" panose="020B0503020102020204" pitchFamily="34" charset="0"/>
              </a:rPr>
              <a:t>on</a:t>
            </a:r>
            <a:r>
              <a:rPr lang="es-MX" b="1" dirty="0">
                <a:solidFill>
                  <a:schemeClr val="bg1">
                    <a:lumMod val="65000"/>
                  </a:schemeClr>
                </a:solidFill>
                <a:latin typeface="Franklin Gothic Book" panose="020B0503020102020204" pitchFamily="34" charset="0"/>
              </a:rPr>
              <a:t> </a:t>
            </a:r>
            <a:r>
              <a:rPr lang="es-MX" b="1" dirty="0" err="1">
                <a:solidFill>
                  <a:schemeClr val="bg1">
                    <a:lumMod val="65000"/>
                  </a:schemeClr>
                </a:solidFill>
                <a:latin typeface="Franklin Gothic Book" panose="020B0503020102020204" pitchFamily="34" charset="0"/>
              </a:rPr>
              <a:t>Strobl</a:t>
            </a:r>
            <a:r>
              <a:rPr lang="es-MX" b="1" dirty="0">
                <a:solidFill>
                  <a:schemeClr val="bg1">
                    <a:lumMod val="65000"/>
                  </a:schemeClr>
                </a:solidFill>
                <a:latin typeface="Franklin Gothic Book" panose="020B0503020102020204" pitchFamily="34" charset="0"/>
              </a:rPr>
              <a:t> et al., 2017 (doi:10.2760/383579)</a:t>
            </a:r>
            <a:endParaRPr lang="de-AT" b="1" dirty="0">
              <a:solidFill>
                <a:schemeClr val="bg1">
                  <a:lumMod val="65000"/>
                </a:schemeClr>
              </a:solidFill>
              <a:latin typeface="Franklin Gothic Book" panose="020B0503020102020204" pitchFamily="34" charset="0"/>
            </a:endParaRPr>
          </a:p>
        </p:txBody>
      </p:sp>
    </p:spTree>
    <p:extLst>
      <p:ext uri="{BB962C8B-B14F-4D97-AF65-F5344CB8AC3E}">
        <p14:creationId xmlns:p14="http://schemas.microsoft.com/office/powerpoint/2010/main" val="1891677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972</Words>
  <Application>Microsoft Office PowerPoint</Application>
  <PresentationFormat>Widescreen</PresentationFormat>
  <Paragraphs>179</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Franklin Gothic Book</vt:lpstr>
      <vt:lpstr>Times New Roman</vt:lpstr>
      <vt:lpstr>Wingdings</vt:lpstr>
      <vt:lpstr>Custom Design</vt:lpstr>
      <vt:lpstr>Office Theme</vt:lpstr>
      <vt:lpstr>PowerPoint Presentation</vt:lpstr>
      <vt:lpstr>Current communication</vt:lpstr>
      <vt:lpstr>openEO API</vt:lpstr>
      <vt:lpstr>Communication via openEO API</vt:lpstr>
      <vt:lpstr>openEO: communication interface</vt:lpstr>
      <vt:lpstr>openEO: communication interface</vt:lpstr>
      <vt:lpstr>Virtual Data Cube view</vt:lpstr>
      <vt:lpstr>Virtual Data Cube view</vt:lpstr>
      <vt:lpstr>Virtual Data Cube view</vt:lpstr>
      <vt:lpstr>Virtual Data Cube view</vt:lpstr>
      <vt:lpstr>Communication via openEO API</vt:lpstr>
      <vt:lpstr>Source code</vt:lpstr>
      <vt:lpstr>More information</vt:lpstr>
    </vt:vector>
  </TitlesOfParts>
  <Company>TU Wien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Carina Brachner</dc:creator>
  <cp:lastModifiedBy>Matthias Schramm</cp:lastModifiedBy>
  <cp:revision>76</cp:revision>
  <dcterms:created xsi:type="dcterms:W3CDTF">2017-09-29T11:46:50Z</dcterms:created>
  <dcterms:modified xsi:type="dcterms:W3CDTF">2020-04-21T07:30:03Z</dcterms:modified>
</cp:coreProperties>
</file>