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11"/>
  </p:notesMasterIdLst>
  <p:sldIdLst>
    <p:sldId id="256" r:id="rId3"/>
    <p:sldId id="263" r:id="rId4"/>
    <p:sldId id="257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embeddedFontLst>
    <p:embeddedFont>
      <p:font typeface="Arial Bold" panose="020B07040202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861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94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58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52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5016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3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07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23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41577" y="2337229"/>
            <a:ext cx="7535610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COASTAL OBSERVATIONS </a:t>
            </a:r>
            <a:br>
              <a:rPr lang="en-US" sz="2800" b="1" i="0" u="none" strike="noStrike" cap="none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800" b="1" i="0" u="none" strike="noStrike" cap="none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APPLICATIONS STUDY TEAM </a:t>
            </a:r>
            <a:br>
              <a:rPr lang="en-US" sz="2800" b="1" i="0" u="none" strike="noStrike" cap="none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800" b="1" i="0" u="none" strike="noStrike" cap="none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(CEOS-COAST)</a:t>
            </a:r>
            <a:endParaRPr sz="2800" dirty="0">
              <a:solidFill>
                <a:srgbClr val="FFC000"/>
              </a:solidFill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41577" y="3843348"/>
            <a:ext cx="6201164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Paul M. DiGiacomo, NOAA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CEOS-COAST Chair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CEOS WGISS-49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Virtual Meeting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22 April 2020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92387-41EA-4724-87B4-34217763814E}"/>
              </a:ext>
            </a:extLst>
          </p:cNvPr>
          <p:cNvGrpSpPr/>
          <p:nvPr/>
        </p:nvGrpSpPr>
        <p:grpSpPr>
          <a:xfrm>
            <a:off x="555878" y="726870"/>
            <a:ext cx="2806211" cy="1239412"/>
            <a:chOff x="622789" y="1217405"/>
            <a:chExt cx="2806211" cy="1239412"/>
          </a:xfrm>
        </p:grpSpPr>
        <p:pic>
          <p:nvPicPr>
            <p:cNvPr id="19" name="Google Shape;19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2789" y="1217405"/>
              <a:ext cx="2507906" cy="993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4"/>
            <p:cNvSpPr txBox="1"/>
            <p:nvPr/>
          </p:nvSpPr>
          <p:spPr>
            <a:xfrm>
              <a:off x="622789" y="2246634"/>
              <a:ext cx="2806211" cy="210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0" u="none" strike="noStrike" cap="none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Committee on Earth Observation Satellites</a:t>
              </a:r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5A24DB-E97B-4304-96FE-FA776DC84B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1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7B4DE-5082-47E0-A7A9-30E058087B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52505" y="-57141"/>
            <a:ext cx="7272339" cy="533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Previous Coastal 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</a:rPr>
              <a:t>Observing Plans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8BD20-CD7C-420D-8303-26266926B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0" y="1793973"/>
            <a:ext cx="2057400" cy="2851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24C69-7093-4839-8753-A246FE69E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797184"/>
            <a:ext cx="2025635" cy="2851016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7713A2-544F-4803-B4D4-0C0C9F862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86" b="3333"/>
          <a:stretch/>
        </p:blipFill>
        <p:spPr>
          <a:xfrm>
            <a:off x="4354794" y="1802099"/>
            <a:ext cx="2274606" cy="2851017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397E7-C866-4D28-9178-F70594F0A3E5}"/>
              </a:ext>
            </a:extLst>
          </p:cNvPr>
          <p:cNvSpPr txBox="1"/>
          <p:nvPr/>
        </p:nvSpPr>
        <p:spPr>
          <a:xfrm>
            <a:off x="7482" y="4724400"/>
            <a:ext cx="2052803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Coastal GTOS, 2005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e.g., deltaic systems; 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urbanization and changes 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in coastal land use/cover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4605A1-D86B-486A-AD37-E6CC629093A4}"/>
              </a:ext>
            </a:extLst>
          </p:cNvPr>
          <p:cNvSpPr txBox="1"/>
          <p:nvPr/>
        </p:nvSpPr>
        <p:spPr>
          <a:xfrm>
            <a:off x="2133600" y="4724400"/>
            <a:ext cx="2153793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IGOS Coastal Theme, 2006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e.g., land-sea interface; 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coastal populations &amp; 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ecosystems at risk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A6D41F-7060-4067-A957-72BC8C0EA2AF}"/>
              </a:ext>
            </a:extLst>
          </p:cNvPr>
          <p:cNvSpPr txBox="1"/>
          <p:nvPr/>
        </p:nvSpPr>
        <p:spPr>
          <a:xfrm>
            <a:off x="4208396" y="4724400"/>
            <a:ext cx="2413479" cy="1292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Coastal GOOS, 2012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eutrophication/hypoxia;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pathogens; HABs; benthic 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habitats; flooding; acidification, 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fisheries; integration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52C7F-82F9-44F1-93FD-F15C00CB2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1799304"/>
            <a:ext cx="2234721" cy="28619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softEdge rad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4FD468-1F76-4FD3-8019-3619A9ED60B7}"/>
              </a:ext>
            </a:extLst>
          </p:cNvPr>
          <p:cNvSpPr txBox="1"/>
          <p:nvPr/>
        </p:nvSpPr>
        <p:spPr>
          <a:xfrm>
            <a:off x="6615105" y="4746250"/>
            <a:ext cx="2535307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GEO Blue Planet, 2019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e.g., island flooding, hazards, 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marine debris, aquatic diseases, </a:t>
            </a:r>
          </a:p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</a:rPr>
              <a:t>coral reefs, fisheries  </a:t>
            </a:r>
          </a:p>
        </p:txBody>
      </p:sp>
    </p:spTree>
    <p:extLst>
      <p:ext uri="{BB962C8B-B14F-4D97-AF65-F5344CB8AC3E}">
        <p14:creationId xmlns:p14="http://schemas.microsoft.com/office/powerpoint/2010/main" val="26084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-76200" y="1389034"/>
            <a:ext cx="9067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CEOS Coastal Observations and Applications Study Team – will            define &amp; execute a CEOS Coastal Strategy (multi-phase approach): </a:t>
            </a:r>
          </a:p>
          <a:p>
            <a:pPr lvl="1"/>
            <a:r>
              <a:rPr lang="en-US" sz="1600" b="0" dirty="0"/>
              <a:t>Bridges land and aquatic observations within CEOS, helping to integrate across multiple CEOS entities and domains, both thematic and technical. Cross-cuts the interfacial nature of the coastal zone, including anthropogenic and atmosphere impacts</a:t>
            </a:r>
          </a:p>
          <a:p>
            <a:pPr lvl="1"/>
            <a:r>
              <a:rPr lang="en-US" sz="1600" b="0" dirty="0"/>
              <a:t>Identify and implement pilot project(s) that leverage CEOS capabilities across the WGs, VCs and agencies, including the Analysis Ready Data (ARD) framework </a:t>
            </a:r>
            <a:r>
              <a:rPr lang="en-US" sz="1600" dirty="0"/>
              <a:t>(to be) </a:t>
            </a:r>
            <a:r>
              <a:rPr lang="en-US" sz="1600" b="0" dirty="0"/>
              <a:t>demonstrated for terrestrial </a:t>
            </a:r>
            <a:r>
              <a:rPr lang="en-US" sz="1600" dirty="0"/>
              <a:t>(CARD4L/LSI-VC) and </a:t>
            </a:r>
            <a:r>
              <a:rPr lang="en-US" sz="1600" b="0" dirty="0"/>
              <a:t>oceanic (COVERAGE) applications. </a:t>
            </a:r>
          </a:p>
          <a:p>
            <a:pPr lvl="1"/>
            <a:r>
              <a:rPr lang="en-US" sz="1600" b="0" dirty="0"/>
              <a:t>The Study Team will highlight the broader utilization of Earth observations for greater societal benefits within coastal zones and enable CEOS to engage with external stakeholders such as IOC/GOOS, UN Environment and high visibility activities such as the UN Decade of Ocean Science for Sustainable Development (2021-2030). </a:t>
            </a:r>
            <a:br>
              <a:rPr lang="en-US" dirty="0"/>
            </a:b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lang="en-US" dirty="0"/>
              <a:t>COAST Study Team Initiation &amp; Approach: </a:t>
            </a:r>
          </a:p>
          <a:p>
            <a:pPr lvl="1"/>
            <a:r>
              <a:rPr lang="en-US" sz="1600" dirty="0"/>
              <a:t>Approved at 33</a:t>
            </a:r>
            <a:r>
              <a:rPr lang="en-US" sz="1600" baseline="30000" dirty="0"/>
              <a:t>rd</a:t>
            </a:r>
            <a:r>
              <a:rPr lang="en-US" sz="1600" dirty="0"/>
              <a:t> CEOS Plenary in Vietnam (October 2019)</a:t>
            </a:r>
          </a:p>
          <a:p>
            <a:pPr lvl="1"/>
            <a:r>
              <a:rPr lang="en-US" sz="1600" dirty="0"/>
              <a:t>Virtual monthly meetings</a:t>
            </a:r>
          </a:p>
          <a:p>
            <a:pPr lvl="1"/>
            <a:r>
              <a:rPr lang="en-US" sz="1600" dirty="0"/>
              <a:t>CEOS-SIT Side Event (March 2020)</a:t>
            </a:r>
          </a:p>
          <a:p>
            <a:pPr lvl="1"/>
            <a:r>
              <a:rPr lang="en-US" sz="1600" dirty="0"/>
              <a:t>Supporting off-line work via </a:t>
            </a:r>
            <a:r>
              <a:rPr lang="en-US" sz="1600" dirty="0" err="1"/>
              <a:t>GoogleDocs</a:t>
            </a:r>
            <a:r>
              <a:rPr lang="en-US" sz="1600" dirty="0"/>
              <a:t> Collaboration Site and email</a:t>
            </a:r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981200" y="22211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>
                <a:solidFill>
                  <a:srgbClr val="FFC000"/>
                </a:solidFill>
              </a:rPr>
              <a:t>CEOS-COAST Study Team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r>
              <a:rPr lang="en-US" sz="1600" dirty="0"/>
              <a:t>Stood up in late Fall 2019 and have convened five times since January</a:t>
            </a:r>
            <a:endParaRPr dirty="0"/>
          </a:p>
          <a:p>
            <a:pPr marL="768927" lvl="1" indent="-311727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1600"/>
              <a:buChar char="o"/>
            </a:pPr>
            <a:r>
              <a:rPr lang="en-US" sz="1600" i="1" dirty="0"/>
              <a:t>~35 members, broadly representing both land and aquatic domains</a:t>
            </a:r>
          </a:p>
          <a:p>
            <a:pPr marL="1226127" lvl="2" indent="-311727">
              <a:spcBef>
                <a:spcPts val="0"/>
              </a:spcBef>
              <a:buSzPts val="1600"/>
              <a:buChar char="o"/>
            </a:pPr>
            <a:r>
              <a:rPr lang="en-US" sz="1400" i="1" dirty="0"/>
              <a:t>Multiple CEOS entities - WGs (e.g., WGISS, Disasters), VCs (e.g., LSI, OC, SST), et al.</a:t>
            </a:r>
          </a:p>
          <a:p>
            <a:pPr marL="1226127" lvl="2" indent="-311727">
              <a:spcBef>
                <a:spcPts val="0"/>
              </a:spcBef>
              <a:buSzPts val="1600"/>
              <a:buChar char="o"/>
            </a:pPr>
            <a:r>
              <a:rPr lang="en-US" sz="1400" i="1" dirty="0"/>
              <a:t>Multiple space agencies, national and international organizations</a:t>
            </a:r>
          </a:p>
          <a:p>
            <a:pPr marL="1226127" lvl="2" indent="-311727">
              <a:spcBef>
                <a:spcPts val="0"/>
              </a:spcBef>
              <a:buSzPts val="1600"/>
              <a:buChar char="o"/>
            </a:pPr>
            <a:r>
              <a:rPr lang="en-US" sz="1400" i="1" dirty="0"/>
              <a:t>2 GEO Initiatives and the GEOSEC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>
                <a:solidFill>
                  <a:srgbClr val="FFC000"/>
                </a:solidFill>
              </a:rPr>
              <a:t>CEOS-COAST Study Team</a:t>
            </a:r>
            <a:endParaRPr dirty="0">
              <a:solidFill>
                <a:srgbClr val="FFC000"/>
              </a:solidFill>
            </a:endParaRPr>
          </a:p>
        </p:txBody>
      </p:sp>
      <p:pic>
        <p:nvPicPr>
          <p:cNvPr id="4" name="Picture 3" descr="A picture containing screenshot, building&#10;&#10;Description automatically generated">
            <a:extLst>
              <a:ext uri="{FF2B5EF4-FFF2-40B4-BE49-F238E27FC236}">
                <a16:creationId xmlns:a16="http://schemas.microsoft.com/office/drawing/2014/main" id="{A3B7B8DB-602B-4E3F-BF32-A646432A0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4" y="2610403"/>
            <a:ext cx="8425031" cy="38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7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1200"/>
              </a:spcBef>
              <a:buSzPts val="1600"/>
            </a:pPr>
            <a:r>
              <a:rPr lang="en-US" dirty="0"/>
              <a:t>Phase 1 Deliverables</a:t>
            </a:r>
          </a:p>
          <a:p>
            <a:pPr marL="800100" lvl="1" indent="-342900">
              <a:spcBef>
                <a:spcPts val="1200"/>
              </a:spcBef>
              <a:buSzPts val="1600"/>
            </a:pPr>
            <a:r>
              <a:rPr lang="en-US" dirty="0"/>
              <a:t>Compile an Annotated Bibliography and Project Database (</a:t>
            </a:r>
            <a:r>
              <a:rPr lang="en-US" i="1" dirty="0"/>
              <a:t>accomplished; ongoing</a:t>
            </a:r>
            <a:r>
              <a:rPr lang="en-US" dirty="0"/>
              <a:t>)</a:t>
            </a:r>
          </a:p>
          <a:p>
            <a:pPr marL="800100" lvl="1" indent="-342900">
              <a:spcBef>
                <a:spcPts val="1200"/>
              </a:spcBef>
              <a:buSzPts val="1600"/>
            </a:pPr>
            <a:r>
              <a:rPr lang="en-US" dirty="0"/>
              <a:t>Compile, vet, and prioritize a Candidate List of Pilot Projects organized under four themes (</a:t>
            </a:r>
            <a:r>
              <a:rPr lang="en-US" i="1" dirty="0"/>
              <a:t>in progress</a:t>
            </a:r>
            <a:r>
              <a:rPr lang="en-US" dirty="0"/>
              <a:t>):</a:t>
            </a:r>
          </a:p>
          <a:p>
            <a:pPr marL="1257300" lvl="2" indent="-342900">
              <a:spcBef>
                <a:spcPts val="1200"/>
              </a:spcBef>
              <a:buSzPts val="1600"/>
              <a:buFont typeface="Noto Sans Symbols"/>
              <a:buChar char="•"/>
            </a:pPr>
            <a:r>
              <a:rPr lang="en-US" dirty="0"/>
              <a:t>Coastal Characterization &amp; Mapping</a:t>
            </a:r>
          </a:p>
          <a:p>
            <a:pPr marL="1257300" lvl="2" indent="-342900">
              <a:spcBef>
                <a:spcPts val="1200"/>
              </a:spcBef>
              <a:buSzPts val="1600"/>
              <a:buFont typeface="Noto Sans Symbols"/>
              <a:buChar char="•"/>
            </a:pPr>
            <a:r>
              <a:rPr lang="en-US" dirty="0"/>
              <a:t>Coastal Disasters/Hazards</a:t>
            </a:r>
          </a:p>
          <a:p>
            <a:pPr marL="1257300" lvl="2" indent="-342900">
              <a:spcBef>
                <a:spcPts val="1200"/>
              </a:spcBef>
              <a:buSzPts val="1600"/>
              <a:buChar char="•"/>
            </a:pPr>
            <a:r>
              <a:rPr lang="en-US" dirty="0"/>
              <a:t>Coastal Ecosystems/Water Quality/Habitat</a:t>
            </a:r>
          </a:p>
          <a:p>
            <a:pPr marL="1257300" lvl="2" indent="-342900">
              <a:spcBef>
                <a:spcPts val="1200"/>
              </a:spcBef>
              <a:buSzPts val="1600"/>
              <a:buChar char="•"/>
            </a:pPr>
            <a:r>
              <a:rPr lang="en-US" dirty="0">
                <a:solidFill>
                  <a:srgbClr val="FF0000"/>
                </a:solidFill>
              </a:rPr>
              <a:t>Cross-cutting Products, Tools, and Services</a:t>
            </a:r>
          </a:p>
          <a:p>
            <a:pPr marL="742950" lvl="1" indent="-285750">
              <a:spcBef>
                <a:spcPts val="1200"/>
              </a:spcBef>
            </a:pPr>
            <a:r>
              <a:rPr lang="en-US" dirty="0"/>
              <a:t>Implementation Plan for selected Pilot Project(s)</a:t>
            </a:r>
          </a:p>
          <a:p>
            <a:pPr marL="742950" lvl="1" indent="-285750">
              <a:spcBef>
                <a:spcPts val="1200"/>
              </a:spcBef>
            </a:pPr>
            <a:r>
              <a:rPr lang="en-US" dirty="0"/>
              <a:t>Joint GEO-CEOS COASTAL Workshop Prospectus </a:t>
            </a:r>
          </a:p>
          <a:p>
            <a:pPr marL="1200150" lvl="2" indent="-285750">
              <a:spcBef>
                <a:spcPts val="1200"/>
              </a:spcBef>
            </a:pPr>
            <a:r>
              <a:rPr lang="en-US" dirty="0"/>
              <a:t>(workshop tentatively planned for Spring-Summer 2021)</a:t>
            </a:r>
            <a:endParaRPr dirty="0"/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>
                <a:solidFill>
                  <a:srgbClr val="FFC000"/>
                </a:solidFill>
              </a:rPr>
              <a:t>CEOS-COAST Study Team</a:t>
            </a:r>
            <a:endParaRPr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6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5563" y="1309691"/>
            <a:ext cx="9229725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200" b="0" dirty="0"/>
              <a:t>Successful identification, formulation and implementation of</a:t>
            </a:r>
            <a:br>
              <a:rPr lang="en-US" sz="2200" dirty="0"/>
            </a:br>
            <a:r>
              <a:rPr lang="en-US" sz="2200" b="0" dirty="0"/>
              <a:t>trans-boundary Analysis Ready Data (ARD) will be one of the unifying factors &amp; primary engines that drives the COAST effort forward (</a:t>
            </a:r>
            <a:r>
              <a:rPr lang="en-US" sz="2200" b="0" i="1" dirty="0"/>
              <a:t>NB: existing non-ARD will also be included in this effort</a:t>
            </a:r>
            <a:r>
              <a:rPr lang="en-US" sz="2200" b="0" dirty="0"/>
              <a:t>)</a:t>
            </a:r>
          </a:p>
          <a:p>
            <a:pPr marL="101600" indent="0">
              <a:buNone/>
            </a:pPr>
            <a:endParaRPr lang="en-US" sz="2200" b="0" dirty="0"/>
          </a:p>
          <a:p>
            <a:r>
              <a:rPr lang="en-US" sz="2200" b="0" dirty="0"/>
              <a:t>A significant challenge, however, is bridging and coordinating geophysical satellite data across the land-sea (~aquatic) interface, as well as </a:t>
            </a:r>
            <a:r>
              <a:rPr lang="en-US" sz="2200" b="0" i="1" dirty="0"/>
              <a:t>in situ </a:t>
            </a:r>
            <a:r>
              <a:rPr lang="en-US" sz="2200" b="0" dirty="0"/>
              <a:t>and diverse biological (and ultimately socio-economic) data sets</a:t>
            </a:r>
          </a:p>
          <a:p>
            <a:pPr marL="101600" indent="0">
              <a:buNone/>
            </a:pPr>
            <a:endParaRPr lang="en-US" sz="2200" b="0" dirty="0"/>
          </a:p>
          <a:p>
            <a:r>
              <a:rPr lang="en-US" sz="2200" b="0" dirty="0"/>
              <a:t>To advance the COAST ARD efforts, we plan to leverage current capabilities and plans of the CEOS SST-Virtual Constellation (VC), see next slide, likewise associated ARD models, support and lessons from WGISS/SEO, CARD4L, GHRSST, COVERAGE et al.</a:t>
            </a:r>
            <a:endParaRPr lang="en-US" sz="2200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7" name="Google Shape;27;p5">
            <a:extLst>
              <a:ext uri="{FF2B5EF4-FFF2-40B4-BE49-F238E27FC236}">
                <a16:creationId xmlns:a16="http://schemas.microsoft.com/office/drawing/2014/main" id="{D1334834-79B3-4E0F-BC0E-66FD00A672F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30830" y="252608"/>
            <a:ext cx="58191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>
                <a:solidFill>
                  <a:srgbClr val="FFC000"/>
                </a:solidFill>
              </a:rPr>
              <a:t>COAST perspective on ARD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7A2DE0-3B88-8B44-81F5-1EB32DF313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73F67-D62E-CF44-AA92-23FD29D3DE5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81199" y="76200"/>
            <a:ext cx="5406957" cy="91440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SST-VC ARD Proposals</a:t>
            </a:r>
          </a:p>
        </p:txBody>
      </p:sp>
      <p:sp>
        <p:nvSpPr>
          <p:cNvPr id="6" name="Google Shape;95;p14">
            <a:extLst>
              <a:ext uri="{FF2B5EF4-FFF2-40B4-BE49-F238E27FC236}">
                <a16:creationId xmlns:a16="http://schemas.microsoft.com/office/drawing/2014/main" id="{511A3076-BE7B-9A4E-949C-8D0892C6DBCB}"/>
              </a:ext>
            </a:extLst>
          </p:cNvPr>
          <p:cNvSpPr txBox="1">
            <a:spLocks/>
          </p:cNvSpPr>
          <p:nvPr/>
        </p:nvSpPr>
        <p:spPr>
          <a:xfrm>
            <a:off x="139485" y="1270861"/>
            <a:ext cx="8928315" cy="547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 Neue"/>
                <a:sym typeface="Helvetica Neue"/>
              </a:rPr>
              <a:t>Review and summarize the state of ARD across the Virtual Constellations</a:t>
            </a:r>
          </a:p>
          <a:p>
            <a:pPr marL="9144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 Neue"/>
                <a:sym typeface="Helvetica Neue"/>
              </a:rPr>
              <a:t>Focusing on data formats and metadata structures, variables, services for ARD implementation</a:t>
            </a:r>
          </a:p>
          <a:p>
            <a:pPr marL="1371600" marR="0" lvl="2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 Neue"/>
                <a:sym typeface="Helvetica Neue"/>
              </a:rPr>
              <a:t>Availability of uncertainty measurements, transformation capabilities, and data quality flagging</a:t>
            </a:r>
          </a:p>
          <a:p>
            <a:pPr marL="9144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 Neue"/>
                <a:sym typeface="Helvetica Neue"/>
              </a:rPr>
              <a:t>ARD storage, cloud optimization, and data recipes</a:t>
            </a:r>
          </a:p>
          <a:p>
            <a:pPr marL="9144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 Neue"/>
                <a:sym typeface="Helvetica Neue"/>
              </a:rPr>
              <a:t>Focus first on the SST and OC VC.  Add other VCs to the review in the second half of the year.</a:t>
            </a:r>
          </a:p>
          <a:p>
            <a:pPr marL="9144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 Neue"/>
                <a:sym typeface="Helvetica Neue"/>
              </a:rPr>
              <a:t>Assess CEOS-COAST needs and support project implementation</a:t>
            </a:r>
          </a:p>
          <a:p>
            <a:pPr marL="9144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 Neue"/>
                <a:sym typeface="Helvetica Neue"/>
              </a:rPr>
              <a:t>Engage ARD efforts of other CEOS partners (e.g., land )</a:t>
            </a:r>
          </a:p>
          <a:p>
            <a:pPr marL="9144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 Neue"/>
                <a:sym typeface="Helvetica Neue"/>
              </a:rPr>
              <a:t>Identify current gaps and future improvements with regard to dataset interoperability across the interdisciplinary VC products </a:t>
            </a:r>
          </a:p>
          <a:p>
            <a:pPr marL="914400" marR="0" lvl="1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Helvetica Neue"/>
                <a:sym typeface="Helvetica Neue"/>
              </a:rPr>
              <a:t>Report or review presentation by April 2021 or similar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57579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1200"/>
              </a:spcBef>
              <a:buSzPts val="1600"/>
            </a:pPr>
            <a:r>
              <a:rPr lang="en-US" dirty="0"/>
              <a:t>Next steps include:</a:t>
            </a:r>
          </a:p>
          <a:p>
            <a:pPr marL="742950" lvl="1" indent="-285750">
              <a:spcBef>
                <a:spcPts val="1200"/>
              </a:spcBef>
            </a:pPr>
            <a:r>
              <a:rPr lang="en-US" dirty="0"/>
              <a:t>Upcoming CEOS-COAST group telecons in May, June &amp; July 2020</a:t>
            </a:r>
          </a:p>
          <a:p>
            <a:pPr marL="742950" lvl="1" indent="-285750">
              <a:spcBef>
                <a:spcPts val="1200"/>
              </a:spcBef>
            </a:pPr>
            <a:r>
              <a:rPr lang="en-US" dirty="0"/>
              <a:t>Per the four CEOS-COAST themes, identification and integration of “top-down” and “bottom-up” requirements and drivers</a:t>
            </a:r>
          </a:p>
          <a:p>
            <a:pPr marL="742950" lvl="1" indent="-285750">
              <a:spcBef>
                <a:spcPts val="1200"/>
              </a:spcBef>
            </a:pPr>
            <a:r>
              <a:rPr lang="en-US" dirty="0"/>
              <a:t>Side meeting/discussions of the </a:t>
            </a:r>
            <a:r>
              <a:rPr lang="en-US" dirty="0">
                <a:solidFill>
                  <a:srgbClr val="FF0000"/>
                </a:solidFill>
              </a:rPr>
              <a:t>Cross-cutting Products, Tools, and Services </a:t>
            </a:r>
            <a:r>
              <a:rPr lang="en-US" dirty="0">
                <a:solidFill>
                  <a:schemeClr val="tx1"/>
                </a:solidFill>
              </a:rPr>
              <a:t>theme team to identify associated needs, gaps, and priorities for foundational COAST Information Systems &amp; Services (</a:t>
            </a:r>
            <a:r>
              <a:rPr lang="en-US" i="1" dirty="0">
                <a:solidFill>
                  <a:schemeClr val="tx1"/>
                </a:solidFill>
              </a:rPr>
              <a:t>WGISS!</a:t>
            </a:r>
            <a:r>
              <a:rPr lang="en-US" dirty="0">
                <a:solidFill>
                  <a:schemeClr val="tx1"/>
                </a:solidFill>
              </a:rPr>
              <a:t>)  </a:t>
            </a:r>
          </a:p>
          <a:p>
            <a:pPr marL="742950" lvl="1" indent="-285750">
              <a:spcBef>
                <a:spcPts val="1200"/>
              </a:spcBef>
            </a:pPr>
            <a:r>
              <a:rPr lang="en-US" dirty="0"/>
              <a:t>Detailed articulation of priority pilot efforts and implementation plan development and submission: Summer/Fall 2020</a:t>
            </a:r>
          </a:p>
          <a:p>
            <a:pPr marL="742950" lvl="1" indent="-285750">
              <a:spcBef>
                <a:spcPts val="1200"/>
              </a:spcBef>
            </a:pPr>
            <a:endParaRPr lang="en-US" dirty="0"/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>
                <a:solidFill>
                  <a:srgbClr val="FFC000"/>
                </a:solidFill>
              </a:rPr>
              <a:t>CEOS-COAST &amp; WGISS</a:t>
            </a:r>
            <a:endParaRPr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00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817</Words>
  <Application>Microsoft Office PowerPoint</Application>
  <PresentationFormat>On-screen Show (4:3)</PresentationFormat>
  <Paragraphs>85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Courier New</vt:lpstr>
      <vt:lpstr>Noto Sans Symbols</vt:lpstr>
      <vt:lpstr>Arial</vt:lpstr>
      <vt:lpstr>Arial Bold</vt:lpstr>
      <vt:lpstr>Proxima Nova</vt:lpstr>
      <vt:lpstr>Avenir</vt:lpstr>
      <vt:lpstr>Helvetica Neue</vt:lpstr>
      <vt:lpstr>Calibri</vt:lpstr>
      <vt:lpstr>Default</vt:lpstr>
      <vt:lpstr>1_Default</vt:lpstr>
      <vt:lpstr>CEOS COASTAL OBSERVATIONS  &amp; APPLICATIONS STUDY TEAM  (CEOS-COAST)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cp:lastModifiedBy>Paul M. DiGiacomo</cp:lastModifiedBy>
  <cp:revision>33</cp:revision>
  <dcterms:modified xsi:type="dcterms:W3CDTF">2020-04-21T18:49:43Z</dcterms:modified>
</cp:coreProperties>
</file>