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0" r:id="rId2"/>
    <p:sldId id="574" r:id="rId3"/>
    <p:sldId id="561" r:id="rId4"/>
    <p:sldId id="534" r:id="rId5"/>
    <p:sldId id="575" r:id="rId6"/>
    <p:sldId id="576" r:id="rId7"/>
    <p:sldId id="562" r:id="rId8"/>
    <p:sldId id="563" r:id="rId9"/>
    <p:sldId id="564" r:id="rId10"/>
    <p:sldId id="572" r:id="rId11"/>
    <p:sldId id="573" r:id="rId12"/>
    <p:sldId id="569" r:id="rId13"/>
    <p:sldId id="570" r:id="rId14"/>
    <p:sldId id="571" r:id="rId15"/>
    <p:sldId id="540" r:id="rId16"/>
    <p:sldId id="547" r:id="rId17"/>
    <p:sldId id="548" r:id="rId18"/>
    <p:sldId id="541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00"/>
    <a:srgbClr val="3D8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343" autoAdjust="0"/>
  </p:normalViewPr>
  <p:slideViewPr>
    <p:cSldViewPr snapToGrid="0" snapToObjects="1">
      <p:cViewPr varScale="1">
        <p:scale>
          <a:sx n="110" d="100"/>
          <a:sy n="110" d="100"/>
        </p:scale>
        <p:origin x="212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 snapToObjects="1">
      <p:cViewPr>
        <p:scale>
          <a:sx n="110" d="100"/>
          <a:sy n="110" d="100"/>
        </p:scale>
        <p:origin x="-1608" y="-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4AD60-3A0E-4843-858D-8F4B62D350FE}" type="datetimeFigureOut">
              <a:rPr lang="en-US" smtClean="0"/>
              <a:pPr/>
              <a:t>4/21/20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1C5A2-2ECC-2543-A859-F9A5E5E4D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1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4/21/20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latin typeface="Times New Roman" pitchFamily="-106" charset="0"/>
              </a:rPr>
              <a:pPr/>
              <a:t>1</a:t>
            </a:fld>
            <a:endParaRPr lang="de-DE" dirty="0"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83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8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filter features are implementing by keyword search, not preset list manually.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7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416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0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69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3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2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47813" y="0"/>
            <a:ext cx="1431680" cy="933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10" name="Picture 15" descr="NO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0" y="5763626"/>
            <a:ext cx="601042" cy="4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AutoShape 4" descr="Image result for NASA logo"/>
          <p:cNvSpPr>
            <a:spLocks noChangeAspect="1" noChangeArrowheads="1"/>
          </p:cNvSpPr>
          <p:nvPr userDrawn="1"/>
        </p:nvSpPr>
        <p:spPr bwMode="auto">
          <a:xfrm>
            <a:off x="155575" y="-731838"/>
            <a:ext cx="23622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10" name="Picture 6" descr="NASA's meatball 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18437" y="5638800"/>
            <a:ext cx="1212694" cy="780975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229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34"/>
          <p:cNvPicPr>
            <a:picLocks noChangeAspect="1" noChangeArrowheads="1"/>
          </p:cNvPicPr>
          <p:nvPr userDrawn="1"/>
        </p:nvPicPr>
        <p:blipFill>
          <a:blip r:embed="rId5" cstate="print"/>
          <a:srcRect t="16208"/>
          <a:stretch>
            <a:fillRect/>
          </a:stretch>
        </p:blipFill>
        <p:spPr bwMode="auto">
          <a:xfrm>
            <a:off x="1" y="0"/>
            <a:ext cx="137544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/>
        <a:buChar char="o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52.54.26.108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744582" y="1434834"/>
            <a:ext cx="7795840" cy="1874838"/>
          </a:xfrm>
        </p:spPr>
        <p:txBody>
          <a:bodyPr/>
          <a:lstStyle/>
          <a:p>
            <a:pPr algn="ctr"/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800" dirty="0"/>
              <a:t>WGISS Carbon Portal Progress</a:t>
            </a:r>
            <a:br>
              <a:rPr lang="en-US" sz="2800" dirty="0"/>
            </a:br>
            <a:r>
              <a:rPr lang="en-US" sz="2800" dirty="0"/>
              <a:t>- Links to Open Data Cube</a:t>
            </a:r>
            <a:br>
              <a:rPr lang="en-US" sz="2800" dirty="0"/>
            </a:br>
            <a:br>
              <a:rPr lang="en-US" sz="2800" dirty="0"/>
            </a:br>
            <a:r>
              <a:rPr lang="en-US" sz="1800" dirty="0"/>
              <a:t>Liping Di</a:t>
            </a:r>
            <a:br>
              <a:rPr lang="en-US" sz="1800" dirty="0"/>
            </a:br>
            <a:r>
              <a:rPr lang="en-US" sz="1800" dirty="0"/>
              <a:t>April 22, 2020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91BCC6-C0CD-4B78-8763-005D80BD1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0" t="20788" r="464" b="15111"/>
          <a:stretch/>
        </p:blipFill>
        <p:spPr>
          <a:xfrm>
            <a:off x="4695986" y="4358663"/>
            <a:ext cx="2345772" cy="1295656"/>
          </a:xfrm>
          <a:prstGeom prst="rect">
            <a:avLst/>
          </a:prstGeom>
        </p:spPr>
      </p:pic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4A18386-C6FF-4D3F-B132-1B788DC1E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986" y="1529623"/>
            <a:ext cx="4197224" cy="279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F5129-E4EE-4510-AA9E-4578BBA9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8" y="188913"/>
            <a:ext cx="7245626" cy="501650"/>
          </a:xfrm>
        </p:spPr>
        <p:txBody>
          <a:bodyPr/>
          <a:lstStyle/>
          <a:p>
            <a:r>
              <a:rPr lang="en-US" dirty="0"/>
              <a:t>Open Data Cube 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54EE-13BA-4B1C-B1F1-FEA65C5E3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63" y="1457325"/>
            <a:ext cx="4275137" cy="5211762"/>
          </a:xfrm>
        </p:spPr>
        <p:txBody>
          <a:bodyPr/>
          <a:lstStyle/>
          <a:p>
            <a:r>
              <a:rPr lang="en-US" dirty="0"/>
              <a:t>Function improvement – Increasing Open Data Cube Connectivity</a:t>
            </a:r>
          </a:p>
          <a:p>
            <a:pPr lvl="1"/>
            <a:r>
              <a:rPr lang="en-US" dirty="0"/>
              <a:t>Appended 8 Tasks datasets from Africa Reginal Data Cube</a:t>
            </a:r>
          </a:p>
          <a:p>
            <a:pPr lvl="1"/>
            <a:r>
              <a:rPr lang="en-US" dirty="0"/>
              <a:t>Totally 47 collection datasets from Open Data Cube</a:t>
            </a:r>
          </a:p>
          <a:p>
            <a:pPr lvl="1"/>
            <a:r>
              <a:rPr lang="en-US" dirty="0"/>
              <a:t>Integrated Open Data Cube metadata</a:t>
            </a:r>
          </a:p>
          <a:p>
            <a:pPr lvl="1"/>
            <a:r>
              <a:rPr lang="en-US" dirty="0"/>
              <a:t>Support searching consistency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03D85E-6C41-4C6E-8E54-FB9AC1B9C0C5}"/>
              </a:ext>
            </a:extLst>
          </p:cNvPr>
          <p:cNvSpPr/>
          <p:nvPr/>
        </p:nvSpPr>
        <p:spPr bwMode="auto">
          <a:xfrm>
            <a:off x="4571999" y="3642104"/>
            <a:ext cx="1084881" cy="3693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A7AA1-EB66-4F93-AC32-32C561C2FD41}"/>
              </a:ext>
            </a:extLst>
          </p:cNvPr>
          <p:cNvSpPr txBox="1"/>
          <p:nvPr/>
        </p:nvSpPr>
        <p:spPr>
          <a:xfrm>
            <a:off x="5509204" y="3228111"/>
            <a:ext cx="4197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Totally 47</a:t>
            </a:r>
          </a:p>
          <a:p>
            <a:r>
              <a:rPr lang="en-US" b="1" dirty="0">
                <a:solidFill>
                  <a:srgbClr val="FF0000"/>
                </a:solidFill>
              </a:rPr>
              <a:t>Vietnam ODC</a:t>
            </a:r>
          </a:p>
          <a:p>
            <a:r>
              <a:rPr lang="en-US" b="1" dirty="0">
                <a:solidFill>
                  <a:srgbClr val="FF0000"/>
                </a:solidFill>
              </a:rPr>
              <a:t>&amp; Africa Regional Data Cube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4B6EB-4571-4DD1-BD05-20BC78ABABFF}"/>
              </a:ext>
            </a:extLst>
          </p:cNvPr>
          <p:cNvSpPr/>
          <p:nvPr/>
        </p:nvSpPr>
        <p:spPr bwMode="auto">
          <a:xfrm>
            <a:off x="5656880" y="4388080"/>
            <a:ext cx="932481" cy="5234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44D64-3A7B-46D4-BC0A-87698FE7C3D2}"/>
              </a:ext>
            </a:extLst>
          </p:cNvPr>
          <p:cNvSpPr txBox="1"/>
          <p:nvPr/>
        </p:nvSpPr>
        <p:spPr>
          <a:xfrm>
            <a:off x="4566948" y="5782384"/>
            <a:ext cx="311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Spatial and Temporal Constraints</a:t>
            </a:r>
          </a:p>
        </p:txBody>
      </p:sp>
      <p:pic>
        <p:nvPicPr>
          <p:cNvPr id="13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DE26DA-3F3C-4AB5-96B1-16785154BF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02" t="15360" r="10750"/>
          <a:stretch/>
        </p:blipFill>
        <p:spPr>
          <a:xfrm>
            <a:off x="7173687" y="4453570"/>
            <a:ext cx="1923242" cy="157042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1D0B25E-EB4E-412F-B2B9-C7E04FBDC5CE}"/>
              </a:ext>
            </a:extLst>
          </p:cNvPr>
          <p:cNvSpPr/>
          <p:nvPr/>
        </p:nvSpPr>
        <p:spPr bwMode="auto">
          <a:xfrm>
            <a:off x="5570673" y="5271002"/>
            <a:ext cx="1378767" cy="4287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3EE9CD-21C1-423B-B6C7-C5326F3C4104}"/>
              </a:ext>
            </a:extLst>
          </p:cNvPr>
          <p:cNvSpPr/>
          <p:nvPr/>
        </p:nvSpPr>
        <p:spPr bwMode="auto">
          <a:xfrm>
            <a:off x="7173687" y="4577176"/>
            <a:ext cx="1121228" cy="334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C8C01A-A17E-4D67-B183-C9FDA7F8986D}"/>
              </a:ext>
            </a:extLst>
          </p:cNvPr>
          <p:cNvSpPr txBox="1"/>
          <p:nvPr/>
        </p:nvSpPr>
        <p:spPr>
          <a:xfrm>
            <a:off x="7376228" y="4869278"/>
            <a:ext cx="212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Totally 12 Results</a:t>
            </a:r>
          </a:p>
        </p:txBody>
      </p:sp>
    </p:spTree>
    <p:extLst>
      <p:ext uri="{BB962C8B-B14F-4D97-AF65-F5344CB8AC3E}">
        <p14:creationId xmlns:p14="http://schemas.microsoft.com/office/powerpoint/2010/main" val="1984810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DA06952-4F3B-40F5-BF29-742653F0A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187" r="77119" b="11504"/>
          <a:stretch/>
        </p:blipFill>
        <p:spPr>
          <a:xfrm>
            <a:off x="7037564" y="4906757"/>
            <a:ext cx="1934704" cy="1712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7F424-BB9D-4A84-9979-C028E749C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79" t="20771" r="10585" b="30019"/>
          <a:stretch/>
        </p:blipFill>
        <p:spPr>
          <a:xfrm>
            <a:off x="4870519" y="4280319"/>
            <a:ext cx="1770683" cy="1425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146D93-03AD-4CCE-9B3E-5E75F4624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210" y="1540160"/>
            <a:ext cx="3991608" cy="2582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F5129-E4EE-4510-AA9E-4578BBA9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88913"/>
            <a:ext cx="8336280" cy="501650"/>
          </a:xfrm>
        </p:spPr>
        <p:txBody>
          <a:bodyPr/>
          <a:lstStyle/>
          <a:p>
            <a:r>
              <a:rPr lang="en-US" dirty="0"/>
              <a:t>Visualization of Open Data Cube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54EE-13BA-4B1C-B1F1-FEA65C5E3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63" y="1348839"/>
            <a:ext cx="4275137" cy="5578906"/>
          </a:xfrm>
        </p:spPr>
        <p:txBody>
          <a:bodyPr/>
          <a:lstStyle/>
          <a:p>
            <a:r>
              <a:rPr lang="en-US" dirty="0"/>
              <a:t>Function improvement – Visualization from Data Cube Datasets</a:t>
            </a:r>
          </a:p>
          <a:p>
            <a:pPr lvl="1"/>
            <a:r>
              <a:rPr lang="en-US" dirty="0"/>
              <a:t>Generating Images supported by Open Data Cube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/>
              <a:t>Spatial Constraint – Bounding Box, West 33.5, East: 34.0, South: -3.5, North: -3.0 </a:t>
            </a:r>
          </a:p>
          <a:p>
            <a:pPr lvl="2"/>
            <a:r>
              <a:rPr lang="en-US" dirty="0"/>
              <a:t>Temporal Constraint – </a:t>
            </a:r>
            <a:r>
              <a:rPr lang="da-DK" dirty="0"/>
              <a:t> April 15, 1999 to Dec. 26, 2016</a:t>
            </a:r>
          </a:p>
          <a:p>
            <a:pPr lvl="2"/>
            <a:r>
              <a:rPr lang="da-DK" dirty="0"/>
              <a:t>Results: 8 for Africa Regional Data Cube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03D85E-6C41-4C6E-8E54-FB9AC1B9C0C5}"/>
              </a:ext>
            </a:extLst>
          </p:cNvPr>
          <p:cNvSpPr/>
          <p:nvPr/>
        </p:nvSpPr>
        <p:spPr bwMode="auto">
          <a:xfrm>
            <a:off x="8018628" y="2618960"/>
            <a:ext cx="511444" cy="5116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44D64-3A7B-46D4-BC0A-87698FE7C3D2}"/>
              </a:ext>
            </a:extLst>
          </p:cNvPr>
          <p:cNvSpPr txBox="1"/>
          <p:nvPr/>
        </p:nvSpPr>
        <p:spPr>
          <a:xfrm>
            <a:off x="4828786" y="5557097"/>
            <a:ext cx="194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Temporal Constraint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3EE9CD-21C1-423B-B6C7-C5326F3C4104}"/>
              </a:ext>
            </a:extLst>
          </p:cNvPr>
          <p:cNvSpPr/>
          <p:nvPr/>
        </p:nvSpPr>
        <p:spPr bwMode="auto">
          <a:xfrm>
            <a:off x="5138827" y="4550401"/>
            <a:ext cx="1411435" cy="5375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C8C01A-A17E-4D67-B183-C9FDA7F8986D}"/>
              </a:ext>
            </a:extLst>
          </p:cNvPr>
          <p:cNvSpPr txBox="1"/>
          <p:nvPr/>
        </p:nvSpPr>
        <p:spPr>
          <a:xfrm>
            <a:off x="7107472" y="4140023"/>
            <a:ext cx="14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Spatial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Constraint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74BEA8-21CC-4E6F-BCDB-E8280D7AE542}"/>
              </a:ext>
            </a:extLst>
          </p:cNvPr>
          <p:cNvSpPr/>
          <p:nvPr/>
        </p:nvSpPr>
        <p:spPr bwMode="auto">
          <a:xfrm>
            <a:off x="7404538" y="6006219"/>
            <a:ext cx="1228179" cy="39441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4DCB5D-24BA-41C9-A67E-492DEC330C65}"/>
              </a:ext>
            </a:extLst>
          </p:cNvPr>
          <p:cNvSpPr txBox="1"/>
          <p:nvPr/>
        </p:nvSpPr>
        <p:spPr>
          <a:xfrm>
            <a:off x="4663150" y="6329574"/>
            <a:ext cx="234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Totally 8 results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F0BCF5-1C57-4492-B2E8-323C79D08DC8}"/>
              </a:ext>
            </a:extLst>
          </p:cNvPr>
          <p:cNvCxnSpPr>
            <a:cxnSpLocks/>
          </p:cNvCxnSpPr>
          <p:nvPr/>
        </p:nvCxnSpPr>
        <p:spPr bwMode="auto">
          <a:xfrm>
            <a:off x="8270849" y="3130657"/>
            <a:ext cx="3501" cy="1163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7591AE-822D-4984-BE26-0BD0C817D51B}"/>
              </a:ext>
            </a:extLst>
          </p:cNvPr>
          <p:cNvCxnSpPr>
            <a:cxnSpLocks/>
          </p:cNvCxnSpPr>
          <p:nvPr/>
        </p:nvCxnSpPr>
        <p:spPr bwMode="auto">
          <a:xfrm flipH="1">
            <a:off x="5837985" y="5124353"/>
            <a:ext cx="6559" cy="4327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E3A271-BB02-468E-B17F-990B1509C01D}"/>
              </a:ext>
            </a:extLst>
          </p:cNvPr>
          <p:cNvCxnSpPr>
            <a:cxnSpLocks/>
          </p:cNvCxnSpPr>
          <p:nvPr/>
        </p:nvCxnSpPr>
        <p:spPr bwMode="auto">
          <a:xfrm flipH="1">
            <a:off x="6769256" y="6203429"/>
            <a:ext cx="635282" cy="278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89493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2D75BDA-406D-44B9-A67E-4774838BCB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4" t="19278" r="17458" b="10158"/>
          <a:stretch/>
        </p:blipFill>
        <p:spPr>
          <a:xfrm>
            <a:off x="6406149" y="4745214"/>
            <a:ext cx="2590702" cy="1688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B5081B-B6B3-46A4-AAB9-E4EB5F629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8" t="17191" r="11756" b="4567"/>
          <a:stretch/>
        </p:blipFill>
        <p:spPr>
          <a:xfrm>
            <a:off x="2312793" y="4737985"/>
            <a:ext cx="3016806" cy="1920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7DDDAA-E9CD-4F1D-87C4-70019C4705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3" t="25016" r="12307"/>
          <a:stretch/>
        </p:blipFill>
        <p:spPr>
          <a:xfrm>
            <a:off x="4899660" y="1488357"/>
            <a:ext cx="4056542" cy="2729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F5129-E4EE-4510-AA9E-4578BBA9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88913"/>
            <a:ext cx="8336280" cy="501650"/>
          </a:xfrm>
        </p:spPr>
        <p:txBody>
          <a:bodyPr/>
          <a:lstStyle/>
          <a:p>
            <a:r>
              <a:rPr lang="en-US" dirty="0"/>
              <a:t>Example of ODC Interoperation</a:t>
            </a:r>
            <a:br>
              <a:rPr lang="en-US" dirty="0"/>
            </a:br>
            <a:r>
              <a:rPr lang="en-US" sz="2800" dirty="0"/>
              <a:t>- Search: collection &amp; granule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54EE-13BA-4B1C-B1F1-FEA65C5E3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63" y="1348839"/>
            <a:ext cx="4275137" cy="5578906"/>
          </a:xfrm>
        </p:spPr>
        <p:txBody>
          <a:bodyPr/>
          <a:lstStyle/>
          <a:p>
            <a:r>
              <a:rPr lang="en-US" dirty="0"/>
              <a:t>Example (Africa ODC):</a:t>
            </a:r>
          </a:p>
          <a:p>
            <a:pPr lvl="1"/>
            <a:r>
              <a:rPr lang="en-US" dirty="0"/>
              <a:t>Select NDBI-NDVI-NDWI  dataset</a:t>
            </a:r>
          </a:p>
          <a:p>
            <a:pPr lvl="1"/>
            <a:r>
              <a:rPr lang="en-US" dirty="0"/>
              <a:t>Totally 2 (or more) granule level response</a:t>
            </a:r>
          </a:p>
          <a:p>
            <a:pPr lvl="1"/>
            <a:r>
              <a:rPr lang="en-US" dirty="0"/>
              <a:t>Select “Urbanization Query” data</a:t>
            </a:r>
          </a:p>
          <a:p>
            <a:pPr lvl="1"/>
            <a:r>
              <a:rPr lang="en-US" dirty="0"/>
              <a:t>Invoke Get File query</a:t>
            </a:r>
          </a:p>
          <a:p>
            <a:pPr lvl="3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03D85E-6C41-4C6E-8E54-FB9AC1B9C0C5}"/>
              </a:ext>
            </a:extLst>
          </p:cNvPr>
          <p:cNvSpPr/>
          <p:nvPr/>
        </p:nvSpPr>
        <p:spPr bwMode="auto">
          <a:xfrm>
            <a:off x="5138827" y="2800284"/>
            <a:ext cx="3391245" cy="6503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44D64-3A7B-46D4-BC0A-87698FE7C3D2}"/>
              </a:ext>
            </a:extLst>
          </p:cNvPr>
          <p:cNvSpPr txBox="1"/>
          <p:nvPr/>
        </p:nvSpPr>
        <p:spPr>
          <a:xfrm>
            <a:off x="610444" y="4720996"/>
            <a:ext cx="194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Totally 2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granule level results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3EE9CD-21C1-423B-B6C7-C5326F3C4104}"/>
              </a:ext>
            </a:extLst>
          </p:cNvPr>
          <p:cNvSpPr/>
          <p:nvPr/>
        </p:nvSpPr>
        <p:spPr bwMode="auto">
          <a:xfrm>
            <a:off x="2690131" y="4646746"/>
            <a:ext cx="1228179" cy="4585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C8C01A-A17E-4D67-B183-C9FDA7F8986D}"/>
              </a:ext>
            </a:extLst>
          </p:cNvPr>
          <p:cNvSpPr txBox="1"/>
          <p:nvPr/>
        </p:nvSpPr>
        <p:spPr>
          <a:xfrm>
            <a:off x="5866586" y="2110885"/>
            <a:ext cx="2133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Select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NDBI-NDVI-NDWI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74BEA8-21CC-4E6F-BCDB-E8280D7AE542}"/>
              </a:ext>
            </a:extLst>
          </p:cNvPr>
          <p:cNvSpPr/>
          <p:nvPr/>
        </p:nvSpPr>
        <p:spPr bwMode="auto">
          <a:xfrm>
            <a:off x="2618960" y="5447117"/>
            <a:ext cx="2433488" cy="5835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7591AE-822D-4984-BE26-0BD0C817D51B}"/>
              </a:ext>
            </a:extLst>
          </p:cNvPr>
          <p:cNvCxnSpPr>
            <a:cxnSpLocks/>
            <a:stCxn id="15" idx="2"/>
          </p:cNvCxnSpPr>
          <p:nvPr/>
        </p:nvCxnSpPr>
        <p:spPr bwMode="auto">
          <a:xfrm flipH="1">
            <a:off x="2054849" y="4876036"/>
            <a:ext cx="635282" cy="502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E3A271-BB02-468E-B17F-990B1509C01D}"/>
              </a:ext>
            </a:extLst>
          </p:cNvPr>
          <p:cNvCxnSpPr>
            <a:cxnSpLocks/>
          </p:cNvCxnSpPr>
          <p:nvPr/>
        </p:nvCxnSpPr>
        <p:spPr bwMode="auto">
          <a:xfrm flipH="1">
            <a:off x="1983678" y="5799366"/>
            <a:ext cx="635282" cy="278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A6C7952-D1DF-4CE7-98C1-881FD89AB318}"/>
              </a:ext>
            </a:extLst>
          </p:cNvPr>
          <p:cNvSpPr txBox="1"/>
          <p:nvPr/>
        </p:nvSpPr>
        <p:spPr>
          <a:xfrm>
            <a:off x="478644" y="5735565"/>
            <a:ext cx="194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Select Urbanization Query Data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78CAA1-4FEF-4C5E-83CA-6E1A183FE1F7}"/>
              </a:ext>
            </a:extLst>
          </p:cNvPr>
          <p:cNvSpPr/>
          <p:nvPr/>
        </p:nvSpPr>
        <p:spPr bwMode="auto">
          <a:xfrm>
            <a:off x="4587407" y="6378174"/>
            <a:ext cx="742192" cy="4023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88BB1D-4D89-4FC6-BC53-38854AE6EF54}"/>
              </a:ext>
            </a:extLst>
          </p:cNvPr>
          <p:cNvSpPr txBox="1"/>
          <p:nvPr/>
        </p:nvSpPr>
        <p:spPr>
          <a:xfrm>
            <a:off x="4856546" y="5758990"/>
            <a:ext cx="194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 Retrieve Data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button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CB44B6-D8FF-48EA-AE8F-C4B269425316}"/>
              </a:ext>
            </a:extLst>
          </p:cNvPr>
          <p:cNvSpPr/>
          <p:nvPr/>
        </p:nvSpPr>
        <p:spPr bwMode="auto">
          <a:xfrm>
            <a:off x="8158886" y="5996062"/>
            <a:ext cx="742192" cy="4023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BCED8B-25AA-43BB-A93F-EB19B7DEF78B}"/>
              </a:ext>
            </a:extLst>
          </p:cNvPr>
          <p:cNvSpPr txBox="1"/>
          <p:nvPr/>
        </p:nvSpPr>
        <p:spPr>
          <a:xfrm>
            <a:off x="6927931" y="6189843"/>
            <a:ext cx="194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Get File button</a:t>
            </a:r>
          </a:p>
        </p:txBody>
      </p:sp>
    </p:spTree>
    <p:extLst>
      <p:ext uri="{BB962C8B-B14F-4D97-AF65-F5344CB8AC3E}">
        <p14:creationId xmlns:p14="http://schemas.microsoft.com/office/powerpoint/2010/main" val="1045382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C05CF5-4878-46A5-911F-9287D4103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7" t="35755" r="18261" b="28064"/>
          <a:stretch/>
        </p:blipFill>
        <p:spPr>
          <a:xfrm>
            <a:off x="5283821" y="3297541"/>
            <a:ext cx="3288220" cy="1235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B232A-D6A9-4083-87AD-5E7139307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85" t="29728" r="16886" b="21817"/>
          <a:stretch/>
        </p:blipFill>
        <p:spPr>
          <a:xfrm>
            <a:off x="5626752" y="1601677"/>
            <a:ext cx="3151120" cy="1544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F5129-E4EE-4510-AA9E-4578BBA9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88913"/>
            <a:ext cx="8336280" cy="501650"/>
          </a:xfrm>
        </p:spPr>
        <p:txBody>
          <a:bodyPr/>
          <a:lstStyle/>
          <a:p>
            <a:r>
              <a:rPr lang="en-US" dirty="0"/>
              <a:t>Example of ODC Interoperation</a:t>
            </a:r>
            <a:br>
              <a:rPr lang="en-US" dirty="0"/>
            </a:br>
            <a:r>
              <a:rPr lang="en-US" dirty="0"/>
              <a:t>- Visualization: rendering &amp;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54EE-13BA-4B1C-B1F1-FEA65C5E3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63" y="1348839"/>
            <a:ext cx="4765284" cy="3068592"/>
          </a:xfrm>
        </p:spPr>
        <p:txBody>
          <a:bodyPr/>
          <a:lstStyle/>
          <a:p>
            <a:r>
              <a:rPr lang="en-US" dirty="0"/>
              <a:t>Example (cont. Africa ODC):</a:t>
            </a:r>
          </a:p>
          <a:p>
            <a:pPr lvl="1"/>
            <a:r>
              <a:rPr lang="en-US" dirty="0"/>
              <a:t>Showing progress bar and then showing image file name</a:t>
            </a:r>
          </a:p>
          <a:p>
            <a:pPr lvl="1"/>
            <a:r>
              <a:rPr lang="en-US" dirty="0"/>
              <a:t>Click “Add Layer” button</a:t>
            </a:r>
          </a:p>
          <a:p>
            <a:pPr lvl="1"/>
            <a:r>
              <a:rPr lang="en-US" dirty="0"/>
              <a:t>Showing an image layer in the map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03D85E-6C41-4C6E-8E54-FB9AC1B9C0C5}"/>
              </a:ext>
            </a:extLst>
          </p:cNvPr>
          <p:cNvSpPr/>
          <p:nvPr/>
        </p:nvSpPr>
        <p:spPr bwMode="auto">
          <a:xfrm>
            <a:off x="5611345" y="2087460"/>
            <a:ext cx="3012208" cy="4059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C8C01A-A17E-4D67-B183-C9FDA7F8986D}"/>
              </a:ext>
            </a:extLst>
          </p:cNvPr>
          <p:cNvSpPr txBox="1"/>
          <p:nvPr/>
        </p:nvSpPr>
        <p:spPr>
          <a:xfrm>
            <a:off x="4587407" y="2591568"/>
            <a:ext cx="3391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Generating progress bar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and its completion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CB44B6-D8FF-48EA-AE8F-C4B269425316}"/>
              </a:ext>
            </a:extLst>
          </p:cNvPr>
          <p:cNvSpPr/>
          <p:nvPr/>
        </p:nvSpPr>
        <p:spPr bwMode="auto">
          <a:xfrm>
            <a:off x="7330404" y="4022899"/>
            <a:ext cx="742192" cy="34655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0F5EFB-629C-431E-BECC-398B1E6D5308}"/>
              </a:ext>
            </a:extLst>
          </p:cNvPr>
          <p:cNvSpPr/>
          <p:nvPr/>
        </p:nvSpPr>
        <p:spPr bwMode="auto">
          <a:xfrm>
            <a:off x="5158558" y="3556086"/>
            <a:ext cx="2635666" cy="4668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8E1AD2-9DC8-4ED8-91C5-D22D20BDB61C}"/>
              </a:ext>
            </a:extLst>
          </p:cNvPr>
          <p:cNvSpPr txBox="1"/>
          <p:nvPr/>
        </p:nvSpPr>
        <p:spPr>
          <a:xfrm>
            <a:off x="5283821" y="4291898"/>
            <a:ext cx="339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Add Layer button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EEC4D9-679A-4160-A831-7A7B78B80727}"/>
              </a:ext>
            </a:extLst>
          </p:cNvPr>
          <p:cNvCxnSpPr>
            <a:cxnSpLocks/>
          </p:cNvCxnSpPr>
          <p:nvPr/>
        </p:nvCxnSpPr>
        <p:spPr bwMode="auto">
          <a:xfrm flipH="1">
            <a:off x="6797016" y="2387195"/>
            <a:ext cx="121295" cy="3128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1219AF1-9C16-4CD0-BC64-7AF855F78368}"/>
              </a:ext>
            </a:extLst>
          </p:cNvPr>
          <p:cNvCxnSpPr>
            <a:cxnSpLocks/>
          </p:cNvCxnSpPr>
          <p:nvPr/>
        </p:nvCxnSpPr>
        <p:spPr bwMode="auto">
          <a:xfrm>
            <a:off x="6679769" y="3194138"/>
            <a:ext cx="117247" cy="3127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507F237-ED5C-461F-BAD1-38639F34B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820" b="14833"/>
          <a:stretch/>
        </p:blipFill>
        <p:spPr>
          <a:xfrm>
            <a:off x="1515012" y="4930229"/>
            <a:ext cx="4380741" cy="171010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CA9EB569-C360-4679-A5CC-44EE97D1188C}"/>
              </a:ext>
            </a:extLst>
          </p:cNvPr>
          <p:cNvSpPr/>
          <p:nvPr/>
        </p:nvSpPr>
        <p:spPr bwMode="auto">
          <a:xfrm>
            <a:off x="4735857" y="5323916"/>
            <a:ext cx="882024" cy="7433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EEA5A8-9EDC-43EA-90FA-4916CAAA299F}"/>
              </a:ext>
            </a:extLst>
          </p:cNvPr>
          <p:cNvSpPr/>
          <p:nvPr/>
        </p:nvSpPr>
        <p:spPr bwMode="auto">
          <a:xfrm>
            <a:off x="1328888" y="5217162"/>
            <a:ext cx="1299199" cy="3048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C8C30E-E500-436B-A352-064DC2AE03F0}"/>
              </a:ext>
            </a:extLst>
          </p:cNvPr>
          <p:cNvSpPr txBox="1"/>
          <p:nvPr/>
        </p:nvSpPr>
        <p:spPr>
          <a:xfrm>
            <a:off x="1935734" y="4417431"/>
            <a:ext cx="353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Added an image layer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7AA534-E677-4336-B9DD-75ADBC3AFB95}"/>
              </a:ext>
            </a:extLst>
          </p:cNvPr>
          <p:cNvCxnSpPr>
            <a:cxnSpLocks/>
          </p:cNvCxnSpPr>
          <p:nvPr/>
        </p:nvCxnSpPr>
        <p:spPr bwMode="auto">
          <a:xfrm>
            <a:off x="4457985" y="4750829"/>
            <a:ext cx="604162" cy="5730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27167A-1670-49C4-B7D0-35DF6D3C3645}"/>
              </a:ext>
            </a:extLst>
          </p:cNvPr>
          <p:cNvCxnSpPr>
            <a:cxnSpLocks/>
          </p:cNvCxnSpPr>
          <p:nvPr/>
        </p:nvCxnSpPr>
        <p:spPr bwMode="auto">
          <a:xfrm flipH="1">
            <a:off x="2221965" y="4750829"/>
            <a:ext cx="770353" cy="4663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568411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5B5ED90-3D60-4CAA-A71A-E6D89C595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800" y="4765624"/>
            <a:ext cx="2896541" cy="18736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B677C0-9A9A-4DE4-89EA-963062F57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29" y="4778235"/>
            <a:ext cx="2823155" cy="1826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0F510-859B-4CB8-8A27-34DC94F6F6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40" b="14831"/>
          <a:stretch/>
        </p:blipFill>
        <p:spPr>
          <a:xfrm>
            <a:off x="4587407" y="2104734"/>
            <a:ext cx="4370302" cy="207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F5129-E4EE-4510-AA9E-4578BBA9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88913"/>
            <a:ext cx="8336280" cy="501650"/>
          </a:xfrm>
        </p:spPr>
        <p:txBody>
          <a:bodyPr/>
          <a:lstStyle/>
          <a:p>
            <a:r>
              <a:rPr lang="en-US" dirty="0"/>
              <a:t>Example of ODC Interoperation</a:t>
            </a:r>
            <a:br>
              <a:rPr lang="en-US" dirty="0"/>
            </a:br>
            <a:r>
              <a:rPr lang="en-US" sz="2800" dirty="0"/>
              <a:t>- Customized access and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54EE-13BA-4B1C-B1F1-FEA65C5E3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33" y="1269327"/>
            <a:ext cx="4686258" cy="3429396"/>
          </a:xfrm>
        </p:spPr>
        <p:txBody>
          <a:bodyPr/>
          <a:lstStyle/>
          <a:p>
            <a:r>
              <a:rPr lang="en-US" dirty="0"/>
              <a:t>Example (cont. Africa ODC):</a:t>
            </a:r>
          </a:p>
          <a:p>
            <a:pPr lvl="1"/>
            <a:r>
              <a:rPr lang="en-US" sz="2000" dirty="0"/>
              <a:t>Click the layer text  (become highlights)</a:t>
            </a:r>
          </a:p>
          <a:p>
            <a:pPr lvl="1"/>
            <a:r>
              <a:rPr lang="en-US" sz="2000" dirty="0"/>
              <a:t>Click “Disk Icon” then Data file popup window will be showing</a:t>
            </a:r>
          </a:p>
          <a:p>
            <a:pPr lvl="1"/>
            <a:r>
              <a:rPr lang="en-US" sz="2000" dirty="0"/>
              <a:t>Click “Chart Icon” for statistical information</a:t>
            </a:r>
          </a:p>
          <a:p>
            <a:pPr lvl="1"/>
            <a:r>
              <a:rPr lang="en-US" sz="2000" dirty="0"/>
              <a:t>Click “Chart” button for Showing Analytic Chart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03D85E-6C41-4C6E-8E54-FB9AC1B9C0C5}"/>
              </a:ext>
            </a:extLst>
          </p:cNvPr>
          <p:cNvSpPr/>
          <p:nvPr/>
        </p:nvSpPr>
        <p:spPr bwMode="auto">
          <a:xfrm>
            <a:off x="4457985" y="2785048"/>
            <a:ext cx="1437768" cy="28172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C8C01A-A17E-4D67-B183-C9FDA7F8986D}"/>
              </a:ext>
            </a:extLst>
          </p:cNvPr>
          <p:cNvSpPr txBox="1"/>
          <p:nvPr/>
        </p:nvSpPr>
        <p:spPr>
          <a:xfrm>
            <a:off x="5158558" y="4233592"/>
            <a:ext cx="339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Data file Popup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0F5EFB-629C-431E-BECC-398B1E6D5308}"/>
              </a:ext>
            </a:extLst>
          </p:cNvPr>
          <p:cNvSpPr/>
          <p:nvPr/>
        </p:nvSpPr>
        <p:spPr bwMode="auto">
          <a:xfrm>
            <a:off x="5377970" y="2925909"/>
            <a:ext cx="2635666" cy="77764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8E1AD2-9DC8-4ED8-91C5-D22D20BDB61C}"/>
              </a:ext>
            </a:extLst>
          </p:cNvPr>
          <p:cNvSpPr txBox="1"/>
          <p:nvPr/>
        </p:nvSpPr>
        <p:spPr>
          <a:xfrm>
            <a:off x="4457986" y="1657827"/>
            <a:ext cx="208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Select a layer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EEC4D9-679A-4160-A831-7A7B78B80727}"/>
              </a:ext>
            </a:extLst>
          </p:cNvPr>
          <p:cNvCxnSpPr>
            <a:cxnSpLocks/>
          </p:cNvCxnSpPr>
          <p:nvPr/>
        </p:nvCxnSpPr>
        <p:spPr bwMode="auto">
          <a:xfrm>
            <a:off x="7839027" y="1801232"/>
            <a:ext cx="349218" cy="3934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1219AF1-9C16-4CD0-BC64-7AF855F78368}"/>
              </a:ext>
            </a:extLst>
          </p:cNvPr>
          <p:cNvCxnSpPr>
            <a:cxnSpLocks/>
            <a:endCxn id="22" idx="4"/>
          </p:cNvCxnSpPr>
          <p:nvPr/>
        </p:nvCxnSpPr>
        <p:spPr bwMode="auto">
          <a:xfrm flipH="1" flipV="1">
            <a:off x="6695803" y="3703550"/>
            <a:ext cx="101214" cy="6150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A9EB569-C360-4679-A5CC-44EE97D1188C}"/>
              </a:ext>
            </a:extLst>
          </p:cNvPr>
          <p:cNvSpPr/>
          <p:nvPr/>
        </p:nvSpPr>
        <p:spPr bwMode="auto">
          <a:xfrm>
            <a:off x="6854180" y="3066769"/>
            <a:ext cx="326290" cy="2900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C8C30E-E500-436B-A352-064DC2AE03F0}"/>
              </a:ext>
            </a:extLst>
          </p:cNvPr>
          <p:cNvSpPr txBox="1"/>
          <p:nvPr/>
        </p:nvSpPr>
        <p:spPr>
          <a:xfrm>
            <a:off x="894258" y="6519546"/>
            <a:ext cx="353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Statistical Information Popup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7AA534-E677-4336-B9DD-75ADBC3AFB95}"/>
              </a:ext>
            </a:extLst>
          </p:cNvPr>
          <p:cNvCxnSpPr>
            <a:cxnSpLocks/>
          </p:cNvCxnSpPr>
          <p:nvPr/>
        </p:nvCxnSpPr>
        <p:spPr bwMode="auto">
          <a:xfrm flipV="1">
            <a:off x="4025495" y="3314730"/>
            <a:ext cx="2896540" cy="13467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688058-49CA-44A9-ABB4-E2FDDA261048}"/>
              </a:ext>
            </a:extLst>
          </p:cNvPr>
          <p:cNvCxnSpPr>
            <a:cxnSpLocks/>
          </p:cNvCxnSpPr>
          <p:nvPr/>
        </p:nvCxnSpPr>
        <p:spPr bwMode="auto">
          <a:xfrm flipH="1">
            <a:off x="5158558" y="2027159"/>
            <a:ext cx="175442" cy="7578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D3793B-47CC-485A-A7FA-9E0CF94217EB}"/>
              </a:ext>
            </a:extLst>
          </p:cNvPr>
          <p:cNvSpPr txBox="1"/>
          <p:nvPr/>
        </p:nvSpPr>
        <p:spPr>
          <a:xfrm>
            <a:off x="6539346" y="1476853"/>
            <a:ext cx="208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Disk Icon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9EE5CE-BF9D-42BD-9F82-C594FA17941D}"/>
              </a:ext>
            </a:extLst>
          </p:cNvPr>
          <p:cNvSpPr/>
          <p:nvPr/>
        </p:nvSpPr>
        <p:spPr bwMode="auto">
          <a:xfrm>
            <a:off x="8072596" y="2194641"/>
            <a:ext cx="366364" cy="28172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0515DE-3B43-473D-A16B-56E07BBACAC4}"/>
              </a:ext>
            </a:extLst>
          </p:cNvPr>
          <p:cNvSpPr txBox="1"/>
          <p:nvPr/>
        </p:nvSpPr>
        <p:spPr>
          <a:xfrm>
            <a:off x="3503090" y="4281894"/>
            <a:ext cx="2365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 “Chart Icon”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22EE44-AAEB-4189-BC32-CFD47D6B35CC}"/>
              </a:ext>
            </a:extLst>
          </p:cNvPr>
          <p:cNvSpPr/>
          <p:nvPr/>
        </p:nvSpPr>
        <p:spPr bwMode="auto">
          <a:xfrm>
            <a:off x="2262375" y="5004836"/>
            <a:ext cx="326290" cy="2900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DEF439-6599-4385-8785-C3FF4CD1DC27}"/>
              </a:ext>
            </a:extLst>
          </p:cNvPr>
          <p:cNvSpPr txBox="1"/>
          <p:nvPr/>
        </p:nvSpPr>
        <p:spPr>
          <a:xfrm>
            <a:off x="3571163" y="5319748"/>
            <a:ext cx="2365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 “Chart” Button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8085CC-2E3B-4E63-99F1-0692EC895087}"/>
              </a:ext>
            </a:extLst>
          </p:cNvPr>
          <p:cNvCxnSpPr>
            <a:cxnSpLocks/>
            <a:stCxn id="39" idx="5"/>
          </p:cNvCxnSpPr>
          <p:nvPr/>
        </p:nvCxnSpPr>
        <p:spPr bwMode="auto">
          <a:xfrm>
            <a:off x="2540881" y="5252396"/>
            <a:ext cx="3098908" cy="10656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502B7C9-21CC-42F5-B0E4-E5EE04B35591}"/>
              </a:ext>
            </a:extLst>
          </p:cNvPr>
          <p:cNvSpPr txBox="1"/>
          <p:nvPr/>
        </p:nvSpPr>
        <p:spPr>
          <a:xfrm>
            <a:off x="5410822" y="6499203"/>
            <a:ext cx="353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Chart Window</a:t>
            </a:r>
          </a:p>
        </p:txBody>
      </p:sp>
    </p:spTree>
    <p:extLst>
      <p:ext uri="{BB962C8B-B14F-4D97-AF65-F5344CB8AC3E}">
        <p14:creationId xmlns:p14="http://schemas.microsoft.com/office/powerpoint/2010/main" val="195478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D121347-0726-4D2F-8028-C864199A0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2" t="18245" r="23034" b="16703"/>
          <a:stretch/>
        </p:blipFill>
        <p:spPr>
          <a:xfrm>
            <a:off x="4586141" y="4363076"/>
            <a:ext cx="1819327" cy="1520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813FDC-A79A-4052-AAEE-50F0B1442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619" y="1525470"/>
            <a:ext cx="3641187" cy="2442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F5129-E4EE-4510-AA9E-4578BBA9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Portal (v0.97) Improvement</a:t>
            </a:r>
            <a:br>
              <a:rPr lang="en-US" dirty="0"/>
            </a:br>
            <a:r>
              <a:rPr lang="en-US" sz="2800" dirty="0"/>
              <a:t>- Daily Image Generating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54EE-13BA-4B1C-B1F1-FEA65C5E3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6" y="1426590"/>
            <a:ext cx="4617616" cy="4864100"/>
          </a:xfrm>
        </p:spPr>
        <p:txBody>
          <a:bodyPr/>
          <a:lstStyle/>
          <a:p>
            <a:r>
              <a:rPr lang="en-US" dirty="0"/>
              <a:t>Progress</a:t>
            </a:r>
          </a:p>
          <a:p>
            <a:pPr lvl="1"/>
            <a:r>
              <a:rPr lang="en-US" dirty="0"/>
              <a:t>Function improvement –Daily Image Generating</a:t>
            </a:r>
          </a:p>
          <a:p>
            <a:pPr lvl="2"/>
            <a:r>
              <a:rPr lang="en-US" dirty="0"/>
              <a:t>Improved to generate images from granule level entries</a:t>
            </a:r>
          </a:p>
          <a:p>
            <a:pPr lvl="2"/>
            <a:r>
              <a:rPr lang="en-US" dirty="0"/>
              <a:t>Generating time slicing multiple images</a:t>
            </a:r>
          </a:p>
          <a:p>
            <a:pPr lvl="2"/>
            <a:r>
              <a:rPr lang="en-US" dirty="0"/>
              <a:t>Can be comparing between daily variation</a:t>
            </a:r>
          </a:p>
          <a:p>
            <a:pPr lvl="2"/>
            <a:r>
              <a:rPr lang="en-US" dirty="0"/>
              <a:t>Can be applied to animated visualization</a:t>
            </a:r>
          </a:p>
          <a:p>
            <a:pPr lvl="2"/>
            <a:r>
              <a:rPr lang="en-US" dirty="0"/>
              <a:t>Upgradable to weekly or monthly functions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A7AA1-EB66-4F93-AC32-32C561C2FD41}"/>
              </a:ext>
            </a:extLst>
          </p:cNvPr>
          <p:cNvSpPr txBox="1"/>
          <p:nvPr/>
        </p:nvSpPr>
        <p:spPr>
          <a:xfrm>
            <a:off x="5161934" y="2683332"/>
            <a:ext cx="328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Set Temporal Range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To 2 or more dates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A85E29-B377-4299-AEFD-AB930922251F}"/>
              </a:ext>
            </a:extLst>
          </p:cNvPr>
          <p:cNvSpPr/>
          <p:nvPr/>
        </p:nvSpPr>
        <p:spPr bwMode="auto">
          <a:xfrm>
            <a:off x="7140863" y="2279212"/>
            <a:ext cx="857068" cy="3908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B4894A-191C-4602-B6BF-6448B7F92607}"/>
              </a:ext>
            </a:extLst>
          </p:cNvPr>
          <p:cNvSpPr/>
          <p:nvPr/>
        </p:nvSpPr>
        <p:spPr bwMode="auto">
          <a:xfrm>
            <a:off x="4680488" y="5346916"/>
            <a:ext cx="1270574" cy="3099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0E558E-4C26-4782-B7F3-8CE82BBC5CBD}"/>
              </a:ext>
            </a:extLst>
          </p:cNvPr>
          <p:cNvSpPr txBox="1"/>
          <p:nvPr/>
        </p:nvSpPr>
        <p:spPr>
          <a:xfrm>
            <a:off x="4252536" y="5832208"/>
            <a:ext cx="255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Period: Daily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914225-56B0-4EEF-AB14-E03778282EDB}"/>
              </a:ext>
            </a:extLst>
          </p:cNvPr>
          <p:cNvCxnSpPr>
            <a:cxnSpLocks/>
            <a:stCxn id="11" idx="6"/>
            <a:endCxn id="27" idx="1"/>
          </p:cNvCxnSpPr>
          <p:nvPr/>
        </p:nvCxnSpPr>
        <p:spPr bwMode="auto">
          <a:xfrm flipV="1">
            <a:off x="5951062" y="4397690"/>
            <a:ext cx="968937" cy="1104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4B61EE-4DAA-4EA4-BD26-91109C6EB489}"/>
              </a:ext>
            </a:extLst>
          </p:cNvPr>
          <p:cNvCxnSpPr>
            <a:cxnSpLocks/>
            <a:stCxn id="11" idx="6"/>
            <a:endCxn id="29" idx="1"/>
          </p:cNvCxnSpPr>
          <p:nvPr/>
        </p:nvCxnSpPr>
        <p:spPr bwMode="auto">
          <a:xfrm flipV="1">
            <a:off x="5951062" y="5095498"/>
            <a:ext cx="985690" cy="4064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9D7C43-2064-4C3B-A85F-8AF4D74305FE}"/>
              </a:ext>
            </a:extLst>
          </p:cNvPr>
          <p:cNvCxnSpPr>
            <a:cxnSpLocks/>
            <a:stCxn id="11" idx="6"/>
            <a:endCxn id="31" idx="1"/>
          </p:cNvCxnSpPr>
          <p:nvPr/>
        </p:nvCxnSpPr>
        <p:spPr bwMode="auto">
          <a:xfrm>
            <a:off x="5951062" y="5501900"/>
            <a:ext cx="979151" cy="4729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07359F9-19A9-4D10-ABED-A576594F9C82}"/>
              </a:ext>
            </a:extLst>
          </p:cNvPr>
          <p:cNvSpPr/>
          <p:nvPr/>
        </p:nvSpPr>
        <p:spPr bwMode="auto">
          <a:xfrm>
            <a:off x="6984361" y="4259526"/>
            <a:ext cx="1257888" cy="2763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kumimoji="0" lang="en-US" sz="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EDF671-78B9-4FB5-AB7D-C46F5E436387}"/>
              </a:ext>
            </a:extLst>
          </p:cNvPr>
          <p:cNvSpPr txBox="1"/>
          <p:nvPr/>
        </p:nvSpPr>
        <p:spPr>
          <a:xfrm>
            <a:off x="6919999" y="4228413"/>
            <a:ext cx="1399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BC73EC-0A87-450D-802A-BCB20B8259A3}"/>
              </a:ext>
            </a:extLst>
          </p:cNvPr>
          <p:cNvSpPr/>
          <p:nvPr/>
        </p:nvSpPr>
        <p:spPr bwMode="auto">
          <a:xfrm>
            <a:off x="7001114" y="4957334"/>
            <a:ext cx="1257888" cy="2763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kumimoji="0" lang="en-US" sz="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792299-0FD8-4D28-AF8D-59EAE35B08D6}"/>
              </a:ext>
            </a:extLst>
          </p:cNvPr>
          <p:cNvSpPr txBox="1"/>
          <p:nvPr/>
        </p:nvSpPr>
        <p:spPr>
          <a:xfrm>
            <a:off x="6936752" y="4926221"/>
            <a:ext cx="1399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FE6E3A-9705-4AEF-A140-319B625C95F0}"/>
              </a:ext>
            </a:extLst>
          </p:cNvPr>
          <p:cNvSpPr/>
          <p:nvPr/>
        </p:nvSpPr>
        <p:spPr bwMode="auto">
          <a:xfrm>
            <a:off x="6994575" y="5836664"/>
            <a:ext cx="1257888" cy="2763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kumimoji="0" lang="en-US" sz="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07C018-F189-4C3E-AC08-3B7CAAB7E81E}"/>
              </a:ext>
            </a:extLst>
          </p:cNvPr>
          <p:cNvSpPr txBox="1"/>
          <p:nvPr/>
        </p:nvSpPr>
        <p:spPr>
          <a:xfrm>
            <a:off x="6930213" y="5805551"/>
            <a:ext cx="1399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  <a:p>
            <a:r>
              <a:rPr lang="en-US" sz="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</a:rPr>
              <a:t>https://e4ftl01.cr.usgs.gov//MODV6_Dal_E/MOLT/MO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935F1-47FD-4B75-9FB5-74902C0BF837}"/>
              </a:ext>
            </a:extLst>
          </p:cNvPr>
          <p:cNvSpPr txBox="1"/>
          <p:nvPr/>
        </p:nvSpPr>
        <p:spPr>
          <a:xfrm>
            <a:off x="7039691" y="4281313"/>
            <a:ext cx="10134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1</a:t>
            </a:r>
            <a:r>
              <a:rPr lang="en-US" sz="1050" b="1" baseline="30000" dirty="0">
                <a:solidFill>
                  <a:srgbClr val="FF0000"/>
                </a:solidFill>
              </a:rPr>
              <a:t>st</a:t>
            </a:r>
            <a:r>
              <a:rPr lang="en-US" sz="1050" b="1" dirty="0">
                <a:solidFill>
                  <a:srgbClr val="FF0000"/>
                </a:solidFill>
              </a:rPr>
              <a:t> date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36349B-FE37-470C-88D6-B5B98EEACFF2}"/>
              </a:ext>
            </a:extLst>
          </p:cNvPr>
          <p:cNvSpPr txBox="1"/>
          <p:nvPr/>
        </p:nvSpPr>
        <p:spPr>
          <a:xfrm>
            <a:off x="7056445" y="4964402"/>
            <a:ext cx="10134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2</a:t>
            </a:r>
            <a:r>
              <a:rPr lang="en-US" sz="1050" b="1" baseline="30000" dirty="0">
                <a:solidFill>
                  <a:srgbClr val="FF0000"/>
                </a:solidFill>
              </a:rPr>
              <a:t>nd</a:t>
            </a:r>
            <a:r>
              <a:rPr lang="en-US" sz="1050" b="1" dirty="0">
                <a:solidFill>
                  <a:srgbClr val="FF0000"/>
                </a:solidFill>
              </a:rPr>
              <a:t> date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7DD346-21BE-4499-BCBF-7BFB662745BA}"/>
              </a:ext>
            </a:extLst>
          </p:cNvPr>
          <p:cNvSpPr txBox="1"/>
          <p:nvPr/>
        </p:nvSpPr>
        <p:spPr>
          <a:xfrm>
            <a:off x="7046251" y="5832208"/>
            <a:ext cx="10134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n</a:t>
            </a:r>
            <a:r>
              <a:rPr lang="en-US" sz="1050" b="1" baseline="30000" dirty="0">
                <a:solidFill>
                  <a:srgbClr val="FF0000"/>
                </a:solidFill>
              </a:rPr>
              <a:t>th</a:t>
            </a:r>
            <a:r>
              <a:rPr lang="en-US" sz="1050" b="1" dirty="0">
                <a:solidFill>
                  <a:srgbClr val="FF0000"/>
                </a:solidFill>
              </a:rPr>
              <a:t> date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57C78F-8335-47FC-A043-49539E751635}"/>
              </a:ext>
            </a:extLst>
          </p:cNvPr>
          <p:cNvSpPr txBox="1"/>
          <p:nvPr/>
        </p:nvSpPr>
        <p:spPr>
          <a:xfrm rot="5400000">
            <a:off x="7347537" y="5374942"/>
            <a:ext cx="4437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B9C64E4-5C41-4330-B83E-FF2D4F90CA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65" t="24023" r="23907" b="21788"/>
          <a:stretch/>
        </p:blipFill>
        <p:spPr>
          <a:xfrm>
            <a:off x="8331154" y="4066457"/>
            <a:ext cx="470434" cy="6596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A2BA50B-06B6-4FB2-9417-DDB34B4ECC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53" t="23130" r="23907" b="22102"/>
          <a:stretch/>
        </p:blipFill>
        <p:spPr>
          <a:xfrm>
            <a:off x="8336494" y="4797822"/>
            <a:ext cx="474276" cy="6666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7DF84A2-9CF2-4FAE-BCDD-29E07E4762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70" t="22837" r="25023" b="22234"/>
          <a:stretch/>
        </p:blipFill>
        <p:spPr>
          <a:xfrm>
            <a:off x="8368435" y="5669292"/>
            <a:ext cx="433754" cy="668622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70F53C-A077-49A2-ADC5-72FD0D3A4592}"/>
              </a:ext>
            </a:extLst>
          </p:cNvPr>
          <p:cNvCxnSpPr>
            <a:cxnSpLocks/>
          </p:cNvCxnSpPr>
          <p:nvPr/>
        </p:nvCxnSpPr>
        <p:spPr bwMode="auto">
          <a:xfrm flipH="1">
            <a:off x="5161934" y="3329663"/>
            <a:ext cx="1243534" cy="19503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5463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858B74B-E3CA-46A6-9E5B-DE1426F85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28" t="38393" r="24767" b="28659"/>
          <a:stretch/>
        </p:blipFill>
        <p:spPr>
          <a:xfrm>
            <a:off x="6531737" y="5636089"/>
            <a:ext cx="2367323" cy="10320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E878E5-9FCB-4BD4-9565-229EF570C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8" t="38393" r="23213" b="27423"/>
          <a:stretch/>
        </p:blipFill>
        <p:spPr>
          <a:xfrm>
            <a:off x="4474131" y="4457626"/>
            <a:ext cx="2555479" cy="1145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87542-AE82-483E-BB53-5C2933D47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753" y="1502743"/>
            <a:ext cx="4074384" cy="2733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F5129-E4EE-4510-AA9E-4578BBA9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843" y="188913"/>
            <a:ext cx="7735957" cy="501650"/>
          </a:xfrm>
        </p:spPr>
        <p:txBody>
          <a:bodyPr/>
          <a:lstStyle/>
          <a:p>
            <a:r>
              <a:rPr lang="en-US" dirty="0"/>
              <a:t>Carbon Portal (v0.97) Improvement </a:t>
            </a:r>
            <a:br>
              <a:rPr lang="en-US" dirty="0"/>
            </a:br>
            <a:r>
              <a:rPr lang="en-US" sz="2800" dirty="0"/>
              <a:t>- Image Generating Task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54EE-13BA-4B1C-B1F1-FEA65C5E3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6" y="1426590"/>
            <a:ext cx="4617616" cy="4864100"/>
          </a:xfrm>
        </p:spPr>
        <p:txBody>
          <a:bodyPr/>
          <a:lstStyle/>
          <a:p>
            <a:r>
              <a:rPr lang="en-US" dirty="0"/>
              <a:t>Progress</a:t>
            </a:r>
          </a:p>
          <a:p>
            <a:pPr lvl="1"/>
            <a:r>
              <a:rPr lang="en-US" dirty="0"/>
              <a:t>Performance improvement – Image Generating Task Management</a:t>
            </a:r>
          </a:p>
          <a:p>
            <a:pPr lvl="2"/>
            <a:r>
              <a:rPr lang="en-US" dirty="0"/>
              <a:t>Task management from asynchronous query tasks</a:t>
            </a:r>
          </a:p>
          <a:p>
            <a:pPr lvl="2"/>
            <a:r>
              <a:rPr lang="en-US" dirty="0"/>
              <a:t>Restricting maximum number of tasks at a time</a:t>
            </a:r>
          </a:p>
          <a:p>
            <a:pPr lvl="2"/>
            <a:r>
              <a:rPr lang="en-US" dirty="0"/>
              <a:t>Control from user’s unintended heavy task loads</a:t>
            </a:r>
          </a:p>
          <a:p>
            <a:pPr lvl="2"/>
            <a:r>
              <a:rPr lang="en-US" dirty="0"/>
              <a:t>Set 2 for maximum task</a:t>
            </a:r>
          </a:p>
          <a:p>
            <a:pPr lvl="2"/>
            <a:r>
              <a:rPr lang="en-US" dirty="0"/>
              <a:t>Can be adjustable after performance tuning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A7AA1-EB66-4F93-AC32-32C561C2FD41}"/>
              </a:ext>
            </a:extLst>
          </p:cNvPr>
          <p:cNvSpPr txBox="1"/>
          <p:nvPr/>
        </p:nvSpPr>
        <p:spPr>
          <a:xfrm>
            <a:off x="5576242" y="2060317"/>
            <a:ext cx="228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Generating Task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Management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A85E29-B377-4299-AEFD-AB930922251F}"/>
              </a:ext>
            </a:extLst>
          </p:cNvPr>
          <p:cNvSpPr/>
          <p:nvPr/>
        </p:nvSpPr>
        <p:spPr bwMode="auto">
          <a:xfrm>
            <a:off x="5576242" y="2666244"/>
            <a:ext cx="2338991" cy="5294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EFB7D-6F10-4150-B3A3-5E2D2267D98C}"/>
              </a:ext>
            </a:extLst>
          </p:cNvPr>
          <p:cNvSpPr txBox="1"/>
          <p:nvPr/>
        </p:nvSpPr>
        <p:spPr>
          <a:xfrm>
            <a:off x="5576242" y="4166184"/>
            <a:ext cx="338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Maximum 2 tasks at a time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B4894A-191C-4602-B6BF-6448B7F92607}"/>
              </a:ext>
            </a:extLst>
          </p:cNvPr>
          <p:cNvSpPr/>
          <p:nvPr/>
        </p:nvSpPr>
        <p:spPr bwMode="auto">
          <a:xfrm>
            <a:off x="4396371" y="4594510"/>
            <a:ext cx="2489139" cy="2952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4C58BB-FAE8-41C3-86D8-5E430DB8065D}"/>
              </a:ext>
            </a:extLst>
          </p:cNvPr>
          <p:cNvSpPr/>
          <p:nvPr/>
        </p:nvSpPr>
        <p:spPr bwMode="auto">
          <a:xfrm>
            <a:off x="6587399" y="5657405"/>
            <a:ext cx="2275521" cy="6191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0E558E-4C26-4782-B7F3-8CE82BBC5CBD}"/>
              </a:ext>
            </a:extLst>
          </p:cNvPr>
          <p:cNvSpPr txBox="1"/>
          <p:nvPr/>
        </p:nvSpPr>
        <p:spPr>
          <a:xfrm>
            <a:off x="4201182" y="5063924"/>
            <a:ext cx="142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waiting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A84D7-4B26-4C77-A275-BD206999C195}"/>
              </a:ext>
            </a:extLst>
          </p:cNvPr>
          <p:cNvSpPr txBox="1"/>
          <p:nvPr/>
        </p:nvSpPr>
        <p:spPr>
          <a:xfrm>
            <a:off x="7365496" y="5239064"/>
            <a:ext cx="1598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Finish All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42373C-4902-4104-8819-01E14F37AE64}"/>
              </a:ext>
            </a:extLst>
          </p:cNvPr>
          <p:cNvCxnSpPr>
            <a:cxnSpLocks/>
            <a:endCxn id="11" idx="0"/>
          </p:cNvCxnSpPr>
          <p:nvPr/>
        </p:nvCxnSpPr>
        <p:spPr bwMode="auto">
          <a:xfrm flipH="1">
            <a:off x="5640941" y="3195693"/>
            <a:ext cx="650718" cy="13988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9E240C49-0322-44B8-BB3F-3F74281FF36A}"/>
              </a:ext>
            </a:extLst>
          </p:cNvPr>
          <p:cNvSpPr/>
          <p:nvPr/>
        </p:nvSpPr>
        <p:spPr bwMode="auto">
          <a:xfrm>
            <a:off x="4474131" y="4889743"/>
            <a:ext cx="738337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72E12D-B78D-4023-BBB2-900F8827D9B0}"/>
              </a:ext>
            </a:extLst>
          </p:cNvPr>
          <p:cNvCxnSpPr>
            <a:cxnSpLocks/>
            <a:stCxn id="25" idx="5"/>
          </p:cNvCxnSpPr>
          <p:nvPr/>
        </p:nvCxnSpPr>
        <p:spPr bwMode="auto">
          <a:xfrm>
            <a:off x="5104341" y="5019825"/>
            <a:ext cx="2003029" cy="675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19963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CCD4F2-F1CC-4D58-9167-C7B7A41BB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6" t="31510" r="22318" b="22868"/>
          <a:stretch/>
        </p:blipFill>
        <p:spPr>
          <a:xfrm>
            <a:off x="4908111" y="4882255"/>
            <a:ext cx="2403383" cy="1354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7F9954-9A91-43DA-9878-EF11DFB8E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177" y="1526996"/>
            <a:ext cx="3482960" cy="2336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F5129-E4EE-4510-AA9E-4578BBA9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Portal (v0.97) Improvement </a:t>
            </a:r>
            <a:br>
              <a:rPr lang="en-US" dirty="0"/>
            </a:br>
            <a:r>
              <a:rPr lang="en-US" sz="2800" dirty="0"/>
              <a:t>-Hierarchical Layer 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54EE-13BA-4B1C-B1F1-FEA65C5E3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6" y="1426590"/>
            <a:ext cx="4617616" cy="4864100"/>
          </a:xfrm>
        </p:spPr>
        <p:txBody>
          <a:bodyPr/>
          <a:lstStyle/>
          <a:p>
            <a:r>
              <a:rPr lang="en-US" dirty="0"/>
              <a:t>Progress</a:t>
            </a:r>
          </a:p>
          <a:p>
            <a:pPr lvl="1"/>
            <a:r>
              <a:rPr lang="en-US" dirty="0"/>
              <a:t>User Interface improvement – Hierarchical Layers and Layer Group    </a:t>
            </a:r>
          </a:p>
          <a:p>
            <a:pPr lvl="2"/>
            <a:r>
              <a:rPr lang="en-US" dirty="0"/>
              <a:t>Support Layer Group</a:t>
            </a:r>
          </a:p>
          <a:p>
            <a:pPr lvl="2"/>
            <a:r>
              <a:rPr lang="en-US" dirty="0"/>
              <a:t>For single request but multiple replies query case</a:t>
            </a:r>
          </a:p>
          <a:p>
            <a:pPr lvl="2"/>
            <a:r>
              <a:rPr lang="en-US" dirty="0"/>
              <a:t>Correspond for supporting daily images</a:t>
            </a:r>
          </a:p>
          <a:p>
            <a:pPr lvl="2"/>
            <a:r>
              <a:rPr lang="en-US" dirty="0"/>
              <a:t>Layer Visibility can be turning on or off per each child layers</a:t>
            </a:r>
          </a:p>
          <a:p>
            <a:pPr lvl="2"/>
            <a:r>
              <a:rPr lang="en-US" dirty="0"/>
              <a:t>Downloading, showing statistical information from each daily image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A7AA1-EB66-4F93-AC32-32C561C2FD41}"/>
              </a:ext>
            </a:extLst>
          </p:cNvPr>
          <p:cNvSpPr txBox="1"/>
          <p:nvPr/>
        </p:nvSpPr>
        <p:spPr>
          <a:xfrm>
            <a:off x="4121158" y="3876347"/>
            <a:ext cx="328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Layer Group and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Hierarchical Layers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A85E29-B377-4299-AEFD-AB930922251F}"/>
              </a:ext>
            </a:extLst>
          </p:cNvPr>
          <p:cNvSpPr/>
          <p:nvPr/>
        </p:nvSpPr>
        <p:spPr bwMode="auto">
          <a:xfrm>
            <a:off x="5168758" y="2814323"/>
            <a:ext cx="1122900" cy="5294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EFB7D-6F10-4150-B3A3-5E2D2267D98C}"/>
              </a:ext>
            </a:extLst>
          </p:cNvPr>
          <p:cNvSpPr txBox="1"/>
          <p:nvPr/>
        </p:nvSpPr>
        <p:spPr>
          <a:xfrm>
            <a:off x="6940933" y="3958604"/>
            <a:ext cx="228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Showing All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Checked Layers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B4894A-191C-4602-B6BF-6448B7F92607}"/>
              </a:ext>
            </a:extLst>
          </p:cNvPr>
          <p:cNvSpPr/>
          <p:nvPr/>
        </p:nvSpPr>
        <p:spPr bwMode="auto">
          <a:xfrm>
            <a:off x="6700663" y="5134319"/>
            <a:ext cx="425212" cy="77224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4C58BB-FAE8-41C3-86D8-5E430DB8065D}"/>
              </a:ext>
            </a:extLst>
          </p:cNvPr>
          <p:cNvSpPr/>
          <p:nvPr/>
        </p:nvSpPr>
        <p:spPr bwMode="auto">
          <a:xfrm>
            <a:off x="6913269" y="1848781"/>
            <a:ext cx="1179871" cy="170578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0E558E-4C26-4782-B7F3-8CE82BBC5CBD}"/>
              </a:ext>
            </a:extLst>
          </p:cNvPr>
          <p:cNvSpPr txBox="1"/>
          <p:nvPr/>
        </p:nvSpPr>
        <p:spPr>
          <a:xfrm>
            <a:off x="7009098" y="5134319"/>
            <a:ext cx="2555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Statistical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Information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per Each Image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6BB22-4A2F-43D0-8712-C84DF881CC0D}"/>
              </a:ext>
            </a:extLst>
          </p:cNvPr>
          <p:cNvCxnSpPr>
            <a:cxnSpLocks/>
          </p:cNvCxnSpPr>
          <p:nvPr/>
        </p:nvCxnSpPr>
        <p:spPr bwMode="auto">
          <a:xfrm flipH="1">
            <a:off x="5606356" y="3356419"/>
            <a:ext cx="93366" cy="5754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6BF16B-4123-42DE-955C-A6E26CF1760B}"/>
              </a:ext>
            </a:extLst>
          </p:cNvPr>
          <p:cNvCxnSpPr>
            <a:cxnSpLocks/>
          </p:cNvCxnSpPr>
          <p:nvPr/>
        </p:nvCxnSpPr>
        <p:spPr bwMode="auto">
          <a:xfrm>
            <a:off x="7809837" y="3507110"/>
            <a:ext cx="91517" cy="4514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6B8334-DBD8-4E5E-A4EC-6CACB8AC4084}"/>
              </a:ext>
            </a:extLst>
          </p:cNvPr>
          <p:cNvCxnSpPr>
            <a:cxnSpLocks/>
          </p:cNvCxnSpPr>
          <p:nvPr/>
        </p:nvCxnSpPr>
        <p:spPr bwMode="auto">
          <a:xfrm>
            <a:off x="7125875" y="5520440"/>
            <a:ext cx="37732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908307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35E874-BC5A-418C-849F-4A3152558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73" t="37621" r="33686" b="26680"/>
          <a:stretch/>
        </p:blipFill>
        <p:spPr>
          <a:xfrm>
            <a:off x="4964778" y="5367984"/>
            <a:ext cx="1509022" cy="1064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54BE1A-CC09-4715-9814-BBC61C45C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177" y="1477020"/>
            <a:ext cx="4286231" cy="2875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F5129-E4EE-4510-AA9E-4578BBA9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Portal (v0.97) Improvement </a:t>
            </a:r>
            <a:br>
              <a:rPr lang="en-US" dirty="0"/>
            </a:br>
            <a:r>
              <a:rPr lang="en-US" sz="2800" dirty="0"/>
              <a:t>- Comparison and Animation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54EE-13BA-4B1C-B1F1-FEA65C5E3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" y="1463221"/>
            <a:ext cx="4286231" cy="5573010"/>
          </a:xfrm>
        </p:spPr>
        <p:txBody>
          <a:bodyPr/>
          <a:lstStyle/>
          <a:p>
            <a:r>
              <a:rPr lang="en-US" dirty="0"/>
              <a:t>Progress</a:t>
            </a:r>
          </a:p>
          <a:p>
            <a:pPr lvl="1"/>
            <a:r>
              <a:rPr lang="en-US" dirty="0"/>
              <a:t>User interface improvement – Comparison and Animation</a:t>
            </a:r>
          </a:p>
          <a:p>
            <a:pPr lvl="2"/>
            <a:r>
              <a:rPr lang="en-US" dirty="0"/>
              <a:t>For showing variation visually from each daily images</a:t>
            </a:r>
          </a:p>
          <a:p>
            <a:pPr lvl="2"/>
            <a:r>
              <a:rPr lang="en-US" dirty="0"/>
              <a:t>Press Play button for showing animation</a:t>
            </a:r>
          </a:p>
          <a:p>
            <a:pPr lvl="2"/>
            <a:r>
              <a:rPr lang="en-US" dirty="0"/>
              <a:t>Merge Timeline option for showing only selected date layer or not.</a:t>
            </a:r>
          </a:p>
          <a:p>
            <a:pPr lvl="2"/>
            <a:r>
              <a:rPr lang="en-US" dirty="0"/>
              <a:t>Slide bar can change current time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A7AA1-EB66-4F93-AC32-32C561C2FD41}"/>
              </a:ext>
            </a:extLst>
          </p:cNvPr>
          <p:cNvSpPr txBox="1"/>
          <p:nvPr/>
        </p:nvSpPr>
        <p:spPr>
          <a:xfrm>
            <a:off x="4953143" y="4390274"/>
            <a:ext cx="103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Play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Button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3847AB-1512-45E1-AD9D-B0B9E5DD4CC9}"/>
              </a:ext>
            </a:extLst>
          </p:cNvPr>
          <p:cNvSpPr/>
          <p:nvPr/>
        </p:nvSpPr>
        <p:spPr bwMode="auto">
          <a:xfrm>
            <a:off x="5350946" y="3948832"/>
            <a:ext cx="426958" cy="4145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CE4169-83B0-46C2-8837-C813AC7E1A65}"/>
              </a:ext>
            </a:extLst>
          </p:cNvPr>
          <p:cNvSpPr/>
          <p:nvPr/>
        </p:nvSpPr>
        <p:spPr bwMode="auto">
          <a:xfrm>
            <a:off x="6208768" y="3950362"/>
            <a:ext cx="1115406" cy="35353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657BA4-B1A9-41C9-A8A7-D0C263CE5DF3}"/>
              </a:ext>
            </a:extLst>
          </p:cNvPr>
          <p:cNvSpPr txBox="1"/>
          <p:nvPr/>
        </p:nvSpPr>
        <p:spPr>
          <a:xfrm>
            <a:off x="6208768" y="4395861"/>
            <a:ext cx="1509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Slide Bar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6B591F-FBB0-4383-9D86-00C53AB9214C}"/>
              </a:ext>
            </a:extLst>
          </p:cNvPr>
          <p:cNvSpPr/>
          <p:nvPr/>
        </p:nvSpPr>
        <p:spPr bwMode="auto">
          <a:xfrm>
            <a:off x="5034747" y="5484349"/>
            <a:ext cx="1115406" cy="35353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F2EC4D-E9A1-460E-B5E0-E74238686DA2}"/>
              </a:ext>
            </a:extLst>
          </p:cNvPr>
          <p:cNvSpPr txBox="1"/>
          <p:nvPr/>
        </p:nvSpPr>
        <p:spPr>
          <a:xfrm>
            <a:off x="6405640" y="5485878"/>
            <a:ext cx="205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Merge Timeline</a:t>
            </a:r>
          </a:p>
        </p:txBody>
      </p:sp>
    </p:spTree>
    <p:extLst>
      <p:ext uri="{BB962C8B-B14F-4D97-AF65-F5344CB8AC3E}">
        <p14:creationId xmlns:p14="http://schemas.microsoft.com/office/powerpoint/2010/main" val="233505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AB84-A326-DB45-AB6A-CE690F3F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the talks/Demo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38DD0-2725-194C-A6EA-4485615D0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 progresses since WGISS-48</a:t>
            </a:r>
          </a:p>
          <a:p>
            <a:r>
              <a:rPr lang="en-US" dirty="0"/>
              <a:t>Live demo of links to Open Data Cubes (ODC)</a:t>
            </a:r>
          </a:p>
        </p:txBody>
      </p:sp>
    </p:spTree>
    <p:extLst>
      <p:ext uri="{BB962C8B-B14F-4D97-AF65-F5344CB8AC3E}">
        <p14:creationId xmlns:p14="http://schemas.microsoft.com/office/powerpoint/2010/main" val="721875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764" y="177338"/>
            <a:ext cx="7396162" cy="501650"/>
          </a:xfrm>
        </p:spPr>
        <p:txBody>
          <a:bodyPr/>
          <a:lstStyle/>
          <a:p>
            <a:r>
              <a:rPr lang="en-US" sz="2400" dirty="0"/>
              <a:t>Major activities and progress since WGISS-48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63" y="1407629"/>
            <a:ext cx="8445500" cy="5400675"/>
          </a:xfrm>
        </p:spPr>
        <p:txBody>
          <a:bodyPr/>
          <a:lstStyle/>
          <a:p>
            <a:r>
              <a:rPr lang="en-US" dirty="0"/>
              <a:t>Beta version of CWIC Carbon Portal (Version 0.9) was released and demonstrated at WGISS-48</a:t>
            </a:r>
          </a:p>
          <a:p>
            <a:r>
              <a:rPr lang="en-US" dirty="0"/>
              <a:t>Major activities and progress since WGISS-48</a:t>
            </a:r>
          </a:p>
          <a:p>
            <a:pPr lvl="1"/>
            <a:r>
              <a:rPr lang="en-US" dirty="0"/>
              <a:t>Links to Open Data Cube</a:t>
            </a:r>
          </a:p>
          <a:p>
            <a:pPr lvl="1"/>
            <a:r>
              <a:rPr lang="en-US" dirty="0"/>
              <a:t>Function additions and improvements</a:t>
            </a:r>
          </a:p>
          <a:p>
            <a:pPr lvl="1"/>
            <a:r>
              <a:rPr lang="en-US" dirty="0"/>
              <a:t>Exploration of support to other CEOS/GEOSS Initiatives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270" y="188913"/>
            <a:ext cx="7805530" cy="501650"/>
          </a:xfrm>
        </p:spPr>
        <p:txBody>
          <a:bodyPr/>
          <a:lstStyle/>
          <a:p>
            <a:r>
              <a:rPr lang="en-US" sz="2800" dirty="0"/>
              <a:t>Links to ODC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requirement from the carbon science community: Linking to Open Data Cube (ODC)</a:t>
            </a:r>
          </a:p>
          <a:p>
            <a:pPr lvl="1"/>
            <a:r>
              <a:rPr lang="en-US" dirty="0"/>
              <a:t>Analyzed the new requirements and inputs to design the implementation approaches</a:t>
            </a:r>
          </a:p>
          <a:p>
            <a:pPr lvl="1"/>
            <a:r>
              <a:rPr lang="en-US" dirty="0"/>
              <a:t>Tested ODC API and designed metadata and data exchange interfaces with ODC</a:t>
            </a:r>
          </a:p>
          <a:p>
            <a:pPr lvl="1"/>
            <a:r>
              <a:rPr lang="en-US" dirty="0"/>
              <a:t>Designed and released the architecture (white paper) on portal links to ODC</a:t>
            </a:r>
          </a:p>
          <a:p>
            <a:r>
              <a:rPr lang="en-US" dirty="0"/>
              <a:t>Implementation</a:t>
            </a:r>
          </a:p>
          <a:p>
            <a:pPr lvl="1"/>
            <a:r>
              <a:rPr lang="en-US" dirty="0"/>
              <a:t>Enabled metadata harvest from ODC at both collection and granule levels</a:t>
            </a:r>
          </a:p>
          <a:p>
            <a:pPr lvl="1"/>
            <a:r>
              <a:rPr lang="en-US" dirty="0"/>
              <a:t>Interoperability in data search, access, and analytics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AE05-E6F1-334B-B45E-EF86EB48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additions and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8D6AB-4373-5748-827B-141547D7E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and bug fixing</a:t>
            </a:r>
          </a:p>
          <a:p>
            <a:pPr lvl="1"/>
            <a:r>
              <a:rPr lang="en-US" dirty="0"/>
              <a:t>Tested and evaluated the released portal</a:t>
            </a:r>
          </a:p>
          <a:p>
            <a:pPr lvl="1"/>
            <a:r>
              <a:rPr lang="en-US" dirty="0"/>
              <a:t>Fixed bugs</a:t>
            </a:r>
          </a:p>
          <a:p>
            <a:r>
              <a:rPr lang="en-US" dirty="0"/>
              <a:t>New functions and improvement</a:t>
            </a:r>
          </a:p>
          <a:p>
            <a:pPr lvl="1"/>
            <a:r>
              <a:rPr lang="en-US" dirty="0"/>
              <a:t>Daily Image Generating</a:t>
            </a:r>
          </a:p>
          <a:p>
            <a:pPr lvl="1"/>
            <a:r>
              <a:rPr lang="en-US" sz="2400" dirty="0"/>
              <a:t>Image Generating Task Management</a:t>
            </a:r>
          </a:p>
          <a:p>
            <a:pPr lvl="1"/>
            <a:r>
              <a:rPr lang="en-US" sz="2400" dirty="0"/>
              <a:t>Hierarchical Layer Management</a:t>
            </a:r>
          </a:p>
          <a:p>
            <a:pPr lvl="1"/>
            <a:r>
              <a:rPr lang="en-US" sz="2400" dirty="0"/>
              <a:t>Improved controls for Comparison and Animation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3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F130-486D-D946-BC51-D8944BB7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to other CEOS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6766E-4C58-8E42-8FC7-D8F79D7E6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Communicated with CEOS WGISS leadership on the possibility to repurpose the portal to support other CEOS/GEOSS initiative</a:t>
            </a:r>
          </a:p>
          <a:p>
            <a:r>
              <a:rPr lang="en-US" dirty="0"/>
              <a:t>Discussed with Dr. Paul </a:t>
            </a:r>
            <a:r>
              <a:rPr lang="en-US" dirty="0" err="1"/>
              <a:t>Digiacomo</a:t>
            </a:r>
            <a:r>
              <a:rPr lang="en-US" dirty="0"/>
              <a:t> of NOAA on possibility to support CEOS Coastal initiative and CEOS/GEOSS blue ocean initiative</a:t>
            </a:r>
          </a:p>
          <a:p>
            <a:pPr lvl="1"/>
            <a:r>
              <a:rPr lang="en-US" dirty="0"/>
              <a:t>Understand the requirement</a:t>
            </a:r>
          </a:p>
          <a:p>
            <a:pPr lvl="1"/>
            <a:r>
              <a:rPr lang="en-US" dirty="0"/>
              <a:t>Further discussions are needed.  </a:t>
            </a:r>
          </a:p>
        </p:txBody>
      </p:sp>
    </p:spTree>
    <p:extLst>
      <p:ext uri="{BB962C8B-B14F-4D97-AF65-F5344CB8AC3E}">
        <p14:creationId xmlns:p14="http://schemas.microsoft.com/office/powerpoint/2010/main" val="1068340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148" y="188913"/>
            <a:ext cx="7785652" cy="501650"/>
          </a:xfrm>
        </p:spPr>
        <p:txBody>
          <a:bodyPr/>
          <a:lstStyle/>
          <a:p>
            <a:r>
              <a:rPr lang="en-US" sz="2800" dirty="0"/>
              <a:t>Links to ODC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63" y="1457325"/>
            <a:ext cx="4185684" cy="4864100"/>
          </a:xfrm>
        </p:spPr>
        <p:txBody>
          <a:bodyPr/>
          <a:lstStyle/>
          <a:p>
            <a:r>
              <a:rPr lang="en-US" dirty="0"/>
              <a:t>An architecture design white paper was released in January 2020</a:t>
            </a:r>
          </a:p>
          <a:p>
            <a:r>
              <a:rPr lang="en-US" dirty="0"/>
              <a:t>Five view design: enterprise view, information view, computational view, technology view, engineering view </a:t>
            </a:r>
          </a:p>
          <a:p>
            <a:r>
              <a:rPr lang="en-US" dirty="0"/>
              <a:t>Overall architecture</a:t>
            </a:r>
          </a:p>
          <a:p>
            <a:pPr lvl="1"/>
            <a:r>
              <a:rPr lang="en-US" dirty="0"/>
              <a:t>Added metadata harvest</a:t>
            </a:r>
          </a:p>
          <a:p>
            <a:pPr lvl="1"/>
            <a:r>
              <a:rPr lang="en-US" dirty="0"/>
              <a:t>Added data broker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6853" y="1457326"/>
            <a:ext cx="2510145" cy="200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2547" y="3191854"/>
            <a:ext cx="4504313" cy="291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to ODC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62" y="1302026"/>
            <a:ext cx="6968641" cy="1087092"/>
          </a:xfrm>
        </p:spPr>
        <p:txBody>
          <a:bodyPr/>
          <a:lstStyle/>
          <a:p>
            <a:r>
              <a:rPr lang="en-US" dirty="0"/>
              <a:t>Links to ODC</a:t>
            </a:r>
          </a:p>
          <a:p>
            <a:pPr lvl="1"/>
            <a:r>
              <a:rPr lang="en-US" dirty="0"/>
              <a:t>Data collections</a:t>
            </a:r>
          </a:p>
          <a:p>
            <a:pPr lvl="1"/>
            <a:r>
              <a:rPr lang="en-US" dirty="0"/>
              <a:t>Granules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305" y="2499065"/>
            <a:ext cx="7696200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of links to ODC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Implementations started with Vietnam Open Data Cube (datacube.vn)</a:t>
            </a:r>
          </a:p>
          <a:p>
            <a:pPr lvl="1"/>
            <a:r>
              <a:rPr lang="en-US" dirty="0"/>
              <a:t>Deployed at gis.csiss.gmu.edu/carbon/</a:t>
            </a:r>
            <a:r>
              <a:rPr lang="en-US" dirty="0" err="1"/>
              <a:t>mekong</a:t>
            </a:r>
            <a:r>
              <a:rPr lang="en-US" dirty="0"/>
              <a:t>/</a:t>
            </a:r>
          </a:p>
          <a:p>
            <a:pPr lvl="1"/>
            <a:r>
              <a:rPr lang="en-US" dirty="0"/>
              <a:t>Not function due to the inaccessibility of datacube.vn</a:t>
            </a:r>
          </a:p>
          <a:p>
            <a:r>
              <a:rPr lang="en-US" dirty="0"/>
              <a:t>Implementation with Africa Regional Data Cube (</a:t>
            </a:r>
            <a:r>
              <a:rPr lang="en-US" dirty="0">
                <a:hlinkClick r:id="rId2"/>
              </a:rPr>
              <a:t>http://52.54.26.108/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Deployed at gis.csiss.gmu.edu/carbon/</a:t>
            </a:r>
            <a:r>
              <a:rPr lang="en-US" dirty="0" err="1"/>
              <a:t>africa</a:t>
            </a:r>
            <a:r>
              <a:rPr lang="en-US" dirty="0"/>
              <a:t>/</a:t>
            </a:r>
          </a:p>
          <a:p>
            <a:pPr lvl="1"/>
            <a:r>
              <a:rPr lang="en-US" dirty="0"/>
              <a:t>Data collections searchable</a:t>
            </a:r>
          </a:p>
          <a:p>
            <a:pPr lvl="1"/>
            <a:r>
              <a:rPr lang="en-US" dirty="0"/>
              <a:t>Granules accessible</a:t>
            </a:r>
          </a:p>
          <a:p>
            <a:pPr lvl="1"/>
            <a:r>
              <a:rPr lang="en-US" dirty="0"/>
              <a:t>Data broker for customized access, rendering, and analytics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8512</TotalTime>
  <Words>1154</Words>
  <Application>Microsoft Macintosh PowerPoint</Application>
  <PresentationFormat>On-screen Show (4:3)</PresentationFormat>
  <Paragraphs>202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Courier New</vt:lpstr>
      <vt:lpstr>Tahoma</vt:lpstr>
      <vt:lpstr>Times New Roman</vt:lpstr>
      <vt:lpstr>Wingdings</vt:lpstr>
      <vt:lpstr>4_EUM_template_v03</vt:lpstr>
      <vt:lpstr>         WGISS Carbon Portal Progress - Links to Open Data Cube  Liping Di April 22, 2020</vt:lpstr>
      <vt:lpstr>Outline of the talks/Demo</vt:lpstr>
      <vt:lpstr>Major activities and progress since WGISS-48</vt:lpstr>
      <vt:lpstr>Links to ODC</vt:lpstr>
      <vt:lpstr>Function additions and improvement</vt:lpstr>
      <vt:lpstr>Support to other CEOS Initiatives</vt:lpstr>
      <vt:lpstr>Links to ODC</vt:lpstr>
      <vt:lpstr>Links to ODC</vt:lpstr>
      <vt:lpstr>Implementation of links to ODC</vt:lpstr>
      <vt:lpstr>Open Data Cube Connectivity</vt:lpstr>
      <vt:lpstr>Visualization of Open Data Cube Datasets</vt:lpstr>
      <vt:lpstr>Example of ODC Interoperation - Search: collection &amp; granule</vt:lpstr>
      <vt:lpstr>Example of ODC Interoperation - Visualization: rendering &amp; view</vt:lpstr>
      <vt:lpstr>Example of ODC Interoperation - Customized access and analytics</vt:lpstr>
      <vt:lpstr>Carbon Portal (v0.97) Improvement - Daily Image Generating</vt:lpstr>
      <vt:lpstr>Carbon Portal (v0.97) Improvement  - Image Generating Task Management</vt:lpstr>
      <vt:lpstr>Carbon Portal (v0.97) Improvement  -Hierarchical Layer Management</vt:lpstr>
      <vt:lpstr>Carbon Portal (v0.97) Improvement  - Comparison and Animation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Microsoft Office User</cp:lastModifiedBy>
  <cp:revision>496</cp:revision>
  <dcterms:created xsi:type="dcterms:W3CDTF">2011-11-16T09:23:13Z</dcterms:created>
  <dcterms:modified xsi:type="dcterms:W3CDTF">2020-04-21T18:55:48Z</dcterms:modified>
</cp:coreProperties>
</file>