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2" r:id="rId5"/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6858000" cx="12192000"/>
  <p:notesSz cx="6858000" cy="9144000"/>
  <p:embeddedFontLst>
    <p:embeddedFont>
      <p:font typeface="Lato"/>
      <p:regular r:id="rId26"/>
      <p:bold r:id="rId27"/>
      <p:italic r:id="rId28"/>
      <p:boldItalic r:id="rId29"/>
    </p:embeddedFont>
    <p:embeddedFont>
      <p:font typeface="Helvetica Neue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3">
          <p15:clr>
            <a:srgbClr val="A4A3A4"/>
          </p15:clr>
        </p15:guide>
        <p15:guide id="2" pos="32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355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867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869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hZbhkJAcOdcirsC6yWiQrg+s0x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3" orient="horz"/>
        <p:guide pos="325"/>
        <p:guide pos="3974" orient="horz"/>
        <p:guide pos="7355"/>
        <p:guide pos="3840"/>
        <p:guide pos="867" orient="horz"/>
        <p:guide pos="3634" orient="horz"/>
        <p:guide pos="86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Lato-regular.fntdata"/><Relationship Id="rId25" Type="http://schemas.openxmlformats.org/officeDocument/2006/relationships/slide" Target="slides/slide18.xml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at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4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The abstract pattern can be removed or repositioned if required. Be careful to ‘Send to Back’ so that it does not obscure any important information.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GitLab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harbor</a:t>
            </a:r>
            <a:endParaRPr/>
          </a:p>
        </p:txBody>
      </p:sp>
      <p:sp>
        <p:nvSpPr>
          <p:cNvPr id="294" name="Google Shape;29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Suite </a:t>
            </a:r>
            <a:endParaRPr/>
          </a:p>
        </p:txBody>
      </p:sp>
      <p:sp>
        <p:nvSpPr>
          <p:cNvPr id="325" name="Google Shape;32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GitLab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harbor</a:t>
            </a:r>
            <a:endParaRPr/>
          </a:p>
        </p:txBody>
      </p:sp>
      <p:sp>
        <p:nvSpPr>
          <p:cNvPr id="333" name="Google Shape;33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Urgency to provide better environmental predictions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Need for higher-resolution models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HPC to perform the computation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Huge increase in observational capability/capacity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79646"/>
                </a:solidFill>
              </a:rPr>
              <a:t>But…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Massive storage requirement: observational data transfer, storage, processing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Massive raw data output from prediction models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Huge requirement to process raw model output into usable predictions (post-processing)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79646"/>
                </a:solidFill>
              </a:rPr>
              <a:t>Hence JASMIN…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Monitor all earthquake and volcano zones from space in near real time</a:t>
            </a:r>
            <a:br>
              <a:rPr lang="en-GB"/>
            </a:br>
            <a:r>
              <a:rPr lang="en-GB"/>
              <a:t>Extract meaning from 100’Tbytes of Climate models</a:t>
            </a:r>
            <a:br>
              <a:rPr lang="en-GB"/>
            </a:br>
            <a:r>
              <a:rPr lang="en-GB"/>
              <a:t>Remove Observational Bias from “Citizen Science” projects</a:t>
            </a:r>
            <a:br>
              <a:rPr lang="en-GB"/>
            </a:br>
            <a:r>
              <a:rPr lang="en-GB"/>
              <a:t>Ingest , store and manipulate Pbytes of data from 10;s of science communities allowing them to share and expose that data flexibility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on one platform.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what we’ve built in the UK with JASMIN. A Big Data “Super Data” cluster for all environmental science data analysis.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69" name="Google Shape;16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0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0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solidFill>
          <a:srgbClr val="FFFFF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838200" y="1817688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40948" y="5955791"/>
            <a:ext cx="2016154" cy="53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9799" y="5981803"/>
            <a:ext cx="2158882" cy="51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1377" y="5968520"/>
            <a:ext cx="2326001" cy="52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7145" y="5982996"/>
            <a:ext cx="2291106" cy="5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838200" y="1828800"/>
            <a:ext cx="105156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17688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" name="Google Shape;3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40948" y="5955791"/>
            <a:ext cx="2016154" cy="53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9799" y="5981803"/>
            <a:ext cx="2158882" cy="51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1377" y="5968520"/>
            <a:ext cx="2326001" cy="52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7145" y="5982996"/>
            <a:ext cx="2291106" cy="5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8200" y="1825625"/>
            <a:ext cx="10515600" cy="406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1" type="body"/>
          </p:nvPr>
        </p:nvSpPr>
        <p:spPr>
          <a:xfrm>
            <a:off x="838200" y="1825625"/>
            <a:ext cx="10515600" cy="406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" type="body"/>
          </p:nvPr>
        </p:nvSpPr>
        <p:spPr>
          <a:xfrm>
            <a:off x="838200" y="1825625"/>
            <a:ext cx="10515600" cy="406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/>
          <p:cNvPicPr preferRelativeResize="0"/>
          <p:nvPr/>
        </p:nvPicPr>
        <p:blipFill rotWithShape="1">
          <a:blip r:embed="rId1">
            <a:alphaModFix/>
          </a:blip>
          <a:srcRect b="33824" l="32103" r="33413" t="34951"/>
          <a:stretch/>
        </p:blipFill>
        <p:spPr>
          <a:xfrm>
            <a:off x="211872" y="5887762"/>
            <a:ext cx="1706137" cy="86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9"/>
          <p:cNvSpPr txBox="1"/>
          <p:nvPr>
            <p:ph idx="1" type="body"/>
          </p:nvPr>
        </p:nvSpPr>
        <p:spPr>
          <a:xfrm>
            <a:off x="838200" y="1825625"/>
            <a:ext cx="10515600" cy="406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2"/>
          <p:cNvPicPr preferRelativeResize="0"/>
          <p:nvPr/>
        </p:nvPicPr>
        <p:blipFill rotWithShape="1">
          <a:blip r:embed="rId1">
            <a:alphaModFix/>
          </a:blip>
          <a:srcRect b="33824" l="32103" r="33413" t="34951"/>
          <a:stretch/>
        </p:blipFill>
        <p:spPr>
          <a:xfrm>
            <a:off x="211872" y="5887762"/>
            <a:ext cx="1706137" cy="86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22"/>
          <p:cNvSpPr txBox="1"/>
          <p:nvPr>
            <p:ph idx="1" type="body"/>
          </p:nvPr>
        </p:nvSpPr>
        <p:spPr>
          <a:xfrm>
            <a:off x="838200" y="1825625"/>
            <a:ext cx="10515600" cy="406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5"/>
          <p:cNvPicPr preferRelativeResize="0"/>
          <p:nvPr/>
        </p:nvPicPr>
        <p:blipFill rotWithShape="1">
          <a:blip r:embed="rId1">
            <a:alphaModFix/>
          </a:blip>
          <a:srcRect b="33824" l="32103" r="33413" t="34951"/>
          <a:stretch/>
        </p:blipFill>
        <p:spPr>
          <a:xfrm>
            <a:off x="211872" y="5887762"/>
            <a:ext cx="1706137" cy="86863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838200" y="1825625"/>
            <a:ext cx="10515600" cy="406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30.pn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hyperlink" Target="https://notebooks.jasmin.ac.uk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30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jpg"/><Relationship Id="rId4" Type="http://schemas.openxmlformats.org/officeDocument/2006/relationships/image" Target="../media/image43.png"/><Relationship Id="rId9" Type="http://schemas.openxmlformats.org/officeDocument/2006/relationships/image" Target="../media/image4.png"/><Relationship Id="rId5" Type="http://schemas.openxmlformats.org/officeDocument/2006/relationships/image" Target="../media/image40.png"/><Relationship Id="rId6" Type="http://schemas.openxmlformats.org/officeDocument/2006/relationships/image" Target="../media/image44.png"/><Relationship Id="rId7" Type="http://schemas.openxmlformats.org/officeDocument/2006/relationships/image" Target="../media/image42.png"/><Relationship Id="rId8" Type="http://schemas.openxmlformats.org/officeDocument/2006/relationships/hyperlink" Target="https://github.com/cedadev/S3-netcdf-python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Relationship Id="rId4" Type="http://schemas.openxmlformats.org/officeDocument/2006/relationships/hyperlink" Target="http://www.jasmin.ac.uk/" TargetMode="External"/><Relationship Id="rId9" Type="http://schemas.openxmlformats.org/officeDocument/2006/relationships/image" Target="../media/image30.png"/><Relationship Id="rId5" Type="http://schemas.openxmlformats.org/officeDocument/2006/relationships/hyperlink" Target="mailto:support@ceda.ac.uk" TargetMode="External"/><Relationship Id="rId6" Type="http://schemas.openxmlformats.org/officeDocument/2006/relationships/hyperlink" Target="https://www.youtube.com/watch?v=pUQp3ZCWVH4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1.png"/><Relationship Id="rId11" Type="http://schemas.openxmlformats.org/officeDocument/2006/relationships/image" Target="../media/image5.jpg"/><Relationship Id="rId10" Type="http://schemas.openxmlformats.org/officeDocument/2006/relationships/image" Target="../media/image6.jp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23.jp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38.png"/><Relationship Id="rId13" Type="http://schemas.openxmlformats.org/officeDocument/2006/relationships/image" Target="../media/image32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1.jpg"/><Relationship Id="rId5" Type="http://schemas.openxmlformats.org/officeDocument/2006/relationships/image" Target="../media/image22.png"/><Relationship Id="rId6" Type="http://schemas.openxmlformats.org/officeDocument/2006/relationships/image" Target="../media/image46.png"/><Relationship Id="rId7" Type="http://schemas.openxmlformats.org/officeDocument/2006/relationships/image" Target="../media/image25.png"/><Relationship Id="rId8" Type="http://schemas.openxmlformats.org/officeDocument/2006/relationships/image" Target="../media/image4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"/>
          <p:cNvGrpSpPr/>
          <p:nvPr/>
        </p:nvGrpSpPr>
        <p:grpSpPr>
          <a:xfrm>
            <a:off x="2126097" y="2400207"/>
            <a:ext cx="9764986" cy="3364403"/>
            <a:chOff x="2562502" y="2015093"/>
            <a:chExt cx="9764986" cy="3364403"/>
          </a:xfrm>
        </p:grpSpPr>
        <p:sp>
          <p:nvSpPr>
            <p:cNvPr id="55" name="Google Shape;55;p1"/>
            <p:cNvSpPr txBox="1"/>
            <p:nvPr/>
          </p:nvSpPr>
          <p:spPr>
            <a:xfrm>
              <a:off x="2562502" y="2015093"/>
              <a:ext cx="976498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6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JASMIN Jupyter Notebook Service  - Challenges and Opportunities</a:t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708549" y="3902168"/>
              <a:ext cx="961893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800" u="none" cap="none" strike="noStrike">
                  <a:solidFill>
                    <a:srgbClr val="626262"/>
                  </a:solidFill>
                  <a:latin typeface="Calibri"/>
                  <a:ea typeface="Calibri"/>
                  <a:cs typeface="Calibri"/>
                  <a:sym typeface="Calibri"/>
                </a:rPr>
                <a:t>Philip Kershaw, </a:t>
              </a:r>
              <a:r>
                <a:rPr b="0" i="0" lang="en-GB" sz="1800" u="none" cap="none" strike="noStrike">
                  <a:solidFill>
                    <a:srgbClr val="626262"/>
                  </a:solidFill>
                  <a:latin typeface="Calibri"/>
                  <a:ea typeface="Calibri"/>
                  <a:cs typeface="Calibri"/>
                  <a:sym typeface="Calibri"/>
                </a:rPr>
                <a:t>CEDA Technical Manager</a:t>
              </a:r>
              <a:r>
                <a:rPr b="1" i="0" lang="en-GB" sz="1800" u="none" cap="none" strike="noStrike">
                  <a:solidFill>
                    <a:srgbClr val="62626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800" u="none" cap="none" strike="noStrike">
                  <a:solidFill>
                    <a:srgbClr val="626262"/>
                  </a:solidFill>
                  <a:latin typeface="Calibri"/>
                  <a:ea typeface="Calibri"/>
                  <a:cs typeface="Calibri"/>
                  <a:sym typeface="Calibri"/>
                </a:rPr>
                <a:t>Matt Pryor</a:t>
              </a:r>
              <a:r>
                <a:rPr b="0" i="0" lang="en-GB" sz="1800" u="none" cap="none" strike="noStrike">
                  <a:solidFill>
                    <a:srgbClr val="626262"/>
                  </a:solidFill>
                  <a:latin typeface="Calibri"/>
                  <a:ea typeface="Calibri"/>
                  <a:cs typeface="Calibri"/>
                  <a:sym typeface="Calibri"/>
                </a:rPr>
                <a:t>, JASMIN DevOps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rgbClr val="626262"/>
                  </a:solidFill>
                  <a:latin typeface="Calibri"/>
                  <a:ea typeface="Calibri"/>
                  <a:cs typeface="Calibri"/>
                  <a:sym typeface="Calibri"/>
                </a:rPr>
                <a:t>Centre for Environmental Data Analysis, RAL Space, STFC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rgbClr val="626262"/>
                  </a:solidFill>
                  <a:latin typeface="Calibri"/>
                  <a:ea typeface="Calibri"/>
                  <a:cs typeface="Calibri"/>
                  <a:sym typeface="Calibri"/>
                </a:rPr>
                <a:t>Bryan Lawrence, Jonathan Churchill, Matt Pritchard, Victoria Bennett</a:t>
              </a:r>
              <a:endParaRPr/>
            </a:p>
          </p:txBody>
        </p:sp>
      </p:grp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35116" l="32103" r="33413" t="34951"/>
          <a:stretch/>
        </p:blipFill>
        <p:spPr>
          <a:xfrm>
            <a:off x="256219" y="301390"/>
            <a:ext cx="2783195" cy="135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5823" y="6119424"/>
            <a:ext cx="2016154" cy="53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0461" y="6133474"/>
            <a:ext cx="2158882" cy="51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84526" y="6133474"/>
            <a:ext cx="2326001" cy="52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52001" y="370665"/>
            <a:ext cx="4740000" cy="9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219" y="6073338"/>
            <a:ext cx="2895022" cy="64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2922" y="1690688"/>
            <a:ext cx="8046156" cy="4525963"/>
          </a:xfrm>
          <a:prstGeom prst="rect">
            <a:avLst/>
          </a:prstGeom>
          <a:noFill/>
          <a:ln>
            <a:noFill/>
          </a:ln>
          <a:effectLst>
            <a:outerShdw blurRad="203200" sx="102000" rotWithShape="0" algn="ctr" sy="102000">
              <a:srgbClr val="0F3D72">
                <a:alpha val="40000"/>
              </a:srgbClr>
            </a:outerShdw>
          </a:effectLst>
        </p:spPr>
      </p:pic>
      <p:sp>
        <p:nvSpPr>
          <p:cNvPr id="277" name="Google Shape;277;p10"/>
          <p:cNvSpPr txBox="1"/>
          <p:nvPr>
            <p:ph type="title"/>
          </p:nvPr>
        </p:nvSpPr>
        <p:spPr>
          <a:xfrm>
            <a:off x="838200" y="442913"/>
            <a:ext cx="10515600" cy="11001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Pangeo with Cluster-as-a-Service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2922" y="1690688"/>
            <a:ext cx="8046156" cy="4525963"/>
          </a:xfrm>
          <a:prstGeom prst="rect">
            <a:avLst/>
          </a:prstGeom>
          <a:noFill/>
          <a:ln>
            <a:noFill/>
          </a:ln>
          <a:effectLst>
            <a:outerShdw blurRad="203200" sx="102000" rotWithShape="0" algn="ctr" sy="102000">
              <a:srgbClr val="0F3D72">
                <a:alpha val="40000"/>
              </a:srgbClr>
            </a:outerShdw>
          </a:effectLst>
        </p:spPr>
      </p:pic>
      <p:sp>
        <p:nvSpPr>
          <p:cNvPr id="283" name="Google Shape;283;p11"/>
          <p:cNvSpPr txBox="1"/>
          <p:nvPr>
            <p:ph type="title"/>
          </p:nvPr>
        </p:nvSpPr>
        <p:spPr>
          <a:xfrm>
            <a:off x="838200" y="442913"/>
            <a:ext cx="10515600" cy="11001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Pangeo with Cluster-as-a-Service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350" y="1225777"/>
            <a:ext cx="2838450" cy="459558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2"/>
          <p:cNvSpPr txBox="1"/>
          <p:nvPr>
            <p:ph idx="1" type="body"/>
          </p:nvPr>
        </p:nvSpPr>
        <p:spPr>
          <a:xfrm>
            <a:off x="838200" y="1817688"/>
            <a:ext cx="7848600" cy="40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Driven with Ansible Playbooks and OpenStack Heat templates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Playbooks managed by AWX (Ansible Tower)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Supports updates and patching to existing clusters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Cluster-as-a-Service behind the scenes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 txBox="1"/>
          <p:nvPr>
            <p:ph type="title"/>
          </p:nvPr>
        </p:nvSpPr>
        <p:spPr>
          <a:xfrm>
            <a:off x="838200" y="3794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/>
              <a:t>Pangeo with Cluster-as-a-Service– deployment architecture</a:t>
            </a:r>
            <a:endParaRPr/>
          </a:p>
        </p:txBody>
      </p:sp>
      <p:sp>
        <p:nvSpPr>
          <p:cNvPr id="297" name="Google Shape;297;p13"/>
          <p:cNvSpPr/>
          <p:nvPr/>
        </p:nvSpPr>
        <p:spPr>
          <a:xfrm>
            <a:off x="2395429" y="2497170"/>
            <a:ext cx="7334357" cy="3375158"/>
          </a:xfrm>
          <a:prstGeom prst="rect">
            <a:avLst/>
          </a:prstGeom>
          <a:solidFill>
            <a:schemeClr val="accent5">
              <a:alpha val="23921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3954978" y="3944784"/>
            <a:ext cx="5306570" cy="32607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C8B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JASMIN Cloud Tenancy</a:t>
            </a:r>
            <a:endParaRPr/>
          </a:p>
        </p:txBody>
      </p:sp>
      <p:sp>
        <p:nvSpPr>
          <p:cNvPr id="299" name="Google Shape;299;p13"/>
          <p:cNvSpPr/>
          <p:nvPr/>
        </p:nvSpPr>
        <p:spPr>
          <a:xfrm>
            <a:off x="4552548" y="3440138"/>
            <a:ext cx="4708999" cy="377287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0B8A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Kubernetes Cluster</a:t>
            </a:r>
            <a:endParaRPr/>
          </a:p>
        </p:txBody>
      </p:sp>
      <p:sp>
        <p:nvSpPr>
          <p:cNvPr id="300" name="Google Shape;300;p13"/>
          <p:cNvSpPr/>
          <p:nvPr/>
        </p:nvSpPr>
        <p:spPr>
          <a:xfrm>
            <a:off x="3954978" y="4398222"/>
            <a:ext cx="5306570" cy="350136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1715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JASMIN  OpenStack Cloud</a:t>
            </a:r>
            <a:endParaRPr/>
          </a:p>
        </p:txBody>
      </p:sp>
      <p:grpSp>
        <p:nvGrpSpPr>
          <p:cNvPr id="301" name="Google Shape;301;p13"/>
          <p:cNvGrpSpPr/>
          <p:nvPr/>
        </p:nvGrpSpPr>
        <p:grpSpPr>
          <a:xfrm>
            <a:off x="4552548" y="2871651"/>
            <a:ext cx="4709000" cy="462414"/>
            <a:chOff x="2533155" y="3041160"/>
            <a:chExt cx="5306572" cy="462414"/>
          </a:xfrm>
        </p:grpSpPr>
        <p:sp>
          <p:nvSpPr>
            <p:cNvPr id="302" name="Google Shape;302;p13"/>
            <p:cNvSpPr/>
            <p:nvPr/>
          </p:nvSpPr>
          <p:spPr>
            <a:xfrm>
              <a:off x="2533155" y="3041160"/>
              <a:ext cx="914400" cy="460006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0B8A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5827283" y="3041160"/>
              <a:ext cx="914400" cy="462414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0B8A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4729241" y="3041160"/>
              <a:ext cx="914400" cy="462414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0B8A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631199" y="3041160"/>
              <a:ext cx="914400" cy="462414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0B8A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6925327" y="3041160"/>
              <a:ext cx="914400" cy="462414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0B8A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</p:grpSp>
      <p:pic>
        <p:nvPicPr>
          <p:cNvPr descr="user-man2.png" id="307" name="Google Shape;3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4959" y="1446177"/>
            <a:ext cx="528642" cy="51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1819" y="5429778"/>
            <a:ext cx="1313316" cy="26266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/>
          <p:nvPr/>
        </p:nvSpPr>
        <p:spPr>
          <a:xfrm>
            <a:off x="3954978" y="4875716"/>
            <a:ext cx="5306570" cy="350136"/>
          </a:xfrm>
          <a:prstGeom prst="rect">
            <a:avLst/>
          </a:prstGeom>
          <a:gradFill>
            <a:gsLst>
              <a:gs pos="0">
                <a:srgbClr val="9C9BA2"/>
              </a:gs>
              <a:gs pos="50000">
                <a:srgbClr val="8E8E95"/>
              </a:gs>
              <a:gs pos="100000">
                <a:srgbClr val="7A7A8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Bare metal</a:t>
            </a:r>
            <a:endParaRPr/>
          </a:p>
        </p:txBody>
      </p:sp>
      <p:sp>
        <p:nvSpPr>
          <p:cNvPr id="310" name="Google Shape;310;p13"/>
          <p:cNvSpPr/>
          <p:nvPr/>
        </p:nvSpPr>
        <p:spPr>
          <a:xfrm>
            <a:off x="6740626" y="5313297"/>
            <a:ext cx="2520920" cy="495626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9AE4F5"/>
              </a:gs>
              <a:gs pos="50000">
                <a:srgbClr val="8DD9EB"/>
              </a:gs>
              <a:gs pos="100000">
                <a:srgbClr val="78D8ED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Workspaces</a:t>
            </a:r>
            <a:endParaRPr/>
          </a:p>
        </p:txBody>
      </p:sp>
      <p:sp>
        <p:nvSpPr>
          <p:cNvPr id="311" name="Google Shape;311;p13"/>
          <p:cNvSpPr/>
          <p:nvPr/>
        </p:nvSpPr>
        <p:spPr>
          <a:xfrm>
            <a:off x="3945511" y="5313297"/>
            <a:ext cx="2520920" cy="495626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9C9BA2"/>
              </a:gs>
              <a:gs pos="50000">
                <a:srgbClr val="8E8E95"/>
              </a:gs>
              <a:gs pos="100000">
                <a:srgbClr val="7A7A8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CEDA Curated Data Archive</a:t>
            </a:r>
            <a:endParaRPr/>
          </a:p>
        </p:txBody>
      </p:sp>
      <p:sp>
        <p:nvSpPr>
          <p:cNvPr id="312" name="Google Shape;312;p13"/>
          <p:cNvSpPr/>
          <p:nvPr/>
        </p:nvSpPr>
        <p:spPr>
          <a:xfrm rot="-5400000">
            <a:off x="3717129" y="3100886"/>
            <a:ext cx="948444" cy="484632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0B8A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 Plane</a:t>
            </a:r>
            <a:endParaRPr/>
          </a:p>
        </p:txBody>
      </p:sp>
      <p:pic>
        <p:nvPicPr>
          <p:cNvPr id="313" name="Google Shape;31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0213" y="1764312"/>
            <a:ext cx="847897" cy="64761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3"/>
          <p:cNvSpPr/>
          <p:nvPr/>
        </p:nvSpPr>
        <p:spPr>
          <a:xfrm>
            <a:off x="6664731" y="2251117"/>
            <a:ext cx="484632" cy="771525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7AC562"/>
              </a:gs>
              <a:gs pos="50000">
                <a:srgbClr val="66C442"/>
              </a:gs>
              <a:gs pos="100000">
                <a:srgbClr val="56B33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3"/>
          <p:cNvSpPr/>
          <p:nvPr/>
        </p:nvSpPr>
        <p:spPr>
          <a:xfrm>
            <a:off x="7758770" y="3774205"/>
            <a:ext cx="484632" cy="1586623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EB9F0"/>
              </a:gs>
              <a:gs pos="50000">
                <a:srgbClr val="90AEEC"/>
              </a:gs>
              <a:gs pos="100000">
                <a:srgbClr val="7BA2EE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3"/>
          <p:cNvSpPr/>
          <p:nvPr/>
        </p:nvSpPr>
        <p:spPr>
          <a:xfrm>
            <a:off x="5025588" y="3777781"/>
            <a:ext cx="484632" cy="1586623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EB9F0"/>
              </a:gs>
              <a:gs pos="50000">
                <a:srgbClr val="90AEEC"/>
              </a:gs>
              <a:gs pos="100000">
                <a:srgbClr val="7BA2EE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3"/>
          <p:cNvSpPr/>
          <p:nvPr/>
        </p:nvSpPr>
        <p:spPr>
          <a:xfrm>
            <a:off x="2395428" y="1930462"/>
            <a:ext cx="4082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Pangeo Instance with Cluster-as-a-Service</a:t>
            </a:r>
            <a:endParaRPr/>
          </a:p>
        </p:txBody>
      </p:sp>
      <p:sp>
        <p:nvSpPr>
          <p:cNvPr id="318" name="Google Shape;318;p13"/>
          <p:cNvSpPr txBox="1"/>
          <p:nvPr/>
        </p:nvSpPr>
        <p:spPr>
          <a:xfrm>
            <a:off x="2487967" y="2940452"/>
            <a:ext cx="10796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Helm charts</a:t>
            </a:r>
            <a:endParaRPr/>
          </a:p>
        </p:txBody>
      </p:sp>
      <p:sp>
        <p:nvSpPr>
          <p:cNvPr id="319" name="Google Shape;319;p13"/>
          <p:cNvSpPr/>
          <p:nvPr/>
        </p:nvSpPr>
        <p:spPr>
          <a:xfrm rot="-5400000">
            <a:off x="3488406" y="2760755"/>
            <a:ext cx="484632" cy="62878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>
              <a:alpha val="44705"/>
            </a:schemeClr>
          </a:solidFill>
          <a:ln cap="flat" cmpd="sng" w="12700">
            <a:solidFill>
              <a:srgbClr val="1A59A4">
                <a:alpha val="4862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3"/>
          <p:cNvSpPr txBox="1"/>
          <p:nvPr/>
        </p:nvSpPr>
        <p:spPr>
          <a:xfrm rot="-5400000">
            <a:off x="4728094" y="4429016"/>
            <a:ext cx="10796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 Access</a:t>
            </a:r>
            <a:endParaRPr/>
          </a:p>
        </p:txBody>
      </p:sp>
      <p:sp>
        <p:nvSpPr>
          <p:cNvPr id="321" name="Google Shape;321;p13"/>
          <p:cNvSpPr txBox="1"/>
          <p:nvPr/>
        </p:nvSpPr>
        <p:spPr>
          <a:xfrm rot="-5400000">
            <a:off x="7463521" y="4416113"/>
            <a:ext cx="10796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 Access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JASMIN Notebook Service</a:t>
            </a:r>
            <a:endParaRPr/>
          </a:p>
        </p:txBody>
      </p:sp>
      <p:pic>
        <p:nvPicPr>
          <p:cNvPr id="328" name="Google Shape;32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5443538" cy="415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/>
          <p:nvPr>
            <p:ph idx="1" type="body"/>
          </p:nvPr>
        </p:nvSpPr>
        <p:spPr>
          <a:xfrm>
            <a:off x="6400800" y="1817688"/>
            <a:ext cx="4953000" cy="40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GB" sz="1960">
                <a:latin typeface="Calibri"/>
                <a:ea typeface="Calibri"/>
                <a:cs typeface="Calibri"/>
                <a:sym typeface="Calibri"/>
              </a:rPr>
              <a:t>New service - launched 19</a:t>
            </a:r>
            <a:r>
              <a:rPr baseline="30000" lang="en-GB" sz="196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960">
                <a:latin typeface="Calibri"/>
                <a:ea typeface="Calibri"/>
                <a:cs typeface="Calibri"/>
                <a:sym typeface="Calibri"/>
              </a:rPr>
              <a:t> March</a:t>
            </a:r>
            <a:endParaRPr/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96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GB" sz="1960">
                <a:latin typeface="Calibri"/>
                <a:ea typeface="Calibri"/>
                <a:cs typeface="Calibri"/>
                <a:sym typeface="Calibri"/>
              </a:rPr>
              <a:t>Available for JASMIN users directly from </a:t>
            </a:r>
            <a:r>
              <a:rPr lang="en-GB" sz="196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https://notebooks.jasmin.ac.uk</a:t>
            </a:r>
            <a:r>
              <a:rPr lang="en-GB" sz="196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96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GB" sz="1960">
                <a:latin typeface="Calibri"/>
                <a:ea typeface="Calibri"/>
                <a:cs typeface="Calibri"/>
                <a:sym typeface="Calibri"/>
              </a:rPr>
              <a:t>Seeing fast uptake by users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GB" sz="1960">
                <a:latin typeface="Calibri"/>
                <a:ea typeface="Calibri"/>
                <a:cs typeface="Calibri"/>
                <a:sym typeface="Calibri"/>
              </a:rPr>
              <a:t>Implemented with OAuth 2.0 sign-in + 2FA for better security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GB" sz="1960">
                <a:latin typeface="Calibri"/>
                <a:ea typeface="Calibri"/>
                <a:cs typeface="Calibri"/>
                <a:sym typeface="Calibri"/>
              </a:rPr>
              <a:t>Fixed kernel with jaspy – standard suite of packages to suit JASMIN user community based on Conda</a:t>
            </a:r>
            <a:endParaRPr sz="196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GB" sz="1960">
                <a:latin typeface="Calibri"/>
                <a:ea typeface="Calibri"/>
                <a:cs typeface="Calibri"/>
                <a:sym typeface="Calibri"/>
              </a:rPr>
              <a:t>Future Dask capability likely to be via Dask Gateway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 txBox="1"/>
          <p:nvPr>
            <p:ph type="title"/>
          </p:nvPr>
        </p:nvSpPr>
        <p:spPr>
          <a:xfrm>
            <a:off x="838200" y="3794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Notebook Service deployment</a:t>
            </a:r>
            <a:endParaRPr/>
          </a:p>
        </p:txBody>
      </p:sp>
      <p:sp>
        <p:nvSpPr>
          <p:cNvPr id="336" name="Google Shape;336;p15"/>
          <p:cNvSpPr/>
          <p:nvPr/>
        </p:nvSpPr>
        <p:spPr>
          <a:xfrm>
            <a:off x="1951047" y="2497170"/>
            <a:ext cx="8329026" cy="3375158"/>
          </a:xfrm>
          <a:prstGeom prst="rect">
            <a:avLst/>
          </a:prstGeom>
          <a:solidFill>
            <a:schemeClr val="accent5">
              <a:alpha val="23921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5"/>
          <p:cNvSpPr/>
          <p:nvPr/>
        </p:nvSpPr>
        <p:spPr>
          <a:xfrm>
            <a:off x="4724000" y="3440138"/>
            <a:ext cx="4708999" cy="377287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0B8A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Kubernetes Cluster</a:t>
            </a:r>
            <a:endParaRPr/>
          </a:p>
        </p:txBody>
      </p:sp>
      <p:grpSp>
        <p:nvGrpSpPr>
          <p:cNvPr id="338" name="Google Shape;338;p15"/>
          <p:cNvGrpSpPr/>
          <p:nvPr/>
        </p:nvGrpSpPr>
        <p:grpSpPr>
          <a:xfrm>
            <a:off x="4724000" y="2871651"/>
            <a:ext cx="4709000" cy="462414"/>
            <a:chOff x="2533155" y="3041160"/>
            <a:chExt cx="5306572" cy="462414"/>
          </a:xfrm>
        </p:grpSpPr>
        <p:sp>
          <p:nvSpPr>
            <p:cNvPr id="339" name="Google Shape;339;p15"/>
            <p:cNvSpPr/>
            <p:nvPr/>
          </p:nvSpPr>
          <p:spPr>
            <a:xfrm>
              <a:off x="2533155" y="3041160"/>
              <a:ext cx="914400" cy="460006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0B8A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5827283" y="3041160"/>
              <a:ext cx="914400" cy="462414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0B8A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4729241" y="3041160"/>
              <a:ext cx="914400" cy="462414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0B8A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631199" y="3041160"/>
              <a:ext cx="914400" cy="462414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0B8A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925327" y="3041160"/>
              <a:ext cx="914400" cy="462414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0B8A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</a:t>
              </a:r>
              <a:endParaRPr/>
            </a:p>
          </p:txBody>
        </p:sp>
      </p:grpSp>
      <p:pic>
        <p:nvPicPr>
          <p:cNvPr descr="user-man2.png" id="344" name="Google Shape;34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6411" y="1446177"/>
            <a:ext cx="528642" cy="51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0165" y="5546260"/>
            <a:ext cx="1313316" cy="26266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5"/>
          <p:cNvSpPr/>
          <p:nvPr/>
        </p:nvSpPr>
        <p:spPr>
          <a:xfrm>
            <a:off x="6912078" y="5313297"/>
            <a:ext cx="2520920" cy="495626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9AE4F5"/>
              </a:gs>
              <a:gs pos="50000">
                <a:srgbClr val="8DD9EB"/>
              </a:gs>
              <a:gs pos="100000">
                <a:srgbClr val="78D8ED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Workspaces</a:t>
            </a:r>
            <a:endParaRPr/>
          </a:p>
        </p:txBody>
      </p:sp>
      <p:sp>
        <p:nvSpPr>
          <p:cNvPr id="347" name="Google Shape;347;p15"/>
          <p:cNvSpPr/>
          <p:nvPr/>
        </p:nvSpPr>
        <p:spPr>
          <a:xfrm>
            <a:off x="4116963" y="5313297"/>
            <a:ext cx="2520920" cy="495626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9C9BA2"/>
              </a:gs>
              <a:gs pos="50000">
                <a:srgbClr val="8E8E95"/>
              </a:gs>
              <a:gs pos="100000">
                <a:srgbClr val="7A7A8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CEDA Curated Data Archive</a:t>
            </a:r>
            <a:endParaRPr/>
          </a:p>
        </p:txBody>
      </p:sp>
      <p:sp>
        <p:nvSpPr>
          <p:cNvPr id="348" name="Google Shape;348;p15"/>
          <p:cNvSpPr/>
          <p:nvPr/>
        </p:nvSpPr>
        <p:spPr>
          <a:xfrm rot="-5400000">
            <a:off x="3888581" y="3100886"/>
            <a:ext cx="948444" cy="484632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0B8A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 Plane</a:t>
            </a:r>
            <a:endParaRPr/>
          </a:p>
        </p:txBody>
      </p:sp>
      <p:pic>
        <p:nvPicPr>
          <p:cNvPr id="349" name="Google Shape;34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1665" y="1764312"/>
            <a:ext cx="847897" cy="64761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5"/>
          <p:cNvSpPr/>
          <p:nvPr/>
        </p:nvSpPr>
        <p:spPr>
          <a:xfrm>
            <a:off x="6836183" y="2251117"/>
            <a:ext cx="484632" cy="771525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7AC562"/>
              </a:gs>
              <a:gs pos="50000">
                <a:srgbClr val="66C442"/>
              </a:gs>
              <a:gs pos="100000">
                <a:srgbClr val="56B33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15"/>
          <p:cNvGrpSpPr/>
          <p:nvPr/>
        </p:nvGrpSpPr>
        <p:grpSpPr>
          <a:xfrm>
            <a:off x="1938317" y="2526592"/>
            <a:ext cx="2818061" cy="2771597"/>
            <a:chOff x="1938317" y="2526592"/>
            <a:chExt cx="2818061" cy="2771597"/>
          </a:xfrm>
        </p:grpSpPr>
        <p:sp>
          <p:nvSpPr>
            <p:cNvPr id="352" name="Google Shape;352;p15"/>
            <p:cNvSpPr/>
            <p:nvPr/>
          </p:nvSpPr>
          <p:spPr>
            <a:xfrm>
              <a:off x="2445890" y="3979723"/>
              <a:ext cx="1556952" cy="587794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rgbClr val="2799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Container Continuous Integration Pipeline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[GitLab]</a:t>
              </a: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86070" y="2593058"/>
              <a:ext cx="914400" cy="893007"/>
            </a:xfrm>
            <a:prstGeom prst="can">
              <a:avLst>
                <a:gd fmla="val 25000" name="adj"/>
              </a:avLst>
            </a:prstGeom>
            <a:solidFill>
              <a:schemeClr val="accent3"/>
            </a:solidFill>
            <a:ln cap="flat" cmpd="sng" w="12700">
              <a:solidFill>
                <a:srgbClr val="2799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Container Registry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[Harbor]</a:t>
              </a: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 flipH="1" rot="10800000">
              <a:off x="2974578" y="3386860"/>
              <a:ext cx="484632" cy="628787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5">
                <a:alpha val="44705"/>
              </a:schemeClr>
            </a:solidFill>
            <a:ln cap="flat" cmpd="sng" w="12700">
              <a:solidFill>
                <a:srgbClr val="1A59A4">
                  <a:alpha val="4862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5" name="Google Shape;355;p15"/>
            <p:cNvCxnSpPr>
              <a:stCxn id="352" idx="2"/>
              <a:endCxn id="352" idx="1"/>
            </p:cNvCxnSpPr>
            <p:nvPr/>
          </p:nvCxnSpPr>
          <p:spPr>
            <a:xfrm flipH="1" rot="5400000">
              <a:off x="2688116" y="4031267"/>
              <a:ext cx="294000" cy="778500"/>
            </a:xfrm>
            <a:prstGeom prst="bentConnector4">
              <a:avLst>
                <a:gd fmla="val -77782" name="adj1"/>
                <a:gd fmla="val 129365" name="adj2"/>
              </a:avLst>
            </a:prstGeom>
            <a:solidFill>
              <a:schemeClr val="accent3"/>
            </a:solidFill>
            <a:ln cap="flat" cmpd="sng" w="12700">
              <a:solidFill>
                <a:srgbClr val="2799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56" name="Google Shape;356;p15"/>
            <p:cNvSpPr txBox="1"/>
            <p:nvPr/>
          </p:nvSpPr>
          <p:spPr>
            <a:xfrm>
              <a:off x="1938317" y="4836524"/>
              <a:ext cx="1904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Security scan container images [using Clair]</a:t>
              </a:r>
              <a:endParaRPr/>
            </a:p>
          </p:txBody>
        </p:sp>
        <p:sp>
          <p:nvSpPr>
            <p:cNvPr id="357" name="Google Shape;357;p15"/>
            <p:cNvSpPr txBox="1"/>
            <p:nvPr/>
          </p:nvSpPr>
          <p:spPr>
            <a:xfrm>
              <a:off x="3676758" y="2526592"/>
              <a:ext cx="10796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Helm charts</a:t>
              </a: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 rot="-5400000">
              <a:off x="3659858" y="2760755"/>
              <a:ext cx="484632" cy="628787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5">
                <a:alpha val="44705"/>
              </a:schemeClr>
            </a:solidFill>
            <a:ln cap="flat" cmpd="sng" w="12700">
              <a:solidFill>
                <a:srgbClr val="1A59A4">
                  <a:alpha val="4862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15"/>
          <p:cNvSpPr/>
          <p:nvPr/>
        </p:nvSpPr>
        <p:spPr>
          <a:xfrm>
            <a:off x="4116963" y="3923498"/>
            <a:ext cx="5316037" cy="1316175"/>
          </a:xfrm>
          <a:prstGeom prst="rect">
            <a:avLst/>
          </a:prstGeom>
          <a:gradFill>
            <a:gsLst>
              <a:gs pos="0">
                <a:srgbClr val="9C9BA2"/>
              </a:gs>
              <a:gs pos="50000">
                <a:srgbClr val="8E8E95"/>
              </a:gs>
              <a:gs pos="100000">
                <a:srgbClr val="7A7A8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Bare metal</a:t>
            </a:r>
            <a:endParaRPr/>
          </a:p>
        </p:txBody>
      </p:sp>
      <p:sp>
        <p:nvSpPr>
          <p:cNvPr id="360" name="Google Shape;360;p15"/>
          <p:cNvSpPr/>
          <p:nvPr/>
        </p:nvSpPr>
        <p:spPr>
          <a:xfrm>
            <a:off x="7930222" y="3774205"/>
            <a:ext cx="484632" cy="1586623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EB9F0"/>
              </a:gs>
              <a:gs pos="50000">
                <a:srgbClr val="90AEEC"/>
              </a:gs>
              <a:gs pos="100000">
                <a:srgbClr val="7BA2EE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5"/>
          <p:cNvSpPr/>
          <p:nvPr/>
        </p:nvSpPr>
        <p:spPr>
          <a:xfrm>
            <a:off x="5197040" y="3777781"/>
            <a:ext cx="484632" cy="1586623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EB9F0"/>
              </a:gs>
              <a:gs pos="50000">
                <a:srgbClr val="90AEEC"/>
              </a:gs>
              <a:gs pos="100000">
                <a:srgbClr val="7BA2EE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5"/>
          <p:cNvSpPr/>
          <p:nvPr/>
        </p:nvSpPr>
        <p:spPr>
          <a:xfrm>
            <a:off x="2566881" y="1921722"/>
            <a:ext cx="408208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Jupyter Notebook Service</a:t>
            </a:r>
            <a:endParaRPr/>
          </a:p>
        </p:txBody>
      </p:sp>
      <p:sp>
        <p:nvSpPr>
          <p:cNvPr id="363" name="Google Shape;363;p15"/>
          <p:cNvSpPr txBox="1"/>
          <p:nvPr/>
        </p:nvSpPr>
        <p:spPr>
          <a:xfrm rot="-5400000">
            <a:off x="4899546" y="4429016"/>
            <a:ext cx="10796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POSIX Access</a:t>
            </a:r>
            <a:endParaRPr/>
          </a:p>
        </p:txBody>
      </p:sp>
      <p:sp>
        <p:nvSpPr>
          <p:cNvPr id="364" name="Google Shape;364;p15"/>
          <p:cNvSpPr txBox="1"/>
          <p:nvPr/>
        </p:nvSpPr>
        <p:spPr>
          <a:xfrm rot="-5400000">
            <a:off x="7632728" y="4416957"/>
            <a:ext cx="10796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POSIX Access</a:t>
            </a:r>
            <a:endParaRPr/>
          </a:p>
        </p:txBody>
      </p:sp>
      <p:sp>
        <p:nvSpPr>
          <p:cNvPr id="365" name="Google Shape;365;p15"/>
          <p:cNvSpPr/>
          <p:nvPr/>
        </p:nvSpPr>
        <p:spPr>
          <a:xfrm>
            <a:off x="9027285" y="1190768"/>
            <a:ext cx="35048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Service directly mounts shared high-performance POSIX disk by launching containers with the correct UID/GIDs.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p15"/>
          <p:cNvCxnSpPr/>
          <p:nvPr/>
        </p:nvCxnSpPr>
        <p:spPr>
          <a:xfrm flipH="1">
            <a:off x="8311039" y="2411923"/>
            <a:ext cx="1039800" cy="1772826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6"/>
          <p:cNvSpPr/>
          <p:nvPr/>
        </p:nvSpPr>
        <p:spPr>
          <a:xfrm>
            <a:off x="0" y="5780314"/>
            <a:ext cx="12192000" cy="1077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16"/>
          <p:cNvPicPr preferRelativeResize="0"/>
          <p:nvPr/>
        </p:nvPicPr>
        <p:blipFill rotWithShape="1">
          <a:blip r:embed="rId3">
            <a:alphaModFix amt="35000"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More about storage and Data Access</a:t>
            </a:r>
            <a:endParaRPr/>
          </a:p>
        </p:txBody>
      </p:sp>
      <p:grpSp>
        <p:nvGrpSpPr>
          <p:cNvPr id="376" name="Google Shape;376;p16"/>
          <p:cNvGrpSpPr/>
          <p:nvPr/>
        </p:nvGrpSpPr>
        <p:grpSpPr>
          <a:xfrm>
            <a:off x="851419" y="2280561"/>
            <a:ext cx="10489160" cy="2832545"/>
            <a:chOff x="13219" y="454936"/>
            <a:chExt cx="10489160" cy="2832545"/>
          </a:xfrm>
        </p:grpSpPr>
        <p:sp>
          <p:nvSpPr>
            <p:cNvPr id="377" name="Google Shape;377;p16"/>
            <p:cNvSpPr/>
            <p:nvPr/>
          </p:nvSpPr>
          <p:spPr>
            <a:xfrm>
              <a:off x="13219" y="454936"/>
              <a:ext cx="811316" cy="8113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13219" y="1388052"/>
              <a:ext cx="2318046" cy="977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6"/>
            <p:cNvSpPr txBox="1"/>
            <p:nvPr/>
          </p:nvSpPr>
          <p:spPr>
            <a:xfrm>
              <a:off x="13219" y="1388052"/>
              <a:ext cx="2318046" cy="977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Initiatives in the community such as Pangeo have used Xarray with Zarr as an interface to store and access data efficiently with object stores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13219" y="2422629"/>
              <a:ext cx="2318046" cy="864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2736924" y="454936"/>
              <a:ext cx="811316" cy="81131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736924" y="1388052"/>
              <a:ext cx="2318046" cy="977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 txBox="1"/>
            <p:nvPr/>
          </p:nvSpPr>
          <p:spPr>
            <a:xfrm>
              <a:off x="2736924" y="1388052"/>
              <a:ext cx="2318046" cy="977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Benefits for users with Jupyter environments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2736924" y="2422629"/>
              <a:ext cx="2318046" cy="864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5460629" y="454936"/>
              <a:ext cx="811316" cy="81131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5460629" y="1388052"/>
              <a:ext cx="2318046" cy="977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 txBox="1"/>
            <p:nvPr/>
          </p:nvSpPr>
          <p:spPr>
            <a:xfrm>
              <a:off x="5460629" y="1388052"/>
              <a:ext cx="2318046" cy="977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JASMIN has diversified storage to include dedicated object store (5PB) and is …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5460629" y="2422629"/>
              <a:ext cx="2318046" cy="864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84333" y="454936"/>
              <a:ext cx="811316" cy="81131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184333" y="1388052"/>
              <a:ext cx="2318046" cy="977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 txBox="1"/>
            <p:nvPr/>
          </p:nvSpPr>
          <p:spPr>
            <a:xfrm>
              <a:off x="8184333" y="1388052"/>
              <a:ext cx="2318046" cy="977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Piloting writing subset of CMIP6 climate model dataset to JASMIN object store using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184333" y="2422629"/>
              <a:ext cx="2318046" cy="864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6"/>
            <p:cNvSpPr txBox="1"/>
            <p:nvPr/>
          </p:nvSpPr>
          <p:spPr>
            <a:xfrm>
              <a:off x="8184333" y="2422629"/>
              <a:ext cx="2318046" cy="864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- Xarray and zarr and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GB" sz="14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  <a:hlinkClick r:id="rId8"/>
                </a:rPr>
                <a:t>https://github.com/cedadev/S3-netcdf-python</a:t>
              </a:r>
              <a:r>
                <a:rPr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(in-house development)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4" name="Google Shape;394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40948" y="5955791"/>
            <a:ext cx="2016154" cy="53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79799" y="5981803"/>
            <a:ext cx="2158882" cy="51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461377" y="5968520"/>
            <a:ext cx="2326001" cy="52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27145" y="5982996"/>
            <a:ext cx="2291106" cy="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6"/>
          <p:cNvPicPr preferRelativeResize="0"/>
          <p:nvPr/>
        </p:nvPicPr>
        <p:blipFill rotWithShape="1">
          <a:blip r:embed="rId13">
            <a:alphaModFix/>
          </a:blip>
          <a:srcRect b="33824" l="32103" r="33413" t="34951"/>
          <a:stretch/>
        </p:blipFill>
        <p:spPr>
          <a:xfrm>
            <a:off x="211872" y="5887762"/>
            <a:ext cx="1706137" cy="86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7"/>
          <p:cNvSpPr txBox="1"/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Early findings and thoughts for the future</a:t>
            </a:r>
            <a:endParaRPr/>
          </a:p>
        </p:txBody>
      </p:sp>
      <p:cxnSp>
        <p:nvCxnSpPr>
          <p:cNvPr id="405" name="Google Shape;405;p17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36306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6" name="Google Shape;406;p17"/>
          <p:cNvSpPr txBox="1"/>
          <p:nvPr>
            <p:ph idx="1" type="body"/>
          </p:nvPr>
        </p:nvSpPr>
        <p:spPr>
          <a:xfrm>
            <a:off x="4976031" y="963877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Notebooks are in demand through the two service offerings on JASMIN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Pangeo (deployed from Cluster-as-a-Service)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General notebook service - notebooks.jasmin.ac.uk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It’s early to draw conclusions yet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Data access and cloud continues to be an important factor –access semantics: POSIX, Object store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Users largely want services ready-made, batteries included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How could we standardize notebook experience across multiple platforms in the wider community?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Pip installable recipes or otherwise agreed environments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This could be challenging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"/>
          <p:cNvSpPr txBox="1"/>
          <p:nvPr/>
        </p:nvSpPr>
        <p:spPr>
          <a:xfrm>
            <a:off x="5991142" y="539485"/>
            <a:ext cx="831659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sp>
        <p:nvSpPr>
          <p:cNvPr id="413" name="Google Shape;413;p18"/>
          <p:cNvSpPr/>
          <p:nvPr/>
        </p:nvSpPr>
        <p:spPr>
          <a:xfrm>
            <a:off x="523719" y="1973115"/>
            <a:ext cx="9625718" cy="390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GB" sz="2400" u="sng">
                <a:solidFill>
                  <a:srgbClr val="1E5DF8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www.jasmin.ac.uk</a:t>
            </a:r>
            <a:r>
              <a:rPr lang="en-GB" sz="2400">
                <a:solidFill>
                  <a:srgbClr val="1E5DF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Twitter: </a:t>
            </a:r>
            <a:r>
              <a:rPr lang="en-GB" sz="2400">
                <a:solidFill>
                  <a:srgbClr val="1E5DF8"/>
                </a:solidFill>
                <a:latin typeface="Calibri"/>
                <a:ea typeface="Calibri"/>
                <a:cs typeface="Calibri"/>
                <a:sym typeface="Calibri"/>
              </a:rPr>
              <a:t>@cedanews</a:t>
            </a:r>
            <a:endParaRPr sz="2400">
              <a:solidFill>
                <a:srgbClr val="1E5DF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GB" sz="2400" u="sng">
                <a:solidFill>
                  <a:srgbClr val="1E5DF8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support@ceda.ac.uk</a:t>
            </a:r>
            <a:endParaRPr sz="2400">
              <a:solidFill>
                <a:srgbClr val="1E5DF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JASMIN CaaS Pangeo Jupyter demo: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rgbClr val="1E5DF8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https://www.youtube.com/watch?v=pUQp3ZCWVH4</a:t>
            </a:r>
            <a:r>
              <a:rPr lang="en-GB" sz="240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E5DF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E5DF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14" name="Google Shape;414;p18"/>
          <p:cNvPicPr preferRelativeResize="0"/>
          <p:nvPr/>
        </p:nvPicPr>
        <p:blipFill rotWithShape="1">
          <a:blip r:embed="rId7">
            <a:alphaModFix/>
          </a:blip>
          <a:srcRect b="35116" l="32103" r="33413" t="34951"/>
          <a:stretch/>
        </p:blipFill>
        <p:spPr>
          <a:xfrm>
            <a:off x="400170" y="213850"/>
            <a:ext cx="3604581" cy="175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97906" y="3909811"/>
            <a:ext cx="2016154" cy="53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14071" y="4896534"/>
            <a:ext cx="2158882" cy="51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20440" y="5938127"/>
            <a:ext cx="2158882" cy="48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041225" y="2233104"/>
            <a:ext cx="1997085" cy="39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906749" y="2975506"/>
            <a:ext cx="2299106" cy="512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Overview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838200" y="1817688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What is JASMIN?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Jupyter services in the context of JASMIN’s cloud and the evolution of data analysis environments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[follow-up from presentation for WGISS-47]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What is JASMIN?</a:t>
            </a:r>
            <a:endParaRPr/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838200" y="1817688"/>
            <a:ext cx="7100455" cy="40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GB" sz="2170">
                <a:latin typeface="Calibri"/>
                <a:ea typeface="Calibri"/>
                <a:cs typeface="Calibri"/>
                <a:sym typeface="Calibri"/>
              </a:rPr>
              <a:t>Large-scale computing platform for data-intensive science </a:t>
            </a:r>
            <a:endParaRPr/>
          </a:p>
          <a:p>
            <a:pPr indent="-9080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GB" sz="2170">
                <a:latin typeface="Calibri"/>
                <a:ea typeface="Calibri"/>
                <a:cs typeface="Calibri"/>
                <a:sym typeface="Calibri"/>
              </a:rPr>
              <a:t>at Rutherford Appleton Laboratory in Oxfordshire</a:t>
            </a:r>
            <a:endParaRPr sz="2170">
              <a:latin typeface="Calibri"/>
              <a:ea typeface="Calibri"/>
              <a:cs typeface="Calibri"/>
              <a:sym typeface="Calibri"/>
            </a:endParaRPr>
          </a:p>
          <a:p>
            <a:pPr indent="-9080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GB" sz="2170">
                <a:latin typeface="Calibri"/>
                <a:ea typeface="Calibri"/>
                <a:cs typeface="Calibri"/>
                <a:sym typeface="Calibri"/>
              </a:rPr>
              <a:t>for the UK environmental science community and international collaborators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t/>
            </a:r>
            <a:endParaRPr sz="1395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GB" sz="2170">
                <a:latin typeface="Calibri"/>
                <a:ea typeface="Calibri"/>
                <a:cs typeface="Calibri"/>
                <a:sym typeface="Calibri"/>
              </a:rPr>
              <a:t>Operated by STFC</a:t>
            </a:r>
            <a:r>
              <a:rPr baseline="30000" lang="en-GB" sz="217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GB" sz="2170">
                <a:latin typeface="Calibri"/>
                <a:ea typeface="Calibri"/>
                <a:cs typeface="Calibri"/>
                <a:sym typeface="Calibri"/>
              </a:rPr>
              <a:t> on behalf of NERC</a:t>
            </a:r>
            <a:r>
              <a:rPr baseline="30000" lang="en-GB" sz="2170">
                <a:latin typeface="Calibri"/>
                <a:ea typeface="Calibri"/>
                <a:cs typeface="Calibri"/>
                <a:sym typeface="Calibri"/>
              </a:rPr>
              <a:t>+</a:t>
            </a:r>
            <a:endParaRPr sz="217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63666A"/>
              </a:buClr>
              <a:buSzPts val="1395"/>
              <a:buChar char="•"/>
            </a:pPr>
            <a:r>
              <a:rPr lang="en-GB" sz="1395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rPr>
              <a:t>Architecture: 		</a:t>
            </a:r>
            <a:r>
              <a:rPr b="1" lang="en-GB" sz="1395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rPr>
              <a:t>CEDA</a:t>
            </a:r>
            <a:r>
              <a:rPr lang="en-GB" sz="1395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b="1" lang="en-GB" sz="1395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rPr>
              <a:t>Scientific Computing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63666A"/>
              </a:buClr>
              <a:buSzPts val="1395"/>
              <a:buChar char="•"/>
            </a:pPr>
            <a:r>
              <a:rPr lang="en-GB" sz="1395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rPr>
              <a:t>Physical infrastructure: 	</a:t>
            </a:r>
            <a:r>
              <a:rPr b="1" lang="en-GB" sz="1395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rPr>
              <a:t>Scientific Computing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63666A"/>
              </a:buClr>
              <a:buSzPts val="1395"/>
              <a:buChar char="•"/>
            </a:pPr>
            <a:r>
              <a:rPr lang="en-GB" sz="1395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rPr>
              <a:t>User services: 		</a:t>
            </a:r>
            <a:r>
              <a:rPr b="1" lang="en-GB" sz="1395">
                <a:solidFill>
                  <a:srgbClr val="63666A"/>
                </a:solidFill>
                <a:latin typeface="Calibri"/>
                <a:ea typeface="Calibri"/>
                <a:cs typeface="Calibri"/>
                <a:sym typeface="Calibri"/>
              </a:rPr>
              <a:t>CEDA</a:t>
            </a:r>
            <a:endParaRPr/>
          </a:p>
          <a:p>
            <a:pPr indent="-140017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t/>
            </a:r>
            <a:endParaRPr b="1" sz="1395">
              <a:solidFill>
                <a:srgbClr val="6366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r>
              <a:rPr baseline="30000" lang="en-GB" sz="1704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GB" sz="1240">
                <a:latin typeface="Calibri"/>
                <a:ea typeface="Calibri"/>
                <a:cs typeface="Calibri"/>
                <a:sym typeface="Calibri"/>
              </a:rPr>
              <a:t>Science and Technology Facilities Council</a:t>
            </a:r>
            <a:br>
              <a:rPr baseline="30000" lang="en-GB" sz="1704">
                <a:latin typeface="Calibri"/>
                <a:ea typeface="Calibri"/>
                <a:cs typeface="Calibri"/>
                <a:sym typeface="Calibri"/>
              </a:rPr>
            </a:br>
            <a:r>
              <a:rPr baseline="30000" lang="en-GB" sz="1704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GB" sz="1240">
                <a:latin typeface="Calibri"/>
                <a:ea typeface="Calibri"/>
                <a:cs typeface="Calibri"/>
                <a:sym typeface="Calibri"/>
              </a:rPr>
              <a:t>Natural Environment Research Council</a:t>
            </a:r>
            <a:endParaRPr b="1" sz="1704">
              <a:solidFill>
                <a:srgbClr val="6366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>
              <a:latin typeface="Calibri"/>
              <a:ea typeface="Calibri"/>
              <a:cs typeface="Calibri"/>
              <a:sym typeface="Calibri"/>
            </a:endParaRPr>
          </a:p>
          <a:p>
            <a:pPr indent="-9080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3"/>
          <p:cNvGrpSpPr/>
          <p:nvPr/>
        </p:nvGrpSpPr>
        <p:grpSpPr>
          <a:xfrm>
            <a:off x="8118764" y="1817688"/>
            <a:ext cx="3235036" cy="4003674"/>
            <a:chOff x="8105626" y="1817688"/>
            <a:chExt cx="3248174" cy="4486590"/>
          </a:xfrm>
        </p:grpSpPr>
        <p:pic>
          <p:nvPicPr>
            <p:cNvPr id="77" name="Google Shape;7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05626" y="4138829"/>
              <a:ext cx="3248174" cy="2165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10728" y="1817688"/>
              <a:ext cx="3243072" cy="21620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5196385" y="3205940"/>
            <a:ext cx="1782804" cy="1248962"/>
          </a:xfrm>
          <a:prstGeom prst="cloud">
            <a:avLst/>
          </a:prstGeom>
          <a:gradFill>
            <a:gsLst>
              <a:gs pos="0">
                <a:srgbClr val="209077"/>
              </a:gs>
              <a:gs pos="48000">
                <a:srgbClr val="3BD2B0"/>
              </a:gs>
              <a:gs pos="100000">
                <a:srgbClr val="84E4CE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Data!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4"/>
          <p:cNvGrpSpPr/>
          <p:nvPr/>
        </p:nvGrpSpPr>
        <p:grpSpPr>
          <a:xfrm>
            <a:off x="5025158" y="2602512"/>
            <a:ext cx="2117080" cy="2158283"/>
            <a:chOff x="3679903" y="2683976"/>
            <a:chExt cx="1800238" cy="1755736"/>
          </a:xfrm>
        </p:grpSpPr>
        <p:sp>
          <p:nvSpPr>
            <p:cNvPr id="86" name="Google Shape;86;p4"/>
            <p:cNvSpPr/>
            <p:nvPr/>
          </p:nvSpPr>
          <p:spPr>
            <a:xfrm>
              <a:off x="4075499" y="2683976"/>
              <a:ext cx="1037144" cy="4256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baseline="30000" i="0" lang="en-GB" sz="2800" u="none" cap="none" strike="noStrike">
                  <a:solidFill>
                    <a:srgbClr val="5149A3"/>
                  </a:solidFill>
                  <a:latin typeface="Calibri"/>
                  <a:ea typeface="Calibri"/>
                  <a:cs typeface="Calibri"/>
                  <a:sym typeface="Calibri"/>
                </a:rPr>
                <a:t>JASMIN</a:t>
              </a:r>
              <a:endParaRPr b="1" i="0" sz="2800" u="none" cap="none" strike="noStrike">
                <a:solidFill>
                  <a:srgbClr val="5149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4"/>
            <p:cNvGrpSpPr/>
            <p:nvPr/>
          </p:nvGrpSpPr>
          <p:grpSpPr>
            <a:xfrm>
              <a:off x="3679903" y="3079218"/>
              <a:ext cx="1800238" cy="1360494"/>
              <a:chOff x="5800424" y="3917461"/>
              <a:chExt cx="2615162" cy="1976357"/>
            </a:xfrm>
          </p:grpSpPr>
          <p:sp>
            <p:nvSpPr>
              <p:cNvPr id="88" name="Google Shape;88;p4"/>
              <p:cNvSpPr txBox="1"/>
              <p:nvPr/>
            </p:nvSpPr>
            <p:spPr>
              <a:xfrm>
                <a:off x="5822571" y="5625558"/>
                <a:ext cx="2593015" cy="268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600" u="none" cap="none" strike="noStrike">
                    <a:solidFill>
                      <a:srgbClr val="5149A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JASMIN (STFC/Stephen Kill)</a:t>
                </a:r>
                <a:endParaRPr/>
              </a:p>
            </p:txBody>
          </p:sp>
          <p:pic>
            <p:nvPicPr>
              <p:cNvPr descr="14EC2458 JASMIN 2 computing cluster.jpg" id="89" name="Google Shape;89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800424" y="3917461"/>
                <a:ext cx="2593015" cy="17080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1222" y="1456637"/>
            <a:ext cx="1606061" cy="1053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lbolton.png" id="91" name="Google Shape;9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1732" y="1367319"/>
            <a:ext cx="1626811" cy="1048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ceanography.png" id="92" name="Google Shape;9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24151" y="1456637"/>
            <a:ext cx="1103721" cy="1558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4"/>
          <p:cNvGrpSpPr/>
          <p:nvPr/>
        </p:nvGrpSpPr>
        <p:grpSpPr>
          <a:xfrm>
            <a:off x="7529304" y="4634585"/>
            <a:ext cx="2874761" cy="1243402"/>
            <a:chOff x="5701930" y="3346186"/>
            <a:chExt cx="2874761" cy="1243402"/>
          </a:xfrm>
        </p:grpSpPr>
        <p:pic>
          <p:nvPicPr>
            <p:cNvPr id="94" name="Google Shape;94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701930" y="3346186"/>
              <a:ext cx="2853592" cy="1181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4"/>
            <p:cNvSpPr txBox="1"/>
            <p:nvPr/>
          </p:nvSpPr>
          <p:spPr>
            <a:xfrm>
              <a:off x="5782691" y="4312589"/>
              <a:ext cx="2794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5149A3"/>
                  </a:solidFill>
                  <a:latin typeface="Calibri"/>
                  <a:ea typeface="Calibri"/>
                  <a:cs typeface="Calibri"/>
                  <a:sym typeface="Calibri"/>
                </a:rPr>
                <a:t>ARCHER supercomputer (EPSRC/NERC)</a:t>
              </a:r>
              <a:endParaRPr/>
            </a:p>
          </p:txBody>
        </p:sp>
      </p:grpSp>
      <p:grpSp>
        <p:nvGrpSpPr>
          <p:cNvPr id="96" name="Google Shape;96;p4"/>
          <p:cNvGrpSpPr/>
          <p:nvPr/>
        </p:nvGrpSpPr>
        <p:grpSpPr>
          <a:xfrm>
            <a:off x="8553565" y="3407576"/>
            <a:ext cx="1850499" cy="1122984"/>
            <a:chOff x="7302242" y="3300810"/>
            <a:chExt cx="1850499" cy="1122984"/>
          </a:xfrm>
        </p:grpSpPr>
        <p:pic>
          <p:nvPicPr>
            <p:cNvPr id="97" name="Google Shape;97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03955" y="3300810"/>
              <a:ext cx="1418367" cy="843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4"/>
            <p:cNvSpPr txBox="1"/>
            <p:nvPr/>
          </p:nvSpPr>
          <p:spPr>
            <a:xfrm>
              <a:off x="7302242" y="4146795"/>
              <a:ext cx="18504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5149A3"/>
                  </a:solidFill>
                  <a:latin typeface="Calibri"/>
                  <a:ea typeface="Calibri"/>
                  <a:cs typeface="Calibri"/>
                  <a:sym typeface="Calibri"/>
                </a:rPr>
                <a:t>MetOffice  supercomputer</a:t>
              </a:r>
              <a:endParaRPr/>
            </a:p>
          </p:txBody>
        </p:sp>
      </p:grpSp>
      <p:pic>
        <p:nvPicPr>
          <p:cNvPr descr="cmip6_definition.png" id="99" name="Google Shape;99;p4"/>
          <p:cNvPicPr preferRelativeResize="0"/>
          <p:nvPr/>
        </p:nvPicPr>
        <p:blipFill rotWithShape="1">
          <a:blip r:embed="rId9">
            <a:alphaModFix/>
          </a:blip>
          <a:srcRect b="-6291" l="0" r="0" t="-6292"/>
          <a:stretch/>
        </p:blipFill>
        <p:spPr>
          <a:xfrm>
            <a:off x="1944254" y="1517293"/>
            <a:ext cx="2218104" cy="241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ntinel_1_swath.jpg" id="100" name="Google Shape;100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60374" y="4945408"/>
            <a:ext cx="1108263" cy="773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ntinel-3_medium.jpg" id="101" name="Google Shape;101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45439" y="4945408"/>
            <a:ext cx="1030416" cy="77365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1939889" y="3904747"/>
            <a:ext cx="2557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5149A3"/>
                </a:solidFill>
                <a:latin typeface="Calibri"/>
                <a:ea typeface="Calibri"/>
                <a:cs typeface="Calibri"/>
                <a:sym typeface="Calibri"/>
              </a:rPr>
              <a:t>European contribution to HiresMIP alone is expected to exceed 2 PB</a:t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1944254" y="1396784"/>
            <a:ext cx="10371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-GB" sz="2400">
                <a:solidFill>
                  <a:srgbClr val="5149A3"/>
                </a:solidFill>
                <a:latin typeface="Calibri"/>
                <a:ea typeface="Calibri"/>
                <a:cs typeface="Calibri"/>
                <a:sym typeface="Calibri"/>
              </a:rPr>
              <a:t>CMIP6</a:t>
            </a:r>
            <a:endParaRPr b="1" sz="2400">
              <a:solidFill>
                <a:srgbClr val="5149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1944254" y="4560118"/>
            <a:ext cx="2557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-GB" sz="2400">
                <a:solidFill>
                  <a:srgbClr val="5149A3"/>
                </a:solidFill>
                <a:latin typeface="Calibri"/>
                <a:ea typeface="Calibri"/>
                <a:cs typeface="Calibri"/>
                <a:sym typeface="Calibri"/>
              </a:rPr>
              <a:t>Sentinel Data</a:t>
            </a:r>
            <a:endParaRPr b="1" sz="2400">
              <a:solidFill>
                <a:srgbClr val="5149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4"/>
          <p:cNvGrpSpPr/>
          <p:nvPr/>
        </p:nvGrpSpPr>
        <p:grpSpPr>
          <a:xfrm>
            <a:off x="4370258" y="2269370"/>
            <a:ext cx="3550020" cy="3006135"/>
            <a:chOff x="2832404" y="2116967"/>
            <a:chExt cx="3550020" cy="3006135"/>
          </a:xfrm>
        </p:grpSpPr>
        <p:sp>
          <p:nvSpPr>
            <p:cNvPr id="106" name="Google Shape;106;p4"/>
            <p:cNvSpPr/>
            <p:nvPr/>
          </p:nvSpPr>
          <p:spPr>
            <a:xfrm rot="3110203">
              <a:off x="3114536" y="2432124"/>
              <a:ext cx="969110" cy="578998"/>
            </a:xfrm>
            <a:prstGeom prst="rightArrow">
              <a:avLst>
                <a:gd fmla="val 50000" name="adj1"/>
                <a:gd fmla="val 52450" name="adj2"/>
              </a:avLst>
            </a:prstGeom>
            <a:solidFill>
              <a:schemeClr val="accent1"/>
            </a:solidFill>
            <a:ln cap="flat" cmpd="sng" w="12700">
              <a:solidFill>
                <a:srgbClr val="4C8B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149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rot="7589270">
              <a:off x="5102146" y="2389193"/>
              <a:ext cx="969110" cy="578998"/>
            </a:xfrm>
            <a:prstGeom prst="rightArrow">
              <a:avLst>
                <a:gd fmla="val 50000" name="adj1"/>
                <a:gd fmla="val 52450" name="adj2"/>
              </a:avLst>
            </a:prstGeom>
            <a:solidFill>
              <a:schemeClr val="accent1"/>
            </a:solidFill>
            <a:ln cap="flat" cmpd="sng" w="12700">
              <a:solidFill>
                <a:srgbClr val="4C8B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149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rot="-5400000">
              <a:off x="4075556" y="4349048"/>
              <a:ext cx="969110" cy="578998"/>
            </a:xfrm>
            <a:prstGeom prst="rightArrow">
              <a:avLst>
                <a:gd fmla="val 50000" name="adj1"/>
                <a:gd fmla="val 52450" name="adj2"/>
              </a:avLst>
            </a:prstGeom>
            <a:solidFill>
              <a:schemeClr val="accent1"/>
            </a:solidFill>
            <a:ln cap="flat" cmpd="sng" w="12700">
              <a:solidFill>
                <a:srgbClr val="4C8B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149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10800000">
              <a:off x="5370114" y="3341420"/>
              <a:ext cx="1012310" cy="630799"/>
            </a:xfrm>
            <a:prstGeom prst="rightArrow">
              <a:avLst>
                <a:gd fmla="val 50000" name="adj1"/>
                <a:gd fmla="val 52450" name="adj2"/>
              </a:avLst>
            </a:prstGeom>
            <a:solidFill>
              <a:schemeClr val="accent1"/>
            </a:solidFill>
            <a:ln cap="flat" cmpd="sng" w="12700">
              <a:solidFill>
                <a:srgbClr val="4C8B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149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832404" y="3341423"/>
              <a:ext cx="914110" cy="630799"/>
            </a:xfrm>
            <a:prstGeom prst="rightArrow">
              <a:avLst>
                <a:gd fmla="val 50000" name="adj1"/>
                <a:gd fmla="val 52450" name="adj2"/>
              </a:avLst>
            </a:prstGeom>
            <a:solidFill>
              <a:schemeClr val="accent1"/>
            </a:solidFill>
            <a:ln cap="flat" cmpd="sng" w="12700">
              <a:solidFill>
                <a:srgbClr val="4C8B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149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rot="-8257543">
              <a:off x="5104321" y="4223168"/>
              <a:ext cx="969110" cy="578998"/>
            </a:xfrm>
            <a:prstGeom prst="rightArrow">
              <a:avLst>
                <a:gd fmla="val 50000" name="adj1"/>
                <a:gd fmla="val 52450" name="adj2"/>
              </a:avLst>
            </a:prstGeom>
            <a:solidFill>
              <a:schemeClr val="accent1"/>
            </a:solidFill>
            <a:ln cap="flat" cmpd="sng" w="12700">
              <a:solidFill>
                <a:srgbClr val="4C8B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149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flipH="1" rot="7971408">
              <a:off x="3203145" y="4081594"/>
              <a:ext cx="969110" cy="578998"/>
            </a:xfrm>
            <a:prstGeom prst="rightArrow">
              <a:avLst>
                <a:gd fmla="val 50000" name="adj1"/>
                <a:gd fmla="val 52450" name="adj2"/>
              </a:avLst>
            </a:prstGeom>
            <a:solidFill>
              <a:schemeClr val="accent1"/>
            </a:solidFill>
            <a:ln cap="flat" cmpd="sng" w="12700">
              <a:solidFill>
                <a:srgbClr val="4C8B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149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JASMIN: the missing piece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5"/>
          <p:cNvGrpSpPr/>
          <p:nvPr/>
        </p:nvGrpSpPr>
        <p:grpSpPr>
          <a:xfrm>
            <a:off x="1057193" y="1021208"/>
            <a:ext cx="9644145" cy="4940248"/>
            <a:chOff x="-70561" y="194833"/>
            <a:chExt cx="13110702" cy="6716001"/>
          </a:xfrm>
        </p:grpSpPr>
        <p:pic>
          <p:nvPicPr>
            <p:cNvPr id="120" name="Google Shape;12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86935" y="1543383"/>
              <a:ext cx="3292792" cy="1974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4">
              <a:alphaModFix/>
            </a:blip>
            <a:srcRect b="8720" l="7740" r="668" t="24732"/>
            <a:stretch/>
          </p:blipFill>
          <p:spPr>
            <a:xfrm>
              <a:off x="4212593" y="4271194"/>
              <a:ext cx="2967134" cy="1651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5"/>
            <p:cNvSpPr/>
            <p:nvPr/>
          </p:nvSpPr>
          <p:spPr>
            <a:xfrm>
              <a:off x="5385160" y="194833"/>
              <a:ext cx="226299" cy="377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2E2D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ttps://lh6.googleusercontent.com/H2wG5Hke4yI-oNehjP9hqp5u9Rw3ZpgscHhilyov2WekwLgkPreVzHmOAx9ifmqAaxbLPyv80ijcR6lFgkc5EZ0GEW8sjWKbMzMy0t-kfxT1u2bqpVuyG7s9ruWoKZsaHBDMawPwGIU" id="123" name="Google Shape;12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99343" y="1579008"/>
              <a:ext cx="3926222" cy="2243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5.googleusercontent.com/kkcqaAXfAt99yGZ3lPyhUDHtDr1-ub76GB2Gn3RUwlJ974mUnUFqCWK4B0UfEntzZB77vrDTTli69enF-DhS-kAxGOsOjL0AL5kwhK1vkysdAri01wwAfXXUU70GiEA_pYNsOo2S4Q8" id="124" name="Google Shape;124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06825" y="1689194"/>
              <a:ext cx="2844049" cy="3786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5"/>
            <p:cNvSpPr/>
            <p:nvPr/>
          </p:nvSpPr>
          <p:spPr>
            <a:xfrm>
              <a:off x="3782628" y="1121688"/>
              <a:ext cx="2538068" cy="418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1E5DF8"/>
                  </a:solidFill>
                  <a:latin typeface="Calibri"/>
                  <a:ea typeface="Calibri"/>
                  <a:cs typeface="Calibri"/>
                  <a:sym typeface="Calibri"/>
                </a:rPr>
                <a:t>Earthquake monitoring</a:t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759190" y="3822564"/>
              <a:ext cx="3819610" cy="418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1E5DF8"/>
                  </a:solidFill>
                  <a:latin typeface="Calibri"/>
                  <a:ea typeface="Calibri"/>
                  <a:cs typeface="Calibri"/>
                  <a:sym typeface="Calibri"/>
                </a:rPr>
                <a:t>Analysing biases in biodiversity data</a:t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236417" y="1185748"/>
              <a:ext cx="4803724" cy="418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1E5DF8"/>
                  </a:solidFill>
                  <a:latin typeface="Calibri"/>
                  <a:ea typeface="Calibri"/>
                  <a:cs typeface="Calibri"/>
                  <a:sym typeface="Calibri"/>
                </a:rPr>
                <a:t>Improving resolution of climate models</a:t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-70561" y="720442"/>
              <a:ext cx="3262520" cy="1004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1E5DF8"/>
                  </a:solidFill>
                  <a:latin typeface="Calibri"/>
                  <a:ea typeface="Calibri"/>
                  <a:cs typeface="Calibri"/>
                  <a:sym typeface="Calibri"/>
                </a:rPr>
                <a:t>Enabling climate services –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1E5DF8"/>
                  </a:solidFill>
                  <a:latin typeface="Calibri"/>
                  <a:ea typeface="Calibri"/>
                  <a:cs typeface="Calibri"/>
                  <a:sym typeface="Calibri"/>
                </a:rPr>
                <a:t>allows insurance for &gt;1million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1E5DF8"/>
                  </a:solidFill>
                  <a:latin typeface="Calibri"/>
                  <a:ea typeface="Calibri"/>
                  <a:cs typeface="Calibri"/>
                  <a:sym typeface="Calibri"/>
                </a:rPr>
                <a:t>African farmers</a:t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973197" y="6283225"/>
              <a:ext cx="6617262" cy="627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1E5DF8"/>
                  </a:solidFill>
                  <a:latin typeface="Calibri"/>
                  <a:ea typeface="Calibri"/>
                  <a:cs typeface="Calibri"/>
                  <a:sym typeface="Calibri"/>
                </a:rPr>
                <a:t>… and many more applications</a:t>
              </a:r>
              <a:endParaRPr/>
            </a:p>
          </p:txBody>
        </p:sp>
        <p:pic>
          <p:nvPicPr>
            <p:cNvPr descr="https://lh4.googleusercontent.com/JdW-AACMPfSOXsHmpaedv1Vog_50rjBPRH8Bri7NBkjcyEq-w2G6S5BH6kJ47QXZ4YDcf9odldh7yIrMrRq6Q5VVm6LOBDFwpYgZ-HsYwRE5Vyakv10TyXd_QUUZXe2D217_tG1-vMA" id="130" name="Google Shape;130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590459" y="4743542"/>
              <a:ext cx="3343994" cy="19866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5"/>
            <p:cNvSpPr/>
            <p:nvPr/>
          </p:nvSpPr>
          <p:spPr>
            <a:xfrm>
              <a:off x="8211273" y="4070912"/>
              <a:ext cx="4050083" cy="711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1E5DF8"/>
                  </a:solidFill>
                  <a:latin typeface="Calibri"/>
                  <a:ea typeface="Calibri"/>
                  <a:cs typeface="Calibri"/>
                  <a:sym typeface="Calibri"/>
                </a:rPr>
                <a:t>Access to over 13PB of environmental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1E5DF8"/>
                  </a:solidFill>
                  <a:latin typeface="Calibri"/>
                  <a:ea typeface="Calibri"/>
                  <a:cs typeface="Calibri"/>
                  <a:sym typeface="Calibri"/>
                </a:rPr>
                <a:t>data held in the CEDA Archive</a:t>
              </a:r>
              <a:endParaRPr/>
            </a:p>
          </p:txBody>
        </p:sp>
      </p:grpSp>
      <p:sp>
        <p:nvSpPr>
          <p:cNvPr id="132" name="Google Shape;1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D62"/>
              </a:buClr>
              <a:buSzPts val="4400"/>
              <a:buFont typeface="Arial"/>
              <a:buNone/>
            </a:pPr>
            <a:r>
              <a:rPr lang="en-GB">
                <a:solidFill>
                  <a:srgbClr val="2E2D62"/>
                </a:solidFill>
              </a:rPr>
              <a:t>What is JASMIN used for?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JASMIN as a Data Commons</a:t>
            </a:r>
            <a:endParaRPr/>
          </a:p>
        </p:txBody>
      </p:sp>
      <p:grpSp>
        <p:nvGrpSpPr>
          <p:cNvPr id="139" name="Google Shape;139;p6"/>
          <p:cNvGrpSpPr/>
          <p:nvPr/>
        </p:nvGrpSpPr>
        <p:grpSpPr>
          <a:xfrm>
            <a:off x="2028825" y="1236844"/>
            <a:ext cx="8529638" cy="4335277"/>
            <a:chOff x="1595978" y="983360"/>
            <a:chExt cx="9243192" cy="4908584"/>
          </a:xfrm>
        </p:grpSpPr>
        <p:sp>
          <p:nvSpPr>
            <p:cNvPr id="140" name="Google Shape;140;p6"/>
            <p:cNvSpPr/>
            <p:nvPr/>
          </p:nvSpPr>
          <p:spPr>
            <a:xfrm>
              <a:off x="3356960" y="4112725"/>
              <a:ext cx="1944216" cy="959394"/>
            </a:xfrm>
            <a:prstGeom prst="can">
              <a:avLst>
                <a:gd fmla="val 25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Group Workspaces</a:t>
              </a: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6741337" y="4953075"/>
              <a:ext cx="1944216" cy="938869"/>
            </a:xfrm>
            <a:prstGeom prst="can">
              <a:avLst>
                <a:gd fmla="val 25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CEDA Curated Data Archive</a:t>
              </a:r>
              <a:endParaRPr/>
            </a:p>
          </p:txBody>
        </p:sp>
        <p:grpSp>
          <p:nvGrpSpPr>
            <p:cNvPr id="142" name="Google Shape;142;p6"/>
            <p:cNvGrpSpPr/>
            <p:nvPr/>
          </p:nvGrpSpPr>
          <p:grpSpPr>
            <a:xfrm>
              <a:off x="4585989" y="983360"/>
              <a:ext cx="3143551" cy="3338900"/>
              <a:chOff x="1805093" y="-120223"/>
              <a:chExt cx="3143551" cy="3338900"/>
            </a:xfrm>
          </p:grpSpPr>
          <p:sp>
            <p:nvSpPr>
              <p:cNvPr id="143" name="Google Shape;143;p6"/>
              <p:cNvSpPr/>
              <p:nvPr/>
            </p:nvSpPr>
            <p:spPr>
              <a:xfrm>
                <a:off x="2977079" y="1349387"/>
                <a:ext cx="1649251" cy="1649251"/>
              </a:xfrm>
              <a:custGeom>
                <a:rect b="b" l="l" r="r" t="t"/>
                <a:pathLst>
                  <a:path extrusionOk="0" h="120000" w="120000">
                    <a:moveTo>
                      <a:pt x="85447" y="19133"/>
                    </a:moveTo>
                    <a:lnTo>
                      <a:pt x="94177" y="11053"/>
                    </a:lnTo>
                    <a:lnTo>
                      <a:pt x="101819" y="17398"/>
                    </a:lnTo>
                    <a:lnTo>
                      <a:pt x="96260" y="28109"/>
                    </a:lnTo>
                    <a:lnTo>
                      <a:pt x="96260" y="28109"/>
                    </a:lnTo>
                    <a:cubicBezTo>
                      <a:pt x="100638" y="32983"/>
                      <a:pt x="103968" y="38688"/>
                      <a:pt x="106044" y="44877"/>
                    </a:cubicBezTo>
                    <a:lnTo>
                      <a:pt x="117706" y="44760"/>
                    </a:lnTo>
                    <a:lnTo>
                      <a:pt x="119415" y="54354"/>
                    </a:lnTo>
                    <a:lnTo>
                      <a:pt x="108495" y="58630"/>
                    </a:lnTo>
                    <a:cubicBezTo>
                      <a:pt x="108683" y="65148"/>
                      <a:pt x="107527" y="71636"/>
                      <a:pt x="105097" y="77697"/>
                    </a:cubicBezTo>
                    <a:lnTo>
                      <a:pt x="113849" y="85751"/>
                    </a:lnTo>
                    <a:lnTo>
                      <a:pt x="108900" y="94233"/>
                    </a:lnTo>
                    <a:lnTo>
                      <a:pt x="98039" y="89792"/>
                    </a:lnTo>
                    <a:lnTo>
                      <a:pt x="98039" y="89792"/>
                    </a:lnTo>
                    <a:cubicBezTo>
                      <a:pt x="93949" y="94905"/>
                      <a:pt x="88848" y="99139"/>
                      <a:pt x="83049" y="102237"/>
                    </a:cubicBezTo>
                    <a:lnTo>
                      <a:pt x="84877" y="114272"/>
                    </a:lnTo>
                    <a:lnTo>
                      <a:pt x="75441" y="117669"/>
                    </a:lnTo>
                    <a:lnTo>
                      <a:pt x="69785" y="107014"/>
                    </a:lnTo>
                    <a:cubicBezTo>
                      <a:pt x="63329" y="108329"/>
                      <a:pt x="56671" y="108329"/>
                      <a:pt x="50215" y="107014"/>
                    </a:cubicBezTo>
                    <a:lnTo>
                      <a:pt x="44559" y="117669"/>
                    </a:lnTo>
                    <a:lnTo>
                      <a:pt x="35123" y="114272"/>
                    </a:lnTo>
                    <a:lnTo>
                      <a:pt x="36951" y="102237"/>
                    </a:lnTo>
                    <a:lnTo>
                      <a:pt x="36951" y="102237"/>
                    </a:lnTo>
                    <a:cubicBezTo>
                      <a:pt x="31152" y="99139"/>
                      <a:pt x="26051" y="94905"/>
                      <a:pt x="21961" y="89792"/>
                    </a:cubicBezTo>
                    <a:lnTo>
                      <a:pt x="11100" y="94233"/>
                    </a:lnTo>
                    <a:lnTo>
                      <a:pt x="6151" y="85751"/>
                    </a:lnTo>
                    <a:lnTo>
                      <a:pt x="14903" y="77697"/>
                    </a:lnTo>
                    <a:cubicBezTo>
                      <a:pt x="12473" y="71636"/>
                      <a:pt x="11317" y="65148"/>
                      <a:pt x="11505" y="58630"/>
                    </a:cubicBezTo>
                    <a:lnTo>
                      <a:pt x="585" y="54354"/>
                    </a:lnTo>
                    <a:lnTo>
                      <a:pt x="2294" y="44760"/>
                    </a:lnTo>
                    <a:lnTo>
                      <a:pt x="13956" y="44877"/>
                    </a:lnTo>
                    <a:cubicBezTo>
                      <a:pt x="16032" y="38688"/>
                      <a:pt x="19362" y="32983"/>
                      <a:pt x="23740" y="28109"/>
                    </a:cubicBezTo>
                    <a:lnTo>
                      <a:pt x="18181" y="17398"/>
                    </a:lnTo>
                    <a:lnTo>
                      <a:pt x="25823" y="11053"/>
                    </a:lnTo>
                    <a:lnTo>
                      <a:pt x="34553" y="19133"/>
                    </a:lnTo>
                    <a:lnTo>
                      <a:pt x="34553" y="19133"/>
                    </a:lnTo>
                    <a:cubicBezTo>
                      <a:pt x="40165" y="15712"/>
                      <a:pt x="46422" y="13459"/>
                      <a:pt x="52942" y="12511"/>
                    </a:cubicBezTo>
                    <a:lnTo>
                      <a:pt x="54967" y="511"/>
                    </a:lnTo>
                    <a:lnTo>
                      <a:pt x="65033" y="511"/>
                    </a:lnTo>
                    <a:lnTo>
                      <a:pt x="67058" y="12511"/>
                    </a:lnTo>
                    <a:cubicBezTo>
                      <a:pt x="73578" y="13459"/>
                      <a:pt x="79835" y="15712"/>
                      <a:pt x="85447" y="19133"/>
                    </a:cubicBezTo>
                    <a:close/>
                  </a:path>
                </a:pathLst>
              </a:custGeom>
              <a:solidFill>
                <a:srgbClr val="35D1AD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6"/>
              <p:cNvSpPr txBox="1"/>
              <p:nvPr/>
            </p:nvSpPr>
            <p:spPr>
              <a:xfrm>
                <a:off x="3308652" y="1735716"/>
                <a:ext cx="986105" cy="84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7775" lIns="17775" spcFirstLastPara="1" rIns="17775" wrap="square" tIns="177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rPr lang="en-GB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Analysis</a:t>
                </a: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1969129" y="959564"/>
                <a:ext cx="1199455" cy="1199455"/>
              </a:xfrm>
              <a:custGeom>
                <a:rect b="b" l="l" r="r" t="t"/>
                <a:pathLst>
                  <a:path extrusionOk="0" h="120000" w="120000">
                    <a:moveTo>
                      <a:pt x="90337" y="30393"/>
                    </a:moveTo>
                    <a:lnTo>
                      <a:pt x="107136" y="24576"/>
                    </a:lnTo>
                    <a:lnTo>
                      <a:pt x="113840" y="35978"/>
                    </a:lnTo>
                    <a:lnTo>
                      <a:pt x="101281" y="49005"/>
                    </a:lnTo>
                    <a:cubicBezTo>
                      <a:pt x="103270" y="56205"/>
                      <a:pt x="103270" y="63795"/>
                      <a:pt x="101281" y="70995"/>
                    </a:cubicBezTo>
                    <a:lnTo>
                      <a:pt x="113840" y="84022"/>
                    </a:lnTo>
                    <a:lnTo>
                      <a:pt x="107136" y="95424"/>
                    </a:lnTo>
                    <a:lnTo>
                      <a:pt x="90337" y="89607"/>
                    </a:lnTo>
                    <a:cubicBezTo>
                      <a:pt x="84982" y="94898"/>
                      <a:pt x="78288" y="98693"/>
                      <a:pt x="70943" y="100602"/>
                    </a:cubicBezTo>
                    <a:lnTo>
                      <a:pt x="66894" y="118602"/>
                    </a:lnTo>
                    <a:lnTo>
                      <a:pt x="53106" y="118602"/>
                    </a:lnTo>
                    <a:lnTo>
                      <a:pt x="49057" y="100602"/>
                    </a:lnTo>
                    <a:lnTo>
                      <a:pt x="49057" y="100602"/>
                    </a:lnTo>
                    <a:cubicBezTo>
                      <a:pt x="41712" y="98693"/>
                      <a:pt x="35018" y="94898"/>
                      <a:pt x="29663" y="89607"/>
                    </a:cubicBezTo>
                    <a:lnTo>
                      <a:pt x="12864" y="95424"/>
                    </a:lnTo>
                    <a:lnTo>
                      <a:pt x="6160" y="84022"/>
                    </a:lnTo>
                    <a:lnTo>
                      <a:pt x="18719" y="70995"/>
                    </a:lnTo>
                    <a:cubicBezTo>
                      <a:pt x="16730" y="63795"/>
                      <a:pt x="16730" y="56205"/>
                      <a:pt x="18719" y="49005"/>
                    </a:cubicBezTo>
                    <a:lnTo>
                      <a:pt x="6160" y="35978"/>
                    </a:lnTo>
                    <a:lnTo>
                      <a:pt x="12864" y="24576"/>
                    </a:lnTo>
                    <a:lnTo>
                      <a:pt x="29663" y="30393"/>
                    </a:lnTo>
                    <a:lnTo>
                      <a:pt x="29663" y="30393"/>
                    </a:lnTo>
                    <a:cubicBezTo>
                      <a:pt x="35018" y="25102"/>
                      <a:pt x="41712" y="21307"/>
                      <a:pt x="49057" y="19398"/>
                    </a:cubicBezTo>
                    <a:lnTo>
                      <a:pt x="53106" y="1398"/>
                    </a:lnTo>
                    <a:lnTo>
                      <a:pt x="66894" y="1398"/>
                    </a:lnTo>
                    <a:lnTo>
                      <a:pt x="70943" y="19398"/>
                    </a:lnTo>
                    <a:lnTo>
                      <a:pt x="70943" y="19398"/>
                    </a:lnTo>
                    <a:cubicBezTo>
                      <a:pt x="78288" y="21307"/>
                      <a:pt x="84982" y="25102"/>
                      <a:pt x="90337" y="30393"/>
                    </a:cubicBezTo>
                    <a:close/>
                  </a:path>
                </a:pathLst>
              </a:custGeom>
              <a:solidFill>
                <a:srgbClr val="1ED6CB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6"/>
              <p:cNvSpPr txBox="1"/>
              <p:nvPr/>
            </p:nvSpPr>
            <p:spPr>
              <a:xfrm>
                <a:off x="2271095" y="1263355"/>
                <a:ext cx="595523" cy="5918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700" lIns="12700" spcFirstLastPara="1" rIns="12700" wrap="square" tIns="12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Calibri"/>
                  <a:buNone/>
                </a:pPr>
                <a:r>
                  <a:rPr lang="en-GB" sz="1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Production</a:t>
                </a: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 rot="-900000">
                <a:off x="2689332" y="132062"/>
                <a:ext cx="1175221" cy="1175221"/>
              </a:xfrm>
              <a:custGeom>
                <a:rect b="b" l="l" r="r" t="t"/>
                <a:pathLst>
                  <a:path extrusionOk="0" h="120000" w="120000">
                    <a:moveTo>
                      <a:pt x="90265" y="30393"/>
                    </a:moveTo>
                    <a:lnTo>
                      <a:pt x="107184" y="24641"/>
                    </a:lnTo>
                    <a:lnTo>
                      <a:pt x="113862" y="36026"/>
                    </a:lnTo>
                    <a:lnTo>
                      <a:pt x="101183" y="49005"/>
                    </a:lnTo>
                    <a:cubicBezTo>
                      <a:pt x="103167" y="56205"/>
                      <a:pt x="103167" y="63795"/>
                      <a:pt x="101183" y="70995"/>
                    </a:cubicBezTo>
                    <a:lnTo>
                      <a:pt x="113862" y="83974"/>
                    </a:lnTo>
                    <a:lnTo>
                      <a:pt x="107184" y="95359"/>
                    </a:lnTo>
                    <a:lnTo>
                      <a:pt x="90265" y="89607"/>
                    </a:lnTo>
                    <a:lnTo>
                      <a:pt x="90265" y="89607"/>
                    </a:lnTo>
                    <a:cubicBezTo>
                      <a:pt x="84923" y="94898"/>
                      <a:pt x="78244" y="98693"/>
                      <a:pt x="70917" y="100602"/>
                    </a:cubicBezTo>
                    <a:lnTo>
                      <a:pt x="66844" y="118602"/>
                    </a:lnTo>
                    <a:lnTo>
                      <a:pt x="53156" y="118602"/>
                    </a:lnTo>
                    <a:lnTo>
                      <a:pt x="49083" y="100602"/>
                    </a:lnTo>
                    <a:lnTo>
                      <a:pt x="49083" y="100602"/>
                    </a:lnTo>
                    <a:cubicBezTo>
                      <a:pt x="41756" y="98693"/>
                      <a:pt x="35077" y="94898"/>
                      <a:pt x="29735" y="89607"/>
                    </a:cubicBezTo>
                    <a:lnTo>
                      <a:pt x="12816" y="95359"/>
                    </a:lnTo>
                    <a:lnTo>
                      <a:pt x="6138" y="83974"/>
                    </a:lnTo>
                    <a:lnTo>
                      <a:pt x="18817" y="70995"/>
                    </a:lnTo>
                    <a:cubicBezTo>
                      <a:pt x="16833" y="63795"/>
                      <a:pt x="16833" y="56205"/>
                      <a:pt x="18817" y="49005"/>
                    </a:cubicBezTo>
                    <a:lnTo>
                      <a:pt x="6138" y="36026"/>
                    </a:lnTo>
                    <a:lnTo>
                      <a:pt x="12816" y="24641"/>
                    </a:lnTo>
                    <a:lnTo>
                      <a:pt x="29735" y="30393"/>
                    </a:lnTo>
                    <a:lnTo>
                      <a:pt x="29735" y="30393"/>
                    </a:lnTo>
                    <a:cubicBezTo>
                      <a:pt x="35077" y="25102"/>
                      <a:pt x="41756" y="21307"/>
                      <a:pt x="49083" y="19398"/>
                    </a:cubicBezTo>
                    <a:lnTo>
                      <a:pt x="53156" y="1398"/>
                    </a:lnTo>
                    <a:lnTo>
                      <a:pt x="66844" y="1398"/>
                    </a:lnTo>
                    <a:lnTo>
                      <a:pt x="70917" y="19398"/>
                    </a:lnTo>
                    <a:lnTo>
                      <a:pt x="70917" y="19398"/>
                    </a:lnTo>
                    <a:cubicBezTo>
                      <a:pt x="78244" y="21307"/>
                      <a:pt x="84923" y="25102"/>
                      <a:pt x="90265" y="30393"/>
                    </a:cubicBezTo>
                    <a:close/>
                  </a:path>
                </a:pathLst>
              </a:custGeom>
              <a:solidFill>
                <a:srgbClr val="0FBCD4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6"/>
              <p:cNvSpPr txBox="1"/>
              <p:nvPr/>
            </p:nvSpPr>
            <p:spPr>
              <a:xfrm>
                <a:off x="2947093" y="389823"/>
                <a:ext cx="659700" cy="65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3950" lIns="13950" spcFirstLastPara="1" rIns="13950" wrap="square" tIns="13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100"/>
                  <a:buFont typeface="Calibri"/>
                  <a:buNone/>
                </a:pPr>
                <a:r>
                  <a:rPr lang="en-GB"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Processing</a:t>
                </a: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837603" y="1107636"/>
                <a:ext cx="2111041" cy="2111041"/>
              </a:xfrm>
              <a:custGeom>
                <a:rect b="b" l="l" r="r" t="t"/>
                <a:pathLst>
                  <a:path extrusionOk="0" h="120000" w="120000">
                    <a:moveTo>
                      <a:pt x="56002" y="3892"/>
                    </a:moveTo>
                    <a:lnTo>
                      <a:pt x="56002" y="3892"/>
                    </a:lnTo>
                    <a:cubicBezTo>
                      <a:pt x="79109" y="2255"/>
                      <a:pt x="100872" y="14871"/>
                      <a:pt x="110877" y="35705"/>
                    </a:cubicBezTo>
                    <a:cubicBezTo>
                      <a:pt x="120883" y="56539"/>
                      <a:pt x="117098" y="81355"/>
                      <a:pt x="101332" y="98280"/>
                    </a:cubicBezTo>
                    <a:lnTo>
                      <a:pt x="103812" y="100991"/>
                    </a:lnTo>
                    <a:lnTo>
                      <a:pt x="96154" y="99523"/>
                    </a:lnTo>
                    <a:lnTo>
                      <a:pt x="95132" y="91502"/>
                    </a:lnTo>
                    <a:lnTo>
                      <a:pt x="97611" y="94212"/>
                    </a:lnTo>
                    <a:cubicBezTo>
                      <a:pt x="111730" y="78935"/>
                      <a:pt x="115036" y="56662"/>
                      <a:pt x="105955" y="37995"/>
                    </a:cubicBezTo>
                    <a:cubicBezTo>
                      <a:pt x="96874" y="19329"/>
                      <a:pt x="77241" y="8039"/>
                      <a:pt x="56401" y="9501"/>
                    </a:cubicBezTo>
                    <a:close/>
                  </a:path>
                </a:pathLst>
              </a:custGeom>
              <a:solidFill>
                <a:srgbClr val="35D1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1805093" y="699301"/>
                <a:ext cx="1533803" cy="1533803"/>
              </a:xfrm>
              <a:custGeom>
                <a:rect b="b" l="l" r="r" t="t"/>
                <a:pathLst>
                  <a:path extrusionOk="0" h="120000" w="120000">
                    <a:moveTo>
                      <a:pt x="39604" y="9063"/>
                    </a:moveTo>
                    <a:lnTo>
                      <a:pt x="42465" y="16208"/>
                    </a:lnTo>
                    <a:lnTo>
                      <a:pt x="42465" y="16208"/>
                    </a:lnTo>
                    <a:cubicBezTo>
                      <a:pt x="22901" y="23861"/>
                      <a:pt x="10732" y="43290"/>
                      <a:pt x="12523" y="64010"/>
                    </a:cubicBezTo>
                    <a:lnTo>
                      <a:pt x="17322" y="62912"/>
                    </a:lnTo>
                    <a:lnTo>
                      <a:pt x="9957" y="71446"/>
                    </a:lnTo>
                    <a:lnTo>
                      <a:pt x="432" y="66775"/>
                    </a:lnTo>
                    <a:lnTo>
                      <a:pt x="5235" y="65676"/>
                    </a:lnTo>
                    <a:lnTo>
                      <a:pt x="5235" y="65676"/>
                    </a:lnTo>
                    <a:cubicBezTo>
                      <a:pt x="2686" y="41273"/>
                      <a:pt x="16721" y="18152"/>
                      <a:pt x="39604" y="9063"/>
                    </a:cubicBezTo>
                    <a:close/>
                  </a:path>
                </a:pathLst>
              </a:custGeom>
              <a:solidFill>
                <a:srgbClr val="1ED6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2417491" y="-120223"/>
                <a:ext cx="1653749" cy="1653749"/>
              </a:xfrm>
              <a:custGeom>
                <a:rect b="b" l="l" r="r" t="t"/>
                <a:pathLst>
                  <a:path extrusionOk="0" h="120000" w="120000">
                    <a:moveTo>
                      <a:pt x="4801" y="64907"/>
                    </a:moveTo>
                    <a:lnTo>
                      <a:pt x="4801" y="64907"/>
                    </a:lnTo>
                    <a:cubicBezTo>
                      <a:pt x="3382" y="49063"/>
                      <a:pt x="8891" y="33379"/>
                      <a:pt x="19916" y="21873"/>
                    </a:cubicBezTo>
                    <a:lnTo>
                      <a:pt x="16882" y="18294"/>
                    </a:lnTo>
                    <a:lnTo>
                      <a:pt x="26521" y="20509"/>
                    </a:lnTo>
                    <a:lnTo>
                      <a:pt x="27514" y="30836"/>
                    </a:lnTo>
                    <a:lnTo>
                      <a:pt x="24481" y="27258"/>
                    </a:lnTo>
                    <a:lnTo>
                      <a:pt x="24481" y="27258"/>
                    </a:lnTo>
                    <a:cubicBezTo>
                      <a:pt x="15080" y="37241"/>
                      <a:pt x="10415" y="50708"/>
                      <a:pt x="11649" y="64298"/>
                    </a:cubicBezTo>
                    <a:close/>
                  </a:path>
                </a:pathLst>
              </a:custGeom>
              <a:solidFill>
                <a:srgbClr val="0FBC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2" name="Google Shape;152;p6"/>
            <p:cNvSpPr/>
            <p:nvPr/>
          </p:nvSpPr>
          <p:spPr>
            <a:xfrm rot="7587127">
              <a:off x="4390178" y="3643818"/>
              <a:ext cx="716879" cy="432048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-7777988">
              <a:off x="7006387" y="4531490"/>
              <a:ext cx="648072" cy="43204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 rot="1407148">
              <a:off x="5162780" y="4937349"/>
              <a:ext cx="1782218" cy="43204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5349303" y="5464638"/>
              <a:ext cx="11208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Ingestion</a:t>
              </a:r>
              <a:endParaRPr/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2612135" y="3274632"/>
              <a:ext cx="23775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 managed cache</a:t>
              </a: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5775189" y="4522361"/>
              <a:ext cx="23134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Discover and access</a:t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0000">
              <a:off x="2784098" y="4492530"/>
              <a:ext cx="716879" cy="432048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1595978" y="4709405"/>
              <a:ext cx="15973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Disseminate externally</a:t>
              </a: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9192565" y="5214351"/>
              <a:ext cx="16466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External Data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Providers</a:t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10800000">
              <a:off x="8544493" y="5348470"/>
              <a:ext cx="648072" cy="43204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user-woman2.png" id="162" name="Google Shape;162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1943915" y="4133193"/>
              <a:ext cx="590651" cy="575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ser-man2.png" id="163" name="Google Shape;16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8839" y="2219543"/>
              <a:ext cx="528642" cy="5105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6"/>
            <p:cNvSpPr/>
            <p:nvPr/>
          </p:nvSpPr>
          <p:spPr>
            <a:xfrm rot="-3036931">
              <a:off x="7956823" y="4557998"/>
              <a:ext cx="648072" cy="43204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8438549" y="4205109"/>
              <a:ext cx="18262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External Access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7"/>
          <p:cNvGrpSpPr/>
          <p:nvPr/>
        </p:nvGrpSpPr>
        <p:grpSpPr>
          <a:xfrm>
            <a:off x="6109107" y="1437593"/>
            <a:ext cx="3885755" cy="2922490"/>
            <a:chOff x="4349580" y="1048168"/>
            <a:chExt cx="3885755" cy="2922490"/>
          </a:xfrm>
        </p:grpSpPr>
        <p:sp>
          <p:nvSpPr>
            <p:cNvPr id="172" name="Google Shape;172;p7"/>
            <p:cNvSpPr txBox="1"/>
            <p:nvPr/>
          </p:nvSpPr>
          <p:spPr>
            <a:xfrm>
              <a:off x="5879565" y="1126938"/>
              <a:ext cx="100380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JASMIN users</a:t>
              </a:r>
              <a:endParaRPr/>
            </a:p>
          </p:txBody>
        </p:sp>
        <p:grpSp>
          <p:nvGrpSpPr>
            <p:cNvPr id="173" name="Google Shape;173;p7"/>
            <p:cNvGrpSpPr/>
            <p:nvPr/>
          </p:nvGrpSpPr>
          <p:grpSpPr>
            <a:xfrm>
              <a:off x="4349580" y="1048168"/>
              <a:ext cx="3885755" cy="2922490"/>
              <a:chOff x="4349580" y="1048168"/>
              <a:chExt cx="3885755" cy="2922490"/>
            </a:xfrm>
          </p:grpSpPr>
          <p:pic>
            <p:nvPicPr>
              <p:cNvPr id="174" name="Google Shape;174;p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131176" y="1048168"/>
                <a:ext cx="837740" cy="85293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75" name="Google Shape;175;p7"/>
              <p:cNvGrpSpPr/>
              <p:nvPr/>
            </p:nvGrpSpPr>
            <p:grpSpPr>
              <a:xfrm>
                <a:off x="6735898" y="1153538"/>
                <a:ext cx="1499437" cy="2781647"/>
                <a:chOff x="6735898" y="1153538"/>
                <a:chExt cx="1499437" cy="2781647"/>
              </a:xfrm>
            </p:grpSpPr>
            <p:grpSp>
              <p:nvGrpSpPr>
                <p:cNvPr id="176" name="Google Shape;176;p7"/>
                <p:cNvGrpSpPr/>
                <p:nvPr/>
              </p:nvGrpSpPr>
              <p:grpSpPr>
                <a:xfrm>
                  <a:off x="6735898" y="1677795"/>
                  <a:ext cx="1499437" cy="2257390"/>
                  <a:chOff x="6735898" y="1677795"/>
                  <a:chExt cx="1499437" cy="2257390"/>
                </a:xfrm>
              </p:grpSpPr>
              <p:grpSp>
                <p:nvGrpSpPr>
                  <p:cNvPr id="177" name="Google Shape;177;p7"/>
                  <p:cNvGrpSpPr/>
                  <p:nvPr/>
                </p:nvGrpSpPr>
                <p:grpSpPr>
                  <a:xfrm>
                    <a:off x="6735898" y="1677795"/>
                    <a:ext cx="1499437" cy="1084626"/>
                    <a:chOff x="3257550" y="1767333"/>
                    <a:chExt cx="1499437" cy="1084626"/>
                  </a:xfrm>
                </p:grpSpPr>
                <p:pic>
                  <p:nvPicPr>
                    <p:cNvPr id="178" name="Google Shape;178;p7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3493897" y="2262513"/>
                      <a:ext cx="835406" cy="5894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sx="102000" rotWithShape="0" algn="ctr" sy="102000">
                        <a:srgbClr val="000000">
                          <a:alpha val="40000"/>
                        </a:srgbClr>
                      </a:outerShdw>
                    </a:effectLst>
                  </p:spPr>
                </p:pic>
                <p:sp>
                  <p:nvSpPr>
                    <p:cNvPr id="179" name="Google Shape;179;p7"/>
                    <p:cNvSpPr/>
                    <p:nvPr/>
                  </p:nvSpPr>
                  <p:spPr>
                    <a:xfrm>
                      <a:off x="3257550" y="1767333"/>
                      <a:ext cx="1499437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sp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User provisioned Web Portals and Services</a:t>
                      </a:r>
                      <a:endParaRPr/>
                    </a:p>
                  </p:txBody>
                </p:sp>
              </p:grpSp>
              <p:cxnSp>
                <p:nvCxnSpPr>
                  <p:cNvPr id="180" name="Google Shape;180;p7"/>
                  <p:cNvCxnSpPr/>
                  <p:nvPr/>
                </p:nvCxnSpPr>
                <p:spPr>
                  <a:xfrm rot="10800000">
                    <a:off x="7358365" y="2756946"/>
                    <a:ext cx="0" cy="1178239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1"/>
                    </a:solidFill>
                    <a:prstDash val="solid"/>
                    <a:miter lim="800000"/>
                    <a:headEnd len="sm" w="sm" type="none"/>
                    <a:tailEnd len="med" w="med" type="triangle"/>
                  </a:ln>
                </p:spPr>
              </p:cxnSp>
            </p:grpSp>
            <p:pic>
              <p:nvPicPr>
                <p:cNvPr descr="user-man2.png" id="181" name="Google Shape;181;p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7208923" y="1153538"/>
                  <a:ext cx="528642" cy="51052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7"/>
              <p:cNvGrpSpPr/>
              <p:nvPr/>
            </p:nvGrpSpPr>
            <p:grpSpPr>
              <a:xfrm>
                <a:off x="4349580" y="1757159"/>
                <a:ext cx="2598159" cy="2213499"/>
                <a:chOff x="4349580" y="1757159"/>
                <a:chExt cx="2598159" cy="2213499"/>
              </a:xfrm>
            </p:grpSpPr>
            <p:grpSp>
              <p:nvGrpSpPr>
                <p:cNvPr id="183" name="Google Shape;183;p7"/>
                <p:cNvGrpSpPr/>
                <p:nvPr/>
              </p:nvGrpSpPr>
              <p:grpSpPr>
                <a:xfrm>
                  <a:off x="4349580" y="1757159"/>
                  <a:ext cx="2598159" cy="994899"/>
                  <a:chOff x="3651124" y="1347624"/>
                  <a:chExt cx="2598159" cy="994899"/>
                </a:xfrm>
              </p:grpSpPr>
              <p:pic>
                <p:nvPicPr>
                  <p:cNvPr id="184" name="Google Shape;184;p7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4502965" y="1806690"/>
                    <a:ext cx="926991" cy="535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63500" sx="102000" rotWithShape="0" algn="ctr" sy="102000">
                      <a:srgbClr val="000000">
                        <a:alpha val="40000"/>
                      </a:srgbClr>
                    </a:outerShdw>
                  </a:effectLst>
                </p:spPr>
              </p:pic>
              <p:sp>
                <p:nvSpPr>
                  <p:cNvPr id="185" name="Google Shape;185;p7"/>
                  <p:cNvSpPr/>
                  <p:nvPr/>
                </p:nvSpPr>
                <p:spPr>
                  <a:xfrm>
                    <a:off x="3651124" y="1347624"/>
                    <a:ext cx="2598159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Virtual Research Environments </a:t>
                    </a:r>
                    <a:endParaRPr/>
                  </a:p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(Jupyter Notebooks, NERC DataLab, …)</a:t>
                    </a:r>
                    <a:endParaRPr/>
                  </a:p>
                </p:txBody>
              </p:sp>
            </p:grpSp>
            <p:cxnSp>
              <p:nvCxnSpPr>
                <p:cNvPr id="186" name="Google Shape;186;p7"/>
                <p:cNvCxnSpPr>
                  <a:endCxn id="184" idx="2"/>
                </p:cNvCxnSpPr>
                <p:nvPr/>
              </p:nvCxnSpPr>
              <p:spPr>
                <a:xfrm rot="10800000">
                  <a:off x="5664916" y="2752058"/>
                  <a:ext cx="0" cy="121860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med" w="med" type="triangle"/>
                </a:ln>
              </p:spPr>
            </p:cxnSp>
          </p:grpSp>
        </p:grpSp>
      </p:grpSp>
      <p:sp>
        <p:nvSpPr>
          <p:cNvPr id="187" name="Google Shape;18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Jupyter and the evolution of JASMIN Data Analysis Environments</a:t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1588862" y="2689280"/>
            <a:ext cx="4930911" cy="3057087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Managed Environment</a:t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4370882" y="4873252"/>
            <a:ext cx="1944216" cy="612068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9AE4F5"/>
              </a:gs>
              <a:gs pos="50000">
                <a:srgbClr val="8DD9EB"/>
              </a:gs>
              <a:gs pos="100000">
                <a:srgbClr val="78D8ED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Workspaces</a:t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2321965" y="4873252"/>
            <a:ext cx="1944216" cy="612068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9C9BA2"/>
              </a:gs>
              <a:gs pos="50000">
                <a:srgbClr val="8E8E95"/>
              </a:gs>
              <a:gs pos="100000">
                <a:srgbClr val="7A7A8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CEDA Curated Data Archive</a:t>
            </a: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4490221" y="2989326"/>
            <a:ext cx="1682433" cy="1088196"/>
            <a:chOff x="302822" y="3398369"/>
            <a:chExt cx="1682433" cy="1088196"/>
          </a:xfrm>
        </p:grpSpPr>
        <p:pic>
          <p:nvPicPr>
            <p:cNvPr id="192" name="Google Shape;192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2822" y="3398369"/>
              <a:ext cx="936977" cy="58073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3" name="Google Shape;193;p7"/>
            <p:cNvGrpSpPr/>
            <p:nvPr/>
          </p:nvGrpSpPr>
          <p:grpSpPr>
            <a:xfrm>
              <a:off x="489240" y="3572044"/>
              <a:ext cx="737428" cy="754802"/>
              <a:chOff x="2974874" y="1727163"/>
              <a:chExt cx="3194252" cy="3269510"/>
            </a:xfrm>
          </p:grpSpPr>
          <p:grpSp>
            <p:nvGrpSpPr>
              <p:cNvPr id="194" name="Google Shape;194;p7"/>
              <p:cNvGrpSpPr/>
              <p:nvPr/>
            </p:nvGrpSpPr>
            <p:grpSpPr>
              <a:xfrm>
                <a:off x="4165507" y="3098021"/>
                <a:ext cx="1675492" cy="1675492"/>
                <a:chOff x="2991862" y="1370857"/>
                <a:chExt cx="1675492" cy="1675492"/>
              </a:xfrm>
            </p:grpSpPr>
            <p:sp>
              <p:nvSpPr>
                <p:cNvPr id="195" name="Google Shape;195;p7"/>
                <p:cNvSpPr/>
                <p:nvPr/>
              </p:nvSpPr>
              <p:spPr>
                <a:xfrm>
                  <a:off x="2991862" y="1370857"/>
                  <a:ext cx="1675492" cy="1675492"/>
                </a:xfrm>
                <a:custGeom>
                  <a:rect b="b" l="l" r="r" t="t"/>
                  <a:pathLst>
                    <a:path extrusionOk="0" h="120000" w="120000">
                      <a:moveTo>
                        <a:pt x="85177" y="19133"/>
                      </a:moveTo>
                      <a:lnTo>
                        <a:pt x="94511" y="11300"/>
                      </a:lnTo>
                      <a:lnTo>
                        <a:pt x="101967" y="17557"/>
                      </a:lnTo>
                      <a:lnTo>
                        <a:pt x="95875" y="28109"/>
                      </a:lnTo>
                      <a:lnTo>
                        <a:pt x="95875" y="28109"/>
                      </a:lnTo>
                      <a:cubicBezTo>
                        <a:pt x="100207" y="32983"/>
                        <a:pt x="103501" y="38688"/>
                        <a:pt x="105555" y="44877"/>
                      </a:cubicBezTo>
                      <a:lnTo>
                        <a:pt x="117740" y="44877"/>
                      </a:lnTo>
                      <a:lnTo>
                        <a:pt x="119431" y="54463"/>
                      </a:lnTo>
                      <a:lnTo>
                        <a:pt x="107980" y="58630"/>
                      </a:lnTo>
                      <a:cubicBezTo>
                        <a:pt x="108167" y="65148"/>
                        <a:pt x="107023" y="71636"/>
                        <a:pt x="104618" y="77697"/>
                      </a:cubicBezTo>
                      <a:lnTo>
                        <a:pt x="113953" y="85530"/>
                      </a:lnTo>
                      <a:lnTo>
                        <a:pt x="109086" y="93960"/>
                      </a:lnTo>
                      <a:lnTo>
                        <a:pt x="97636" y="89792"/>
                      </a:lnTo>
                      <a:lnTo>
                        <a:pt x="97636" y="89792"/>
                      </a:lnTo>
                      <a:cubicBezTo>
                        <a:pt x="93588" y="94905"/>
                        <a:pt x="88542" y="99139"/>
                        <a:pt x="82804" y="102237"/>
                      </a:cubicBezTo>
                      <a:lnTo>
                        <a:pt x="84920" y="114237"/>
                      </a:lnTo>
                      <a:lnTo>
                        <a:pt x="75773" y="117566"/>
                      </a:lnTo>
                      <a:lnTo>
                        <a:pt x="69681" y="107014"/>
                      </a:lnTo>
                      <a:cubicBezTo>
                        <a:pt x="63294" y="108329"/>
                        <a:pt x="56706" y="108329"/>
                        <a:pt x="50319" y="107014"/>
                      </a:cubicBezTo>
                      <a:lnTo>
                        <a:pt x="44227" y="117566"/>
                      </a:lnTo>
                      <a:lnTo>
                        <a:pt x="35080" y="114237"/>
                      </a:lnTo>
                      <a:lnTo>
                        <a:pt x="37196" y="102237"/>
                      </a:lnTo>
                      <a:lnTo>
                        <a:pt x="37196" y="102237"/>
                      </a:lnTo>
                      <a:cubicBezTo>
                        <a:pt x="31458" y="99139"/>
                        <a:pt x="26412" y="94905"/>
                        <a:pt x="22364" y="89792"/>
                      </a:cubicBezTo>
                      <a:lnTo>
                        <a:pt x="10914" y="93960"/>
                      </a:lnTo>
                      <a:lnTo>
                        <a:pt x="6047" y="85530"/>
                      </a:lnTo>
                      <a:lnTo>
                        <a:pt x="15382" y="77697"/>
                      </a:lnTo>
                      <a:lnTo>
                        <a:pt x="15382" y="77697"/>
                      </a:lnTo>
                      <a:cubicBezTo>
                        <a:pt x="12977" y="71636"/>
                        <a:pt x="11833" y="65148"/>
                        <a:pt x="12020" y="58630"/>
                      </a:cubicBezTo>
                      <a:lnTo>
                        <a:pt x="569" y="54463"/>
                      </a:lnTo>
                      <a:lnTo>
                        <a:pt x="2260" y="44877"/>
                      </a:lnTo>
                      <a:lnTo>
                        <a:pt x="14445" y="44877"/>
                      </a:lnTo>
                      <a:lnTo>
                        <a:pt x="14445" y="44877"/>
                      </a:lnTo>
                      <a:cubicBezTo>
                        <a:pt x="16499" y="38688"/>
                        <a:pt x="19793" y="32983"/>
                        <a:pt x="24125" y="28109"/>
                      </a:cubicBezTo>
                      <a:lnTo>
                        <a:pt x="18033" y="17557"/>
                      </a:lnTo>
                      <a:lnTo>
                        <a:pt x="25489" y="11300"/>
                      </a:lnTo>
                      <a:lnTo>
                        <a:pt x="34823" y="19133"/>
                      </a:lnTo>
                      <a:lnTo>
                        <a:pt x="34823" y="19133"/>
                      </a:lnTo>
                      <a:cubicBezTo>
                        <a:pt x="40375" y="15712"/>
                        <a:pt x="46566" y="13459"/>
                        <a:pt x="53017" y="12511"/>
                      </a:cubicBezTo>
                      <a:lnTo>
                        <a:pt x="55133" y="511"/>
                      </a:lnTo>
                      <a:lnTo>
                        <a:pt x="64867" y="511"/>
                      </a:lnTo>
                      <a:lnTo>
                        <a:pt x="66983" y="12511"/>
                      </a:lnTo>
                      <a:cubicBezTo>
                        <a:pt x="73434" y="13459"/>
                        <a:pt x="79625" y="15712"/>
                        <a:pt x="85177" y="19133"/>
                      </a:cubicBezTo>
                      <a:close/>
                    </a:path>
                  </a:pathLst>
                </a:custGeom>
                <a:solidFill>
                  <a:srgbClr val="04B086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" name="Google Shape;196;p7"/>
                <p:cNvSpPr txBox="1"/>
                <p:nvPr/>
              </p:nvSpPr>
              <p:spPr>
                <a:xfrm>
                  <a:off x="3328710" y="1763333"/>
                  <a:ext cx="1001796" cy="8612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12700" lIns="12700" spcFirstLastPara="1" rIns="12700" wrap="square" tIns="1270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Calibri"/>
                    <a:buNone/>
                  </a:pPr>
                  <a:r>
                    <a:t/>
                  </a:r>
                  <a:endParaRPr sz="1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197" name="Google Shape;197;p7"/>
              <p:cNvGrpSpPr/>
              <p:nvPr/>
            </p:nvGrpSpPr>
            <p:grpSpPr>
              <a:xfrm>
                <a:off x="3141519" y="2701996"/>
                <a:ext cx="1218540" cy="1218540"/>
                <a:chOff x="1967874" y="974832"/>
                <a:chExt cx="1218540" cy="1218540"/>
              </a:xfrm>
            </p:grpSpPr>
            <p:sp>
              <p:nvSpPr>
                <p:cNvPr id="198" name="Google Shape;198;p7"/>
                <p:cNvSpPr/>
                <p:nvPr/>
              </p:nvSpPr>
              <p:spPr>
                <a:xfrm>
                  <a:off x="1967874" y="974832"/>
                  <a:ext cx="1218540" cy="1218540"/>
                </a:xfrm>
                <a:custGeom>
                  <a:rect b="b" l="l" r="r" t="t"/>
                  <a:pathLst>
                    <a:path extrusionOk="0" h="120000" w="120000">
                      <a:moveTo>
                        <a:pt x="89790" y="30393"/>
                      </a:moveTo>
                      <a:lnTo>
                        <a:pt x="107494" y="25057"/>
                      </a:lnTo>
                      <a:lnTo>
                        <a:pt x="114008" y="36341"/>
                      </a:lnTo>
                      <a:lnTo>
                        <a:pt x="100535" y="49005"/>
                      </a:lnTo>
                      <a:cubicBezTo>
                        <a:pt x="102488" y="56205"/>
                        <a:pt x="102488" y="63795"/>
                        <a:pt x="100535" y="70995"/>
                      </a:cubicBezTo>
                      <a:lnTo>
                        <a:pt x="114008" y="83659"/>
                      </a:lnTo>
                      <a:lnTo>
                        <a:pt x="107494" y="94943"/>
                      </a:lnTo>
                      <a:lnTo>
                        <a:pt x="89790" y="89607"/>
                      </a:lnTo>
                      <a:lnTo>
                        <a:pt x="89790" y="89607"/>
                      </a:lnTo>
                      <a:cubicBezTo>
                        <a:pt x="84531" y="94898"/>
                        <a:pt x="77957" y="98693"/>
                        <a:pt x="70746" y="100602"/>
                      </a:cubicBezTo>
                      <a:lnTo>
                        <a:pt x="66514" y="118602"/>
                      </a:lnTo>
                      <a:lnTo>
                        <a:pt x="53486" y="118602"/>
                      </a:lnTo>
                      <a:lnTo>
                        <a:pt x="49254" y="100602"/>
                      </a:lnTo>
                      <a:lnTo>
                        <a:pt x="49254" y="100602"/>
                      </a:lnTo>
                      <a:cubicBezTo>
                        <a:pt x="42043" y="98693"/>
                        <a:pt x="35469" y="94898"/>
                        <a:pt x="30210" y="89607"/>
                      </a:cubicBezTo>
                      <a:lnTo>
                        <a:pt x="12506" y="94943"/>
                      </a:lnTo>
                      <a:lnTo>
                        <a:pt x="5992" y="83659"/>
                      </a:lnTo>
                      <a:lnTo>
                        <a:pt x="19465" y="70995"/>
                      </a:lnTo>
                      <a:lnTo>
                        <a:pt x="19465" y="70995"/>
                      </a:lnTo>
                      <a:cubicBezTo>
                        <a:pt x="17512" y="63795"/>
                        <a:pt x="17512" y="56205"/>
                        <a:pt x="19465" y="49005"/>
                      </a:cubicBezTo>
                      <a:lnTo>
                        <a:pt x="5992" y="36341"/>
                      </a:lnTo>
                      <a:lnTo>
                        <a:pt x="12506" y="25057"/>
                      </a:lnTo>
                      <a:lnTo>
                        <a:pt x="30210" y="30393"/>
                      </a:lnTo>
                      <a:lnTo>
                        <a:pt x="30210" y="30393"/>
                      </a:lnTo>
                      <a:cubicBezTo>
                        <a:pt x="35469" y="25102"/>
                        <a:pt x="42043" y="21307"/>
                        <a:pt x="49254" y="19398"/>
                      </a:cubicBezTo>
                      <a:lnTo>
                        <a:pt x="53486" y="1398"/>
                      </a:lnTo>
                      <a:lnTo>
                        <a:pt x="66514" y="1398"/>
                      </a:lnTo>
                      <a:lnTo>
                        <a:pt x="70746" y="19398"/>
                      </a:lnTo>
                      <a:lnTo>
                        <a:pt x="70746" y="19398"/>
                      </a:lnTo>
                      <a:cubicBezTo>
                        <a:pt x="77957" y="21307"/>
                        <a:pt x="84531" y="25102"/>
                        <a:pt x="89790" y="30393"/>
                      </a:cubicBezTo>
                      <a:close/>
                    </a:path>
                  </a:pathLst>
                </a:custGeom>
                <a:solidFill>
                  <a:srgbClr val="42A975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" name="Google Shape;199;p7"/>
                <p:cNvSpPr txBox="1"/>
                <p:nvPr/>
              </p:nvSpPr>
              <p:spPr>
                <a:xfrm>
                  <a:off x="2274645" y="1283457"/>
                  <a:ext cx="604998" cy="6012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12700" lIns="12700" spcFirstLastPara="1" rIns="12700" wrap="square" tIns="1270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Calibri"/>
                    <a:buNone/>
                  </a:pPr>
                  <a:r>
                    <a:t/>
                  </a:r>
                  <a:endParaRPr sz="1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200" name="Google Shape;200;p7"/>
              <p:cNvGrpSpPr/>
              <p:nvPr/>
            </p:nvGrpSpPr>
            <p:grpSpPr>
              <a:xfrm>
                <a:off x="3739018" y="1727163"/>
                <a:ext cx="1462247" cy="1462247"/>
                <a:chOff x="2565373" y="-1"/>
                <a:chExt cx="1462247" cy="1462247"/>
              </a:xfrm>
            </p:grpSpPr>
            <p:sp>
              <p:nvSpPr>
                <p:cNvPr id="201" name="Google Shape;201;p7"/>
                <p:cNvSpPr/>
                <p:nvPr/>
              </p:nvSpPr>
              <p:spPr>
                <a:xfrm rot="-900000">
                  <a:off x="2699537" y="134163"/>
                  <a:ext cx="1193920" cy="1193920"/>
                </a:xfrm>
                <a:custGeom>
                  <a:rect b="b" l="l" r="r" t="t"/>
                  <a:pathLst>
                    <a:path extrusionOk="0" h="120000" w="120000">
                      <a:moveTo>
                        <a:pt x="89790" y="30393"/>
                      </a:moveTo>
                      <a:lnTo>
                        <a:pt x="107494" y="25057"/>
                      </a:lnTo>
                      <a:lnTo>
                        <a:pt x="114008" y="36341"/>
                      </a:lnTo>
                      <a:lnTo>
                        <a:pt x="100535" y="49005"/>
                      </a:lnTo>
                      <a:lnTo>
                        <a:pt x="100535" y="49005"/>
                      </a:lnTo>
                      <a:cubicBezTo>
                        <a:pt x="102488" y="56205"/>
                        <a:pt x="102488" y="63795"/>
                        <a:pt x="100535" y="70995"/>
                      </a:cubicBezTo>
                      <a:lnTo>
                        <a:pt x="114008" y="83659"/>
                      </a:lnTo>
                      <a:lnTo>
                        <a:pt x="107494" y="94943"/>
                      </a:lnTo>
                      <a:lnTo>
                        <a:pt x="89790" y="89607"/>
                      </a:lnTo>
                      <a:lnTo>
                        <a:pt x="89790" y="89607"/>
                      </a:lnTo>
                      <a:cubicBezTo>
                        <a:pt x="84531" y="94898"/>
                        <a:pt x="77957" y="98693"/>
                        <a:pt x="70746" y="100602"/>
                      </a:cubicBezTo>
                      <a:lnTo>
                        <a:pt x="66514" y="118602"/>
                      </a:lnTo>
                      <a:lnTo>
                        <a:pt x="53486" y="118602"/>
                      </a:lnTo>
                      <a:lnTo>
                        <a:pt x="49254" y="100602"/>
                      </a:lnTo>
                      <a:lnTo>
                        <a:pt x="49254" y="100602"/>
                      </a:lnTo>
                      <a:cubicBezTo>
                        <a:pt x="42043" y="98693"/>
                        <a:pt x="35469" y="94898"/>
                        <a:pt x="30210" y="89607"/>
                      </a:cubicBezTo>
                      <a:lnTo>
                        <a:pt x="12506" y="94943"/>
                      </a:lnTo>
                      <a:lnTo>
                        <a:pt x="5992" y="83659"/>
                      </a:lnTo>
                      <a:lnTo>
                        <a:pt x="19465" y="70995"/>
                      </a:lnTo>
                      <a:lnTo>
                        <a:pt x="19465" y="70995"/>
                      </a:lnTo>
                      <a:cubicBezTo>
                        <a:pt x="17512" y="63795"/>
                        <a:pt x="17512" y="56205"/>
                        <a:pt x="19465" y="49005"/>
                      </a:cubicBezTo>
                      <a:lnTo>
                        <a:pt x="5992" y="36341"/>
                      </a:lnTo>
                      <a:lnTo>
                        <a:pt x="12506" y="25057"/>
                      </a:lnTo>
                      <a:lnTo>
                        <a:pt x="30210" y="30393"/>
                      </a:lnTo>
                      <a:lnTo>
                        <a:pt x="30210" y="30393"/>
                      </a:lnTo>
                      <a:cubicBezTo>
                        <a:pt x="35469" y="25102"/>
                        <a:pt x="42043" y="21307"/>
                        <a:pt x="49254" y="19398"/>
                      </a:cubicBezTo>
                      <a:lnTo>
                        <a:pt x="53486" y="1398"/>
                      </a:lnTo>
                      <a:lnTo>
                        <a:pt x="66514" y="1398"/>
                      </a:lnTo>
                      <a:lnTo>
                        <a:pt x="70746" y="19398"/>
                      </a:lnTo>
                      <a:cubicBezTo>
                        <a:pt x="77957" y="21307"/>
                        <a:pt x="84531" y="25102"/>
                        <a:pt x="89790" y="30393"/>
                      </a:cubicBezTo>
                      <a:close/>
                    </a:path>
                  </a:pathLst>
                </a:custGeom>
                <a:solidFill>
                  <a:srgbClr val="988A95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" name="Google Shape;202;p7"/>
                <p:cNvSpPr txBox="1"/>
                <p:nvPr/>
              </p:nvSpPr>
              <p:spPr>
                <a:xfrm>
                  <a:off x="2961399" y="396025"/>
                  <a:ext cx="670197" cy="6701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12700" lIns="12700" spcFirstLastPara="1" rIns="12700" wrap="square" tIns="1270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Calibri"/>
                    <a:buNone/>
                  </a:pPr>
                  <a:r>
                    <a:t/>
                  </a:r>
                  <a:endParaRPr sz="1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203" name="Google Shape;203;p7"/>
              <p:cNvSpPr/>
              <p:nvPr/>
            </p:nvSpPr>
            <p:spPr>
              <a:xfrm>
                <a:off x="4024496" y="2852043"/>
                <a:ext cx="2144630" cy="2144630"/>
              </a:xfrm>
              <a:custGeom>
                <a:rect b="b" l="l" r="r" t="t"/>
                <a:pathLst>
                  <a:path extrusionOk="0" h="120000" w="120000">
                    <a:moveTo>
                      <a:pt x="55750" y="3911"/>
                    </a:moveTo>
                    <a:cubicBezTo>
                      <a:pt x="78601" y="2180"/>
                      <a:pt x="100218" y="14484"/>
                      <a:pt x="110397" y="35016"/>
                    </a:cubicBezTo>
                    <a:cubicBezTo>
                      <a:pt x="120575" y="55548"/>
                      <a:pt x="117280" y="80202"/>
                      <a:pt x="102067" y="97341"/>
                    </a:cubicBezTo>
                    <a:lnTo>
                      <a:pt x="104650" y="100047"/>
                    </a:lnTo>
                    <a:lnTo>
                      <a:pt x="96900" y="98651"/>
                    </a:lnTo>
                    <a:lnTo>
                      <a:pt x="95586" y="90553"/>
                    </a:lnTo>
                    <a:lnTo>
                      <a:pt x="98169" y="93257"/>
                    </a:lnTo>
                    <a:cubicBezTo>
                      <a:pt x="111662" y="77771"/>
                      <a:pt x="114461" y="55667"/>
                      <a:pt x="105253" y="37306"/>
                    </a:cubicBezTo>
                    <a:cubicBezTo>
                      <a:pt x="96046" y="18945"/>
                      <a:pt x="76657" y="7968"/>
                      <a:pt x="56175" y="9520"/>
                    </a:cubicBezTo>
                    <a:close/>
                  </a:path>
                </a:pathLst>
              </a:custGeom>
              <a:solidFill>
                <a:srgbClr val="04B0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974874" y="2437305"/>
                <a:ext cx="1558208" cy="1558208"/>
              </a:xfrm>
              <a:custGeom>
                <a:rect b="b" l="l" r="r" t="t"/>
                <a:pathLst>
                  <a:path extrusionOk="0" h="120000" w="120000">
                    <a:moveTo>
                      <a:pt x="38835" y="9410"/>
                    </a:moveTo>
                    <a:lnTo>
                      <a:pt x="41823" y="16553"/>
                    </a:lnTo>
                    <a:lnTo>
                      <a:pt x="41823" y="16553"/>
                    </a:lnTo>
                    <a:cubicBezTo>
                      <a:pt x="23032" y="24414"/>
                      <a:pt x="11425" y="43464"/>
                      <a:pt x="13055" y="63768"/>
                    </a:cubicBezTo>
                    <a:lnTo>
                      <a:pt x="18064" y="62671"/>
                    </a:lnTo>
                    <a:lnTo>
                      <a:pt x="10211" y="70899"/>
                    </a:lnTo>
                    <a:lnTo>
                      <a:pt x="417" y="66534"/>
                    </a:lnTo>
                    <a:lnTo>
                      <a:pt x="5431" y="65437"/>
                    </a:lnTo>
                    <a:cubicBezTo>
                      <a:pt x="3042" y="41449"/>
                      <a:pt x="16596" y="18714"/>
                      <a:pt x="38835" y="9410"/>
                    </a:cubicBezTo>
                    <a:close/>
                  </a:path>
                </a:pathLst>
              </a:custGeom>
              <a:solidFill>
                <a:srgbClr val="42A9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5" name="Google Shape;205;p7"/>
            <p:cNvSpPr txBox="1"/>
            <p:nvPr/>
          </p:nvSpPr>
          <p:spPr>
            <a:xfrm>
              <a:off x="476509" y="4240344"/>
              <a:ext cx="150874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Lotus batch computing</a:t>
              </a:r>
              <a:endParaRPr/>
            </a:p>
          </p:txBody>
        </p:sp>
      </p:grpSp>
      <p:grpSp>
        <p:nvGrpSpPr>
          <p:cNvPr id="206" name="Google Shape;206;p7"/>
          <p:cNvGrpSpPr/>
          <p:nvPr/>
        </p:nvGrpSpPr>
        <p:grpSpPr>
          <a:xfrm>
            <a:off x="2903028" y="2731724"/>
            <a:ext cx="1516782" cy="1245621"/>
            <a:chOff x="1628259" y="2071875"/>
            <a:chExt cx="1516782" cy="1245621"/>
          </a:xfrm>
        </p:grpSpPr>
        <p:grpSp>
          <p:nvGrpSpPr>
            <p:cNvPr id="207" name="Google Shape;207;p7"/>
            <p:cNvGrpSpPr/>
            <p:nvPr/>
          </p:nvGrpSpPr>
          <p:grpSpPr>
            <a:xfrm>
              <a:off x="1658452" y="2071875"/>
              <a:ext cx="1486589" cy="840525"/>
              <a:chOff x="1658452" y="2071875"/>
              <a:chExt cx="1486589" cy="840525"/>
            </a:xfrm>
          </p:grpSpPr>
          <p:pic>
            <p:nvPicPr>
              <p:cNvPr id="208" name="Google Shape;208;p7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798760" y="2331670"/>
                <a:ext cx="936977" cy="58073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9" name="Google Shape;209;p7"/>
              <p:cNvSpPr/>
              <p:nvPr/>
            </p:nvSpPr>
            <p:spPr>
              <a:xfrm>
                <a:off x="1658452" y="2071875"/>
                <a:ext cx="148658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Scientific Analysis VM</a:t>
                </a:r>
                <a:endParaRPr/>
              </a:p>
            </p:txBody>
          </p:sp>
        </p:grpSp>
        <p:sp>
          <p:nvSpPr>
            <p:cNvPr id="210" name="Google Shape;210;p7"/>
            <p:cNvSpPr/>
            <p:nvPr/>
          </p:nvSpPr>
          <p:spPr>
            <a:xfrm>
              <a:off x="1628259" y="2685318"/>
              <a:ext cx="744366" cy="632178"/>
            </a:xfrm>
            <a:prstGeom prst="snip1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rgbClr val="2799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JASMIN Analysis Platform</a:t>
              </a:r>
              <a:endParaRPr/>
            </a:p>
          </p:txBody>
        </p:sp>
      </p:grpSp>
      <p:cxnSp>
        <p:nvCxnSpPr>
          <p:cNvPr id="211" name="Google Shape;211;p7"/>
          <p:cNvCxnSpPr>
            <a:stCxn id="208" idx="3"/>
            <a:endCxn id="192" idx="1"/>
          </p:cNvCxnSpPr>
          <p:nvPr/>
        </p:nvCxnSpPr>
        <p:spPr>
          <a:xfrm flipH="1" rot="10800000">
            <a:off x="4010506" y="3279784"/>
            <a:ext cx="479700" cy="2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212" name="Google Shape;212;p7"/>
          <p:cNvSpPr/>
          <p:nvPr/>
        </p:nvSpPr>
        <p:spPr>
          <a:xfrm>
            <a:off x="3887727" y="3537188"/>
            <a:ext cx="355130" cy="1408029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0580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4360747" y="3537188"/>
            <a:ext cx="355130" cy="1408029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0580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14" name="Google Shape;214;p7"/>
          <p:cNvGrpSpPr/>
          <p:nvPr/>
        </p:nvGrpSpPr>
        <p:grpSpPr>
          <a:xfrm>
            <a:off x="2328652" y="2343185"/>
            <a:ext cx="939681" cy="733046"/>
            <a:chOff x="569125" y="2456923"/>
            <a:chExt cx="939681" cy="733046"/>
          </a:xfrm>
        </p:grpSpPr>
        <p:pic>
          <p:nvPicPr>
            <p:cNvPr descr="user-man2.png" id="215" name="Google Shape;215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767757" y="2679448"/>
              <a:ext cx="528642" cy="5105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7"/>
            <p:cNvSpPr txBox="1"/>
            <p:nvPr/>
          </p:nvSpPr>
          <p:spPr>
            <a:xfrm>
              <a:off x="569125" y="2456923"/>
              <a:ext cx="93968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JASMIN user</a:t>
              </a:r>
              <a:endParaRPr/>
            </a:p>
          </p:txBody>
        </p:sp>
      </p:grpSp>
      <p:grpSp>
        <p:nvGrpSpPr>
          <p:cNvPr id="217" name="Google Shape;217;p7"/>
          <p:cNvGrpSpPr/>
          <p:nvPr/>
        </p:nvGrpSpPr>
        <p:grpSpPr>
          <a:xfrm>
            <a:off x="3722476" y="3537154"/>
            <a:ext cx="6880663" cy="1716214"/>
            <a:chOff x="1962949" y="3595843"/>
            <a:chExt cx="6880663" cy="1716214"/>
          </a:xfrm>
        </p:grpSpPr>
        <p:grpSp>
          <p:nvGrpSpPr>
            <p:cNvPr id="218" name="Google Shape;218;p7"/>
            <p:cNvGrpSpPr/>
            <p:nvPr/>
          </p:nvGrpSpPr>
          <p:grpSpPr>
            <a:xfrm>
              <a:off x="7428777" y="4130221"/>
              <a:ext cx="1165683" cy="321839"/>
              <a:chOff x="7428777" y="4130221"/>
              <a:chExt cx="1165683" cy="321839"/>
            </a:xfrm>
          </p:grpSpPr>
          <p:cxnSp>
            <p:nvCxnSpPr>
              <p:cNvPr id="219" name="Google Shape;219;p7"/>
              <p:cNvCxnSpPr/>
              <p:nvPr/>
            </p:nvCxnSpPr>
            <p:spPr>
              <a:xfrm rot="10800000">
                <a:off x="7473244" y="4448005"/>
                <a:ext cx="483156" cy="405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20" name="Google Shape;220;p7"/>
              <p:cNvSpPr/>
              <p:nvPr/>
            </p:nvSpPr>
            <p:spPr>
              <a:xfrm>
                <a:off x="7428777" y="4130221"/>
                <a:ext cx="116568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OpenStack API</a:t>
                </a:r>
                <a:endParaRPr/>
              </a:p>
            </p:txBody>
          </p:sp>
        </p:grpSp>
        <p:grpSp>
          <p:nvGrpSpPr>
            <p:cNvPr id="221" name="Google Shape;221;p7"/>
            <p:cNvGrpSpPr/>
            <p:nvPr/>
          </p:nvGrpSpPr>
          <p:grpSpPr>
            <a:xfrm>
              <a:off x="1962949" y="3595843"/>
              <a:ext cx="6880663" cy="1716214"/>
              <a:chOff x="1962949" y="3595843"/>
              <a:chExt cx="6880663" cy="1716214"/>
            </a:xfrm>
          </p:grpSpPr>
          <p:cxnSp>
            <p:nvCxnSpPr>
              <p:cNvPr id="222" name="Google Shape;222;p7"/>
              <p:cNvCxnSpPr>
                <a:stCxn id="223" idx="1"/>
              </p:cNvCxnSpPr>
              <p:nvPr/>
            </p:nvCxnSpPr>
            <p:spPr>
              <a:xfrm rot="10800000">
                <a:off x="1962949" y="3595843"/>
                <a:ext cx="2467500" cy="996300"/>
              </a:xfrm>
              <a:prstGeom prst="bentConnector3">
                <a:avLst>
                  <a:gd fmla="val 100198" name="adj1"/>
                </a:avLst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grpSp>
            <p:nvGrpSpPr>
              <p:cNvPr id="224" name="Google Shape;224;p7"/>
              <p:cNvGrpSpPr/>
              <p:nvPr/>
            </p:nvGrpSpPr>
            <p:grpSpPr>
              <a:xfrm>
                <a:off x="4430449" y="4383299"/>
                <a:ext cx="4413163" cy="928758"/>
                <a:chOff x="4430449" y="4383299"/>
                <a:chExt cx="4413163" cy="928758"/>
              </a:xfrm>
            </p:grpSpPr>
            <p:grpSp>
              <p:nvGrpSpPr>
                <p:cNvPr id="225" name="Google Shape;225;p7"/>
                <p:cNvGrpSpPr/>
                <p:nvPr/>
              </p:nvGrpSpPr>
              <p:grpSpPr>
                <a:xfrm>
                  <a:off x="4430449" y="4383299"/>
                  <a:ext cx="4413163" cy="928758"/>
                  <a:chOff x="4430449" y="4383299"/>
                  <a:chExt cx="4413163" cy="928758"/>
                </a:xfrm>
              </p:grpSpPr>
              <p:sp>
                <p:nvSpPr>
                  <p:cNvPr id="223" name="Google Shape;223;p7"/>
                  <p:cNvSpPr/>
                  <p:nvPr/>
                </p:nvSpPr>
                <p:spPr>
                  <a:xfrm>
                    <a:off x="4430449" y="4383299"/>
                    <a:ext cx="3042795" cy="417688"/>
                  </a:xfrm>
                  <a:prstGeom prst="rect">
                    <a:avLst/>
                  </a:prstGeom>
                  <a:solidFill>
                    <a:schemeClr val="accent5">
                      <a:alpha val="49803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Cloud Service</a:t>
                    </a:r>
                    <a:endParaRPr/>
                  </a:p>
                </p:txBody>
              </p:sp>
              <p:sp>
                <p:nvSpPr>
                  <p:cNvPr id="226" name="Google Shape;226;p7"/>
                  <p:cNvSpPr txBox="1"/>
                  <p:nvPr/>
                </p:nvSpPr>
                <p:spPr>
                  <a:xfrm>
                    <a:off x="8012934" y="5038364"/>
                    <a:ext cx="830677" cy="2462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Developers</a:t>
                    </a:r>
                    <a:endParaRPr/>
                  </a:p>
                </p:txBody>
              </p:sp>
              <p:grpSp>
                <p:nvGrpSpPr>
                  <p:cNvPr id="227" name="Google Shape;227;p7"/>
                  <p:cNvGrpSpPr/>
                  <p:nvPr/>
                </p:nvGrpSpPr>
                <p:grpSpPr>
                  <a:xfrm>
                    <a:off x="6873597" y="4523726"/>
                    <a:ext cx="1165683" cy="788331"/>
                    <a:chOff x="6873597" y="4523726"/>
                    <a:chExt cx="1165683" cy="788331"/>
                  </a:xfrm>
                </p:grpSpPr>
                <p:pic>
                  <p:nvPicPr>
                    <p:cNvPr id="228" name="Google Shape;228;p7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6969798" y="4523726"/>
                      <a:ext cx="973282" cy="635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229" name="Google Shape;229;p7"/>
                    <p:cNvSpPr/>
                    <p:nvPr/>
                  </p:nvSpPr>
                  <p:spPr>
                    <a:xfrm>
                      <a:off x="6873597" y="5065836"/>
                      <a:ext cx="1165683" cy="2462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sp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Cloud Portal</a:t>
                      </a:r>
                      <a:endParaRPr/>
                    </a:p>
                  </p:txBody>
                </p:sp>
              </p:grpSp>
            </p:grpSp>
            <p:pic>
              <p:nvPicPr>
                <p:cNvPr descr="user-woman.png" id="230" name="Google Shape;230;p7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8235335" y="4582938"/>
                  <a:ext cx="473080" cy="4360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231" name="Google Shape;231;p7"/>
          <p:cNvGrpSpPr/>
          <p:nvPr/>
        </p:nvGrpSpPr>
        <p:grpSpPr>
          <a:xfrm>
            <a:off x="413933" y="2716399"/>
            <a:ext cx="2281692" cy="2237011"/>
            <a:chOff x="413933" y="2716399"/>
            <a:chExt cx="2281692" cy="2237011"/>
          </a:xfrm>
        </p:grpSpPr>
        <p:pic>
          <p:nvPicPr>
            <p:cNvPr id="232" name="Google Shape;232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710141" y="2988935"/>
              <a:ext cx="847897" cy="647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7"/>
            <p:cNvSpPr/>
            <p:nvPr/>
          </p:nvSpPr>
          <p:spPr>
            <a:xfrm>
              <a:off x="2340495" y="3545381"/>
              <a:ext cx="355130" cy="1408029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 cap="flat" cmpd="sng" w="12700">
              <a:solidFill>
                <a:srgbClr val="05806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413933" y="2716399"/>
              <a:ext cx="20906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Jupyter Notebook Service</a:t>
              </a: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7074953" y="3178451"/>
            <a:ext cx="2028111" cy="1181687"/>
            <a:chOff x="5315426" y="2946193"/>
            <a:chExt cx="2028111" cy="1181687"/>
          </a:xfrm>
        </p:grpSpPr>
        <p:grpSp>
          <p:nvGrpSpPr>
            <p:cNvPr id="236" name="Google Shape;236;p7"/>
            <p:cNvGrpSpPr/>
            <p:nvPr/>
          </p:nvGrpSpPr>
          <p:grpSpPr>
            <a:xfrm>
              <a:off x="5639242" y="3135642"/>
              <a:ext cx="1697452" cy="992238"/>
              <a:chOff x="5390250" y="3111194"/>
              <a:chExt cx="1697452" cy="992238"/>
            </a:xfrm>
          </p:grpSpPr>
          <p:sp>
            <p:nvSpPr>
              <p:cNvPr id="237" name="Google Shape;237;p7"/>
              <p:cNvSpPr txBox="1"/>
              <p:nvPr/>
            </p:nvSpPr>
            <p:spPr>
              <a:xfrm>
                <a:off x="5390250" y="3826433"/>
                <a:ext cx="16974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2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Cluster-as-a-Service</a:t>
                </a:r>
                <a:endParaRPr/>
              </a:p>
            </p:txBody>
          </p:sp>
          <p:grpSp>
            <p:nvGrpSpPr>
              <p:cNvPr id="238" name="Google Shape;238;p7"/>
              <p:cNvGrpSpPr/>
              <p:nvPr/>
            </p:nvGrpSpPr>
            <p:grpSpPr>
              <a:xfrm>
                <a:off x="5590193" y="3111194"/>
                <a:ext cx="732025" cy="777327"/>
                <a:chOff x="2988853" y="1274577"/>
                <a:chExt cx="3194252" cy="3391932"/>
              </a:xfrm>
            </p:grpSpPr>
            <p:sp>
              <p:nvSpPr>
                <p:cNvPr id="239" name="Google Shape;239;p7"/>
                <p:cNvSpPr/>
                <p:nvPr/>
              </p:nvSpPr>
              <p:spPr>
                <a:xfrm>
                  <a:off x="4179486" y="2767857"/>
                  <a:ext cx="1675492" cy="1675492"/>
                </a:xfrm>
                <a:custGeom>
                  <a:rect b="b" l="l" r="r" t="t"/>
                  <a:pathLst>
                    <a:path extrusionOk="0" h="1675492" w="1675492">
                      <a:moveTo>
                        <a:pt x="1189271" y="267138"/>
                      </a:moveTo>
                      <a:lnTo>
                        <a:pt x="1319598" y="157775"/>
                      </a:lnTo>
                      <a:lnTo>
                        <a:pt x="1423714" y="245139"/>
                      </a:lnTo>
                      <a:lnTo>
                        <a:pt x="1338644" y="392476"/>
                      </a:lnTo>
                      <a:cubicBezTo>
                        <a:pt x="1399134" y="460523"/>
                        <a:pt x="1445125" y="540182"/>
                        <a:pt x="1473810" y="626591"/>
                      </a:cubicBezTo>
                      <a:lnTo>
                        <a:pt x="1643943" y="626587"/>
                      </a:lnTo>
                      <a:lnTo>
                        <a:pt x="1667544" y="760435"/>
                      </a:lnTo>
                      <a:lnTo>
                        <a:pt x="1507670" y="818620"/>
                      </a:lnTo>
                      <a:cubicBezTo>
                        <a:pt x="1510268" y="909629"/>
                        <a:pt x="1494296" y="1000214"/>
                        <a:pt x="1460727" y="1084846"/>
                      </a:cubicBezTo>
                      <a:lnTo>
                        <a:pt x="1591059" y="1194202"/>
                      </a:lnTo>
                      <a:lnTo>
                        <a:pt x="1523103" y="1311907"/>
                      </a:lnTo>
                      <a:lnTo>
                        <a:pt x="1363231" y="1253713"/>
                      </a:lnTo>
                      <a:cubicBezTo>
                        <a:pt x="1306722" y="1325100"/>
                        <a:pt x="1236260" y="1384225"/>
                        <a:pt x="1156144" y="1427480"/>
                      </a:cubicBezTo>
                      <a:lnTo>
                        <a:pt x="1185692" y="1595028"/>
                      </a:lnTo>
                      <a:lnTo>
                        <a:pt x="1057975" y="1641513"/>
                      </a:lnTo>
                      <a:lnTo>
                        <a:pt x="972912" y="1494171"/>
                      </a:lnTo>
                      <a:cubicBezTo>
                        <a:pt x="883737" y="1512533"/>
                        <a:pt x="791755" y="1512533"/>
                        <a:pt x="702579" y="1494171"/>
                      </a:cubicBezTo>
                      <a:lnTo>
                        <a:pt x="617517" y="1641513"/>
                      </a:lnTo>
                      <a:lnTo>
                        <a:pt x="489800" y="1595028"/>
                      </a:lnTo>
                      <a:lnTo>
                        <a:pt x="519348" y="1427480"/>
                      </a:lnTo>
                      <a:cubicBezTo>
                        <a:pt x="439233" y="1384226"/>
                        <a:pt x="368770" y="1325101"/>
                        <a:pt x="312261" y="1253714"/>
                      </a:cubicBezTo>
                      <a:lnTo>
                        <a:pt x="152389" y="1311907"/>
                      </a:lnTo>
                      <a:lnTo>
                        <a:pt x="84433" y="1194202"/>
                      </a:lnTo>
                      <a:lnTo>
                        <a:pt x="214765" y="1084846"/>
                      </a:lnTo>
                      <a:cubicBezTo>
                        <a:pt x="181196" y="1000214"/>
                        <a:pt x="165224" y="909630"/>
                        <a:pt x="167822" y="818620"/>
                      </a:cubicBezTo>
                      <a:lnTo>
                        <a:pt x="7948" y="760435"/>
                      </a:lnTo>
                      <a:lnTo>
                        <a:pt x="31549" y="626587"/>
                      </a:lnTo>
                      <a:lnTo>
                        <a:pt x="201682" y="626591"/>
                      </a:lnTo>
                      <a:cubicBezTo>
                        <a:pt x="230367" y="540182"/>
                        <a:pt x="276358" y="460523"/>
                        <a:pt x="336848" y="392476"/>
                      </a:cubicBezTo>
                      <a:lnTo>
                        <a:pt x="251778" y="245139"/>
                      </a:lnTo>
                      <a:lnTo>
                        <a:pt x="355894" y="157775"/>
                      </a:lnTo>
                      <a:lnTo>
                        <a:pt x="486221" y="267138"/>
                      </a:lnTo>
                      <a:cubicBezTo>
                        <a:pt x="563738" y="219383"/>
                        <a:pt x="650173" y="187924"/>
                        <a:pt x="740251" y="174679"/>
                      </a:cubicBezTo>
                      <a:lnTo>
                        <a:pt x="769789" y="7129"/>
                      </a:lnTo>
                      <a:lnTo>
                        <a:pt x="905703" y="7129"/>
                      </a:lnTo>
                      <a:lnTo>
                        <a:pt x="935242" y="174679"/>
                      </a:lnTo>
                      <a:cubicBezTo>
                        <a:pt x="1025320" y="187924"/>
                        <a:pt x="1111754" y="219383"/>
                        <a:pt x="1189272" y="267138"/>
                      </a:cubicBezTo>
                      <a:lnTo>
                        <a:pt x="1189271" y="267138"/>
                      </a:lnTo>
                      <a:close/>
                    </a:path>
                  </a:pathLst>
                </a:custGeom>
                <a:solidFill>
                  <a:srgbClr val="237ADF">
                    <a:alpha val="89803"/>
                  </a:srgbClr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34475" lIns="349525" spcFirstLastPara="1" rIns="349525" wrap="square" tIns="405175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Calibri"/>
                    <a:buNone/>
                  </a:pPr>
                  <a:r>
                    <a:t/>
                  </a:r>
                  <a:endParaRPr sz="1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40" name="Google Shape;240;p7"/>
                <p:cNvSpPr/>
                <p:nvPr/>
              </p:nvSpPr>
              <p:spPr>
                <a:xfrm>
                  <a:off x="3155498" y="2371832"/>
                  <a:ext cx="1218540" cy="1218540"/>
                </a:xfrm>
                <a:custGeom>
                  <a:rect b="b" l="l" r="r" t="t"/>
                  <a:pathLst>
                    <a:path extrusionOk="0" h="1218540" w="1218540">
                      <a:moveTo>
                        <a:pt x="911769" y="308625"/>
                      </a:moveTo>
                      <a:lnTo>
                        <a:pt x="1091545" y="254444"/>
                      </a:lnTo>
                      <a:lnTo>
                        <a:pt x="1157696" y="369021"/>
                      </a:lnTo>
                      <a:lnTo>
                        <a:pt x="1020885" y="497621"/>
                      </a:lnTo>
                      <a:cubicBezTo>
                        <a:pt x="1040716" y="570733"/>
                        <a:pt x="1040716" y="647808"/>
                        <a:pt x="1020885" y="720920"/>
                      </a:cubicBezTo>
                      <a:lnTo>
                        <a:pt x="1157696" y="849519"/>
                      </a:lnTo>
                      <a:lnTo>
                        <a:pt x="1091545" y="964096"/>
                      </a:lnTo>
                      <a:lnTo>
                        <a:pt x="911769" y="909915"/>
                      </a:lnTo>
                      <a:cubicBezTo>
                        <a:pt x="858368" y="963645"/>
                        <a:pt x="791619" y="1002183"/>
                        <a:pt x="718387" y="1021564"/>
                      </a:cubicBezTo>
                      <a:lnTo>
                        <a:pt x="675421" y="1204345"/>
                      </a:lnTo>
                      <a:lnTo>
                        <a:pt x="543119" y="1204345"/>
                      </a:lnTo>
                      <a:lnTo>
                        <a:pt x="500153" y="1021564"/>
                      </a:lnTo>
                      <a:cubicBezTo>
                        <a:pt x="426920" y="1002182"/>
                        <a:pt x="360172" y="963645"/>
                        <a:pt x="306771" y="909915"/>
                      </a:cubicBezTo>
                      <a:lnTo>
                        <a:pt x="126995" y="964096"/>
                      </a:lnTo>
                      <a:lnTo>
                        <a:pt x="60844" y="849519"/>
                      </a:lnTo>
                      <a:lnTo>
                        <a:pt x="197655" y="720919"/>
                      </a:lnTo>
                      <a:cubicBezTo>
                        <a:pt x="177824" y="647807"/>
                        <a:pt x="177824" y="570732"/>
                        <a:pt x="197655" y="497620"/>
                      </a:cubicBezTo>
                      <a:lnTo>
                        <a:pt x="60844" y="369021"/>
                      </a:lnTo>
                      <a:lnTo>
                        <a:pt x="126995" y="254444"/>
                      </a:lnTo>
                      <a:lnTo>
                        <a:pt x="306771" y="308625"/>
                      </a:lnTo>
                      <a:cubicBezTo>
                        <a:pt x="360172" y="254895"/>
                        <a:pt x="426921" y="216357"/>
                        <a:pt x="500153" y="196976"/>
                      </a:cubicBezTo>
                      <a:lnTo>
                        <a:pt x="543119" y="14195"/>
                      </a:lnTo>
                      <a:lnTo>
                        <a:pt x="675421" y="14195"/>
                      </a:lnTo>
                      <a:lnTo>
                        <a:pt x="718387" y="196976"/>
                      </a:lnTo>
                      <a:cubicBezTo>
                        <a:pt x="791620" y="216358"/>
                        <a:pt x="858368" y="254895"/>
                        <a:pt x="911769" y="308625"/>
                      </a:cubicBezTo>
                      <a:close/>
                    </a:path>
                  </a:pathLst>
                </a:custGeom>
                <a:solidFill>
                  <a:srgbClr val="237ADF">
                    <a:alpha val="69803"/>
                  </a:srgbClr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21325" lIns="319450" spcFirstLastPara="1" rIns="319450" wrap="square" tIns="321325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Calibri"/>
                    <a:buNone/>
                  </a:pPr>
                  <a:r>
                    <a:t/>
                  </a:r>
                  <a:endParaRPr sz="1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41" name="Google Shape;241;p7"/>
                <p:cNvSpPr/>
                <p:nvPr/>
              </p:nvSpPr>
              <p:spPr>
                <a:xfrm>
                  <a:off x="3752997" y="1396999"/>
                  <a:ext cx="1462248" cy="1462248"/>
                </a:xfrm>
                <a:custGeom>
                  <a:rect b="b" l="l" r="r" t="t"/>
                  <a:pathLst>
                    <a:path extrusionOk="0" h="1193920" w="1193920">
                      <a:moveTo>
                        <a:pt x="768463" y="302006"/>
                      </a:moveTo>
                      <a:lnTo>
                        <a:pt x="896165" y="222914"/>
                      </a:lnTo>
                      <a:lnTo>
                        <a:pt x="971006" y="297756"/>
                      </a:lnTo>
                      <a:lnTo>
                        <a:pt x="891914" y="425457"/>
                      </a:lnTo>
                      <a:cubicBezTo>
                        <a:pt x="922377" y="477847"/>
                        <a:pt x="938336" y="537405"/>
                        <a:pt x="938149" y="598008"/>
                      </a:cubicBezTo>
                      <a:lnTo>
                        <a:pt x="1070495" y="669056"/>
                      </a:lnTo>
                      <a:lnTo>
                        <a:pt x="1043102" y="771291"/>
                      </a:lnTo>
                      <a:lnTo>
                        <a:pt x="892963" y="766646"/>
                      </a:lnTo>
                      <a:cubicBezTo>
                        <a:pt x="862823" y="819223"/>
                        <a:pt x="819223" y="862823"/>
                        <a:pt x="766646" y="892963"/>
                      </a:cubicBezTo>
                      <a:lnTo>
                        <a:pt x="771291" y="1043102"/>
                      </a:lnTo>
                      <a:lnTo>
                        <a:pt x="669056" y="1070495"/>
                      </a:lnTo>
                      <a:lnTo>
                        <a:pt x="598009" y="938149"/>
                      </a:lnTo>
                      <a:cubicBezTo>
                        <a:pt x="537406" y="938336"/>
                        <a:pt x="477847" y="922377"/>
                        <a:pt x="425457" y="891914"/>
                      </a:cubicBezTo>
                      <a:lnTo>
                        <a:pt x="297755" y="971006"/>
                      </a:lnTo>
                      <a:lnTo>
                        <a:pt x="222914" y="896164"/>
                      </a:lnTo>
                      <a:lnTo>
                        <a:pt x="302006" y="768463"/>
                      </a:lnTo>
                      <a:cubicBezTo>
                        <a:pt x="271543" y="716073"/>
                        <a:pt x="255584" y="656515"/>
                        <a:pt x="255771" y="595912"/>
                      </a:cubicBezTo>
                      <a:lnTo>
                        <a:pt x="123425" y="524864"/>
                      </a:lnTo>
                      <a:lnTo>
                        <a:pt x="150818" y="422629"/>
                      </a:lnTo>
                      <a:lnTo>
                        <a:pt x="300957" y="427274"/>
                      </a:lnTo>
                      <a:cubicBezTo>
                        <a:pt x="331097" y="374697"/>
                        <a:pt x="374697" y="331097"/>
                        <a:pt x="427274" y="300957"/>
                      </a:cubicBezTo>
                      <a:lnTo>
                        <a:pt x="422629" y="150818"/>
                      </a:lnTo>
                      <a:lnTo>
                        <a:pt x="524864" y="123425"/>
                      </a:lnTo>
                      <a:lnTo>
                        <a:pt x="595911" y="255771"/>
                      </a:lnTo>
                      <a:cubicBezTo>
                        <a:pt x="656514" y="255584"/>
                        <a:pt x="716073" y="271543"/>
                        <a:pt x="768463" y="302006"/>
                      </a:cubicBezTo>
                      <a:close/>
                    </a:path>
                  </a:pathLst>
                </a:custGeom>
                <a:solidFill>
                  <a:srgbClr val="237ADF">
                    <a:alpha val="49803"/>
                  </a:srgbClr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08725" lIns="408725" spcFirstLastPara="1" rIns="408725" wrap="square" tIns="408725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000"/>
                    <a:buFont typeface="Calibri"/>
                    <a:buNone/>
                  </a:pPr>
                  <a:r>
                    <a:t/>
                  </a:r>
                  <a:endParaRPr sz="1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42" name="Google Shape;242;p7"/>
                <p:cNvSpPr/>
                <p:nvPr/>
              </p:nvSpPr>
              <p:spPr>
                <a:xfrm>
                  <a:off x="4038475" y="2521879"/>
                  <a:ext cx="2144630" cy="2144630"/>
                </a:xfrm>
                <a:custGeom>
                  <a:rect b="b" l="l" r="r" t="t"/>
                  <a:pathLst>
                    <a:path extrusionOk="0" h="120000" w="120000">
                      <a:moveTo>
                        <a:pt x="55750" y="3911"/>
                      </a:moveTo>
                      <a:lnTo>
                        <a:pt x="55750" y="3911"/>
                      </a:lnTo>
                      <a:cubicBezTo>
                        <a:pt x="78601" y="2180"/>
                        <a:pt x="100218" y="14484"/>
                        <a:pt x="110397" y="35016"/>
                      </a:cubicBezTo>
                      <a:cubicBezTo>
                        <a:pt x="120575" y="55548"/>
                        <a:pt x="117280" y="80203"/>
                        <a:pt x="102067" y="97341"/>
                      </a:cubicBezTo>
                      <a:lnTo>
                        <a:pt x="104650" y="100047"/>
                      </a:lnTo>
                      <a:lnTo>
                        <a:pt x="96900" y="98651"/>
                      </a:lnTo>
                      <a:lnTo>
                        <a:pt x="95586" y="90553"/>
                      </a:lnTo>
                      <a:lnTo>
                        <a:pt x="98169" y="93257"/>
                      </a:lnTo>
                      <a:lnTo>
                        <a:pt x="98169" y="93257"/>
                      </a:lnTo>
                      <a:cubicBezTo>
                        <a:pt x="111662" y="77771"/>
                        <a:pt x="114461" y="55667"/>
                        <a:pt x="105253" y="37306"/>
                      </a:cubicBezTo>
                      <a:cubicBezTo>
                        <a:pt x="96046" y="18945"/>
                        <a:pt x="76657" y="7968"/>
                        <a:pt x="56175" y="9520"/>
                      </a:cubicBezTo>
                      <a:close/>
                    </a:path>
                  </a:pathLst>
                </a:custGeom>
                <a:solidFill>
                  <a:srgbClr val="1F73D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" name="Google Shape;243;p7"/>
                <p:cNvSpPr/>
                <p:nvPr/>
              </p:nvSpPr>
              <p:spPr>
                <a:xfrm>
                  <a:off x="2988853" y="2107141"/>
                  <a:ext cx="1558208" cy="1558208"/>
                </a:xfrm>
                <a:custGeom>
                  <a:rect b="b" l="l" r="r" t="t"/>
                  <a:pathLst>
                    <a:path extrusionOk="0" h="120000" w="120000">
                      <a:moveTo>
                        <a:pt x="38835" y="9410"/>
                      </a:moveTo>
                      <a:lnTo>
                        <a:pt x="41823" y="16553"/>
                      </a:lnTo>
                      <a:lnTo>
                        <a:pt x="41823" y="16553"/>
                      </a:lnTo>
                      <a:cubicBezTo>
                        <a:pt x="23032" y="24414"/>
                        <a:pt x="11425" y="43464"/>
                        <a:pt x="13055" y="63768"/>
                      </a:cubicBezTo>
                      <a:lnTo>
                        <a:pt x="18064" y="62671"/>
                      </a:lnTo>
                      <a:lnTo>
                        <a:pt x="10211" y="70899"/>
                      </a:lnTo>
                      <a:lnTo>
                        <a:pt x="417" y="66534"/>
                      </a:lnTo>
                      <a:lnTo>
                        <a:pt x="5431" y="65437"/>
                      </a:lnTo>
                      <a:lnTo>
                        <a:pt x="5431" y="65437"/>
                      </a:lnTo>
                      <a:cubicBezTo>
                        <a:pt x="3042" y="41449"/>
                        <a:pt x="16596" y="18714"/>
                        <a:pt x="38835" y="9410"/>
                      </a:cubicBezTo>
                      <a:close/>
                    </a:path>
                  </a:pathLst>
                </a:custGeom>
                <a:solidFill>
                  <a:srgbClr val="85A2D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" name="Google Shape;244;p7"/>
                <p:cNvSpPr/>
                <p:nvPr/>
              </p:nvSpPr>
              <p:spPr>
                <a:xfrm>
                  <a:off x="3610995" y="1274577"/>
                  <a:ext cx="1680062" cy="1680062"/>
                </a:xfrm>
                <a:custGeom>
                  <a:rect b="b" l="l" r="r" t="t"/>
                  <a:pathLst>
                    <a:path extrusionOk="0" h="120000" w="120000">
                      <a:moveTo>
                        <a:pt x="4986" y="64681"/>
                      </a:moveTo>
                      <a:lnTo>
                        <a:pt x="4986" y="64681"/>
                      </a:lnTo>
                      <a:cubicBezTo>
                        <a:pt x="3682" y="49360"/>
                        <a:pt x="8826" y="34190"/>
                        <a:pt x="19179" y="22822"/>
                      </a:cubicBezTo>
                      <a:lnTo>
                        <a:pt x="16020" y="19256"/>
                      </a:lnTo>
                      <a:lnTo>
                        <a:pt x="25771" y="21357"/>
                      </a:lnTo>
                      <a:lnTo>
                        <a:pt x="27129" y="31797"/>
                      </a:lnTo>
                      <a:lnTo>
                        <a:pt x="23972" y="28233"/>
                      </a:lnTo>
                      <a:lnTo>
                        <a:pt x="23972" y="28233"/>
                      </a:lnTo>
                      <a:cubicBezTo>
                        <a:pt x="15304" y="38065"/>
                        <a:pt x="11029" y="51012"/>
                        <a:pt x="12141" y="64072"/>
                      </a:cubicBezTo>
                      <a:close/>
                    </a:path>
                  </a:pathLst>
                </a:custGeom>
                <a:solidFill>
                  <a:srgbClr val="DDE1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pic>
          <p:nvPicPr>
            <p:cNvPr id="245" name="Google Shape;245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706720" y="3241815"/>
              <a:ext cx="636817" cy="636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315426" y="2966469"/>
              <a:ext cx="650064" cy="338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416558" y="2946193"/>
              <a:ext cx="489606" cy="4479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8" name="Google Shape;248;p7"/>
          <p:cNvGrpSpPr/>
          <p:nvPr/>
        </p:nvGrpSpPr>
        <p:grpSpPr>
          <a:xfrm>
            <a:off x="6144077" y="1230570"/>
            <a:ext cx="6018154" cy="3084178"/>
            <a:chOff x="5969812" y="868732"/>
            <a:chExt cx="6018154" cy="3084178"/>
          </a:xfrm>
        </p:grpSpPr>
        <p:pic>
          <p:nvPicPr>
            <p:cNvPr id="249" name="Google Shape;249;p7"/>
            <p:cNvPicPr preferRelativeResize="0"/>
            <p:nvPr/>
          </p:nvPicPr>
          <p:blipFill rotWithShape="1">
            <a:blip r:embed="rId14">
              <a:alphaModFix/>
            </a:blip>
            <a:srcRect b="53" l="2126" r="2080" t="0"/>
            <a:stretch/>
          </p:blipFill>
          <p:spPr>
            <a:xfrm>
              <a:off x="5969812" y="868732"/>
              <a:ext cx="5845509" cy="2422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250" name="Google Shape;250;p7"/>
            <p:cNvSpPr txBox="1"/>
            <p:nvPr/>
          </p:nvSpPr>
          <p:spPr>
            <a:xfrm>
              <a:off x="5969812" y="3429690"/>
              <a:ext cx="6018154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GB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Attendees at ESA Summer school, using OPTIRAD environment hosted on JASMIN – Credit ESA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"/>
          <p:cNvSpPr txBox="1"/>
          <p:nvPr>
            <p:ph type="title"/>
          </p:nvPr>
        </p:nvSpPr>
        <p:spPr>
          <a:xfrm>
            <a:off x="838200" y="3738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JASMIN Jupyter offerings …</a:t>
            </a:r>
            <a:endParaRPr/>
          </a:p>
        </p:txBody>
      </p:sp>
      <p:grpSp>
        <p:nvGrpSpPr>
          <p:cNvPr id="257" name="Google Shape;257;p8"/>
          <p:cNvGrpSpPr/>
          <p:nvPr/>
        </p:nvGrpSpPr>
        <p:grpSpPr>
          <a:xfrm>
            <a:off x="838251" y="1903065"/>
            <a:ext cx="10515496" cy="3832920"/>
            <a:chOff x="51" y="85377"/>
            <a:chExt cx="10515496" cy="3832920"/>
          </a:xfrm>
        </p:grpSpPr>
        <p:sp>
          <p:nvSpPr>
            <p:cNvPr id="258" name="Google Shape;258;p8"/>
            <p:cNvSpPr/>
            <p:nvPr/>
          </p:nvSpPr>
          <p:spPr>
            <a:xfrm>
              <a:off x="51" y="85377"/>
              <a:ext cx="4913783" cy="60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 txBox="1"/>
            <p:nvPr/>
          </p:nvSpPr>
          <p:spPr>
            <a:xfrm>
              <a:off x="51" y="85377"/>
              <a:ext cx="4913783" cy="6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149350" spcFirstLastPara="1" rIns="149350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GB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Cluster-as-a-Service</a:t>
              </a: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1" y="690177"/>
              <a:ext cx="4913783" cy="3228120"/>
            </a:xfrm>
            <a:prstGeom prst="rect">
              <a:avLst/>
            </a:prstGeom>
            <a:solidFill>
              <a:srgbClr val="A5CAF3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 txBox="1"/>
            <p:nvPr/>
          </p:nvSpPr>
          <p:spPr>
            <a:xfrm>
              <a:off x="51" y="690177"/>
              <a:ext cx="4913783" cy="322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8000" lIns="112000" spcFirstLastPara="1" rIns="149350" wrap="square" tIns="1120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b="0" i="0" lang="en-GB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PaaS environment</a:t>
              </a:r>
              <a:endParaRPr/>
            </a:p>
            <a:p>
              <a:pPr indent="-9525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b="0" i="0" lang="en-GB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Dynamically deploy from pre-defined infrastructure recipes or </a:t>
              </a:r>
              <a:r>
                <a:rPr b="0" i="1" lang="en-GB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appliances</a:t>
              </a:r>
              <a:endParaRPr/>
            </a:p>
            <a:p>
              <a:pPr indent="-9525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b="0" i="1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b="0" i="0" lang="en-GB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Notebook access through Pangeo recipe</a:t>
              </a:r>
              <a:endParaRPr/>
            </a:p>
            <a:p>
              <a:pPr indent="-9525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b="0" i="0" lang="en-GB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Instances of CaaS are deployed on a per project basis</a:t>
              </a: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601764" y="85377"/>
              <a:ext cx="4913783" cy="60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 txBox="1"/>
            <p:nvPr/>
          </p:nvSpPr>
          <p:spPr>
            <a:xfrm>
              <a:off x="5601764" y="85377"/>
              <a:ext cx="4913783" cy="6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149350" spcFirstLastPara="1" rIns="149350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GB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JASMIN Notebook Service</a:t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601764" y="690177"/>
              <a:ext cx="4913783" cy="3228120"/>
            </a:xfrm>
            <a:prstGeom prst="rect">
              <a:avLst/>
            </a:prstGeom>
            <a:solidFill>
              <a:srgbClr val="D3E8CE">
                <a:alpha val="89803"/>
              </a:srgbClr>
            </a:solidFill>
            <a:ln cap="flat" cmpd="sng" w="12700">
              <a:solidFill>
                <a:srgbClr val="D3E8C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 txBox="1"/>
            <p:nvPr/>
          </p:nvSpPr>
          <p:spPr>
            <a:xfrm>
              <a:off x="5601764" y="690177"/>
              <a:ext cx="4913783" cy="322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8000" lIns="112000" spcFirstLastPara="1" rIns="149350" wrap="square" tIns="1120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b="0" i="0" lang="en-GB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SaaS environment</a:t>
              </a:r>
              <a:endParaRPr/>
            </a:p>
            <a:p>
              <a:pPr indent="-9525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b="0" i="0" lang="en-GB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Generic service available for all JASMIN users</a:t>
              </a:r>
              <a:endParaRPr/>
            </a:p>
            <a:p>
              <a:pPr indent="-9525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b="0" i="0" lang="en-GB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 POSIX access to data (archive and group workspaces) but more restricted functionality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2922" y="1690688"/>
            <a:ext cx="8046156" cy="4525963"/>
          </a:xfrm>
          <a:prstGeom prst="rect">
            <a:avLst/>
          </a:prstGeom>
          <a:noFill/>
          <a:ln>
            <a:noFill/>
          </a:ln>
          <a:effectLst>
            <a:outerShdw blurRad="203200" sx="102000" rotWithShape="0" algn="ctr" sy="102000">
              <a:srgbClr val="0F3D72">
                <a:alpha val="40000"/>
              </a:srgbClr>
            </a:outerShdw>
          </a:effectLst>
        </p:spPr>
      </p:pic>
      <p:sp>
        <p:nvSpPr>
          <p:cNvPr id="271" name="Google Shape;271;p9"/>
          <p:cNvSpPr txBox="1"/>
          <p:nvPr>
            <p:ph type="title"/>
          </p:nvPr>
        </p:nvSpPr>
        <p:spPr>
          <a:xfrm>
            <a:off x="838200" y="442913"/>
            <a:ext cx="10515600" cy="11001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Pangeo with Cluster-as-a-Service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7">
      <a:dk1>
        <a:srgbClr val="201D3E"/>
      </a:dk1>
      <a:lt1>
        <a:srgbClr val="FEFFFE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CC0043"/>
      </a:accent6>
      <a:hlink>
        <a:srgbClr val="FF595B"/>
      </a:hlink>
      <a:folHlink>
        <a:srgbClr val="F024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7">
      <a:dk1>
        <a:srgbClr val="201D3E"/>
      </a:dk1>
      <a:lt1>
        <a:srgbClr val="FEFFFE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CC0043"/>
      </a:accent6>
      <a:hlink>
        <a:srgbClr val="FF595B"/>
      </a:hlink>
      <a:folHlink>
        <a:srgbClr val="F024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2020-04-22T08:58:49Z</dcterms:created>
  <dc:creator>Kershaw, Philip (STFC,RAL,RALSP)</dc:creator>
</cp:coreProperties>
</file>