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8" r:id="rId4"/>
  </p:sldMasterIdLst>
  <p:notesMasterIdLst>
    <p:notesMasterId r:id="rId32"/>
  </p:notesMasterIdLst>
  <p:handoutMasterIdLst>
    <p:handoutMasterId r:id="rId33"/>
  </p:handoutMasterIdLst>
  <p:sldIdLst>
    <p:sldId id="333" r:id="rId5"/>
    <p:sldId id="334" r:id="rId6"/>
    <p:sldId id="339" r:id="rId7"/>
    <p:sldId id="360" r:id="rId8"/>
    <p:sldId id="344" r:id="rId9"/>
    <p:sldId id="345" r:id="rId10"/>
    <p:sldId id="343" r:id="rId11"/>
    <p:sldId id="342" r:id="rId12"/>
    <p:sldId id="337" r:id="rId13"/>
    <p:sldId id="348" r:id="rId14"/>
    <p:sldId id="349" r:id="rId15"/>
    <p:sldId id="362" r:id="rId16"/>
    <p:sldId id="355" r:id="rId17"/>
    <p:sldId id="357" r:id="rId18"/>
    <p:sldId id="351" r:id="rId19"/>
    <p:sldId id="358" r:id="rId20"/>
    <p:sldId id="352" r:id="rId21"/>
    <p:sldId id="347" r:id="rId22"/>
    <p:sldId id="341" r:id="rId23"/>
    <p:sldId id="338" r:id="rId24"/>
    <p:sldId id="359" r:id="rId25"/>
    <p:sldId id="340" r:id="rId26"/>
    <p:sldId id="353" r:id="rId27"/>
    <p:sldId id="361" r:id="rId28"/>
    <p:sldId id="350" r:id="rId29"/>
    <p:sldId id="346" r:id="rId30"/>
    <p:sldId id="356" r:id="rId31"/>
  </p:sldIdLst>
  <p:sldSz cx="9144000" cy="5143500" type="screen16x9"/>
  <p:notesSz cx="6797675" cy="987266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ves Coene" initials="YC" lastIdx="6" clrIdx="0">
    <p:extLst>
      <p:ext uri="{19B8F6BF-5375-455C-9EA6-DF929625EA0E}">
        <p15:presenceInfo xmlns:p15="http://schemas.microsoft.com/office/powerpoint/2012/main" userId="S-1-5-21-95821832-879232042-305008010-114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0098DB"/>
    <a:srgbClr val="00549F"/>
    <a:srgbClr val="FDC82F"/>
    <a:srgbClr val="00338D"/>
    <a:srgbClr val="D0103A"/>
    <a:srgbClr val="008542"/>
    <a:srgbClr val="E37222"/>
    <a:srgbClr val="8224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41" autoAdjust="0"/>
    <p:restoredTop sz="96958" autoAdjust="0"/>
  </p:normalViewPr>
  <p:slideViewPr>
    <p:cSldViewPr snapToGrid="0">
      <p:cViewPr varScale="1">
        <p:scale>
          <a:sx n="141" d="100"/>
          <a:sy n="141" d="100"/>
        </p:scale>
        <p:origin x="138" y="28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557" cy="493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582" y="0"/>
            <a:ext cx="2945557" cy="493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7683"/>
            <a:ext cx="2945557" cy="493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582" y="9377683"/>
            <a:ext cx="2945557" cy="493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fld id="{A5B780D0-5C7F-422C-931C-25201BE19360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25045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17899" cy="515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67484" y="1"/>
            <a:ext cx="2917898" cy="515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A6888345-B3D3-4351-A7A9-F936F5935E41}" type="datetimeFigureOut">
              <a:rPr lang="en-US"/>
              <a:pPr>
                <a:defRPr/>
              </a:pPr>
              <a:t>4/21/2020</a:t>
            </a:fld>
            <a:endParaRPr lang="en-US" dirty="0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61925" y="735013"/>
            <a:ext cx="6534150" cy="36766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75831" y="4703994"/>
            <a:ext cx="5033721" cy="4411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07988"/>
            <a:ext cx="2917899" cy="441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67484" y="9407988"/>
            <a:ext cx="2917898" cy="441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D8DF57D7-2670-4E78-96DD-D9B2280512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4303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575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7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26.jpe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14361" y="2914650"/>
            <a:ext cx="7948800" cy="421975"/>
          </a:xfr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8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587375" y="1856096"/>
            <a:ext cx="7947025" cy="58477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631825" y="4822032"/>
            <a:ext cx="50165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800" noProof="0" dirty="0"/>
          </a:p>
        </p:txBody>
      </p:sp>
      <p:pic>
        <p:nvPicPr>
          <p:cNvPr id="8" name="Picture 7" descr="16950723446_e7d8e1bfb9_o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52" b="48267"/>
          <a:stretch/>
        </p:blipFill>
        <p:spPr>
          <a:xfrm rot="5400000">
            <a:off x="2000249" y="-2000250"/>
            <a:ext cx="5143501" cy="91440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614"/>
          <a:stretch/>
        </p:blipFill>
        <p:spPr>
          <a:xfrm>
            <a:off x="7787917" y="156199"/>
            <a:ext cx="1210456" cy="468000"/>
          </a:xfrm>
          <a:prstGeom prst="rect">
            <a:avLst/>
          </a:prstGeom>
        </p:spPr>
      </p:pic>
      <p:sp>
        <p:nvSpPr>
          <p:cNvPr id="10" name="Text Box 58"/>
          <p:cNvSpPr txBox="1">
            <a:spLocks noChangeArrowheads="1"/>
          </p:cNvSpPr>
          <p:nvPr userDrawn="1"/>
        </p:nvSpPr>
        <p:spPr bwMode="auto">
          <a:xfrm>
            <a:off x="162824" y="4571668"/>
            <a:ext cx="5016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b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800" noProof="0" smtClean="0">
                <a:solidFill>
                  <a:schemeClr val="bg1">
                    <a:lumMod val="85000"/>
                  </a:schemeClr>
                </a:solidFill>
              </a:rPr>
              <a:t>ESA UNCLASSIFIED - For Official Use</a:t>
            </a:r>
            <a:endParaRPr lang="en-GB" sz="800" noProof="0" dirty="0">
              <a:solidFill>
                <a:schemeClr val="bg1">
                  <a:lumMod val="85000"/>
                </a:schemeClr>
              </a:solidFill>
            </a:endParaRP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171652" y="4905803"/>
            <a:ext cx="6436141" cy="111519"/>
            <a:chOff x="171652" y="6621093"/>
            <a:chExt cx="6436141" cy="111519"/>
          </a:xfrm>
        </p:grpSpPr>
        <p:pic>
          <p:nvPicPr>
            <p:cNvPr id="12" name="Picture 11" descr="at.png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652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" name="Picture 12" descr="be.png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180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" name="Picture 13" descr="ca.png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3887" y="6621093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5" name="Picture 14" descr="ch.png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822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6" name="Picture 15" descr="cz.png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914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" name="Picture 16" descr="de.png"/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985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" name="Picture 17" descr="dk.png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149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" name="Picture 18" descr="ee.png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7681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0" name="Picture 19" descr="es.png"/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970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1" name="Picture 20" descr="fi.png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1339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" name="Picture 21" descr="fr.png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8698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" name="Picture 22" descr="gr.png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7216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" name="Picture 23" descr="hu.png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4578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5" name="Picture 24" descr="ie.png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1938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6" name="Picture 25" descr="it.png"/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9296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7" name="Picture 26" descr="lu.png"/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785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8" name="Picture 27" descr="nl.png"/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9012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9" name="Picture 28" descr="no.png"/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2770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0" name="Picture 29" descr="pl.png"/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8830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1" name="Picture 30" descr="pt.png"/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8686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2" name="Picture 31" descr="ro.png"/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9843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3" name="Picture 32" descr="se.png"/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8359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4" name="Picture 33" descr="uk.png"/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3093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35" name="Picture 34"/>
          <p:cNvPicPr>
            <a:picLocks noChangeAspect="1"/>
          </p:cNvPicPr>
          <p:nvPr userDrawn="1"/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98" b="-5313"/>
          <a:stretch/>
        </p:blipFill>
        <p:spPr>
          <a:xfrm>
            <a:off x="7790400" y="4899600"/>
            <a:ext cx="1196912" cy="144000"/>
          </a:xfrm>
          <a:prstGeom prst="rect">
            <a:avLst/>
          </a:prstGeom>
        </p:spPr>
      </p:pic>
      <p:cxnSp>
        <p:nvCxnSpPr>
          <p:cNvPr id="36" name="Straight Connector 35"/>
          <p:cNvCxnSpPr/>
          <p:nvPr userDrawn="1"/>
        </p:nvCxnSpPr>
        <p:spPr>
          <a:xfrm>
            <a:off x="165932" y="4789188"/>
            <a:ext cx="8824779" cy="0"/>
          </a:xfrm>
          <a:prstGeom prst="line">
            <a:avLst/>
          </a:prstGeom>
          <a:ln w="635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>
              <a:defRPr baseline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2118801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2472362"/>
            <a:ext cx="7789050" cy="1323439"/>
          </a:xfrm>
        </p:spPr>
        <p:txBody>
          <a:bodyPr anchor="t"/>
          <a:lstStyle>
            <a:lvl1pPr algn="l">
              <a:defRPr sz="4000" b="0" cap="all">
                <a:solidFill>
                  <a:srgbClr val="0098DB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000" y="1347221"/>
            <a:ext cx="778905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5031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950" y="1254919"/>
            <a:ext cx="3889376" cy="32385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723" y="1254919"/>
            <a:ext cx="3888000" cy="32385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698672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123" y="1250100"/>
            <a:ext cx="3895200" cy="372600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50156"/>
            <a:ext cx="3896416" cy="371493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7"/>
            <a:ext cx="3898900" cy="286226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0"/>
          </p:nvPr>
        </p:nvSpPr>
        <p:spPr>
          <a:xfrm>
            <a:off x="619200" y="1630801"/>
            <a:ext cx="3898900" cy="286226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43086" y="149150"/>
            <a:ext cx="7174846" cy="430887"/>
          </a:xfrm>
        </p:spPr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54093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3086" y="149150"/>
            <a:ext cx="7174846" cy="430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 lang="en-GB" sz="2200" b="0" dirty="0" smtClean="0">
                <a:solidFill>
                  <a:srgbClr val="0070C0"/>
                </a:solidFill>
                <a:latin typeface="Verdana"/>
                <a:ea typeface="+mj-ea"/>
                <a:cs typeface="Verdana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118801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8299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1250157"/>
            <a:ext cx="4968875" cy="3243263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125" y="1250101"/>
            <a:ext cx="2846388" cy="32432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3086" y="149150"/>
            <a:ext cx="7174846" cy="430887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741985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000" y="3724872"/>
            <a:ext cx="5932800" cy="307777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01787" y="1250156"/>
            <a:ext cx="5932488" cy="254317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2000" y="4029076"/>
            <a:ext cx="5932800" cy="46434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1501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18" Type="http://schemas.openxmlformats.org/officeDocument/2006/relationships/image" Target="../media/image8.png"/><Relationship Id="rId26" Type="http://schemas.openxmlformats.org/officeDocument/2006/relationships/image" Target="../media/image16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1.png"/><Relationship Id="rId34" Type="http://schemas.openxmlformats.org/officeDocument/2006/relationships/image" Target="../media/image24.png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17" Type="http://schemas.openxmlformats.org/officeDocument/2006/relationships/image" Target="../media/image7.png"/><Relationship Id="rId25" Type="http://schemas.openxmlformats.org/officeDocument/2006/relationships/image" Target="../media/image15.png"/><Relationship Id="rId3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.png"/><Relationship Id="rId20" Type="http://schemas.openxmlformats.org/officeDocument/2006/relationships/image" Target="../media/image10.png"/><Relationship Id="rId29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24" Type="http://schemas.openxmlformats.org/officeDocument/2006/relationships/image" Target="../media/image14.png"/><Relationship Id="rId32" Type="http://schemas.openxmlformats.org/officeDocument/2006/relationships/image" Target="../media/image22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png"/><Relationship Id="rId23" Type="http://schemas.openxmlformats.org/officeDocument/2006/relationships/image" Target="../media/image13.png"/><Relationship Id="rId28" Type="http://schemas.openxmlformats.org/officeDocument/2006/relationships/image" Target="../media/image18.png"/><Relationship Id="rId10" Type="http://schemas.openxmlformats.org/officeDocument/2006/relationships/theme" Target="../theme/theme1.xml"/><Relationship Id="rId19" Type="http://schemas.openxmlformats.org/officeDocument/2006/relationships/image" Target="../media/image9.png"/><Relationship Id="rId31" Type="http://schemas.openxmlformats.org/officeDocument/2006/relationships/image" Target="../media/image2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Relationship Id="rId22" Type="http://schemas.openxmlformats.org/officeDocument/2006/relationships/image" Target="../media/image12.png"/><Relationship Id="rId27" Type="http://schemas.openxmlformats.org/officeDocument/2006/relationships/image" Target="../media/image17.png"/><Relationship Id="rId30" Type="http://schemas.openxmlformats.org/officeDocument/2006/relationships/image" Target="../media/image20.png"/><Relationship Id="rId35" Type="http://schemas.openxmlformats.org/officeDocument/2006/relationships/image" Target="../media/image2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2800" y="727200"/>
            <a:ext cx="8748000" cy="382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9" name="Text Box DG"/>
          <p:cNvSpPr txBox="1">
            <a:spLocks noChangeArrowheads="1"/>
          </p:cNvSpPr>
          <p:nvPr/>
        </p:nvSpPr>
        <p:spPr bwMode="auto">
          <a:xfrm>
            <a:off x="578164" y="335522"/>
            <a:ext cx="5016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800" noProof="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3086" y="149150"/>
            <a:ext cx="7174846" cy="430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GB" dirty="0" smtClean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3122"/>
          <a:stretch/>
        </p:blipFill>
        <p:spPr>
          <a:xfrm>
            <a:off x="7787917" y="155435"/>
            <a:ext cx="1210456" cy="504000"/>
          </a:xfrm>
          <a:prstGeom prst="rect">
            <a:avLst/>
          </a:prstGeom>
        </p:spPr>
      </p:pic>
      <p:pic>
        <p:nvPicPr>
          <p:cNvPr id="12" name="Picture 11" descr="PPT_Footer.jp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76787"/>
            <a:ext cx="9144000" cy="366713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171652" y="4905803"/>
            <a:ext cx="6436141" cy="111519"/>
            <a:chOff x="171652" y="6621093"/>
            <a:chExt cx="6436141" cy="111519"/>
          </a:xfrm>
        </p:grpSpPr>
        <p:pic>
          <p:nvPicPr>
            <p:cNvPr id="16" name="Picture 15" descr="at.png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652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" name="Picture 16" descr="be.png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180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" name="Picture 17" descr="ca.png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3887" y="6621093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" name="Picture 18" descr="ch.png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822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0" name="Picture 19" descr="cz.png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914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1" name="Picture 20" descr="de.png"/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985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" name="Picture 21" descr="dk.png"/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149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" name="Picture 22" descr="ee.png"/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7681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" name="Picture 23" descr="es.png"/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970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5" name="Picture 24" descr="fi.png"/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1339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6" name="Picture 25" descr="fr.png"/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8698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7" name="Picture 26" descr="gr.png"/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7216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8" name="Picture 27" descr="hu.png"/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4578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9" name="Picture 28" descr="ie.png"/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1938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0" name="Picture 29" descr="it.png"/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9296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1" name="Picture 30" descr="lu.png"/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785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2" name="Picture 31" descr="nl.png"/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9012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3" name="Picture 32" descr="no.png"/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2770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4" name="Picture 33" descr="pl.png"/>
            <p:cNvPicPr>
              <a:picLocks noChangeAspect="1"/>
            </p:cNvPicPr>
            <p:nvPr userDrawn="1"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8830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5" name="Picture 34" descr="pt.png"/>
            <p:cNvPicPr>
              <a:picLocks noChangeAspect="1"/>
            </p:cNvPicPr>
            <p:nvPr userDrawn="1"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8686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6" name="Picture 35" descr="ro.png"/>
            <p:cNvPicPr>
              <a:picLocks noChangeAspect="1"/>
            </p:cNvPicPr>
            <p:nvPr userDrawn="1"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9843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7" name="Picture 36" descr="se.png"/>
            <p:cNvPicPr>
              <a:picLocks noChangeAspect="1"/>
            </p:cNvPicPr>
            <p:nvPr userDrawn="1"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8359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8" name="Picture 37" descr="uk.png"/>
            <p:cNvPicPr>
              <a:picLocks noChangeAspect="1"/>
            </p:cNvPicPr>
            <p:nvPr userDrawn="1"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3093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39" name="Text Box 34"/>
          <p:cNvSpPr txBox="1">
            <a:spLocks noChangeAspect="1" noChangeArrowheads="1"/>
          </p:cNvSpPr>
          <p:nvPr/>
        </p:nvSpPr>
        <p:spPr bwMode="auto">
          <a:xfrm>
            <a:off x="4480339" y="4580702"/>
            <a:ext cx="4520474" cy="14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/>
          <a:lstStyle/>
          <a:p>
            <a:pPr algn="r">
              <a:spcBef>
                <a:spcPct val="50000"/>
              </a:spcBef>
            </a:pPr>
            <a:r>
              <a:rPr lang="en-GB" sz="800" noProof="1" smtClean="0">
                <a:solidFill>
                  <a:schemeClr val="bg2"/>
                </a:solidFill>
              </a:rPr>
              <a:t>CEOS WGISS#49 – Virtual</a:t>
            </a:r>
            <a:r>
              <a:rPr lang="en-GB" sz="800" baseline="0" noProof="1" smtClean="0">
                <a:solidFill>
                  <a:schemeClr val="bg2"/>
                </a:solidFill>
              </a:rPr>
              <a:t> Meeting | ESA FedEO STAC</a:t>
            </a:r>
            <a:r>
              <a:rPr lang="en-GB" sz="800" noProof="1" smtClean="0">
                <a:solidFill>
                  <a:schemeClr val="bg2"/>
                </a:solidFill>
              </a:rPr>
              <a:t> | 21/04/2020 | Slide  </a:t>
            </a:r>
            <a:fld id="{71EAD4F2-866B-304A-9A50-FC7592816342}" type="slidenum">
              <a:rPr lang="en-GB" sz="800" noProof="1" smtClean="0">
                <a:solidFill>
                  <a:schemeClr val="bg2"/>
                </a:solidFill>
              </a:rPr>
              <a:pPr algn="r">
                <a:spcBef>
                  <a:spcPct val="50000"/>
                </a:spcBef>
              </a:pPr>
              <a:t>‹#›</a:t>
            </a:fld>
            <a:endParaRPr lang="en-GB" sz="800" noProof="1">
              <a:solidFill>
                <a:schemeClr val="bg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1" r:id="rId2"/>
    <p:sldLayoutId id="2147483932" r:id="rId3"/>
    <p:sldLayoutId id="2147483933" r:id="rId4"/>
    <p:sldLayoutId id="2147483934" r:id="rId5"/>
    <p:sldLayoutId id="2147483930" r:id="rId6"/>
    <p:sldLayoutId id="2147483936" r:id="rId7"/>
    <p:sldLayoutId id="2147483937" r:id="rId8"/>
    <p:sldLayoutId id="2147483938" r:id="rId9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GB" sz="2200" b="0" dirty="0" smtClean="0">
          <a:solidFill>
            <a:srgbClr val="0070C0"/>
          </a:solidFill>
          <a:latin typeface="Verdana"/>
          <a:ea typeface="+mj-ea"/>
          <a:cs typeface="Verdana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9pPr>
    </p:titleStyle>
    <p:bodyStyle>
      <a:lvl1pPr marL="0" indent="-3429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Tx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1pPr>
      <a:lvl2pPr marL="8100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2pPr>
      <a:lvl3pPr marL="14076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3pPr>
      <a:lvl4pPr marL="20052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4pPr>
      <a:lvl5pPr marL="26028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5pPr>
      <a:lvl6pPr marL="34798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6pPr>
      <a:lvl7pPr marL="39370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7pPr>
      <a:lvl8pPr marL="43942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8pPr>
      <a:lvl9pPr marL="48514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hyperlink" Target="https://rocket.snapplanet.io/home?_url=https://geo.spacebel.be/stac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hyperlink" Target="https://databio.spacebel.be/eo-features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geo.spacebel.be/stac/" TargetMode="External"/><Relationship Id="rId2" Type="http://schemas.openxmlformats.org/officeDocument/2006/relationships/hyperlink" Target="mailto:yves.coene@spacebel.be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rocket.snapplanet.io/home?_url=https://geo.spacebel.be/stac/" TargetMode="External"/><Relationship Id="rId4" Type="http://schemas.openxmlformats.org/officeDocument/2006/relationships/hyperlink" Target="https://geo.spacebel.be/?t=catalog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radiantearth/stac-browser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rocket.snapplanet.io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 txBox="1">
            <a:spLocks noChangeArrowheads="1"/>
          </p:cNvSpPr>
          <p:nvPr/>
        </p:nvSpPr>
        <p:spPr bwMode="auto">
          <a:xfrm>
            <a:off x="532948" y="1778237"/>
            <a:ext cx="79724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latin typeface="Verdana"/>
                <a:cs typeface="Verdana"/>
              </a:rPr>
              <a:t>ESA </a:t>
            </a:r>
            <a:r>
              <a:rPr lang="en-US" sz="3200" dirty="0" err="1" smtClean="0">
                <a:solidFill>
                  <a:schemeClr val="bg1">
                    <a:lumMod val="95000"/>
                  </a:schemeClr>
                </a:solidFill>
                <a:latin typeface="Verdana"/>
                <a:cs typeface="Verdana"/>
              </a:rPr>
              <a:t>FedEO</a:t>
            </a:r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latin typeface="Verdana"/>
                <a:cs typeface="Verdana"/>
              </a:rPr>
              <a:t> STAC</a:t>
            </a:r>
            <a:endParaRPr lang="en-GB" sz="3200" dirty="0">
              <a:solidFill>
                <a:schemeClr val="bg1">
                  <a:lumMod val="95000"/>
                </a:schemeClr>
              </a:solidFill>
              <a:latin typeface="Verdana"/>
              <a:cs typeface="Verdana"/>
            </a:endParaRPr>
          </a:p>
        </p:txBody>
      </p:sp>
      <p:sp>
        <p:nvSpPr>
          <p:cNvPr id="7" name="Text Box 24"/>
          <p:cNvSpPr txBox="1">
            <a:spLocks noChangeArrowheads="1"/>
          </p:cNvSpPr>
          <p:nvPr/>
        </p:nvSpPr>
        <p:spPr bwMode="auto">
          <a:xfrm>
            <a:off x="1513980" y="2907900"/>
            <a:ext cx="5639750" cy="20313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GB" dirty="0">
                <a:solidFill>
                  <a:schemeClr val="bg1"/>
                </a:solidFill>
              </a:rPr>
              <a:t>A. Della Vecchia, D. </a:t>
            </a:r>
            <a:r>
              <a:rPr lang="en-GB" dirty="0" err="1">
                <a:solidFill>
                  <a:schemeClr val="bg1"/>
                </a:solidFill>
              </a:rPr>
              <a:t>Guerrucci</a:t>
            </a:r>
            <a:r>
              <a:rPr lang="en-GB" dirty="0">
                <a:solidFill>
                  <a:schemeClr val="bg1"/>
                </a:solidFill>
              </a:rPr>
              <a:t>, M. Albani (ESA)</a:t>
            </a:r>
          </a:p>
          <a:p>
            <a:pPr algn="ctr">
              <a:spcBef>
                <a:spcPts val="0"/>
              </a:spcBef>
            </a:pPr>
            <a:r>
              <a:rPr lang="en-GB" dirty="0">
                <a:solidFill>
                  <a:schemeClr val="bg1"/>
                </a:solidFill>
              </a:rPr>
              <a:t>Yves Coene (</a:t>
            </a:r>
            <a:r>
              <a:rPr lang="en-GB" dirty="0" err="1">
                <a:solidFill>
                  <a:schemeClr val="bg1"/>
                </a:solidFill>
              </a:rPr>
              <a:t>Spacebel</a:t>
            </a:r>
            <a:r>
              <a:rPr lang="en-GB" dirty="0">
                <a:solidFill>
                  <a:schemeClr val="bg1"/>
                </a:solidFill>
              </a:rPr>
              <a:t>)</a:t>
            </a:r>
          </a:p>
          <a:p>
            <a:pPr algn="ctr">
              <a:spcBef>
                <a:spcPts val="0"/>
              </a:spcBef>
            </a:pPr>
            <a:endParaRPr lang="en-GB" dirty="0">
              <a:solidFill>
                <a:schemeClr val="bg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GB" noProof="1">
                <a:solidFill>
                  <a:schemeClr val="bg1"/>
                </a:solidFill>
              </a:rPr>
              <a:t>CEOS </a:t>
            </a:r>
            <a:r>
              <a:rPr lang="en-GB" noProof="1" smtClean="0">
                <a:solidFill>
                  <a:schemeClr val="bg1"/>
                </a:solidFill>
              </a:rPr>
              <a:t>WGISS#49 </a:t>
            </a:r>
            <a:endParaRPr lang="en-GB" noProof="1">
              <a:solidFill>
                <a:schemeClr val="bg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GB" noProof="1" smtClean="0">
                <a:solidFill>
                  <a:schemeClr val="bg1"/>
                </a:solidFill>
              </a:rPr>
              <a:t>21</a:t>
            </a:r>
            <a:r>
              <a:rPr lang="en-GB" baseline="30000" noProof="1" smtClean="0">
                <a:solidFill>
                  <a:schemeClr val="bg1"/>
                </a:solidFill>
              </a:rPr>
              <a:t>th</a:t>
            </a:r>
            <a:r>
              <a:rPr lang="en-GB" noProof="1" smtClean="0">
                <a:solidFill>
                  <a:schemeClr val="bg1"/>
                </a:solidFill>
              </a:rPr>
              <a:t> </a:t>
            </a:r>
            <a:r>
              <a:rPr lang="en-GB" noProof="1">
                <a:solidFill>
                  <a:schemeClr val="bg1"/>
                </a:solidFill>
              </a:rPr>
              <a:t>April </a:t>
            </a:r>
            <a:r>
              <a:rPr lang="en-GB" noProof="1" smtClean="0">
                <a:solidFill>
                  <a:schemeClr val="bg1"/>
                </a:solidFill>
              </a:rPr>
              <a:t>2020</a:t>
            </a:r>
            <a:endParaRPr lang="en-GB" noProof="1">
              <a:solidFill>
                <a:schemeClr val="bg1"/>
              </a:solidFill>
            </a:endParaRPr>
          </a:p>
          <a:p>
            <a:pPr lvl="0" algn="r">
              <a:spcBef>
                <a:spcPts val="0"/>
              </a:spcBef>
            </a:pPr>
            <a:endParaRPr lang="en-GB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94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browse by </a:t>
            </a:r>
            <a:r>
              <a:rPr lang="en-US" dirty="0" smtClean="0"/>
              <a:t>organization (Rocket)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Rocket Client: </a:t>
            </a:r>
            <a:r>
              <a:rPr lang="en-US" sz="1100" dirty="0">
                <a:hlinkClick r:id="rId2"/>
              </a:rPr>
              <a:t>https://rocket.snapplanet.io/home?_url=https:%2F%2Fgeo.spacebel.be%2Fstac%2F</a:t>
            </a:r>
            <a:endParaRPr lang="en-US" sz="11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96" y="1286250"/>
            <a:ext cx="2311977" cy="12626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0169" y="1099526"/>
            <a:ext cx="5529530" cy="3450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01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browse </a:t>
            </a:r>
            <a:r>
              <a:rPr lang="en-US" dirty="0" smtClean="0"/>
              <a:t>collections by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063" y="580037"/>
            <a:ext cx="5436195" cy="4156806"/>
          </a:xfrm>
          <a:prstGeom prst="rect">
            <a:avLst/>
          </a:prstGeom>
        </p:spPr>
      </p:pic>
      <p:pic>
        <p:nvPicPr>
          <p:cNvPr id="5" name="Content Placeholder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0662" y="1395611"/>
            <a:ext cx="1392261" cy="3137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ight Arrow 5"/>
          <p:cNvSpPr/>
          <p:nvPr/>
        </p:nvSpPr>
        <p:spPr>
          <a:xfrm flipH="1">
            <a:off x="8434793" y="3255819"/>
            <a:ext cx="486007" cy="33250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143086" y="907715"/>
            <a:ext cx="486007" cy="33250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448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browse collections by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1964" y="1383151"/>
            <a:ext cx="5872036" cy="33772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28202"/>
          <a:stretch/>
        </p:blipFill>
        <p:spPr>
          <a:xfrm>
            <a:off x="143086" y="690162"/>
            <a:ext cx="4585801" cy="253854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Oval Callout 5"/>
          <p:cNvSpPr/>
          <p:nvPr/>
        </p:nvSpPr>
        <p:spPr>
          <a:xfrm>
            <a:off x="1453046" y="2225601"/>
            <a:ext cx="1595718" cy="846161"/>
          </a:xfrm>
          <a:prstGeom prst="wedgeEllipseCallout">
            <a:avLst>
              <a:gd name="adj1" fmla="val -63530"/>
              <a:gd name="adj2" fmla="val -42386"/>
            </a:avLst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Metrics information (#granules)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71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86" y="230659"/>
            <a:ext cx="5023295" cy="42620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9090" y="-42307"/>
            <a:ext cx="3235653" cy="51435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714577" y="1693385"/>
            <a:ext cx="2904681" cy="176599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107048" y="2438401"/>
            <a:ext cx="894747" cy="179342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Callout 10"/>
          <p:cNvSpPr/>
          <p:nvPr/>
        </p:nvSpPr>
        <p:spPr>
          <a:xfrm>
            <a:off x="3600377" y="1592240"/>
            <a:ext cx="1595718" cy="846161"/>
          </a:xfrm>
          <a:prstGeom prst="wedgeEllipseCallout">
            <a:avLst>
              <a:gd name="adj1" fmla="val -146646"/>
              <a:gd name="adj2" fmla="val 52049"/>
            </a:avLst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Metrics information (#granules)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12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Server-side Paging</a:t>
            </a:r>
          </a:p>
          <a:p>
            <a:pPr lvl="1">
              <a:buFont typeface="Verdana" panose="020B0604030504040204" pitchFamily="34" charset="0"/>
              <a:buChar char="‒"/>
            </a:pPr>
            <a:r>
              <a:rPr lang="en-US" sz="1200" dirty="0"/>
              <a:t> </a:t>
            </a:r>
            <a:r>
              <a:rPr lang="en-US" sz="1200" dirty="0" smtClean="0"/>
              <a:t>To allow for unlimited number of </a:t>
            </a:r>
            <a:br>
              <a:rPr lang="en-US" sz="1200" dirty="0" smtClean="0"/>
            </a:br>
            <a:r>
              <a:rPr lang="en-US" sz="1200" dirty="0" smtClean="0"/>
              <a:t>   “children” or “items” in catalog</a:t>
            </a:r>
          </a:p>
          <a:p>
            <a:pPr lvl="1">
              <a:buFont typeface="Verdana" panose="020B0604030504040204" pitchFamily="34" charset="0"/>
              <a:buChar char="‒"/>
            </a:pPr>
            <a:r>
              <a:rPr lang="en-US" sz="1200" dirty="0" smtClean="0"/>
              <a:t> Not understood by STAC-BROWSER</a:t>
            </a:r>
            <a:endParaRPr lang="en-US" sz="1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6800" y="1514613"/>
            <a:ext cx="3998332" cy="31424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6800" y="50987"/>
            <a:ext cx="3302873" cy="146362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607067" y="2120710"/>
            <a:ext cx="1273033" cy="200044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/>
          <p:nvPr/>
        </p:nvPicPr>
        <p:blipFill>
          <a:blip r:embed="rId4"/>
          <a:stretch>
            <a:fillRect/>
          </a:stretch>
        </p:blipFill>
        <p:spPr>
          <a:xfrm>
            <a:off x="405790" y="1873251"/>
            <a:ext cx="3448660" cy="29083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62250" y="3159030"/>
            <a:ext cx="1085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rgbClr val="FF0000"/>
                </a:solidFill>
              </a:rPr>
              <a:t>"first“,</a:t>
            </a:r>
            <a:r>
              <a:rPr lang="en-US" sz="800" dirty="0">
                <a:solidFill>
                  <a:srgbClr val="FF0000"/>
                </a:solidFill>
              </a:rPr>
              <a:t> </a:t>
            </a:r>
            <a:r>
              <a:rPr lang="en-US" sz="800" dirty="0" smtClean="0">
                <a:solidFill>
                  <a:srgbClr val="FF0000"/>
                </a:solidFill>
              </a:rPr>
              <a:t>"previous"</a:t>
            </a:r>
            <a:endParaRPr lang="en-US" sz="800" dirty="0">
              <a:solidFill>
                <a:srgbClr val="FF0000"/>
              </a:solidFill>
            </a:endParaRPr>
          </a:p>
          <a:p>
            <a:r>
              <a:rPr lang="en-US" sz="800" dirty="0" smtClean="0">
                <a:solidFill>
                  <a:srgbClr val="FF0000"/>
                </a:solidFill>
              </a:rPr>
              <a:t>"next", "last"</a:t>
            </a:r>
            <a:endParaRPr lang="en-US" sz="800" dirty="0">
              <a:solidFill>
                <a:srgbClr val="FF0000"/>
              </a:solidFill>
            </a:endParaRPr>
          </a:p>
          <a:p>
            <a:endParaRPr lang="en-US" sz="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73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browse </a:t>
            </a:r>
            <a:r>
              <a:rPr lang="en-US" dirty="0" smtClean="0"/>
              <a:t>granules by 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077" y="645112"/>
            <a:ext cx="5368536" cy="3978259"/>
          </a:xfrm>
          <a:prstGeom prst="rect">
            <a:avLst/>
          </a:prstGeom>
        </p:spPr>
      </p:pic>
      <p:pic>
        <p:nvPicPr>
          <p:cNvPr id="5" name="Content Placeholder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0662" y="1395611"/>
            <a:ext cx="1392261" cy="3137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ight Arrow 5"/>
          <p:cNvSpPr/>
          <p:nvPr/>
        </p:nvSpPr>
        <p:spPr>
          <a:xfrm flipH="1">
            <a:off x="8220785" y="4137793"/>
            <a:ext cx="486007" cy="33250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291435" y="1063102"/>
            <a:ext cx="486007" cy="33250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Callout 7"/>
          <p:cNvSpPr/>
          <p:nvPr/>
        </p:nvSpPr>
        <p:spPr>
          <a:xfrm>
            <a:off x="1733131" y="3123525"/>
            <a:ext cx="2459927" cy="1346777"/>
          </a:xfrm>
          <a:prstGeom prst="wedgeEllipseCallout">
            <a:avLst>
              <a:gd name="adj1" fmla="val -63530"/>
              <a:gd name="adj2" fmla="val -42386"/>
            </a:avLst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Metrics information to be added (#granules) via OpenSearch faceted search response (OGC 19-020r1)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89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Extension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4340" y="288684"/>
            <a:ext cx="4791710" cy="2924416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72800" y="727200"/>
            <a:ext cx="8748000" cy="38232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Additional (Collection) links</a:t>
            </a:r>
          </a:p>
          <a:p>
            <a:pPr lvl="1">
              <a:buFont typeface="Verdana" panose="020B0604030504040204" pitchFamily="34" charset="0"/>
              <a:buChar char="‒"/>
            </a:pPr>
            <a:r>
              <a:rPr lang="en-US" sz="1200" dirty="0"/>
              <a:t> </a:t>
            </a:r>
            <a:r>
              <a:rPr lang="en-US" sz="1200" dirty="0" err="1" smtClean="0"/>
              <a:t>rel</a:t>
            </a:r>
            <a:r>
              <a:rPr lang="en-US" sz="1200" dirty="0" smtClean="0"/>
              <a:t>=“search” (OpenSearch OSDD)</a:t>
            </a:r>
          </a:p>
          <a:p>
            <a:pPr lvl="1">
              <a:buFont typeface="Verdana" panose="020B0604030504040204" pitchFamily="34" charset="0"/>
              <a:buChar char="‒"/>
            </a:pPr>
            <a:r>
              <a:rPr lang="en-US" sz="1200" dirty="0" smtClean="0"/>
              <a:t> </a:t>
            </a:r>
            <a:r>
              <a:rPr lang="en-US" sz="1200" dirty="0" err="1" smtClean="0"/>
              <a:t>rel</a:t>
            </a:r>
            <a:r>
              <a:rPr lang="en-US" sz="1200" dirty="0" smtClean="0"/>
              <a:t>=“alternate” (ISO, DIF-10, ..)</a:t>
            </a:r>
          </a:p>
          <a:p>
            <a:pPr lvl="1">
              <a:buFont typeface="Verdana" panose="020B0604030504040204" pitchFamily="34" charset="0"/>
              <a:buChar char="‒"/>
            </a:pPr>
            <a:r>
              <a:rPr lang="en-US" sz="1200" dirty="0"/>
              <a:t> </a:t>
            </a:r>
            <a:r>
              <a:rPr lang="en-US" sz="1200" dirty="0" err="1" smtClean="0"/>
              <a:t>rel</a:t>
            </a:r>
            <a:r>
              <a:rPr lang="en-US" sz="1200" dirty="0" smtClean="0"/>
              <a:t>=“</a:t>
            </a:r>
            <a:r>
              <a:rPr lang="en-US" sz="1200" dirty="0" err="1" smtClean="0"/>
              <a:t>describedby</a:t>
            </a:r>
            <a:r>
              <a:rPr lang="en-US" sz="1200" dirty="0" smtClean="0"/>
              <a:t>”</a:t>
            </a:r>
          </a:p>
          <a:p>
            <a:pPr lvl="1">
              <a:buFont typeface="Verdana" panose="020B0604030504040204" pitchFamily="34" charset="0"/>
              <a:buChar char="‒"/>
            </a:pPr>
            <a:endParaRPr lang="en-US" sz="1200" dirty="0"/>
          </a:p>
          <a:p>
            <a:pPr lvl="1">
              <a:buFont typeface="Verdana" panose="020B0604030504040204" pitchFamily="34" charset="0"/>
              <a:buChar char="‒"/>
            </a:pPr>
            <a:endParaRPr lang="en-US" sz="1200" dirty="0" smtClean="0"/>
          </a:p>
          <a:p>
            <a:pPr lvl="1">
              <a:buFont typeface="Verdana" panose="020B0604030504040204" pitchFamily="34" charset="0"/>
              <a:buChar char="‒"/>
            </a:pPr>
            <a:endParaRPr lang="en-US" sz="1200" dirty="0"/>
          </a:p>
          <a:p>
            <a:pPr lvl="1">
              <a:buFont typeface="Verdana" panose="020B0604030504040204" pitchFamily="34" charset="0"/>
              <a:buChar char="‒"/>
            </a:pPr>
            <a:endParaRPr lang="en-US" sz="1200" dirty="0" smtClean="0"/>
          </a:p>
          <a:p>
            <a:pPr lvl="1">
              <a:buFont typeface="Verdana" panose="020B0604030504040204" pitchFamily="34" charset="0"/>
              <a:buChar char="‒"/>
            </a:pPr>
            <a:endParaRPr lang="en-US" sz="1200" dirty="0" smtClean="0"/>
          </a:p>
          <a:p>
            <a:pPr lvl="1">
              <a:buFont typeface="Verdana" panose="020B0604030504040204" pitchFamily="34" charset="0"/>
              <a:buChar char="‒"/>
            </a:pPr>
            <a:endParaRPr lang="en-US" sz="1200" dirty="0"/>
          </a:p>
          <a:p>
            <a:pPr lvl="1">
              <a:buFont typeface="Verdana" panose="020B0604030504040204" pitchFamily="34" charset="0"/>
              <a:buChar char="‒"/>
            </a:pPr>
            <a:endParaRPr lang="en-US" sz="1200" dirty="0"/>
          </a:p>
          <a:p>
            <a:pPr indent="0"/>
            <a:endParaRPr lang="en-US" sz="1200" dirty="0"/>
          </a:p>
          <a:p>
            <a:pPr lvl="1">
              <a:buFont typeface="Verdana" panose="020B0604030504040204" pitchFamily="34" charset="0"/>
              <a:buChar char="‒"/>
            </a:pPr>
            <a:endParaRPr lang="en-US" sz="1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5290" y="3219413"/>
            <a:ext cx="4381500" cy="115957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225290" y="1428750"/>
            <a:ext cx="4810759" cy="302260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73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browse granules by date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0771" y="580358"/>
            <a:ext cx="6274661" cy="4116884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794764" y="2983125"/>
            <a:ext cx="486007" cy="33250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932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browse granules by date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51" y="696063"/>
            <a:ext cx="5656643" cy="3885473"/>
          </a:xfrm>
          <a:prstGeom prst="rect">
            <a:avLst/>
          </a:prstGeom>
        </p:spPr>
      </p:pic>
      <p:pic>
        <p:nvPicPr>
          <p:cNvPr id="5" name="Content Placeholder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7041" y="1413064"/>
            <a:ext cx="1333895" cy="300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ight Arrow 6"/>
          <p:cNvSpPr/>
          <p:nvPr/>
        </p:nvSpPr>
        <p:spPr>
          <a:xfrm>
            <a:off x="0" y="2916236"/>
            <a:ext cx="486007" cy="33250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71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111" y="648074"/>
            <a:ext cx="5190196" cy="4097765"/>
          </a:xfrm>
          <a:prstGeom prst="rect">
            <a:avLst/>
          </a:prstGeom>
        </p:spPr>
      </p:pic>
      <p:pic>
        <p:nvPicPr>
          <p:cNvPr id="6" name="Content Placeholder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7041" y="1413064"/>
            <a:ext cx="1333895" cy="300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ight Arrow 6"/>
          <p:cNvSpPr/>
          <p:nvPr/>
        </p:nvSpPr>
        <p:spPr>
          <a:xfrm flipH="1">
            <a:off x="8300936" y="4018364"/>
            <a:ext cx="486007" cy="33250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flipH="1">
            <a:off x="1759527" y="1606981"/>
            <a:ext cx="486007" cy="33250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41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dirty="0" smtClean="0"/>
              <a:t>Work performed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dirty="0" smtClean="0"/>
              <a:t>Future work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dirty="0"/>
              <a:t>Conclusion</a:t>
            </a:r>
          </a:p>
          <a:p>
            <a:pPr marL="1095750" lvl="1" indent="-285750">
              <a:lnSpc>
                <a:spcPct val="150000"/>
              </a:lnSpc>
              <a:buFontTx/>
              <a:buChar char="-"/>
              <a:defRPr/>
            </a:pPr>
            <a:endParaRPr lang="en-GB" sz="1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7036" y="580037"/>
            <a:ext cx="1771218" cy="1262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77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 to assets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dirty="0" err="1" smtClean="0"/>
              <a:t>Quicklook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Download URL</a:t>
            </a:r>
          </a:p>
          <a:p>
            <a:pPr>
              <a:buFontTx/>
              <a:buChar char="-"/>
            </a:pPr>
            <a:r>
              <a:rPr lang="en-US" dirty="0" smtClean="0"/>
              <a:t>Granule metadata</a:t>
            </a:r>
          </a:p>
          <a:p>
            <a:pPr lvl="1">
              <a:buFontTx/>
              <a:buChar char="-"/>
            </a:pPr>
            <a:r>
              <a:rPr lang="en-US" dirty="0"/>
              <a:t> </a:t>
            </a:r>
            <a:r>
              <a:rPr lang="en-US" dirty="0" smtClean="0"/>
              <a:t>OGC 10-157r4</a:t>
            </a:r>
          </a:p>
          <a:p>
            <a:pPr>
              <a:buFontTx/>
              <a:buChar char="-"/>
            </a:pPr>
            <a:r>
              <a:rPr lang="en-US" dirty="0" smtClean="0"/>
              <a:t>Collection metadata</a:t>
            </a:r>
          </a:p>
          <a:p>
            <a:pPr lvl="1">
              <a:buFontTx/>
              <a:buChar char="-"/>
            </a:pPr>
            <a:r>
              <a:rPr lang="en-US" dirty="0" smtClean="0"/>
              <a:t> DIF-10</a:t>
            </a:r>
          </a:p>
          <a:p>
            <a:pPr lvl="1">
              <a:buFontTx/>
              <a:buChar char="-"/>
            </a:pPr>
            <a:r>
              <a:rPr lang="en-US" dirty="0" smtClean="0"/>
              <a:t> ISO</a:t>
            </a:r>
          </a:p>
          <a:p>
            <a:pPr lvl="1">
              <a:buFontTx/>
              <a:buChar char="-"/>
            </a:pPr>
            <a:r>
              <a:rPr lang="en-US" dirty="0"/>
              <a:t> </a:t>
            </a:r>
            <a:r>
              <a:rPr lang="en-US" dirty="0" smtClean="0"/>
              <a:t>OGC 17-084</a:t>
            </a:r>
          </a:p>
          <a:p>
            <a:pPr>
              <a:buFontTx/>
              <a:buChar char="-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4239" y="63932"/>
            <a:ext cx="5946561" cy="4486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97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Extension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72800" y="727200"/>
            <a:ext cx="8748000" cy="38232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</a:t>
            </a:r>
            <a:r>
              <a:rPr lang="en-US" dirty="0" smtClean="0"/>
              <a:t>ssets property is a dictionary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Additional (item) assets</a:t>
            </a:r>
          </a:p>
          <a:p>
            <a:pPr lvl="1">
              <a:buFont typeface="Verdana" panose="020B0604030504040204" pitchFamily="34" charset="0"/>
              <a:buChar char="‒"/>
            </a:pPr>
            <a:r>
              <a:rPr lang="en-US" sz="1200" dirty="0"/>
              <a:t> </a:t>
            </a:r>
            <a:r>
              <a:rPr lang="en-US" sz="1200" dirty="0" smtClean="0"/>
              <a:t>Granule metadata</a:t>
            </a:r>
          </a:p>
          <a:p>
            <a:pPr lvl="1">
              <a:buFont typeface="Verdana" panose="020B0604030504040204" pitchFamily="34" charset="0"/>
              <a:buChar char="‒"/>
            </a:pPr>
            <a:r>
              <a:rPr lang="en-US" sz="1200" dirty="0"/>
              <a:t> </a:t>
            </a:r>
            <a:r>
              <a:rPr lang="en-US" sz="1200" dirty="0" smtClean="0"/>
              <a:t>Multiple metadata formats?</a:t>
            </a:r>
          </a:p>
          <a:p>
            <a:pPr lvl="2">
              <a:buFont typeface="Verdana" panose="020B0604030504040204" pitchFamily="34" charset="0"/>
              <a:buChar char="‒"/>
            </a:pPr>
            <a:r>
              <a:rPr lang="en-US" sz="1200" dirty="0"/>
              <a:t> </a:t>
            </a:r>
            <a:r>
              <a:rPr lang="en-US" sz="1200" dirty="0" smtClean="0"/>
              <a:t>Should use new “role” attribute</a:t>
            </a:r>
          </a:p>
          <a:p>
            <a:pPr lvl="1">
              <a:buFont typeface="Verdana" panose="020B0604030504040204" pitchFamily="34" charset="0"/>
              <a:buChar char="‒"/>
            </a:pPr>
            <a:r>
              <a:rPr lang="en-US" sz="1200" dirty="0"/>
              <a:t> </a:t>
            </a:r>
            <a:r>
              <a:rPr lang="en-US" sz="1200" dirty="0" smtClean="0"/>
              <a:t>Collection metadata</a:t>
            </a:r>
            <a:br>
              <a:rPr lang="en-US" sz="1200" dirty="0" smtClean="0"/>
            </a:br>
            <a:r>
              <a:rPr lang="en-US" sz="1200" dirty="0" smtClean="0"/>
              <a:t>   (as STAC collection has no assets)</a:t>
            </a:r>
          </a:p>
          <a:p>
            <a:pPr lvl="1">
              <a:buFont typeface="Verdana" panose="020B0604030504040204" pitchFamily="34" charset="0"/>
              <a:buChar char="‒"/>
            </a:pPr>
            <a:endParaRPr lang="en-US" sz="1200" dirty="0"/>
          </a:p>
          <a:p>
            <a:pPr lvl="1">
              <a:buFont typeface="Verdana" panose="020B0604030504040204" pitchFamily="34" charset="0"/>
              <a:buChar char="‒"/>
            </a:pPr>
            <a:endParaRPr lang="en-US" sz="1200" dirty="0" smtClean="0"/>
          </a:p>
          <a:p>
            <a:pPr lvl="1">
              <a:buFont typeface="Verdana" panose="020B0604030504040204" pitchFamily="34" charset="0"/>
              <a:buChar char="‒"/>
            </a:pPr>
            <a:endParaRPr lang="en-US" sz="1200" dirty="0"/>
          </a:p>
          <a:p>
            <a:pPr lvl="1">
              <a:buFont typeface="Verdana" panose="020B0604030504040204" pitchFamily="34" charset="0"/>
              <a:buChar char="‒"/>
            </a:pPr>
            <a:endParaRPr lang="en-US" sz="1200" dirty="0" smtClean="0"/>
          </a:p>
          <a:p>
            <a:pPr lvl="1">
              <a:buFont typeface="Verdana" panose="020B0604030504040204" pitchFamily="34" charset="0"/>
              <a:buChar char="‒"/>
            </a:pPr>
            <a:endParaRPr lang="en-US" sz="1200" dirty="0" smtClean="0"/>
          </a:p>
          <a:p>
            <a:pPr lvl="1">
              <a:buFont typeface="Verdana" panose="020B0604030504040204" pitchFamily="34" charset="0"/>
              <a:buChar char="‒"/>
            </a:pPr>
            <a:endParaRPr lang="en-US" sz="1200" dirty="0"/>
          </a:p>
          <a:p>
            <a:pPr lvl="1">
              <a:buFont typeface="Verdana" panose="020B0604030504040204" pitchFamily="34" charset="0"/>
              <a:buChar char="‒"/>
            </a:pPr>
            <a:endParaRPr lang="en-US" sz="1200" dirty="0"/>
          </a:p>
          <a:p>
            <a:pPr indent="0"/>
            <a:endParaRPr lang="en-US" sz="1200" dirty="0"/>
          </a:p>
          <a:p>
            <a:pPr lvl="1">
              <a:buFont typeface="Verdana" panose="020B0604030504040204" pitchFamily="34" charset="0"/>
              <a:buChar char="‒"/>
            </a:pPr>
            <a:endParaRPr lang="en-US" sz="1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4112" y="580037"/>
            <a:ext cx="5501238" cy="4118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413251" y="2228850"/>
            <a:ext cx="1035049" cy="187960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07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STAC Client:  Rocket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“items” belonging to a “Collection”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9247" y="1136355"/>
            <a:ext cx="6472136" cy="3482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934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086" y="149150"/>
            <a:ext cx="8777714" cy="430887"/>
          </a:xfrm>
        </p:spPr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ccess to assets (Rocket)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677" y="651314"/>
            <a:ext cx="6339564" cy="390094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20746" y="727200"/>
            <a:ext cx="2100053" cy="38232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Assets</a:t>
            </a:r>
          </a:p>
          <a:p>
            <a:pPr marL="285750" indent="-285750">
              <a:buFont typeface="Verdana" panose="020B0604030504040204" pitchFamily="34" charset="0"/>
              <a:buChar char="‒"/>
            </a:pPr>
            <a:r>
              <a:rPr lang="en-US" sz="1400" dirty="0" smtClean="0"/>
              <a:t>Binary product</a:t>
            </a:r>
          </a:p>
          <a:p>
            <a:pPr marL="285750" indent="-285750">
              <a:buFont typeface="Verdana" panose="020B0604030504040204" pitchFamily="34" charset="0"/>
              <a:buChar char="‒"/>
            </a:pPr>
            <a:r>
              <a:rPr lang="en-US" sz="1400" dirty="0" err="1" smtClean="0"/>
              <a:t>Quicklook</a:t>
            </a:r>
            <a:endParaRPr lang="en-US" sz="1400" dirty="0" smtClean="0"/>
          </a:p>
          <a:p>
            <a:pPr marL="285750" indent="-285750">
              <a:buFont typeface="Verdana" panose="020B0604030504040204" pitchFamily="34" charset="0"/>
              <a:buChar char="‒"/>
            </a:pPr>
            <a:r>
              <a:rPr lang="en-US" sz="1400" dirty="0" smtClean="0"/>
              <a:t>Metadata formats</a:t>
            </a:r>
            <a:endParaRPr lang="en-US" sz="1400" dirty="0"/>
          </a:p>
        </p:txBody>
      </p:sp>
      <p:sp>
        <p:nvSpPr>
          <p:cNvPr id="5" name="Rectangle 4"/>
          <p:cNvSpPr/>
          <p:nvPr/>
        </p:nvSpPr>
        <p:spPr>
          <a:xfrm>
            <a:off x="4616450" y="3181160"/>
            <a:ext cx="2983230" cy="1449143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84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Align </a:t>
            </a:r>
            <a:r>
              <a:rPr lang="en-US" sz="1400" dirty="0"/>
              <a:t>with latest STAC specification (when client is available), e.g. modified asset </a:t>
            </a:r>
            <a:r>
              <a:rPr lang="en-US" sz="1400" dirty="0" smtClean="0"/>
              <a:t>encoding </a:t>
            </a:r>
            <a:r>
              <a:rPr lang="en-US" sz="1400" dirty="0"/>
              <a:t>etc</a:t>
            </a:r>
            <a:r>
              <a:rPr lang="en-US" sz="14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Use “statistics” to include machine-readable metrics information per EO Collection</a:t>
            </a: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Products </a:t>
            </a:r>
            <a:r>
              <a:rPr lang="en-US" sz="1400" dirty="0"/>
              <a:t>organized by date </a:t>
            </a:r>
            <a:r>
              <a:rPr lang="en-US" sz="1400" dirty="0" smtClean="0"/>
              <a:t>(support date-related faceted </a:t>
            </a:r>
            <a:r>
              <a:rPr lang="en-US" sz="1400" dirty="0"/>
              <a:t>search to avoid empty links)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Revision </a:t>
            </a:r>
            <a:r>
              <a:rPr lang="en-US" sz="1400" dirty="0"/>
              <a:t>of OpenSearch API implementation (Align with OGC API Common / Features</a:t>
            </a:r>
            <a:r>
              <a:rPr lang="en-US" sz="1400" dirty="0" smtClean="0"/>
              <a:t>)</a:t>
            </a:r>
          </a:p>
          <a:p>
            <a:pPr marL="10957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Add other resources as implemented for STAC sprint in November 2019 (See </a:t>
            </a:r>
            <a:r>
              <a:rPr lang="en-US" sz="1400" dirty="0">
                <a:hlinkClick r:id="rId2"/>
              </a:rPr>
              <a:t>https://databio.spacebel.be/eo-features</a:t>
            </a:r>
            <a:r>
              <a:rPr lang="en-US" sz="1400" dirty="0" smtClean="0">
                <a:hlinkClick r:id="rId2"/>
              </a:rPr>
              <a:t>/</a:t>
            </a:r>
            <a:r>
              <a:rPr lang="en-US" sz="140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Support for STAC </a:t>
            </a:r>
            <a:r>
              <a:rPr lang="en-US" sz="1400" dirty="0" smtClean="0"/>
              <a:t>API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Upgrade STAC-BROWSER when newer version becomes available supporting more recent STAC version </a:t>
            </a:r>
            <a:r>
              <a:rPr lang="en-US" sz="1400" dirty="0" smtClean="0"/>
              <a:t>fixing </a:t>
            </a:r>
            <a:r>
              <a:rPr lang="en-US" sz="1400" dirty="0" smtClean="0"/>
              <a:t>reported paging issue, extent encoding etc.</a:t>
            </a:r>
          </a:p>
          <a:p>
            <a:pPr marL="10957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Contribute server-side paging extension to client implementation (TBC)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Implement (generic) SKOS thesaurus supported navigation/drill-down combined with {</a:t>
            </a:r>
            <a:r>
              <a:rPr lang="en-US" sz="1400" dirty="0" err="1"/>
              <a:t>semantic:classifiedAs</a:t>
            </a:r>
            <a:r>
              <a:rPr lang="en-US" sz="1400" dirty="0"/>
              <a:t>} </a:t>
            </a:r>
            <a:r>
              <a:rPr lang="en-US" sz="1400" dirty="0" err="1"/>
              <a:t>queryable</a:t>
            </a:r>
            <a:r>
              <a:rPr lang="en-US" sz="1400" dirty="0"/>
              <a:t> matching concept and </a:t>
            </a:r>
            <a:r>
              <a:rPr lang="en-US" sz="1400" dirty="0" smtClean="0"/>
              <a:t>narrower concepts </a:t>
            </a:r>
            <a:r>
              <a:rPr lang="en-US" sz="1400" dirty="0"/>
              <a:t>in </a:t>
            </a:r>
            <a:r>
              <a:rPr lang="en-US" sz="1400" dirty="0" smtClean="0"/>
              <a:t>metadata [next slide].  </a:t>
            </a: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6615" y="3362496"/>
            <a:ext cx="839660" cy="20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34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323" y="1019354"/>
            <a:ext cx="5530619" cy="36782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Browse </a:t>
            </a:r>
            <a:r>
              <a:rPr lang="en-US" dirty="0" smtClean="0"/>
              <a:t>EO Collection trees – SKOS thesauri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Future work: organize browsing in STAC Catalogs along the SKOS vocabulary structures (e.g. Earth Topics)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389785" y="1544855"/>
            <a:ext cx="1879283" cy="282178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040591" y="2323253"/>
            <a:ext cx="3434351" cy="1733973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78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Partial implementation of STAC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Drill-down via EO collections to </a:t>
            </a:r>
            <a:r>
              <a:rPr lang="en-US" sz="1400" dirty="0"/>
              <a:t>EO products requires </a:t>
            </a:r>
            <a:r>
              <a:rPr lang="en-US" sz="1400" dirty="0" smtClean="0"/>
              <a:t>organization in smaller groups e.g. </a:t>
            </a:r>
            <a:r>
              <a:rPr lang="en-US" sz="1400" dirty="0"/>
              <a:t>by date, geographical area to be useful </a:t>
            </a:r>
            <a:r>
              <a:rPr lang="en-US" sz="1400" dirty="0" smtClean="0"/>
              <a:t>(i.e. to avoid “paging”)…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Co-existing with EO OpenSearch and OGC </a:t>
            </a:r>
            <a:r>
              <a:rPr lang="en-US" sz="1400" dirty="0" err="1" smtClean="0"/>
              <a:t>GeoJSON</a:t>
            </a:r>
            <a:r>
              <a:rPr lang="en-US" sz="1400" dirty="0" smtClean="0"/>
              <a:t> metadata specifications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Proposed extensions:</a:t>
            </a:r>
          </a:p>
          <a:p>
            <a:pPr marL="10957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STAC Catalog/Collection objects (JSON) with possibility for pagination.</a:t>
            </a:r>
          </a:p>
          <a:p>
            <a:pPr marL="10957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Assets (e.g. metadata) allowed for Collections/Catalogs.  Alternatively, </a:t>
            </a:r>
            <a:r>
              <a:rPr lang="en-US" sz="1400" dirty="0" err="1" smtClean="0"/>
              <a:t>rel</a:t>
            </a:r>
            <a:r>
              <a:rPr lang="en-US" sz="1400" dirty="0" smtClean="0"/>
              <a:t>=“alternate”, “via” can be used.</a:t>
            </a: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More work required to evaluate current STAC version.</a:t>
            </a:r>
          </a:p>
        </p:txBody>
      </p:sp>
    </p:spTree>
    <p:extLst>
      <p:ext uri="{BB962C8B-B14F-4D97-AF65-F5344CB8AC3E}">
        <p14:creationId xmlns:p14="http://schemas.microsoft.com/office/powerpoint/2010/main" val="238829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info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Contacts: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smtClean="0">
                <a:hlinkClick r:id="rId2"/>
              </a:rPr>
              <a:t>yves.coene@spacebel.be</a:t>
            </a: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it-IT" dirty="0" smtClean="0"/>
              <a:t> Andrea.Della.Vecchia@esa.int</a:t>
            </a: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URL: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200" dirty="0"/>
              <a:t> API: </a:t>
            </a:r>
            <a:r>
              <a:rPr lang="en-US" sz="1200" dirty="0">
                <a:hlinkClick r:id="rId3"/>
              </a:rPr>
              <a:t>https://geo.spacebel.be/stac/</a:t>
            </a:r>
            <a:endParaRPr lang="en-US" sz="12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200" dirty="0" smtClean="0"/>
              <a:t> STAC-Browser: </a:t>
            </a:r>
            <a:r>
              <a:rPr lang="en-US" sz="1200" dirty="0">
                <a:hlinkClick r:id="rId4"/>
              </a:rPr>
              <a:t>https://geo.spacebel.be/?</a:t>
            </a:r>
            <a:r>
              <a:rPr lang="en-US" sz="1200" dirty="0" smtClean="0">
                <a:hlinkClick r:id="rId4"/>
              </a:rPr>
              <a:t>t=catalogs</a:t>
            </a:r>
            <a:endParaRPr lang="en-US" sz="12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200" dirty="0" smtClean="0"/>
              <a:t> Rocket: </a:t>
            </a:r>
            <a:r>
              <a:rPr lang="en-US" sz="1200" dirty="0">
                <a:hlinkClick r:id="rId5"/>
              </a:rPr>
              <a:t>https://rocket.snapplanet.io/home?_url=https:%2F%2Fgeo.spacebel.be%2Fstac%2F</a:t>
            </a:r>
            <a:endParaRPr lang="en-US" sz="1200" dirty="0"/>
          </a:p>
          <a:p>
            <a:pPr lvl="1"/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2338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3036" y="0"/>
            <a:ext cx="1771218" cy="12624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performed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799" y="727200"/>
            <a:ext cx="8905297" cy="38232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Proof of Concept</a:t>
            </a:r>
          </a:p>
          <a:p>
            <a:pPr marL="1095750" lvl="1" indent="-285750">
              <a:buFont typeface="Arial" panose="020B0604020202020204" pitchFamily="34" charset="0"/>
              <a:buChar char="•"/>
            </a:pPr>
            <a:r>
              <a:rPr lang="en-US" dirty="0"/>
              <a:t>Use of STAC for static browsing of </a:t>
            </a:r>
            <a:r>
              <a:rPr lang="en-US" dirty="0" err="1" smtClean="0"/>
              <a:t>FedEO</a:t>
            </a:r>
            <a:r>
              <a:rPr lang="en-US" dirty="0" smtClean="0"/>
              <a:t> EO </a:t>
            </a:r>
            <a:r>
              <a:rPr lang="en-US" dirty="0"/>
              <a:t>Collections and EO Granules</a:t>
            </a:r>
          </a:p>
          <a:p>
            <a:pPr marL="10957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Partial </a:t>
            </a:r>
            <a:r>
              <a:rPr lang="en-US" dirty="0"/>
              <a:t>implementation of </a:t>
            </a:r>
            <a:r>
              <a:rPr lang="en-US" dirty="0" smtClean="0"/>
              <a:t>STAC</a:t>
            </a:r>
          </a:p>
          <a:p>
            <a:pPr marL="10957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On-top-of OGC 13-026r8 / OGC 17-047 OpenSearch interface.</a:t>
            </a:r>
          </a:p>
          <a:p>
            <a:pPr marL="10957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Use “Statistics” in STAC Catalogs instead of current .CSV files / asset HTML pages.</a:t>
            </a:r>
          </a:p>
          <a:p>
            <a:pPr marL="10957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Exploit OpenSearch (</a:t>
            </a:r>
            <a:r>
              <a:rPr lang="en-US" dirty="0" err="1" smtClean="0"/>
              <a:t>GeoJSON</a:t>
            </a:r>
            <a:r>
              <a:rPr lang="en-US" dirty="0" smtClean="0"/>
              <a:t>) faceted search results to show dynamic “non-empty” STAC </a:t>
            </a:r>
            <a:r>
              <a:rPr lang="en-US" dirty="0" err="1" smtClean="0"/>
              <a:t>subcatalogs</a:t>
            </a:r>
            <a:r>
              <a:rPr lang="en-US" dirty="0" smtClean="0"/>
              <a:t> and metrics information.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Reused STAC Client software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Limits STAC version that can be implemented …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STAC-BROWSER – </a:t>
            </a:r>
            <a:r>
              <a:rPr lang="en-US" dirty="0">
                <a:hlinkClick r:id="rId3"/>
              </a:rPr>
              <a:t>https://github.com/radiantearth/stac-browser</a:t>
            </a: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Rocket - </a:t>
            </a:r>
            <a:r>
              <a:rPr lang="en-US" dirty="0">
                <a:hlinkClick r:id="rId4"/>
              </a:rPr>
              <a:t>https://rocket.snapplanet.io</a:t>
            </a:r>
            <a:r>
              <a:rPr lang="en-US" dirty="0" smtClean="0">
                <a:hlinkClick r:id="rId4"/>
              </a:rPr>
              <a:t>/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6649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performed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4 STAC Specifications: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ESA </a:t>
            </a:r>
            <a:r>
              <a:rPr lang="en-US" dirty="0" err="1" smtClean="0"/>
              <a:t>FedEO</a:t>
            </a:r>
            <a:r>
              <a:rPr lang="en-US" dirty="0" smtClean="0"/>
              <a:t> STAC Prototype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STAC Item based on OGC 17-003 metadata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 STAC Catalog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STAC Collection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STAC API (future work).  OpenSearch used instead.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126192"/>
            <a:ext cx="8515350" cy="1600200"/>
          </a:xfrm>
          <a:prstGeom prst="rect">
            <a:avLst/>
          </a:prstGeom>
        </p:spPr>
      </p:pic>
      <p:sp>
        <p:nvSpPr>
          <p:cNvPr id="5" name="Right Brace 4"/>
          <p:cNvSpPr/>
          <p:nvPr/>
        </p:nvSpPr>
        <p:spPr>
          <a:xfrm>
            <a:off x="3214709" y="3550606"/>
            <a:ext cx="182643" cy="47478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611225" y="3551188"/>
            <a:ext cx="4208203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Used to provide “views” on EO Collection and EO Granule metadata </a:t>
            </a:r>
            <a:br>
              <a:rPr lang="en-US" sz="900" dirty="0" smtClean="0"/>
            </a:br>
            <a:r>
              <a:rPr lang="en-US" sz="900" dirty="0" smtClean="0"/>
              <a:t>residing in the OpenSearch Catalogue. </a:t>
            </a:r>
          </a:p>
          <a:p>
            <a:r>
              <a:rPr lang="en-US" sz="900" dirty="0" smtClean="0"/>
              <a:t>Implemented on-top-of OpenSearch end-point.  </a:t>
            </a:r>
            <a:endParaRPr lang="en-US" sz="9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/>
          <a:srcRect l="8075"/>
          <a:stretch/>
        </p:blipFill>
        <p:spPr>
          <a:xfrm>
            <a:off x="278014" y="1406716"/>
            <a:ext cx="350636" cy="3101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/>
          <a:srcRect l="8075"/>
          <a:stretch/>
        </p:blipFill>
        <p:spPr>
          <a:xfrm>
            <a:off x="278014" y="1863989"/>
            <a:ext cx="350636" cy="310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82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STAC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49" y="1683508"/>
            <a:ext cx="8058150" cy="3000375"/>
          </a:xfrm>
        </p:spPr>
      </p:pic>
      <p:sp>
        <p:nvSpPr>
          <p:cNvPr id="5" name="TextBox 4"/>
          <p:cNvSpPr txBox="1"/>
          <p:nvPr/>
        </p:nvSpPr>
        <p:spPr>
          <a:xfrm>
            <a:off x="143086" y="784717"/>
            <a:ext cx="89244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STAC resources derived from OGC API Features Core</a:t>
            </a:r>
          </a:p>
          <a:p>
            <a:pPr marL="742950" lvl="1" indent="-285750">
              <a:buFont typeface="Verdana" panose="020B0604030504040204" pitchFamily="34" charset="0"/>
              <a:buChar char="‒"/>
            </a:pPr>
            <a:r>
              <a:rPr lang="en-US" sz="1600" dirty="0" smtClean="0"/>
              <a:t>To be built on-top-of (</a:t>
            </a:r>
            <a:r>
              <a:rPr lang="en-US" sz="1600" dirty="0" err="1" smtClean="0"/>
              <a:t>FedEO</a:t>
            </a:r>
            <a:r>
              <a:rPr lang="en-US" sz="1600" dirty="0" smtClean="0"/>
              <a:t>) OpenSearch interface with </a:t>
            </a:r>
            <a:r>
              <a:rPr lang="en-US" sz="1600" dirty="0" err="1" smtClean="0"/>
              <a:t>GeoJSON</a:t>
            </a:r>
            <a:r>
              <a:rPr lang="en-US" sz="1600" dirty="0" smtClean="0"/>
              <a:t> responses.</a:t>
            </a:r>
          </a:p>
        </p:txBody>
      </p:sp>
    </p:spTree>
    <p:extLst>
      <p:ext uri="{BB962C8B-B14F-4D97-AF65-F5344CB8AC3E}">
        <p14:creationId xmlns:p14="http://schemas.microsoft.com/office/powerpoint/2010/main" val="1555901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244135" y="733685"/>
            <a:ext cx="8748000" cy="382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-3429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lang="en-GB" sz="1600" baseline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1pPr>
            <a:lvl2pPr marL="8100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2pPr>
            <a:lvl3pPr marL="14076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3pPr>
            <a:lvl4pPr marL="20052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4pPr>
            <a:lvl5pPr marL="26028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5pPr>
            <a:lvl6pPr marL="34798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6pPr>
            <a:lvl7pPr marL="39370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7pPr>
            <a:lvl8pPr marL="43942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8pPr>
            <a:lvl9pPr marL="48514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kern="0" dirty="0" err="1" smtClean="0"/>
              <a:t>GeoJSON</a:t>
            </a:r>
            <a:r>
              <a:rPr lang="en-US" kern="0" dirty="0" smtClean="0"/>
              <a:t> metadata organized according to (feature collections)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kern="0" dirty="0" smtClean="0"/>
              <a:t> Collections (“series”) – OGC 17-084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kern="0" dirty="0"/>
              <a:t> </a:t>
            </a:r>
            <a:r>
              <a:rPr lang="en-US" kern="0" dirty="0" smtClean="0"/>
              <a:t>Granules (“datasets”) – OGC 17-003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kern="0" dirty="0"/>
              <a:t> </a:t>
            </a:r>
            <a:r>
              <a:rPr lang="en-US" kern="0" dirty="0" smtClean="0"/>
              <a:t>Services &amp; Applications (“services”) – OGC 19-020r1</a:t>
            </a:r>
            <a:endParaRPr lang="en-US" kern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OGC API Features | Collections (OGC 17-069r3)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86" y="3060515"/>
            <a:ext cx="5613478" cy="1546748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6695" y="2063284"/>
            <a:ext cx="6619050" cy="669577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2249005" y="2687176"/>
            <a:ext cx="453958" cy="356681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ight Brace 7"/>
          <p:cNvSpPr/>
          <p:nvPr/>
        </p:nvSpPr>
        <p:spPr>
          <a:xfrm>
            <a:off x="6128952" y="3060515"/>
            <a:ext cx="202040" cy="147673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342380" y="4021075"/>
            <a:ext cx="1603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4 Collections as defined </a:t>
            </a:r>
            <a:br>
              <a:rPr lang="en-US" sz="900" dirty="0" smtClean="0"/>
            </a:br>
            <a:r>
              <a:rPr lang="en-US" sz="900" dirty="0" smtClean="0"/>
              <a:t>in OGC API - Features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06282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STAC Catalog - Browse </a:t>
            </a:r>
            <a:r>
              <a:rPr lang="en-US" dirty="0"/>
              <a:t>Collection </a:t>
            </a:r>
            <a:r>
              <a:rPr lang="en-US" dirty="0" smtClean="0"/>
              <a:t>hierarchies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Organise</a:t>
            </a:r>
            <a:r>
              <a:rPr lang="en-US" dirty="0" smtClean="0"/>
              <a:t> EO Collections and EO Products according to different facets (i.e. OpenSearch </a:t>
            </a:r>
            <a:r>
              <a:rPr lang="en-US" dirty="0" err="1" smtClean="0"/>
              <a:t>queryables</a:t>
            </a:r>
            <a:r>
              <a:rPr lang="en-US" dirty="0" smtClean="0"/>
              <a:t>):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 Browse by platform (e.g. according to SKOS hierarchy)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 B</a:t>
            </a:r>
            <a:r>
              <a:rPr lang="en-US" dirty="0" smtClean="0"/>
              <a:t>rowse by </a:t>
            </a:r>
            <a:r>
              <a:rPr lang="en-US" dirty="0" err="1" smtClean="0"/>
              <a:t>organisationName</a:t>
            </a: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Browse by science keyword (e.g. according to SKOS hierarchy)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350" y="2580434"/>
            <a:ext cx="4472899" cy="1575273"/>
          </a:xfrm>
          <a:prstGeom prst="rect">
            <a:avLst/>
          </a:prstGeom>
        </p:spPr>
      </p:pic>
      <p:sp>
        <p:nvSpPr>
          <p:cNvPr id="5" name="Right Brace 4"/>
          <p:cNvSpPr/>
          <p:nvPr/>
        </p:nvSpPr>
        <p:spPr>
          <a:xfrm>
            <a:off x="7087462" y="3622523"/>
            <a:ext cx="182643" cy="47478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462106" y="3622523"/>
            <a:ext cx="12666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Virtual STAC </a:t>
            </a:r>
            <a:br>
              <a:rPr lang="en-US" sz="900" dirty="0" smtClean="0"/>
            </a:br>
            <a:r>
              <a:rPr lang="en-US" sz="900" dirty="0" smtClean="0"/>
              <a:t>Catalogs </a:t>
            </a:r>
          </a:p>
          <a:p>
            <a:r>
              <a:rPr lang="en-US" sz="900" dirty="0"/>
              <a:t>r</a:t>
            </a:r>
            <a:r>
              <a:rPr lang="en-US" sz="900" dirty="0" smtClean="0"/>
              <a:t>epresenting sets </a:t>
            </a:r>
            <a:br>
              <a:rPr lang="en-US" sz="900" dirty="0" smtClean="0"/>
            </a:br>
            <a:r>
              <a:rPr lang="en-US" sz="900" dirty="0" smtClean="0"/>
              <a:t>of “EO Collections”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80775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STAC Catalog - Browse EO Collection hierarchies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Example: same EO Collections appearing in multiple STAC child catalogs.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750" y="1141245"/>
            <a:ext cx="6445690" cy="32337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96354" y="4022206"/>
            <a:ext cx="1103187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STAC Catalogs </a:t>
            </a:r>
          </a:p>
          <a:p>
            <a:r>
              <a:rPr lang="en-US" sz="900" dirty="0"/>
              <a:t>r</a:t>
            </a:r>
            <a:r>
              <a:rPr lang="en-US" sz="900" dirty="0" smtClean="0"/>
              <a:t>epresenting an</a:t>
            </a:r>
            <a:br>
              <a:rPr lang="en-US" sz="900" dirty="0" smtClean="0"/>
            </a:br>
            <a:r>
              <a:rPr lang="en-US" sz="900" dirty="0" smtClean="0"/>
              <a:t>“EO Collection”</a:t>
            </a:r>
            <a:endParaRPr lang="en-US" sz="900" dirty="0"/>
          </a:p>
        </p:txBody>
      </p:sp>
      <p:sp>
        <p:nvSpPr>
          <p:cNvPr id="7" name="Right Brace 6"/>
          <p:cNvSpPr/>
          <p:nvPr/>
        </p:nvSpPr>
        <p:spPr>
          <a:xfrm>
            <a:off x="7697062" y="3900229"/>
            <a:ext cx="182643" cy="47478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Brace 7"/>
          <p:cNvSpPr/>
          <p:nvPr/>
        </p:nvSpPr>
        <p:spPr>
          <a:xfrm>
            <a:off x="7634273" y="1642056"/>
            <a:ext cx="182643" cy="186792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879705" y="2455277"/>
            <a:ext cx="12666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Virtual STAC </a:t>
            </a:r>
            <a:br>
              <a:rPr lang="en-US" sz="900" dirty="0" smtClean="0"/>
            </a:br>
            <a:r>
              <a:rPr lang="en-US" sz="900" dirty="0" smtClean="0"/>
              <a:t>Catalogs </a:t>
            </a:r>
          </a:p>
          <a:p>
            <a:r>
              <a:rPr lang="en-US" sz="900" dirty="0"/>
              <a:t>r</a:t>
            </a:r>
            <a:r>
              <a:rPr lang="en-US" sz="900" dirty="0" smtClean="0"/>
              <a:t>epresenting sets </a:t>
            </a:r>
            <a:br>
              <a:rPr lang="en-US" sz="900" dirty="0" smtClean="0"/>
            </a:br>
            <a:r>
              <a:rPr lang="en-US" sz="900" dirty="0" smtClean="0"/>
              <a:t>of “EO Collections”</a:t>
            </a:r>
            <a:endParaRPr lang="en-US" sz="900" dirty="0"/>
          </a:p>
        </p:txBody>
      </p:sp>
      <p:sp>
        <p:nvSpPr>
          <p:cNvPr id="10" name="Oval Callout 9"/>
          <p:cNvSpPr/>
          <p:nvPr/>
        </p:nvSpPr>
        <p:spPr>
          <a:xfrm>
            <a:off x="2004907" y="1262579"/>
            <a:ext cx="2073436" cy="584115"/>
          </a:xfrm>
          <a:prstGeom prst="wedgeEllipseCallout">
            <a:avLst>
              <a:gd name="adj1" fmla="val 59991"/>
              <a:gd name="adj2" fmla="val 45226"/>
            </a:avLst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Browse by “</a:t>
            </a:r>
            <a:r>
              <a:rPr lang="en-US" sz="1000" dirty="0" err="1" smtClean="0">
                <a:solidFill>
                  <a:schemeClr val="tx1"/>
                </a:solidFill>
              </a:rPr>
              <a:t>organizationName</a:t>
            </a:r>
            <a:r>
              <a:rPr lang="en-US" sz="1000" dirty="0" smtClean="0">
                <a:solidFill>
                  <a:schemeClr val="tx1"/>
                </a:solidFill>
              </a:rPr>
              <a:t>”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1" name="Oval Callout 10"/>
          <p:cNvSpPr/>
          <p:nvPr/>
        </p:nvSpPr>
        <p:spPr>
          <a:xfrm>
            <a:off x="6038555" y="1191193"/>
            <a:ext cx="1595718" cy="487681"/>
          </a:xfrm>
          <a:prstGeom prst="wedgeEllipseCallout">
            <a:avLst>
              <a:gd name="adj1" fmla="val -92393"/>
              <a:gd name="adj2" fmla="val 72973"/>
            </a:avLst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Browse by “platform”</a:t>
            </a:r>
            <a:endParaRPr lang="en-US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39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085" y="149150"/>
            <a:ext cx="7747847" cy="430887"/>
          </a:xfrm>
        </p:spPr>
        <p:txBody>
          <a:bodyPr/>
          <a:lstStyle/>
          <a:p>
            <a:r>
              <a:rPr lang="en-US" dirty="0" smtClean="0"/>
              <a:t>Example: browse by organization (STAC Browser)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662" y="1395611"/>
            <a:ext cx="1392261" cy="3137889"/>
          </a:xfrm>
        </p:spPr>
      </p:pic>
      <p:sp>
        <p:nvSpPr>
          <p:cNvPr id="7" name="Right Arrow 6"/>
          <p:cNvSpPr/>
          <p:nvPr/>
        </p:nvSpPr>
        <p:spPr>
          <a:xfrm flipH="1">
            <a:off x="8472055" y="2376056"/>
            <a:ext cx="486007" cy="33250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0" y="1018388"/>
            <a:ext cx="486007" cy="33250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234" y="654449"/>
            <a:ext cx="5128016" cy="3889123"/>
          </a:xfrm>
          <a:prstGeom prst="rect">
            <a:avLst/>
          </a:prstGeom>
        </p:spPr>
      </p:pic>
      <p:sp>
        <p:nvSpPr>
          <p:cNvPr id="9" name="Oval Callout 8"/>
          <p:cNvSpPr/>
          <p:nvPr/>
        </p:nvSpPr>
        <p:spPr>
          <a:xfrm>
            <a:off x="1560137" y="3398702"/>
            <a:ext cx="1759711" cy="846161"/>
          </a:xfrm>
          <a:prstGeom prst="wedgeEllipseCallout">
            <a:avLst>
              <a:gd name="adj1" fmla="val -63530"/>
              <a:gd name="adj2" fmla="val -42386"/>
            </a:avLst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Metrics information (#collections)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33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W ESA Presentation 16-9">
  <a:themeElements>
    <a:clrScheme name="Esa presentation 7">
      <a:dk1>
        <a:srgbClr val="000000"/>
      </a:dk1>
      <a:lt1>
        <a:srgbClr val="FFFFFF"/>
      </a:lt1>
      <a:dk2>
        <a:srgbClr val="747678"/>
      </a:dk2>
      <a:lt2>
        <a:srgbClr val="4D4F53"/>
      </a:lt2>
      <a:accent1>
        <a:srgbClr val="0098DB"/>
      </a:accent1>
      <a:accent2>
        <a:srgbClr val="D5D6D2"/>
      </a:accent2>
      <a:accent3>
        <a:srgbClr val="FFFFFF"/>
      </a:accent3>
      <a:accent4>
        <a:srgbClr val="000000"/>
      </a:accent4>
      <a:accent5>
        <a:srgbClr val="AACAEA"/>
      </a:accent5>
      <a:accent6>
        <a:srgbClr val="C1C2BE"/>
      </a:accent6>
      <a:hlink>
        <a:srgbClr val="8B8D8E"/>
      </a:hlink>
      <a:folHlink>
        <a:srgbClr val="9A9B9C"/>
      </a:folHlink>
    </a:clrScheme>
    <a:fontScheme name="Esa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SA Presentation 16-9.potx" id="{625F8AEC-1CDE-415D-B0E3-F5C995E29248}" vid="{7620660D-6BA5-4224-AA6E-849C46B07D63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95F947CC68284A92DD76895F95485E" ma:contentTypeVersion="" ma:contentTypeDescription="Create a new document." ma:contentTypeScope="" ma:versionID="d2f7bac1cc6cefe942785cfbb8bae163">
  <xsd:schema xmlns:xsd="http://www.w3.org/2001/XMLSchema" xmlns:xs="http://www.w3.org/2001/XMLSchema" xmlns:p="http://schemas.microsoft.com/office/2006/metadata/properties" xmlns:ns2="f2760952-b3bb-408f-ace6-eb1e07642b86" targetNamespace="http://schemas.microsoft.com/office/2006/metadata/properties" ma:root="true" ma:fieldsID="70e6d848e258403642b2016fccd44a87" ns2:_="">
    <xsd:import namespace="f2760952-b3bb-408f-ace6-eb1e07642b8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760952-b3bb-408f-ace6-eb1e07642b8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description="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E22279E-2C4C-4C93-8498-455A58D1433E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f2760952-b3bb-408f-ace6-eb1e07642b86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D587E21-31CA-408E-A5B1-4B7F0D8D9C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760952-b3bb-408f-ace6-eb1e07642b8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48D79E0-F545-4A75-B39D-7B8AF1D9BA8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NEW ESA Presentation 16-9</Template>
  <TotalTime>13174</TotalTime>
  <Words>842</Words>
  <Application>Microsoft Office PowerPoint</Application>
  <PresentationFormat>On-screen Show (16:9)</PresentationFormat>
  <Paragraphs>149</Paragraphs>
  <Slides>27</Slides>
  <Notes>1</Notes>
  <HiddenSlides>2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Verdana</vt:lpstr>
      <vt:lpstr>NEW ESA Presentation 16-9</vt:lpstr>
      <vt:lpstr>PowerPoint Presentation</vt:lpstr>
      <vt:lpstr>Outline</vt:lpstr>
      <vt:lpstr>Work performed</vt:lpstr>
      <vt:lpstr>Work performed</vt:lpstr>
      <vt:lpstr>STAC</vt:lpstr>
      <vt:lpstr>OGC API Features | Collections (OGC 17-069r3)</vt:lpstr>
      <vt:lpstr>STAC Catalog - Browse Collection hierarchies</vt:lpstr>
      <vt:lpstr>STAC Catalog - Browse EO Collection hierarchies</vt:lpstr>
      <vt:lpstr>Example: browse by organization (STAC Browser)</vt:lpstr>
      <vt:lpstr>Example: browse by organization (Rocket)</vt:lpstr>
      <vt:lpstr>Example: browse collections by organisation</vt:lpstr>
      <vt:lpstr>Example: browse collections by organisation</vt:lpstr>
      <vt:lpstr>PowerPoint Presentation</vt:lpstr>
      <vt:lpstr>Extensions</vt:lpstr>
      <vt:lpstr>Example: browse granules by date</vt:lpstr>
      <vt:lpstr>Extension</vt:lpstr>
      <vt:lpstr>Example: browse granules by date</vt:lpstr>
      <vt:lpstr>Example: browse granules by date</vt:lpstr>
      <vt:lpstr>PowerPoint Presentation</vt:lpstr>
      <vt:lpstr>Access to assets</vt:lpstr>
      <vt:lpstr>Extension</vt:lpstr>
      <vt:lpstr>Other STAC Client:  Rocket</vt:lpstr>
      <vt:lpstr>Access to assets (Rocket)</vt:lpstr>
      <vt:lpstr>Future work</vt:lpstr>
      <vt:lpstr>Browse EO Collection trees – SKOS thesauri</vt:lpstr>
      <vt:lpstr>Conclusion</vt:lpstr>
      <vt:lpstr>More info</vt:lpstr>
    </vt:vector>
  </TitlesOfParts>
  <Company>European Space Agency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PowerPoint Presentation</dc:subject>
  <dc:creator>Andrea Della Vecchia</dc:creator>
  <cp:lastModifiedBy>Yves Coene</cp:lastModifiedBy>
  <cp:revision>397</cp:revision>
  <cp:lastPrinted>2020-02-19T08:14:13Z</cp:lastPrinted>
  <dcterms:created xsi:type="dcterms:W3CDTF">2017-03-30T07:17:22Z</dcterms:created>
  <dcterms:modified xsi:type="dcterms:W3CDTF">2020-04-21T12:56:51Z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Title">
    <vt:lpwstr>TITLE OF PRESENTATION</vt:lpwstr>
  </property>
  <property fmtid="{D5CDD505-2E9C-101B-9397-08002B2CF9AE}" pid="3" name="PSubtitle">
    <vt:lpwstr>TITLE OF PRESENTATION</vt:lpwstr>
  </property>
  <property fmtid="{D5CDD505-2E9C-101B-9397-08002B2CF9AE}" pid="4" name="PAuthor">
    <vt:lpwstr> </vt:lpwstr>
  </property>
  <property fmtid="{D5CDD505-2E9C-101B-9397-08002B2CF9AE}" pid="5" name="PPlace">
    <vt:lpwstr/>
  </property>
  <property fmtid="{D5CDD505-2E9C-101B-9397-08002B2CF9AE}" pid="6" name="PDate">
    <vt:lpwstr>DD/MM/YYYY</vt:lpwstr>
  </property>
  <property fmtid="{D5CDD505-2E9C-101B-9397-08002B2CF9AE}" pid="7" name="PProgramme">
    <vt:lpwstr/>
  </property>
  <property fmtid="{D5CDD505-2E9C-101B-9397-08002B2CF9AE}" pid="8" name="PEmail">
    <vt:lpwstr/>
  </property>
  <property fmtid="{D5CDD505-2E9C-101B-9397-08002B2CF9AE}" pid="9" name="PClassification">
    <vt:lpwstr>ESA UNCLASSIFIED – For Official Use</vt:lpwstr>
  </property>
  <property fmtid="{D5CDD505-2E9C-101B-9397-08002B2CF9AE}" pid="10" name="POptionButton1">
    <vt:bool>true</vt:bool>
  </property>
  <property fmtid="{D5CDD505-2E9C-101B-9397-08002B2CF9AE}" pid="11" name="POptionButton2">
    <vt:bool>false</vt:bool>
  </property>
  <property fmtid="{D5CDD505-2E9C-101B-9397-08002B2CF9AE}" pid="12" name="ESAVersion">
    <vt:lpwstr>4GV1.0</vt:lpwstr>
  </property>
  <property fmtid="{D5CDD505-2E9C-101B-9397-08002B2CF9AE}" pid="13" name="ShowESADialog1">
    <vt:bool>true</vt:bool>
  </property>
  <property fmtid="{D5CDD505-2E9C-101B-9397-08002B2CF9AE}" pid="14" name="ContentTypeId">
    <vt:lpwstr>0x0101008995F947CC68284A92DD76895F95485E</vt:lpwstr>
  </property>
  <property fmtid="{D5CDD505-2E9C-101B-9397-08002B2CF9AE}" pid="15" name="Document Type">
    <vt:lpwstr>HO - Handout / Presentation</vt:lpwstr>
  </property>
  <property fmtid="{D5CDD505-2E9C-101B-9397-08002B2CF9AE}" pid="16" name="Reference">
    <vt:lpwstr/>
  </property>
  <property fmtid="{D5CDD505-2E9C-101B-9397-08002B2CF9AE}" pid="17" name="Classification">
    <vt:lpwstr>ESA UNCLASSIFIED - For Official Use</vt:lpwstr>
  </property>
  <property fmtid="{D5CDD505-2E9C-101B-9397-08002B2CF9AE}" pid="18" name="Classification Caveat">
    <vt:lpwstr/>
  </property>
  <property fmtid="{D5CDD505-2E9C-101B-9397-08002B2CF9AE}" pid="19" name="Status">
    <vt:lpwstr/>
  </property>
  <property fmtid="{D5CDD505-2E9C-101B-9397-08002B2CF9AE}" pid="20" name="bmsSiteName">
    <vt:lpwstr/>
  </property>
  <property fmtid="{D5CDD505-2E9C-101B-9397-08002B2CF9AE}" pid="21" name="Originating Organisation">
    <vt:lpwstr/>
  </property>
  <property fmtid="{D5CDD505-2E9C-101B-9397-08002B2CF9AE}" pid="22" name="Distribution">
    <vt:lpwstr/>
  </property>
  <property fmtid="{D5CDD505-2E9C-101B-9397-08002B2CF9AE}" pid="23" name="bmsSitename2">
    <vt:lpwstr/>
  </property>
  <property fmtid="{D5CDD505-2E9C-101B-9397-08002B2CF9AE}" pid="24" name="bmsAddress">
    <vt:lpwstr/>
  </property>
  <property fmtid="{D5CDD505-2E9C-101B-9397-08002B2CF9AE}" pid="25" name="bmsPlace">
    <vt:lpwstr/>
  </property>
  <property fmtid="{D5CDD505-2E9C-101B-9397-08002B2CF9AE}" pid="26" name="bmsPhoneFax">
    <vt:lpwstr/>
  </property>
  <property fmtid="{D5CDD505-2E9C-101B-9397-08002B2CF9AE}" pid="27" name="Issue">
    <vt:i4>0</vt:i4>
  </property>
  <property fmtid="{D5CDD505-2E9C-101B-9397-08002B2CF9AE}" pid="28" name="Revision">
    <vt:i4>0</vt:i4>
  </property>
  <property fmtid="{D5CDD505-2E9C-101B-9397-08002B2CF9AE}" pid="29" name="Issue Date">
    <vt:filetime>2017-03-29T22:00:00Z</vt:filetime>
  </property>
</Properties>
</file>