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4"/>
  </p:notesMasterIdLst>
  <p:sldIdLst>
    <p:sldId id="260" r:id="rId2"/>
    <p:sldId id="401" r:id="rId3"/>
    <p:sldId id="403" r:id="rId4"/>
    <p:sldId id="404" r:id="rId5"/>
    <p:sldId id="387" r:id="rId6"/>
    <p:sldId id="405" r:id="rId7"/>
    <p:sldId id="396" r:id="rId8"/>
    <p:sldId id="397" r:id="rId9"/>
    <p:sldId id="375" r:id="rId10"/>
    <p:sldId id="538" r:id="rId11"/>
    <p:sldId id="540" r:id="rId12"/>
    <p:sldId id="539" r:id="rId13"/>
    <p:sldId id="547" r:id="rId14"/>
    <p:sldId id="372" r:id="rId15"/>
    <p:sldId id="256" r:id="rId16"/>
    <p:sldId id="515" r:id="rId17"/>
    <p:sldId id="537" r:id="rId18"/>
    <p:sldId id="536" r:id="rId19"/>
    <p:sldId id="531" r:id="rId20"/>
    <p:sldId id="530" r:id="rId21"/>
    <p:sldId id="532" r:id="rId22"/>
    <p:sldId id="534" r:id="rId23"/>
    <p:sldId id="522" r:id="rId24"/>
    <p:sldId id="521" r:id="rId25"/>
    <p:sldId id="546" r:id="rId26"/>
    <p:sldId id="278" r:id="rId27"/>
    <p:sldId id="276" r:id="rId28"/>
    <p:sldId id="277" r:id="rId29"/>
    <p:sldId id="279" r:id="rId30"/>
    <p:sldId id="267" r:id="rId31"/>
    <p:sldId id="268" r:id="rId32"/>
    <p:sldId id="406" r:id="rId33"/>
  </p:sldIdLst>
  <p:sldSz cx="9144000" cy="6858000" type="screen4x3"/>
  <p:notesSz cx="6881813" cy="92964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pitchFamily="-106"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106"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106"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106"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106" charset="-128"/>
        <a:cs typeface="+mn-cs"/>
      </a:defRPr>
    </a:lvl5pPr>
    <a:lvl6pPr marL="2286000" algn="l" defTabSz="914400" rtl="0" eaLnBrk="1" latinLnBrk="0" hangingPunct="1">
      <a:defRPr kern="1200">
        <a:solidFill>
          <a:schemeClr val="tx1"/>
        </a:solidFill>
        <a:latin typeface="Arial" charset="0"/>
        <a:ea typeface="ＭＳ Ｐゴシック" pitchFamily="-106" charset="-128"/>
        <a:cs typeface="+mn-cs"/>
      </a:defRPr>
    </a:lvl6pPr>
    <a:lvl7pPr marL="2743200" algn="l" defTabSz="914400" rtl="0" eaLnBrk="1" latinLnBrk="0" hangingPunct="1">
      <a:defRPr kern="1200">
        <a:solidFill>
          <a:schemeClr val="tx1"/>
        </a:solidFill>
        <a:latin typeface="Arial" charset="0"/>
        <a:ea typeface="ＭＳ Ｐゴシック" pitchFamily="-106" charset="-128"/>
        <a:cs typeface="+mn-cs"/>
      </a:defRPr>
    </a:lvl7pPr>
    <a:lvl8pPr marL="3200400" algn="l" defTabSz="914400" rtl="0" eaLnBrk="1" latinLnBrk="0" hangingPunct="1">
      <a:defRPr kern="1200">
        <a:solidFill>
          <a:schemeClr val="tx1"/>
        </a:solidFill>
        <a:latin typeface="Arial" charset="0"/>
        <a:ea typeface="ＭＳ Ｐゴシック" pitchFamily="-106" charset="-128"/>
        <a:cs typeface="+mn-cs"/>
      </a:defRPr>
    </a:lvl8pPr>
    <a:lvl9pPr marL="3657600" algn="l" defTabSz="914400" rtl="0" eaLnBrk="1" latinLnBrk="0" hangingPunct="1">
      <a:defRPr kern="1200">
        <a:solidFill>
          <a:schemeClr val="tx1"/>
        </a:solidFill>
        <a:latin typeface="Arial" charset="0"/>
        <a:ea typeface="ＭＳ Ｐゴシック" pitchFamily="-106"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Guenther Landgraf" initials="GL" lastIdx="2" clrIdx="0"/>
  <p:cmAuthor id="1" name="Mitchell, Andrew E. (GSFC-4230)" initials="MAE(" lastIdx="0" clrIdx="1">
    <p:extLst>
      <p:ext uri="{19B8F6BF-5375-455C-9EA6-DF929625EA0E}">
        <p15:presenceInfo xmlns:p15="http://schemas.microsoft.com/office/powerpoint/2012/main" userId="S-1-5-21-330711430-3775241029-4075259233-9410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E85C"/>
    <a:srgbClr val="007434"/>
    <a:srgbClr val="D6FEDE"/>
    <a:srgbClr val="26442D"/>
    <a:srgbClr val="FF7C80"/>
    <a:srgbClr val="FFFFFF"/>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中間スタイル 4 - アクセント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85BE263C-DBD7-4A20-BB59-AAB30ACAA65A}" styleName="中間スタイル 3 - アクセント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9C7853C-536D-4A76-A0AE-DD22124D55A5}" styleName="テーマ スタイル 1 - アクセント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681" autoAdjust="0"/>
    <p:restoredTop sz="95808" autoAdjust="0"/>
  </p:normalViewPr>
  <p:slideViewPr>
    <p:cSldViewPr snapToGrid="0">
      <p:cViewPr varScale="1">
        <p:scale>
          <a:sx n="104" d="100"/>
          <a:sy n="104" d="100"/>
        </p:scale>
        <p:origin x="808" y="2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0" d="100"/>
        <a:sy n="7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4820"/>
          </a:xfrm>
          <a:prstGeom prst="rect">
            <a:avLst/>
          </a:prstGeom>
        </p:spPr>
        <p:txBody>
          <a:bodyPr vert="horz" lIns="92446" tIns="46223" rIns="92446" bIns="46223"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98102" y="0"/>
            <a:ext cx="2982119" cy="464820"/>
          </a:xfrm>
          <a:prstGeom prst="rect">
            <a:avLst/>
          </a:prstGeom>
        </p:spPr>
        <p:txBody>
          <a:bodyPr vert="horz" wrap="square" lIns="92446" tIns="46223" rIns="92446" bIns="46223" numCol="1" anchor="t" anchorCtr="0" compatLnSpc="1">
            <a:prstTxWarp prst="textNoShape">
              <a:avLst/>
            </a:prstTxWarp>
          </a:bodyPr>
          <a:lstStyle>
            <a:lvl1pPr algn="r">
              <a:defRPr sz="1200">
                <a:latin typeface="Calibri" pitchFamily="-106" charset="0"/>
              </a:defRPr>
            </a:lvl1pPr>
          </a:lstStyle>
          <a:p>
            <a:pPr>
              <a:defRPr/>
            </a:pPr>
            <a:fld id="{70C43DB1-6AE4-42F4-A030-67A0368BA2C1}" type="datetime1">
              <a:rPr lang="en-US"/>
              <a:pPr>
                <a:defRPr/>
              </a:pPr>
              <a:t>4/17/20</a:t>
            </a:fld>
            <a:endParaRPr lang="en-US"/>
          </a:p>
        </p:txBody>
      </p:sp>
      <p:sp>
        <p:nvSpPr>
          <p:cNvPr id="4" name="Slide Image Placeholder 3"/>
          <p:cNvSpPr>
            <a:spLocks noGrp="1" noRot="1" noChangeAspect="1"/>
          </p:cNvSpPr>
          <p:nvPr>
            <p:ph type="sldImg" idx="2"/>
          </p:nvPr>
        </p:nvSpPr>
        <p:spPr>
          <a:xfrm>
            <a:off x="1117600" y="696913"/>
            <a:ext cx="4648200" cy="3486150"/>
          </a:xfrm>
          <a:prstGeom prst="rect">
            <a:avLst/>
          </a:prstGeom>
          <a:noFill/>
          <a:ln w="12700">
            <a:solidFill>
              <a:prstClr val="black"/>
            </a:solidFill>
          </a:ln>
        </p:spPr>
        <p:txBody>
          <a:bodyPr vert="horz" lIns="92446" tIns="46223" rIns="92446" bIns="46223" rtlCol="0" anchor="ctr"/>
          <a:lstStyle/>
          <a:p>
            <a:pPr lvl="0"/>
            <a:endParaRPr lang="en-US" noProof="0"/>
          </a:p>
        </p:txBody>
      </p:sp>
      <p:sp>
        <p:nvSpPr>
          <p:cNvPr id="5" name="Notes Placeholder 4"/>
          <p:cNvSpPr>
            <a:spLocks noGrp="1"/>
          </p:cNvSpPr>
          <p:nvPr>
            <p:ph type="body" sz="quarter" idx="3"/>
          </p:nvPr>
        </p:nvSpPr>
        <p:spPr>
          <a:xfrm>
            <a:off x="688182" y="4415790"/>
            <a:ext cx="5505450" cy="4183380"/>
          </a:xfrm>
          <a:prstGeom prst="rect">
            <a:avLst/>
          </a:prstGeom>
        </p:spPr>
        <p:txBody>
          <a:bodyPr vert="horz" lIns="92446" tIns="46223" rIns="92446" bIns="46223"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967"/>
            <a:ext cx="2982119" cy="464820"/>
          </a:xfrm>
          <a:prstGeom prst="rect">
            <a:avLst/>
          </a:prstGeom>
        </p:spPr>
        <p:txBody>
          <a:bodyPr vert="horz" lIns="92446" tIns="46223" rIns="92446" bIns="46223"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98102" y="8829967"/>
            <a:ext cx="2982119" cy="464820"/>
          </a:xfrm>
          <a:prstGeom prst="rect">
            <a:avLst/>
          </a:prstGeom>
        </p:spPr>
        <p:txBody>
          <a:bodyPr vert="horz" wrap="square" lIns="92446" tIns="46223" rIns="92446" bIns="46223" numCol="1" anchor="b" anchorCtr="0" compatLnSpc="1">
            <a:prstTxWarp prst="textNoShape">
              <a:avLst/>
            </a:prstTxWarp>
          </a:bodyPr>
          <a:lstStyle>
            <a:lvl1pPr algn="r">
              <a:defRPr sz="1200">
                <a:latin typeface="Calibri" pitchFamily="-106" charset="0"/>
              </a:defRPr>
            </a:lvl1pPr>
          </a:lstStyle>
          <a:p>
            <a:pPr>
              <a:defRPr/>
            </a:pPr>
            <a:fld id="{3D31D474-A30B-46C7-A7CB-BF5BB52F9BBE}" type="slidenum">
              <a:rPr lang="en-US"/>
              <a:pPr>
                <a:defRPr/>
              </a:pPr>
              <a:t>‹#›</a:t>
            </a:fld>
            <a:endParaRPr lang="en-US"/>
          </a:p>
        </p:txBody>
      </p:sp>
    </p:spTree>
    <p:extLst>
      <p:ext uri="{BB962C8B-B14F-4D97-AF65-F5344CB8AC3E}">
        <p14:creationId xmlns:p14="http://schemas.microsoft.com/office/powerpoint/2010/main" val="545310681"/>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106" charset="-128"/>
        <a:cs typeface="ＭＳ Ｐゴシック" pitchFamily="-106"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06"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106"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106"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106"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1C098A87-5171-4B75-93C2-5524BB9D1112}" type="slidenum">
              <a:rPr lang="de-DE" smtClean="0">
                <a:latin typeface="Times New Roman" pitchFamily="-106" charset="0"/>
              </a:rPr>
              <a:pPr/>
              <a:t>1</a:t>
            </a:fld>
            <a:endParaRPr lang="de-DE">
              <a:latin typeface="Times New Roman" pitchFamily="-106" charset="0"/>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p:spPr>
        <p:txBody>
          <a:bodyPr/>
          <a:lstStyle/>
          <a:p>
            <a:endParaRPr lang="de-DE">
              <a:latin typeface="Times New Roman" pitchFamily="-106" charset="0"/>
            </a:endParaRPr>
          </a:p>
        </p:txBody>
      </p:sp>
    </p:spTree>
    <p:extLst>
      <p:ext uri="{BB962C8B-B14F-4D97-AF65-F5344CB8AC3E}">
        <p14:creationId xmlns:p14="http://schemas.microsoft.com/office/powerpoint/2010/main" val="42328470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7">
            <a:extLst>
              <a:ext uri="{FF2B5EF4-FFF2-40B4-BE49-F238E27FC236}">
                <a16:creationId xmlns:a16="http://schemas.microsoft.com/office/drawing/2014/main" id="{FC8358EC-5D2A-0F40-BF8A-D56EF6F98238}"/>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3288" algn="l"/>
                <a:tab pos="2898775"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3288" algn="l"/>
                <a:tab pos="2898775"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3288" algn="l"/>
                <a:tab pos="2898775"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3288" algn="l"/>
                <a:tab pos="2898775"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3288" algn="l"/>
                <a:tab pos="2898775"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3288" algn="l"/>
                <a:tab pos="2898775"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3288" algn="l"/>
                <a:tab pos="2898775"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3288" algn="l"/>
                <a:tab pos="2898775"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3288" algn="l"/>
                <a:tab pos="2898775" algn="l"/>
              </a:tabLst>
              <a:defRPr sz="1200">
                <a:solidFill>
                  <a:srgbClr val="000000"/>
                </a:solidFill>
                <a:latin typeface="Times New Roman" panose="02020603050405020304" pitchFamily="18" charset="0"/>
              </a:defRPr>
            </a:lvl9pPr>
          </a:lstStyle>
          <a:p>
            <a:pPr>
              <a:spcBef>
                <a:spcPct val="0"/>
              </a:spcBef>
              <a:buClrTx/>
              <a:buFontTx/>
              <a:buNone/>
            </a:pPr>
            <a:fld id="{74D84099-8912-3D44-910E-859835862501}" type="slidenum">
              <a:rPr lang="de-DE" altLang="de-DE"/>
              <a:pPr>
                <a:spcBef>
                  <a:spcPct val="0"/>
                </a:spcBef>
                <a:buClrTx/>
                <a:buFontTx/>
                <a:buNone/>
              </a:pPr>
              <a:t>23</a:t>
            </a:fld>
            <a:endParaRPr lang="de-DE" altLang="de-DE"/>
          </a:p>
        </p:txBody>
      </p:sp>
      <p:sp>
        <p:nvSpPr>
          <p:cNvPr id="38915" name="Rectangle 1">
            <a:extLst>
              <a:ext uri="{FF2B5EF4-FFF2-40B4-BE49-F238E27FC236}">
                <a16:creationId xmlns:a16="http://schemas.microsoft.com/office/drawing/2014/main" id="{F4D6A492-1205-2045-8DF0-58461E8087D0}"/>
              </a:ext>
            </a:extLst>
          </p:cNvPr>
          <p:cNvSpPr>
            <a:spLocks noGrp="1" noRot="1" noChangeAspect="1" noChangeArrowheads="1" noTextEdit="1"/>
          </p:cNvSpPr>
          <p:nvPr>
            <p:ph type="sldImg"/>
          </p:nvPr>
        </p:nvSpPr>
        <p:spPr>
          <a:xfrm>
            <a:off x="919163" y="742950"/>
            <a:ext cx="4962525" cy="3722688"/>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916" name="Rectangle 2">
            <a:extLst>
              <a:ext uri="{FF2B5EF4-FFF2-40B4-BE49-F238E27FC236}">
                <a16:creationId xmlns:a16="http://schemas.microsoft.com/office/drawing/2014/main" id="{CF06C71E-87B9-DE4D-A2D0-CB4860BF8755}"/>
              </a:ext>
            </a:extLst>
          </p:cNvPr>
          <p:cNvSpPr>
            <a:spLocks noGrp="1" noChangeArrowheads="1"/>
          </p:cNvSpPr>
          <p:nvPr>
            <p:ph type="body" idx="1"/>
          </p:nvPr>
        </p:nvSpPr>
        <p:spPr>
          <a:xfrm>
            <a:off x="906463" y="4713288"/>
            <a:ext cx="4986337" cy="44688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latin typeface="Times New Roman" panose="02020603050405020304" pitchFamily="18" charset="0"/>
            </a:endParaRPr>
          </a:p>
        </p:txBody>
      </p:sp>
    </p:spTree>
    <p:extLst>
      <p:ext uri="{BB962C8B-B14F-4D97-AF65-F5344CB8AC3E}">
        <p14:creationId xmlns:p14="http://schemas.microsoft.com/office/powerpoint/2010/main" val="35551453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A474553F-3963-5244-B40E-C7CEBB51D315}"/>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3288" algn="l"/>
                <a:tab pos="2898775"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3288" algn="l"/>
                <a:tab pos="2898775"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3288" algn="l"/>
                <a:tab pos="2898775"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3288" algn="l"/>
                <a:tab pos="2898775"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3288" algn="l"/>
                <a:tab pos="2898775"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3288" algn="l"/>
                <a:tab pos="2898775"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3288" algn="l"/>
                <a:tab pos="2898775"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3288" algn="l"/>
                <a:tab pos="2898775"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3288" algn="l"/>
                <a:tab pos="2898775" algn="l"/>
              </a:tabLst>
              <a:defRPr sz="1200">
                <a:solidFill>
                  <a:srgbClr val="000000"/>
                </a:solidFill>
                <a:latin typeface="Times New Roman" panose="02020603050405020304" pitchFamily="18" charset="0"/>
              </a:defRPr>
            </a:lvl9pPr>
          </a:lstStyle>
          <a:p>
            <a:pPr>
              <a:spcBef>
                <a:spcPct val="0"/>
              </a:spcBef>
              <a:buClrTx/>
              <a:buFontTx/>
              <a:buNone/>
            </a:pPr>
            <a:fld id="{A926E757-75D9-AF4A-8539-0C088CBD4041}" type="slidenum">
              <a:rPr lang="de-DE" altLang="de-DE"/>
              <a:pPr>
                <a:spcBef>
                  <a:spcPct val="0"/>
                </a:spcBef>
                <a:buClrTx/>
                <a:buFontTx/>
                <a:buNone/>
              </a:pPr>
              <a:t>24</a:t>
            </a:fld>
            <a:endParaRPr lang="de-DE" altLang="de-DE"/>
          </a:p>
        </p:txBody>
      </p:sp>
      <p:sp>
        <p:nvSpPr>
          <p:cNvPr id="40963" name="Rectangle 1">
            <a:extLst>
              <a:ext uri="{FF2B5EF4-FFF2-40B4-BE49-F238E27FC236}">
                <a16:creationId xmlns:a16="http://schemas.microsoft.com/office/drawing/2014/main" id="{8B080EB6-9170-B643-9430-76C909016A9B}"/>
              </a:ext>
            </a:extLst>
          </p:cNvPr>
          <p:cNvSpPr>
            <a:spLocks noGrp="1" noRot="1" noChangeAspect="1" noChangeArrowheads="1" noTextEdit="1"/>
          </p:cNvSpPr>
          <p:nvPr>
            <p:ph type="sldImg"/>
          </p:nvPr>
        </p:nvSpPr>
        <p:spPr>
          <a:xfrm>
            <a:off x="919163" y="742950"/>
            <a:ext cx="4962525" cy="3722688"/>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64" name="Rectangle 2">
            <a:extLst>
              <a:ext uri="{FF2B5EF4-FFF2-40B4-BE49-F238E27FC236}">
                <a16:creationId xmlns:a16="http://schemas.microsoft.com/office/drawing/2014/main" id="{972B82CD-AB2C-1F46-97AC-5746FB9E2458}"/>
              </a:ext>
            </a:extLst>
          </p:cNvPr>
          <p:cNvSpPr>
            <a:spLocks noGrp="1" noChangeArrowheads="1"/>
          </p:cNvSpPr>
          <p:nvPr>
            <p:ph type="body" idx="1"/>
          </p:nvPr>
        </p:nvSpPr>
        <p:spPr>
          <a:xfrm>
            <a:off x="906463" y="4713288"/>
            <a:ext cx="4986337" cy="44688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latin typeface="Times New Roman" panose="02020603050405020304" pitchFamily="18" charset="0"/>
            </a:endParaRPr>
          </a:p>
        </p:txBody>
      </p:sp>
    </p:spTree>
    <p:extLst>
      <p:ext uri="{BB962C8B-B14F-4D97-AF65-F5344CB8AC3E}">
        <p14:creationId xmlns:p14="http://schemas.microsoft.com/office/powerpoint/2010/main" val="1244657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7">
            <a:extLst>
              <a:ext uri="{FF2B5EF4-FFF2-40B4-BE49-F238E27FC236}">
                <a16:creationId xmlns:a16="http://schemas.microsoft.com/office/drawing/2014/main" id="{17FAB39B-51D5-3E44-A939-70BEE838763D}"/>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3288" algn="l"/>
                <a:tab pos="2898775"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3288" algn="l"/>
                <a:tab pos="2898775"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3288" algn="l"/>
                <a:tab pos="2898775"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3288" algn="l"/>
                <a:tab pos="2898775"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3288" algn="l"/>
                <a:tab pos="2898775"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3288" algn="l"/>
                <a:tab pos="2898775"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3288" algn="l"/>
                <a:tab pos="2898775"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3288" algn="l"/>
                <a:tab pos="2898775"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3288" algn="l"/>
                <a:tab pos="2898775" algn="l"/>
              </a:tabLst>
              <a:defRPr sz="1200">
                <a:solidFill>
                  <a:srgbClr val="000000"/>
                </a:solidFill>
                <a:latin typeface="Times New Roman" panose="02020603050405020304" pitchFamily="18" charset="0"/>
              </a:defRPr>
            </a:lvl9pPr>
          </a:lstStyle>
          <a:p>
            <a:pPr>
              <a:spcBef>
                <a:spcPct val="0"/>
              </a:spcBef>
              <a:buClrTx/>
              <a:buFontTx/>
              <a:buNone/>
            </a:pPr>
            <a:fld id="{43830BD9-B213-3646-B53E-B142C5A44D53}" type="slidenum">
              <a:rPr lang="de-DE" altLang="de-DE"/>
              <a:pPr>
                <a:spcBef>
                  <a:spcPct val="0"/>
                </a:spcBef>
                <a:buClrTx/>
                <a:buFontTx/>
                <a:buNone/>
              </a:pPr>
              <a:t>15</a:t>
            </a:fld>
            <a:endParaRPr lang="de-DE" altLang="de-DE"/>
          </a:p>
        </p:txBody>
      </p:sp>
      <p:sp>
        <p:nvSpPr>
          <p:cNvPr id="22531" name="Rectangle 1">
            <a:extLst>
              <a:ext uri="{FF2B5EF4-FFF2-40B4-BE49-F238E27FC236}">
                <a16:creationId xmlns:a16="http://schemas.microsoft.com/office/drawing/2014/main" id="{F74ED5F7-06CC-094F-91A2-5D818F79FDBF}"/>
              </a:ext>
            </a:extLst>
          </p:cNvPr>
          <p:cNvSpPr>
            <a:spLocks noGrp="1" noRot="1" noChangeAspect="1" noChangeArrowheads="1" noTextEdit="1"/>
          </p:cNvSpPr>
          <p:nvPr>
            <p:ph type="sldImg"/>
          </p:nvPr>
        </p:nvSpPr>
        <p:spPr>
          <a:xfrm>
            <a:off x="919163" y="742950"/>
            <a:ext cx="4962525" cy="3722688"/>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532" name="Rectangle 2">
            <a:extLst>
              <a:ext uri="{FF2B5EF4-FFF2-40B4-BE49-F238E27FC236}">
                <a16:creationId xmlns:a16="http://schemas.microsoft.com/office/drawing/2014/main" id="{1CDE94F8-9D0D-1746-965F-985B24A089ED}"/>
              </a:ext>
            </a:extLst>
          </p:cNvPr>
          <p:cNvSpPr>
            <a:spLocks noGrp="1" noChangeArrowheads="1"/>
          </p:cNvSpPr>
          <p:nvPr>
            <p:ph type="body" idx="1"/>
          </p:nvPr>
        </p:nvSpPr>
        <p:spPr>
          <a:xfrm>
            <a:off x="906463" y="4713288"/>
            <a:ext cx="4986337" cy="44688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latin typeface="Times New Roman" panose="02020603050405020304" pitchFamily="18" charset="0"/>
            </a:endParaRPr>
          </a:p>
        </p:txBody>
      </p:sp>
    </p:spTree>
    <p:extLst>
      <p:ext uri="{BB962C8B-B14F-4D97-AF65-F5344CB8AC3E}">
        <p14:creationId xmlns:p14="http://schemas.microsoft.com/office/powerpoint/2010/main" val="25653528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24A801E8-D8B6-5B4B-9018-1ABE2E28B335}"/>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3288" algn="l"/>
                <a:tab pos="2898775"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3288" algn="l"/>
                <a:tab pos="2898775"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3288" algn="l"/>
                <a:tab pos="2898775"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3288" algn="l"/>
                <a:tab pos="2898775"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3288" algn="l"/>
                <a:tab pos="2898775"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3288" algn="l"/>
                <a:tab pos="2898775"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3288" algn="l"/>
                <a:tab pos="2898775"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3288" algn="l"/>
                <a:tab pos="2898775"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3288" algn="l"/>
                <a:tab pos="2898775" algn="l"/>
              </a:tabLst>
              <a:defRPr sz="1200">
                <a:solidFill>
                  <a:srgbClr val="000000"/>
                </a:solidFill>
                <a:latin typeface="Times New Roman" panose="02020603050405020304" pitchFamily="18" charset="0"/>
              </a:defRPr>
            </a:lvl9pPr>
          </a:lstStyle>
          <a:p>
            <a:pPr>
              <a:spcBef>
                <a:spcPct val="0"/>
              </a:spcBef>
              <a:buClrTx/>
              <a:buFontTx/>
              <a:buNone/>
            </a:pPr>
            <a:fld id="{448B0915-6D2A-F347-A583-965B9A2057EA}" type="slidenum">
              <a:rPr lang="de-DE" altLang="de-DE"/>
              <a:pPr>
                <a:spcBef>
                  <a:spcPct val="0"/>
                </a:spcBef>
                <a:buClrTx/>
                <a:buFontTx/>
                <a:buNone/>
              </a:pPr>
              <a:t>16</a:t>
            </a:fld>
            <a:endParaRPr lang="de-DE" altLang="de-DE"/>
          </a:p>
        </p:txBody>
      </p:sp>
      <p:sp>
        <p:nvSpPr>
          <p:cNvPr id="24579" name="Rectangle 1">
            <a:extLst>
              <a:ext uri="{FF2B5EF4-FFF2-40B4-BE49-F238E27FC236}">
                <a16:creationId xmlns:a16="http://schemas.microsoft.com/office/drawing/2014/main" id="{F2E2CFA6-7460-0743-8964-3CAB151FFEB9}"/>
              </a:ext>
            </a:extLst>
          </p:cNvPr>
          <p:cNvSpPr>
            <a:spLocks noGrp="1" noRot="1" noChangeAspect="1" noChangeArrowheads="1" noTextEdit="1"/>
          </p:cNvSpPr>
          <p:nvPr>
            <p:ph type="sldImg"/>
          </p:nvPr>
        </p:nvSpPr>
        <p:spPr>
          <a:xfrm>
            <a:off x="919163" y="742950"/>
            <a:ext cx="4962525" cy="3722688"/>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580" name="Rectangle 2">
            <a:extLst>
              <a:ext uri="{FF2B5EF4-FFF2-40B4-BE49-F238E27FC236}">
                <a16:creationId xmlns:a16="http://schemas.microsoft.com/office/drawing/2014/main" id="{AB89D6DD-A953-4142-8B96-9A0A84ED4FFF}"/>
              </a:ext>
            </a:extLst>
          </p:cNvPr>
          <p:cNvSpPr>
            <a:spLocks noGrp="1" noChangeArrowheads="1"/>
          </p:cNvSpPr>
          <p:nvPr>
            <p:ph type="body" idx="1"/>
          </p:nvPr>
        </p:nvSpPr>
        <p:spPr>
          <a:xfrm>
            <a:off x="906463" y="4713288"/>
            <a:ext cx="4986337" cy="44688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latin typeface="Times New Roman" panose="02020603050405020304" pitchFamily="18" charset="0"/>
            </a:endParaRPr>
          </a:p>
        </p:txBody>
      </p:sp>
    </p:spTree>
    <p:extLst>
      <p:ext uri="{BB962C8B-B14F-4D97-AF65-F5344CB8AC3E}">
        <p14:creationId xmlns:p14="http://schemas.microsoft.com/office/powerpoint/2010/main" val="19997387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83534A23-E21D-404E-B1A4-B788CBAA8B93}"/>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3288" algn="l"/>
                <a:tab pos="2898775"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3288" algn="l"/>
                <a:tab pos="2898775"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3288" algn="l"/>
                <a:tab pos="2898775"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3288" algn="l"/>
                <a:tab pos="2898775"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3288" algn="l"/>
                <a:tab pos="2898775"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3288" algn="l"/>
                <a:tab pos="2898775"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3288" algn="l"/>
                <a:tab pos="2898775"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3288" algn="l"/>
                <a:tab pos="2898775"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3288" algn="l"/>
                <a:tab pos="2898775" algn="l"/>
              </a:tabLst>
              <a:defRPr sz="1200">
                <a:solidFill>
                  <a:srgbClr val="000000"/>
                </a:solidFill>
                <a:latin typeface="Times New Roman" panose="02020603050405020304" pitchFamily="18" charset="0"/>
              </a:defRPr>
            </a:lvl9pPr>
          </a:lstStyle>
          <a:p>
            <a:pPr>
              <a:spcBef>
                <a:spcPct val="0"/>
              </a:spcBef>
              <a:buClrTx/>
              <a:buFontTx/>
              <a:buNone/>
            </a:pPr>
            <a:fld id="{65384ED7-2110-C340-AAA4-E64D54610FEC}" type="slidenum">
              <a:rPr lang="de-DE" altLang="de-DE"/>
              <a:pPr>
                <a:spcBef>
                  <a:spcPct val="0"/>
                </a:spcBef>
                <a:buClrTx/>
                <a:buFontTx/>
                <a:buNone/>
              </a:pPr>
              <a:t>17</a:t>
            </a:fld>
            <a:endParaRPr lang="de-DE" altLang="de-DE"/>
          </a:p>
        </p:txBody>
      </p:sp>
      <p:sp>
        <p:nvSpPr>
          <p:cNvPr id="26627" name="Rectangle 1">
            <a:extLst>
              <a:ext uri="{FF2B5EF4-FFF2-40B4-BE49-F238E27FC236}">
                <a16:creationId xmlns:a16="http://schemas.microsoft.com/office/drawing/2014/main" id="{CE220BB6-8D81-244F-81B9-EFB5613D01FC}"/>
              </a:ext>
            </a:extLst>
          </p:cNvPr>
          <p:cNvSpPr>
            <a:spLocks noGrp="1" noRot="1" noChangeAspect="1" noChangeArrowheads="1" noTextEdit="1"/>
          </p:cNvSpPr>
          <p:nvPr>
            <p:ph type="sldImg"/>
          </p:nvPr>
        </p:nvSpPr>
        <p:spPr>
          <a:xfrm>
            <a:off x="919163" y="742950"/>
            <a:ext cx="4962525" cy="3722688"/>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628" name="Rectangle 2">
            <a:extLst>
              <a:ext uri="{FF2B5EF4-FFF2-40B4-BE49-F238E27FC236}">
                <a16:creationId xmlns:a16="http://schemas.microsoft.com/office/drawing/2014/main" id="{87316C63-7E45-1C4B-B0C4-4B8DA0AD1148}"/>
              </a:ext>
            </a:extLst>
          </p:cNvPr>
          <p:cNvSpPr>
            <a:spLocks noGrp="1" noChangeArrowheads="1"/>
          </p:cNvSpPr>
          <p:nvPr>
            <p:ph type="body" idx="1"/>
          </p:nvPr>
        </p:nvSpPr>
        <p:spPr>
          <a:xfrm>
            <a:off x="906463" y="4713288"/>
            <a:ext cx="4986337" cy="44688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latin typeface="Times New Roman" panose="02020603050405020304" pitchFamily="18" charset="0"/>
            </a:endParaRPr>
          </a:p>
        </p:txBody>
      </p:sp>
    </p:spTree>
    <p:extLst>
      <p:ext uri="{BB962C8B-B14F-4D97-AF65-F5344CB8AC3E}">
        <p14:creationId xmlns:p14="http://schemas.microsoft.com/office/powerpoint/2010/main" val="12301571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CC629DBD-3C04-DF43-BF6E-A7CE34226FEC}"/>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3288" algn="l"/>
                <a:tab pos="2898775"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3288" algn="l"/>
                <a:tab pos="2898775"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3288" algn="l"/>
                <a:tab pos="2898775"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3288" algn="l"/>
                <a:tab pos="2898775"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3288" algn="l"/>
                <a:tab pos="2898775"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3288" algn="l"/>
                <a:tab pos="2898775"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3288" algn="l"/>
                <a:tab pos="2898775"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3288" algn="l"/>
                <a:tab pos="2898775"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3288" algn="l"/>
                <a:tab pos="2898775" algn="l"/>
              </a:tabLst>
              <a:defRPr sz="1200">
                <a:solidFill>
                  <a:srgbClr val="000000"/>
                </a:solidFill>
                <a:latin typeface="Times New Roman" panose="02020603050405020304" pitchFamily="18" charset="0"/>
              </a:defRPr>
            </a:lvl9pPr>
          </a:lstStyle>
          <a:p>
            <a:pPr>
              <a:spcBef>
                <a:spcPct val="0"/>
              </a:spcBef>
              <a:buClrTx/>
              <a:buFontTx/>
              <a:buNone/>
            </a:pPr>
            <a:fld id="{D6B79557-4303-104D-8A66-E3DB2D27F0CE}" type="slidenum">
              <a:rPr lang="de-DE" altLang="de-DE"/>
              <a:pPr>
                <a:spcBef>
                  <a:spcPct val="0"/>
                </a:spcBef>
                <a:buClrTx/>
                <a:buFontTx/>
                <a:buNone/>
              </a:pPr>
              <a:t>18</a:t>
            </a:fld>
            <a:endParaRPr lang="de-DE" altLang="de-DE"/>
          </a:p>
        </p:txBody>
      </p:sp>
      <p:sp>
        <p:nvSpPr>
          <p:cNvPr id="28675" name="Rectangle 1">
            <a:extLst>
              <a:ext uri="{FF2B5EF4-FFF2-40B4-BE49-F238E27FC236}">
                <a16:creationId xmlns:a16="http://schemas.microsoft.com/office/drawing/2014/main" id="{E246175B-6DF0-5F40-A80F-668B03DC4468}"/>
              </a:ext>
            </a:extLst>
          </p:cNvPr>
          <p:cNvSpPr>
            <a:spLocks noGrp="1" noRot="1" noChangeAspect="1" noChangeArrowheads="1" noTextEdit="1"/>
          </p:cNvSpPr>
          <p:nvPr>
            <p:ph type="sldImg"/>
          </p:nvPr>
        </p:nvSpPr>
        <p:spPr>
          <a:xfrm>
            <a:off x="919163" y="742950"/>
            <a:ext cx="4962525" cy="3722688"/>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8676" name="Rectangle 2">
            <a:extLst>
              <a:ext uri="{FF2B5EF4-FFF2-40B4-BE49-F238E27FC236}">
                <a16:creationId xmlns:a16="http://schemas.microsoft.com/office/drawing/2014/main" id="{5E3670F5-1A2F-464C-8518-3469AEB9C7A3}"/>
              </a:ext>
            </a:extLst>
          </p:cNvPr>
          <p:cNvSpPr>
            <a:spLocks noGrp="1" noChangeArrowheads="1"/>
          </p:cNvSpPr>
          <p:nvPr>
            <p:ph type="body" idx="1"/>
          </p:nvPr>
        </p:nvSpPr>
        <p:spPr>
          <a:xfrm>
            <a:off x="906463" y="4713288"/>
            <a:ext cx="4986337" cy="44688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latin typeface="Times New Roman" panose="02020603050405020304" pitchFamily="18" charset="0"/>
            </a:endParaRPr>
          </a:p>
        </p:txBody>
      </p:sp>
    </p:spTree>
    <p:extLst>
      <p:ext uri="{BB962C8B-B14F-4D97-AF65-F5344CB8AC3E}">
        <p14:creationId xmlns:p14="http://schemas.microsoft.com/office/powerpoint/2010/main" val="18943792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0C410F6B-ABDA-BA4F-B288-581BCA1A71D2}"/>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3288" algn="l"/>
                <a:tab pos="2898775"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3288" algn="l"/>
                <a:tab pos="2898775"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3288" algn="l"/>
                <a:tab pos="2898775"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3288" algn="l"/>
                <a:tab pos="2898775"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3288" algn="l"/>
                <a:tab pos="2898775"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3288" algn="l"/>
                <a:tab pos="2898775"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3288" algn="l"/>
                <a:tab pos="2898775"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3288" algn="l"/>
                <a:tab pos="2898775"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3288" algn="l"/>
                <a:tab pos="2898775" algn="l"/>
              </a:tabLst>
              <a:defRPr sz="1200">
                <a:solidFill>
                  <a:srgbClr val="000000"/>
                </a:solidFill>
                <a:latin typeface="Times New Roman" panose="02020603050405020304" pitchFamily="18" charset="0"/>
              </a:defRPr>
            </a:lvl9pPr>
          </a:lstStyle>
          <a:p>
            <a:pPr>
              <a:spcBef>
                <a:spcPct val="0"/>
              </a:spcBef>
              <a:buClrTx/>
              <a:buFontTx/>
              <a:buNone/>
            </a:pPr>
            <a:fld id="{4508775C-5FBA-814E-9848-C79FDCD3FD18}" type="slidenum">
              <a:rPr lang="de-DE" altLang="de-DE"/>
              <a:pPr>
                <a:spcBef>
                  <a:spcPct val="0"/>
                </a:spcBef>
                <a:buClrTx/>
                <a:buFontTx/>
                <a:buNone/>
              </a:pPr>
              <a:t>19</a:t>
            </a:fld>
            <a:endParaRPr lang="de-DE" altLang="de-DE"/>
          </a:p>
        </p:txBody>
      </p:sp>
      <p:sp>
        <p:nvSpPr>
          <p:cNvPr id="30723" name="Rectangle 1">
            <a:extLst>
              <a:ext uri="{FF2B5EF4-FFF2-40B4-BE49-F238E27FC236}">
                <a16:creationId xmlns:a16="http://schemas.microsoft.com/office/drawing/2014/main" id="{217F9F08-012B-FB4E-8F5D-CB669977ADF0}"/>
              </a:ext>
            </a:extLst>
          </p:cNvPr>
          <p:cNvSpPr>
            <a:spLocks noGrp="1" noRot="1" noChangeAspect="1" noChangeArrowheads="1" noTextEdit="1"/>
          </p:cNvSpPr>
          <p:nvPr>
            <p:ph type="sldImg"/>
          </p:nvPr>
        </p:nvSpPr>
        <p:spPr>
          <a:xfrm>
            <a:off x="919163" y="742950"/>
            <a:ext cx="4962525" cy="3722688"/>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724" name="Rectangle 2">
            <a:extLst>
              <a:ext uri="{FF2B5EF4-FFF2-40B4-BE49-F238E27FC236}">
                <a16:creationId xmlns:a16="http://schemas.microsoft.com/office/drawing/2014/main" id="{4F369C83-4308-8241-9DFF-0D14BA1597F7}"/>
              </a:ext>
            </a:extLst>
          </p:cNvPr>
          <p:cNvSpPr>
            <a:spLocks noGrp="1" noChangeArrowheads="1"/>
          </p:cNvSpPr>
          <p:nvPr>
            <p:ph type="body" idx="1"/>
          </p:nvPr>
        </p:nvSpPr>
        <p:spPr>
          <a:xfrm>
            <a:off x="906463" y="4713288"/>
            <a:ext cx="4986337" cy="44688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latin typeface="Times New Roman" panose="02020603050405020304" pitchFamily="18" charset="0"/>
            </a:endParaRPr>
          </a:p>
        </p:txBody>
      </p:sp>
    </p:spTree>
    <p:extLst>
      <p:ext uri="{BB962C8B-B14F-4D97-AF65-F5344CB8AC3E}">
        <p14:creationId xmlns:p14="http://schemas.microsoft.com/office/powerpoint/2010/main" val="4910692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70" name="Rectangle 7">
            <a:extLst>
              <a:ext uri="{FF2B5EF4-FFF2-40B4-BE49-F238E27FC236}">
                <a16:creationId xmlns:a16="http://schemas.microsoft.com/office/drawing/2014/main" id="{2F0F1185-4D3D-9044-A3FA-02AAF865E494}"/>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3288" algn="l"/>
                <a:tab pos="2898775"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3288" algn="l"/>
                <a:tab pos="2898775"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3288" algn="l"/>
                <a:tab pos="2898775"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3288" algn="l"/>
                <a:tab pos="2898775"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3288" algn="l"/>
                <a:tab pos="2898775"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3288" algn="l"/>
                <a:tab pos="2898775"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3288" algn="l"/>
                <a:tab pos="2898775"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3288" algn="l"/>
                <a:tab pos="2898775"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3288" algn="l"/>
                <a:tab pos="2898775" algn="l"/>
              </a:tabLst>
              <a:defRPr sz="1200">
                <a:solidFill>
                  <a:srgbClr val="000000"/>
                </a:solidFill>
                <a:latin typeface="Times New Roman" panose="02020603050405020304" pitchFamily="18" charset="0"/>
              </a:defRPr>
            </a:lvl9pPr>
          </a:lstStyle>
          <a:p>
            <a:pPr>
              <a:spcBef>
                <a:spcPct val="0"/>
              </a:spcBef>
              <a:buClrTx/>
              <a:buFontTx/>
              <a:buNone/>
            </a:pPr>
            <a:fld id="{49A5C326-2D53-4743-9FF7-F39F6C63DA9F}" type="slidenum">
              <a:rPr lang="de-DE" altLang="de-DE"/>
              <a:pPr>
                <a:spcBef>
                  <a:spcPct val="0"/>
                </a:spcBef>
                <a:buClrTx/>
                <a:buFontTx/>
                <a:buNone/>
              </a:pPr>
              <a:t>20</a:t>
            </a:fld>
            <a:endParaRPr lang="de-DE" altLang="de-DE"/>
          </a:p>
        </p:txBody>
      </p:sp>
      <p:sp>
        <p:nvSpPr>
          <p:cNvPr id="32771" name="Rectangle 1">
            <a:extLst>
              <a:ext uri="{FF2B5EF4-FFF2-40B4-BE49-F238E27FC236}">
                <a16:creationId xmlns:a16="http://schemas.microsoft.com/office/drawing/2014/main" id="{772A562A-3DE9-864C-B5B2-79BD4B2E5166}"/>
              </a:ext>
            </a:extLst>
          </p:cNvPr>
          <p:cNvSpPr>
            <a:spLocks noGrp="1" noRot="1" noChangeAspect="1" noChangeArrowheads="1" noTextEdit="1"/>
          </p:cNvSpPr>
          <p:nvPr>
            <p:ph type="sldImg"/>
          </p:nvPr>
        </p:nvSpPr>
        <p:spPr>
          <a:xfrm>
            <a:off x="919163" y="742950"/>
            <a:ext cx="4962525" cy="3722688"/>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2772" name="Rectangle 2">
            <a:extLst>
              <a:ext uri="{FF2B5EF4-FFF2-40B4-BE49-F238E27FC236}">
                <a16:creationId xmlns:a16="http://schemas.microsoft.com/office/drawing/2014/main" id="{EB5D7ADD-7962-CE4B-9BCA-E6C18462373F}"/>
              </a:ext>
            </a:extLst>
          </p:cNvPr>
          <p:cNvSpPr>
            <a:spLocks noGrp="1" noChangeArrowheads="1"/>
          </p:cNvSpPr>
          <p:nvPr>
            <p:ph type="body" idx="1"/>
          </p:nvPr>
        </p:nvSpPr>
        <p:spPr>
          <a:xfrm>
            <a:off x="906463" y="4713288"/>
            <a:ext cx="4986337" cy="44688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latin typeface="Times New Roman" panose="02020603050405020304" pitchFamily="18" charset="0"/>
            </a:endParaRPr>
          </a:p>
        </p:txBody>
      </p:sp>
    </p:spTree>
    <p:extLst>
      <p:ext uri="{BB962C8B-B14F-4D97-AF65-F5344CB8AC3E}">
        <p14:creationId xmlns:p14="http://schemas.microsoft.com/office/powerpoint/2010/main" val="18734529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F3F78568-EF6D-E147-A730-527ED2AC581F}"/>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3288" algn="l"/>
                <a:tab pos="2898775"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3288" algn="l"/>
                <a:tab pos="2898775"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3288" algn="l"/>
                <a:tab pos="2898775"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3288" algn="l"/>
                <a:tab pos="2898775"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3288" algn="l"/>
                <a:tab pos="2898775"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3288" algn="l"/>
                <a:tab pos="2898775"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3288" algn="l"/>
                <a:tab pos="2898775"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3288" algn="l"/>
                <a:tab pos="2898775"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3288" algn="l"/>
                <a:tab pos="2898775" algn="l"/>
              </a:tabLst>
              <a:defRPr sz="1200">
                <a:solidFill>
                  <a:srgbClr val="000000"/>
                </a:solidFill>
                <a:latin typeface="Times New Roman" panose="02020603050405020304" pitchFamily="18" charset="0"/>
              </a:defRPr>
            </a:lvl9pPr>
          </a:lstStyle>
          <a:p>
            <a:pPr>
              <a:spcBef>
                <a:spcPct val="0"/>
              </a:spcBef>
              <a:buClrTx/>
              <a:buFontTx/>
              <a:buNone/>
            </a:pPr>
            <a:fld id="{E0AE7B8E-5ED7-A04E-8EBF-10B53D222D59}" type="slidenum">
              <a:rPr lang="de-DE" altLang="de-DE"/>
              <a:pPr>
                <a:spcBef>
                  <a:spcPct val="0"/>
                </a:spcBef>
                <a:buClrTx/>
                <a:buFontTx/>
                <a:buNone/>
              </a:pPr>
              <a:t>21</a:t>
            </a:fld>
            <a:endParaRPr lang="de-DE" altLang="de-DE"/>
          </a:p>
        </p:txBody>
      </p:sp>
      <p:sp>
        <p:nvSpPr>
          <p:cNvPr id="34819" name="Rectangle 1">
            <a:extLst>
              <a:ext uri="{FF2B5EF4-FFF2-40B4-BE49-F238E27FC236}">
                <a16:creationId xmlns:a16="http://schemas.microsoft.com/office/drawing/2014/main" id="{F038596C-FFCD-8345-A29A-75C2F60A8FBA}"/>
              </a:ext>
            </a:extLst>
          </p:cNvPr>
          <p:cNvSpPr>
            <a:spLocks noGrp="1" noRot="1" noChangeAspect="1" noChangeArrowheads="1" noTextEdit="1"/>
          </p:cNvSpPr>
          <p:nvPr>
            <p:ph type="sldImg"/>
          </p:nvPr>
        </p:nvSpPr>
        <p:spPr>
          <a:xfrm>
            <a:off x="919163" y="742950"/>
            <a:ext cx="4962525" cy="3722688"/>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4820" name="Rectangle 2">
            <a:extLst>
              <a:ext uri="{FF2B5EF4-FFF2-40B4-BE49-F238E27FC236}">
                <a16:creationId xmlns:a16="http://schemas.microsoft.com/office/drawing/2014/main" id="{818F1E1E-76A4-9A4B-9D83-93B5DB5D4847}"/>
              </a:ext>
            </a:extLst>
          </p:cNvPr>
          <p:cNvSpPr>
            <a:spLocks noGrp="1" noChangeArrowheads="1"/>
          </p:cNvSpPr>
          <p:nvPr>
            <p:ph type="body" idx="1"/>
          </p:nvPr>
        </p:nvSpPr>
        <p:spPr>
          <a:xfrm>
            <a:off x="906463" y="4713288"/>
            <a:ext cx="4986337" cy="44688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latin typeface="Times New Roman" panose="02020603050405020304" pitchFamily="18" charset="0"/>
            </a:endParaRPr>
          </a:p>
        </p:txBody>
      </p:sp>
    </p:spTree>
    <p:extLst>
      <p:ext uri="{BB962C8B-B14F-4D97-AF65-F5344CB8AC3E}">
        <p14:creationId xmlns:p14="http://schemas.microsoft.com/office/powerpoint/2010/main" val="28862052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B5943C6E-E396-4441-97CA-62BB7AA838C8}"/>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3288" algn="l"/>
                <a:tab pos="2898775"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3288" algn="l"/>
                <a:tab pos="2898775"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3288" algn="l"/>
                <a:tab pos="2898775"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3288" algn="l"/>
                <a:tab pos="2898775"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3288" algn="l"/>
                <a:tab pos="2898775"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3288" algn="l"/>
                <a:tab pos="2898775"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3288" algn="l"/>
                <a:tab pos="2898775"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3288" algn="l"/>
                <a:tab pos="2898775"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3288" algn="l"/>
                <a:tab pos="2898775" algn="l"/>
              </a:tabLst>
              <a:defRPr sz="1200">
                <a:solidFill>
                  <a:srgbClr val="000000"/>
                </a:solidFill>
                <a:latin typeface="Times New Roman" panose="02020603050405020304" pitchFamily="18" charset="0"/>
              </a:defRPr>
            </a:lvl9pPr>
          </a:lstStyle>
          <a:p>
            <a:pPr>
              <a:spcBef>
                <a:spcPct val="0"/>
              </a:spcBef>
              <a:buClrTx/>
              <a:buFontTx/>
              <a:buNone/>
            </a:pPr>
            <a:fld id="{5FB0470E-071A-5444-AD0E-1EF77A871F50}" type="slidenum">
              <a:rPr lang="de-DE" altLang="de-DE"/>
              <a:pPr>
                <a:spcBef>
                  <a:spcPct val="0"/>
                </a:spcBef>
                <a:buClrTx/>
                <a:buFontTx/>
                <a:buNone/>
              </a:pPr>
              <a:t>22</a:t>
            </a:fld>
            <a:endParaRPr lang="de-DE" altLang="de-DE"/>
          </a:p>
        </p:txBody>
      </p:sp>
      <p:sp>
        <p:nvSpPr>
          <p:cNvPr id="36867" name="Rectangle 1">
            <a:extLst>
              <a:ext uri="{FF2B5EF4-FFF2-40B4-BE49-F238E27FC236}">
                <a16:creationId xmlns:a16="http://schemas.microsoft.com/office/drawing/2014/main" id="{237E780B-1490-B645-B5EB-592CB11E714A}"/>
              </a:ext>
            </a:extLst>
          </p:cNvPr>
          <p:cNvSpPr>
            <a:spLocks noGrp="1" noRot="1" noChangeAspect="1" noChangeArrowheads="1" noTextEdit="1"/>
          </p:cNvSpPr>
          <p:nvPr>
            <p:ph type="sldImg"/>
          </p:nvPr>
        </p:nvSpPr>
        <p:spPr>
          <a:xfrm>
            <a:off x="919163" y="742950"/>
            <a:ext cx="4962525" cy="3722688"/>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6868" name="Rectangle 2">
            <a:extLst>
              <a:ext uri="{FF2B5EF4-FFF2-40B4-BE49-F238E27FC236}">
                <a16:creationId xmlns:a16="http://schemas.microsoft.com/office/drawing/2014/main" id="{DE41D9E8-E557-6C49-95F1-B7D4945228CE}"/>
              </a:ext>
            </a:extLst>
          </p:cNvPr>
          <p:cNvSpPr>
            <a:spLocks noGrp="1" noChangeArrowheads="1"/>
          </p:cNvSpPr>
          <p:nvPr>
            <p:ph type="body" idx="1"/>
          </p:nvPr>
        </p:nvSpPr>
        <p:spPr>
          <a:xfrm>
            <a:off x="906463" y="4713288"/>
            <a:ext cx="4986337" cy="44688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latin typeface="Times New Roman" panose="02020603050405020304" pitchFamily="18" charset="0"/>
            </a:endParaRPr>
          </a:p>
        </p:txBody>
      </p:sp>
    </p:spTree>
    <p:extLst>
      <p:ext uri="{BB962C8B-B14F-4D97-AF65-F5344CB8AC3E}">
        <p14:creationId xmlns:p14="http://schemas.microsoft.com/office/powerpoint/2010/main" val="6183000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4"/>
          <p:cNvSpPr>
            <a:spLocks noChangeArrowheads="1"/>
          </p:cNvSpPr>
          <p:nvPr/>
        </p:nvSpPr>
        <p:spPr bwMode="auto">
          <a:xfrm>
            <a:off x="8188325" y="6513023"/>
            <a:ext cx="617157" cy="184666"/>
          </a:xfrm>
          <a:prstGeom prst="rect">
            <a:avLst/>
          </a:prstGeom>
          <a:noFill/>
          <a:ln w="9525">
            <a:noFill/>
            <a:miter lim="800000"/>
            <a:headEnd/>
            <a:tailEnd/>
          </a:ln>
        </p:spPr>
        <p:txBody>
          <a:bodyPr wrap="none" lIns="0" tIns="0" rIns="0" bIns="0">
            <a:spAutoFit/>
          </a:bodyPr>
          <a:lstStyle/>
          <a:p>
            <a:pPr algn="l">
              <a:defRPr/>
            </a:pPr>
            <a:r>
              <a:rPr lang="de-DE" sz="1200" dirty="0">
                <a:solidFill>
                  <a:srgbClr val="5F758D"/>
                </a:solidFill>
                <a:latin typeface="Century Gothic" pitchFamily="34" charset="0"/>
              </a:rPr>
              <a:t>Slide: </a:t>
            </a:r>
            <a:fld id="{00674DB5-EA4F-4207-BB2F-8F03D6107A33}" type="slidenum">
              <a:rPr lang="de-DE" sz="1200">
                <a:solidFill>
                  <a:srgbClr val="5F758D"/>
                </a:solidFill>
                <a:latin typeface="Century Gothic" pitchFamily="34" charset="0"/>
              </a:rPr>
              <a:pPr algn="l">
                <a:defRPr/>
              </a:pPr>
              <a:t>‹#›</a:t>
            </a:fld>
            <a:endParaRPr lang="de-DE" sz="1200" dirty="0">
              <a:solidFill>
                <a:srgbClr val="5F758D"/>
              </a:solidFill>
              <a:latin typeface="Century Gothic" pitchFamily="34" charset="0"/>
            </a:endParaRPr>
          </a:p>
        </p:txBody>
      </p:sp>
      <p:sp>
        <p:nvSpPr>
          <p:cNvPr id="5" name="AutoShape 5"/>
          <p:cNvSpPr>
            <a:spLocks noChangeAspect="1" noChangeArrowheads="1" noTextEdit="1"/>
          </p:cNvSpPr>
          <p:nvPr/>
        </p:nvSpPr>
        <p:spPr bwMode="auto">
          <a:xfrm>
            <a:off x="0" y="3244851"/>
            <a:ext cx="9144000" cy="288925"/>
          </a:xfrm>
          <a:prstGeom prst="rect">
            <a:avLst/>
          </a:prstGeom>
          <a:noFill/>
          <a:ln w="9525">
            <a:noFill/>
            <a:miter lim="800000"/>
            <a:headEnd/>
            <a:tailEnd/>
          </a:ln>
        </p:spPr>
        <p:txBody>
          <a:bodyPr/>
          <a:lstStyle/>
          <a:p>
            <a:pPr>
              <a:defRPr/>
            </a:pPr>
            <a:endParaRPr lang="en-US">
              <a:latin typeface="Tahoma" pitchFamily="34" charset="0"/>
            </a:endParaRPr>
          </a:p>
        </p:txBody>
      </p:sp>
      <p:pic>
        <p:nvPicPr>
          <p:cNvPr id="7" name="Picture 2"/>
          <p:cNvPicPr>
            <a:picLocks noChangeAspect="1" noChangeArrowheads="1"/>
          </p:cNvPicPr>
          <p:nvPr userDrawn="1"/>
        </p:nvPicPr>
        <p:blipFill>
          <a:blip r:embed="rId3"/>
          <a:srcRect/>
          <a:stretch>
            <a:fillRect/>
          </a:stretch>
        </p:blipFill>
        <p:spPr bwMode="auto">
          <a:xfrm>
            <a:off x="7712320" y="4881563"/>
            <a:ext cx="1431680" cy="933450"/>
          </a:xfrm>
          <a:prstGeom prst="rect">
            <a:avLst/>
          </a:prstGeom>
          <a:noFill/>
          <a:ln w="12700">
            <a:noFill/>
            <a:miter lim="800000"/>
            <a:headEnd/>
            <a:tailEnd/>
          </a:ln>
        </p:spPr>
      </p:pic>
      <p:sp>
        <p:nvSpPr>
          <p:cNvPr id="328706" name="Rectangle 2"/>
          <p:cNvSpPr>
            <a:spLocks noGrp="1" noChangeArrowheads="1"/>
          </p:cNvSpPr>
          <p:nvPr>
            <p:ph type="ctrTitle" sz="quarter"/>
          </p:nvPr>
        </p:nvSpPr>
        <p:spPr>
          <a:xfrm>
            <a:off x="4089889" y="666750"/>
            <a:ext cx="4810857" cy="1874838"/>
          </a:xfrm>
        </p:spPr>
        <p:txBody>
          <a:bodyPr anchor="b"/>
          <a:lstStyle>
            <a:lvl1pPr>
              <a:defRPr sz="3200"/>
            </a:lvl1pPr>
          </a:lstStyle>
          <a:p>
            <a:r>
              <a:rPr lang="en-GB"/>
              <a:t>Click to edit Master title style</a:t>
            </a:r>
          </a:p>
        </p:txBody>
      </p:sp>
      <p:sp>
        <p:nvSpPr>
          <p:cNvPr id="328707" name="Rectangle 3"/>
          <p:cNvSpPr>
            <a:spLocks noGrp="1" noChangeArrowheads="1"/>
          </p:cNvSpPr>
          <p:nvPr>
            <p:ph type="subTitle" sz="quarter" idx="1"/>
          </p:nvPr>
        </p:nvSpPr>
        <p:spPr>
          <a:xfrm>
            <a:off x="4081097" y="2722564"/>
            <a:ext cx="4826977" cy="1093787"/>
          </a:xfrm>
        </p:spPr>
        <p:txBody>
          <a:bodyPr/>
          <a:lstStyle>
            <a:lvl1pPr marL="0" indent="0">
              <a:buNone/>
              <a:defRPr sz="1800">
                <a:solidFill>
                  <a:schemeClr val="bg1"/>
                </a:solidFill>
                <a:latin typeface="Century Gothic" pitchFamily="34" charset="0"/>
              </a:defRPr>
            </a:lvl1pPr>
          </a:lstStyle>
          <a:p>
            <a:r>
              <a:rPr lang="en-GB" dirty="0"/>
              <a:t>Click to edit Master subtitle style</a:t>
            </a: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r>
              <a:rPr lang="en-US" dirty="0">
                <a:solidFill>
                  <a:srgbClr val="002569"/>
                </a:solidFill>
              </a:rPr>
              <a:t>May 2013</a:t>
            </a: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srgbClr val="002569"/>
              </a:solidFill>
            </a:endParaRPr>
          </a:p>
        </p:txBody>
      </p:sp>
      <p:sp>
        <p:nvSpPr>
          <p:cNvPr id="6" name="Slide Number Placeholder 5"/>
          <p:cNvSpPr>
            <a:spLocks noGrp="1"/>
          </p:cNvSpPr>
          <p:nvPr>
            <p:ph type="sldNum" sz="quarter" idx="12"/>
          </p:nvPr>
        </p:nvSpPr>
        <p:spPr/>
        <p:txBody>
          <a:bodyPr/>
          <a:lstStyle/>
          <a:p>
            <a:fld id="{B4033504-764F-4D7D-8E80-01B1CC0E791C}" type="slidenum">
              <a:rPr lang="en-US" smtClean="0"/>
              <a:pPr/>
              <a:t>‹#›</a:t>
            </a:fld>
            <a:endParaRPr lang="en-US"/>
          </a:p>
        </p:txBody>
      </p:sp>
    </p:spTree>
    <p:extLst>
      <p:ext uri="{BB962C8B-B14F-4D97-AF65-F5344CB8AC3E}">
        <p14:creationId xmlns:p14="http://schemas.microsoft.com/office/powerpoint/2010/main" val="5205118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5F3DEABF-5B8F-A943-87E2-9A3482D783D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95706" y="6443664"/>
            <a:ext cx="1566246" cy="369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4" descr="http://www.conterra.de/img/download/conterra_Logo_RGB_150dpi_3,15cm.jpg">
            <a:extLst>
              <a:ext uri="{FF2B5EF4-FFF2-40B4-BE49-F238E27FC236}">
                <a16:creationId xmlns:a16="http://schemas.microsoft.com/office/drawing/2014/main" id="{F22DF9FB-7290-FD48-90A8-FFCA6C6AA3E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20142" y="6550025"/>
            <a:ext cx="1261494" cy="1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774571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9" name="Rectangle 8"/>
          <p:cNvSpPr/>
          <p:nvPr userDrawn="1"/>
        </p:nvSpPr>
        <p:spPr bwMode="auto">
          <a:xfrm>
            <a:off x="0" y="1347788"/>
            <a:ext cx="9144000" cy="551021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wrap="none" anchor="ctr"/>
          <a:lstStyle/>
          <a:p>
            <a:pPr algn="r" defTabSz="914400" eaLnBrk="0" hangingPunct="0">
              <a:defRPr/>
            </a:pPr>
            <a:endParaRPr lang="en-US" sz="1500" dirty="0">
              <a:solidFill>
                <a:srgbClr val="000000"/>
              </a:solidFill>
              <a:latin typeface="Tahoma" pitchFamily="34" charset="0"/>
              <a:ea typeface="ＭＳ Ｐゴシック" pitchFamily="-105" charset="-128"/>
              <a:cs typeface="ＭＳ Ｐゴシック" pitchFamily="-105" charset="-128"/>
            </a:endParaRPr>
          </a:p>
        </p:txBody>
      </p:sp>
      <p:sp>
        <p:nvSpPr>
          <p:cNvPr id="1027" name="Rectangle 2"/>
          <p:cNvSpPr>
            <a:spLocks noGrp="1" noChangeArrowheads="1"/>
          </p:cNvSpPr>
          <p:nvPr>
            <p:ph type="title"/>
          </p:nvPr>
        </p:nvSpPr>
        <p:spPr bwMode="auto">
          <a:xfrm>
            <a:off x="2137144" y="188913"/>
            <a:ext cx="6930656" cy="5016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dirty="0"/>
              <a:t>Click to edit Master title style</a:t>
            </a:r>
          </a:p>
        </p:txBody>
      </p:sp>
      <p:sp>
        <p:nvSpPr>
          <p:cNvPr id="1028" name="Rectangle 58"/>
          <p:cNvSpPr>
            <a:spLocks noGrp="1" noChangeArrowheads="1"/>
          </p:cNvSpPr>
          <p:nvPr>
            <p:ph type="body" idx="1"/>
          </p:nvPr>
        </p:nvSpPr>
        <p:spPr bwMode="auto">
          <a:xfrm>
            <a:off x="296863" y="1457325"/>
            <a:ext cx="8445500" cy="48641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8" name="Rectangle 4"/>
          <p:cNvSpPr>
            <a:spLocks noGrp="1" noChangeArrowheads="1"/>
          </p:cNvSpPr>
          <p:nvPr>
            <p:ph type="sldNum" sz="quarter" idx="4"/>
          </p:nvPr>
        </p:nvSpPr>
        <p:spPr>
          <a:xfrm>
            <a:off x="7239000" y="6600825"/>
            <a:ext cx="1905000" cy="257175"/>
          </a:xfrm>
          <a:prstGeom prst="rect">
            <a:avLst/>
          </a:prstGeom>
        </p:spPr>
        <p:txBody>
          <a:bodyPr vert="horz" wrap="square" lIns="91440" tIns="45720" rIns="91440" bIns="45720" numCol="1" anchor="t" anchorCtr="0" compatLnSpc="1">
            <a:prstTxWarp prst="textNoShape">
              <a:avLst/>
            </a:prstTxWarp>
          </a:bodyPr>
          <a:lstStyle>
            <a:lvl1pPr algn="r" eaLnBrk="0" hangingPunct="0">
              <a:spcBef>
                <a:spcPct val="50000"/>
              </a:spcBef>
              <a:defRPr sz="1000">
                <a:solidFill>
                  <a:srgbClr val="002569"/>
                </a:solidFill>
                <a:latin typeface="Calibri" pitchFamily="-106" charset="0"/>
                <a:cs typeface="Calibri" pitchFamily="-106" charset="0"/>
              </a:defRPr>
            </a:lvl1pPr>
          </a:lstStyle>
          <a:p>
            <a:pPr>
              <a:defRPr/>
            </a:pPr>
            <a:fld id="{980EA4A0-E513-42EA-B292-B21C1B51B660}" type="slidenum">
              <a:rPr lang="en-US"/>
              <a:pPr>
                <a:defRPr/>
              </a:pPr>
              <a:t>‹#›</a:t>
            </a:fld>
            <a:endParaRPr lang="en-US"/>
          </a:p>
        </p:txBody>
      </p:sp>
      <p:pic>
        <p:nvPicPr>
          <p:cNvPr id="10" name="Picture 34"/>
          <p:cNvPicPr>
            <a:picLocks noChangeAspect="1" noChangeArrowheads="1"/>
          </p:cNvPicPr>
          <p:nvPr userDrawn="1"/>
        </p:nvPicPr>
        <p:blipFill>
          <a:blip r:embed="rId6" cstate="print"/>
          <a:srcRect t="16208"/>
          <a:stretch>
            <a:fillRect/>
          </a:stretch>
        </p:blipFill>
        <p:spPr bwMode="auto">
          <a:xfrm>
            <a:off x="1" y="0"/>
            <a:ext cx="1375442" cy="6905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72" r:id="rId1"/>
    <p:sldLayoutId id="2147483675" r:id="rId2"/>
    <p:sldLayoutId id="2147483676" r:id="rId3"/>
  </p:sldLayoutIdLst>
  <p:transition spd="slow"/>
  <p:hf hdr="0" ftr="0" dt="0"/>
  <p:txStyles>
    <p:titleStyle>
      <a:lvl1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1pPr>
      <a:lvl2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2pPr>
      <a:lvl3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3pPr>
      <a:lvl4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4pPr>
      <a:lvl5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2800" b="1">
          <a:solidFill>
            <a:schemeClr val="bg1"/>
          </a:solidFill>
          <a:latin typeface="Century Gothic" pitchFamily="34" charset="0"/>
        </a:defRPr>
      </a:lvl6pPr>
      <a:lvl7pPr marL="914400" algn="l" rtl="0" eaLnBrk="0" fontAlgn="base" hangingPunct="0">
        <a:spcBef>
          <a:spcPct val="0"/>
        </a:spcBef>
        <a:spcAft>
          <a:spcPct val="0"/>
        </a:spcAft>
        <a:defRPr sz="2800" b="1">
          <a:solidFill>
            <a:schemeClr val="bg1"/>
          </a:solidFill>
          <a:latin typeface="Century Gothic" pitchFamily="34" charset="0"/>
        </a:defRPr>
      </a:lvl7pPr>
      <a:lvl8pPr marL="1371600" algn="l" rtl="0" eaLnBrk="0" fontAlgn="base" hangingPunct="0">
        <a:spcBef>
          <a:spcPct val="0"/>
        </a:spcBef>
        <a:spcAft>
          <a:spcPct val="0"/>
        </a:spcAft>
        <a:defRPr sz="2800" b="1">
          <a:solidFill>
            <a:schemeClr val="bg1"/>
          </a:solidFill>
          <a:latin typeface="Century Gothic" pitchFamily="34" charset="0"/>
        </a:defRPr>
      </a:lvl8pPr>
      <a:lvl9pPr marL="1828800" algn="l" rtl="0" eaLnBrk="0" fontAlgn="base" hangingPunct="0">
        <a:spcBef>
          <a:spcPct val="0"/>
        </a:spcBef>
        <a:spcAft>
          <a:spcPct val="0"/>
        </a:spcAft>
        <a:defRPr sz="2800" b="1">
          <a:solidFill>
            <a:schemeClr val="bg1"/>
          </a:solidFill>
          <a:latin typeface="Century Gothic" pitchFamily="34" charset="0"/>
        </a:defRPr>
      </a:lvl9pPr>
    </p:titleStyle>
    <p:bodyStyle>
      <a:lvl1pPr marL="342900" indent="-342900" algn="l" rtl="0" eaLnBrk="0" fontAlgn="base" hangingPunct="0">
        <a:spcBef>
          <a:spcPct val="20000"/>
        </a:spcBef>
        <a:spcAft>
          <a:spcPct val="0"/>
        </a:spcAft>
        <a:buFont typeface="Arial" charset="0"/>
        <a:buChar char="•"/>
        <a:defRPr sz="2400" b="1">
          <a:solidFill>
            <a:schemeClr val="tx2"/>
          </a:solidFill>
          <a:latin typeface="Arial" charset="0"/>
          <a:ea typeface="ＭＳ Ｐゴシック" charset="-128"/>
          <a:cs typeface="ＭＳ Ｐゴシック" charset="-128"/>
        </a:defRPr>
      </a:lvl1pPr>
      <a:lvl2pPr marL="742950" indent="-285750" algn="l" rtl="0" eaLnBrk="0" fontAlgn="base" hangingPunct="0">
        <a:spcBef>
          <a:spcPct val="20000"/>
        </a:spcBef>
        <a:spcAft>
          <a:spcPct val="0"/>
        </a:spcAft>
        <a:buFont typeface="Arial" pitchFamily="34" charset="0"/>
        <a:buChar char="–"/>
        <a:defRPr sz="2200" b="1">
          <a:solidFill>
            <a:schemeClr val="tx2"/>
          </a:solidFill>
          <a:latin typeface="Arial" charset="0"/>
          <a:ea typeface="ＭＳ Ｐゴシック" charset="-128"/>
        </a:defRPr>
      </a:lvl2pPr>
      <a:lvl3pPr marL="1143000" indent="-228600" algn="l" rtl="0" eaLnBrk="0" fontAlgn="base" hangingPunct="0">
        <a:spcBef>
          <a:spcPct val="20000"/>
        </a:spcBef>
        <a:spcAft>
          <a:spcPct val="0"/>
        </a:spcAft>
        <a:buSzPct val="75000"/>
        <a:buFont typeface="Courier New" pitchFamily="-106" charset="0"/>
        <a:buChar char="o"/>
        <a:defRPr sz="2000" b="1">
          <a:solidFill>
            <a:schemeClr val="tx2"/>
          </a:solidFill>
          <a:latin typeface="Arial" charset="0"/>
          <a:ea typeface="ＭＳ Ｐゴシック" charset="-128"/>
        </a:defRPr>
      </a:lvl3pPr>
      <a:lvl4pPr marL="1600200" indent="-228600" algn="l" rtl="0" eaLnBrk="0" fontAlgn="base" hangingPunct="0">
        <a:spcBef>
          <a:spcPct val="20000"/>
        </a:spcBef>
        <a:spcAft>
          <a:spcPct val="0"/>
        </a:spcAft>
        <a:buFont typeface="Wingdings" pitchFamily="-106" charset="2"/>
        <a:buChar char="§"/>
        <a:defRPr b="1">
          <a:solidFill>
            <a:schemeClr val="tx2"/>
          </a:solidFill>
          <a:latin typeface="Arial" charset="0"/>
          <a:ea typeface="ＭＳ Ｐゴシック" charset="-128"/>
        </a:defRPr>
      </a:lvl4pPr>
      <a:lvl5pPr marL="2057400" indent="-228600" algn="l" rtl="0" eaLnBrk="0" fontAlgn="base" hangingPunct="0">
        <a:spcBef>
          <a:spcPct val="20000"/>
        </a:spcBef>
        <a:spcAft>
          <a:spcPct val="0"/>
        </a:spcAft>
        <a:buFont typeface="Arial" charset="0"/>
        <a:buChar char="•"/>
        <a:defRPr sz="1600" b="1">
          <a:solidFill>
            <a:schemeClr val="tx2"/>
          </a:solidFill>
          <a:latin typeface="Arial" charset="0"/>
          <a:ea typeface="ＭＳ Ｐゴシック" charset="-128"/>
        </a:defRPr>
      </a:lvl5pPr>
      <a:lvl6pPr marL="2514600" indent="-228600" algn="l" rtl="0" eaLnBrk="0" fontAlgn="base" hangingPunct="0">
        <a:spcBef>
          <a:spcPct val="20000"/>
        </a:spcBef>
        <a:spcAft>
          <a:spcPct val="0"/>
        </a:spcAft>
        <a:defRPr sz="2400">
          <a:solidFill>
            <a:schemeClr val="tx2"/>
          </a:solidFill>
          <a:latin typeface="+mn-lt"/>
        </a:defRPr>
      </a:lvl6pPr>
      <a:lvl7pPr marL="2971800" indent="-228600" algn="l" rtl="0" eaLnBrk="0" fontAlgn="base" hangingPunct="0">
        <a:spcBef>
          <a:spcPct val="20000"/>
        </a:spcBef>
        <a:spcAft>
          <a:spcPct val="0"/>
        </a:spcAft>
        <a:defRPr sz="2400">
          <a:solidFill>
            <a:schemeClr val="tx2"/>
          </a:solidFill>
          <a:latin typeface="+mn-lt"/>
        </a:defRPr>
      </a:lvl7pPr>
      <a:lvl8pPr marL="3429000" indent="-228600" algn="l" rtl="0" eaLnBrk="0" fontAlgn="base" hangingPunct="0">
        <a:spcBef>
          <a:spcPct val="20000"/>
        </a:spcBef>
        <a:spcAft>
          <a:spcPct val="0"/>
        </a:spcAft>
        <a:defRPr sz="2400">
          <a:solidFill>
            <a:schemeClr val="tx2"/>
          </a:solidFill>
          <a:latin typeface="+mn-lt"/>
        </a:defRPr>
      </a:lvl8pPr>
      <a:lvl9pPr marL="3886200" indent="-228600" algn="l" rtl="0" eaLnBrk="0" fontAlgn="base" hangingPunct="0">
        <a:spcBef>
          <a:spcPct val="20000"/>
        </a:spcBef>
        <a:spcAft>
          <a:spcPct val="0"/>
        </a:spcAft>
        <a:defRPr sz="2400">
          <a:solidFill>
            <a:schemeClr val="tx2"/>
          </a:solidFill>
          <a:latin typeface="+mn-lt"/>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opensearch-ui.earthdata.nasa.gov/validations/index"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hyperlink" Target="http://eoportal.eumetsat.int/eopos?dtstart=2015-09-04T00:00:00Z&amp;pI=urn:ogc:def:EOP:EUM:acronym:OAS025:fileid:EO:EUM:DAT:METOP:OAS025&amp;dtend=2015-09-06T15:00:00Z"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hyperlink" Target="http://navigator.eumetsat.int/eopos?dtstart=2015-09-04T00:00:00Z&amp;pI=urn:ogc:def:EOP:EUM:acronym:OAS025:fileid:EO:EUM:DAT:METOP:OAS025&amp;dtend=2015-09-06T15:00:00Z"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hyperlink" Target="https://navigator.eumetsat.int/eopos?dtstart=2009-11-04T00%3A00%3A00Z&amp;pI=acronym.OASW025.fileid.EO.EUM.DAT.METOP.ASCAT25&amp;dtend=2009-11-05T15%3A00%3A00Z" TargetMode="External"/><Relationship Id="rId4" Type="http://schemas.openxmlformats.org/officeDocument/2006/relationships/hyperlink" Target="http://navigator.eumetsat.int/eopos?bbox=-70.00,10.00,-20.00,13.00&amp;dtstart=2015-09-04T00:00:00Z&amp;pI=urn:ogc:def:EOP:EUM:acronym:OAS025:fileid:EO:EUM:DAT:METOP:OAS025&amp;dtend=2015-09-06T00:00:00Z&amp;c=2"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https://www.eodms-sgdot.nrcan-rncan.gc.ca/index_en.jsp"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cwic.wgiss.ceos.org/asset/index.html" TargetMode="Externa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cwic.wgiss.ceos.org/cwicmastermetrics/"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44"/>
          <p:cNvSpPr>
            <a:spLocks noGrp="1" noChangeArrowheads="1"/>
          </p:cNvSpPr>
          <p:nvPr>
            <p:ph type="ctrTitle"/>
          </p:nvPr>
        </p:nvSpPr>
        <p:spPr>
          <a:xfrm>
            <a:off x="2288457" y="909539"/>
            <a:ext cx="6568050" cy="3243445"/>
          </a:xfrm>
        </p:spPr>
        <p:txBody>
          <a:bodyPr/>
          <a:lstStyle/>
          <a:p>
            <a:r>
              <a:rPr lang="en-US" sz="4400" dirty="0"/>
              <a:t>WGISS CWIC Report </a:t>
            </a:r>
            <a:br>
              <a:rPr lang="en-US" sz="4400" dirty="0"/>
            </a:br>
            <a:br>
              <a:rPr lang="en-US" sz="4400" dirty="0"/>
            </a:br>
            <a:r>
              <a:rPr lang="en-US" sz="2400" dirty="0"/>
              <a:t>21 April 2020</a:t>
            </a:r>
            <a:br>
              <a:rPr lang="en-US" sz="2400" dirty="0"/>
            </a:br>
            <a:r>
              <a:rPr lang="en-US" sz="2400" dirty="0"/>
              <a:t>Min Minnie Wong</a:t>
            </a:r>
            <a:br>
              <a:rPr lang="en-US" sz="2400" dirty="0"/>
            </a:br>
            <a:r>
              <a:rPr lang="en-US" sz="2400" dirty="0"/>
              <a:t>Diane Davies</a:t>
            </a:r>
            <a:br>
              <a:rPr lang="en-US" sz="2400" dirty="0"/>
            </a:br>
            <a:endParaRPr lang="en-US" sz="4400" dirty="0"/>
          </a:p>
        </p:txBody>
      </p:sp>
      <p:sp>
        <p:nvSpPr>
          <p:cNvPr id="56322" name="AutoShape 2" descr="https://www.in-jaxa/fw/dfw/iwlx/kouho/intra/jaxabrand/logo/download/A2_1_blue_glay.jpg"/>
          <p:cNvSpPr>
            <a:spLocks noChangeAspect="1" noChangeArrowheads="1"/>
          </p:cNvSpPr>
          <p:nvPr/>
        </p:nvSpPr>
        <p:spPr bwMode="auto">
          <a:xfrm>
            <a:off x="63500" y="-136525"/>
            <a:ext cx="7162800" cy="4495800"/>
          </a:xfrm>
          <a:prstGeom prst="rect">
            <a:avLst/>
          </a:prstGeom>
          <a:noFill/>
        </p:spPr>
        <p:txBody>
          <a:bodyPr vert="horz" wrap="square" lIns="91440" tIns="45720" rIns="91440" bIns="45720" numCol="1" anchor="t" anchorCtr="0" compatLnSpc="1">
            <a:prstTxWarp prst="textNoShape">
              <a:avLst/>
            </a:prstTxWarp>
          </a:bodyPr>
          <a:lstStyle/>
          <a:p>
            <a:endParaRPr lang="ja-JP" altLang="en-US"/>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6C597-F232-5841-BB60-5DF34ECA1025}"/>
              </a:ext>
            </a:extLst>
          </p:cNvPr>
          <p:cNvSpPr>
            <a:spLocks noGrp="1"/>
          </p:cNvSpPr>
          <p:nvPr>
            <p:ph type="title"/>
          </p:nvPr>
        </p:nvSpPr>
        <p:spPr/>
        <p:txBody>
          <a:bodyPr/>
          <a:lstStyle/>
          <a:p>
            <a:r>
              <a:rPr lang="en-US" dirty="0"/>
              <a:t>Evolution of CWIC: Transition Plan</a:t>
            </a:r>
          </a:p>
        </p:txBody>
      </p:sp>
      <p:sp>
        <p:nvSpPr>
          <p:cNvPr id="3" name="Content Placeholder 2">
            <a:extLst>
              <a:ext uri="{FF2B5EF4-FFF2-40B4-BE49-F238E27FC236}">
                <a16:creationId xmlns:a16="http://schemas.microsoft.com/office/drawing/2014/main" id="{1F03B246-659A-3A4D-9702-50E73B026805}"/>
              </a:ext>
            </a:extLst>
          </p:cNvPr>
          <p:cNvSpPr>
            <a:spLocks noGrp="1"/>
          </p:cNvSpPr>
          <p:nvPr>
            <p:ph idx="1"/>
          </p:nvPr>
        </p:nvSpPr>
        <p:spPr/>
        <p:txBody>
          <a:bodyPr/>
          <a:lstStyle/>
          <a:p>
            <a:r>
              <a:rPr lang="en-US" sz="2200" b="0" dirty="0"/>
              <a:t>Work with data partners to ensure their native, publicly available OpenSearch compliant implementations provide granule searches within a dataset.</a:t>
            </a:r>
          </a:p>
          <a:p>
            <a:r>
              <a:rPr lang="en-US" sz="2200" b="0" dirty="0"/>
              <a:t>NASA OpenSearch UI validation tool (</a:t>
            </a:r>
            <a:r>
              <a:rPr lang="en-US" sz="2200" b="0" dirty="0">
                <a:hlinkClick r:id="rId2"/>
              </a:rPr>
              <a:t>https://opensearch-ui.earthdata.nasa.gov/validations/index</a:t>
            </a:r>
            <a:r>
              <a:rPr lang="en-US" sz="2200" b="0" dirty="0"/>
              <a:t>)  can be used to validate and point to issues that might make the transition more difficult.</a:t>
            </a:r>
          </a:p>
          <a:p>
            <a:r>
              <a:rPr lang="en-US" sz="2200" b="0" dirty="0"/>
              <a:t>The CWIC technical POCs will help with validation results interpretation and approaches to increase the compliance score and ensure that the transition will be as seamless as possible.</a:t>
            </a:r>
          </a:p>
          <a:p>
            <a:r>
              <a:rPr lang="en-US" sz="2200" b="0" dirty="0"/>
              <a:t>NASA will continue to implement a testing and notification workflow which will inform CWIC data partners of issues identified during testing.</a:t>
            </a:r>
          </a:p>
          <a:p>
            <a:endParaRPr lang="en-US" b="0" dirty="0"/>
          </a:p>
          <a:p>
            <a:endParaRPr lang="en-US" b="0" dirty="0"/>
          </a:p>
          <a:p>
            <a:endParaRPr lang="en-US" b="0" dirty="0"/>
          </a:p>
          <a:p>
            <a:endParaRPr lang="en-US" dirty="0"/>
          </a:p>
        </p:txBody>
      </p:sp>
      <p:sp>
        <p:nvSpPr>
          <p:cNvPr id="4" name="Slide Number Placeholder 3">
            <a:extLst>
              <a:ext uri="{FF2B5EF4-FFF2-40B4-BE49-F238E27FC236}">
                <a16:creationId xmlns:a16="http://schemas.microsoft.com/office/drawing/2014/main" id="{D4D25EE6-9C86-2240-A55C-9F142058AC94}"/>
              </a:ext>
            </a:extLst>
          </p:cNvPr>
          <p:cNvSpPr>
            <a:spLocks noGrp="1"/>
          </p:cNvSpPr>
          <p:nvPr>
            <p:ph type="sldNum" sz="quarter" idx="12"/>
          </p:nvPr>
        </p:nvSpPr>
        <p:spPr/>
        <p:txBody>
          <a:bodyPr/>
          <a:lstStyle/>
          <a:p>
            <a:fld id="{B4033504-764F-4D7D-8E80-01B1CC0E791C}" type="slidenum">
              <a:rPr lang="en-US" smtClean="0"/>
              <a:pPr/>
              <a:t>10</a:t>
            </a:fld>
            <a:endParaRPr lang="en-US"/>
          </a:p>
        </p:txBody>
      </p:sp>
    </p:spTree>
    <p:extLst>
      <p:ext uri="{BB962C8B-B14F-4D97-AF65-F5344CB8AC3E}">
        <p14:creationId xmlns:p14="http://schemas.microsoft.com/office/powerpoint/2010/main" val="18456059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D4A13-29CE-DA4B-83D8-CB9210512FE8}"/>
              </a:ext>
            </a:extLst>
          </p:cNvPr>
          <p:cNvSpPr>
            <a:spLocks noGrp="1"/>
          </p:cNvSpPr>
          <p:nvPr>
            <p:ph type="title"/>
          </p:nvPr>
        </p:nvSpPr>
        <p:spPr/>
        <p:txBody>
          <a:bodyPr/>
          <a:lstStyle/>
          <a:p>
            <a:r>
              <a:rPr lang="en-US" dirty="0"/>
              <a:t>Current CWIC Architecture</a:t>
            </a:r>
          </a:p>
        </p:txBody>
      </p:sp>
      <p:sp>
        <p:nvSpPr>
          <p:cNvPr id="3" name="Content Placeholder 2">
            <a:extLst>
              <a:ext uri="{FF2B5EF4-FFF2-40B4-BE49-F238E27FC236}">
                <a16:creationId xmlns:a16="http://schemas.microsoft.com/office/drawing/2014/main" id="{878FE0C0-6183-FC4A-89FF-8AC459E25EC7}"/>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3926848A-45F9-FE49-9068-D99906202466}"/>
              </a:ext>
            </a:extLst>
          </p:cNvPr>
          <p:cNvSpPr>
            <a:spLocks noGrp="1"/>
          </p:cNvSpPr>
          <p:nvPr>
            <p:ph type="sldNum" sz="quarter" idx="12"/>
          </p:nvPr>
        </p:nvSpPr>
        <p:spPr/>
        <p:txBody>
          <a:bodyPr/>
          <a:lstStyle/>
          <a:p>
            <a:fld id="{B4033504-764F-4D7D-8E80-01B1CC0E791C}" type="slidenum">
              <a:rPr lang="en-US" smtClean="0"/>
              <a:pPr/>
              <a:t>11</a:t>
            </a:fld>
            <a:endParaRPr lang="en-US"/>
          </a:p>
        </p:txBody>
      </p:sp>
      <p:pic>
        <p:nvPicPr>
          <p:cNvPr id="5" name="Picture 4">
            <a:extLst>
              <a:ext uri="{FF2B5EF4-FFF2-40B4-BE49-F238E27FC236}">
                <a16:creationId xmlns:a16="http://schemas.microsoft.com/office/drawing/2014/main" id="{75A1BEC0-8E04-AC48-8C40-4EA82F883505}"/>
              </a:ext>
            </a:extLst>
          </p:cNvPr>
          <p:cNvPicPr/>
          <p:nvPr/>
        </p:nvPicPr>
        <p:blipFill>
          <a:blip r:embed="rId2"/>
          <a:stretch>
            <a:fillRect/>
          </a:stretch>
        </p:blipFill>
        <p:spPr>
          <a:xfrm>
            <a:off x="296863" y="1457325"/>
            <a:ext cx="8649429" cy="4596714"/>
          </a:xfrm>
          <a:prstGeom prst="rect">
            <a:avLst/>
          </a:prstGeom>
        </p:spPr>
      </p:pic>
    </p:spTree>
    <p:extLst>
      <p:ext uri="{BB962C8B-B14F-4D97-AF65-F5344CB8AC3E}">
        <p14:creationId xmlns:p14="http://schemas.microsoft.com/office/powerpoint/2010/main" val="1618135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4D737-C6B9-0F49-B3B0-B4E01AA26EAE}"/>
              </a:ext>
            </a:extLst>
          </p:cNvPr>
          <p:cNvSpPr>
            <a:spLocks noGrp="1"/>
          </p:cNvSpPr>
          <p:nvPr>
            <p:ph type="title"/>
          </p:nvPr>
        </p:nvSpPr>
        <p:spPr/>
        <p:txBody>
          <a:bodyPr/>
          <a:lstStyle/>
          <a:p>
            <a:r>
              <a:rPr lang="en-US" dirty="0"/>
              <a:t>Future CWIC Architecture</a:t>
            </a:r>
          </a:p>
        </p:txBody>
      </p:sp>
      <p:sp>
        <p:nvSpPr>
          <p:cNvPr id="3" name="Content Placeholder 2">
            <a:extLst>
              <a:ext uri="{FF2B5EF4-FFF2-40B4-BE49-F238E27FC236}">
                <a16:creationId xmlns:a16="http://schemas.microsoft.com/office/drawing/2014/main" id="{8BD6F0E8-18E3-DC48-AA4B-C280E7A53379}"/>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B51B95E7-19DF-8048-B3CD-846586134041}"/>
              </a:ext>
            </a:extLst>
          </p:cNvPr>
          <p:cNvSpPr>
            <a:spLocks noGrp="1"/>
          </p:cNvSpPr>
          <p:nvPr>
            <p:ph type="sldNum" sz="quarter" idx="12"/>
          </p:nvPr>
        </p:nvSpPr>
        <p:spPr/>
        <p:txBody>
          <a:bodyPr/>
          <a:lstStyle/>
          <a:p>
            <a:fld id="{B4033504-764F-4D7D-8E80-01B1CC0E791C}" type="slidenum">
              <a:rPr lang="en-US" smtClean="0"/>
              <a:pPr/>
              <a:t>12</a:t>
            </a:fld>
            <a:endParaRPr lang="en-US"/>
          </a:p>
        </p:txBody>
      </p:sp>
      <p:pic>
        <p:nvPicPr>
          <p:cNvPr id="5" name="Picture 4">
            <a:extLst>
              <a:ext uri="{FF2B5EF4-FFF2-40B4-BE49-F238E27FC236}">
                <a16:creationId xmlns:a16="http://schemas.microsoft.com/office/drawing/2014/main" id="{5C467DE2-7ED0-E440-BF88-1E12FD36EF22}"/>
              </a:ext>
            </a:extLst>
          </p:cNvPr>
          <p:cNvPicPr/>
          <p:nvPr/>
        </p:nvPicPr>
        <p:blipFill>
          <a:blip r:embed="rId2"/>
          <a:stretch>
            <a:fillRect/>
          </a:stretch>
        </p:blipFill>
        <p:spPr>
          <a:xfrm>
            <a:off x="275377" y="1457324"/>
            <a:ext cx="8593245" cy="4864101"/>
          </a:xfrm>
          <a:prstGeom prst="rect">
            <a:avLst/>
          </a:prstGeom>
        </p:spPr>
      </p:pic>
    </p:spTree>
    <p:extLst>
      <p:ext uri="{BB962C8B-B14F-4D97-AF65-F5344CB8AC3E}">
        <p14:creationId xmlns:p14="http://schemas.microsoft.com/office/powerpoint/2010/main" val="20653752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EDB8F-1726-4D41-B6E7-8F2A5808EB39}"/>
              </a:ext>
            </a:extLst>
          </p:cNvPr>
          <p:cNvSpPr>
            <a:spLocks noGrp="1"/>
          </p:cNvSpPr>
          <p:nvPr>
            <p:ph type="title"/>
          </p:nvPr>
        </p:nvSpPr>
        <p:spPr/>
        <p:txBody>
          <a:bodyPr/>
          <a:lstStyle/>
          <a:p>
            <a:r>
              <a:rPr lang="en-US" dirty="0"/>
              <a:t>Data Partner Highlights</a:t>
            </a:r>
          </a:p>
        </p:txBody>
      </p:sp>
      <p:sp>
        <p:nvSpPr>
          <p:cNvPr id="3" name="Content Placeholder 2">
            <a:extLst>
              <a:ext uri="{FF2B5EF4-FFF2-40B4-BE49-F238E27FC236}">
                <a16:creationId xmlns:a16="http://schemas.microsoft.com/office/drawing/2014/main" id="{6089FE87-5440-CA4F-8424-61B800E3961C}"/>
              </a:ext>
            </a:extLst>
          </p:cNvPr>
          <p:cNvSpPr>
            <a:spLocks noGrp="1"/>
          </p:cNvSpPr>
          <p:nvPr>
            <p:ph idx="1"/>
          </p:nvPr>
        </p:nvSpPr>
        <p:spPr/>
        <p:txBody>
          <a:bodyPr/>
          <a:lstStyle/>
          <a:p>
            <a:r>
              <a:rPr lang="en-US" dirty="0"/>
              <a:t>NRSCC</a:t>
            </a:r>
          </a:p>
          <a:p>
            <a:r>
              <a:rPr lang="en-US" dirty="0"/>
              <a:t>NOAA</a:t>
            </a:r>
          </a:p>
          <a:p>
            <a:r>
              <a:rPr lang="en-US" dirty="0"/>
              <a:t>EUMETSAT</a:t>
            </a:r>
          </a:p>
          <a:p>
            <a:r>
              <a:rPr lang="en-US" dirty="0"/>
              <a:t>CCMEO</a:t>
            </a:r>
          </a:p>
        </p:txBody>
      </p:sp>
      <p:sp>
        <p:nvSpPr>
          <p:cNvPr id="4" name="Slide Number Placeholder 3">
            <a:extLst>
              <a:ext uri="{FF2B5EF4-FFF2-40B4-BE49-F238E27FC236}">
                <a16:creationId xmlns:a16="http://schemas.microsoft.com/office/drawing/2014/main" id="{C099FE9B-B260-BF4B-96A7-28F0DB658D37}"/>
              </a:ext>
            </a:extLst>
          </p:cNvPr>
          <p:cNvSpPr>
            <a:spLocks noGrp="1"/>
          </p:cNvSpPr>
          <p:nvPr>
            <p:ph type="sldNum" sz="quarter" idx="12"/>
          </p:nvPr>
        </p:nvSpPr>
        <p:spPr/>
        <p:txBody>
          <a:bodyPr/>
          <a:lstStyle/>
          <a:p>
            <a:fld id="{B4033504-764F-4D7D-8E80-01B1CC0E791C}" type="slidenum">
              <a:rPr lang="en-US" smtClean="0"/>
              <a:pPr/>
              <a:t>13</a:t>
            </a:fld>
            <a:endParaRPr lang="en-US"/>
          </a:p>
        </p:txBody>
      </p:sp>
    </p:spTree>
    <p:extLst>
      <p:ext uri="{BB962C8B-B14F-4D97-AF65-F5344CB8AC3E}">
        <p14:creationId xmlns:p14="http://schemas.microsoft.com/office/powerpoint/2010/main" val="7439382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Partner Highlights</a:t>
            </a:r>
          </a:p>
        </p:txBody>
      </p:sp>
      <p:sp>
        <p:nvSpPr>
          <p:cNvPr id="3" name="Content Placeholder 2"/>
          <p:cNvSpPr>
            <a:spLocks noGrp="1"/>
          </p:cNvSpPr>
          <p:nvPr>
            <p:ph idx="1"/>
          </p:nvPr>
        </p:nvSpPr>
        <p:spPr>
          <a:xfrm>
            <a:off x="222723" y="1736725"/>
            <a:ext cx="8445500" cy="4864100"/>
          </a:xfrm>
        </p:spPr>
        <p:txBody>
          <a:bodyPr/>
          <a:lstStyle/>
          <a:p>
            <a:pPr marL="57150" indent="0">
              <a:buNone/>
            </a:pPr>
            <a:r>
              <a:rPr lang="en-US" dirty="0"/>
              <a:t>National Remote Sensing Center of China (NRSCC)</a:t>
            </a:r>
          </a:p>
          <a:p>
            <a:pPr marL="400050">
              <a:buFontTx/>
              <a:buChar char="-"/>
            </a:pPr>
            <a:r>
              <a:rPr lang="en-US" b="0" dirty="0"/>
              <a:t>Moving off CSW to OpenSearch by the end of April.</a:t>
            </a:r>
          </a:p>
          <a:p>
            <a:pPr marL="57150" indent="0">
              <a:buNone/>
            </a:pPr>
            <a:endParaRPr lang="en-US" b="0" dirty="0"/>
          </a:p>
          <a:p>
            <a:pPr marL="57150" indent="0">
              <a:buNone/>
            </a:pPr>
            <a:r>
              <a:rPr lang="en-US" dirty="0"/>
              <a:t>NOAA</a:t>
            </a:r>
          </a:p>
          <a:p>
            <a:pPr marL="400050">
              <a:buFontTx/>
              <a:buChar char="-"/>
            </a:pPr>
            <a:r>
              <a:rPr lang="en-US" b="0" dirty="0"/>
              <a:t>Plan to change GHRSST data partner name to NOAA or similar.</a:t>
            </a:r>
          </a:p>
          <a:p>
            <a:pPr marL="400050">
              <a:buFontTx/>
              <a:buChar char="-"/>
            </a:pPr>
            <a:r>
              <a:rPr lang="en-US" b="0" dirty="0"/>
              <a:t>Plan to start investigating issues with current OpenSearch implementation in June.</a:t>
            </a:r>
          </a:p>
        </p:txBody>
      </p:sp>
      <p:sp>
        <p:nvSpPr>
          <p:cNvPr id="4" name="Slide Number Placeholder 3"/>
          <p:cNvSpPr>
            <a:spLocks noGrp="1"/>
          </p:cNvSpPr>
          <p:nvPr>
            <p:ph type="sldNum" sz="quarter" idx="12"/>
          </p:nvPr>
        </p:nvSpPr>
        <p:spPr/>
        <p:txBody>
          <a:bodyPr/>
          <a:lstStyle/>
          <a:p>
            <a:fld id="{B4033504-764F-4D7D-8E80-01B1CC0E791C}" type="slidenum">
              <a:rPr lang="en-US" smtClean="0"/>
              <a:pPr/>
              <a:t>14</a:t>
            </a:fld>
            <a:endParaRPr lang="en-US"/>
          </a:p>
        </p:txBody>
      </p:sp>
    </p:spTree>
    <p:extLst>
      <p:ext uri="{BB962C8B-B14F-4D97-AF65-F5344CB8AC3E}">
        <p14:creationId xmlns:p14="http://schemas.microsoft.com/office/powerpoint/2010/main" val="26483421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
            <a:extLst>
              <a:ext uri="{FF2B5EF4-FFF2-40B4-BE49-F238E27FC236}">
                <a16:creationId xmlns:a16="http://schemas.microsoft.com/office/drawing/2014/main" id="{7D7505DA-03F3-9E42-B39B-EFAFB56D58E5}"/>
              </a:ext>
            </a:extLst>
          </p:cNvPr>
          <p:cNvSpPr>
            <a:spLocks noChangeArrowheads="1"/>
          </p:cNvSpPr>
          <p:nvPr/>
        </p:nvSpPr>
        <p:spPr bwMode="auto">
          <a:xfrm>
            <a:off x="561153" y="3827521"/>
            <a:ext cx="7333074" cy="16204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3064" tIns="43193" rIns="83064" bIns="43193"/>
          <a:lstStyle>
            <a:lvl1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2664"/>
                </a:solidFill>
                <a:latin typeface="Tahoma" panose="020B0604030504040204" pitchFamily="34" charset="0"/>
                <a:ea typeface="Microsoft YaHei" panose="020B0503020204020204" pitchFamily="34" charset="-122"/>
              </a:defRPr>
            </a:lvl1pPr>
            <a:lvl2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469B"/>
                </a:solidFill>
                <a:latin typeface="Arial" panose="020B060402020202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469B"/>
                </a:solidFill>
                <a:latin typeface="Arial" panose="020B0604020202020204" pitchFamily="34" charset="0"/>
                <a:ea typeface="Microsoft YaHei" panose="020B0503020204020204" pitchFamily="34" charset="-122"/>
              </a:defRPr>
            </a:lvl3pPr>
            <a:lvl4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469B"/>
                </a:solidFill>
                <a:latin typeface="Arial" panose="020B0604020202020204" pitchFamily="34" charset="0"/>
                <a:ea typeface="Microsoft YaHei" panose="020B0503020204020204" pitchFamily="34" charset="-122"/>
              </a:defRPr>
            </a:lvl4pPr>
            <a:lvl5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469B"/>
                </a:solidFill>
                <a:latin typeface="Arial" panose="020B0604020202020204" pitchFamily="34" charset="0"/>
                <a:ea typeface="Microsoft YaHei" panose="020B0503020204020204" pitchFamily="34" charset="-122"/>
              </a:defRPr>
            </a:lvl5pPr>
            <a:lvl6pPr marL="2514600" indent="-228600" defTabSz="449263" eaLnBrk="0" fontAlgn="base" hangingPunct="0">
              <a:spcBef>
                <a:spcPts val="6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469B"/>
                </a:solidFill>
                <a:latin typeface="Arial" panose="020B0604020202020204" pitchFamily="34" charset="0"/>
                <a:ea typeface="Microsoft YaHei" panose="020B0503020204020204" pitchFamily="34" charset="-122"/>
              </a:defRPr>
            </a:lvl6pPr>
            <a:lvl7pPr marL="2971800" indent="-228600" defTabSz="449263" eaLnBrk="0" fontAlgn="base" hangingPunct="0">
              <a:spcBef>
                <a:spcPts val="6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469B"/>
                </a:solidFill>
                <a:latin typeface="Arial" panose="020B0604020202020204" pitchFamily="34" charset="0"/>
                <a:ea typeface="Microsoft YaHei" panose="020B0503020204020204" pitchFamily="34" charset="-122"/>
              </a:defRPr>
            </a:lvl7pPr>
            <a:lvl8pPr marL="3429000" indent="-228600" defTabSz="449263" eaLnBrk="0" fontAlgn="base" hangingPunct="0">
              <a:spcBef>
                <a:spcPts val="6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469B"/>
                </a:solidFill>
                <a:latin typeface="Arial" panose="020B0604020202020204" pitchFamily="34" charset="0"/>
                <a:ea typeface="Microsoft YaHei" panose="020B0503020204020204" pitchFamily="34" charset="-122"/>
              </a:defRPr>
            </a:lvl8pPr>
            <a:lvl9pPr marL="3886200" indent="-228600" defTabSz="449263" eaLnBrk="0" fontAlgn="base" hangingPunct="0">
              <a:spcBef>
                <a:spcPts val="6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469B"/>
                </a:solidFill>
                <a:latin typeface="Arial" panose="020B0604020202020204" pitchFamily="34" charset="0"/>
                <a:ea typeface="Microsoft YaHei" panose="020B0503020204020204" pitchFamily="34" charset="-122"/>
              </a:defRPr>
            </a:lvl9pPr>
          </a:lstStyle>
          <a:p>
            <a:pPr>
              <a:lnSpc>
                <a:spcPct val="90000"/>
              </a:lnSpc>
              <a:spcBef>
                <a:spcPts val="323"/>
              </a:spcBef>
              <a:buClrTx/>
            </a:pPr>
            <a:r>
              <a:rPr lang="en-GB" altLang="de-DE" sz="2215" b="1">
                <a:solidFill>
                  <a:srgbClr val="004171"/>
                </a:solidFill>
              </a:rPr>
              <a:t>EUMETSAT CMR/CWIC Status Report</a:t>
            </a:r>
          </a:p>
          <a:p>
            <a:pPr>
              <a:lnSpc>
                <a:spcPct val="90000"/>
              </a:lnSpc>
              <a:spcBef>
                <a:spcPts val="323"/>
              </a:spcBef>
              <a:buClrTx/>
            </a:pPr>
            <a:endParaRPr lang="en-GB" altLang="de-DE" sz="1661">
              <a:solidFill>
                <a:srgbClr val="004171"/>
              </a:solidFill>
            </a:endParaRPr>
          </a:p>
          <a:p>
            <a:pPr>
              <a:lnSpc>
                <a:spcPct val="90000"/>
              </a:lnSpc>
              <a:spcBef>
                <a:spcPts val="323"/>
              </a:spcBef>
              <a:buClrTx/>
            </a:pPr>
            <a:br>
              <a:rPr lang="en-GB" altLang="de-DE" sz="1292" noProof="1">
                <a:solidFill>
                  <a:srgbClr val="002060"/>
                </a:solidFill>
              </a:rPr>
            </a:br>
            <a:r>
              <a:rPr lang="en-GB" altLang="de-DE" sz="1292" noProof="1">
                <a:solidFill>
                  <a:srgbClr val="002060"/>
                </a:solidFill>
              </a:rPr>
              <a:t>16.04.2020</a:t>
            </a:r>
          </a:p>
          <a:p>
            <a:pPr>
              <a:lnSpc>
                <a:spcPct val="90000"/>
              </a:lnSpc>
              <a:spcBef>
                <a:spcPts val="323"/>
              </a:spcBef>
              <a:buClrTx/>
            </a:pPr>
            <a:endParaRPr lang="en-GB" altLang="de-DE" sz="1292">
              <a:solidFill>
                <a:srgbClr val="004171"/>
              </a:solidFill>
            </a:endParaRPr>
          </a:p>
          <a:p>
            <a:pPr>
              <a:lnSpc>
                <a:spcPct val="90000"/>
              </a:lnSpc>
              <a:spcBef>
                <a:spcPts val="323"/>
              </a:spcBef>
              <a:buClrTx/>
            </a:pPr>
            <a:r>
              <a:rPr lang="en-GB" altLang="de-DE" sz="1384" b="1">
                <a:solidFill>
                  <a:srgbClr val="004171"/>
                </a:solidFill>
              </a:rPr>
              <a:t>Dr. Uwe Voges (con terra GmbH)</a:t>
            </a:r>
          </a:p>
          <a:p>
            <a:pPr>
              <a:lnSpc>
                <a:spcPct val="90000"/>
              </a:lnSpc>
              <a:spcBef>
                <a:spcPts val="323"/>
              </a:spcBef>
              <a:buClrTx/>
            </a:pPr>
            <a:endParaRPr lang="en-GB" altLang="de-DE" sz="1384" b="1">
              <a:solidFill>
                <a:srgbClr val="004171"/>
              </a:solidFill>
            </a:endParaRPr>
          </a:p>
        </p:txBody>
      </p:sp>
      <p:sp>
        <p:nvSpPr>
          <p:cNvPr id="3" name="Title 1">
            <a:extLst>
              <a:ext uri="{FF2B5EF4-FFF2-40B4-BE49-F238E27FC236}">
                <a16:creationId xmlns:a16="http://schemas.microsoft.com/office/drawing/2014/main" id="{377BA7FA-3DB5-4846-9F1C-FFB5BC8E269C}"/>
              </a:ext>
            </a:extLst>
          </p:cNvPr>
          <p:cNvSpPr txBox="1">
            <a:spLocks/>
          </p:cNvSpPr>
          <p:nvPr/>
        </p:nvSpPr>
        <p:spPr>
          <a:xfrm>
            <a:off x="2137144" y="188913"/>
            <a:ext cx="6930656" cy="501650"/>
          </a:xfrm>
          <a:prstGeom prst="rect">
            <a:avLst/>
          </a:prstGeom>
        </p:spPr>
        <p:txBody>
          <a:bodyPr/>
          <a:lstStyle>
            <a:lvl1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1pPr>
            <a:lvl2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2pPr>
            <a:lvl3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3pPr>
            <a:lvl4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4pPr>
            <a:lvl5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2800" b="1">
                <a:solidFill>
                  <a:schemeClr val="bg1"/>
                </a:solidFill>
                <a:latin typeface="Century Gothic" pitchFamily="34" charset="0"/>
              </a:defRPr>
            </a:lvl6pPr>
            <a:lvl7pPr marL="914400" algn="l" rtl="0" eaLnBrk="0" fontAlgn="base" hangingPunct="0">
              <a:spcBef>
                <a:spcPct val="0"/>
              </a:spcBef>
              <a:spcAft>
                <a:spcPct val="0"/>
              </a:spcAft>
              <a:defRPr sz="2800" b="1">
                <a:solidFill>
                  <a:schemeClr val="bg1"/>
                </a:solidFill>
                <a:latin typeface="Century Gothic" pitchFamily="34" charset="0"/>
              </a:defRPr>
            </a:lvl7pPr>
            <a:lvl8pPr marL="1371600" algn="l" rtl="0" eaLnBrk="0" fontAlgn="base" hangingPunct="0">
              <a:spcBef>
                <a:spcPct val="0"/>
              </a:spcBef>
              <a:spcAft>
                <a:spcPct val="0"/>
              </a:spcAft>
              <a:defRPr sz="2800" b="1">
                <a:solidFill>
                  <a:schemeClr val="bg1"/>
                </a:solidFill>
                <a:latin typeface="Century Gothic" pitchFamily="34" charset="0"/>
              </a:defRPr>
            </a:lvl8pPr>
            <a:lvl9pPr marL="1828800" algn="l" rtl="0" eaLnBrk="0" fontAlgn="base" hangingPunct="0">
              <a:spcBef>
                <a:spcPct val="0"/>
              </a:spcBef>
              <a:spcAft>
                <a:spcPct val="0"/>
              </a:spcAft>
              <a:defRPr sz="2800" b="1">
                <a:solidFill>
                  <a:schemeClr val="bg1"/>
                </a:solidFill>
                <a:latin typeface="Century Gothic" pitchFamily="34" charset="0"/>
              </a:defRPr>
            </a:lvl9pPr>
          </a:lstStyle>
          <a:p>
            <a:pPr defTabSz="914400"/>
            <a:r>
              <a:rPr lang="en-US" kern="0"/>
              <a:t>Data Partner Highlights</a:t>
            </a:r>
            <a:endParaRPr lang="en-US" kern="0" dirty="0"/>
          </a:p>
        </p:txBody>
      </p:sp>
    </p:spTree>
    <p:extLst>
      <p:ext uri="{BB962C8B-B14F-4D97-AF65-F5344CB8AC3E}">
        <p14:creationId xmlns:p14="http://schemas.microsoft.com/office/powerpoint/2010/main" val="1082543828"/>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1">
            <a:extLst>
              <a:ext uri="{FF2B5EF4-FFF2-40B4-BE49-F238E27FC236}">
                <a16:creationId xmlns:a16="http://schemas.microsoft.com/office/drawing/2014/main" id="{15FA88A8-8767-F547-BDC2-927D0B00A343}"/>
              </a:ext>
            </a:extLst>
          </p:cNvPr>
          <p:cNvSpPr txBox="1">
            <a:spLocks noChangeArrowheads="1"/>
          </p:cNvSpPr>
          <p:nvPr/>
        </p:nvSpPr>
        <p:spPr bwMode="auto">
          <a:xfrm>
            <a:off x="300356" y="103636"/>
            <a:ext cx="8294213" cy="9904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2664"/>
                </a:solidFill>
                <a:latin typeface="Tahoma" panose="020B0604030504040204" pitchFamily="34" charset="0"/>
                <a:ea typeface="Microsoft YaHei" panose="020B0503020204020204" pitchFamily="34" charset="-122"/>
              </a:defRPr>
            </a:lvl1pPr>
            <a:lvl2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469B"/>
                </a:solidFill>
                <a:latin typeface="Arial" panose="020B060402020202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469B"/>
                </a:solidFill>
                <a:latin typeface="Arial" panose="020B0604020202020204" pitchFamily="34" charset="0"/>
                <a:ea typeface="Microsoft YaHei" panose="020B0503020204020204" pitchFamily="34" charset="-122"/>
              </a:defRPr>
            </a:lvl3pPr>
            <a:lvl4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469B"/>
                </a:solidFill>
                <a:latin typeface="Arial" panose="020B0604020202020204" pitchFamily="34" charset="0"/>
                <a:ea typeface="Microsoft YaHei" panose="020B0503020204020204" pitchFamily="34" charset="-122"/>
              </a:defRPr>
            </a:lvl4pPr>
            <a:lvl5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469B"/>
                </a:solidFill>
                <a:latin typeface="Arial" panose="020B0604020202020204" pitchFamily="34" charset="0"/>
                <a:ea typeface="Microsoft YaHei" panose="020B0503020204020204" pitchFamily="34" charset="-122"/>
              </a:defRPr>
            </a:lvl5pPr>
            <a:lvl6pPr marL="2514600" indent="-228600" defTabSz="449263" eaLnBrk="0" fontAlgn="base" hangingPunct="0">
              <a:spcBef>
                <a:spcPts val="6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469B"/>
                </a:solidFill>
                <a:latin typeface="Arial" panose="020B0604020202020204" pitchFamily="34" charset="0"/>
                <a:ea typeface="Microsoft YaHei" panose="020B0503020204020204" pitchFamily="34" charset="-122"/>
              </a:defRPr>
            </a:lvl6pPr>
            <a:lvl7pPr marL="2971800" indent="-228600" defTabSz="449263" eaLnBrk="0" fontAlgn="base" hangingPunct="0">
              <a:spcBef>
                <a:spcPts val="6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469B"/>
                </a:solidFill>
                <a:latin typeface="Arial" panose="020B0604020202020204" pitchFamily="34" charset="0"/>
                <a:ea typeface="Microsoft YaHei" panose="020B0503020204020204" pitchFamily="34" charset="-122"/>
              </a:defRPr>
            </a:lvl7pPr>
            <a:lvl8pPr marL="3429000" indent="-228600" defTabSz="449263" eaLnBrk="0" fontAlgn="base" hangingPunct="0">
              <a:spcBef>
                <a:spcPts val="6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469B"/>
                </a:solidFill>
                <a:latin typeface="Arial" panose="020B0604020202020204" pitchFamily="34" charset="0"/>
                <a:ea typeface="Microsoft YaHei" panose="020B0503020204020204" pitchFamily="34" charset="-122"/>
              </a:defRPr>
            </a:lvl8pPr>
            <a:lvl9pPr marL="3886200" indent="-228600" defTabSz="449263" eaLnBrk="0" fontAlgn="base" hangingPunct="0">
              <a:spcBef>
                <a:spcPts val="6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469B"/>
                </a:solidFill>
                <a:latin typeface="Arial" panose="020B0604020202020204" pitchFamily="34" charset="0"/>
                <a:ea typeface="Microsoft YaHei" panose="020B0503020204020204" pitchFamily="34" charset="-122"/>
              </a:defRPr>
            </a:lvl9pPr>
          </a:lstStyle>
          <a:p>
            <a:pPr>
              <a:spcBef>
                <a:spcPct val="0"/>
              </a:spcBef>
              <a:buClrTx/>
              <a:buFontTx/>
              <a:buNone/>
            </a:pPr>
            <a:r>
              <a:rPr lang="de-DE" altLang="de-DE" sz="2584" b="1" dirty="0">
                <a:solidFill>
                  <a:srgbClr val="FFFFFF"/>
                </a:solidFill>
                <a:latin typeface="Century Gothic" panose="020B0502020202020204" pitchFamily="34" charset="0"/>
              </a:rPr>
              <a:t>EUMETSAT Collections </a:t>
            </a:r>
            <a:r>
              <a:rPr lang="de-DE" altLang="de-DE" sz="2584" b="1" dirty="0" err="1">
                <a:solidFill>
                  <a:srgbClr val="FFFFFF"/>
                </a:solidFill>
                <a:latin typeface="Century Gothic" panose="020B0502020202020204" pitchFamily="34" charset="0"/>
              </a:rPr>
              <a:t>provided</a:t>
            </a:r>
            <a:r>
              <a:rPr lang="de-DE" altLang="de-DE" sz="2584" b="1" dirty="0">
                <a:solidFill>
                  <a:srgbClr val="FFFFFF"/>
                </a:solidFill>
                <a:latin typeface="Century Gothic" panose="020B0502020202020204" pitchFamily="34" charset="0"/>
              </a:rPr>
              <a:t> </a:t>
            </a:r>
            <a:r>
              <a:rPr lang="de-DE" altLang="de-DE" sz="2584" b="1" dirty="0" err="1">
                <a:solidFill>
                  <a:srgbClr val="FFFFFF"/>
                </a:solidFill>
                <a:latin typeface="Century Gothic" panose="020B0502020202020204" pitchFamily="34" charset="0"/>
              </a:rPr>
              <a:t>to</a:t>
            </a:r>
            <a:r>
              <a:rPr lang="de-DE" altLang="de-DE" sz="2584" b="1" dirty="0">
                <a:solidFill>
                  <a:srgbClr val="FFFFFF"/>
                </a:solidFill>
                <a:latin typeface="Century Gothic" panose="020B0502020202020204" pitchFamily="34" charset="0"/>
              </a:rPr>
              <a:t> CMR/CWIC</a:t>
            </a:r>
          </a:p>
        </p:txBody>
      </p:sp>
      <p:sp>
        <p:nvSpPr>
          <p:cNvPr id="23555" name="Rectangle 2">
            <a:extLst>
              <a:ext uri="{FF2B5EF4-FFF2-40B4-BE49-F238E27FC236}">
                <a16:creationId xmlns:a16="http://schemas.microsoft.com/office/drawing/2014/main" id="{C8ECADCA-8F80-E34B-851D-1D86477DE957}"/>
              </a:ext>
            </a:extLst>
          </p:cNvPr>
          <p:cNvSpPr>
            <a:spLocks noChangeArrowheads="1"/>
          </p:cNvSpPr>
          <p:nvPr/>
        </p:nvSpPr>
        <p:spPr bwMode="auto">
          <a:xfrm>
            <a:off x="300357" y="1634192"/>
            <a:ext cx="2810157" cy="4325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064" tIns="43193" rIns="83064" bIns="43193"/>
          <a:lstStyle>
            <a:lvl1pPr marL="287338" indent="-285750">
              <a:defRPr sz="1500">
                <a:solidFill>
                  <a:schemeClr val="bg1"/>
                </a:solidFill>
                <a:latin typeface="Arial" panose="020B0604020202020204" pitchFamily="34" charset="0"/>
                <a:ea typeface="Microsoft YaHei" panose="020B0503020204020204" pitchFamily="34" charset="-122"/>
              </a:defRPr>
            </a:lvl1pPr>
            <a:lvl2pPr marL="1030288">
              <a:defRPr sz="1500">
                <a:solidFill>
                  <a:schemeClr val="bg1"/>
                </a:solidFill>
                <a:latin typeface="Arial" panose="020B0604020202020204" pitchFamily="34" charset="0"/>
                <a:ea typeface="Microsoft YaHei" panose="020B0503020204020204" pitchFamily="34" charset="-122"/>
              </a:defRPr>
            </a:lvl2pPr>
            <a:lvl3pPr marL="1430338">
              <a:defRPr sz="1500">
                <a:solidFill>
                  <a:schemeClr val="bg1"/>
                </a:solidFill>
                <a:latin typeface="Arial" panose="020B0604020202020204" pitchFamily="34" charset="0"/>
                <a:ea typeface="Microsoft YaHei" panose="020B0503020204020204" pitchFamily="34" charset="-122"/>
              </a:defRPr>
            </a:lvl3pPr>
            <a:lvl4pPr>
              <a:defRPr sz="1500">
                <a:solidFill>
                  <a:schemeClr val="bg1"/>
                </a:solidFill>
                <a:latin typeface="Arial" panose="020B0604020202020204" pitchFamily="34" charset="0"/>
                <a:ea typeface="Microsoft YaHei" panose="020B0503020204020204" pitchFamily="34" charset="-122"/>
              </a:defRPr>
            </a:lvl4pPr>
            <a:lvl5pPr>
              <a:defRPr sz="1500">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defRPr sz="1500">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defRPr sz="1500">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defRPr sz="1500">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defRPr sz="1500">
                <a:solidFill>
                  <a:schemeClr val="bg1"/>
                </a:solidFill>
                <a:latin typeface="Arial" panose="020B0604020202020204" pitchFamily="34" charset="0"/>
                <a:ea typeface="Microsoft YaHei" panose="020B0503020204020204" pitchFamily="34" charset="-122"/>
              </a:defRPr>
            </a:lvl9pPr>
          </a:lstStyle>
          <a:p>
            <a:pPr>
              <a:lnSpc>
                <a:spcPct val="90000"/>
              </a:lnSpc>
              <a:spcBef>
                <a:spcPts val="461"/>
              </a:spcBef>
              <a:buClr>
                <a:srgbClr val="00469B"/>
              </a:buClr>
              <a:buSzPct val="100000"/>
              <a:buFont typeface="Arial" panose="020B0604020202020204" pitchFamily="34" charset="0"/>
              <a:buChar char="•"/>
            </a:pPr>
            <a:r>
              <a:rPr lang="en-US" altLang="de-DE" sz="1477" noProof="1">
                <a:solidFill>
                  <a:srgbClr val="002060"/>
                </a:solidFill>
              </a:rPr>
              <a:t>We </a:t>
            </a:r>
            <a:r>
              <a:rPr lang="en-US" altLang="de-DE" sz="1477" noProof="1">
                <a:solidFill>
                  <a:srgbClr val="FF0000"/>
                </a:solidFill>
              </a:rPr>
              <a:t>provide 34 collections </a:t>
            </a:r>
            <a:r>
              <a:rPr lang="en-US" altLang="de-DE" sz="1477" noProof="1">
                <a:solidFill>
                  <a:srgbClr val="002060"/>
                </a:solidFill>
              </a:rPr>
              <a:t>to CMR/CWIC</a:t>
            </a:r>
          </a:p>
          <a:p>
            <a:pPr>
              <a:lnSpc>
                <a:spcPct val="90000"/>
              </a:lnSpc>
              <a:spcBef>
                <a:spcPts val="461"/>
              </a:spcBef>
              <a:buClr>
                <a:srgbClr val="00469B"/>
              </a:buClr>
              <a:buSzPct val="100000"/>
              <a:buFont typeface="Arial" panose="020B0604020202020204" pitchFamily="34" charset="0"/>
              <a:buChar char="•"/>
            </a:pPr>
            <a:r>
              <a:rPr lang="en-US" altLang="de-DE" sz="1477" noProof="1">
                <a:solidFill>
                  <a:srgbClr val="002060"/>
                </a:solidFill>
              </a:rPr>
              <a:t>For all </a:t>
            </a:r>
            <a:r>
              <a:rPr lang="en-US" altLang="de-DE" sz="1477" noProof="1">
                <a:solidFill>
                  <a:srgbClr val="FF0000"/>
                </a:solidFill>
              </a:rPr>
              <a:t>search and download access to products (granules) </a:t>
            </a:r>
            <a:r>
              <a:rPr lang="en-US" altLang="de-DE" sz="1477" noProof="1">
                <a:solidFill>
                  <a:srgbClr val="002060"/>
                </a:solidFill>
              </a:rPr>
              <a:t>in the EUMETSAT </a:t>
            </a:r>
            <a:r>
              <a:rPr lang="en-US" altLang="de-DE" sz="1477" noProof="1">
                <a:solidFill>
                  <a:srgbClr val="FF0000"/>
                </a:solidFill>
              </a:rPr>
              <a:t>archive</a:t>
            </a:r>
            <a:r>
              <a:rPr lang="en-US" altLang="de-DE" sz="1477" noProof="1">
                <a:solidFill>
                  <a:srgbClr val="002060"/>
                </a:solidFill>
              </a:rPr>
              <a:t> (currently not the Online Store) is provided via CWIC</a:t>
            </a:r>
          </a:p>
          <a:p>
            <a:pPr>
              <a:lnSpc>
                <a:spcPct val="90000"/>
              </a:lnSpc>
              <a:spcBef>
                <a:spcPts val="461"/>
              </a:spcBef>
              <a:buClr>
                <a:srgbClr val="00469B"/>
              </a:buClr>
              <a:buSzPct val="100000"/>
              <a:buFont typeface="Arial" panose="020B0604020202020204" pitchFamily="34" charset="0"/>
              <a:buChar char="•"/>
            </a:pPr>
            <a:endParaRPr lang="en-US" altLang="de-DE" sz="1477" noProof="1">
              <a:solidFill>
                <a:srgbClr val="002060"/>
              </a:solidFill>
            </a:endParaRPr>
          </a:p>
        </p:txBody>
      </p:sp>
      <p:pic>
        <p:nvPicPr>
          <p:cNvPr id="23556" name="Grafik 22">
            <a:extLst>
              <a:ext uri="{FF2B5EF4-FFF2-40B4-BE49-F238E27FC236}">
                <a16:creationId xmlns:a16="http://schemas.microsoft.com/office/drawing/2014/main" id="{26188432-F406-B44E-B51D-4819A139C8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2377" y="1634192"/>
            <a:ext cx="5901623" cy="4524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Ellipse 23">
            <a:extLst>
              <a:ext uri="{FF2B5EF4-FFF2-40B4-BE49-F238E27FC236}">
                <a16:creationId xmlns:a16="http://schemas.microsoft.com/office/drawing/2014/main" id="{A80B6D6C-B0D1-074E-AF46-909F34074B03}"/>
              </a:ext>
            </a:extLst>
          </p:cNvPr>
          <p:cNvSpPr>
            <a:spLocks noChangeArrowheads="1"/>
          </p:cNvSpPr>
          <p:nvPr/>
        </p:nvSpPr>
        <p:spPr bwMode="auto">
          <a:xfrm>
            <a:off x="3242377" y="2365302"/>
            <a:ext cx="465918" cy="266657"/>
          </a:xfrm>
          <a:prstGeom prst="ellipse">
            <a:avLst/>
          </a:prstGeom>
          <a:noFill/>
          <a:ln w="127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algn="ctr">
              <a:buClr>
                <a:srgbClr val="000000"/>
              </a:buClr>
              <a:buSzPct val="100000"/>
              <a:buFont typeface="Times New Roman" panose="02020603050405020304" pitchFamily="18" charset="0"/>
              <a:buNone/>
            </a:pPr>
            <a:endParaRPr lang="de-DE" altLang="de-DE"/>
          </a:p>
        </p:txBody>
      </p:sp>
      <p:sp>
        <p:nvSpPr>
          <p:cNvPr id="23558" name="Ellipse 24">
            <a:extLst>
              <a:ext uri="{FF2B5EF4-FFF2-40B4-BE49-F238E27FC236}">
                <a16:creationId xmlns:a16="http://schemas.microsoft.com/office/drawing/2014/main" id="{5461A9FB-62D8-E24D-9CE1-2CC4EF32B47E}"/>
              </a:ext>
            </a:extLst>
          </p:cNvPr>
          <p:cNvSpPr>
            <a:spLocks noChangeArrowheads="1"/>
          </p:cNvSpPr>
          <p:nvPr/>
        </p:nvSpPr>
        <p:spPr bwMode="auto">
          <a:xfrm>
            <a:off x="4638665" y="2233438"/>
            <a:ext cx="1328891" cy="265193"/>
          </a:xfrm>
          <a:prstGeom prst="ellipse">
            <a:avLst/>
          </a:prstGeom>
          <a:noFill/>
          <a:ln w="127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algn="ctr">
              <a:buClr>
                <a:srgbClr val="000000"/>
              </a:buClr>
              <a:buSzPct val="100000"/>
              <a:buFont typeface="Times New Roman" panose="02020603050405020304" pitchFamily="18" charset="0"/>
              <a:buNone/>
            </a:pPr>
            <a:endParaRPr lang="de-DE" altLang="de-DE"/>
          </a:p>
        </p:txBody>
      </p:sp>
      <p:cxnSp>
        <p:nvCxnSpPr>
          <p:cNvPr id="23559" name="Gerade Verbindung mit Pfeil 25">
            <a:extLst>
              <a:ext uri="{FF2B5EF4-FFF2-40B4-BE49-F238E27FC236}">
                <a16:creationId xmlns:a16="http://schemas.microsoft.com/office/drawing/2014/main" id="{8ED2AA54-5E92-5C46-878A-E418CD752361}"/>
              </a:ext>
            </a:extLst>
          </p:cNvPr>
          <p:cNvCxnSpPr>
            <a:cxnSpLocks noChangeShapeType="1"/>
          </p:cNvCxnSpPr>
          <p:nvPr/>
        </p:nvCxnSpPr>
        <p:spPr bwMode="auto">
          <a:xfrm flipV="1">
            <a:off x="3708295" y="2365302"/>
            <a:ext cx="977254" cy="133329"/>
          </a:xfrm>
          <a:prstGeom prst="straightConnector1">
            <a:avLst/>
          </a:prstGeom>
          <a:noFill/>
          <a:ln w="12700"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560" name="Gerade Verbindung mit Pfeil 2">
            <a:extLst>
              <a:ext uri="{FF2B5EF4-FFF2-40B4-BE49-F238E27FC236}">
                <a16:creationId xmlns:a16="http://schemas.microsoft.com/office/drawing/2014/main" id="{6C8FF84F-7B7B-DB45-ADB0-16215DEADFB5}"/>
              </a:ext>
            </a:extLst>
          </p:cNvPr>
          <p:cNvCxnSpPr>
            <a:cxnSpLocks noChangeShapeType="1"/>
            <a:endCxn id="23558" idx="1"/>
          </p:cNvCxnSpPr>
          <p:nvPr/>
        </p:nvCxnSpPr>
        <p:spPr bwMode="auto">
          <a:xfrm>
            <a:off x="2777924" y="1966780"/>
            <a:ext cx="2055606" cy="306217"/>
          </a:xfrm>
          <a:prstGeom prst="straightConnector1">
            <a:avLst/>
          </a:prstGeom>
          <a:noFill/>
          <a:ln w="12700"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345612402"/>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Grafik 1">
            <a:extLst>
              <a:ext uri="{FF2B5EF4-FFF2-40B4-BE49-F238E27FC236}">
                <a16:creationId xmlns:a16="http://schemas.microsoft.com/office/drawing/2014/main" id="{74A344BE-BDA8-BF49-BBB7-C8DB754A28D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26658" y="1566795"/>
            <a:ext cx="6782179" cy="36833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5603" name="Text Box 1">
            <a:extLst>
              <a:ext uri="{FF2B5EF4-FFF2-40B4-BE49-F238E27FC236}">
                <a16:creationId xmlns:a16="http://schemas.microsoft.com/office/drawing/2014/main" id="{1A8DD0CE-F6EF-1D4A-92D2-1CE300BB6EE8}"/>
              </a:ext>
            </a:extLst>
          </p:cNvPr>
          <p:cNvSpPr txBox="1">
            <a:spLocks noChangeArrowheads="1"/>
          </p:cNvSpPr>
          <p:nvPr/>
        </p:nvSpPr>
        <p:spPr bwMode="auto">
          <a:xfrm>
            <a:off x="300356" y="103636"/>
            <a:ext cx="8294213" cy="9904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2664"/>
                </a:solidFill>
                <a:latin typeface="Tahoma" panose="020B0604030504040204" pitchFamily="34" charset="0"/>
                <a:ea typeface="Microsoft YaHei" panose="020B0503020204020204" pitchFamily="34" charset="-122"/>
              </a:defRPr>
            </a:lvl1pPr>
            <a:lvl2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469B"/>
                </a:solidFill>
                <a:latin typeface="Arial" panose="020B060402020202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469B"/>
                </a:solidFill>
                <a:latin typeface="Arial" panose="020B0604020202020204" pitchFamily="34" charset="0"/>
                <a:ea typeface="Microsoft YaHei" panose="020B0503020204020204" pitchFamily="34" charset="-122"/>
              </a:defRPr>
            </a:lvl3pPr>
            <a:lvl4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469B"/>
                </a:solidFill>
                <a:latin typeface="Arial" panose="020B0604020202020204" pitchFamily="34" charset="0"/>
                <a:ea typeface="Microsoft YaHei" panose="020B0503020204020204" pitchFamily="34" charset="-122"/>
              </a:defRPr>
            </a:lvl4pPr>
            <a:lvl5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469B"/>
                </a:solidFill>
                <a:latin typeface="Arial" panose="020B0604020202020204" pitchFamily="34" charset="0"/>
                <a:ea typeface="Microsoft YaHei" panose="020B0503020204020204" pitchFamily="34" charset="-122"/>
              </a:defRPr>
            </a:lvl5pPr>
            <a:lvl6pPr marL="2514600" indent="-228600" defTabSz="449263" eaLnBrk="0" fontAlgn="base" hangingPunct="0">
              <a:spcBef>
                <a:spcPts val="6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469B"/>
                </a:solidFill>
                <a:latin typeface="Arial" panose="020B0604020202020204" pitchFamily="34" charset="0"/>
                <a:ea typeface="Microsoft YaHei" panose="020B0503020204020204" pitchFamily="34" charset="-122"/>
              </a:defRPr>
            </a:lvl6pPr>
            <a:lvl7pPr marL="2971800" indent="-228600" defTabSz="449263" eaLnBrk="0" fontAlgn="base" hangingPunct="0">
              <a:spcBef>
                <a:spcPts val="6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469B"/>
                </a:solidFill>
                <a:latin typeface="Arial" panose="020B0604020202020204" pitchFamily="34" charset="0"/>
                <a:ea typeface="Microsoft YaHei" panose="020B0503020204020204" pitchFamily="34" charset="-122"/>
              </a:defRPr>
            </a:lvl7pPr>
            <a:lvl8pPr marL="3429000" indent="-228600" defTabSz="449263" eaLnBrk="0" fontAlgn="base" hangingPunct="0">
              <a:spcBef>
                <a:spcPts val="6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469B"/>
                </a:solidFill>
                <a:latin typeface="Arial" panose="020B0604020202020204" pitchFamily="34" charset="0"/>
                <a:ea typeface="Microsoft YaHei" panose="020B0503020204020204" pitchFamily="34" charset="-122"/>
              </a:defRPr>
            </a:lvl8pPr>
            <a:lvl9pPr marL="3886200" indent="-228600" defTabSz="449263" eaLnBrk="0" fontAlgn="base" hangingPunct="0">
              <a:spcBef>
                <a:spcPts val="6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469B"/>
                </a:solidFill>
                <a:latin typeface="Arial" panose="020B0604020202020204" pitchFamily="34" charset="0"/>
                <a:ea typeface="Microsoft YaHei" panose="020B0503020204020204" pitchFamily="34" charset="-122"/>
              </a:defRPr>
            </a:lvl9pPr>
          </a:lstStyle>
          <a:p>
            <a:pPr>
              <a:spcBef>
                <a:spcPct val="0"/>
              </a:spcBef>
              <a:buClrTx/>
              <a:buFontTx/>
              <a:buNone/>
            </a:pPr>
            <a:r>
              <a:rPr lang="de-DE" altLang="de-DE" sz="2584" b="1" dirty="0">
                <a:solidFill>
                  <a:srgbClr val="FFFFFF"/>
                </a:solidFill>
                <a:latin typeface="Century Gothic" panose="020B0502020202020204" pitchFamily="34" charset="0"/>
              </a:rPr>
              <a:t>EUMETSAT Collections </a:t>
            </a:r>
            <a:r>
              <a:rPr lang="de-DE" altLang="de-DE" sz="2584" b="1" dirty="0" err="1">
                <a:solidFill>
                  <a:srgbClr val="FFFFFF"/>
                </a:solidFill>
                <a:latin typeface="Century Gothic" panose="020B0502020202020204" pitchFamily="34" charset="0"/>
              </a:rPr>
              <a:t>provided</a:t>
            </a:r>
            <a:r>
              <a:rPr lang="de-DE" altLang="de-DE" sz="2584" b="1" dirty="0">
                <a:solidFill>
                  <a:srgbClr val="FFFFFF"/>
                </a:solidFill>
                <a:latin typeface="Century Gothic" panose="020B0502020202020204" pitchFamily="34" charset="0"/>
              </a:rPr>
              <a:t> </a:t>
            </a:r>
            <a:r>
              <a:rPr lang="de-DE" altLang="de-DE" sz="2584" b="1" dirty="0" err="1">
                <a:solidFill>
                  <a:srgbClr val="FFFFFF"/>
                </a:solidFill>
                <a:latin typeface="Century Gothic" panose="020B0502020202020204" pitchFamily="34" charset="0"/>
              </a:rPr>
              <a:t>to</a:t>
            </a:r>
            <a:r>
              <a:rPr lang="de-DE" altLang="de-DE" sz="2584" b="1" dirty="0">
                <a:solidFill>
                  <a:srgbClr val="FFFFFF"/>
                </a:solidFill>
                <a:latin typeface="Century Gothic" panose="020B0502020202020204" pitchFamily="34" charset="0"/>
              </a:rPr>
              <a:t> CMR/CWIC</a:t>
            </a:r>
          </a:p>
        </p:txBody>
      </p:sp>
      <p:pic>
        <p:nvPicPr>
          <p:cNvPr id="25604" name="Grafik 4">
            <a:extLst>
              <a:ext uri="{FF2B5EF4-FFF2-40B4-BE49-F238E27FC236}">
                <a16:creationId xmlns:a16="http://schemas.microsoft.com/office/drawing/2014/main" id="{02580D3D-9AF4-5A44-9A55-23F081659F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64" y="3505188"/>
            <a:ext cx="4059931" cy="3015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5605" name="Gerade Verbindung mit Pfeil 4">
            <a:extLst>
              <a:ext uri="{FF2B5EF4-FFF2-40B4-BE49-F238E27FC236}">
                <a16:creationId xmlns:a16="http://schemas.microsoft.com/office/drawing/2014/main" id="{3E798C5D-E711-9843-9B92-016A6063168D}"/>
              </a:ext>
            </a:extLst>
          </p:cNvPr>
          <p:cNvCxnSpPr>
            <a:cxnSpLocks noChangeShapeType="1"/>
          </p:cNvCxnSpPr>
          <p:nvPr/>
        </p:nvCxnSpPr>
        <p:spPr bwMode="auto">
          <a:xfrm flipH="1">
            <a:off x="1913485" y="3080294"/>
            <a:ext cx="499617" cy="435150"/>
          </a:xfrm>
          <a:prstGeom prst="straightConnector1">
            <a:avLst/>
          </a:prstGeom>
          <a:noFill/>
          <a:ln w="12700"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5606" name="Grafik 8">
            <a:extLst>
              <a:ext uri="{FF2B5EF4-FFF2-40B4-BE49-F238E27FC236}">
                <a16:creationId xmlns:a16="http://schemas.microsoft.com/office/drawing/2014/main" id="{8D9EB6E9-3D7F-E245-AB2E-830EE7B123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60370" y="4168901"/>
            <a:ext cx="5303842" cy="1917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5607" name="Gerade Verbindung mit Pfeil 4">
            <a:extLst>
              <a:ext uri="{FF2B5EF4-FFF2-40B4-BE49-F238E27FC236}">
                <a16:creationId xmlns:a16="http://schemas.microsoft.com/office/drawing/2014/main" id="{D03B0BB4-9E32-C54D-99A3-513D995F8DD5}"/>
              </a:ext>
            </a:extLst>
          </p:cNvPr>
          <p:cNvCxnSpPr>
            <a:cxnSpLocks noChangeShapeType="1"/>
          </p:cNvCxnSpPr>
          <p:nvPr/>
        </p:nvCxnSpPr>
        <p:spPr bwMode="auto">
          <a:xfrm>
            <a:off x="4237213" y="3065643"/>
            <a:ext cx="734041" cy="2024837"/>
          </a:xfrm>
          <a:prstGeom prst="straightConnector1">
            <a:avLst/>
          </a:prstGeom>
          <a:noFill/>
          <a:ln w="12700"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5608" name="Grafik 10">
            <a:extLst>
              <a:ext uri="{FF2B5EF4-FFF2-40B4-BE49-F238E27FC236}">
                <a16:creationId xmlns:a16="http://schemas.microsoft.com/office/drawing/2014/main" id="{84484861-994D-5F47-9EC4-1F0C2B91240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03103" y="4838475"/>
            <a:ext cx="3605734" cy="175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5609" name="Gerade Verbindung mit Pfeil 4">
            <a:extLst>
              <a:ext uri="{FF2B5EF4-FFF2-40B4-BE49-F238E27FC236}">
                <a16:creationId xmlns:a16="http://schemas.microsoft.com/office/drawing/2014/main" id="{D8ED16ED-522B-1B49-8627-FA15C73CC766}"/>
              </a:ext>
            </a:extLst>
          </p:cNvPr>
          <p:cNvCxnSpPr>
            <a:cxnSpLocks noChangeShapeType="1"/>
          </p:cNvCxnSpPr>
          <p:nvPr/>
        </p:nvCxnSpPr>
        <p:spPr bwMode="auto">
          <a:xfrm flipH="1">
            <a:off x="7675920" y="3090551"/>
            <a:ext cx="285704" cy="1999929"/>
          </a:xfrm>
          <a:prstGeom prst="straightConnector1">
            <a:avLst/>
          </a:prstGeom>
          <a:noFill/>
          <a:ln w="12700"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5610" name="Textfeld 5">
            <a:extLst>
              <a:ext uri="{FF2B5EF4-FFF2-40B4-BE49-F238E27FC236}">
                <a16:creationId xmlns:a16="http://schemas.microsoft.com/office/drawing/2014/main" id="{FD0ABFEF-B78A-D04C-9498-778E668B4EF7}"/>
              </a:ext>
            </a:extLst>
          </p:cNvPr>
          <p:cNvSpPr txBox="1">
            <a:spLocks noChangeArrowheads="1"/>
          </p:cNvSpPr>
          <p:nvPr/>
        </p:nvSpPr>
        <p:spPr bwMode="auto">
          <a:xfrm>
            <a:off x="3986673" y="5554933"/>
            <a:ext cx="151643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de-DE" altLang="de-DE" sz="1200">
                <a:solidFill>
                  <a:srgbClr val="FF0000"/>
                </a:solidFill>
              </a:rPr>
              <a:t>https://earthdata.nasa.gov/search?q=EO%3AEUM%3ADAT%3AMETOP%3AASCAT25</a:t>
            </a:r>
          </a:p>
        </p:txBody>
      </p:sp>
      <p:sp>
        <p:nvSpPr>
          <p:cNvPr id="25611" name="Rectangle 2">
            <a:extLst>
              <a:ext uri="{FF2B5EF4-FFF2-40B4-BE49-F238E27FC236}">
                <a16:creationId xmlns:a16="http://schemas.microsoft.com/office/drawing/2014/main" id="{C95FCE09-A0DF-1441-86FE-A82D357727E6}"/>
              </a:ext>
            </a:extLst>
          </p:cNvPr>
          <p:cNvSpPr>
            <a:spLocks noChangeArrowheads="1"/>
          </p:cNvSpPr>
          <p:nvPr/>
        </p:nvSpPr>
        <p:spPr bwMode="auto">
          <a:xfrm>
            <a:off x="300356" y="1634192"/>
            <a:ext cx="2026302" cy="4325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064" tIns="43193" rIns="83064" bIns="43193"/>
          <a:lstStyle>
            <a:lvl1pPr marL="287338" indent="-285750">
              <a:defRPr sz="1500">
                <a:solidFill>
                  <a:schemeClr val="bg1"/>
                </a:solidFill>
                <a:latin typeface="Arial" panose="020B0604020202020204" pitchFamily="34" charset="0"/>
                <a:ea typeface="Microsoft YaHei" panose="020B0503020204020204" pitchFamily="34" charset="-122"/>
              </a:defRPr>
            </a:lvl1pPr>
            <a:lvl2pPr marL="1030288">
              <a:defRPr sz="1500">
                <a:solidFill>
                  <a:schemeClr val="bg1"/>
                </a:solidFill>
                <a:latin typeface="Arial" panose="020B0604020202020204" pitchFamily="34" charset="0"/>
                <a:ea typeface="Microsoft YaHei" panose="020B0503020204020204" pitchFamily="34" charset="-122"/>
              </a:defRPr>
            </a:lvl2pPr>
            <a:lvl3pPr marL="1430338">
              <a:defRPr sz="1500">
                <a:solidFill>
                  <a:schemeClr val="bg1"/>
                </a:solidFill>
                <a:latin typeface="Arial" panose="020B0604020202020204" pitchFamily="34" charset="0"/>
                <a:ea typeface="Microsoft YaHei" panose="020B0503020204020204" pitchFamily="34" charset="-122"/>
              </a:defRPr>
            </a:lvl3pPr>
            <a:lvl4pPr>
              <a:defRPr sz="1500">
                <a:solidFill>
                  <a:schemeClr val="bg1"/>
                </a:solidFill>
                <a:latin typeface="Arial" panose="020B0604020202020204" pitchFamily="34" charset="0"/>
                <a:ea typeface="Microsoft YaHei" panose="020B0503020204020204" pitchFamily="34" charset="-122"/>
              </a:defRPr>
            </a:lvl4pPr>
            <a:lvl5pPr>
              <a:defRPr sz="1500">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defRPr sz="1500">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defRPr sz="1500">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defRPr sz="1500">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defRPr sz="1500">
                <a:solidFill>
                  <a:schemeClr val="bg1"/>
                </a:solidFill>
                <a:latin typeface="Arial" panose="020B0604020202020204" pitchFamily="34" charset="0"/>
                <a:ea typeface="Microsoft YaHei" panose="020B0503020204020204" pitchFamily="34" charset="-122"/>
              </a:defRPr>
            </a:lvl9pPr>
          </a:lstStyle>
          <a:p>
            <a:pPr>
              <a:lnSpc>
                <a:spcPct val="90000"/>
              </a:lnSpc>
              <a:spcBef>
                <a:spcPts val="461"/>
              </a:spcBef>
              <a:buClr>
                <a:srgbClr val="00469B"/>
              </a:buClr>
              <a:buSzPct val="100000"/>
              <a:buFont typeface="Arial" panose="020B0604020202020204" pitchFamily="34" charset="0"/>
              <a:buChar char="•"/>
            </a:pPr>
            <a:r>
              <a:rPr lang="en-US" altLang="de-DE" sz="1477" noProof="1">
                <a:solidFill>
                  <a:srgbClr val="002060"/>
                </a:solidFill>
              </a:rPr>
              <a:t>Collections documented in Excel sheet…</a:t>
            </a:r>
          </a:p>
          <a:p>
            <a:pPr>
              <a:lnSpc>
                <a:spcPct val="90000"/>
              </a:lnSpc>
              <a:spcBef>
                <a:spcPts val="461"/>
              </a:spcBef>
              <a:buClr>
                <a:srgbClr val="00469B"/>
              </a:buClr>
              <a:buSzPct val="100000"/>
              <a:buFont typeface="Arial" panose="020B0604020202020204" pitchFamily="34" charset="0"/>
              <a:buChar char="•"/>
            </a:pPr>
            <a:r>
              <a:rPr lang="en-US" altLang="de-DE" sz="1477" noProof="1">
                <a:solidFill>
                  <a:srgbClr val="002060"/>
                </a:solidFill>
              </a:rPr>
              <a:t>… including links to navigator.eumetsat.int</a:t>
            </a:r>
          </a:p>
          <a:p>
            <a:pPr>
              <a:lnSpc>
                <a:spcPct val="90000"/>
              </a:lnSpc>
              <a:spcBef>
                <a:spcPts val="461"/>
              </a:spcBef>
              <a:buClr>
                <a:srgbClr val="00469B"/>
              </a:buClr>
              <a:buSzPct val="100000"/>
              <a:buFont typeface="Arial" panose="020B0604020202020204" pitchFamily="34" charset="0"/>
              <a:buChar char="•"/>
            </a:pPr>
            <a:endParaRPr lang="en-US" altLang="de-DE" sz="1477" noProof="1">
              <a:solidFill>
                <a:srgbClr val="002060"/>
              </a:solidFill>
            </a:endParaRPr>
          </a:p>
        </p:txBody>
      </p:sp>
      <p:cxnSp>
        <p:nvCxnSpPr>
          <p:cNvPr id="25612" name="Gerade Verbindung mit Pfeil 4">
            <a:extLst>
              <a:ext uri="{FF2B5EF4-FFF2-40B4-BE49-F238E27FC236}">
                <a16:creationId xmlns:a16="http://schemas.microsoft.com/office/drawing/2014/main" id="{72602A3F-3B0F-F84E-8273-79295E5B6617}"/>
              </a:ext>
            </a:extLst>
          </p:cNvPr>
          <p:cNvCxnSpPr>
            <a:cxnSpLocks noChangeShapeType="1"/>
          </p:cNvCxnSpPr>
          <p:nvPr/>
        </p:nvCxnSpPr>
        <p:spPr bwMode="auto">
          <a:xfrm>
            <a:off x="1249773" y="3030479"/>
            <a:ext cx="521593" cy="474709"/>
          </a:xfrm>
          <a:prstGeom prst="straightConnector1">
            <a:avLst/>
          </a:prstGeom>
          <a:noFill/>
          <a:ln w="12700"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613" name="Gerade Verbindung mit Pfeil 4">
            <a:extLst>
              <a:ext uri="{FF2B5EF4-FFF2-40B4-BE49-F238E27FC236}">
                <a16:creationId xmlns:a16="http://schemas.microsoft.com/office/drawing/2014/main" id="{681CA610-B576-324F-AF30-55CC1B153B41}"/>
              </a:ext>
            </a:extLst>
          </p:cNvPr>
          <p:cNvCxnSpPr>
            <a:cxnSpLocks noChangeShapeType="1"/>
          </p:cNvCxnSpPr>
          <p:nvPr/>
        </p:nvCxnSpPr>
        <p:spPr bwMode="auto">
          <a:xfrm>
            <a:off x="1960371" y="2001944"/>
            <a:ext cx="285705" cy="0"/>
          </a:xfrm>
          <a:prstGeom prst="straightConnector1">
            <a:avLst/>
          </a:prstGeom>
          <a:noFill/>
          <a:ln w="12700"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800728559"/>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1">
            <a:extLst>
              <a:ext uri="{FF2B5EF4-FFF2-40B4-BE49-F238E27FC236}">
                <a16:creationId xmlns:a16="http://schemas.microsoft.com/office/drawing/2014/main" id="{954FD15C-BA22-D04F-9B93-2BAADA68297E}"/>
              </a:ext>
            </a:extLst>
          </p:cNvPr>
          <p:cNvSpPr txBox="1">
            <a:spLocks noChangeArrowheads="1"/>
          </p:cNvSpPr>
          <p:nvPr/>
        </p:nvSpPr>
        <p:spPr bwMode="auto">
          <a:xfrm>
            <a:off x="300356" y="103636"/>
            <a:ext cx="8294213" cy="9904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2664"/>
                </a:solidFill>
                <a:latin typeface="Tahoma" panose="020B0604030504040204" pitchFamily="34" charset="0"/>
                <a:ea typeface="Microsoft YaHei" panose="020B0503020204020204" pitchFamily="34" charset="-122"/>
              </a:defRPr>
            </a:lvl1pPr>
            <a:lvl2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469B"/>
                </a:solidFill>
                <a:latin typeface="Arial" panose="020B060402020202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469B"/>
                </a:solidFill>
                <a:latin typeface="Arial" panose="020B0604020202020204" pitchFamily="34" charset="0"/>
                <a:ea typeface="Microsoft YaHei" panose="020B0503020204020204" pitchFamily="34" charset="-122"/>
              </a:defRPr>
            </a:lvl3pPr>
            <a:lvl4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469B"/>
                </a:solidFill>
                <a:latin typeface="Arial" panose="020B0604020202020204" pitchFamily="34" charset="0"/>
                <a:ea typeface="Microsoft YaHei" panose="020B0503020204020204" pitchFamily="34" charset="-122"/>
              </a:defRPr>
            </a:lvl4pPr>
            <a:lvl5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469B"/>
                </a:solidFill>
                <a:latin typeface="Arial" panose="020B0604020202020204" pitchFamily="34" charset="0"/>
                <a:ea typeface="Microsoft YaHei" panose="020B0503020204020204" pitchFamily="34" charset="-122"/>
              </a:defRPr>
            </a:lvl5pPr>
            <a:lvl6pPr marL="2514600" indent="-228600" defTabSz="449263" eaLnBrk="0" fontAlgn="base" hangingPunct="0">
              <a:spcBef>
                <a:spcPts val="6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469B"/>
                </a:solidFill>
                <a:latin typeface="Arial" panose="020B0604020202020204" pitchFamily="34" charset="0"/>
                <a:ea typeface="Microsoft YaHei" panose="020B0503020204020204" pitchFamily="34" charset="-122"/>
              </a:defRPr>
            </a:lvl6pPr>
            <a:lvl7pPr marL="2971800" indent="-228600" defTabSz="449263" eaLnBrk="0" fontAlgn="base" hangingPunct="0">
              <a:spcBef>
                <a:spcPts val="6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469B"/>
                </a:solidFill>
                <a:latin typeface="Arial" panose="020B0604020202020204" pitchFamily="34" charset="0"/>
                <a:ea typeface="Microsoft YaHei" panose="020B0503020204020204" pitchFamily="34" charset="-122"/>
              </a:defRPr>
            </a:lvl7pPr>
            <a:lvl8pPr marL="3429000" indent="-228600" defTabSz="449263" eaLnBrk="0" fontAlgn="base" hangingPunct="0">
              <a:spcBef>
                <a:spcPts val="6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469B"/>
                </a:solidFill>
                <a:latin typeface="Arial" panose="020B0604020202020204" pitchFamily="34" charset="0"/>
                <a:ea typeface="Microsoft YaHei" panose="020B0503020204020204" pitchFamily="34" charset="-122"/>
              </a:defRPr>
            </a:lvl8pPr>
            <a:lvl9pPr marL="3886200" indent="-228600" defTabSz="449263" eaLnBrk="0" fontAlgn="base" hangingPunct="0">
              <a:spcBef>
                <a:spcPts val="6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469B"/>
                </a:solidFill>
                <a:latin typeface="Arial" panose="020B0604020202020204" pitchFamily="34" charset="0"/>
                <a:ea typeface="Microsoft YaHei" panose="020B0503020204020204" pitchFamily="34" charset="-122"/>
              </a:defRPr>
            </a:lvl9pPr>
          </a:lstStyle>
          <a:p>
            <a:pPr>
              <a:spcBef>
                <a:spcPct val="0"/>
              </a:spcBef>
              <a:buClrTx/>
              <a:buFontTx/>
              <a:buNone/>
            </a:pPr>
            <a:r>
              <a:rPr lang="de-DE" altLang="de-DE" sz="2584" b="1" dirty="0">
                <a:solidFill>
                  <a:srgbClr val="FFFFFF"/>
                </a:solidFill>
                <a:latin typeface="Century Gothic" panose="020B0502020202020204" pitchFamily="34" charset="0"/>
              </a:rPr>
              <a:t>EUMETSAT Collections </a:t>
            </a:r>
            <a:r>
              <a:rPr lang="de-DE" altLang="de-DE" sz="2584" b="1" dirty="0" err="1">
                <a:solidFill>
                  <a:srgbClr val="FFFFFF"/>
                </a:solidFill>
                <a:latin typeface="Century Gothic" panose="020B0502020202020204" pitchFamily="34" charset="0"/>
              </a:rPr>
              <a:t>provided</a:t>
            </a:r>
            <a:r>
              <a:rPr lang="de-DE" altLang="de-DE" sz="2584" b="1" dirty="0">
                <a:solidFill>
                  <a:srgbClr val="FFFFFF"/>
                </a:solidFill>
                <a:latin typeface="Century Gothic" panose="020B0502020202020204" pitchFamily="34" charset="0"/>
              </a:rPr>
              <a:t> </a:t>
            </a:r>
            <a:r>
              <a:rPr lang="de-DE" altLang="de-DE" sz="2584" b="1" dirty="0" err="1">
                <a:solidFill>
                  <a:srgbClr val="FFFFFF"/>
                </a:solidFill>
                <a:latin typeface="Century Gothic" panose="020B0502020202020204" pitchFamily="34" charset="0"/>
              </a:rPr>
              <a:t>to</a:t>
            </a:r>
            <a:r>
              <a:rPr lang="de-DE" altLang="de-DE" sz="2584" b="1" dirty="0">
                <a:solidFill>
                  <a:srgbClr val="FFFFFF"/>
                </a:solidFill>
                <a:latin typeface="Century Gothic" panose="020B0502020202020204" pitchFamily="34" charset="0"/>
              </a:rPr>
              <a:t> CMR/CWIC</a:t>
            </a:r>
          </a:p>
        </p:txBody>
      </p:sp>
      <p:sp>
        <p:nvSpPr>
          <p:cNvPr id="27651" name="Rectangle 2">
            <a:extLst>
              <a:ext uri="{FF2B5EF4-FFF2-40B4-BE49-F238E27FC236}">
                <a16:creationId xmlns:a16="http://schemas.microsoft.com/office/drawing/2014/main" id="{C61E0078-8737-924E-ADCF-7A2EF4B6209F}"/>
              </a:ext>
            </a:extLst>
          </p:cNvPr>
          <p:cNvSpPr>
            <a:spLocks noChangeArrowheads="1"/>
          </p:cNvSpPr>
          <p:nvPr/>
        </p:nvSpPr>
        <p:spPr bwMode="auto">
          <a:xfrm>
            <a:off x="14651" y="1568260"/>
            <a:ext cx="2496615" cy="332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064" tIns="43193" rIns="83064" bIns="43193"/>
          <a:lstStyle>
            <a:lvl1pPr marL="287338" indent="-285750">
              <a:defRPr sz="1500">
                <a:solidFill>
                  <a:schemeClr val="bg1"/>
                </a:solidFill>
                <a:latin typeface="Arial" panose="020B0604020202020204" pitchFamily="34" charset="0"/>
                <a:ea typeface="Microsoft YaHei" panose="020B0503020204020204" pitchFamily="34" charset="-122"/>
              </a:defRPr>
            </a:lvl1pPr>
            <a:lvl2pPr marL="1030288">
              <a:defRPr sz="1500">
                <a:solidFill>
                  <a:schemeClr val="bg1"/>
                </a:solidFill>
                <a:latin typeface="Arial" panose="020B0604020202020204" pitchFamily="34" charset="0"/>
                <a:ea typeface="Microsoft YaHei" panose="020B0503020204020204" pitchFamily="34" charset="-122"/>
              </a:defRPr>
            </a:lvl2pPr>
            <a:lvl3pPr marL="1430338">
              <a:defRPr sz="1500">
                <a:solidFill>
                  <a:schemeClr val="bg1"/>
                </a:solidFill>
                <a:latin typeface="Arial" panose="020B0604020202020204" pitchFamily="34" charset="0"/>
                <a:ea typeface="Microsoft YaHei" panose="020B0503020204020204" pitchFamily="34" charset="-122"/>
              </a:defRPr>
            </a:lvl3pPr>
            <a:lvl4pPr>
              <a:defRPr sz="1500">
                <a:solidFill>
                  <a:schemeClr val="bg1"/>
                </a:solidFill>
                <a:latin typeface="Arial" panose="020B0604020202020204" pitchFamily="34" charset="0"/>
                <a:ea typeface="Microsoft YaHei" panose="020B0503020204020204" pitchFamily="34" charset="-122"/>
              </a:defRPr>
            </a:lvl4pPr>
            <a:lvl5pPr>
              <a:defRPr sz="1500">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defRPr sz="1500">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defRPr sz="1500">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defRPr sz="1500">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defRPr sz="1500">
                <a:solidFill>
                  <a:schemeClr val="bg1"/>
                </a:solidFill>
                <a:latin typeface="Arial" panose="020B0604020202020204" pitchFamily="34" charset="0"/>
                <a:ea typeface="Microsoft YaHei" panose="020B0503020204020204" pitchFamily="34" charset="-122"/>
              </a:defRPr>
            </a:lvl9pPr>
          </a:lstStyle>
          <a:p>
            <a:pPr>
              <a:lnSpc>
                <a:spcPct val="90000"/>
              </a:lnSpc>
              <a:spcBef>
                <a:spcPts val="461"/>
              </a:spcBef>
              <a:buClr>
                <a:srgbClr val="00469B"/>
              </a:buClr>
              <a:buSzPct val="100000"/>
              <a:buFont typeface="Arial" panose="020B0604020202020204" pitchFamily="34" charset="0"/>
              <a:buChar char="•"/>
            </a:pPr>
            <a:r>
              <a:rPr lang="en-US" altLang="de-DE" sz="1477" noProof="1">
                <a:solidFill>
                  <a:srgbClr val="002060"/>
                </a:solidFill>
              </a:rPr>
              <a:t>For collection metadata we´re using the XSD for </a:t>
            </a:r>
            <a:r>
              <a:rPr lang="en-US" altLang="de-DE" sz="1477" noProof="1">
                <a:solidFill>
                  <a:srgbClr val="FF0000"/>
                </a:solidFill>
              </a:rPr>
              <a:t>DIF Version 10.2 b</a:t>
            </a:r>
            <a:r>
              <a:rPr lang="en-US" altLang="de-DE" sz="1477" noProof="1">
                <a:solidFill>
                  <a:srgbClr val="002060"/>
                </a:solidFill>
              </a:rPr>
              <a:t>: 10_x_dif_v10_2</a:t>
            </a:r>
          </a:p>
        </p:txBody>
      </p:sp>
      <p:pic>
        <p:nvPicPr>
          <p:cNvPr id="27652" name="Grafik 3">
            <a:extLst>
              <a:ext uri="{FF2B5EF4-FFF2-40B4-BE49-F238E27FC236}">
                <a16:creationId xmlns:a16="http://schemas.microsoft.com/office/drawing/2014/main" id="{E5E620F6-1C4F-5C4F-8530-9C033DB07C3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42390" y="1512584"/>
            <a:ext cx="3523686" cy="504744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06920"/>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1">
            <a:extLst>
              <a:ext uri="{FF2B5EF4-FFF2-40B4-BE49-F238E27FC236}">
                <a16:creationId xmlns:a16="http://schemas.microsoft.com/office/drawing/2014/main" id="{D1453533-7879-3440-A2E5-8EFA417DCBE9}"/>
              </a:ext>
            </a:extLst>
          </p:cNvPr>
          <p:cNvSpPr txBox="1">
            <a:spLocks noChangeArrowheads="1"/>
          </p:cNvSpPr>
          <p:nvPr/>
        </p:nvSpPr>
        <p:spPr bwMode="auto">
          <a:xfrm>
            <a:off x="300356" y="103636"/>
            <a:ext cx="8294213" cy="9904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2664"/>
                </a:solidFill>
                <a:latin typeface="Tahoma" panose="020B0604030504040204" pitchFamily="34" charset="0"/>
                <a:ea typeface="Microsoft YaHei" panose="020B0503020204020204" pitchFamily="34" charset="-122"/>
              </a:defRPr>
            </a:lvl1pPr>
            <a:lvl2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469B"/>
                </a:solidFill>
                <a:latin typeface="Arial" panose="020B060402020202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469B"/>
                </a:solidFill>
                <a:latin typeface="Arial" panose="020B0604020202020204" pitchFamily="34" charset="0"/>
                <a:ea typeface="Microsoft YaHei" panose="020B0503020204020204" pitchFamily="34" charset="-122"/>
              </a:defRPr>
            </a:lvl3pPr>
            <a:lvl4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469B"/>
                </a:solidFill>
                <a:latin typeface="Arial" panose="020B0604020202020204" pitchFamily="34" charset="0"/>
                <a:ea typeface="Microsoft YaHei" panose="020B0503020204020204" pitchFamily="34" charset="-122"/>
              </a:defRPr>
            </a:lvl4pPr>
            <a:lvl5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469B"/>
                </a:solidFill>
                <a:latin typeface="Arial" panose="020B0604020202020204" pitchFamily="34" charset="0"/>
                <a:ea typeface="Microsoft YaHei" panose="020B0503020204020204" pitchFamily="34" charset="-122"/>
              </a:defRPr>
            </a:lvl5pPr>
            <a:lvl6pPr marL="2514600" indent="-228600" defTabSz="449263" eaLnBrk="0" fontAlgn="base" hangingPunct="0">
              <a:spcBef>
                <a:spcPts val="6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469B"/>
                </a:solidFill>
                <a:latin typeface="Arial" panose="020B0604020202020204" pitchFamily="34" charset="0"/>
                <a:ea typeface="Microsoft YaHei" panose="020B0503020204020204" pitchFamily="34" charset="-122"/>
              </a:defRPr>
            </a:lvl6pPr>
            <a:lvl7pPr marL="2971800" indent="-228600" defTabSz="449263" eaLnBrk="0" fontAlgn="base" hangingPunct="0">
              <a:spcBef>
                <a:spcPts val="6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469B"/>
                </a:solidFill>
                <a:latin typeface="Arial" panose="020B0604020202020204" pitchFamily="34" charset="0"/>
                <a:ea typeface="Microsoft YaHei" panose="020B0503020204020204" pitchFamily="34" charset="-122"/>
              </a:defRPr>
            </a:lvl7pPr>
            <a:lvl8pPr marL="3429000" indent="-228600" defTabSz="449263" eaLnBrk="0" fontAlgn="base" hangingPunct="0">
              <a:spcBef>
                <a:spcPts val="6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469B"/>
                </a:solidFill>
                <a:latin typeface="Arial" panose="020B0604020202020204" pitchFamily="34" charset="0"/>
                <a:ea typeface="Microsoft YaHei" panose="020B0503020204020204" pitchFamily="34" charset="-122"/>
              </a:defRPr>
            </a:lvl8pPr>
            <a:lvl9pPr marL="3886200" indent="-228600" defTabSz="449263" eaLnBrk="0" fontAlgn="base" hangingPunct="0">
              <a:spcBef>
                <a:spcPts val="6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469B"/>
                </a:solidFill>
                <a:latin typeface="Arial" panose="020B0604020202020204" pitchFamily="34" charset="0"/>
                <a:ea typeface="Microsoft YaHei" panose="020B0503020204020204" pitchFamily="34" charset="-122"/>
              </a:defRPr>
            </a:lvl9pPr>
          </a:lstStyle>
          <a:p>
            <a:pPr>
              <a:spcBef>
                <a:spcPct val="0"/>
              </a:spcBef>
              <a:buClrTx/>
              <a:buFontTx/>
              <a:buNone/>
            </a:pPr>
            <a:r>
              <a:rPr lang="de-DE" altLang="de-DE" sz="2584" b="1" dirty="0">
                <a:solidFill>
                  <a:srgbClr val="FFFFFF"/>
                </a:solidFill>
                <a:latin typeface="Century Gothic" panose="020B0502020202020204" pitchFamily="34" charset="0"/>
              </a:rPr>
              <a:t>Provision </a:t>
            </a:r>
            <a:r>
              <a:rPr lang="de-DE" altLang="de-DE" sz="2584" b="1" dirty="0" err="1">
                <a:solidFill>
                  <a:srgbClr val="FFFFFF"/>
                </a:solidFill>
                <a:latin typeface="Century Gothic" panose="020B0502020202020204" pitchFamily="34" charset="0"/>
              </a:rPr>
              <a:t>of</a:t>
            </a:r>
            <a:r>
              <a:rPr lang="de-DE" altLang="de-DE" sz="2584" b="1" dirty="0">
                <a:solidFill>
                  <a:srgbClr val="FFFFFF"/>
                </a:solidFill>
                <a:latin typeface="Century Gothic" panose="020B0502020202020204" pitchFamily="34" charset="0"/>
              </a:rPr>
              <a:t> EUMETSAT Collection MD </a:t>
            </a:r>
            <a:r>
              <a:rPr lang="de-DE" altLang="de-DE" sz="2584" b="1" dirty="0" err="1">
                <a:solidFill>
                  <a:srgbClr val="FFFFFF"/>
                </a:solidFill>
                <a:latin typeface="Century Gothic" panose="020B0502020202020204" pitchFamily="34" charset="0"/>
              </a:rPr>
              <a:t>to</a:t>
            </a:r>
            <a:r>
              <a:rPr lang="de-DE" altLang="de-DE" sz="2584" b="1" dirty="0">
                <a:solidFill>
                  <a:srgbClr val="FFFFFF"/>
                </a:solidFill>
                <a:latin typeface="Century Gothic" panose="020B0502020202020204" pitchFamily="34" charset="0"/>
              </a:rPr>
              <a:t> CMR/CWIC</a:t>
            </a:r>
          </a:p>
        </p:txBody>
      </p:sp>
      <p:sp>
        <p:nvSpPr>
          <p:cNvPr id="23555" name="Rectangle 2">
            <a:extLst>
              <a:ext uri="{FF2B5EF4-FFF2-40B4-BE49-F238E27FC236}">
                <a16:creationId xmlns:a16="http://schemas.microsoft.com/office/drawing/2014/main" id="{C9DE87FE-DCAC-1E44-9988-E0A35A666F71}"/>
              </a:ext>
            </a:extLst>
          </p:cNvPr>
          <p:cNvSpPr>
            <a:spLocks noChangeArrowheads="1"/>
          </p:cNvSpPr>
          <p:nvPr/>
        </p:nvSpPr>
        <p:spPr bwMode="auto">
          <a:xfrm>
            <a:off x="300356" y="1634192"/>
            <a:ext cx="8724967" cy="1766971"/>
          </a:xfrm>
          <a:prstGeom prst="rect">
            <a:avLst/>
          </a:prstGeom>
          <a:noFill/>
          <a:ln>
            <a:noFill/>
          </a:ln>
        </p:spPr>
        <p:txBody>
          <a:bodyPr lIns="83064" tIns="43193" rIns="83064" bIns="43193"/>
          <a:lstStyle>
            <a:lvl1pPr marL="287338" indent="-285750">
              <a:defRPr sz="1500">
                <a:solidFill>
                  <a:schemeClr val="bg1"/>
                </a:solidFill>
                <a:latin typeface="Arial" panose="020B0604020202020204" pitchFamily="34" charset="0"/>
                <a:ea typeface="Microsoft YaHei" panose="020B0503020204020204" pitchFamily="34" charset="-122"/>
              </a:defRPr>
            </a:lvl1pPr>
            <a:lvl2pPr marL="1030288">
              <a:defRPr sz="1500">
                <a:solidFill>
                  <a:schemeClr val="bg1"/>
                </a:solidFill>
                <a:latin typeface="Arial" panose="020B0604020202020204" pitchFamily="34" charset="0"/>
                <a:ea typeface="Microsoft YaHei" panose="020B0503020204020204" pitchFamily="34" charset="-122"/>
              </a:defRPr>
            </a:lvl2pPr>
            <a:lvl3pPr marL="1430338">
              <a:defRPr sz="1500">
                <a:solidFill>
                  <a:schemeClr val="bg1"/>
                </a:solidFill>
                <a:latin typeface="Arial" panose="020B0604020202020204" pitchFamily="34" charset="0"/>
                <a:ea typeface="Microsoft YaHei" panose="020B0503020204020204" pitchFamily="34" charset="-122"/>
              </a:defRPr>
            </a:lvl3pPr>
            <a:lvl4pPr>
              <a:defRPr sz="1500">
                <a:solidFill>
                  <a:schemeClr val="bg1"/>
                </a:solidFill>
                <a:latin typeface="Arial" panose="020B0604020202020204" pitchFamily="34" charset="0"/>
                <a:ea typeface="Microsoft YaHei" panose="020B0503020204020204" pitchFamily="34" charset="-122"/>
              </a:defRPr>
            </a:lvl4pPr>
            <a:lvl5pPr>
              <a:defRPr sz="1500">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defRPr sz="1500">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defRPr sz="1500">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defRPr sz="1500">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defRPr sz="1500">
                <a:solidFill>
                  <a:schemeClr val="bg1"/>
                </a:solidFill>
                <a:latin typeface="Arial" panose="020B0604020202020204" pitchFamily="34" charset="0"/>
                <a:ea typeface="Microsoft YaHei" panose="020B0503020204020204" pitchFamily="34" charset="-122"/>
              </a:defRPr>
            </a:lvl9pPr>
          </a:lstStyle>
          <a:p>
            <a:pPr marL="1466" indent="0">
              <a:lnSpc>
                <a:spcPct val="90000"/>
              </a:lnSpc>
              <a:spcBef>
                <a:spcPts val="461"/>
              </a:spcBef>
              <a:buClr>
                <a:srgbClr val="00469B"/>
              </a:buClr>
              <a:buSzPct val="100000"/>
              <a:defRPr/>
            </a:pPr>
            <a:r>
              <a:rPr lang="en-US" altLang="de-DE" sz="1477" b="1" noProof="1">
                <a:solidFill>
                  <a:srgbClr val="FF0000"/>
                </a:solidFill>
              </a:rPr>
              <a:t>Workflow</a:t>
            </a:r>
            <a:r>
              <a:rPr lang="en-US" altLang="de-DE" sz="1477" b="1" noProof="1">
                <a:solidFill>
                  <a:srgbClr val="002060"/>
                </a:solidFill>
              </a:rPr>
              <a:t> for </a:t>
            </a:r>
            <a:r>
              <a:rPr lang="en-US" altLang="de-DE" sz="1477" b="1" noProof="1">
                <a:solidFill>
                  <a:srgbClr val="FF0000"/>
                </a:solidFill>
              </a:rPr>
              <a:t>DIF10 metadata provision </a:t>
            </a:r>
            <a:r>
              <a:rPr lang="en-US" altLang="de-DE" sz="1477" b="1" noProof="1">
                <a:solidFill>
                  <a:srgbClr val="002060"/>
                </a:solidFill>
              </a:rPr>
              <a:t>at EUMETSAT:</a:t>
            </a:r>
          </a:p>
          <a:p>
            <a:pPr marL="317928" indent="-316462">
              <a:lnSpc>
                <a:spcPct val="90000"/>
              </a:lnSpc>
              <a:spcBef>
                <a:spcPts val="461"/>
              </a:spcBef>
              <a:buClr>
                <a:srgbClr val="00469B"/>
              </a:buClr>
              <a:buSzPct val="100000"/>
              <a:buFont typeface="+mj-lt"/>
              <a:buAutoNum type="arabicPeriod"/>
              <a:defRPr/>
            </a:pPr>
            <a:r>
              <a:rPr lang="en-US" altLang="de-DE" sz="1292" noProof="1">
                <a:solidFill>
                  <a:srgbClr val="FF0000"/>
                </a:solidFill>
              </a:rPr>
              <a:t>Assignment</a:t>
            </a:r>
            <a:r>
              <a:rPr lang="en-US" altLang="de-DE" sz="1292" noProof="1">
                <a:solidFill>
                  <a:srgbClr val="002060"/>
                </a:solidFill>
              </a:rPr>
              <a:t> of EUMETSAT </a:t>
            </a:r>
            <a:r>
              <a:rPr lang="en-US" altLang="de-DE" sz="1292" noProof="1">
                <a:solidFill>
                  <a:srgbClr val="FF0000"/>
                </a:solidFill>
              </a:rPr>
              <a:t>collections to CMR/CWIC</a:t>
            </a:r>
          </a:p>
          <a:p>
            <a:pPr marL="1003597" lvl="1" indent="-316462">
              <a:lnSpc>
                <a:spcPct val="90000"/>
              </a:lnSpc>
              <a:spcBef>
                <a:spcPts val="461"/>
              </a:spcBef>
              <a:buClr>
                <a:srgbClr val="00469B"/>
              </a:buClr>
              <a:buSzPct val="100000"/>
              <a:buFont typeface="Arial" panose="020B0604020202020204" pitchFamily="34" charset="0"/>
              <a:buChar char="&gt;"/>
              <a:defRPr/>
            </a:pPr>
            <a:r>
              <a:rPr lang="en-US" altLang="de-DE" sz="1292" noProof="1">
                <a:solidFill>
                  <a:srgbClr val="002060"/>
                </a:solidFill>
              </a:rPr>
              <a:t>We manage an </a:t>
            </a:r>
            <a:r>
              <a:rPr lang="en-US" altLang="de-DE" sz="1292" noProof="1">
                <a:solidFill>
                  <a:srgbClr val="FF0000"/>
                </a:solidFill>
              </a:rPr>
              <a:t>Excel sheet (see before) </a:t>
            </a:r>
            <a:r>
              <a:rPr lang="en-US" altLang="de-DE" sz="1292" noProof="1">
                <a:solidFill>
                  <a:srgbClr val="002060"/>
                </a:solidFill>
              </a:rPr>
              <a:t>where we list all collections assigned to CWIC (and FedEO).</a:t>
            </a:r>
          </a:p>
          <a:p>
            <a:pPr marL="1003597" lvl="1" indent="-316462">
              <a:lnSpc>
                <a:spcPct val="90000"/>
              </a:lnSpc>
              <a:spcBef>
                <a:spcPts val="461"/>
              </a:spcBef>
              <a:buClr>
                <a:srgbClr val="00469B"/>
              </a:buClr>
              <a:buSzPct val="100000"/>
              <a:buFont typeface="Arial" panose="020B0604020202020204" pitchFamily="34" charset="0"/>
              <a:buChar char="&gt;"/>
              <a:defRPr/>
            </a:pPr>
            <a:r>
              <a:rPr lang="en-US" altLang="de-DE" sz="1292" noProof="1">
                <a:solidFill>
                  <a:srgbClr val="FF0000"/>
                </a:solidFill>
              </a:rPr>
              <a:t>From time to time a review </a:t>
            </a:r>
            <a:r>
              <a:rPr lang="en-US" altLang="de-DE" sz="1292" noProof="1">
                <a:solidFill>
                  <a:srgbClr val="002060"/>
                </a:solidFill>
              </a:rPr>
              <a:t>takes part: is collection list up to date, what has to be added or dropped.</a:t>
            </a:r>
          </a:p>
          <a:p>
            <a:pPr marL="317928" indent="-316462">
              <a:lnSpc>
                <a:spcPct val="90000"/>
              </a:lnSpc>
              <a:spcBef>
                <a:spcPts val="461"/>
              </a:spcBef>
              <a:buClr>
                <a:srgbClr val="00469B"/>
              </a:buClr>
              <a:buSzPct val="100000"/>
              <a:buFont typeface="+mj-lt"/>
              <a:buAutoNum type="arabicPeriod"/>
              <a:defRPr/>
            </a:pPr>
            <a:r>
              <a:rPr lang="en-US" altLang="de-DE" sz="1292" noProof="1">
                <a:solidFill>
                  <a:srgbClr val="FF0000"/>
                </a:solidFill>
              </a:rPr>
              <a:t>Tagging</a:t>
            </a:r>
            <a:r>
              <a:rPr lang="en-US" altLang="de-DE" sz="1292" noProof="1">
                <a:solidFill>
                  <a:srgbClr val="002060"/>
                </a:solidFill>
              </a:rPr>
              <a:t> CWIC collections </a:t>
            </a:r>
            <a:r>
              <a:rPr lang="en-US" altLang="de-DE" sz="1292" noProof="1">
                <a:solidFill>
                  <a:srgbClr val="FF0000"/>
                </a:solidFill>
              </a:rPr>
              <a:t>in New PN</a:t>
            </a:r>
          </a:p>
          <a:p>
            <a:pPr marL="1003597" lvl="1" indent="-316462">
              <a:lnSpc>
                <a:spcPct val="90000"/>
              </a:lnSpc>
              <a:spcBef>
                <a:spcPts val="461"/>
              </a:spcBef>
              <a:buClr>
                <a:srgbClr val="00469B"/>
              </a:buClr>
              <a:buSzPct val="100000"/>
              <a:buFont typeface="Arial" panose="020B0604020202020204" pitchFamily="34" charset="0"/>
              <a:buChar char="&gt;"/>
              <a:defRPr/>
            </a:pPr>
            <a:r>
              <a:rPr lang="en-US" altLang="de-DE" sz="1292" noProof="1">
                <a:solidFill>
                  <a:srgbClr val="002060"/>
                </a:solidFill>
              </a:rPr>
              <a:t>Aligned with Excel sheet we tag CWIC                                                                                                      collections (see right)</a:t>
            </a:r>
          </a:p>
          <a:p>
            <a:pPr>
              <a:lnSpc>
                <a:spcPct val="90000"/>
              </a:lnSpc>
              <a:spcBef>
                <a:spcPts val="461"/>
              </a:spcBef>
              <a:buClr>
                <a:srgbClr val="00469B"/>
              </a:buClr>
              <a:buSzPct val="100000"/>
              <a:buFont typeface="Arial" panose="020B0604020202020204" pitchFamily="34" charset="0"/>
              <a:buChar char="•"/>
              <a:defRPr/>
            </a:pPr>
            <a:endParaRPr lang="de-DE" altLang="de-DE" sz="1477" noProof="1">
              <a:solidFill>
                <a:srgbClr val="002060"/>
              </a:solidFill>
            </a:endParaRPr>
          </a:p>
        </p:txBody>
      </p:sp>
      <p:pic>
        <p:nvPicPr>
          <p:cNvPr id="29700" name="Grafik 1">
            <a:extLst>
              <a:ext uri="{FF2B5EF4-FFF2-40B4-BE49-F238E27FC236}">
                <a16:creationId xmlns:a16="http://schemas.microsoft.com/office/drawing/2014/main" id="{0C1C1035-387F-F24F-A438-7B2BCEEC132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05336" y="2585074"/>
            <a:ext cx="4594710" cy="1375776"/>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pic>
      <p:sp>
        <p:nvSpPr>
          <p:cNvPr id="29701" name="Rectangle 2">
            <a:extLst>
              <a:ext uri="{FF2B5EF4-FFF2-40B4-BE49-F238E27FC236}">
                <a16:creationId xmlns:a16="http://schemas.microsoft.com/office/drawing/2014/main" id="{5A9D9D96-E245-7947-9736-C4642491F1F5}"/>
              </a:ext>
            </a:extLst>
          </p:cNvPr>
          <p:cNvSpPr>
            <a:spLocks noChangeArrowheads="1"/>
          </p:cNvSpPr>
          <p:nvPr/>
        </p:nvSpPr>
        <p:spPr bwMode="auto">
          <a:xfrm>
            <a:off x="5264284" y="3974036"/>
            <a:ext cx="3835762" cy="261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064" tIns="43193" rIns="83064" bIns="43193"/>
          <a:lstStyle>
            <a:lvl1pPr marL="344488" indent="-342900">
              <a:defRPr sz="1500">
                <a:solidFill>
                  <a:schemeClr val="bg1"/>
                </a:solidFill>
                <a:latin typeface="Arial" panose="020B0604020202020204" pitchFamily="34" charset="0"/>
                <a:ea typeface="Microsoft YaHei" panose="020B0503020204020204" pitchFamily="34" charset="-122"/>
              </a:defRPr>
            </a:lvl1pPr>
            <a:lvl2pPr marL="1087438" indent="-342900">
              <a:defRPr sz="1500">
                <a:solidFill>
                  <a:schemeClr val="bg1"/>
                </a:solidFill>
                <a:latin typeface="Arial" panose="020B0604020202020204" pitchFamily="34" charset="0"/>
                <a:ea typeface="Microsoft YaHei" panose="020B0503020204020204" pitchFamily="34" charset="-122"/>
              </a:defRPr>
            </a:lvl2pPr>
            <a:lvl3pPr marL="1430338">
              <a:defRPr sz="1500">
                <a:solidFill>
                  <a:schemeClr val="bg1"/>
                </a:solidFill>
                <a:latin typeface="Arial" panose="020B0604020202020204" pitchFamily="34" charset="0"/>
                <a:ea typeface="Microsoft YaHei" panose="020B0503020204020204" pitchFamily="34" charset="-122"/>
              </a:defRPr>
            </a:lvl3pPr>
            <a:lvl4pPr>
              <a:defRPr sz="1500">
                <a:solidFill>
                  <a:schemeClr val="bg1"/>
                </a:solidFill>
                <a:latin typeface="Arial" panose="020B0604020202020204" pitchFamily="34" charset="0"/>
                <a:ea typeface="Microsoft YaHei" panose="020B0503020204020204" pitchFamily="34" charset="-122"/>
              </a:defRPr>
            </a:lvl4pPr>
            <a:lvl5pPr>
              <a:defRPr sz="1500">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defRPr sz="1500">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defRPr sz="1500">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defRPr sz="1500">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defRPr sz="1500">
                <a:solidFill>
                  <a:schemeClr val="bg1"/>
                </a:solidFill>
                <a:latin typeface="Arial" panose="020B0604020202020204" pitchFamily="34" charset="0"/>
                <a:ea typeface="Microsoft YaHei" panose="020B0503020204020204" pitchFamily="34" charset="-122"/>
              </a:defRPr>
            </a:lvl9pPr>
          </a:lstStyle>
          <a:p>
            <a:pPr>
              <a:lnSpc>
                <a:spcPct val="90000"/>
              </a:lnSpc>
              <a:spcBef>
                <a:spcPts val="461"/>
              </a:spcBef>
              <a:buClr>
                <a:srgbClr val="00469B"/>
              </a:buClr>
              <a:buSzPct val="100000"/>
              <a:buFont typeface="Century Gothic" panose="020B0502020202020204" pitchFamily="34" charset="0"/>
              <a:buAutoNum type="arabicPeriod" startAt="3"/>
            </a:pPr>
            <a:r>
              <a:rPr lang="en-US" altLang="de-DE" sz="1292" noProof="1">
                <a:solidFill>
                  <a:srgbClr val="FF0000"/>
                </a:solidFill>
              </a:rPr>
              <a:t>Export DIF-10 metadata </a:t>
            </a:r>
            <a:r>
              <a:rPr lang="en-US" altLang="de-DE" sz="1292" noProof="1">
                <a:solidFill>
                  <a:srgbClr val="002060"/>
                </a:solidFill>
              </a:rPr>
              <a:t>for CWIC collections</a:t>
            </a:r>
          </a:p>
          <a:p>
            <a:pPr lvl="1">
              <a:lnSpc>
                <a:spcPct val="90000"/>
              </a:lnSpc>
              <a:spcBef>
                <a:spcPts val="461"/>
              </a:spcBef>
              <a:buClr>
                <a:srgbClr val="00469B"/>
              </a:buClr>
              <a:buSzPct val="100000"/>
              <a:buFont typeface="Arial" panose="020B0604020202020204" pitchFamily="34" charset="0"/>
              <a:buChar char="•"/>
            </a:pPr>
            <a:r>
              <a:rPr lang="en-US" altLang="de-DE" sz="1292" noProof="1">
                <a:solidFill>
                  <a:srgbClr val="002060"/>
                </a:solidFill>
              </a:rPr>
              <a:t>New PN Administrator provides a Metadata Export Function</a:t>
            </a:r>
          </a:p>
          <a:p>
            <a:pPr lvl="1">
              <a:lnSpc>
                <a:spcPct val="90000"/>
              </a:lnSpc>
              <a:spcBef>
                <a:spcPts val="461"/>
              </a:spcBef>
              <a:buClr>
                <a:srgbClr val="00469B"/>
              </a:buClr>
              <a:buSzPct val="100000"/>
              <a:buFont typeface="Arial" panose="020B0604020202020204" pitchFamily="34" charset="0"/>
              <a:buChar char="•"/>
            </a:pPr>
            <a:r>
              <a:rPr lang="en-US" altLang="de-DE" sz="1292" noProof="1">
                <a:solidFill>
                  <a:srgbClr val="002060"/>
                </a:solidFill>
              </a:rPr>
              <a:t>..lets filter metadata for CWIC by providing the filter statement: useLimitation="CWIC…."</a:t>
            </a:r>
          </a:p>
          <a:p>
            <a:pPr lvl="1">
              <a:lnSpc>
                <a:spcPct val="90000"/>
              </a:lnSpc>
              <a:spcBef>
                <a:spcPts val="461"/>
              </a:spcBef>
              <a:buClr>
                <a:srgbClr val="00469B"/>
              </a:buClr>
              <a:buSzPct val="100000"/>
              <a:buFont typeface="Arial" panose="020B0604020202020204" pitchFamily="34" charset="0"/>
              <a:buChar char="•"/>
            </a:pPr>
            <a:r>
              <a:rPr lang="en-US" altLang="de-DE" sz="1292" noProof="1">
                <a:solidFill>
                  <a:srgbClr val="002060"/>
                </a:solidFill>
              </a:rPr>
              <a:t>Use eum2dif XSLT upon export</a:t>
            </a:r>
          </a:p>
          <a:p>
            <a:pPr>
              <a:lnSpc>
                <a:spcPct val="90000"/>
              </a:lnSpc>
              <a:spcBef>
                <a:spcPts val="461"/>
              </a:spcBef>
              <a:buClr>
                <a:srgbClr val="00469B"/>
              </a:buClr>
              <a:buSzPct val="100000"/>
              <a:buFont typeface="Century Gothic" panose="020B0502020202020204" pitchFamily="34" charset="0"/>
              <a:buAutoNum type="arabicPeriod" startAt="3"/>
            </a:pPr>
            <a:r>
              <a:rPr lang="en-US" altLang="de-DE" sz="1292" noProof="1">
                <a:solidFill>
                  <a:srgbClr val="FF0000"/>
                </a:solidFill>
              </a:rPr>
              <a:t>Add the collection identifier </a:t>
            </a:r>
            <a:r>
              <a:rPr lang="en-US" altLang="de-DE" sz="1292" noProof="1">
                <a:solidFill>
                  <a:srgbClr val="002060"/>
                </a:solidFill>
              </a:rPr>
              <a:t>as options (parameter extension) for parentIdentifier </a:t>
            </a:r>
            <a:r>
              <a:rPr lang="en-US" altLang="de-DE" sz="1292" noProof="1">
                <a:solidFill>
                  <a:srgbClr val="FF0000"/>
                </a:solidFill>
              </a:rPr>
              <a:t>to OSDD </a:t>
            </a:r>
            <a:r>
              <a:rPr lang="en-US" altLang="de-DE" sz="1292" noProof="1">
                <a:solidFill>
                  <a:srgbClr val="002060"/>
                </a:solidFill>
              </a:rPr>
              <a:t>of CWIC/EOPOS adapter! (not yet automated)</a:t>
            </a:r>
          </a:p>
          <a:p>
            <a:pPr>
              <a:lnSpc>
                <a:spcPct val="90000"/>
              </a:lnSpc>
              <a:spcBef>
                <a:spcPts val="461"/>
              </a:spcBef>
              <a:buClr>
                <a:srgbClr val="00469B"/>
              </a:buClr>
              <a:buSzPct val="100000"/>
              <a:buFont typeface="Century Gothic" panose="020B0502020202020204" pitchFamily="34" charset="0"/>
              <a:buAutoNum type="arabicPeriod" startAt="3"/>
            </a:pPr>
            <a:r>
              <a:rPr lang="en-US" altLang="de-DE" sz="1292" noProof="1">
                <a:solidFill>
                  <a:srgbClr val="002060"/>
                </a:solidFill>
              </a:rPr>
              <a:t>Send DIF-10 </a:t>
            </a:r>
            <a:r>
              <a:rPr lang="en-US" altLang="de-DE" sz="1292" noProof="1">
                <a:solidFill>
                  <a:srgbClr val="FF0000"/>
                </a:solidFill>
              </a:rPr>
              <a:t>metadata to                                Michael Morohan </a:t>
            </a:r>
            <a:r>
              <a:rPr lang="en-US" altLang="de-DE" sz="1292" noProof="1">
                <a:solidFill>
                  <a:srgbClr val="002060"/>
                </a:solidFill>
              </a:rPr>
              <a:t>:-)</a:t>
            </a:r>
            <a:endParaRPr lang="en-US" altLang="de-DE" sz="1477" noProof="1">
              <a:solidFill>
                <a:srgbClr val="002060"/>
              </a:solidFill>
            </a:endParaRPr>
          </a:p>
        </p:txBody>
      </p:sp>
      <p:pic>
        <p:nvPicPr>
          <p:cNvPr id="29702" name="Grafik 4">
            <a:extLst>
              <a:ext uri="{FF2B5EF4-FFF2-40B4-BE49-F238E27FC236}">
                <a16:creationId xmlns:a16="http://schemas.microsoft.com/office/drawing/2014/main" id="{42C09B88-87FB-E541-A745-6D01440D82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745" y="3541817"/>
            <a:ext cx="5211538" cy="3024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9703" name="Gerade Verbindung mit Pfeil 7">
            <a:extLst>
              <a:ext uri="{FF2B5EF4-FFF2-40B4-BE49-F238E27FC236}">
                <a16:creationId xmlns:a16="http://schemas.microsoft.com/office/drawing/2014/main" id="{AD669E57-3BF2-9E41-AAF8-9A68BF8F51C3}"/>
              </a:ext>
            </a:extLst>
          </p:cNvPr>
          <p:cNvCxnSpPr>
            <a:cxnSpLocks noChangeShapeType="1"/>
          </p:cNvCxnSpPr>
          <p:nvPr/>
        </p:nvCxnSpPr>
        <p:spPr bwMode="auto">
          <a:xfrm flipH="1" flipV="1">
            <a:off x="2644596" y="4757892"/>
            <a:ext cx="3522220" cy="153840"/>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704" name="Gerade Verbindung mit Pfeil 10">
            <a:extLst>
              <a:ext uri="{FF2B5EF4-FFF2-40B4-BE49-F238E27FC236}">
                <a16:creationId xmlns:a16="http://schemas.microsoft.com/office/drawing/2014/main" id="{1668B608-F0A7-DB41-AA1C-AECCB07F0547}"/>
              </a:ext>
            </a:extLst>
          </p:cNvPr>
          <p:cNvCxnSpPr>
            <a:cxnSpLocks/>
          </p:cNvCxnSpPr>
          <p:nvPr/>
        </p:nvCxnSpPr>
        <p:spPr bwMode="auto">
          <a:xfrm flipH="1" flipV="1">
            <a:off x="2511267" y="4101504"/>
            <a:ext cx="3655549" cy="391195"/>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705" name="Gerade Verbindung mit Pfeil 13">
            <a:extLst>
              <a:ext uri="{FF2B5EF4-FFF2-40B4-BE49-F238E27FC236}">
                <a16:creationId xmlns:a16="http://schemas.microsoft.com/office/drawing/2014/main" id="{91FF5116-9C40-0C4A-869A-7D57B4212A4C}"/>
              </a:ext>
            </a:extLst>
          </p:cNvPr>
          <p:cNvCxnSpPr>
            <a:cxnSpLocks/>
          </p:cNvCxnSpPr>
          <p:nvPr/>
        </p:nvCxnSpPr>
        <p:spPr bwMode="auto">
          <a:xfrm flipH="1" flipV="1">
            <a:off x="783856" y="5223810"/>
            <a:ext cx="5183700" cy="131863"/>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851179021"/>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33995-6B10-1B4D-8444-02768F50579D}"/>
              </a:ext>
            </a:extLst>
          </p:cNvPr>
          <p:cNvSpPr>
            <a:spLocks noGrp="1"/>
          </p:cNvSpPr>
          <p:nvPr>
            <p:ph type="title"/>
          </p:nvPr>
        </p:nvSpPr>
        <p:spPr/>
        <p:txBody>
          <a:bodyPr/>
          <a:lstStyle/>
          <a:p>
            <a:r>
              <a:rPr lang="en-US" sz="2600" dirty="0"/>
              <a:t>CEOS WGISS Integrated Catalog (CWIC)</a:t>
            </a:r>
          </a:p>
        </p:txBody>
      </p:sp>
      <p:sp>
        <p:nvSpPr>
          <p:cNvPr id="3" name="Content Placeholder 2">
            <a:extLst>
              <a:ext uri="{FF2B5EF4-FFF2-40B4-BE49-F238E27FC236}">
                <a16:creationId xmlns:a16="http://schemas.microsoft.com/office/drawing/2014/main" id="{2F6340C2-BB03-7145-A9DD-F36E03481B19}"/>
              </a:ext>
            </a:extLst>
          </p:cNvPr>
          <p:cNvSpPr>
            <a:spLocks noGrp="1"/>
          </p:cNvSpPr>
          <p:nvPr>
            <p:ph idx="1"/>
          </p:nvPr>
        </p:nvSpPr>
        <p:spPr>
          <a:xfrm>
            <a:off x="296863" y="1618735"/>
            <a:ext cx="8445500" cy="4702690"/>
          </a:xfrm>
        </p:spPr>
        <p:txBody>
          <a:bodyPr/>
          <a:lstStyle/>
          <a:p>
            <a:r>
              <a:rPr lang="en-US" b="0" dirty="0"/>
              <a:t>The CWIC Project provides a way for the world’s satellite Earth observation data providers to make their data collections searchable using common standards.</a:t>
            </a:r>
          </a:p>
          <a:p>
            <a:r>
              <a:rPr lang="en-US" b="0" dirty="0"/>
              <a:t>CWIC is part of the WGISS Connected Data Assets System (CDA also includes International Directory Network (IDN), </a:t>
            </a:r>
            <a:r>
              <a:rPr lang="en-US" b="0" dirty="0" err="1"/>
              <a:t>FedEO</a:t>
            </a:r>
            <a:r>
              <a:rPr lang="en-US" b="0" dirty="0"/>
              <a:t> (Federated Earth Observation Gateway).</a:t>
            </a:r>
          </a:p>
          <a:p>
            <a:r>
              <a:rPr lang="en-US" b="0" dirty="0"/>
              <a:t>CWIC integrates the CEOS Agencies’ data collections which are connected via the supported WGISS standards: OGC CSW 2.0.2 and CEOS OpenSearch Best Practices </a:t>
            </a:r>
          </a:p>
          <a:p>
            <a:r>
              <a:rPr lang="en-US" b="0" dirty="0"/>
              <a:t>CWIC allows independent clients to search and access the unrestricted data from thousands of collections and hundreds of millions of inventory records. </a:t>
            </a:r>
          </a:p>
          <a:p>
            <a:endParaRPr lang="en-US" b="0" dirty="0"/>
          </a:p>
          <a:p>
            <a:endParaRPr lang="en-US" dirty="0"/>
          </a:p>
        </p:txBody>
      </p:sp>
      <p:sp>
        <p:nvSpPr>
          <p:cNvPr id="4" name="Slide Number Placeholder 3">
            <a:extLst>
              <a:ext uri="{FF2B5EF4-FFF2-40B4-BE49-F238E27FC236}">
                <a16:creationId xmlns:a16="http://schemas.microsoft.com/office/drawing/2014/main" id="{F5A251FA-D595-8C41-A267-B5FE2505E25B}"/>
              </a:ext>
            </a:extLst>
          </p:cNvPr>
          <p:cNvSpPr>
            <a:spLocks noGrp="1"/>
          </p:cNvSpPr>
          <p:nvPr>
            <p:ph type="sldNum" sz="quarter" idx="12"/>
          </p:nvPr>
        </p:nvSpPr>
        <p:spPr/>
        <p:txBody>
          <a:bodyPr/>
          <a:lstStyle/>
          <a:p>
            <a:fld id="{B4033504-764F-4D7D-8E80-01B1CC0E791C}" type="slidenum">
              <a:rPr lang="en-US" smtClean="0"/>
              <a:pPr/>
              <a:t>2</a:t>
            </a:fld>
            <a:endParaRPr lang="en-US"/>
          </a:p>
        </p:txBody>
      </p:sp>
    </p:spTree>
    <p:extLst>
      <p:ext uri="{BB962C8B-B14F-4D97-AF65-F5344CB8AC3E}">
        <p14:creationId xmlns:p14="http://schemas.microsoft.com/office/powerpoint/2010/main" val="27444752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1">
            <a:extLst>
              <a:ext uri="{FF2B5EF4-FFF2-40B4-BE49-F238E27FC236}">
                <a16:creationId xmlns:a16="http://schemas.microsoft.com/office/drawing/2014/main" id="{88E269BF-6850-FA4D-B915-10E6F972B074}"/>
              </a:ext>
            </a:extLst>
          </p:cNvPr>
          <p:cNvSpPr txBox="1">
            <a:spLocks noChangeArrowheads="1"/>
          </p:cNvSpPr>
          <p:nvPr/>
        </p:nvSpPr>
        <p:spPr bwMode="auto">
          <a:xfrm>
            <a:off x="300356" y="115993"/>
            <a:ext cx="8294213" cy="9904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2664"/>
                </a:solidFill>
                <a:latin typeface="Tahoma" panose="020B0604030504040204" pitchFamily="34" charset="0"/>
                <a:ea typeface="Microsoft YaHei" panose="020B0503020204020204" pitchFamily="34" charset="-122"/>
              </a:defRPr>
            </a:lvl1pPr>
            <a:lvl2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469B"/>
                </a:solidFill>
                <a:latin typeface="Arial" panose="020B060402020202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469B"/>
                </a:solidFill>
                <a:latin typeface="Arial" panose="020B0604020202020204" pitchFamily="34" charset="0"/>
                <a:ea typeface="Microsoft YaHei" panose="020B0503020204020204" pitchFamily="34" charset="-122"/>
              </a:defRPr>
            </a:lvl3pPr>
            <a:lvl4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469B"/>
                </a:solidFill>
                <a:latin typeface="Arial" panose="020B0604020202020204" pitchFamily="34" charset="0"/>
                <a:ea typeface="Microsoft YaHei" panose="020B0503020204020204" pitchFamily="34" charset="-122"/>
              </a:defRPr>
            </a:lvl4pPr>
            <a:lvl5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469B"/>
                </a:solidFill>
                <a:latin typeface="Arial" panose="020B0604020202020204" pitchFamily="34" charset="0"/>
                <a:ea typeface="Microsoft YaHei" panose="020B0503020204020204" pitchFamily="34" charset="-122"/>
              </a:defRPr>
            </a:lvl5pPr>
            <a:lvl6pPr marL="2514600" indent="-228600" defTabSz="449263" eaLnBrk="0" fontAlgn="base" hangingPunct="0">
              <a:spcBef>
                <a:spcPts val="6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469B"/>
                </a:solidFill>
                <a:latin typeface="Arial" panose="020B0604020202020204" pitchFamily="34" charset="0"/>
                <a:ea typeface="Microsoft YaHei" panose="020B0503020204020204" pitchFamily="34" charset="-122"/>
              </a:defRPr>
            </a:lvl6pPr>
            <a:lvl7pPr marL="2971800" indent="-228600" defTabSz="449263" eaLnBrk="0" fontAlgn="base" hangingPunct="0">
              <a:spcBef>
                <a:spcPts val="6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469B"/>
                </a:solidFill>
                <a:latin typeface="Arial" panose="020B0604020202020204" pitchFamily="34" charset="0"/>
                <a:ea typeface="Microsoft YaHei" panose="020B0503020204020204" pitchFamily="34" charset="-122"/>
              </a:defRPr>
            </a:lvl7pPr>
            <a:lvl8pPr marL="3429000" indent="-228600" defTabSz="449263" eaLnBrk="0" fontAlgn="base" hangingPunct="0">
              <a:spcBef>
                <a:spcPts val="6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469B"/>
                </a:solidFill>
                <a:latin typeface="Arial" panose="020B0604020202020204" pitchFamily="34" charset="0"/>
                <a:ea typeface="Microsoft YaHei" panose="020B0503020204020204" pitchFamily="34" charset="-122"/>
              </a:defRPr>
            </a:lvl8pPr>
            <a:lvl9pPr marL="3886200" indent="-228600" defTabSz="449263" eaLnBrk="0" fontAlgn="base" hangingPunct="0">
              <a:spcBef>
                <a:spcPts val="6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469B"/>
                </a:solidFill>
                <a:latin typeface="Arial" panose="020B0604020202020204" pitchFamily="34" charset="0"/>
                <a:ea typeface="Microsoft YaHei" panose="020B0503020204020204" pitchFamily="34" charset="-122"/>
              </a:defRPr>
            </a:lvl9pPr>
          </a:lstStyle>
          <a:p>
            <a:pPr>
              <a:spcBef>
                <a:spcPct val="0"/>
              </a:spcBef>
              <a:buClrTx/>
              <a:buFontTx/>
              <a:buNone/>
            </a:pPr>
            <a:r>
              <a:rPr lang="de-DE" altLang="de-DE" sz="2584" b="1" dirty="0">
                <a:solidFill>
                  <a:srgbClr val="FFFFFF"/>
                </a:solidFill>
                <a:latin typeface="Century Gothic" panose="020B0502020202020204" pitchFamily="34" charset="0"/>
              </a:rPr>
              <a:t>EUMETSAT Collections </a:t>
            </a:r>
            <a:r>
              <a:rPr lang="de-DE" altLang="de-DE" sz="2584" b="1" dirty="0" err="1">
                <a:solidFill>
                  <a:srgbClr val="FFFFFF"/>
                </a:solidFill>
                <a:latin typeface="Century Gothic" panose="020B0502020202020204" pitchFamily="34" charset="0"/>
              </a:rPr>
              <a:t>for</a:t>
            </a:r>
            <a:r>
              <a:rPr lang="de-DE" altLang="de-DE" sz="2584" b="1" dirty="0">
                <a:solidFill>
                  <a:srgbClr val="FFFFFF"/>
                </a:solidFill>
                <a:latin typeface="Century Gothic" panose="020B0502020202020204" pitchFamily="34" charset="0"/>
              </a:rPr>
              <a:t> CMR/CWIC</a:t>
            </a:r>
          </a:p>
        </p:txBody>
      </p:sp>
      <p:sp>
        <p:nvSpPr>
          <p:cNvPr id="31747" name="Rectangle 2">
            <a:extLst>
              <a:ext uri="{FF2B5EF4-FFF2-40B4-BE49-F238E27FC236}">
                <a16:creationId xmlns:a16="http://schemas.microsoft.com/office/drawing/2014/main" id="{6DF9A9C1-E59F-7541-B0C7-0F504FEBA796}"/>
              </a:ext>
            </a:extLst>
          </p:cNvPr>
          <p:cNvSpPr>
            <a:spLocks noChangeArrowheads="1"/>
          </p:cNvSpPr>
          <p:nvPr/>
        </p:nvSpPr>
        <p:spPr bwMode="auto">
          <a:xfrm>
            <a:off x="5569035" y="1625401"/>
            <a:ext cx="3454823" cy="436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064" tIns="43193" rIns="83064" bIns="43193"/>
          <a:lstStyle>
            <a:lvl1pPr marL="287338" indent="-285750">
              <a:defRPr sz="1500">
                <a:solidFill>
                  <a:schemeClr val="bg1"/>
                </a:solidFill>
                <a:latin typeface="Arial" panose="020B0604020202020204" pitchFamily="34" charset="0"/>
                <a:ea typeface="Microsoft YaHei" panose="020B0503020204020204" pitchFamily="34" charset="-122"/>
              </a:defRPr>
            </a:lvl1pPr>
            <a:lvl2pPr marL="1030288">
              <a:defRPr sz="1500">
                <a:solidFill>
                  <a:schemeClr val="bg1"/>
                </a:solidFill>
                <a:latin typeface="Arial" panose="020B0604020202020204" pitchFamily="34" charset="0"/>
                <a:ea typeface="Microsoft YaHei" panose="020B0503020204020204" pitchFamily="34" charset="-122"/>
              </a:defRPr>
            </a:lvl2pPr>
            <a:lvl3pPr marL="1430338">
              <a:defRPr sz="1500">
                <a:solidFill>
                  <a:schemeClr val="bg1"/>
                </a:solidFill>
                <a:latin typeface="Arial" panose="020B0604020202020204" pitchFamily="34" charset="0"/>
                <a:ea typeface="Microsoft YaHei" panose="020B0503020204020204" pitchFamily="34" charset="-122"/>
              </a:defRPr>
            </a:lvl3pPr>
            <a:lvl4pPr>
              <a:defRPr sz="1500">
                <a:solidFill>
                  <a:schemeClr val="bg1"/>
                </a:solidFill>
                <a:latin typeface="Arial" panose="020B0604020202020204" pitchFamily="34" charset="0"/>
                <a:ea typeface="Microsoft YaHei" panose="020B0503020204020204" pitchFamily="34" charset="-122"/>
              </a:defRPr>
            </a:lvl4pPr>
            <a:lvl5pPr>
              <a:defRPr sz="1500">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defRPr sz="1500">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defRPr sz="1500">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defRPr sz="1500">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defRPr sz="1500">
                <a:solidFill>
                  <a:schemeClr val="bg1"/>
                </a:solidFill>
                <a:latin typeface="Arial" panose="020B0604020202020204" pitchFamily="34" charset="0"/>
                <a:ea typeface="Microsoft YaHei" panose="020B0503020204020204" pitchFamily="34" charset="-122"/>
              </a:defRPr>
            </a:lvl9pPr>
          </a:lstStyle>
          <a:p>
            <a:pPr>
              <a:lnSpc>
                <a:spcPct val="90000"/>
              </a:lnSpc>
              <a:spcBef>
                <a:spcPts val="461"/>
              </a:spcBef>
              <a:buClr>
                <a:srgbClr val="00469B"/>
              </a:buClr>
              <a:buSzPct val="100000"/>
              <a:buFont typeface="Arial" panose="020B0604020202020204" pitchFamily="34" charset="0"/>
              <a:buChar char="•"/>
            </a:pPr>
            <a:r>
              <a:rPr lang="en-US" altLang="de-DE" sz="1292" dirty="0">
                <a:solidFill>
                  <a:srgbClr val="FF0000"/>
                </a:solidFill>
              </a:rPr>
              <a:t>Search on collections not more possible from within </a:t>
            </a:r>
            <a:r>
              <a:rPr lang="en-US" altLang="de-DE" sz="1292" dirty="0" err="1">
                <a:solidFill>
                  <a:srgbClr val="FF0000"/>
                </a:solidFill>
              </a:rPr>
              <a:t>Earthdata</a:t>
            </a:r>
            <a:r>
              <a:rPr lang="en-US" altLang="de-DE" sz="1292" dirty="0">
                <a:solidFill>
                  <a:srgbClr val="FF0000"/>
                </a:solidFill>
              </a:rPr>
              <a:t> Search client</a:t>
            </a:r>
          </a:p>
          <a:p>
            <a:pPr>
              <a:lnSpc>
                <a:spcPct val="90000"/>
              </a:lnSpc>
              <a:spcBef>
                <a:spcPts val="461"/>
              </a:spcBef>
              <a:buClr>
                <a:srgbClr val="00469B"/>
              </a:buClr>
              <a:buSzPct val="100000"/>
              <a:buFont typeface="Arial" panose="020B0604020202020204" pitchFamily="34" charset="0"/>
              <a:buChar char="•"/>
            </a:pPr>
            <a:endParaRPr lang="en-US" altLang="de-DE" sz="1477" noProof="1">
              <a:solidFill>
                <a:srgbClr val="002060"/>
              </a:solidFill>
            </a:endParaRPr>
          </a:p>
        </p:txBody>
      </p:sp>
      <p:sp>
        <p:nvSpPr>
          <p:cNvPr id="31748" name="Rectangle 2">
            <a:extLst>
              <a:ext uri="{FF2B5EF4-FFF2-40B4-BE49-F238E27FC236}">
                <a16:creationId xmlns:a16="http://schemas.microsoft.com/office/drawing/2014/main" id="{7886EED1-D768-1A4A-B7CC-CDE8262A2B3A}"/>
              </a:ext>
            </a:extLst>
          </p:cNvPr>
          <p:cNvSpPr>
            <a:spLocks noChangeArrowheads="1"/>
          </p:cNvSpPr>
          <p:nvPr/>
        </p:nvSpPr>
        <p:spPr bwMode="auto">
          <a:xfrm>
            <a:off x="98165" y="1625401"/>
            <a:ext cx="4739759" cy="332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064" tIns="43193" rIns="83064" bIns="43193"/>
          <a:lstStyle>
            <a:lvl1pPr marL="287338" indent="-285750">
              <a:defRPr sz="1500">
                <a:solidFill>
                  <a:schemeClr val="bg1"/>
                </a:solidFill>
                <a:latin typeface="Arial" panose="020B0604020202020204" pitchFamily="34" charset="0"/>
                <a:ea typeface="Microsoft YaHei" panose="020B0503020204020204" pitchFamily="34" charset="-122"/>
              </a:defRPr>
            </a:lvl1pPr>
            <a:lvl2pPr marL="1030288">
              <a:defRPr sz="1500">
                <a:solidFill>
                  <a:schemeClr val="bg1"/>
                </a:solidFill>
                <a:latin typeface="Arial" panose="020B0604020202020204" pitchFamily="34" charset="0"/>
                <a:ea typeface="Microsoft YaHei" panose="020B0503020204020204" pitchFamily="34" charset="-122"/>
              </a:defRPr>
            </a:lvl2pPr>
            <a:lvl3pPr marL="1430338">
              <a:defRPr sz="1500">
                <a:solidFill>
                  <a:schemeClr val="bg1"/>
                </a:solidFill>
                <a:latin typeface="Arial" panose="020B0604020202020204" pitchFamily="34" charset="0"/>
                <a:ea typeface="Microsoft YaHei" panose="020B0503020204020204" pitchFamily="34" charset="-122"/>
              </a:defRPr>
            </a:lvl3pPr>
            <a:lvl4pPr>
              <a:defRPr sz="1500">
                <a:solidFill>
                  <a:schemeClr val="bg1"/>
                </a:solidFill>
                <a:latin typeface="Arial" panose="020B0604020202020204" pitchFamily="34" charset="0"/>
                <a:ea typeface="Microsoft YaHei" panose="020B0503020204020204" pitchFamily="34" charset="-122"/>
              </a:defRPr>
            </a:lvl4pPr>
            <a:lvl5pPr>
              <a:defRPr sz="1500">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defRPr sz="1500">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defRPr sz="1500">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defRPr sz="1500">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defRPr sz="1500">
                <a:solidFill>
                  <a:schemeClr val="bg1"/>
                </a:solidFill>
                <a:latin typeface="Arial" panose="020B0604020202020204" pitchFamily="34" charset="0"/>
                <a:ea typeface="Microsoft YaHei" panose="020B0503020204020204" pitchFamily="34" charset="-122"/>
              </a:defRPr>
            </a:lvl9pPr>
          </a:lstStyle>
          <a:p>
            <a:pPr>
              <a:lnSpc>
                <a:spcPct val="90000"/>
              </a:lnSpc>
              <a:spcBef>
                <a:spcPts val="461"/>
              </a:spcBef>
              <a:buClr>
                <a:srgbClr val="00469B"/>
              </a:buClr>
              <a:buSzPct val="100000"/>
              <a:buFont typeface="Arial" panose="020B0604020202020204" pitchFamily="34" charset="0"/>
              <a:buChar char="•"/>
            </a:pPr>
            <a:r>
              <a:rPr lang="en-US" altLang="de-DE" sz="1477" noProof="1">
                <a:solidFill>
                  <a:srgbClr val="FF0000"/>
                </a:solidFill>
              </a:rPr>
              <a:t>Search on Collections </a:t>
            </a:r>
            <a:r>
              <a:rPr lang="en-US" altLang="de-DE" sz="1477" noProof="1">
                <a:solidFill>
                  <a:srgbClr val="002060"/>
                </a:solidFill>
              </a:rPr>
              <a:t>was</a:t>
            </a:r>
            <a:r>
              <a:rPr lang="en-US" altLang="de-DE" sz="1477" noProof="1">
                <a:solidFill>
                  <a:srgbClr val="FF0000"/>
                </a:solidFill>
              </a:rPr>
              <a:t> tested </a:t>
            </a:r>
            <a:r>
              <a:rPr lang="en-US" altLang="de-DE" sz="1477" noProof="1">
                <a:solidFill>
                  <a:srgbClr val="002060"/>
                </a:solidFill>
              </a:rPr>
              <a:t>(e.g. SOAP-UI)</a:t>
            </a:r>
          </a:p>
        </p:txBody>
      </p:sp>
      <p:pic>
        <p:nvPicPr>
          <p:cNvPr id="31749" name="Grafik 1">
            <a:extLst>
              <a:ext uri="{FF2B5EF4-FFF2-40B4-BE49-F238E27FC236}">
                <a16:creationId xmlns:a16="http://schemas.microsoft.com/office/drawing/2014/main" id="{8DD2AE63-AA40-AD45-A904-AEA110BEE4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45" y="1966781"/>
            <a:ext cx="5536802" cy="4095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Grafik 1">
            <a:extLst>
              <a:ext uri="{FF2B5EF4-FFF2-40B4-BE49-F238E27FC236}">
                <a16:creationId xmlns:a16="http://schemas.microsoft.com/office/drawing/2014/main" id="{B302F46C-94AE-5442-98CD-8373461594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4183" y="2631959"/>
            <a:ext cx="5199817" cy="3588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1" name="Ellipse 2">
            <a:extLst>
              <a:ext uri="{FF2B5EF4-FFF2-40B4-BE49-F238E27FC236}">
                <a16:creationId xmlns:a16="http://schemas.microsoft.com/office/drawing/2014/main" id="{8D23190C-5016-E04B-A85D-0741254DD0A9}"/>
              </a:ext>
            </a:extLst>
          </p:cNvPr>
          <p:cNvSpPr>
            <a:spLocks noChangeArrowheads="1"/>
          </p:cNvSpPr>
          <p:nvPr/>
        </p:nvSpPr>
        <p:spPr bwMode="auto">
          <a:xfrm>
            <a:off x="6433474" y="2631959"/>
            <a:ext cx="2194794" cy="458592"/>
          </a:xfrm>
          <a:prstGeom prst="ellipse">
            <a:avLst/>
          </a:prstGeom>
          <a:noFill/>
          <a:ln w="127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algn="ctr">
              <a:buClr>
                <a:srgbClr val="000000"/>
              </a:buClr>
              <a:buSzPct val="100000"/>
              <a:buFont typeface="Times New Roman" panose="02020603050405020304" pitchFamily="18" charset="0"/>
              <a:buNone/>
            </a:pPr>
            <a:endParaRPr lang="de-DE" altLang="de-DE"/>
          </a:p>
        </p:txBody>
      </p:sp>
    </p:spTree>
    <p:extLst>
      <p:ext uri="{BB962C8B-B14F-4D97-AF65-F5344CB8AC3E}">
        <p14:creationId xmlns:p14="http://schemas.microsoft.com/office/powerpoint/2010/main" val="2722928591"/>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1">
            <a:extLst>
              <a:ext uri="{FF2B5EF4-FFF2-40B4-BE49-F238E27FC236}">
                <a16:creationId xmlns:a16="http://schemas.microsoft.com/office/drawing/2014/main" id="{1F48421E-A695-8B45-8E8A-A6C4C08AAB30}"/>
              </a:ext>
            </a:extLst>
          </p:cNvPr>
          <p:cNvSpPr txBox="1">
            <a:spLocks noChangeArrowheads="1"/>
          </p:cNvSpPr>
          <p:nvPr/>
        </p:nvSpPr>
        <p:spPr bwMode="auto">
          <a:xfrm>
            <a:off x="300356" y="103636"/>
            <a:ext cx="8294213" cy="9904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2664"/>
                </a:solidFill>
                <a:latin typeface="Tahoma" panose="020B0604030504040204" pitchFamily="34" charset="0"/>
                <a:ea typeface="Microsoft YaHei" panose="020B0503020204020204" pitchFamily="34" charset="-122"/>
              </a:defRPr>
            </a:lvl1pPr>
            <a:lvl2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469B"/>
                </a:solidFill>
                <a:latin typeface="Arial" panose="020B060402020202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469B"/>
                </a:solidFill>
                <a:latin typeface="Arial" panose="020B0604020202020204" pitchFamily="34" charset="0"/>
                <a:ea typeface="Microsoft YaHei" panose="020B0503020204020204" pitchFamily="34" charset="-122"/>
              </a:defRPr>
            </a:lvl3pPr>
            <a:lvl4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469B"/>
                </a:solidFill>
                <a:latin typeface="Arial" panose="020B0604020202020204" pitchFamily="34" charset="0"/>
                <a:ea typeface="Microsoft YaHei" panose="020B0503020204020204" pitchFamily="34" charset="-122"/>
              </a:defRPr>
            </a:lvl4pPr>
            <a:lvl5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469B"/>
                </a:solidFill>
                <a:latin typeface="Arial" panose="020B0604020202020204" pitchFamily="34" charset="0"/>
                <a:ea typeface="Microsoft YaHei" panose="020B0503020204020204" pitchFamily="34" charset="-122"/>
              </a:defRPr>
            </a:lvl5pPr>
            <a:lvl6pPr marL="2514600" indent="-228600" defTabSz="449263" eaLnBrk="0" fontAlgn="base" hangingPunct="0">
              <a:spcBef>
                <a:spcPts val="6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469B"/>
                </a:solidFill>
                <a:latin typeface="Arial" panose="020B0604020202020204" pitchFamily="34" charset="0"/>
                <a:ea typeface="Microsoft YaHei" panose="020B0503020204020204" pitchFamily="34" charset="-122"/>
              </a:defRPr>
            </a:lvl6pPr>
            <a:lvl7pPr marL="2971800" indent="-228600" defTabSz="449263" eaLnBrk="0" fontAlgn="base" hangingPunct="0">
              <a:spcBef>
                <a:spcPts val="6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469B"/>
                </a:solidFill>
                <a:latin typeface="Arial" panose="020B0604020202020204" pitchFamily="34" charset="0"/>
                <a:ea typeface="Microsoft YaHei" panose="020B0503020204020204" pitchFamily="34" charset="-122"/>
              </a:defRPr>
            </a:lvl7pPr>
            <a:lvl8pPr marL="3429000" indent="-228600" defTabSz="449263" eaLnBrk="0" fontAlgn="base" hangingPunct="0">
              <a:spcBef>
                <a:spcPts val="6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469B"/>
                </a:solidFill>
                <a:latin typeface="Arial" panose="020B0604020202020204" pitchFamily="34" charset="0"/>
                <a:ea typeface="Microsoft YaHei" panose="020B0503020204020204" pitchFamily="34" charset="-122"/>
              </a:defRPr>
            </a:lvl8pPr>
            <a:lvl9pPr marL="3886200" indent="-228600" defTabSz="449263" eaLnBrk="0" fontAlgn="base" hangingPunct="0">
              <a:spcBef>
                <a:spcPts val="6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469B"/>
                </a:solidFill>
                <a:latin typeface="Arial" panose="020B0604020202020204" pitchFamily="34" charset="0"/>
                <a:ea typeface="Microsoft YaHei" panose="020B0503020204020204" pitchFamily="34" charset="-122"/>
              </a:defRPr>
            </a:lvl9pPr>
          </a:lstStyle>
          <a:p>
            <a:pPr>
              <a:spcBef>
                <a:spcPct val="0"/>
              </a:spcBef>
              <a:buClrTx/>
              <a:buFontTx/>
              <a:buNone/>
            </a:pPr>
            <a:r>
              <a:rPr lang="de-DE" altLang="de-DE" sz="2584" b="1">
                <a:solidFill>
                  <a:srgbClr val="FFFFFF"/>
                </a:solidFill>
                <a:latin typeface="Century Gothic" panose="020B0502020202020204" pitchFamily="34" charset="0"/>
              </a:rPr>
              <a:t>EUMETSAT OpenSearch-EO (1.1) Interface - OSDD</a:t>
            </a:r>
          </a:p>
        </p:txBody>
      </p:sp>
      <p:sp>
        <p:nvSpPr>
          <p:cNvPr id="33795" name="Rectangle 2">
            <a:extLst>
              <a:ext uri="{FF2B5EF4-FFF2-40B4-BE49-F238E27FC236}">
                <a16:creationId xmlns:a16="http://schemas.microsoft.com/office/drawing/2014/main" id="{F592DF2A-94AA-4149-A8FE-1436128A37F2}"/>
              </a:ext>
            </a:extLst>
          </p:cNvPr>
          <p:cNvSpPr>
            <a:spLocks noChangeArrowheads="1"/>
          </p:cNvSpPr>
          <p:nvPr/>
        </p:nvSpPr>
        <p:spPr bwMode="auto">
          <a:xfrm>
            <a:off x="300356" y="1502329"/>
            <a:ext cx="8790899" cy="4325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064" tIns="43193" rIns="83064" bIns="43193"/>
          <a:lstStyle>
            <a:lvl1pPr marL="287338" indent="-285750">
              <a:defRPr sz="1500">
                <a:solidFill>
                  <a:schemeClr val="bg1"/>
                </a:solidFill>
                <a:latin typeface="Arial" panose="020B0604020202020204" pitchFamily="34" charset="0"/>
                <a:ea typeface="Microsoft YaHei" panose="020B0503020204020204" pitchFamily="34" charset="-122"/>
              </a:defRPr>
            </a:lvl1pPr>
            <a:lvl2pPr marL="287338">
              <a:defRPr sz="1500">
                <a:solidFill>
                  <a:schemeClr val="bg1"/>
                </a:solidFill>
                <a:latin typeface="Arial" panose="020B0604020202020204" pitchFamily="34" charset="0"/>
                <a:ea typeface="Microsoft YaHei" panose="020B0503020204020204" pitchFamily="34" charset="-122"/>
              </a:defRPr>
            </a:lvl2pPr>
            <a:lvl3pPr marL="1487488" indent="-285750">
              <a:defRPr sz="1500">
                <a:solidFill>
                  <a:schemeClr val="bg1"/>
                </a:solidFill>
                <a:latin typeface="Arial" panose="020B0604020202020204" pitchFamily="34" charset="0"/>
                <a:ea typeface="Microsoft YaHei" panose="020B0503020204020204" pitchFamily="34" charset="-122"/>
              </a:defRPr>
            </a:lvl3pPr>
            <a:lvl4pPr>
              <a:defRPr sz="1500">
                <a:solidFill>
                  <a:schemeClr val="bg1"/>
                </a:solidFill>
                <a:latin typeface="Arial" panose="020B0604020202020204" pitchFamily="34" charset="0"/>
                <a:ea typeface="Microsoft YaHei" panose="020B0503020204020204" pitchFamily="34" charset="-122"/>
              </a:defRPr>
            </a:lvl4pPr>
            <a:lvl5pPr>
              <a:defRPr sz="1500">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defRPr sz="1500">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defRPr sz="1500">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defRPr sz="1500">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defRPr sz="1500">
                <a:solidFill>
                  <a:schemeClr val="bg1"/>
                </a:solidFill>
                <a:latin typeface="Arial" panose="020B0604020202020204" pitchFamily="34" charset="0"/>
                <a:ea typeface="Microsoft YaHei" panose="020B0503020204020204" pitchFamily="34" charset="-122"/>
              </a:defRPr>
            </a:lvl9pPr>
          </a:lstStyle>
          <a:p>
            <a:pPr lvl="1">
              <a:lnSpc>
                <a:spcPct val="90000"/>
              </a:lnSpc>
              <a:spcBef>
                <a:spcPts val="461"/>
              </a:spcBef>
              <a:buClr>
                <a:srgbClr val="00469B"/>
              </a:buClr>
              <a:buSzPct val="100000"/>
              <a:buFont typeface="Arial" panose="020B0604020202020204" pitchFamily="34" charset="0"/>
              <a:buChar char="•"/>
            </a:pPr>
            <a:r>
              <a:rPr lang="en-US" altLang="de-DE" sz="1661" noProof="1">
                <a:solidFill>
                  <a:srgbClr val="FF0000"/>
                </a:solidFill>
              </a:rPr>
              <a:t>OpenSearch-EOP</a:t>
            </a:r>
            <a:r>
              <a:rPr lang="en-US" altLang="de-DE" sz="1661" noProof="1">
                <a:solidFill>
                  <a:srgbClr val="002060"/>
                </a:solidFill>
              </a:rPr>
              <a:t> interface </a:t>
            </a:r>
            <a:r>
              <a:rPr lang="en-US" altLang="de-DE" sz="1661" noProof="1">
                <a:solidFill>
                  <a:srgbClr val="FF0000"/>
                </a:solidFill>
              </a:rPr>
              <a:t>adapted to V 1.1 </a:t>
            </a:r>
            <a:r>
              <a:rPr lang="en-US" altLang="de-DE" sz="1661" noProof="1">
                <a:solidFill>
                  <a:srgbClr val="002060"/>
                </a:solidFill>
              </a:rPr>
              <a:t>(backwards compatible!)</a:t>
            </a:r>
          </a:p>
          <a:p>
            <a:pPr lvl="2">
              <a:lnSpc>
                <a:spcPct val="90000"/>
              </a:lnSpc>
              <a:spcBef>
                <a:spcPts val="461"/>
              </a:spcBef>
              <a:buClr>
                <a:srgbClr val="00469B"/>
              </a:buClr>
              <a:buSzPct val="100000"/>
              <a:buFont typeface="Arial" panose="020B0604020202020204" pitchFamily="34" charset="0"/>
              <a:buChar char="•"/>
            </a:pPr>
            <a:r>
              <a:rPr lang="en-US" altLang="de-DE" sz="1661" noProof="1">
                <a:solidFill>
                  <a:srgbClr val="002060"/>
                </a:solidFill>
              </a:rPr>
              <a:t>http://navigator.eumetsat.int/os-description</a:t>
            </a:r>
            <a:endParaRPr lang="en-US" altLang="de-DE" sz="1661" noProof="1">
              <a:solidFill>
                <a:srgbClr val="002060"/>
              </a:solidFill>
              <a:hlinkClick r:id="rId3"/>
            </a:endParaRPr>
          </a:p>
          <a:p>
            <a:pPr lvl="1">
              <a:lnSpc>
                <a:spcPct val="90000"/>
              </a:lnSpc>
              <a:spcBef>
                <a:spcPts val="461"/>
              </a:spcBef>
              <a:buClr>
                <a:srgbClr val="00469B"/>
              </a:buClr>
              <a:buSzPct val="100000"/>
              <a:buFont typeface="Arial" panose="020B0604020202020204" pitchFamily="34" charset="0"/>
              <a:buChar char="•"/>
            </a:pPr>
            <a:r>
              <a:rPr lang="en-US" altLang="de-DE" sz="1661" noProof="1">
                <a:solidFill>
                  <a:srgbClr val="FF0000"/>
                </a:solidFill>
              </a:rPr>
              <a:t>OSDD</a:t>
            </a:r>
            <a:r>
              <a:rPr lang="en-US" altLang="de-DE" sz="1661" noProof="1">
                <a:solidFill>
                  <a:srgbClr val="002060"/>
                </a:solidFill>
              </a:rPr>
              <a:t> </a:t>
            </a:r>
            <a:endParaRPr lang="en-US" altLang="de-DE" sz="1477" noProof="1">
              <a:solidFill>
                <a:srgbClr val="002060"/>
              </a:solidFill>
            </a:endParaRPr>
          </a:p>
          <a:p>
            <a:pPr lvl="2">
              <a:lnSpc>
                <a:spcPct val="90000"/>
              </a:lnSpc>
              <a:spcBef>
                <a:spcPts val="461"/>
              </a:spcBef>
              <a:buClr>
                <a:srgbClr val="00469B"/>
              </a:buClr>
              <a:buSzPct val="100000"/>
              <a:buFont typeface="Arial" panose="020B0604020202020204" pitchFamily="34" charset="0"/>
              <a:buChar char="&gt;"/>
            </a:pPr>
            <a:endParaRPr lang="en-US" altLang="de-DE" sz="1477" noProof="1">
              <a:solidFill>
                <a:srgbClr val="002060"/>
              </a:solidFill>
            </a:endParaRPr>
          </a:p>
          <a:p>
            <a:pPr lvl="2">
              <a:lnSpc>
                <a:spcPct val="90000"/>
              </a:lnSpc>
              <a:spcBef>
                <a:spcPts val="461"/>
              </a:spcBef>
              <a:buClr>
                <a:srgbClr val="00469B"/>
              </a:buClr>
              <a:buSzPct val="100000"/>
              <a:buFont typeface="Arial" panose="020B0604020202020204" pitchFamily="34" charset="0"/>
              <a:buChar char="&gt;"/>
            </a:pPr>
            <a:endParaRPr lang="en-US" altLang="de-DE" sz="1477" noProof="1">
              <a:solidFill>
                <a:srgbClr val="002060"/>
              </a:solidFill>
            </a:endParaRPr>
          </a:p>
          <a:p>
            <a:pPr lvl="2">
              <a:lnSpc>
                <a:spcPct val="90000"/>
              </a:lnSpc>
              <a:spcBef>
                <a:spcPts val="461"/>
              </a:spcBef>
              <a:buClr>
                <a:srgbClr val="00469B"/>
              </a:buClr>
              <a:buSzPct val="100000"/>
              <a:buFont typeface="Arial" panose="020B0604020202020204" pitchFamily="34" charset="0"/>
              <a:buChar char="&gt;"/>
            </a:pPr>
            <a:endParaRPr lang="en-US" altLang="de-DE" sz="1477" noProof="1">
              <a:solidFill>
                <a:srgbClr val="002060"/>
              </a:solidFill>
            </a:endParaRPr>
          </a:p>
          <a:p>
            <a:pPr lvl="2">
              <a:lnSpc>
                <a:spcPct val="90000"/>
              </a:lnSpc>
              <a:spcBef>
                <a:spcPts val="461"/>
              </a:spcBef>
              <a:buClr>
                <a:srgbClr val="00469B"/>
              </a:buClr>
              <a:buSzPct val="100000"/>
              <a:buFont typeface="Arial" panose="020B0604020202020204" pitchFamily="34" charset="0"/>
              <a:buChar char="&gt;"/>
            </a:pPr>
            <a:endParaRPr lang="en-US" altLang="de-DE" sz="1477" noProof="1">
              <a:solidFill>
                <a:srgbClr val="002060"/>
              </a:solidFill>
            </a:endParaRPr>
          </a:p>
          <a:p>
            <a:pPr lvl="2">
              <a:lnSpc>
                <a:spcPct val="90000"/>
              </a:lnSpc>
              <a:spcBef>
                <a:spcPts val="461"/>
              </a:spcBef>
              <a:buClr>
                <a:srgbClr val="00469B"/>
              </a:buClr>
              <a:buSzPct val="100000"/>
              <a:buFont typeface="Arial" panose="020B0604020202020204" pitchFamily="34" charset="0"/>
              <a:buChar char="&gt;"/>
            </a:pPr>
            <a:endParaRPr lang="en-US" altLang="de-DE" sz="1477" noProof="1">
              <a:solidFill>
                <a:srgbClr val="002060"/>
              </a:solidFill>
            </a:endParaRPr>
          </a:p>
          <a:p>
            <a:pPr lvl="2">
              <a:lnSpc>
                <a:spcPct val="90000"/>
              </a:lnSpc>
              <a:spcBef>
                <a:spcPts val="461"/>
              </a:spcBef>
              <a:buClr>
                <a:srgbClr val="00469B"/>
              </a:buClr>
              <a:buSzPct val="100000"/>
              <a:buFont typeface="Arial" panose="020B0604020202020204" pitchFamily="34" charset="0"/>
              <a:buChar char="&gt;"/>
            </a:pPr>
            <a:endParaRPr lang="en-US" altLang="de-DE" sz="1477" noProof="1">
              <a:solidFill>
                <a:srgbClr val="002060"/>
              </a:solidFill>
            </a:endParaRPr>
          </a:p>
          <a:p>
            <a:pPr lvl="2">
              <a:lnSpc>
                <a:spcPct val="90000"/>
              </a:lnSpc>
              <a:spcBef>
                <a:spcPts val="461"/>
              </a:spcBef>
              <a:buClr>
                <a:srgbClr val="00469B"/>
              </a:buClr>
              <a:buSzPct val="100000"/>
              <a:buFont typeface="Arial" panose="020B0604020202020204" pitchFamily="34" charset="0"/>
              <a:buChar char="&gt;"/>
            </a:pPr>
            <a:endParaRPr lang="en-US" altLang="de-DE" sz="1477" noProof="1">
              <a:solidFill>
                <a:srgbClr val="002060"/>
              </a:solidFill>
            </a:endParaRPr>
          </a:p>
          <a:p>
            <a:pPr lvl="2">
              <a:lnSpc>
                <a:spcPct val="90000"/>
              </a:lnSpc>
              <a:spcBef>
                <a:spcPts val="461"/>
              </a:spcBef>
              <a:buClr>
                <a:srgbClr val="00469B"/>
              </a:buClr>
              <a:buSzPct val="100000"/>
              <a:buFont typeface="Arial" panose="020B0604020202020204" pitchFamily="34" charset="0"/>
              <a:buChar char="&gt;"/>
            </a:pPr>
            <a:endParaRPr lang="en-US" altLang="de-DE" sz="1477" noProof="1">
              <a:solidFill>
                <a:srgbClr val="002060"/>
              </a:solidFill>
            </a:endParaRPr>
          </a:p>
          <a:p>
            <a:pPr lvl="2">
              <a:lnSpc>
                <a:spcPct val="90000"/>
              </a:lnSpc>
              <a:spcBef>
                <a:spcPts val="461"/>
              </a:spcBef>
              <a:buClr>
                <a:srgbClr val="00469B"/>
              </a:buClr>
              <a:buSzPct val="100000"/>
              <a:buFont typeface="Arial" panose="020B0604020202020204" pitchFamily="34" charset="0"/>
              <a:buChar char="&gt;"/>
            </a:pPr>
            <a:endParaRPr lang="en-US" altLang="de-DE" sz="1477" noProof="1">
              <a:solidFill>
                <a:srgbClr val="002060"/>
              </a:solidFill>
            </a:endParaRPr>
          </a:p>
          <a:p>
            <a:pPr lvl="2">
              <a:lnSpc>
                <a:spcPct val="90000"/>
              </a:lnSpc>
              <a:spcBef>
                <a:spcPts val="461"/>
              </a:spcBef>
              <a:buClr>
                <a:srgbClr val="00469B"/>
              </a:buClr>
              <a:buSzPct val="100000"/>
              <a:buFont typeface="Arial" panose="020B0604020202020204" pitchFamily="34" charset="0"/>
              <a:buChar char="&gt;"/>
            </a:pPr>
            <a:endParaRPr lang="en-US" altLang="de-DE" sz="1477" noProof="1">
              <a:solidFill>
                <a:srgbClr val="002060"/>
              </a:solidFill>
            </a:endParaRPr>
          </a:p>
          <a:p>
            <a:pPr lvl="2">
              <a:lnSpc>
                <a:spcPct val="90000"/>
              </a:lnSpc>
              <a:spcBef>
                <a:spcPts val="461"/>
              </a:spcBef>
              <a:buClr>
                <a:srgbClr val="00469B"/>
              </a:buClr>
              <a:buSzPct val="100000"/>
              <a:buFont typeface="Arial" panose="020B0604020202020204" pitchFamily="34" charset="0"/>
              <a:buChar char="&gt;"/>
            </a:pPr>
            <a:endParaRPr lang="en-US" altLang="de-DE" sz="1477" noProof="1">
              <a:solidFill>
                <a:srgbClr val="002060"/>
              </a:solidFill>
            </a:endParaRPr>
          </a:p>
          <a:p>
            <a:pPr lvl="2">
              <a:lnSpc>
                <a:spcPct val="90000"/>
              </a:lnSpc>
              <a:spcBef>
                <a:spcPts val="461"/>
              </a:spcBef>
              <a:buClr>
                <a:srgbClr val="00469B"/>
              </a:buClr>
              <a:buSzPct val="100000"/>
              <a:buFont typeface="Arial" panose="020B0604020202020204" pitchFamily="34" charset="0"/>
              <a:buChar char="&gt;"/>
            </a:pPr>
            <a:endParaRPr lang="en-US" altLang="de-DE" sz="1477" noProof="1">
              <a:solidFill>
                <a:srgbClr val="002060"/>
              </a:solidFill>
            </a:endParaRPr>
          </a:p>
          <a:p>
            <a:pPr lvl="2">
              <a:lnSpc>
                <a:spcPct val="90000"/>
              </a:lnSpc>
              <a:spcBef>
                <a:spcPts val="461"/>
              </a:spcBef>
              <a:buClr>
                <a:srgbClr val="00469B"/>
              </a:buClr>
              <a:buSzPct val="100000"/>
              <a:buFont typeface="Arial" panose="020B0604020202020204" pitchFamily="34" charset="0"/>
              <a:buChar char="&gt;"/>
            </a:pPr>
            <a:endParaRPr lang="en-US" altLang="de-DE" sz="1477" noProof="1">
              <a:solidFill>
                <a:srgbClr val="002060"/>
              </a:solidFill>
            </a:endParaRPr>
          </a:p>
          <a:p>
            <a:pPr lvl="2">
              <a:lnSpc>
                <a:spcPct val="90000"/>
              </a:lnSpc>
              <a:spcBef>
                <a:spcPts val="461"/>
              </a:spcBef>
              <a:buClr>
                <a:srgbClr val="00469B"/>
              </a:buClr>
              <a:buSzPct val="100000"/>
              <a:buFont typeface="Arial" panose="020B0604020202020204" pitchFamily="34" charset="0"/>
              <a:buChar char="&gt;"/>
            </a:pPr>
            <a:endParaRPr lang="en-US" altLang="de-DE" sz="1477" noProof="1">
              <a:solidFill>
                <a:srgbClr val="002060"/>
              </a:solidFill>
            </a:endParaRPr>
          </a:p>
          <a:p>
            <a:pPr lvl="3">
              <a:lnSpc>
                <a:spcPct val="90000"/>
              </a:lnSpc>
              <a:spcBef>
                <a:spcPts val="461"/>
              </a:spcBef>
              <a:buClr>
                <a:srgbClr val="00469B"/>
              </a:buClr>
              <a:buSzPct val="100000"/>
              <a:buFont typeface="Arial" panose="020B0604020202020204" pitchFamily="34" charset="0"/>
              <a:buChar char="•"/>
            </a:pPr>
            <a:endParaRPr lang="en-US" altLang="de-DE" sz="1477" noProof="1">
              <a:solidFill>
                <a:srgbClr val="002060"/>
              </a:solidFill>
            </a:endParaRPr>
          </a:p>
        </p:txBody>
      </p:sp>
      <p:pic>
        <p:nvPicPr>
          <p:cNvPr id="33796" name="Grafik 4">
            <a:extLst>
              <a:ext uri="{FF2B5EF4-FFF2-40B4-BE49-F238E27FC236}">
                <a16:creationId xmlns:a16="http://schemas.microsoft.com/office/drawing/2014/main" id="{37E3E164-D150-9C4B-B07D-FD77BED61B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432698"/>
            <a:ext cx="9144000" cy="3475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9322953"/>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1">
            <a:extLst>
              <a:ext uri="{FF2B5EF4-FFF2-40B4-BE49-F238E27FC236}">
                <a16:creationId xmlns:a16="http://schemas.microsoft.com/office/drawing/2014/main" id="{773BB8AA-D916-7444-8824-C4075B6BEFB0}"/>
              </a:ext>
            </a:extLst>
          </p:cNvPr>
          <p:cNvSpPr txBox="1">
            <a:spLocks noChangeArrowheads="1"/>
          </p:cNvSpPr>
          <p:nvPr/>
        </p:nvSpPr>
        <p:spPr bwMode="auto">
          <a:xfrm>
            <a:off x="300356" y="103636"/>
            <a:ext cx="8460585" cy="9904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2664"/>
                </a:solidFill>
                <a:latin typeface="Tahoma" panose="020B0604030504040204" pitchFamily="34" charset="0"/>
                <a:ea typeface="Microsoft YaHei" panose="020B0503020204020204" pitchFamily="34" charset="-122"/>
              </a:defRPr>
            </a:lvl1pPr>
            <a:lvl2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469B"/>
                </a:solidFill>
                <a:latin typeface="Arial" panose="020B060402020202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469B"/>
                </a:solidFill>
                <a:latin typeface="Arial" panose="020B0604020202020204" pitchFamily="34" charset="0"/>
                <a:ea typeface="Microsoft YaHei" panose="020B0503020204020204" pitchFamily="34" charset="-122"/>
              </a:defRPr>
            </a:lvl3pPr>
            <a:lvl4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469B"/>
                </a:solidFill>
                <a:latin typeface="Arial" panose="020B0604020202020204" pitchFamily="34" charset="0"/>
                <a:ea typeface="Microsoft YaHei" panose="020B0503020204020204" pitchFamily="34" charset="-122"/>
              </a:defRPr>
            </a:lvl4pPr>
            <a:lvl5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469B"/>
                </a:solidFill>
                <a:latin typeface="Arial" panose="020B0604020202020204" pitchFamily="34" charset="0"/>
                <a:ea typeface="Microsoft YaHei" panose="020B0503020204020204" pitchFamily="34" charset="-122"/>
              </a:defRPr>
            </a:lvl5pPr>
            <a:lvl6pPr marL="2514600" indent="-228600" defTabSz="449263" eaLnBrk="0" fontAlgn="base" hangingPunct="0">
              <a:spcBef>
                <a:spcPts val="6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469B"/>
                </a:solidFill>
                <a:latin typeface="Arial" panose="020B0604020202020204" pitchFamily="34" charset="0"/>
                <a:ea typeface="Microsoft YaHei" panose="020B0503020204020204" pitchFamily="34" charset="-122"/>
              </a:defRPr>
            </a:lvl6pPr>
            <a:lvl7pPr marL="2971800" indent="-228600" defTabSz="449263" eaLnBrk="0" fontAlgn="base" hangingPunct="0">
              <a:spcBef>
                <a:spcPts val="6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469B"/>
                </a:solidFill>
                <a:latin typeface="Arial" panose="020B0604020202020204" pitchFamily="34" charset="0"/>
                <a:ea typeface="Microsoft YaHei" panose="020B0503020204020204" pitchFamily="34" charset="-122"/>
              </a:defRPr>
            </a:lvl7pPr>
            <a:lvl8pPr marL="3429000" indent="-228600" defTabSz="449263" eaLnBrk="0" fontAlgn="base" hangingPunct="0">
              <a:spcBef>
                <a:spcPts val="6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469B"/>
                </a:solidFill>
                <a:latin typeface="Arial" panose="020B0604020202020204" pitchFamily="34" charset="0"/>
                <a:ea typeface="Microsoft YaHei" panose="020B0503020204020204" pitchFamily="34" charset="-122"/>
              </a:defRPr>
            </a:lvl8pPr>
            <a:lvl9pPr marL="3886200" indent="-228600" defTabSz="449263" eaLnBrk="0" fontAlgn="base" hangingPunct="0">
              <a:spcBef>
                <a:spcPts val="6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469B"/>
                </a:solidFill>
                <a:latin typeface="Arial" panose="020B0604020202020204" pitchFamily="34" charset="0"/>
                <a:ea typeface="Microsoft YaHei" panose="020B0503020204020204" pitchFamily="34" charset="-122"/>
              </a:defRPr>
            </a:lvl9pPr>
          </a:lstStyle>
          <a:p>
            <a:pPr>
              <a:spcBef>
                <a:spcPct val="0"/>
              </a:spcBef>
              <a:buClrTx/>
              <a:buFontTx/>
              <a:buNone/>
            </a:pPr>
            <a:r>
              <a:rPr lang="de-DE" altLang="de-DE" sz="2584" b="1" dirty="0">
                <a:solidFill>
                  <a:srgbClr val="FFFFFF"/>
                </a:solidFill>
                <a:latin typeface="Century Gothic" panose="020B0502020202020204" pitchFamily="34" charset="0"/>
              </a:rPr>
              <a:t>EUMETSAT </a:t>
            </a:r>
            <a:r>
              <a:rPr lang="de-DE" altLang="de-DE" sz="2584" b="1" dirty="0" err="1">
                <a:solidFill>
                  <a:srgbClr val="FFFFFF"/>
                </a:solidFill>
                <a:latin typeface="Century Gothic" panose="020B0502020202020204" pitchFamily="34" charset="0"/>
              </a:rPr>
              <a:t>OpenSearch</a:t>
            </a:r>
            <a:r>
              <a:rPr lang="de-DE" altLang="de-DE" sz="2584" b="1" dirty="0">
                <a:solidFill>
                  <a:srgbClr val="FFFFFF"/>
                </a:solidFill>
                <a:latin typeface="Century Gothic" panose="020B0502020202020204" pitchFamily="34" charset="0"/>
              </a:rPr>
              <a:t>-EO (1.1) Interface - Request</a:t>
            </a:r>
          </a:p>
        </p:txBody>
      </p:sp>
      <p:sp>
        <p:nvSpPr>
          <p:cNvPr id="33795" name="Rectangle 2">
            <a:extLst>
              <a:ext uri="{FF2B5EF4-FFF2-40B4-BE49-F238E27FC236}">
                <a16:creationId xmlns:a16="http://schemas.microsoft.com/office/drawing/2014/main" id="{C46D247D-4747-C046-AA11-B811DC2D8D74}"/>
              </a:ext>
            </a:extLst>
          </p:cNvPr>
          <p:cNvSpPr>
            <a:spLocks noChangeArrowheads="1"/>
          </p:cNvSpPr>
          <p:nvPr/>
        </p:nvSpPr>
        <p:spPr bwMode="auto">
          <a:xfrm>
            <a:off x="300356" y="1634192"/>
            <a:ext cx="8259049" cy="1794808"/>
          </a:xfrm>
          <a:prstGeom prst="rect">
            <a:avLst/>
          </a:prstGeom>
          <a:noFill/>
          <a:ln>
            <a:noFill/>
          </a:ln>
        </p:spPr>
        <p:txBody>
          <a:bodyPr lIns="83064" tIns="43193" rIns="83064" bIns="43193"/>
          <a:lstStyle>
            <a:lvl1pPr marL="287338" indent="-285750">
              <a:defRPr sz="1500">
                <a:solidFill>
                  <a:schemeClr val="bg1"/>
                </a:solidFill>
                <a:latin typeface="Arial" panose="020B0604020202020204" pitchFamily="34" charset="0"/>
                <a:ea typeface="Microsoft YaHei" panose="020B0503020204020204" pitchFamily="34" charset="-122"/>
              </a:defRPr>
            </a:lvl1pPr>
            <a:lvl2pPr marL="287338">
              <a:defRPr sz="1500">
                <a:solidFill>
                  <a:schemeClr val="bg1"/>
                </a:solidFill>
                <a:latin typeface="Arial" panose="020B0604020202020204" pitchFamily="34" charset="0"/>
                <a:ea typeface="Microsoft YaHei" panose="020B0503020204020204" pitchFamily="34" charset="-122"/>
              </a:defRPr>
            </a:lvl2pPr>
            <a:lvl3pPr marL="1430338">
              <a:defRPr sz="1500">
                <a:solidFill>
                  <a:schemeClr val="bg1"/>
                </a:solidFill>
                <a:latin typeface="Arial" panose="020B0604020202020204" pitchFamily="34" charset="0"/>
                <a:ea typeface="Microsoft YaHei" panose="020B0503020204020204" pitchFamily="34" charset="-122"/>
              </a:defRPr>
            </a:lvl3pPr>
            <a:lvl4pPr>
              <a:defRPr sz="1500">
                <a:solidFill>
                  <a:schemeClr val="bg1"/>
                </a:solidFill>
                <a:latin typeface="Arial" panose="020B0604020202020204" pitchFamily="34" charset="0"/>
                <a:ea typeface="Microsoft YaHei" panose="020B0503020204020204" pitchFamily="34" charset="-122"/>
              </a:defRPr>
            </a:lvl4pPr>
            <a:lvl5pPr>
              <a:defRPr sz="1500">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defRPr sz="1500">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defRPr sz="1500">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defRPr sz="1500">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defRPr sz="1500">
                <a:solidFill>
                  <a:schemeClr val="bg1"/>
                </a:solidFill>
                <a:latin typeface="Arial" panose="020B0604020202020204" pitchFamily="34" charset="0"/>
                <a:ea typeface="Microsoft YaHei" panose="020B0503020204020204" pitchFamily="34" charset="-122"/>
              </a:defRPr>
            </a:lvl9pPr>
          </a:lstStyle>
          <a:p>
            <a:pPr marL="317928" lvl="1">
              <a:lnSpc>
                <a:spcPct val="90000"/>
              </a:lnSpc>
              <a:spcBef>
                <a:spcPts val="461"/>
              </a:spcBef>
              <a:buClr>
                <a:srgbClr val="00469B"/>
              </a:buClr>
              <a:buSzPct val="100000"/>
              <a:buFont typeface="Arial" panose="020B0604020202020204" pitchFamily="34" charset="0"/>
              <a:buChar char="•"/>
              <a:defRPr/>
            </a:pPr>
            <a:r>
              <a:rPr lang="de-DE" altLang="de-DE" sz="1477" noProof="1">
                <a:solidFill>
                  <a:srgbClr val="FF0000"/>
                </a:solidFill>
              </a:rPr>
              <a:t>Search Operation</a:t>
            </a:r>
          </a:p>
          <a:p>
            <a:pPr marL="1582312" lvl="3" indent="-263719">
              <a:lnSpc>
                <a:spcPct val="90000"/>
              </a:lnSpc>
              <a:spcBef>
                <a:spcPts val="461"/>
              </a:spcBef>
              <a:buClr>
                <a:srgbClr val="00469B"/>
              </a:buClr>
              <a:buSzPct val="100000"/>
              <a:buFont typeface="Arial" panose="020B0604020202020204" pitchFamily="34" charset="0"/>
              <a:buChar char="&gt;"/>
              <a:defRPr/>
            </a:pPr>
            <a:r>
              <a:rPr lang="en-US" altLang="de-DE" sz="1477" noProof="1">
                <a:solidFill>
                  <a:srgbClr val="002060"/>
                </a:solidFill>
              </a:rPr>
              <a:t>Treat as </a:t>
            </a:r>
            <a:r>
              <a:rPr lang="en-US" altLang="de-DE" sz="1477" noProof="1">
                <a:solidFill>
                  <a:srgbClr val="FF0000"/>
                </a:solidFill>
              </a:rPr>
              <a:t>equivalent</a:t>
            </a:r>
            <a:r>
              <a:rPr lang="en-US" altLang="de-DE" sz="1477" noProof="1">
                <a:solidFill>
                  <a:srgbClr val="002060"/>
                </a:solidFill>
              </a:rPr>
              <a:t>: </a:t>
            </a:r>
          </a:p>
          <a:p>
            <a:pPr marL="2004262" lvl="4" indent="-263719">
              <a:lnSpc>
                <a:spcPct val="90000"/>
              </a:lnSpc>
              <a:spcBef>
                <a:spcPts val="461"/>
              </a:spcBef>
              <a:buClr>
                <a:srgbClr val="00469B"/>
              </a:buClr>
              <a:buSzPct val="100000"/>
              <a:buFont typeface="Arial" panose="020B0604020202020204" pitchFamily="34" charset="0"/>
              <a:buChar char="&gt;"/>
              <a:defRPr/>
            </a:pPr>
            <a:r>
              <a:rPr lang="en-US" altLang="de-DE" sz="1477" noProof="1">
                <a:solidFill>
                  <a:srgbClr val="FF0000"/>
                </a:solidFill>
              </a:rPr>
              <a:t>optional parameter left empty </a:t>
            </a:r>
            <a:r>
              <a:rPr lang="en-US" altLang="de-DE" sz="1477" noProof="1">
                <a:solidFill>
                  <a:srgbClr val="002060"/>
                </a:solidFill>
              </a:rPr>
              <a:t>(key present but value absent) </a:t>
            </a:r>
          </a:p>
          <a:p>
            <a:pPr marL="2004262" lvl="4" indent="-263719">
              <a:lnSpc>
                <a:spcPct val="90000"/>
              </a:lnSpc>
              <a:spcBef>
                <a:spcPts val="461"/>
              </a:spcBef>
              <a:buClr>
                <a:srgbClr val="00469B"/>
              </a:buClr>
              <a:buSzPct val="100000"/>
              <a:buFont typeface="Arial" panose="020B0604020202020204" pitchFamily="34" charset="0"/>
              <a:buChar char="&gt;"/>
              <a:defRPr/>
            </a:pPr>
            <a:r>
              <a:rPr lang="en-US" altLang="de-DE" sz="1477" noProof="1">
                <a:solidFill>
                  <a:srgbClr val="FF0000"/>
                </a:solidFill>
              </a:rPr>
              <a:t>key/value pair for the optional parameter removed </a:t>
            </a:r>
            <a:r>
              <a:rPr lang="en-US" altLang="de-DE" sz="1477" noProof="1">
                <a:solidFill>
                  <a:srgbClr val="002060"/>
                </a:solidFill>
              </a:rPr>
              <a:t>(both key and value are absent)</a:t>
            </a:r>
          </a:p>
          <a:p>
            <a:pPr marL="1582312" lvl="3" indent="-263719">
              <a:lnSpc>
                <a:spcPct val="90000"/>
              </a:lnSpc>
              <a:spcBef>
                <a:spcPts val="461"/>
              </a:spcBef>
              <a:buClr>
                <a:srgbClr val="00469B"/>
              </a:buClr>
              <a:buSzPct val="100000"/>
              <a:buFont typeface="Arial" panose="020B0604020202020204" pitchFamily="34" charset="0"/>
              <a:buChar char="&gt;"/>
              <a:defRPr/>
            </a:pPr>
            <a:r>
              <a:rPr lang="en-US" altLang="de-DE" sz="1477" noProof="1">
                <a:solidFill>
                  <a:srgbClr val="FF0000"/>
                </a:solidFill>
              </a:rPr>
              <a:t>Exceptions codes </a:t>
            </a:r>
            <a:r>
              <a:rPr lang="en-US" altLang="de-DE" sz="1477" noProof="1">
                <a:solidFill>
                  <a:srgbClr val="002060"/>
                </a:solidFill>
              </a:rPr>
              <a:t>aligned with OpenSearch-EO 1.1</a:t>
            </a:r>
          </a:p>
          <a:p>
            <a:pPr marL="1582312" lvl="3" indent="-263719">
              <a:lnSpc>
                <a:spcPct val="90000"/>
              </a:lnSpc>
              <a:spcBef>
                <a:spcPts val="461"/>
              </a:spcBef>
              <a:buClr>
                <a:srgbClr val="00469B"/>
              </a:buClr>
              <a:buSzPct val="100000"/>
              <a:buFont typeface="Arial" panose="020B0604020202020204" pitchFamily="34" charset="0"/>
              <a:buChar char="&gt;"/>
              <a:defRPr/>
            </a:pPr>
            <a:r>
              <a:rPr lang="de-DE" altLang="de-DE" sz="1477" noProof="1">
                <a:solidFill>
                  <a:srgbClr val="002060"/>
                </a:solidFill>
              </a:rPr>
              <a:t>Request</a:t>
            </a:r>
          </a:p>
          <a:p>
            <a:pPr marL="2004262" lvl="4" indent="-263719">
              <a:lnSpc>
                <a:spcPct val="90000"/>
              </a:lnSpc>
              <a:spcBef>
                <a:spcPts val="461"/>
              </a:spcBef>
              <a:buClr>
                <a:srgbClr val="00469B"/>
              </a:buClr>
              <a:buSzPct val="100000"/>
              <a:buFont typeface="Arial" panose="020B0604020202020204" pitchFamily="34" charset="0"/>
              <a:buChar char="&gt;"/>
              <a:defRPr/>
            </a:pPr>
            <a:r>
              <a:rPr lang="de-DE" altLang="de-DE" sz="1477" noProof="1">
                <a:solidFill>
                  <a:srgbClr val="002060"/>
                </a:solidFill>
              </a:rPr>
              <a:t>use </a:t>
            </a:r>
            <a:r>
              <a:rPr lang="de-DE" altLang="de-DE" sz="1477" noProof="1">
                <a:solidFill>
                  <a:srgbClr val="FF0000"/>
                </a:solidFill>
              </a:rPr>
              <a:t>startIndex</a:t>
            </a:r>
            <a:r>
              <a:rPr lang="de-DE" altLang="de-DE" sz="1477" noProof="1">
                <a:solidFill>
                  <a:srgbClr val="002060"/>
                </a:solidFill>
              </a:rPr>
              <a:t> over startPage</a:t>
            </a:r>
          </a:p>
          <a:p>
            <a:pPr marL="2004262" lvl="4" indent="-263719">
              <a:lnSpc>
                <a:spcPct val="90000"/>
              </a:lnSpc>
              <a:spcBef>
                <a:spcPts val="461"/>
              </a:spcBef>
              <a:buClr>
                <a:srgbClr val="00469B"/>
              </a:buClr>
              <a:buSzPct val="100000"/>
              <a:buFont typeface="Arial" panose="020B0604020202020204" pitchFamily="34" charset="0"/>
              <a:buChar char="&gt;"/>
              <a:defRPr/>
            </a:pPr>
            <a:r>
              <a:rPr lang="en-US" altLang="de-DE" sz="1477" noProof="1">
                <a:solidFill>
                  <a:srgbClr val="002060"/>
                </a:solidFill>
              </a:rPr>
              <a:t>all string based search parameters follow the default behavior: "</a:t>
            </a:r>
            <a:r>
              <a:rPr lang="en-US" altLang="de-DE" sz="1477" noProof="1">
                <a:solidFill>
                  <a:srgbClr val="FF0000"/>
                </a:solidFill>
              </a:rPr>
              <a:t>exact search</a:t>
            </a:r>
            <a:r>
              <a:rPr lang="en-US" altLang="de-DE" sz="1477" noProof="1">
                <a:solidFill>
                  <a:srgbClr val="002060"/>
                </a:solidFill>
              </a:rPr>
              <a:t>“</a:t>
            </a:r>
          </a:p>
          <a:p>
            <a:pPr marL="1582312" lvl="3" indent="-263719">
              <a:lnSpc>
                <a:spcPct val="90000"/>
              </a:lnSpc>
              <a:spcBef>
                <a:spcPts val="461"/>
              </a:spcBef>
              <a:buClr>
                <a:srgbClr val="00469B"/>
              </a:buClr>
              <a:buSzPct val="100000"/>
              <a:buFont typeface="Arial" panose="020B0604020202020204" pitchFamily="34" charset="0"/>
              <a:buChar char="&gt;"/>
              <a:defRPr/>
            </a:pPr>
            <a:r>
              <a:rPr lang="de-DE" altLang="de-DE" sz="1477" noProof="1">
                <a:solidFill>
                  <a:srgbClr val="FF0000"/>
                </a:solidFill>
              </a:rPr>
              <a:t>Examples</a:t>
            </a:r>
            <a:r>
              <a:rPr lang="de-DE" altLang="de-DE" sz="1477" noProof="1">
                <a:solidFill>
                  <a:srgbClr val="002060"/>
                </a:solidFill>
              </a:rPr>
              <a:t>:</a:t>
            </a:r>
          </a:p>
          <a:p>
            <a:pPr marL="2004262" lvl="4" indent="-263719">
              <a:lnSpc>
                <a:spcPct val="90000"/>
              </a:lnSpc>
              <a:spcBef>
                <a:spcPts val="461"/>
              </a:spcBef>
              <a:buClr>
                <a:srgbClr val="00469B"/>
              </a:buClr>
              <a:buSzPct val="100000"/>
              <a:buFont typeface="Arial" panose="020B0604020202020204" pitchFamily="34" charset="0"/>
              <a:buChar char="&gt;"/>
              <a:defRPr/>
            </a:pPr>
            <a:r>
              <a:rPr lang="de-DE" altLang="de-DE" sz="1292" noProof="1">
                <a:solidFill>
                  <a:srgbClr val="002060"/>
                </a:solidFill>
                <a:hlinkClick r:id="rId3"/>
              </a:rPr>
              <a:t>http://navigator.eumetsat.int/eopos?dtstart=2015-09-04T00:00:00Z&amp;pI=urn:ogc:def:EOP:EUM:acronym:OAS025:fileid:EO:EUM:DAT:METOP:OAS025&amp;dtend=2015-09-06T15:00:00Z</a:t>
            </a:r>
            <a:endParaRPr lang="de-DE" altLang="de-DE" sz="1292" noProof="1">
              <a:solidFill>
                <a:srgbClr val="002060"/>
              </a:solidFill>
            </a:endParaRPr>
          </a:p>
          <a:p>
            <a:pPr marL="2004262" lvl="4" indent="-263719">
              <a:lnSpc>
                <a:spcPct val="90000"/>
              </a:lnSpc>
              <a:spcBef>
                <a:spcPts val="461"/>
              </a:spcBef>
              <a:buClr>
                <a:srgbClr val="00469B"/>
              </a:buClr>
              <a:buSzPct val="100000"/>
              <a:buFont typeface="Arial" panose="020B0604020202020204" pitchFamily="34" charset="0"/>
              <a:buChar char="&gt;"/>
              <a:defRPr/>
            </a:pPr>
            <a:r>
              <a:rPr lang="de-DE" altLang="de-DE" sz="1292" noProof="1">
                <a:solidFill>
                  <a:srgbClr val="002060"/>
                </a:solidFill>
                <a:hlinkClick r:id="rId4"/>
              </a:rPr>
              <a:t>http://navigator.eumetsat.int/eopos?bbox=-70.00,10.00,-20.00,13.00&amp;dtstart=2015-09-04T00:00:00Z&amp;pI=urn:ogc:def:EOP:EUM:acronym:OAS025:fileid:EO:EUM:DAT:METOP:OAS025&amp;dtend=2015-09-06T00:00:00Z&amp;c=2</a:t>
            </a:r>
            <a:endParaRPr lang="de-DE" altLang="de-DE" sz="1292" noProof="1">
              <a:solidFill>
                <a:srgbClr val="002060"/>
              </a:solidFill>
            </a:endParaRPr>
          </a:p>
          <a:p>
            <a:pPr marL="2004262" lvl="4" indent="-263719">
              <a:lnSpc>
                <a:spcPct val="90000"/>
              </a:lnSpc>
              <a:spcBef>
                <a:spcPts val="461"/>
              </a:spcBef>
              <a:buClr>
                <a:srgbClr val="00469B"/>
              </a:buClr>
              <a:buSzPct val="100000"/>
              <a:buFont typeface="Arial" panose="020B0604020202020204" pitchFamily="34" charset="0"/>
              <a:buChar char="&gt;"/>
              <a:defRPr/>
            </a:pPr>
            <a:r>
              <a:rPr lang="de-DE" altLang="de-DE" sz="1292" noProof="1">
                <a:solidFill>
                  <a:srgbClr val="002060"/>
                </a:solidFill>
                <a:hlinkClick r:id="rId5"/>
              </a:rPr>
              <a:t>https://navigator.eumetsat.int/eopos?dtstart=2009-11-04T00%3A00%3A00Z&amp;pI=acronym.OASW025.fileid.EO.EUM.DAT.METOP.ASCAT25&amp;dtend=2009-11-05T15%3A00%3A00Z</a:t>
            </a:r>
            <a:endParaRPr lang="de-DE" altLang="de-DE" sz="1292" noProof="1">
              <a:solidFill>
                <a:srgbClr val="002060"/>
              </a:solidFill>
            </a:endParaRPr>
          </a:p>
          <a:p>
            <a:pPr lvl="3">
              <a:lnSpc>
                <a:spcPct val="90000"/>
              </a:lnSpc>
              <a:spcBef>
                <a:spcPts val="461"/>
              </a:spcBef>
              <a:buClr>
                <a:srgbClr val="00469B"/>
              </a:buClr>
              <a:buSzPct val="100000"/>
              <a:buFont typeface="Arial" panose="020B0604020202020204" pitchFamily="34" charset="0"/>
              <a:buChar char="•"/>
              <a:defRPr/>
            </a:pPr>
            <a:endParaRPr lang="de-DE" altLang="de-DE" sz="1477" noProof="1">
              <a:solidFill>
                <a:srgbClr val="002060"/>
              </a:solidFill>
            </a:endParaRPr>
          </a:p>
        </p:txBody>
      </p:sp>
    </p:spTree>
    <p:extLst>
      <p:ext uri="{BB962C8B-B14F-4D97-AF65-F5344CB8AC3E}">
        <p14:creationId xmlns:p14="http://schemas.microsoft.com/office/powerpoint/2010/main" val="4122909717"/>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Grafik 1">
            <a:extLst>
              <a:ext uri="{FF2B5EF4-FFF2-40B4-BE49-F238E27FC236}">
                <a16:creationId xmlns:a16="http://schemas.microsoft.com/office/drawing/2014/main" id="{0C15BACF-DDAC-CB4E-ACF5-8ACC5BE366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58374"/>
            <a:ext cx="9144000" cy="5160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ext Box 1">
            <a:extLst>
              <a:ext uri="{FF2B5EF4-FFF2-40B4-BE49-F238E27FC236}">
                <a16:creationId xmlns:a16="http://schemas.microsoft.com/office/drawing/2014/main" id="{396225A2-7882-CB4F-9AE7-035B0FFD1900}"/>
              </a:ext>
            </a:extLst>
          </p:cNvPr>
          <p:cNvSpPr txBox="1">
            <a:spLocks noChangeArrowheads="1"/>
          </p:cNvSpPr>
          <p:nvPr/>
        </p:nvSpPr>
        <p:spPr bwMode="auto">
          <a:xfrm>
            <a:off x="300356" y="103636"/>
            <a:ext cx="8584152" cy="9904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2664"/>
                </a:solidFill>
                <a:latin typeface="Tahoma" panose="020B0604030504040204" pitchFamily="34" charset="0"/>
                <a:ea typeface="Microsoft YaHei" panose="020B0503020204020204" pitchFamily="34" charset="-122"/>
              </a:defRPr>
            </a:lvl1pPr>
            <a:lvl2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469B"/>
                </a:solidFill>
                <a:latin typeface="Arial" panose="020B060402020202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469B"/>
                </a:solidFill>
                <a:latin typeface="Arial" panose="020B0604020202020204" pitchFamily="34" charset="0"/>
                <a:ea typeface="Microsoft YaHei" panose="020B0503020204020204" pitchFamily="34" charset="-122"/>
              </a:defRPr>
            </a:lvl3pPr>
            <a:lvl4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469B"/>
                </a:solidFill>
                <a:latin typeface="Arial" panose="020B0604020202020204" pitchFamily="34" charset="0"/>
                <a:ea typeface="Microsoft YaHei" panose="020B0503020204020204" pitchFamily="34" charset="-122"/>
              </a:defRPr>
            </a:lvl4pPr>
            <a:lvl5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469B"/>
                </a:solidFill>
                <a:latin typeface="Arial" panose="020B0604020202020204" pitchFamily="34" charset="0"/>
                <a:ea typeface="Microsoft YaHei" panose="020B0503020204020204" pitchFamily="34" charset="-122"/>
              </a:defRPr>
            </a:lvl5pPr>
            <a:lvl6pPr marL="2514600" indent="-228600" defTabSz="449263" eaLnBrk="0" fontAlgn="base" hangingPunct="0">
              <a:spcBef>
                <a:spcPts val="6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469B"/>
                </a:solidFill>
                <a:latin typeface="Arial" panose="020B0604020202020204" pitchFamily="34" charset="0"/>
                <a:ea typeface="Microsoft YaHei" panose="020B0503020204020204" pitchFamily="34" charset="-122"/>
              </a:defRPr>
            </a:lvl6pPr>
            <a:lvl7pPr marL="2971800" indent="-228600" defTabSz="449263" eaLnBrk="0" fontAlgn="base" hangingPunct="0">
              <a:spcBef>
                <a:spcPts val="6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469B"/>
                </a:solidFill>
                <a:latin typeface="Arial" panose="020B0604020202020204" pitchFamily="34" charset="0"/>
                <a:ea typeface="Microsoft YaHei" panose="020B0503020204020204" pitchFamily="34" charset="-122"/>
              </a:defRPr>
            </a:lvl7pPr>
            <a:lvl8pPr marL="3429000" indent="-228600" defTabSz="449263" eaLnBrk="0" fontAlgn="base" hangingPunct="0">
              <a:spcBef>
                <a:spcPts val="6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469B"/>
                </a:solidFill>
                <a:latin typeface="Arial" panose="020B0604020202020204" pitchFamily="34" charset="0"/>
                <a:ea typeface="Microsoft YaHei" panose="020B0503020204020204" pitchFamily="34" charset="-122"/>
              </a:defRPr>
            </a:lvl8pPr>
            <a:lvl9pPr marL="3886200" indent="-228600" defTabSz="449263" eaLnBrk="0" fontAlgn="base" hangingPunct="0">
              <a:spcBef>
                <a:spcPts val="6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469B"/>
                </a:solidFill>
                <a:latin typeface="Arial" panose="020B0604020202020204" pitchFamily="34" charset="0"/>
                <a:ea typeface="Microsoft YaHei" panose="020B0503020204020204" pitchFamily="34" charset="-122"/>
              </a:defRPr>
            </a:lvl9pPr>
          </a:lstStyle>
          <a:p>
            <a:pPr>
              <a:spcBef>
                <a:spcPct val="0"/>
              </a:spcBef>
              <a:buClrTx/>
              <a:buFontTx/>
              <a:buNone/>
            </a:pPr>
            <a:r>
              <a:rPr lang="de-DE" altLang="de-DE" sz="2584" b="1" dirty="0">
                <a:solidFill>
                  <a:srgbClr val="FFFFFF"/>
                </a:solidFill>
                <a:latin typeface="Century Gothic" panose="020B0502020202020204" pitchFamily="34" charset="0"/>
              </a:rPr>
              <a:t>EUMETSAT </a:t>
            </a:r>
            <a:r>
              <a:rPr lang="de-DE" altLang="de-DE" sz="2584" b="1" dirty="0" err="1">
                <a:solidFill>
                  <a:srgbClr val="FFFFFF"/>
                </a:solidFill>
                <a:latin typeface="Century Gothic" panose="020B0502020202020204" pitchFamily="34" charset="0"/>
              </a:rPr>
              <a:t>OpenSearch</a:t>
            </a:r>
            <a:r>
              <a:rPr lang="de-DE" altLang="de-DE" sz="2584" b="1" dirty="0">
                <a:solidFill>
                  <a:srgbClr val="FFFFFF"/>
                </a:solidFill>
                <a:latin typeface="Century Gothic" panose="020B0502020202020204" pitchFamily="34" charset="0"/>
              </a:rPr>
              <a:t>-EO (1.1) Interface - Response</a:t>
            </a:r>
          </a:p>
        </p:txBody>
      </p:sp>
      <p:sp>
        <p:nvSpPr>
          <p:cNvPr id="37892" name="Rectangle 2">
            <a:extLst>
              <a:ext uri="{FF2B5EF4-FFF2-40B4-BE49-F238E27FC236}">
                <a16:creationId xmlns:a16="http://schemas.microsoft.com/office/drawing/2014/main" id="{9F441A01-F2AB-5349-821D-AEC5C9A11F36}"/>
              </a:ext>
            </a:extLst>
          </p:cNvPr>
          <p:cNvSpPr>
            <a:spLocks noChangeArrowheads="1"/>
          </p:cNvSpPr>
          <p:nvPr/>
        </p:nvSpPr>
        <p:spPr bwMode="auto">
          <a:xfrm>
            <a:off x="4837925" y="1367535"/>
            <a:ext cx="4253330" cy="2858507"/>
          </a:xfrm>
          <a:prstGeom prst="rect">
            <a:avLst/>
          </a:prstGeom>
          <a:noFill/>
          <a:ln>
            <a:noFill/>
          </a:ln>
        </p:spPr>
        <p:txBody>
          <a:bodyPr lIns="83064" tIns="43193" rIns="83064" bIns="43193"/>
          <a:lstStyle>
            <a:lvl1pPr marL="287338" indent="-285750">
              <a:defRPr sz="1500">
                <a:solidFill>
                  <a:schemeClr val="bg1"/>
                </a:solidFill>
                <a:latin typeface="Arial" panose="020B0604020202020204" pitchFamily="34" charset="0"/>
                <a:ea typeface="Microsoft YaHei" panose="020B0503020204020204" pitchFamily="34" charset="-122"/>
              </a:defRPr>
            </a:lvl1pPr>
            <a:lvl2pPr marL="1030288">
              <a:defRPr sz="1500">
                <a:solidFill>
                  <a:schemeClr val="bg1"/>
                </a:solidFill>
                <a:latin typeface="Arial" panose="020B0604020202020204" pitchFamily="34" charset="0"/>
                <a:ea typeface="Microsoft YaHei" panose="020B0503020204020204" pitchFamily="34" charset="-122"/>
              </a:defRPr>
            </a:lvl2pPr>
            <a:lvl3pPr marL="1430338">
              <a:defRPr sz="1500">
                <a:solidFill>
                  <a:schemeClr val="bg1"/>
                </a:solidFill>
                <a:latin typeface="Arial" panose="020B0604020202020204" pitchFamily="34" charset="0"/>
                <a:ea typeface="Microsoft YaHei" panose="020B0503020204020204" pitchFamily="34" charset="-122"/>
              </a:defRPr>
            </a:lvl3pPr>
            <a:lvl4pPr>
              <a:defRPr sz="1500">
                <a:solidFill>
                  <a:schemeClr val="bg1"/>
                </a:solidFill>
                <a:latin typeface="Arial" panose="020B0604020202020204" pitchFamily="34" charset="0"/>
                <a:ea typeface="Microsoft YaHei" panose="020B0503020204020204" pitchFamily="34" charset="-122"/>
              </a:defRPr>
            </a:lvl4pPr>
            <a:lvl5pPr>
              <a:defRPr sz="1500">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defRPr sz="1500">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defRPr sz="1500">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defRPr sz="1500">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defRPr sz="1500">
                <a:solidFill>
                  <a:schemeClr val="bg1"/>
                </a:solidFill>
                <a:latin typeface="Arial" panose="020B0604020202020204" pitchFamily="34" charset="0"/>
                <a:ea typeface="Microsoft YaHei" panose="020B0503020204020204" pitchFamily="34" charset="-122"/>
              </a:defRPr>
            </a:lvl9pPr>
          </a:lstStyle>
          <a:p>
            <a:pPr>
              <a:lnSpc>
                <a:spcPct val="90000"/>
              </a:lnSpc>
              <a:spcBef>
                <a:spcPts val="461"/>
              </a:spcBef>
              <a:buClr>
                <a:srgbClr val="00469B"/>
              </a:buClr>
              <a:buSzPct val="100000"/>
              <a:buFont typeface="Arial" panose="020B0604020202020204" pitchFamily="34" charset="0"/>
              <a:buChar char="•"/>
              <a:defRPr/>
            </a:pPr>
            <a:r>
              <a:rPr lang="en-US" altLang="de-DE" sz="1477" dirty="0">
                <a:solidFill>
                  <a:srgbClr val="002060"/>
                </a:solidFill>
              </a:rPr>
              <a:t>Feed</a:t>
            </a:r>
          </a:p>
          <a:p>
            <a:pPr lvl="1">
              <a:lnSpc>
                <a:spcPct val="90000"/>
              </a:lnSpc>
              <a:spcBef>
                <a:spcPts val="461"/>
              </a:spcBef>
              <a:buClr>
                <a:srgbClr val="00469B"/>
              </a:buClr>
              <a:buSzPct val="100000"/>
              <a:buFont typeface="Arial" panose="020B0604020202020204" pitchFamily="34" charset="0"/>
              <a:buChar char="•"/>
              <a:defRPr/>
            </a:pPr>
            <a:r>
              <a:rPr lang="de-DE" altLang="de-DE" sz="1292" noProof="1">
                <a:solidFill>
                  <a:srgbClr val="002060"/>
                </a:solidFill>
              </a:rPr>
              <a:t>added SpecReference to atom:feed</a:t>
            </a:r>
          </a:p>
          <a:p>
            <a:pPr lvl="1">
              <a:lnSpc>
                <a:spcPct val="90000"/>
              </a:lnSpc>
              <a:spcBef>
                <a:spcPts val="461"/>
              </a:spcBef>
              <a:buClr>
                <a:srgbClr val="00469B"/>
              </a:buClr>
              <a:buSzPct val="100000"/>
              <a:buFont typeface="Arial" panose="020B0604020202020204" pitchFamily="34" charset="0"/>
              <a:buChar char="•"/>
              <a:defRPr/>
            </a:pPr>
            <a:r>
              <a:rPr lang="en-US" altLang="de-DE" sz="1292" dirty="0" err="1">
                <a:solidFill>
                  <a:srgbClr val="002060"/>
                </a:solidFill>
              </a:rPr>
              <a:t>georss:box</a:t>
            </a:r>
            <a:endParaRPr lang="en-US" altLang="de-DE" sz="1292" dirty="0">
              <a:solidFill>
                <a:srgbClr val="002060"/>
              </a:solidFill>
            </a:endParaRPr>
          </a:p>
          <a:p>
            <a:pPr lvl="1">
              <a:lnSpc>
                <a:spcPct val="90000"/>
              </a:lnSpc>
              <a:spcBef>
                <a:spcPts val="461"/>
              </a:spcBef>
              <a:buClr>
                <a:srgbClr val="00469B"/>
              </a:buClr>
              <a:buSzPct val="100000"/>
              <a:buFont typeface="Arial" panose="020B0604020202020204" pitchFamily="34" charset="0"/>
              <a:buChar char="•"/>
              <a:defRPr/>
            </a:pPr>
            <a:r>
              <a:rPr lang="de-DE" altLang="de-DE" sz="1292" noProof="1">
                <a:solidFill>
                  <a:srgbClr val="002060"/>
                </a:solidFill>
              </a:rPr>
              <a:t>query example: all mandatory parameters included (TBD)</a:t>
            </a:r>
          </a:p>
          <a:p>
            <a:pPr>
              <a:lnSpc>
                <a:spcPct val="90000"/>
              </a:lnSpc>
              <a:spcBef>
                <a:spcPts val="461"/>
              </a:spcBef>
              <a:buClr>
                <a:srgbClr val="00469B"/>
              </a:buClr>
              <a:buSzPct val="100000"/>
              <a:buFont typeface="Arial" panose="020B0604020202020204" pitchFamily="34" charset="0"/>
              <a:buChar char="•"/>
              <a:defRPr/>
            </a:pPr>
            <a:endParaRPr lang="en-US" altLang="de-DE" sz="1477" dirty="0">
              <a:solidFill>
                <a:srgbClr val="002060"/>
              </a:solidFill>
            </a:endParaRPr>
          </a:p>
          <a:p>
            <a:pPr>
              <a:lnSpc>
                <a:spcPct val="90000"/>
              </a:lnSpc>
              <a:spcBef>
                <a:spcPts val="461"/>
              </a:spcBef>
              <a:buClr>
                <a:srgbClr val="00469B"/>
              </a:buClr>
              <a:buSzPct val="100000"/>
              <a:buFont typeface="Arial" panose="020B0604020202020204" pitchFamily="34" charset="0"/>
              <a:buChar char="•"/>
              <a:defRPr/>
            </a:pPr>
            <a:r>
              <a:rPr lang="en-US" altLang="de-DE" sz="1477" dirty="0">
                <a:solidFill>
                  <a:srgbClr val="002060"/>
                </a:solidFill>
              </a:rPr>
              <a:t>Entry: </a:t>
            </a:r>
          </a:p>
          <a:p>
            <a:pPr lvl="1">
              <a:lnSpc>
                <a:spcPct val="90000"/>
              </a:lnSpc>
              <a:spcBef>
                <a:spcPts val="461"/>
              </a:spcBef>
              <a:buClr>
                <a:srgbClr val="00469B"/>
              </a:buClr>
              <a:buSzPct val="100000"/>
              <a:buFont typeface="Arial" panose="020B0604020202020204" pitchFamily="34" charset="0"/>
              <a:buChar char="•"/>
              <a:defRPr/>
            </a:pPr>
            <a:r>
              <a:rPr lang="en-US" altLang="de-DE" sz="1292" noProof="1">
                <a:solidFill>
                  <a:srgbClr val="002060"/>
                </a:solidFill>
              </a:rPr>
              <a:t>type (genre) of the entry (here: http://purl.org/dc/dcmitype/Dataset)</a:t>
            </a:r>
          </a:p>
          <a:p>
            <a:pPr lvl="1">
              <a:lnSpc>
                <a:spcPct val="90000"/>
              </a:lnSpc>
              <a:spcBef>
                <a:spcPts val="461"/>
              </a:spcBef>
              <a:buClr>
                <a:srgbClr val="00469B"/>
              </a:buClr>
              <a:buSzPct val="100000"/>
              <a:buFont typeface="Arial" panose="020B0604020202020204" pitchFamily="34" charset="0"/>
              <a:buChar char="•"/>
              <a:defRPr/>
            </a:pPr>
            <a:r>
              <a:rPr lang="en-US" altLang="de-DE" sz="1292" noProof="1">
                <a:solidFill>
                  <a:srgbClr val="002060"/>
                </a:solidFill>
              </a:rPr>
              <a:t>GeoRSS where (MultiSurface/Polygon)</a:t>
            </a:r>
          </a:p>
          <a:p>
            <a:pPr lvl="1">
              <a:lnSpc>
                <a:spcPct val="90000"/>
              </a:lnSpc>
              <a:spcBef>
                <a:spcPts val="461"/>
              </a:spcBef>
              <a:buClr>
                <a:srgbClr val="00469B"/>
              </a:buClr>
              <a:buSzPct val="100000"/>
              <a:buFont typeface="Arial" panose="020B0604020202020204" pitchFamily="34" charset="0"/>
              <a:buChar char="•"/>
              <a:defRPr/>
            </a:pPr>
            <a:endParaRPr lang="en-US" altLang="de-DE" sz="1292" noProof="1">
              <a:solidFill>
                <a:srgbClr val="F622E7"/>
              </a:solidFill>
            </a:endParaRPr>
          </a:p>
          <a:p>
            <a:pPr lvl="1">
              <a:lnSpc>
                <a:spcPct val="90000"/>
              </a:lnSpc>
              <a:spcBef>
                <a:spcPts val="461"/>
              </a:spcBef>
              <a:buClr>
                <a:srgbClr val="00469B"/>
              </a:buClr>
              <a:buSzPct val="100000"/>
              <a:buFont typeface="Arial" panose="020B0604020202020204" pitchFamily="34" charset="0"/>
              <a:buChar char="•"/>
              <a:defRPr/>
            </a:pPr>
            <a:endParaRPr lang="en-US" altLang="de-DE" sz="1292" noProof="1">
              <a:solidFill>
                <a:srgbClr val="F622E7"/>
              </a:solidFill>
            </a:endParaRPr>
          </a:p>
          <a:p>
            <a:pPr lvl="1">
              <a:lnSpc>
                <a:spcPct val="90000"/>
              </a:lnSpc>
              <a:spcBef>
                <a:spcPts val="461"/>
              </a:spcBef>
              <a:buClr>
                <a:srgbClr val="00469B"/>
              </a:buClr>
              <a:buSzPct val="100000"/>
              <a:buFont typeface="Arial" panose="020B0604020202020204" pitchFamily="34" charset="0"/>
              <a:buChar char="•"/>
              <a:defRPr/>
            </a:pPr>
            <a:r>
              <a:rPr lang="en-US" altLang="de-DE" sz="1292" noProof="1">
                <a:solidFill>
                  <a:schemeClr val="accent6">
                    <a:lumMod val="60000"/>
                    <a:lumOff val="40000"/>
                  </a:schemeClr>
                </a:solidFill>
              </a:rPr>
              <a:t>csw:GetRepositoryItemResponse </a:t>
            </a:r>
          </a:p>
          <a:p>
            <a:pPr lvl="1">
              <a:lnSpc>
                <a:spcPct val="90000"/>
              </a:lnSpc>
              <a:spcBef>
                <a:spcPts val="461"/>
              </a:spcBef>
              <a:buClr>
                <a:srgbClr val="00469B"/>
              </a:buClr>
              <a:buSzPct val="100000"/>
              <a:buFont typeface="Arial" panose="020B0604020202020204" pitchFamily="34" charset="0"/>
              <a:buChar char="•"/>
              <a:defRPr/>
            </a:pPr>
            <a:r>
              <a:rPr lang="en-US" altLang="de-DE" sz="1292" noProof="1">
                <a:solidFill>
                  <a:schemeClr val="accent6">
                    <a:lumMod val="60000"/>
                    <a:lumOff val="40000"/>
                  </a:schemeClr>
                </a:solidFill>
              </a:rPr>
              <a:t>OGC EOP O&amp;M (10-157)</a:t>
            </a:r>
          </a:p>
          <a:p>
            <a:pPr lvl="1">
              <a:lnSpc>
                <a:spcPct val="90000"/>
              </a:lnSpc>
              <a:spcBef>
                <a:spcPts val="461"/>
              </a:spcBef>
              <a:buClr>
                <a:srgbClr val="00469B"/>
              </a:buClr>
              <a:buSzPct val="100000"/>
              <a:buFont typeface="Arial" panose="020B0604020202020204" pitchFamily="34" charset="0"/>
              <a:buChar char="•"/>
              <a:defRPr/>
            </a:pPr>
            <a:r>
              <a:rPr lang="en-US" altLang="de-DE" sz="1292" noProof="1">
                <a:solidFill>
                  <a:schemeClr val="accent6">
                    <a:lumMod val="60000"/>
                    <a:lumOff val="40000"/>
                  </a:schemeClr>
                </a:solidFill>
              </a:rPr>
              <a:t>ATOM entry of dataset (aka collection)</a:t>
            </a:r>
          </a:p>
          <a:p>
            <a:pPr lvl="1">
              <a:lnSpc>
                <a:spcPct val="90000"/>
              </a:lnSpc>
              <a:spcBef>
                <a:spcPts val="461"/>
              </a:spcBef>
              <a:buClr>
                <a:srgbClr val="00469B"/>
              </a:buClr>
              <a:buSzPct val="100000"/>
              <a:buFont typeface="Arial" panose="020B0604020202020204" pitchFamily="34" charset="0"/>
              <a:buChar char="•"/>
              <a:defRPr/>
            </a:pPr>
            <a:r>
              <a:rPr lang="en-US" altLang="de-DE" sz="1292" noProof="1">
                <a:solidFill>
                  <a:schemeClr val="accent6">
                    <a:lumMod val="60000"/>
                    <a:lumOff val="40000"/>
                  </a:schemeClr>
                </a:solidFill>
              </a:rPr>
              <a:t>EUMETSAT USC Order Client</a:t>
            </a:r>
          </a:p>
          <a:p>
            <a:pPr lvl="1">
              <a:lnSpc>
                <a:spcPct val="90000"/>
              </a:lnSpc>
              <a:spcBef>
                <a:spcPts val="461"/>
              </a:spcBef>
              <a:buClr>
                <a:srgbClr val="00469B"/>
              </a:buClr>
              <a:buSzPct val="100000"/>
              <a:buFont typeface="Arial" panose="020B0604020202020204" pitchFamily="34" charset="0"/>
              <a:buChar char="•"/>
              <a:defRPr/>
            </a:pPr>
            <a:r>
              <a:rPr lang="en-US" altLang="de-DE" sz="1292" noProof="1">
                <a:solidFill>
                  <a:schemeClr val="accent6">
                    <a:lumMod val="60000"/>
                    <a:lumOff val="40000"/>
                  </a:schemeClr>
                </a:solidFill>
              </a:rPr>
              <a:t>EUMETSAT EO Download Service</a:t>
            </a:r>
          </a:p>
        </p:txBody>
      </p:sp>
      <p:cxnSp>
        <p:nvCxnSpPr>
          <p:cNvPr id="37893" name="Gerade Verbindung mit Pfeil 16">
            <a:extLst>
              <a:ext uri="{FF2B5EF4-FFF2-40B4-BE49-F238E27FC236}">
                <a16:creationId xmlns:a16="http://schemas.microsoft.com/office/drawing/2014/main" id="{3BC3C27D-56F4-C045-B7E4-9584A13941CD}"/>
              </a:ext>
            </a:extLst>
          </p:cNvPr>
          <p:cNvCxnSpPr>
            <a:cxnSpLocks noChangeShapeType="1"/>
          </p:cNvCxnSpPr>
          <p:nvPr/>
        </p:nvCxnSpPr>
        <p:spPr bwMode="auto">
          <a:xfrm flipH="1">
            <a:off x="4512661" y="1833453"/>
            <a:ext cx="1056373" cy="1462220"/>
          </a:xfrm>
          <a:prstGeom prst="straightConnector1">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894" name="Gerade Verbindung mit Pfeil 16">
            <a:extLst>
              <a:ext uri="{FF2B5EF4-FFF2-40B4-BE49-F238E27FC236}">
                <a16:creationId xmlns:a16="http://schemas.microsoft.com/office/drawing/2014/main" id="{19C0A055-CA1F-E94E-B0C3-2FA364B4AA6F}"/>
              </a:ext>
            </a:extLst>
          </p:cNvPr>
          <p:cNvCxnSpPr>
            <a:cxnSpLocks noChangeShapeType="1"/>
          </p:cNvCxnSpPr>
          <p:nvPr/>
        </p:nvCxnSpPr>
        <p:spPr bwMode="auto">
          <a:xfrm flipH="1">
            <a:off x="2479033" y="3228275"/>
            <a:ext cx="3223330" cy="1939858"/>
          </a:xfrm>
          <a:prstGeom prst="straightConnector1">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895" name="Gerade Verbindung mit Pfeil 16">
            <a:extLst>
              <a:ext uri="{FF2B5EF4-FFF2-40B4-BE49-F238E27FC236}">
                <a16:creationId xmlns:a16="http://schemas.microsoft.com/office/drawing/2014/main" id="{5C589D19-9176-8446-AB86-DBD80F46AE85}"/>
              </a:ext>
            </a:extLst>
          </p:cNvPr>
          <p:cNvCxnSpPr>
            <a:cxnSpLocks noChangeShapeType="1"/>
          </p:cNvCxnSpPr>
          <p:nvPr/>
        </p:nvCxnSpPr>
        <p:spPr bwMode="auto">
          <a:xfrm flipH="1">
            <a:off x="1169190" y="3634121"/>
            <a:ext cx="4392519" cy="2144979"/>
          </a:xfrm>
          <a:prstGeom prst="straightConnector1">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896" name="Gerade Verbindung mit Pfeil 16">
            <a:extLst>
              <a:ext uri="{FF2B5EF4-FFF2-40B4-BE49-F238E27FC236}">
                <a16:creationId xmlns:a16="http://schemas.microsoft.com/office/drawing/2014/main" id="{F0AA2655-86DF-A14B-87F2-E0AE4646FFAF}"/>
              </a:ext>
            </a:extLst>
          </p:cNvPr>
          <p:cNvCxnSpPr>
            <a:cxnSpLocks noChangeShapeType="1"/>
          </p:cNvCxnSpPr>
          <p:nvPr/>
        </p:nvCxnSpPr>
        <p:spPr bwMode="auto">
          <a:xfrm flipH="1">
            <a:off x="3043117" y="4353510"/>
            <a:ext cx="2525918" cy="1534011"/>
          </a:xfrm>
          <a:prstGeom prst="straightConnector1">
            <a:avLst/>
          </a:prstGeom>
          <a:noFill/>
          <a:ln w="9525" algn="ctr">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897" name="Gerade Verbindung mit Pfeil 16">
            <a:extLst>
              <a:ext uri="{FF2B5EF4-FFF2-40B4-BE49-F238E27FC236}">
                <a16:creationId xmlns:a16="http://schemas.microsoft.com/office/drawing/2014/main" id="{750BF9F9-F5F3-8842-83E8-7B58C1136F0B}"/>
              </a:ext>
            </a:extLst>
          </p:cNvPr>
          <p:cNvCxnSpPr>
            <a:cxnSpLocks noChangeShapeType="1"/>
          </p:cNvCxnSpPr>
          <p:nvPr/>
        </p:nvCxnSpPr>
        <p:spPr bwMode="auto">
          <a:xfrm flipH="1">
            <a:off x="3441637" y="4567422"/>
            <a:ext cx="2120071" cy="1459289"/>
          </a:xfrm>
          <a:prstGeom prst="straightConnector1">
            <a:avLst/>
          </a:prstGeom>
          <a:noFill/>
          <a:ln w="9525" algn="ctr">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898" name="Gerade Verbindung mit Pfeil 16">
            <a:extLst>
              <a:ext uri="{FF2B5EF4-FFF2-40B4-BE49-F238E27FC236}">
                <a16:creationId xmlns:a16="http://schemas.microsoft.com/office/drawing/2014/main" id="{DA54EEFF-8E4E-DB4C-AA34-7A469A23E537}"/>
              </a:ext>
            </a:extLst>
          </p:cNvPr>
          <p:cNvCxnSpPr>
            <a:cxnSpLocks noChangeShapeType="1"/>
          </p:cNvCxnSpPr>
          <p:nvPr/>
        </p:nvCxnSpPr>
        <p:spPr bwMode="auto">
          <a:xfrm flipH="1">
            <a:off x="1964766" y="2274463"/>
            <a:ext cx="3596942" cy="889346"/>
          </a:xfrm>
          <a:prstGeom prst="straightConnector1">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899" name="Gerade Verbindung mit Pfeil 16">
            <a:extLst>
              <a:ext uri="{FF2B5EF4-FFF2-40B4-BE49-F238E27FC236}">
                <a16:creationId xmlns:a16="http://schemas.microsoft.com/office/drawing/2014/main" id="{4D2552A8-60F1-5549-AA39-03D641BFF4D6}"/>
              </a:ext>
            </a:extLst>
          </p:cNvPr>
          <p:cNvCxnSpPr>
            <a:cxnSpLocks noChangeShapeType="1"/>
          </p:cNvCxnSpPr>
          <p:nvPr/>
        </p:nvCxnSpPr>
        <p:spPr bwMode="auto">
          <a:xfrm flipH="1">
            <a:off x="3574966" y="4806241"/>
            <a:ext cx="1994069" cy="1388962"/>
          </a:xfrm>
          <a:prstGeom prst="straightConnector1">
            <a:avLst/>
          </a:prstGeom>
          <a:noFill/>
          <a:ln w="9525" algn="ctr">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900" name="Gerade Verbindung mit Pfeil 16">
            <a:extLst>
              <a:ext uri="{FF2B5EF4-FFF2-40B4-BE49-F238E27FC236}">
                <a16:creationId xmlns:a16="http://schemas.microsoft.com/office/drawing/2014/main" id="{FD944DD4-BDCF-1948-A775-1F607CC02E22}"/>
              </a:ext>
            </a:extLst>
          </p:cNvPr>
          <p:cNvCxnSpPr>
            <a:cxnSpLocks noChangeShapeType="1"/>
          </p:cNvCxnSpPr>
          <p:nvPr/>
        </p:nvCxnSpPr>
        <p:spPr bwMode="auto">
          <a:xfrm flipH="1">
            <a:off x="3762505" y="5024548"/>
            <a:ext cx="1806530" cy="1306914"/>
          </a:xfrm>
          <a:prstGeom prst="straightConnector1">
            <a:avLst/>
          </a:prstGeom>
          <a:noFill/>
          <a:ln w="9525" algn="ctr">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901" name="Gerade Verbindung mit Pfeil 16">
            <a:extLst>
              <a:ext uri="{FF2B5EF4-FFF2-40B4-BE49-F238E27FC236}">
                <a16:creationId xmlns:a16="http://schemas.microsoft.com/office/drawing/2014/main" id="{06B9CA3D-A348-FC4B-95E9-5F4C0BCCE4F3}"/>
              </a:ext>
            </a:extLst>
          </p:cNvPr>
          <p:cNvCxnSpPr>
            <a:cxnSpLocks noChangeShapeType="1"/>
          </p:cNvCxnSpPr>
          <p:nvPr/>
        </p:nvCxnSpPr>
        <p:spPr bwMode="auto">
          <a:xfrm flipH="1">
            <a:off x="4040883" y="5295601"/>
            <a:ext cx="1528152" cy="1139887"/>
          </a:xfrm>
          <a:prstGeom prst="straightConnector1">
            <a:avLst/>
          </a:prstGeom>
          <a:noFill/>
          <a:ln w="9525" algn="ctr">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902" name="Gerade Verbindung mit Pfeil 16">
            <a:extLst>
              <a:ext uri="{FF2B5EF4-FFF2-40B4-BE49-F238E27FC236}">
                <a16:creationId xmlns:a16="http://schemas.microsoft.com/office/drawing/2014/main" id="{F3348C31-9AAA-4B42-8EC0-BE68A690B976}"/>
              </a:ext>
            </a:extLst>
          </p:cNvPr>
          <p:cNvCxnSpPr>
            <a:cxnSpLocks noChangeShapeType="1"/>
          </p:cNvCxnSpPr>
          <p:nvPr/>
        </p:nvCxnSpPr>
        <p:spPr bwMode="auto">
          <a:xfrm flipH="1">
            <a:off x="783856" y="2032713"/>
            <a:ext cx="4785179" cy="2392589"/>
          </a:xfrm>
          <a:prstGeom prst="straightConnector1">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737362737"/>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A3E67D36-BC5B-6446-B206-A3E8D754D7B6}"/>
              </a:ext>
            </a:extLst>
          </p:cNvPr>
          <p:cNvSpPr>
            <a:spLocks noChangeArrowheads="1"/>
          </p:cNvSpPr>
          <p:nvPr/>
        </p:nvSpPr>
        <p:spPr bwMode="auto">
          <a:xfrm>
            <a:off x="300356" y="1634192"/>
            <a:ext cx="8657570" cy="4325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064" tIns="43193" rIns="83064" bIns="43193"/>
          <a:lstStyle>
            <a:lvl1pPr marL="287338" indent="-285750">
              <a:defRPr sz="1500">
                <a:solidFill>
                  <a:schemeClr val="bg1"/>
                </a:solidFill>
                <a:latin typeface="Arial" panose="020B0604020202020204" pitchFamily="34" charset="0"/>
                <a:ea typeface="Microsoft YaHei" panose="020B0503020204020204" pitchFamily="34" charset="-122"/>
              </a:defRPr>
            </a:lvl1pPr>
            <a:lvl2pPr marL="1030288">
              <a:defRPr sz="1500">
                <a:solidFill>
                  <a:schemeClr val="bg1"/>
                </a:solidFill>
                <a:latin typeface="Arial" panose="020B0604020202020204" pitchFamily="34" charset="0"/>
                <a:ea typeface="Microsoft YaHei" panose="020B0503020204020204" pitchFamily="34" charset="-122"/>
              </a:defRPr>
            </a:lvl2pPr>
            <a:lvl3pPr marL="1430338">
              <a:defRPr sz="1500">
                <a:solidFill>
                  <a:schemeClr val="bg1"/>
                </a:solidFill>
                <a:latin typeface="Arial" panose="020B0604020202020204" pitchFamily="34" charset="0"/>
                <a:ea typeface="Microsoft YaHei" panose="020B0503020204020204" pitchFamily="34" charset="-122"/>
              </a:defRPr>
            </a:lvl3pPr>
            <a:lvl4pPr>
              <a:defRPr sz="1500">
                <a:solidFill>
                  <a:schemeClr val="bg1"/>
                </a:solidFill>
                <a:latin typeface="Arial" panose="020B0604020202020204" pitchFamily="34" charset="0"/>
                <a:ea typeface="Microsoft YaHei" panose="020B0503020204020204" pitchFamily="34" charset="-122"/>
              </a:defRPr>
            </a:lvl4pPr>
            <a:lvl5pPr>
              <a:defRPr sz="1500">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defRPr sz="1500">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defRPr sz="1500">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defRPr sz="1500">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defRPr sz="1500">
                <a:solidFill>
                  <a:schemeClr val="bg1"/>
                </a:solidFill>
                <a:latin typeface="Arial" panose="020B0604020202020204" pitchFamily="34" charset="0"/>
                <a:ea typeface="Microsoft YaHei" panose="020B0503020204020204" pitchFamily="34" charset="-122"/>
              </a:defRPr>
            </a:lvl9pPr>
          </a:lstStyle>
          <a:p>
            <a:pPr lvl="1">
              <a:lnSpc>
                <a:spcPct val="90000"/>
              </a:lnSpc>
              <a:spcBef>
                <a:spcPts val="461"/>
              </a:spcBef>
              <a:buClr>
                <a:srgbClr val="00469B"/>
              </a:buClr>
              <a:buSzPct val="100000"/>
              <a:buFont typeface="Arial" panose="020B0604020202020204" pitchFamily="34" charset="0"/>
              <a:buChar char="•"/>
            </a:pPr>
            <a:endParaRPr lang="en-US" altLang="de-DE" sz="1569">
              <a:solidFill>
                <a:srgbClr val="002060"/>
              </a:solidFill>
            </a:endParaRPr>
          </a:p>
          <a:p>
            <a:pPr>
              <a:lnSpc>
                <a:spcPct val="90000"/>
              </a:lnSpc>
              <a:spcBef>
                <a:spcPts val="461"/>
              </a:spcBef>
              <a:buClr>
                <a:srgbClr val="00469B"/>
              </a:buClr>
              <a:buSzPct val="100000"/>
              <a:buFont typeface="Arial" panose="020B0604020202020204" pitchFamily="34" charset="0"/>
              <a:buChar char="•"/>
            </a:pPr>
            <a:r>
              <a:rPr lang="en-US" altLang="de-DE" sz="1569">
                <a:solidFill>
                  <a:srgbClr val="FF0000"/>
                </a:solidFill>
              </a:rPr>
              <a:t>Prospects for further developements</a:t>
            </a:r>
          </a:p>
          <a:p>
            <a:pPr lvl="1">
              <a:lnSpc>
                <a:spcPct val="90000"/>
              </a:lnSpc>
              <a:spcBef>
                <a:spcPts val="461"/>
              </a:spcBef>
              <a:buClr>
                <a:srgbClr val="00469B"/>
              </a:buClr>
              <a:buSzPct val="100000"/>
              <a:buFont typeface="Arial" panose="020B0604020202020204" pitchFamily="34" charset="0"/>
              <a:buChar char="•"/>
            </a:pPr>
            <a:r>
              <a:rPr lang="en-US" altLang="de-DE" sz="1569">
                <a:solidFill>
                  <a:srgbClr val="002060"/>
                </a:solidFill>
              </a:rPr>
              <a:t>When </a:t>
            </a:r>
            <a:r>
              <a:rPr lang="en-US" altLang="de-DE" sz="1569">
                <a:solidFill>
                  <a:srgbClr val="FF0000"/>
                </a:solidFill>
              </a:rPr>
              <a:t>EUMETSAT Online Data Access (OLDA) </a:t>
            </a:r>
            <a:r>
              <a:rPr lang="en-US" altLang="de-DE" sz="1569">
                <a:solidFill>
                  <a:srgbClr val="002060"/>
                </a:solidFill>
              </a:rPr>
              <a:t>becomes operational -&gt; possibly provision of EO products from Cloud Storage</a:t>
            </a:r>
            <a:endParaRPr lang="en-US" altLang="de-DE" sz="1292" b="1">
              <a:solidFill>
                <a:srgbClr val="002060"/>
              </a:solidFill>
            </a:endParaRPr>
          </a:p>
        </p:txBody>
      </p:sp>
      <p:sp>
        <p:nvSpPr>
          <p:cNvPr id="39939" name="Text Box 1">
            <a:extLst>
              <a:ext uri="{FF2B5EF4-FFF2-40B4-BE49-F238E27FC236}">
                <a16:creationId xmlns:a16="http://schemas.microsoft.com/office/drawing/2014/main" id="{7F017788-F25F-D246-B0D1-591DEBF1DAAC}"/>
              </a:ext>
            </a:extLst>
          </p:cNvPr>
          <p:cNvSpPr txBox="1">
            <a:spLocks noChangeArrowheads="1"/>
          </p:cNvSpPr>
          <p:nvPr/>
        </p:nvSpPr>
        <p:spPr bwMode="auto">
          <a:xfrm>
            <a:off x="300356" y="78922"/>
            <a:ext cx="8294213" cy="9904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2664"/>
                </a:solidFill>
                <a:latin typeface="Tahoma" panose="020B0604030504040204" pitchFamily="34" charset="0"/>
                <a:ea typeface="Microsoft YaHei" panose="020B0503020204020204" pitchFamily="34" charset="-122"/>
              </a:defRPr>
            </a:lvl1pPr>
            <a:lvl2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469B"/>
                </a:solidFill>
                <a:latin typeface="Arial" panose="020B060402020202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469B"/>
                </a:solidFill>
                <a:latin typeface="Arial" panose="020B0604020202020204" pitchFamily="34" charset="0"/>
                <a:ea typeface="Microsoft YaHei" panose="020B0503020204020204" pitchFamily="34" charset="-122"/>
              </a:defRPr>
            </a:lvl3pPr>
            <a:lvl4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469B"/>
                </a:solidFill>
                <a:latin typeface="Arial" panose="020B0604020202020204" pitchFamily="34" charset="0"/>
                <a:ea typeface="Microsoft YaHei" panose="020B0503020204020204" pitchFamily="34" charset="-122"/>
              </a:defRPr>
            </a:lvl4pPr>
            <a:lvl5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469B"/>
                </a:solidFill>
                <a:latin typeface="Arial" panose="020B0604020202020204" pitchFamily="34" charset="0"/>
                <a:ea typeface="Microsoft YaHei" panose="020B0503020204020204" pitchFamily="34" charset="-122"/>
              </a:defRPr>
            </a:lvl5pPr>
            <a:lvl6pPr marL="2514600" indent="-228600" defTabSz="449263" eaLnBrk="0" fontAlgn="base" hangingPunct="0">
              <a:spcBef>
                <a:spcPts val="6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469B"/>
                </a:solidFill>
                <a:latin typeface="Arial" panose="020B0604020202020204" pitchFamily="34" charset="0"/>
                <a:ea typeface="Microsoft YaHei" panose="020B0503020204020204" pitchFamily="34" charset="-122"/>
              </a:defRPr>
            </a:lvl6pPr>
            <a:lvl7pPr marL="2971800" indent="-228600" defTabSz="449263" eaLnBrk="0" fontAlgn="base" hangingPunct="0">
              <a:spcBef>
                <a:spcPts val="6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469B"/>
                </a:solidFill>
                <a:latin typeface="Arial" panose="020B0604020202020204" pitchFamily="34" charset="0"/>
                <a:ea typeface="Microsoft YaHei" panose="020B0503020204020204" pitchFamily="34" charset="-122"/>
              </a:defRPr>
            </a:lvl7pPr>
            <a:lvl8pPr marL="3429000" indent="-228600" defTabSz="449263" eaLnBrk="0" fontAlgn="base" hangingPunct="0">
              <a:spcBef>
                <a:spcPts val="6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469B"/>
                </a:solidFill>
                <a:latin typeface="Arial" panose="020B0604020202020204" pitchFamily="34" charset="0"/>
                <a:ea typeface="Microsoft YaHei" panose="020B0503020204020204" pitchFamily="34" charset="-122"/>
              </a:defRPr>
            </a:lvl8pPr>
            <a:lvl9pPr marL="3886200" indent="-228600" defTabSz="449263" eaLnBrk="0" fontAlgn="base" hangingPunct="0">
              <a:spcBef>
                <a:spcPts val="6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469B"/>
                </a:solidFill>
                <a:latin typeface="Arial" panose="020B0604020202020204" pitchFamily="34" charset="0"/>
                <a:ea typeface="Microsoft YaHei" panose="020B0503020204020204" pitchFamily="34" charset="-122"/>
              </a:defRPr>
            </a:lvl9pPr>
          </a:lstStyle>
          <a:p>
            <a:pPr>
              <a:spcBef>
                <a:spcPct val="0"/>
              </a:spcBef>
              <a:buClrTx/>
              <a:buFontTx/>
              <a:buNone/>
            </a:pPr>
            <a:r>
              <a:rPr lang="de-DE" altLang="de-DE" sz="2584" b="1" dirty="0" err="1">
                <a:solidFill>
                  <a:srgbClr val="FFFFFF"/>
                </a:solidFill>
                <a:latin typeface="Century Gothic" panose="020B0502020202020204" pitchFamily="34" charset="0"/>
              </a:rPr>
              <a:t>Current</a:t>
            </a:r>
            <a:r>
              <a:rPr lang="de-DE" altLang="de-DE" sz="2584" b="1" dirty="0">
                <a:solidFill>
                  <a:srgbClr val="FFFFFF"/>
                </a:solidFill>
                <a:latin typeface="Century Gothic" panose="020B0502020202020204" pitchFamily="34" charset="0"/>
              </a:rPr>
              <a:t> </a:t>
            </a:r>
            <a:r>
              <a:rPr lang="de-DE" altLang="de-DE" sz="2584" b="1" dirty="0" err="1">
                <a:solidFill>
                  <a:srgbClr val="FFFFFF"/>
                </a:solidFill>
                <a:latin typeface="Century Gothic" panose="020B0502020202020204" pitchFamily="34" charset="0"/>
              </a:rPr>
              <a:t>developments</a:t>
            </a:r>
            <a:endParaRPr lang="de-DE" altLang="de-DE" sz="2584" b="1" dirty="0">
              <a:solidFill>
                <a:srgbClr val="FFFFFF"/>
              </a:solidFill>
              <a:latin typeface="Century Gothic" panose="020B0502020202020204" pitchFamily="34" charset="0"/>
            </a:endParaRPr>
          </a:p>
        </p:txBody>
      </p:sp>
    </p:spTree>
    <p:extLst>
      <p:ext uri="{BB962C8B-B14F-4D97-AF65-F5344CB8AC3E}">
        <p14:creationId xmlns:p14="http://schemas.microsoft.com/office/powerpoint/2010/main" val="1183870001"/>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823784" y="1981200"/>
            <a:ext cx="7772400" cy="1447800"/>
          </a:xfrm>
        </p:spPr>
        <p:txBody>
          <a:bodyPr/>
          <a:lstStyle/>
          <a:p>
            <a:pPr eaLnBrk="1" hangingPunct="1"/>
            <a:r>
              <a:rPr lang="en-US" altLang="en-US" dirty="0"/>
              <a:t>CCMEO Data Provider Status :</a:t>
            </a:r>
            <a:br>
              <a:rPr lang="en-US" altLang="en-US" dirty="0"/>
            </a:br>
            <a:r>
              <a:rPr lang="en-US" altLang="en-US" dirty="0"/>
              <a:t>RCM OpenSearch</a:t>
            </a:r>
          </a:p>
        </p:txBody>
      </p:sp>
      <p:sp>
        <p:nvSpPr>
          <p:cNvPr id="3075" name="Rectangle 3"/>
          <p:cNvSpPr>
            <a:spLocks noGrp="1" noChangeArrowheads="1"/>
          </p:cNvSpPr>
          <p:nvPr>
            <p:ph type="subTitle" idx="1"/>
          </p:nvPr>
        </p:nvSpPr>
        <p:spPr>
          <a:xfrm>
            <a:off x="685800" y="5029200"/>
            <a:ext cx="7772400" cy="1219200"/>
          </a:xfrm>
        </p:spPr>
        <p:txBody>
          <a:bodyPr/>
          <a:lstStyle/>
          <a:p>
            <a:pPr eaLnBrk="1" hangingPunct="1"/>
            <a:r>
              <a:rPr lang="en-US" altLang="en-US" b="1" dirty="0">
                <a:solidFill>
                  <a:srgbClr val="00487E"/>
                </a:solidFill>
              </a:rPr>
              <a:t>Patrick King</a:t>
            </a:r>
          </a:p>
          <a:p>
            <a:pPr eaLnBrk="1" hangingPunct="1"/>
            <a:r>
              <a:rPr lang="en-US" altLang="en-US" b="1" dirty="0">
                <a:solidFill>
                  <a:srgbClr val="00487E"/>
                </a:solidFill>
              </a:rPr>
              <a:t>April 16, 2020</a:t>
            </a:r>
          </a:p>
        </p:txBody>
      </p:sp>
    </p:spTree>
    <p:extLst>
      <p:ext uri="{BB962C8B-B14F-4D97-AF65-F5344CB8AC3E}">
        <p14:creationId xmlns:p14="http://schemas.microsoft.com/office/powerpoint/2010/main" val="2393514237"/>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dirty="0"/>
              <a:t>RCM Mission Characteristics</a:t>
            </a:r>
          </a:p>
        </p:txBody>
      </p:sp>
      <p:sp>
        <p:nvSpPr>
          <p:cNvPr id="3" name="Content Placeholder 2"/>
          <p:cNvSpPr>
            <a:spLocks noGrp="1"/>
          </p:cNvSpPr>
          <p:nvPr>
            <p:ph idx="1"/>
          </p:nvPr>
        </p:nvSpPr>
        <p:spPr/>
        <p:txBody>
          <a:bodyPr/>
          <a:lstStyle/>
          <a:p>
            <a:r>
              <a:rPr lang="en-CA" sz="2000" dirty="0"/>
              <a:t>RCM consists of 3 SAR C-Band satellites</a:t>
            </a:r>
          </a:p>
          <a:p>
            <a:pPr marL="0" indent="0">
              <a:buNone/>
            </a:pPr>
            <a:endParaRPr lang="en-CA" sz="2000" dirty="0"/>
          </a:p>
          <a:p>
            <a:r>
              <a:rPr lang="en-CA" sz="2000" dirty="0"/>
              <a:t>These satellites were launched on June 12, 2019 in one mission from the Vandenberg Air Force base on a Space-X Falcon-9 rocket</a:t>
            </a:r>
          </a:p>
          <a:p>
            <a:pPr marL="0" indent="0">
              <a:buNone/>
            </a:pPr>
            <a:endParaRPr lang="en-CA" sz="2000" dirty="0"/>
          </a:p>
          <a:p>
            <a:r>
              <a:rPr lang="en-CA" sz="2000" dirty="0"/>
              <a:t>Collectively, these satellites have a revisit time of 4 days</a:t>
            </a:r>
          </a:p>
          <a:p>
            <a:endParaRPr lang="en-CA" sz="2000" dirty="0"/>
          </a:p>
          <a:p>
            <a:r>
              <a:rPr lang="en-CA" sz="2000" dirty="0"/>
              <a:t>Provides daily coverage of 90% of the world to Canadian and International users</a:t>
            </a:r>
          </a:p>
          <a:p>
            <a:endParaRPr lang="en-CA" sz="2000" dirty="0"/>
          </a:p>
          <a:p>
            <a:r>
              <a:rPr lang="en-CA" sz="2000" dirty="0"/>
              <a:t>Publicly available imagery can be discovered through the Natural Resources Canada EODMS system</a:t>
            </a:r>
          </a:p>
          <a:p>
            <a:endParaRPr lang="en-CA" dirty="0"/>
          </a:p>
        </p:txBody>
      </p:sp>
    </p:spTree>
    <p:extLst>
      <p:ext uri="{BB962C8B-B14F-4D97-AF65-F5344CB8AC3E}">
        <p14:creationId xmlns:p14="http://schemas.microsoft.com/office/powerpoint/2010/main" val="3253909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algn="ctr"/>
            <a:r>
              <a:rPr lang="en-CA" altLang="en-US" dirty="0"/>
              <a:t>RCM Imagery</a:t>
            </a:r>
          </a:p>
        </p:txBody>
      </p:sp>
      <p:sp>
        <p:nvSpPr>
          <p:cNvPr id="6147" name="Content Placeholder 2"/>
          <p:cNvSpPr>
            <a:spLocks noGrp="1"/>
          </p:cNvSpPr>
          <p:nvPr>
            <p:ph idx="1"/>
          </p:nvPr>
        </p:nvSpPr>
        <p:spPr>
          <a:xfrm>
            <a:off x="457200" y="1470454"/>
            <a:ext cx="8229600" cy="4854146"/>
          </a:xfrm>
        </p:spPr>
        <p:txBody>
          <a:bodyPr/>
          <a:lstStyle/>
          <a:p>
            <a:r>
              <a:rPr lang="en-CA" altLang="en-US" sz="1600" dirty="0"/>
              <a:t>RCM Image Product discovery is available to vetted ( security cleared, from an EODMS search ) and public users ( via OpenSearch and an EODMS search )</a:t>
            </a:r>
          </a:p>
          <a:p>
            <a:pPr marL="0" indent="0">
              <a:buNone/>
            </a:pPr>
            <a:r>
              <a:rPr lang="en-CA" altLang="en-US" sz="1600" dirty="0"/>
              <a:t> </a:t>
            </a:r>
          </a:p>
          <a:p>
            <a:pPr lvl="1"/>
            <a:r>
              <a:rPr lang="en-CA" altLang="en-US" sz="1600" dirty="0"/>
              <a:t>Subsequent to an OpenSearch query, the image can be ordered interactively through EODMS</a:t>
            </a:r>
          </a:p>
          <a:p>
            <a:endParaRPr lang="en-CA" altLang="en-US" sz="1600" dirty="0"/>
          </a:p>
          <a:p>
            <a:r>
              <a:rPr lang="en-CA" altLang="en-US" sz="1600" dirty="0"/>
              <a:t>Images are not affected by weather as opposed to optical </a:t>
            </a:r>
            <a:r>
              <a:rPr lang="fr-CA" altLang="en-US" sz="1600" dirty="0"/>
              <a:t>images</a:t>
            </a:r>
            <a:r>
              <a:rPr lang="en-CA" altLang="en-US" sz="1600" dirty="0"/>
              <a:t> (</a:t>
            </a:r>
            <a:r>
              <a:rPr lang="en-CA" altLang="en-US" sz="1600" dirty="0" err="1"/>
              <a:t>eg</a:t>
            </a:r>
            <a:r>
              <a:rPr lang="en-CA" altLang="en-US" sz="1600" dirty="0"/>
              <a:t>. </a:t>
            </a:r>
            <a:r>
              <a:rPr lang="fr-CA" altLang="en-US" sz="1600" dirty="0" err="1"/>
              <a:t>Landsat</a:t>
            </a:r>
            <a:r>
              <a:rPr lang="fr-CA" altLang="en-US" sz="1600" dirty="0"/>
              <a:t>) </a:t>
            </a:r>
            <a:r>
              <a:rPr lang="fr-CA" altLang="en-US" sz="1600" dirty="0" err="1"/>
              <a:t>whereby</a:t>
            </a:r>
            <a:r>
              <a:rPr lang="fr-CA" altLang="en-US" sz="1600" dirty="0"/>
              <a:t> cloud </a:t>
            </a:r>
            <a:r>
              <a:rPr lang="fr-CA" altLang="en-US" sz="1600" dirty="0" err="1"/>
              <a:t>cover</a:t>
            </a:r>
            <a:r>
              <a:rPr lang="fr-CA" altLang="en-US" sz="1600" dirty="0"/>
              <a:t> has a </a:t>
            </a:r>
            <a:r>
              <a:rPr lang="fr-CA" altLang="en-US" sz="1600" dirty="0" err="1"/>
              <a:t>significant</a:t>
            </a:r>
            <a:r>
              <a:rPr lang="fr-CA" altLang="en-US" sz="1600" dirty="0"/>
              <a:t> impact on image </a:t>
            </a:r>
            <a:r>
              <a:rPr lang="fr-CA" altLang="en-US" sz="1600" dirty="0" err="1"/>
              <a:t>quality</a:t>
            </a:r>
            <a:r>
              <a:rPr lang="fr-CA" altLang="en-US" sz="1600" dirty="0"/>
              <a:t>.</a:t>
            </a:r>
          </a:p>
          <a:p>
            <a:endParaRPr lang="fr-CA" altLang="en-US" sz="1600" dirty="0"/>
          </a:p>
          <a:p>
            <a:r>
              <a:rPr lang="fr-CA" altLang="en-US" sz="1600" dirty="0"/>
              <a:t>Images are </a:t>
            </a:r>
            <a:r>
              <a:rPr lang="fr-CA" altLang="en-US" sz="1600" dirty="0" err="1"/>
              <a:t>captured</a:t>
            </a:r>
            <a:r>
              <a:rPr lang="fr-CA" altLang="en-US" sz="1600" dirty="0"/>
              <a:t> </a:t>
            </a:r>
            <a:r>
              <a:rPr lang="fr-CA" altLang="en-US" sz="1600" dirty="0" err="1"/>
              <a:t>during</a:t>
            </a:r>
            <a:r>
              <a:rPr lang="fr-CA" altLang="en-US" sz="1600" dirty="0"/>
              <a:t> the </a:t>
            </a:r>
            <a:r>
              <a:rPr lang="fr-CA" altLang="en-US" sz="1600" dirty="0" err="1"/>
              <a:t>day</a:t>
            </a:r>
            <a:r>
              <a:rPr lang="fr-CA" altLang="en-US" sz="1600" dirty="0"/>
              <a:t> or night.</a:t>
            </a:r>
          </a:p>
          <a:p>
            <a:endParaRPr lang="fr-CA" altLang="en-US" sz="1600" dirty="0"/>
          </a:p>
          <a:p>
            <a:r>
              <a:rPr lang="fr-CA" altLang="en-US" sz="1600" dirty="0"/>
              <a:t>Radarsat-1 and Radarsat-2 </a:t>
            </a:r>
            <a:r>
              <a:rPr lang="fr-CA" altLang="en-US" sz="1600" dirty="0" err="1"/>
              <a:t>imagery</a:t>
            </a:r>
            <a:r>
              <a:rPr lang="fr-CA" altLang="en-US" sz="1600" dirty="0"/>
              <a:t> </a:t>
            </a:r>
            <a:r>
              <a:rPr lang="fr-CA" altLang="en-US" sz="1600" dirty="0" err="1"/>
              <a:t>is</a:t>
            </a:r>
            <a:r>
              <a:rPr lang="fr-CA" altLang="en-US" sz="1600" dirty="0"/>
              <a:t> </a:t>
            </a:r>
            <a:r>
              <a:rPr lang="fr-CA" altLang="en-US" sz="1600" dirty="0" err="1"/>
              <a:t>currently</a:t>
            </a:r>
            <a:r>
              <a:rPr lang="fr-CA" altLang="en-US" sz="1600" dirty="0"/>
              <a:t> </a:t>
            </a:r>
            <a:r>
              <a:rPr lang="fr-CA" altLang="en-US" sz="1600" dirty="0" err="1"/>
              <a:t>discoverable</a:t>
            </a:r>
            <a:r>
              <a:rPr lang="fr-CA" altLang="en-US" sz="1600" dirty="0"/>
              <a:t> </a:t>
            </a:r>
            <a:r>
              <a:rPr lang="fr-CA" altLang="en-US" sz="1600" dirty="0" err="1"/>
              <a:t>through</a:t>
            </a:r>
            <a:r>
              <a:rPr lang="fr-CA" altLang="en-US" sz="1600" dirty="0"/>
              <a:t> CCMEO </a:t>
            </a:r>
            <a:r>
              <a:rPr lang="fr-CA" altLang="en-US" sz="1600" dirty="0" err="1"/>
              <a:t>OpenSearch</a:t>
            </a:r>
            <a:r>
              <a:rPr lang="fr-CA" altLang="en-US" sz="1600" dirty="0"/>
              <a:t>.</a:t>
            </a:r>
          </a:p>
          <a:p>
            <a:endParaRPr lang="fr-CA" altLang="en-US" sz="1600" dirty="0"/>
          </a:p>
          <a:p>
            <a:pPr lvl="1"/>
            <a:r>
              <a:rPr lang="fr-CA" altLang="en-US" sz="1600" b="1" dirty="0"/>
              <a:t>Support for RCM </a:t>
            </a:r>
            <a:r>
              <a:rPr lang="fr-CA" altLang="en-US" sz="1600" b="1" dirty="0" err="1"/>
              <a:t>is</a:t>
            </a:r>
            <a:r>
              <a:rPr lang="fr-CA" altLang="en-US" sz="1600" b="1" dirty="0"/>
              <a:t> </a:t>
            </a:r>
            <a:r>
              <a:rPr lang="fr-CA" altLang="en-US" sz="1600" b="1" dirty="0" err="1"/>
              <a:t>currently</a:t>
            </a:r>
            <a:r>
              <a:rPr lang="fr-CA" altLang="en-US" sz="1600" b="1" dirty="0"/>
              <a:t> </a:t>
            </a:r>
            <a:r>
              <a:rPr lang="fr-CA" altLang="en-US" sz="1600" b="1" dirty="0" err="1"/>
              <a:t>being</a:t>
            </a:r>
            <a:r>
              <a:rPr lang="fr-CA" altLang="en-US" sz="1600" b="1" dirty="0"/>
              <a:t> </a:t>
            </a:r>
            <a:r>
              <a:rPr lang="fr-CA" altLang="en-US" sz="1600" b="1" dirty="0" err="1"/>
              <a:t>implemented</a:t>
            </a:r>
            <a:r>
              <a:rPr lang="fr-CA" altLang="en-US" sz="1600" b="1" dirty="0"/>
              <a:t> and </a:t>
            </a:r>
            <a:r>
              <a:rPr lang="fr-CA" altLang="en-US" sz="1600" b="1" dirty="0" err="1"/>
              <a:t>requires</a:t>
            </a:r>
            <a:r>
              <a:rPr lang="fr-CA" altLang="en-US" sz="1600" b="1" dirty="0"/>
              <a:t> a software port to a </a:t>
            </a:r>
            <a:r>
              <a:rPr lang="fr-CA" altLang="en-US" sz="1600" b="1" dirty="0" err="1"/>
              <a:t>different</a:t>
            </a:r>
            <a:r>
              <a:rPr lang="fr-CA" altLang="en-US" sz="1600" b="1" dirty="0"/>
              <a:t> architecture and </a:t>
            </a:r>
            <a:r>
              <a:rPr lang="fr-CA" altLang="en-US" sz="1600" b="1" dirty="0" err="1"/>
              <a:t>database</a:t>
            </a:r>
            <a:r>
              <a:rPr lang="fr-CA" altLang="en-US" sz="1600" b="1" dirty="0"/>
              <a:t> </a:t>
            </a:r>
            <a:r>
              <a:rPr lang="fr-CA" altLang="en-US" sz="1600" b="1" dirty="0" err="1"/>
              <a:t>technology</a:t>
            </a:r>
            <a:r>
              <a:rPr lang="fr-CA" altLang="en-US" sz="1600" b="1" dirty="0"/>
              <a:t> </a:t>
            </a:r>
          </a:p>
          <a:p>
            <a:pPr marL="457200" lvl="1" indent="0">
              <a:buNone/>
            </a:pPr>
            <a:endParaRPr lang="fr-CA" altLang="en-US" sz="1600" b="1" dirty="0"/>
          </a:p>
          <a:p>
            <a:pPr lvl="2"/>
            <a:r>
              <a:rPr lang="fr-CA" altLang="en-US" sz="1600" b="1" dirty="0" err="1"/>
              <a:t>Postgres</a:t>
            </a:r>
            <a:r>
              <a:rPr lang="fr-CA" altLang="en-US" sz="1600" b="1" dirty="0"/>
              <a:t> </a:t>
            </a:r>
            <a:r>
              <a:rPr lang="fr-CA" altLang="en-US" sz="1600" b="1" dirty="0" err="1"/>
              <a:t>queries</a:t>
            </a:r>
            <a:r>
              <a:rPr lang="fr-CA" altLang="en-US" sz="1600" b="1" dirty="0"/>
              <a:t> </a:t>
            </a:r>
            <a:r>
              <a:rPr lang="fr-CA" altLang="en-US" sz="1600" b="1" dirty="0" err="1"/>
              <a:t>will</a:t>
            </a:r>
            <a:r>
              <a:rPr lang="fr-CA" altLang="en-US" sz="1600" b="1" dirty="0"/>
              <a:t> </a:t>
            </a:r>
            <a:r>
              <a:rPr lang="fr-CA" altLang="en-US" sz="1600" b="1" dirty="0" err="1"/>
              <a:t>be</a:t>
            </a:r>
            <a:r>
              <a:rPr lang="fr-CA" altLang="en-US" sz="1600" b="1" dirty="0"/>
              <a:t> </a:t>
            </a:r>
            <a:r>
              <a:rPr lang="fr-CA" altLang="en-US" sz="1600" b="1" dirty="0" err="1"/>
              <a:t>used</a:t>
            </a:r>
            <a:r>
              <a:rPr lang="fr-CA" altLang="en-US" sz="1600" b="1" dirty="0"/>
              <a:t> to substitute for Oracle </a:t>
            </a:r>
            <a:r>
              <a:rPr lang="fr-CA" altLang="en-US" sz="1600" b="1" dirty="0" err="1"/>
              <a:t>based</a:t>
            </a:r>
            <a:r>
              <a:rPr lang="fr-CA" altLang="en-US" sz="1600" b="1" dirty="0"/>
              <a:t> </a:t>
            </a:r>
            <a:r>
              <a:rPr lang="fr-CA" altLang="en-US" sz="1600" b="1" dirty="0" err="1"/>
              <a:t>queries</a:t>
            </a:r>
            <a:endParaRPr lang="fr-CA" altLang="en-US" sz="1600" b="1" dirty="0"/>
          </a:p>
          <a:p>
            <a:pPr marL="0" indent="0">
              <a:buNone/>
            </a:pPr>
            <a:endParaRPr lang="en-CA" altLang="en-US" sz="1600" dirty="0"/>
          </a:p>
        </p:txBody>
      </p:sp>
    </p:spTree>
    <p:extLst>
      <p:ext uri="{BB962C8B-B14F-4D97-AF65-F5344CB8AC3E}">
        <p14:creationId xmlns:p14="http://schemas.microsoft.com/office/powerpoint/2010/main" val="11259738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dirty="0"/>
              <a:t>RCM Products</a:t>
            </a:r>
          </a:p>
        </p:txBody>
      </p:sp>
      <p:sp>
        <p:nvSpPr>
          <p:cNvPr id="3" name="Content Placeholder 2"/>
          <p:cNvSpPr>
            <a:spLocks noGrp="1"/>
          </p:cNvSpPr>
          <p:nvPr>
            <p:ph idx="1"/>
          </p:nvPr>
        </p:nvSpPr>
        <p:spPr/>
        <p:txBody>
          <a:bodyPr/>
          <a:lstStyle/>
          <a:p>
            <a:r>
              <a:rPr lang="en-CA" altLang="en-US" sz="1400" dirty="0"/>
              <a:t>RCM products are distinguished by beam mode type :</a:t>
            </a:r>
          </a:p>
          <a:p>
            <a:pPr lvl="1"/>
            <a:r>
              <a:rPr lang="en-CA" altLang="en-US" sz="1400" dirty="0"/>
              <a:t>Low Resolution 100m</a:t>
            </a:r>
          </a:p>
          <a:p>
            <a:pPr lvl="1"/>
            <a:r>
              <a:rPr lang="en-CA" altLang="en-US" sz="1400" dirty="0"/>
              <a:t>Medium Resolution 50m</a:t>
            </a:r>
          </a:p>
          <a:p>
            <a:pPr lvl="1"/>
            <a:r>
              <a:rPr lang="en-CA" altLang="en-US" sz="1400" dirty="0"/>
              <a:t>Medium Resolution 30m</a:t>
            </a:r>
          </a:p>
          <a:p>
            <a:pPr lvl="1"/>
            <a:r>
              <a:rPr lang="en-CA" altLang="en-US" sz="1400" dirty="0"/>
              <a:t>Medium Resolution 16m</a:t>
            </a:r>
          </a:p>
          <a:p>
            <a:pPr lvl="1"/>
            <a:r>
              <a:rPr lang="en-CA" altLang="en-US" sz="1400" dirty="0"/>
              <a:t>Low Noise</a:t>
            </a:r>
          </a:p>
          <a:p>
            <a:pPr marL="457200" lvl="1" indent="0">
              <a:buNone/>
            </a:pPr>
            <a:endParaRPr lang="en-CA" altLang="en-US" sz="1400" dirty="0"/>
          </a:p>
          <a:p>
            <a:r>
              <a:rPr lang="en-CA" altLang="en-US" sz="1400" dirty="0"/>
              <a:t>Various polarizations are supported :</a:t>
            </a:r>
          </a:p>
          <a:p>
            <a:pPr lvl="1"/>
            <a:r>
              <a:rPr lang="en-CA" altLang="en-US" sz="1400" dirty="0"/>
              <a:t>HH, VV, HV, VH</a:t>
            </a:r>
          </a:p>
          <a:p>
            <a:pPr lvl="1"/>
            <a:r>
              <a:rPr lang="en-CA" altLang="en-US" sz="1400" dirty="0"/>
              <a:t>VV+HV</a:t>
            </a:r>
          </a:p>
          <a:p>
            <a:pPr lvl="1"/>
            <a:r>
              <a:rPr lang="en-CA" altLang="en-US" sz="1400" dirty="0"/>
              <a:t>HH+HV</a:t>
            </a:r>
          </a:p>
          <a:p>
            <a:pPr lvl="1"/>
            <a:r>
              <a:rPr lang="en-CA" altLang="en-US" sz="1400" dirty="0"/>
              <a:t>HH+VV</a:t>
            </a:r>
          </a:p>
          <a:p>
            <a:pPr lvl="1"/>
            <a:r>
              <a:rPr lang="en-CA" altLang="en-US" sz="1400" dirty="0"/>
              <a:t>Compact Polarization</a:t>
            </a:r>
          </a:p>
          <a:p>
            <a:pPr lvl="1"/>
            <a:endParaRPr lang="en-CA" altLang="en-US" sz="1400" dirty="0"/>
          </a:p>
          <a:p>
            <a:r>
              <a:rPr lang="en-CA" altLang="en-US" sz="1400" dirty="0"/>
              <a:t>The above products are publicly discoverable through CCMEO OpenSearch and can be ordered through EODMS - </a:t>
            </a:r>
            <a:r>
              <a:rPr lang="en-CA" sz="1400" dirty="0">
                <a:solidFill>
                  <a:srgbClr val="002060"/>
                </a:solidFill>
                <a:hlinkClick r:id="rId2"/>
              </a:rPr>
              <a:t>https://www.eodms-sgdot.nrcan-rncan.gc.ca/index_en.jsp</a:t>
            </a:r>
            <a:endParaRPr lang="en-CA" altLang="en-US" sz="1400" dirty="0">
              <a:solidFill>
                <a:srgbClr val="002060"/>
              </a:solidFill>
            </a:endParaRPr>
          </a:p>
          <a:p>
            <a:pPr marL="0" indent="0">
              <a:buNone/>
            </a:pPr>
            <a:endParaRPr lang="en-CA" altLang="en-US" sz="1400" dirty="0"/>
          </a:p>
          <a:p>
            <a:r>
              <a:rPr lang="en-CA" altLang="en-US" sz="1400" dirty="0"/>
              <a:t>Vetted users can discover higher resolution products ( 3m)</a:t>
            </a:r>
          </a:p>
          <a:p>
            <a:pPr lvl="1"/>
            <a:endParaRPr lang="en-CA" altLang="en-US" dirty="0"/>
          </a:p>
          <a:p>
            <a:pPr lvl="1"/>
            <a:endParaRPr lang="en-CA" altLang="en-US" dirty="0"/>
          </a:p>
        </p:txBody>
      </p:sp>
    </p:spTree>
    <p:extLst>
      <p:ext uri="{BB962C8B-B14F-4D97-AF65-F5344CB8AC3E}">
        <p14:creationId xmlns:p14="http://schemas.microsoft.com/office/powerpoint/2010/main" val="26827043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dirty="0"/>
              <a:t>RCM Beam Modes</a:t>
            </a:r>
          </a:p>
        </p:txBody>
      </p:sp>
      <p:pic>
        <p:nvPicPr>
          <p:cNvPr id="16386" name="Picture 2" descr="RCM Imaging Mode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447800"/>
            <a:ext cx="7318896" cy="478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67613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6AFC7-B264-3D45-9AB8-E204199A07BA}"/>
              </a:ext>
            </a:extLst>
          </p:cNvPr>
          <p:cNvSpPr>
            <a:spLocks noGrp="1"/>
          </p:cNvSpPr>
          <p:nvPr>
            <p:ph type="title"/>
          </p:nvPr>
        </p:nvSpPr>
        <p:spPr/>
        <p:txBody>
          <a:bodyPr/>
          <a:lstStyle/>
          <a:p>
            <a:r>
              <a:rPr lang="en-US" dirty="0"/>
              <a:t>CWIC Background</a:t>
            </a:r>
          </a:p>
        </p:txBody>
      </p:sp>
      <p:sp>
        <p:nvSpPr>
          <p:cNvPr id="3" name="Content Placeholder 2">
            <a:extLst>
              <a:ext uri="{FF2B5EF4-FFF2-40B4-BE49-F238E27FC236}">
                <a16:creationId xmlns:a16="http://schemas.microsoft.com/office/drawing/2014/main" id="{B056105B-DA52-0040-B5BC-29493184AE60}"/>
              </a:ext>
            </a:extLst>
          </p:cNvPr>
          <p:cNvSpPr>
            <a:spLocks noGrp="1"/>
          </p:cNvSpPr>
          <p:nvPr>
            <p:ph idx="1"/>
          </p:nvPr>
        </p:nvSpPr>
        <p:spPr>
          <a:xfrm>
            <a:off x="247436" y="1593250"/>
            <a:ext cx="8445500" cy="4864100"/>
          </a:xfrm>
        </p:spPr>
        <p:txBody>
          <a:bodyPr/>
          <a:lstStyle/>
          <a:p>
            <a:r>
              <a:rPr lang="en-US" b="0" dirty="0"/>
              <a:t>CWIC Purpose: To provide a consistent search interface to help users find and access satellite data made available by CWIC data partners through the use of the WGISS-supported standards - the Open Geospatial Consortium (OGC) Catalogue Services for the Web (CSW) 2.0.2, and the CEOS OpenSearch Best Practices. </a:t>
            </a:r>
          </a:p>
          <a:p>
            <a:r>
              <a:rPr lang="en-US" b="0" dirty="0"/>
              <a:t>The CWIC software translates data searches done via Open Geospatial Consortium (OGC) Catalog Services for the Web (CSW) or CEOS OpenSearch into the format understood by each of CWIC’s data partners and then translates the search results back into the format understood by the original search tool. </a:t>
            </a:r>
          </a:p>
        </p:txBody>
      </p:sp>
      <p:sp>
        <p:nvSpPr>
          <p:cNvPr id="4" name="Slide Number Placeholder 3">
            <a:extLst>
              <a:ext uri="{FF2B5EF4-FFF2-40B4-BE49-F238E27FC236}">
                <a16:creationId xmlns:a16="http://schemas.microsoft.com/office/drawing/2014/main" id="{B50E4DA3-BA01-354F-A302-CCA09ACAE91B}"/>
              </a:ext>
            </a:extLst>
          </p:cNvPr>
          <p:cNvSpPr>
            <a:spLocks noGrp="1"/>
          </p:cNvSpPr>
          <p:nvPr>
            <p:ph type="sldNum" sz="quarter" idx="12"/>
          </p:nvPr>
        </p:nvSpPr>
        <p:spPr/>
        <p:txBody>
          <a:bodyPr/>
          <a:lstStyle/>
          <a:p>
            <a:fld id="{B4033504-764F-4D7D-8E80-01B1CC0E791C}" type="slidenum">
              <a:rPr lang="en-US" smtClean="0"/>
              <a:pPr/>
              <a:t>3</a:t>
            </a:fld>
            <a:endParaRPr lang="en-US"/>
          </a:p>
        </p:txBody>
      </p:sp>
    </p:spTree>
    <p:extLst>
      <p:ext uri="{BB962C8B-B14F-4D97-AF65-F5344CB8AC3E}">
        <p14:creationId xmlns:p14="http://schemas.microsoft.com/office/powerpoint/2010/main" val="22641203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1470454" y="188913"/>
            <a:ext cx="7597346" cy="501650"/>
          </a:xfrm>
        </p:spPr>
        <p:txBody>
          <a:bodyPr/>
          <a:lstStyle/>
          <a:p>
            <a:r>
              <a:rPr lang="en-CA" altLang="en-US" sz="2800" dirty="0"/>
              <a:t>CCMEO RCM OpenSearch Implementation</a:t>
            </a:r>
          </a:p>
        </p:txBody>
      </p:sp>
      <p:sp>
        <p:nvSpPr>
          <p:cNvPr id="3" name="Content Placeholder 2"/>
          <p:cNvSpPr>
            <a:spLocks noGrp="1"/>
          </p:cNvSpPr>
          <p:nvPr>
            <p:ph idx="1"/>
          </p:nvPr>
        </p:nvSpPr>
        <p:spPr/>
        <p:txBody>
          <a:bodyPr/>
          <a:lstStyle/>
          <a:p>
            <a:pPr marL="0" indent="0">
              <a:lnSpc>
                <a:spcPct val="80000"/>
              </a:lnSpc>
              <a:buFont typeface="Wingdings" pitchFamily="2" charset="2"/>
              <a:buNone/>
              <a:defRPr/>
            </a:pPr>
            <a:endParaRPr lang="en-CA" altLang="en-US" sz="1700" b="1" dirty="0"/>
          </a:p>
          <a:p>
            <a:pPr>
              <a:lnSpc>
                <a:spcPct val="80000"/>
              </a:lnSpc>
              <a:defRPr/>
            </a:pPr>
            <a:r>
              <a:rPr lang="en-CA" altLang="en-US" sz="1700" b="1" dirty="0"/>
              <a:t>OpenSearch search parameters :</a:t>
            </a:r>
          </a:p>
          <a:p>
            <a:pPr lvl="1">
              <a:lnSpc>
                <a:spcPct val="80000"/>
              </a:lnSpc>
              <a:defRPr/>
            </a:pPr>
            <a:r>
              <a:rPr lang="en-CA" altLang="en-US" sz="1600" b="1" dirty="0" err="1"/>
              <a:t>SearchTerms</a:t>
            </a:r>
            <a:r>
              <a:rPr lang="en-CA" altLang="en-US" sz="1300" dirty="0"/>
              <a:t> </a:t>
            </a:r>
            <a:r>
              <a:rPr lang="en-CA" altLang="en-US" sz="1600" b="1" dirty="0"/>
              <a:t>(“RCM”, “Radarsat-1”, “Radarsat-2” – data set choice)</a:t>
            </a:r>
          </a:p>
          <a:p>
            <a:pPr lvl="1">
              <a:lnSpc>
                <a:spcPct val="80000"/>
              </a:lnSpc>
              <a:defRPr/>
            </a:pPr>
            <a:r>
              <a:rPr lang="en-CA" altLang="en-US" sz="1600" b="1" dirty="0" err="1"/>
              <a:t>time:start</a:t>
            </a:r>
            <a:r>
              <a:rPr lang="en-CA" altLang="en-US" sz="1600" b="1" dirty="0"/>
              <a:t>? (temporal range limited to 10 days)</a:t>
            </a:r>
          </a:p>
          <a:p>
            <a:pPr lvl="1">
              <a:lnSpc>
                <a:spcPct val="80000"/>
              </a:lnSpc>
              <a:defRPr/>
            </a:pPr>
            <a:r>
              <a:rPr lang="en-CA" altLang="en-US" sz="1600" b="1" dirty="0" err="1"/>
              <a:t>time:end</a:t>
            </a:r>
            <a:r>
              <a:rPr lang="en-CA" altLang="en-US" sz="1600" b="1" dirty="0"/>
              <a:t>?</a:t>
            </a:r>
          </a:p>
          <a:p>
            <a:pPr lvl="1">
              <a:lnSpc>
                <a:spcPct val="80000"/>
              </a:lnSpc>
              <a:defRPr/>
            </a:pPr>
            <a:r>
              <a:rPr lang="en-CA" altLang="en-US" sz="1600" b="1" dirty="0" err="1"/>
              <a:t>geo:box</a:t>
            </a:r>
            <a:r>
              <a:rPr lang="en-CA" altLang="en-US" sz="1600" b="1" dirty="0"/>
              <a:t>? (latitude or longitude extent limited to 50 degrees)</a:t>
            </a:r>
          </a:p>
          <a:p>
            <a:pPr lvl="1">
              <a:lnSpc>
                <a:spcPct val="80000"/>
              </a:lnSpc>
              <a:defRPr/>
            </a:pPr>
            <a:r>
              <a:rPr lang="en-CA" altLang="en-US" sz="1600" b="1" dirty="0" err="1"/>
              <a:t>startPage</a:t>
            </a:r>
            <a:r>
              <a:rPr lang="en-CA" altLang="en-US" sz="1600" b="1" dirty="0"/>
              <a:t> (cannot be used with </a:t>
            </a:r>
            <a:r>
              <a:rPr lang="en-CA" altLang="en-US" sz="1600" b="1" dirty="0" err="1"/>
              <a:t>StartIndex</a:t>
            </a:r>
            <a:r>
              <a:rPr lang="en-CA" altLang="en-US" sz="1600" b="1" dirty="0"/>
              <a:t> or count)</a:t>
            </a:r>
          </a:p>
          <a:p>
            <a:pPr lvl="1">
              <a:lnSpc>
                <a:spcPct val="80000"/>
              </a:lnSpc>
              <a:defRPr/>
            </a:pPr>
            <a:r>
              <a:rPr lang="en-CA" altLang="en-US" sz="1600" b="1" dirty="0" err="1"/>
              <a:t>startIndex</a:t>
            </a:r>
            <a:r>
              <a:rPr lang="en-CA" altLang="en-US" sz="1600" b="1" dirty="0"/>
              <a:t> (cannot be used with </a:t>
            </a:r>
            <a:r>
              <a:rPr lang="en-CA" altLang="en-US" sz="1600" b="1" dirty="0" err="1"/>
              <a:t>StartPage</a:t>
            </a:r>
            <a:r>
              <a:rPr lang="en-CA" altLang="en-US" sz="1600" b="1" dirty="0"/>
              <a:t>)</a:t>
            </a:r>
          </a:p>
          <a:p>
            <a:pPr lvl="1">
              <a:lnSpc>
                <a:spcPct val="80000"/>
              </a:lnSpc>
              <a:defRPr/>
            </a:pPr>
            <a:r>
              <a:rPr lang="en-CA" altLang="en-US" sz="1600" b="1" dirty="0"/>
              <a:t>count (cannot be used with </a:t>
            </a:r>
            <a:r>
              <a:rPr lang="en-CA" altLang="en-US" sz="1600" b="1" dirty="0" err="1"/>
              <a:t>StartPage</a:t>
            </a:r>
            <a:r>
              <a:rPr lang="en-CA" altLang="en-US" sz="1600" b="1" dirty="0"/>
              <a:t>)</a:t>
            </a:r>
          </a:p>
          <a:p>
            <a:pPr marL="457200" lvl="1" indent="0">
              <a:lnSpc>
                <a:spcPct val="80000"/>
              </a:lnSpc>
              <a:buFont typeface="Wingdings" pitchFamily="2" charset="2"/>
              <a:buNone/>
              <a:defRPr/>
            </a:pPr>
            <a:endParaRPr lang="en-CA" altLang="en-US" sz="1600" b="1" dirty="0"/>
          </a:p>
          <a:p>
            <a:pPr>
              <a:lnSpc>
                <a:spcPct val="80000"/>
              </a:lnSpc>
              <a:defRPr/>
            </a:pPr>
            <a:r>
              <a:rPr lang="en-CA" altLang="en-US" sz="1700" b="1" dirty="0"/>
              <a:t>Key response elements :</a:t>
            </a:r>
          </a:p>
          <a:p>
            <a:pPr lvl="1">
              <a:lnSpc>
                <a:spcPct val="80000"/>
              </a:lnSpc>
              <a:defRPr/>
            </a:pPr>
            <a:r>
              <a:rPr lang="en-CA" altLang="en-US" sz="1600" b="1" dirty="0"/>
              <a:t>Atom :</a:t>
            </a:r>
          </a:p>
          <a:p>
            <a:pPr lvl="2">
              <a:lnSpc>
                <a:spcPct val="80000"/>
              </a:lnSpc>
              <a:defRPr/>
            </a:pPr>
            <a:r>
              <a:rPr lang="en-CA" altLang="en-US" sz="1600" b="1" dirty="0"/>
              <a:t>For Browse Image : &lt;link </a:t>
            </a:r>
            <a:r>
              <a:rPr lang="en-CA" altLang="en-US" sz="1600" b="1" dirty="0" err="1"/>
              <a:t>rel</a:t>
            </a:r>
            <a:r>
              <a:rPr lang="en-CA" altLang="en-US" sz="1600" b="1" dirty="0"/>
              <a:t>=“icon"&gt;</a:t>
            </a:r>
          </a:p>
          <a:p>
            <a:pPr lvl="2">
              <a:lnSpc>
                <a:spcPct val="80000"/>
              </a:lnSpc>
              <a:defRPr/>
            </a:pPr>
            <a:r>
              <a:rPr lang="en-CA" altLang="en-US" sz="1600" b="1" dirty="0"/>
              <a:t>For Product order :  &lt;link </a:t>
            </a:r>
            <a:r>
              <a:rPr lang="en-CA" altLang="en-US" sz="1600" b="1" dirty="0" err="1"/>
              <a:t>rel</a:t>
            </a:r>
            <a:r>
              <a:rPr lang="en-CA" altLang="en-US" sz="1600" b="1" dirty="0"/>
              <a:t>="enclosure”&gt;</a:t>
            </a:r>
          </a:p>
          <a:p>
            <a:pPr lvl="2">
              <a:lnSpc>
                <a:spcPct val="80000"/>
              </a:lnSpc>
              <a:defRPr/>
            </a:pPr>
            <a:r>
              <a:rPr lang="en-CA" altLang="en-US" sz="1600" b="1" dirty="0"/>
              <a:t>For Scene Metadata : &lt;content type="text"&gt;</a:t>
            </a:r>
          </a:p>
          <a:p>
            <a:pPr lvl="1">
              <a:lnSpc>
                <a:spcPct val="80000"/>
              </a:lnSpc>
              <a:defRPr/>
            </a:pPr>
            <a:r>
              <a:rPr lang="en-CA" altLang="en-US" sz="1600" b="1" dirty="0" err="1"/>
              <a:t>GeoRSS</a:t>
            </a:r>
            <a:r>
              <a:rPr lang="en-CA" altLang="en-US" sz="1600" b="1" dirty="0"/>
              <a:t> :</a:t>
            </a:r>
          </a:p>
          <a:p>
            <a:pPr lvl="2">
              <a:lnSpc>
                <a:spcPct val="80000"/>
              </a:lnSpc>
              <a:defRPr/>
            </a:pPr>
            <a:r>
              <a:rPr lang="en-CA" altLang="en-US" sz="1600" b="1" dirty="0"/>
              <a:t>For Browse Footprint : &lt;</a:t>
            </a:r>
            <a:r>
              <a:rPr lang="en-CA" altLang="en-US" sz="1600" b="1" dirty="0" err="1"/>
              <a:t>georss:polygon</a:t>
            </a:r>
            <a:r>
              <a:rPr lang="en-CA" altLang="en-US" sz="1600" b="1" dirty="0"/>
              <a:t>&gt;</a:t>
            </a:r>
          </a:p>
          <a:p>
            <a:pPr lvl="1">
              <a:lnSpc>
                <a:spcPct val="80000"/>
              </a:lnSpc>
              <a:buFont typeface="Wingdings" pitchFamily="2" charset="2"/>
              <a:buNone/>
              <a:defRPr/>
            </a:pPr>
            <a:endParaRPr lang="en-CA" altLang="en-US" sz="1600" b="1" dirty="0"/>
          </a:p>
          <a:p>
            <a:pPr>
              <a:defRPr/>
            </a:pPr>
            <a:endParaRPr lang="en-CA" dirty="0"/>
          </a:p>
        </p:txBody>
      </p:sp>
    </p:spTree>
    <p:extLst>
      <p:ext uri="{BB962C8B-B14F-4D97-AF65-F5344CB8AC3E}">
        <p14:creationId xmlns:p14="http://schemas.microsoft.com/office/powerpoint/2010/main" val="42788497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685800" y="0"/>
            <a:ext cx="7772400" cy="1219200"/>
          </a:xfrm>
        </p:spPr>
        <p:txBody>
          <a:bodyPr/>
          <a:lstStyle/>
          <a:p>
            <a:pPr algn="ctr"/>
            <a:r>
              <a:rPr lang="en-CA" altLang="en-US" sz="2000" dirty="0"/>
              <a:t>CCMEO RCM OpenSearch Implementation (</a:t>
            </a:r>
            <a:r>
              <a:rPr lang="en-CA" altLang="en-US" sz="2000" dirty="0" err="1"/>
              <a:t>con’t</a:t>
            </a:r>
            <a:r>
              <a:rPr lang="en-CA" altLang="en-US" sz="2000" dirty="0"/>
              <a:t>)  :</a:t>
            </a:r>
            <a:br>
              <a:rPr lang="en-CA" altLang="en-US" sz="2000" dirty="0"/>
            </a:br>
            <a:r>
              <a:rPr lang="en-CA" altLang="en-US" sz="2000" dirty="0"/>
              <a:t>Temporal Search Example</a:t>
            </a:r>
          </a:p>
        </p:txBody>
      </p:sp>
      <p:sp>
        <p:nvSpPr>
          <p:cNvPr id="3" name="Content Placeholder 2"/>
          <p:cNvSpPr>
            <a:spLocks noGrp="1"/>
          </p:cNvSpPr>
          <p:nvPr>
            <p:ph idx="1"/>
          </p:nvPr>
        </p:nvSpPr>
        <p:spPr>
          <a:xfrm>
            <a:off x="457200" y="1295400"/>
            <a:ext cx="8229600" cy="4953000"/>
          </a:xfrm>
        </p:spPr>
        <p:txBody>
          <a:bodyPr/>
          <a:lstStyle/>
          <a:p>
            <a:pPr marL="0" indent="0">
              <a:lnSpc>
                <a:spcPct val="80000"/>
              </a:lnSpc>
              <a:buFont typeface="Wingdings" pitchFamily="2" charset="2"/>
              <a:buNone/>
              <a:defRPr/>
            </a:pPr>
            <a:endParaRPr lang="en-CA" altLang="en-US" sz="1200" dirty="0"/>
          </a:p>
          <a:p>
            <a:pPr>
              <a:lnSpc>
                <a:spcPct val="80000"/>
              </a:lnSpc>
              <a:defRPr/>
            </a:pPr>
            <a:r>
              <a:rPr lang="en-CA" altLang="en-US" sz="1200" b="1" dirty="0">
                <a:solidFill>
                  <a:srgbClr val="00B050"/>
                </a:solidFill>
              </a:rPr>
              <a:t>HTTP Request </a:t>
            </a:r>
            <a:r>
              <a:rPr lang="en-CA" altLang="en-US" sz="1200" dirty="0"/>
              <a:t>: http://ceocatprod1t.ccrs.nrcan.gc.ca/cgi-bin/opensearch_r1.sh?q=RCM&amp;dtstart=2020-01-11T00:00:00Z&amp;dtend=2020-01-17T00:00:00Z&amp;startIndex=1&amp;count=50&amp;format=atom</a:t>
            </a:r>
          </a:p>
          <a:p>
            <a:pPr marL="0" indent="0">
              <a:lnSpc>
                <a:spcPct val="80000"/>
              </a:lnSpc>
              <a:buFont typeface="Wingdings" pitchFamily="2" charset="2"/>
              <a:buNone/>
              <a:defRPr/>
            </a:pPr>
            <a:endParaRPr lang="en-CA" altLang="en-US" sz="1200" dirty="0"/>
          </a:p>
          <a:p>
            <a:pPr>
              <a:lnSpc>
                <a:spcPct val="80000"/>
              </a:lnSpc>
              <a:defRPr/>
            </a:pPr>
            <a:r>
              <a:rPr lang="en-CA" altLang="en-US" sz="1200" b="1" dirty="0">
                <a:solidFill>
                  <a:srgbClr val="00B050"/>
                </a:solidFill>
              </a:rPr>
              <a:t>HTTP Response </a:t>
            </a:r>
            <a:r>
              <a:rPr lang="en-CA" altLang="en-US" sz="1200" dirty="0"/>
              <a:t>:</a:t>
            </a:r>
          </a:p>
          <a:p>
            <a:pPr>
              <a:lnSpc>
                <a:spcPct val="80000"/>
              </a:lnSpc>
              <a:defRPr/>
            </a:pPr>
            <a:r>
              <a:rPr lang="en-CA" altLang="en-US" sz="1200" dirty="0"/>
              <a:t>&lt;?xml version="1.0" encoding="UTF-8"?&gt;</a:t>
            </a:r>
          </a:p>
          <a:p>
            <a:pPr>
              <a:lnSpc>
                <a:spcPct val="80000"/>
              </a:lnSpc>
              <a:defRPr/>
            </a:pPr>
            <a:r>
              <a:rPr lang="en-CA" altLang="en-US" sz="1200" dirty="0"/>
              <a:t>&lt;feed </a:t>
            </a:r>
            <a:r>
              <a:rPr lang="en-CA" altLang="en-US" sz="1200" dirty="0" err="1"/>
              <a:t>xmlns</a:t>
            </a:r>
            <a:r>
              <a:rPr lang="en-CA" altLang="en-US" sz="1200" dirty="0"/>
              <a:t>="http://www.w3.org/2005/Atom" </a:t>
            </a:r>
            <a:r>
              <a:rPr lang="en-CA" altLang="en-US" sz="1200" dirty="0" err="1"/>
              <a:t>xmlns:opensearch</a:t>
            </a:r>
            <a:r>
              <a:rPr lang="en-CA" altLang="en-US" sz="1200" dirty="0"/>
              <a:t>="http://a9.com/-/spec/</a:t>
            </a:r>
            <a:r>
              <a:rPr lang="en-CA" altLang="en-US" sz="1200" dirty="0" err="1"/>
              <a:t>opensearch</a:t>
            </a:r>
            <a:r>
              <a:rPr lang="en-CA" altLang="en-US" sz="1200" dirty="0"/>
              <a:t>/1.1/" </a:t>
            </a:r>
            <a:r>
              <a:rPr lang="en-CA" altLang="en-US" sz="1200" dirty="0" err="1"/>
              <a:t>xmlns:georss</a:t>
            </a:r>
            <a:r>
              <a:rPr lang="en-CA" altLang="en-US" sz="1200" dirty="0"/>
              <a:t>="http://www.georss.org/georss"  </a:t>
            </a:r>
            <a:r>
              <a:rPr lang="en-CA" altLang="en-US" sz="1200" dirty="0" err="1"/>
              <a:t>xmlns:geo</a:t>
            </a:r>
            <a:r>
              <a:rPr lang="en-CA" altLang="en-US" sz="1200" dirty="0"/>
              <a:t>="http://a9.com/-/</a:t>
            </a:r>
            <a:r>
              <a:rPr lang="en-CA" altLang="en-US" sz="1200" dirty="0" err="1"/>
              <a:t>opensearch</a:t>
            </a:r>
            <a:r>
              <a:rPr lang="en-CA" altLang="en-US" sz="1200" dirty="0"/>
              <a:t>/</a:t>
            </a:r>
            <a:r>
              <a:rPr lang="en-CA" altLang="en-US" sz="1200" dirty="0" err="1"/>
              <a:t>extensio</a:t>
            </a:r>
            <a:endParaRPr lang="en-CA" altLang="en-US" sz="1200" dirty="0"/>
          </a:p>
          <a:p>
            <a:pPr>
              <a:lnSpc>
                <a:spcPct val="80000"/>
              </a:lnSpc>
              <a:defRPr/>
            </a:pPr>
            <a:r>
              <a:rPr lang="en-CA" altLang="en-US" sz="1200" dirty="0"/>
              <a:t>ns/geo/1.0/"  </a:t>
            </a:r>
            <a:r>
              <a:rPr lang="en-CA" altLang="en-US" sz="1200" dirty="0" err="1"/>
              <a:t>xmlns:time</a:t>
            </a:r>
            <a:r>
              <a:rPr lang="en-CA" altLang="en-US" sz="1200" dirty="0"/>
              <a:t>="http://a9.com/-/</a:t>
            </a:r>
            <a:r>
              <a:rPr lang="en-CA" altLang="en-US" sz="1200" dirty="0" err="1"/>
              <a:t>opensearch</a:t>
            </a:r>
            <a:r>
              <a:rPr lang="en-CA" altLang="en-US" sz="1200" dirty="0"/>
              <a:t>/extensions/time/1.0/"&gt;</a:t>
            </a:r>
          </a:p>
          <a:p>
            <a:pPr>
              <a:lnSpc>
                <a:spcPct val="80000"/>
              </a:lnSpc>
              <a:defRPr/>
            </a:pPr>
            <a:r>
              <a:rPr lang="en-CA" altLang="en-US" sz="1200" dirty="0"/>
              <a:t>&lt;title&gt;CCMEO RCM Satellite Scenes&lt;/title&gt;</a:t>
            </a:r>
          </a:p>
          <a:p>
            <a:pPr>
              <a:lnSpc>
                <a:spcPct val="80000"/>
              </a:lnSpc>
              <a:defRPr/>
            </a:pPr>
            <a:r>
              <a:rPr lang="en-CA" altLang="en-US" sz="1200" dirty="0"/>
              <a:t>...</a:t>
            </a:r>
          </a:p>
          <a:p>
            <a:pPr>
              <a:lnSpc>
                <a:spcPct val="80000"/>
              </a:lnSpc>
              <a:defRPr/>
            </a:pPr>
            <a:r>
              <a:rPr lang="en-CA" altLang="en-US" sz="1200" dirty="0"/>
              <a:t>&lt;entry&gt;</a:t>
            </a:r>
          </a:p>
          <a:p>
            <a:pPr>
              <a:lnSpc>
                <a:spcPct val="80000"/>
              </a:lnSpc>
              <a:defRPr/>
            </a:pPr>
            <a:r>
              <a:rPr lang="en-CA" altLang="en-US" sz="1200" dirty="0"/>
              <a:t>     &lt;title&gt;RCM scene&lt;/title&gt;</a:t>
            </a:r>
          </a:p>
          <a:p>
            <a:pPr>
              <a:lnSpc>
                <a:spcPct val="80000"/>
              </a:lnSpc>
              <a:defRPr/>
            </a:pPr>
            <a:r>
              <a:rPr lang="en-CA" altLang="en-US" sz="1200" dirty="0"/>
              <a:t>     &lt;link </a:t>
            </a:r>
            <a:r>
              <a:rPr lang="en-CA" altLang="en-US" sz="1200" dirty="0" err="1"/>
              <a:t>href</a:t>
            </a:r>
            <a:r>
              <a:rPr lang="en-CA" altLang="en-US" sz="1200" dirty="0"/>
              <a:t>="</a:t>
            </a:r>
            <a:r>
              <a:rPr lang="en-CA" sz="1200" dirty="0"/>
              <a:t>https://www.eodms-sgdot.nrcan-rncan.gc.ca</a:t>
            </a:r>
            <a:r>
              <a:rPr lang="en-CA" altLang="en-US" sz="1200" dirty="0"/>
              <a:t>/rcm/rcm-098378.jpg" </a:t>
            </a:r>
            <a:r>
              <a:rPr lang="en-CA" altLang="en-US" sz="1200" dirty="0" err="1"/>
              <a:t>rel</a:t>
            </a:r>
            <a:r>
              <a:rPr lang="en-CA" altLang="en-US" sz="1200" dirty="0"/>
              <a:t>="icon"/&gt;</a:t>
            </a:r>
          </a:p>
          <a:p>
            <a:pPr>
              <a:lnSpc>
                <a:spcPct val="80000"/>
              </a:lnSpc>
              <a:defRPr/>
            </a:pPr>
            <a:r>
              <a:rPr lang="en-CA" altLang="en-US" sz="1200" dirty="0"/>
              <a:t>     &lt;link </a:t>
            </a:r>
            <a:r>
              <a:rPr lang="en-CA" altLang="en-US" sz="1200" dirty="0" err="1"/>
              <a:t>href</a:t>
            </a:r>
            <a:r>
              <a:rPr lang="en-CA" altLang="en-US" sz="1200" dirty="0"/>
              <a:t>="</a:t>
            </a:r>
            <a:r>
              <a:rPr lang="en-CA" sz="1200" dirty="0"/>
              <a:t>https://www.eodms-sgdot.nrcan-rncan.gc.ca”</a:t>
            </a:r>
            <a:r>
              <a:rPr lang="en-CA" altLang="en-US" sz="1200" b="1" dirty="0"/>
              <a:t> </a:t>
            </a:r>
            <a:r>
              <a:rPr lang="en-CA" altLang="en-US" sz="1200" dirty="0" err="1"/>
              <a:t>rel</a:t>
            </a:r>
            <a:r>
              <a:rPr lang="en-CA" altLang="en-US" sz="1200" dirty="0"/>
              <a:t>="enclosure" type="application/</a:t>
            </a:r>
            <a:r>
              <a:rPr lang="en-CA" altLang="en-US" sz="1200" dirty="0" err="1"/>
              <a:t>cgi</a:t>
            </a:r>
            <a:r>
              <a:rPr lang="en-CA" altLang="en-US" sz="1200" dirty="0"/>
              <a:t>"/&gt;</a:t>
            </a:r>
          </a:p>
          <a:p>
            <a:pPr>
              <a:lnSpc>
                <a:spcPct val="80000"/>
              </a:lnSpc>
              <a:defRPr/>
            </a:pPr>
            <a:r>
              <a:rPr lang="en-CA" altLang="en-US" sz="1200" dirty="0"/>
              <a:t>     &lt;id&gt;imageid_239161&lt;/id&gt;</a:t>
            </a:r>
          </a:p>
          <a:p>
            <a:pPr>
              <a:lnSpc>
                <a:spcPct val="80000"/>
              </a:lnSpc>
              <a:defRPr/>
            </a:pPr>
            <a:r>
              <a:rPr lang="en-CA" altLang="en-US" sz="1200" dirty="0"/>
              <a:t>     &lt;updated&gt;2020-01-17T07:02:50-04:00&lt;/updated&gt;</a:t>
            </a:r>
          </a:p>
          <a:p>
            <a:pPr>
              <a:lnSpc>
                <a:spcPct val="80000"/>
              </a:lnSpc>
              <a:defRPr/>
            </a:pPr>
            <a:r>
              <a:rPr lang="en-CA" altLang="en-US" sz="1200" dirty="0"/>
              <a:t>     &lt;</a:t>
            </a:r>
            <a:r>
              <a:rPr lang="en-CA" altLang="en-US" sz="1200" dirty="0" err="1"/>
              <a:t>georss:polygon</a:t>
            </a:r>
            <a:r>
              <a:rPr lang="en-CA" altLang="en-US" sz="1200" dirty="0"/>
              <a:t>&gt;22.1240349  91.828207 22.6198777 91.9330457 22.4657325 92.7703707 	21.9696015 92.6624089 22.1240349  91.828207&lt;/</a:t>
            </a:r>
            <a:r>
              <a:rPr lang="en-CA" altLang="en-US" sz="1200" dirty="0" err="1"/>
              <a:t>georss:polygon</a:t>
            </a:r>
            <a:r>
              <a:rPr lang="en-CA" altLang="en-US" sz="1200" dirty="0"/>
              <a:t>&gt;</a:t>
            </a:r>
          </a:p>
          <a:p>
            <a:pPr>
              <a:lnSpc>
                <a:spcPct val="80000"/>
              </a:lnSpc>
              <a:defRPr/>
            </a:pPr>
            <a:r>
              <a:rPr lang="en-CA" altLang="en-US" sz="1200" dirty="0"/>
              <a:t>     &lt;content type="text"&gt;</a:t>
            </a:r>
          </a:p>
          <a:p>
            <a:pPr>
              <a:lnSpc>
                <a:spcPct val="80000"/>
              </a:lnSpc>
              <a:defRPr/>
            </a:pPr>
            <a:r>
              <a:rPr lang="en-CA" altLang="en-US" sz="1200" dirty="0"/>
              <a:t>        </a:t>
            </a:r>
            <a:r>
              <a:rPr lang="en-CA" altLang="en-US" sz="1200" b="1" dirty="0"/>
              <a:t>RCM Scene Parameters ---&gt;  Acquisition date : 2020-01-16 23:48:07.024  Orbit : 26588 	</a:t>
            </a:r>
            <a:r>
              <a:rPr lang="en-CA" altLang="en-US" sz="1200" b="1" dirty="0" err="1"/>
              <a:t>ImageOrDatasetId</a:t>
            </a:r>
            <a:r>
              <a:rPr lang="en-CA" altLang="en-US" sz="1200" b="1" dirty="0"/>
              <a:t> : 239161 Beam Type : Low Resolution 100m Beam : SC100MA Station : P 	</a:t>
            </a:r>
            <a:r>
              <a:rPr lang="en-CA" altLang="en-US" sz="1200" b="1" dirty="0" err="1"/>
              <a:t>TransmitPolarization</a:t>
            </a:r>
            <a:r>
              <a:rPr lang="en-CA" altLang="en-US" sz="1200" b="1" dirty="0"/>
              <a:t> : HH  </a:t>
            </a:r>
            <a:r>
              <a:rPr lang="en-CA" altLang="en-US" sz="1200" b="1" dirty="0" err="1"/>
              <a:t>ReceivePolarization</a:t>
            </a:r>
            <a:r>
              <a:rPr lang="en-CA" altLang="en-US" sz="1200" b="1" dirty="0"/>
              <a:t> : VV </a:t>
            </a:r>
          </a:p>
          <a:p>
            <a:pPr>
              <a:lnSpc>
                <a:spcPct val="80000"/>
              </a:lnSpc>
              <a:defRPr/>
            </a:pPr>
            <a:r>
              <a:rPr lang="en-CA" altLang="en-US" sz="1200" dirty="0"/>
              <a:t>     &lt;/content&gt;</a:t>
            </a:r>
          </a:p>
          <a:p>
            <a:pPr>
              <a:lnSpc>
                <a:spcPct val="80000"/>
              </a:lnSpc>
              <a:defRPr/>
            </a:pPr>
            <a:r>
              <a:rPr lang="en-CA" altLang="en-US" sz="1200" dirty="0"/>
              <a:t>   &lt;/entry&gt;</a:t>
            </a:r>
          </a:p>
          <a:p>
            <a:pPr>
              <a:defRPr/>
            </a:pPr>
            <a:endParaRPr lang="en-CA" sz="1000" dirty="0"/>
          </a:p>
        </p:txBody>
      </p:sp>
    </p:spTree>
    <p:extLst>
      <p:ext uri="{BB962C8B-B14F-4D97-AF65-F5344CB8AC3E}">
        <p14:creationId xmlns:p14="http://schemas.microsoft.com/office/powerpoint/2010/main" val="312750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DB391-8638-FC4E-9202-490CAB7356BC}"/>
              </a:ext>
            </a:extLst>
          </p:cNvPr>
          <p:cNvSpPr>
            <a:spLocks noGrp="1"/>
          </p:cNvSpPr>
          <p:nvPr>
            <p:ph type="title"/>
          </p:nvPr>
        </p:nvSpPr>
        <p:spPr/>
        <p:txBody>
          <a:bodyPr/>
          <a:lstStyle/>
          <a:p>
            <a:r>
              <a:rPr lang="en-US" dirty="0"/>
              <a:t>Other CWIC usage</a:t>
            </a:r>
          </a:p>
        </p:txBody>
      </p:sp>
      <p:sp>
        <p:nvSpPr>
          <p:cNvPr id="3" name="Content Placeholder 2">
            <a:extLst>
              <a:ext uri="{FF2B5EF4-FFF2-40B4-BE49-F238E27FC236}">
                <a16:creationId xmlns:a16="http://schemas.microsoft.com/office/drawing/2014/main" id="{80844D3E-4051-304D-8A99-5359CC884415}"/>
              </a:ext>
            </a:extLst>
          </p:cNvPr>
          <p:cNvSpPr>
            <a:spLocks noGrp="1"/>
          </p:cNvSpPr>
          <p:nvPr>
            <p:ph idx="1"/>
          </p:nvPr>
        </p:nvSpPr>
        <p:spPr/>
        <p:txBody>
          <a:bodyPr/>
          <a:lstStyle/>
          <a:p>
            <a:r>
              <a:rPr lang="en-US" b="0" dirty="0"/>
              <a:t>The US National Science Foundation (NSF) </a:t>
            </a:r>
            <a:r>
              <a:rPr lang="en-US" b="0" dirty="0" err="1"/>
              <a:t>EarthCube</a:t>
            </a:r>
            <a:r>
              <a:rPr lang="en-US" b="0" dirty="0"/>
              <a:t> program is using CWIC to support Earth Science research in the NSF community</a:t>
            </a:r>
            <a:endParaRPr lang="en-US" sz="2800" b="0" dirty="0"/>
          </a:p>
          <a:p>
            <a:pPr lvl="1"/>
            <a:r>
              <a:rPr lang="en-US" sz="2400" b="0" dirty="0" err="1"/>
              <a:t>CyberConnector</a:t>
            </a:r>
            <a:r>
              <a:rPr lang="en-US" sz="2400" b="0" dirty="0"/>
              <a:t>: Provide the Earth Science modeling community live discovery of remote sensing images through CWIC for model validation and verification</a:t>
            </a:r>
            <a:endParaRPr lang="en-US" sz="2800" b="0" dirty="0"/>
          </a:p>
          <a:p>
            <a:pPr lvl="1"/>
            <a:r>
              <a:rPr lang="en-US" sz="2400" b="0" dirty="0" err="1"/>
              <a:t>EarthCube</a:t>
            </a:r>
            <a:r>
              <a:rPr lang="en-US" sz="2400" b="0" dirty="0"/>
              <a:t> Data Discovery Hub: Provide general capability for discovering </a:t>
            </a:r>
            <a:r>
              <a:rPr lang="en-US" sz="2400" b="0" dirty="0" err="1"/>
              <a:t>EarthCube</a:t>
            </a:r>
            <a:r>
              <a:rPr lang="en-US" sz="2400" b="0" dirty="0"/>
              <a:t> resources. It has harvested CWIC metadata and ingested into its system. </a:t>
            </a:r>
            <a:endParaRPr lang="en-US" sz="2800" b="0" dirty="0"/>
          </a:p>
          <a:p>
            <a:r>
              <a:rPr lang="en-US" b="0" dirty="0"/>
              <a:t>Note: </a:t>
            </a:r>
            <a:r>
              <a:rPr lang="en-US" b="0" dirty="0" err="1"/>
              <a:t>EarthCube</a:t>
            </a:r>
            <a:r>
              <a:rPr lang="en-US" b="0" dirty="0"/>
              <a:t> is an NSF cyberinfrastructure program to develop web-based e-science infrastructure for NSF-wide geoscience community.</a:t>
            </a:r>
            <a:endParaRPr lang="en-US" sz="2800" b="0" dirty="0"/>
          </a:p>
          <a:p>
            <a:endParaRPr lang="en-US" dirty="0"/>
          </a:p>
        </p:txBody>
      </p:sp>
      <p:sp>
        <p:nvSpPr>
          <p:cNvPr id="4" name="Slide Number Placeholder 3">
            <a:extLst>
              <a:ext uri="{FF2B5EF4-FFF2-40B4-BE49-F238E27FC236}">
                <a16:creationId xmlns:a16="http://schemas.microsoft.com/office/drawing/2014/main" id="{2A84B3A0-D13F-DA48-A2AE-60E618AACD83}"/>
              </a:ext>
            </a:extLst>
          </p:cNvPr>
          <p:cNvSpPr>
            <a:spLocks noGrp="1"/>
          </p:cNvSpPr>
          <p:nvPr>
            <p:ph type="sldNum" sz="quarter" idx="12"/>
          </p:nvPr>
        </p:nvSpPr>
        <p:spPr/>
        <p:txBody>
          <a:bodyPr/>
          <a:lstStyle/>
          <a:p>
            <a:fld id="{B4033504-764F-4D7D-8E80-01B1CC0E791C}" type="slidenum">
              <a:rPr lang="en-US" smtClean="0"/>
              <a:pPr/>
              <a:t>32</a:t>
            </a:fld>
            <a:endParaRPr lang="en-US"/>
          </a:p>
        </p:txBody>
      </p:sp>
    </p:spTree>
    <p:extLst>
      <p:ext uri="{BB962C8B-B14F-4D97-AF65-F5344CB8AC3E}">
        <p14:creationId xmlns:p14="http://schemas.microsoft.com/office/powerpoint/2010/main" val="17020922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7191A-4328-C744-AC2A-6287CF50D5DA}"/>
              </a:ext>
            </a:extLst>
          </p:cNvPr>
          <p:cNvSpPr>
            <a:spLocks noGrp="1"/>
          </p:cNvSpPr>
          <p:nvPr>
            <p:ph type="title"/>
          </p:nvPr>
        </p:nvSpPr>
        <p:spPr/>
        <p:txBody>
          <a:bodyPr/>
          <a:lstStyle/>
          <a:p>
            <a:r>
              <a:rPr lang="en-US" dirty="0"/>
              <a:t>CWIC Data Partners</a:t>
            </a:r>
          </a:p>
        </p:txBody>
      </p:sp>
      <p:sp>
        <p:nvSpPr>
          <p:cNvPr id="3" name="Content Placeholder 2">
            <a:extLst>
              <a:ext uri="{FF2B5EF4-FFF2-40B4-BE49-F238E27FC236}">
                <a16:creationId xmlns:a16="http://schemas.microsoft.com/office/drawing/2014/main" id="{C9EDEF52-F7F7-894E-AF92-93F5A413A565}"/>
              </a:ext>
            </a:extLst>
          </p:cNvPr>
          <p:cNvSpPr>
            <a:spLocks noGrp="1"/>
          </p:cNvSpPr>
          <p:nvPr>
            <p:ph idx="1"/>
          </p:nvPr>
        </p:nvSpPr>
        <p:spPr>
          <a:xfrm>
            <a:off x="349250" y="1643448"/>
            <a:ext cx="8445500" cy="4603835"/>
          </a:xfrm>
        </p:spPr>
        <p:txBody>
          <a:bodyPr/>
          <a:lstStyle/>
          <a:p>
            <a:r>
              <a:rPr lang="en-US" sz="2000" b="0" dirty="0"/>
              <a:t>NASA (National Aeronautics and Space Administration)</a:t>
            </a:r>
          </a:p>
          <a:p>
            <a:r>
              <a:rPr lang="en-US" sz="2000" b="0" dirty="0"/>
              <a:t>NOAA (National Oceanic and Atmospheric Administration)/GHRSST</a:t>
            </a:r>
          </a:p>
          <a:p>
            <a:r>
              <a:rPr lang="en-US" sz="2000" b="0" dirty="0"/>
              <a:t>USGS (United States Geological Survey)/LSI</a:t>
            </a:r>
          </a:p>
          <a:p>
            <a:r>
              <a:rPr lang="en-US" sz="2000" b="0" dirty="0"/>
              <a:t>INPE (National Institute of Space Research – Brazil)</a:t>
            </a:r>
          </a:p>
          <a:p>
            <a:r>
              <a:rPr lang="en-US" sz="2000" b="0" dirty="0"/>
              <a:t>CCMEO (Canadian Center for Mapping and Earth Observations)</a:t>
            </a:r>
          </a:p>
          <a:p>
            <a:r>
              <a:rPr lang="en-US" sz="2000" b="0" dirty="0"/>
              <a:t>ISRO (Indian Space Research </a:t>
            </a:r>
            <a:r>
              <a:rPr lang="en-US" sz="2000" b="0" dirty="0" err="1"/>
              <a:t>Organisation</a:t>
            </a:r>
            <a:r>
              <a:rPr lang="en-US" sz="2000" b="0" dirty="0"/>
              <a:t>)/MOSDAC and NRSC</a:t>
            </a:r>
          </a:p>
          <a:p>
            <a:r>
              <a:rPr lang="en-US" sz="2000" b="0" dirty="0"/>
              <a:t>AOE CAS (Academy of </a:t>
            </a:r>
            <a:r>
              <a:rPr lang="en-US" sz="2000" b="0" dirty="0" err="1"/>
              <a:t>OptoElectronics</a:t>
            </a:r>
            <a:r>
              <a:rPr lang="en-US" sz="2000" b="0" dirty="0"/>
              <a:t> Chinese Academy of Science) </a:t>
            </a:r>
          </a:p>
          <a:p>
            <a:r>
              <a:rPr lang="en-US" sz="2000" b="0" dirty="0"/>
              <a:t>NRSCC (National Remote Sensing Center of China)</a:t>
            </a:r>
          </a:p>
          <a:p>
            <a:r>
              <a:rPr lang="en-US" sz="2000" b="0" dirty="0"/>
              <a:t>EUMETSAT (European </a:t>
            </a:r>
            <a:r>
              <a:rPr lang="en-US" sz="2000" b="0" dirty="0" err="1"/>
              <a:t>Organisation</a:t>
            </a:r>
            <a:r>
              <a:rPr lang="en-US" sz="2000" b="0" dirty="0"/>
              <a:t> for the Exploitation of Meteorological Satellites)</a:t>
            </a:r>
          </a:p>
        </p:txBody>
      </p:sp>
      <p:sp>
        <p:nvSpPr>
          <p:cNvPr id="4" name="Slide Number Placeholder 3">
            <a:extLst>
              <a:ext uri="{FF2B5EF4-FFF2-40B4-BE49-F238E27FC236}">
                <a16:creationId xmlns:a16="http://schemas.microsoft.com/office/drawing/2014/main" id="{CEC3ED1D-DBF9-5641-B386-0496D19A5BD5}"/>
              </a:ext>
            </a:extLst>
          </p:cNvPr>
          <p:cNvSpPr>
            <a:spLocks noGrp="1"/>
          </p:cNvSpPr>
          <p:nvPr>
            <p:ph type="sldNum" sz="quarter" idx="12"/>
          </p:nvPr>
        </p:nvSpPr>
        <p:spPr/>
        <p:txBody>
          <a:bodyPr/>
          <a:lstStyle/>
          <a:p>
            <a:fld id="{B4033504-764F-4D7D-8E80-01B1CC0E791C}" type="slidenum">
              <a:rPr lang="en-US" smtClean="0"/>
              <a:pPr/>
              <a:t>4</a:t>
            </a:fld>
            <a:endParaRPr lang="en-US"/>
          </a:p>
        </p:txBody>
      </p:sp>
    </p:spTree>
    <p:extLst>
      <p:ext uri="{BB962C8B-B14F-4D97-AF65-F5344CB8AC3E}">
        <p14:creationId xmlns:p14="http://schemas.microsoft.com/office/powerpoint/2010/main" val="33149548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Architecture WGISS Data Assets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31826" y="1573791"/>
            <a:ext cx="6880347" cy="4864100"/>
          </a:xfrm>
        </p:spPr>
      </p:pic>
    </p:spTree>
    <p:extLst>
      <p:ext uri="{BB962C8B-B14F-4D97-AF65-F5344CB8AC3E}">
        <p14:creationId xmlns:p14="http://schemas.microsoft.com/office/powerpoint/2010/main" val="21229087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CWIC Data Asset Summary</a:t>
            </a:r>
          </a:p>
        </p:txBody>
      </p:sp>
      <p:sp>
        <p:nvSpPr>
          <p:cNvPr id="3" name="Content Placeholder 2"/>
          <p:cNvSpPr>
            <a:spLocks noGrp="1"/>
          </p:cNvSpPr>
          <p:nvPr>
            <p:ph idx="1"/>
          </p:nvPr>
        </p:nvSpPr>
        <p:spPr>
          <a:xfrm>
            <a:off x="284506" y="1582039"/>
            <a:ext cx="5517197" cy="851535"/>
          </a:xfrm>
        </p:spPr>
        <p:txBody>
          <a:bodyPr/>
          <a:lstStyle/>
          <a:p>
            <a:r>
              <a:rPr lang="en-US" b="0" dirty="0"/>
              <a:t>Total data collections: 3154</a:t>
            </a:r>
          </a:p>
          <a:p>
            <a:r>
              <a:rPr lang="en-US" b="0" dirty="0"/>
              <a:t>Total granules: 192 million</a:t>
            </a:r>
          </a:p>
        </p:txBody>
      </p:sp>
      <p:pic>
        <p:nvPicPr>
          <p:cNvPr id="4" name="Picture 2"/>
          <p:cNvPicPr>
            <a:picLocks noChangeAspect="1" noChangeArrowheads="1"/>
          </p:cNvPicPr>
          <p:nvPr/>
        </p:nvPicPr>
        <p:blipFill>
          <a:blip r:embed="rId2"/>
          <a:srcRect/>
          <a:stretch>
            <a:fillRect/>
          </a:stretch>
        </p:blipFill>
        <p:spPr bwMode="auto">
          <a:xfrm>
            <a:off x="1219200" y="2433574"/>
            <a:ext cx="7525533" cy="4424425"/>
          </a:xfrm>
          <a:prstGeom prst="rect">
            <a:avLst/>
          </a:prstGeom>
          <a:noFill/>
          <a:ln w="9525">
            <a:noFill/>
            <a:miter lim="800000"/>
            <a:headEnd/>
            <a:tailEnd/>
          </a:ln>
        </p:spPr>
      </p:pic>
      <p:sp>
        <p:nvSpPr>
          <p:cNvPr id="5" name="TextBox 4">
            <a:extLst>
              <a:ext uri="{FF2B5EF4-FFF2-40B4-BE49-F238E27FC236}">
                <a16:creationId xmlns:a16="http://schemas.microsoft.com/office/drawing/2014/main" id="{2AACFFF3-B514-D041-BCAE-9DB4FEB06243}"/>
              </a:ext>
            </a:extLst>
          </p:cNvPr>
          <p:cNvSpPr txBox="1"/>
          <p:nvPr/>
        </p:nvSpPr>
        <p:spPr>
          <a:xfrm>
            <a:off x="1322172" y="2866349"/>
            <a:ext cx="4880919" cy="369332"/>
          </a:xfrm>
          <a:prstGeom prst="rect">
            <a:avLst/>
          </a:prstGeom>
          <a:noFill/>
        </p:spPr>
        <p:txBody>
          <a:bodyPr wrap="square" rtlCol="0">
            <a:spAutoFit/>
          </a:bodyPr>
          <a:lstStyle/>
          <a:p>
            <a:r>
              <a:rPr lang="en-US" dirty="0">
                <a:hlinkClick r:id="rId3"/>
              </a:rPr>
              <a:t>https://cwic.wgiss.ceos.org/asset/index.html</a:t>
            </a:r>
            <a:endParaRPr lang="en-US" dirty="0"/>
          </a:p>
        </p:txBody>
      </p:sp>
    </p:spTree>
    <p:extLst>
      <p:ext uri="{BB962C8B-B14F-4D97-AF65-F5344CB8AC3E}">
        <p14:creationId xmlns:p14="http://schemas.microsoft.com/office/powerpoint/2010/main" val="20343540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CWIC Connector Access Metrics</a:t>
            </a:r>
          </a:p>
        </p:txBody>
      </p:sp>
      <p:sp>
        <p:nvSpPr>
          <p:cNvPr id="3" name="Content Placeholder 2"/>
          <p:cNvSpPr>
            <a:spLocks noGrp="1"/>
          </p:cNvSpPr>
          <p:nvPr>
            <p:ph idx="1"/>
          </p:nvPr>
        </p:nvSpPr>
        <p:spPr>
          <a:xfrm>
            <a:off x="296863" y="1543823"/>
            <a:ext cx="4485202" cy="4333875"/>
          </a:xfrm>
        </p:spPr>
        <p:txBody>
          <a:bodyPr/>
          <a:lstStyle/>
          <a:p>
            <a:pPr marL="0" indent="0">
              <a:buNone/>
            </a:pPr>
            <a:r>
              <a:rPr lang="en-US" b="0" dirty="0"/>
              <a:t>Visits of CWIC connectors</a:t>
            </a:r>
          </a:p>
          <a:p>
            <a:r>
              <a:rPr lang="en-US" b="0" dirty="0"/>
              <a:t>More than 330K visits between September 2019 to April 2020</a:t>
            </a:r>
          </a:p>
          <a:p>
            <a:r>
              <a:rPr lang="en-US" b="0" dirty="0"/>
              <a:t>Average daily visits is more than 1.6K</a:t>
            </a:r>
          </a:p>
          <a:p>
            <a:pPr marL="0" indent="0">
              <a:buNone/>
            </a:pPr>
            <a:endParaRPr lang="en-US" b="0" dirty="0">
              <a:hlinkClick r:id="rId2"/>
            </a:endParaRPr>
          </a:p>
          <a:p>
            <a:pPr marL="0" indent="0">
              <a:buNone/>
            </a:pPr>
            <a:r>
              <a:rPr lang="en-US" b="0" dirty="0">
                <a:hlinkClick r:id="rId2"/>
              </a:rPr>
              <a:t>https://cwic.wgiss.ceos.org/cwicmastermetrics/</a:t>
            </a:r>
            <a:endParaRPr lang="en-US" b="0" dirty="0"/>
          </a:p>
        </p:txBody>
      </p:sp>
      <p:pic>
        <p:nvPicPr>
          <p:cNvPr id="1026" name="Picture 2"/>
          <p:cNvPicPr>
            <a:picLocks noChangeAspect="1" noChangeArrowheads="1"/>
          </p:cNvPicPr>
          <p:nvPr/>
        </p:nvPicPr>
        <p:blipFill>
          <a:blip r:embed="rId3"/>
          <a:srcRect/>
          <a:stretch>
            <a:fillRect/>
          </a:stretch>
        </p:blipFill>
        <p:spPr bwMode="auto">
          <a:xfrm>
            <a:off x="4983259" y="1457325"/>
            <a:ext cx="3660679" cy="5175250"/>
          </a:xfrm>
          <a:prstGeom prst="rect">
            <a:avLst/>
          </a:prstGeom>
          <a:noFill/>
          <a:ln w="9525">
            <a:noFill/>
            <a:miter lim="800000"/>
            <a:headEnd/>
            <a:tailEnd/>
          </a:ln>
        </p:spPr>
      </p:pic>
    </p:spTree>
    <p:extLst>
      <p:ext uri="{BB962C8B-B14F-4D97-AF65-F5344CB8AC3E}">
        <p14:creationId xmlns:p14="http://schemas.microsoft.com/office/powerpoint/2010/main" val="30393411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CWIC Access</a:t>
            </a:r>
          </a:p>
        </p:txBody>
      </p:sp>
      <p:sp>
        <p:nvSpPr>
          <p:cNvPr id="3" name="Content Placeholder 2"/>
          <p:cNvSpPr>
            <a:spLocks noGrp="1"/>
          </p:cNvSpPr>
          <p:nvPr>
            <p:ph idx="1"/>
          </p:nvPr>
        </p:nvSpPr>
        <p:spPr>
          <a:xfrm>
            <a:off x="235287" y="4705349"/>
            <a:ext cx="4336712" cy="1300035"/>
          </a:xfrm>
        </p:spPr>
        <p:txBody>
          <a:bodyPr/>
          <a:lstStyle/>
          <a:p>
            <a:pPr marL="0" indent="0">
              <a:buNone/>
            </a:pPr>
            <a:r>
              <a:rPr lang="en-US" b="0" dirty="0"/>
              <a:t>Distribution of users by country</a:t>
            </a:r>
          </a:p>
          <a:p>
            <a:r>
              <a:rPr lang="en-US" b="0" dirty="0"/>
              <a:t>USA, Belgium and UK are the top three.</a:t>
            </a:r>
          </a:p>
          <a:p>
            <a:endParaRPr lang="en-US" b="0" dirty="0"/>
          </a:p>
        </p:txBody>
      </p:sp>
      <p:pic>
        <p:nvPicPr>
          <p:cNvPr id="2050" name="Picture 2"/>
          <p:cNvPicPr>
            <a:picLocks noChangeAspect="1" noChangeArrowheads="1"/>
          </p:cNvPicPr>
          <p:nvPr/>
        </p:nvPicPr>
        <p:blipFill>
          <a:blip r:embed="rId2"/>
          <a:srcRect/>
          <a:stretch>
            <a:fillRect/>
          </a:stretch>
        </p:blipFill>
        <p:spPr bwMode="auto">
          <a:xfrm>
            <a:off x="4572000" y="3541712"/>
            <a:ext cx="4336713" cy="3127375"/>
          </a:xfrm>
          <a:prstGeom prst="rect">
            <a:avLst/>
          </a:prstGeom>
          <a:noFill/>
          <a:ln w="9525">
            <a:noFill/>
            <a:miter lim="800000"/>
            <a:headEnd/>
            <a:tailEnd/>
          </a:ln>
        </p:spPr>
      </p:pic>
      <p:pic>
        <p:nvPicPr>
          <p:cNvPr id="2051" name="Picture 3"/>
          <p:cNvPicPr>
            <a:picLocks noChangeArrowheads="1"/>
          </p:cNvPicPr>
          <p:nvPr/>
        </p:nvPicPr>
        <p:blipFill>
          <a:blip r:embed="rId3"/>
          <a:srcRect/>
          <a:stretch>
            <a:fillRect/>
          </a:stretch>
        </p:blipFill>
        <p:spPr bwMode="auto">
          <a:xfrm>
            <a:off x="235287" y="1405368"/>
            <a:ext cx="6160795" cy="3127375"/>
          </a:xfrm>
          <a:prstGeom prst="rect">
            <a:avLst/>
          </a:prstGeom>
          <a:noFill/>
          <a:ln w="9525">
            <a:noFill/>
            <a:miter lim="800000"/>
            <a:headEnd/>
            <a:tailEnd/>
          </a:ln>
        </p:spPr>
      </p:pic>
    </p:spTree>
    <p:extLst>
      <p:ext uri="{BB962C8B-B14F-4D97-AF65-F5344CB8AC3E}">
        <p14:creationId xmlns:p14="http://schemas.microsoft.com/office/powerpoint/2010/main" val="169388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7144" y="188913"/>
            <a:ext cx="6930656" cy="501650"/>
          </a:xfrm>
        </p:spPr>
        <p:txBody>
          <a:bodyPr/>
          <a:lstStyle/>
          <a:p>
            <a:r>
              <a:rPr lang="en-US" dirty="0"/>
              <a:t>Evolution of CWIC: Transition Plan</a:t>
            </a:r>
          </a:p>
        </p:txBody>
      </p:sp>
      <p:sp>
        <p:nvSpPr>
          <p:cNvPr id="3" name="Content Placeholder 2"/>
          <p:cNvSpPr>
            <a:spLocks noGrp="1"/>
          </p:cNvSpPr>
          <p:nvPr>
            <p:ph idx="1"/>
          </p:nvPr>
        </p:nvSpPr>
        <p:spPr>
          <a:xfrm>
            <a:off x="349250" y="1506751"/>
            <a:ext cx="8445500" cy="4864100"/>
          </a:xfrm>
        </p:spPr>
        <p:txBody>
          <a:bodyPr/>
          <a:lstStyle/>
          <a:p>
            <a:r>
              <a:rPr lang="en-US" sz="2200" b="0" dirty="0"/>
              <a:t>Most CWIC data partners have already adopted or are in the process of adopting OpenSearch as the standard for dataset and granule discovery.</a:t>
            </a:r>
          </a:p>
          <a:p>
            <a:r>
              <a:rPr lang="en-US" sz="2200" b="0" dirty="0"/>
              <a:t>Discontinue support for the Catalogue Service for the Web (CSW) standard in CWIC as utilization metrics are low.</a:t>
            </a:r>
          </a:p>
          <a:p>
            <a:r>
              <a:rPr lang="en-US" sz="2200" dirty="0"/>
              <a:t>Retirement of CSW support late June/early July</a:t>
            </a:r>
            <a:r>
              <a:rPr lang="en-US" sz="2200" b="0" dirty="0"/>
              <a:t>.</a:t>
            </a:r>
          </a:p>
          <a:p>
            <a:r>
              <a:rPr lang="en-US" sz="2200" dirty="0"/>
              <a:t>We will contact data partners during the course of the year to work with them on the transition.</a:t>
            </a:r>
          </a:p>
          <a:p>
            <a:pPr marL="0" indent="0">
              <a:buNone/>
            </a:pPr>
            <a:endParaRPr lang="en-US" sz="2200" b="0" dirty="0"/>
          </a:p>
          <a:p>
            <a:endParaRPr lang="en-US" sz="2200" b="0" dirty="0"/>
          </a:p>
          <a:p>
            <a:endParaRPr lang="en-US" sz="2200" b="0" dirty="0"/>
          </a:p>
          <a:p>
            <a:endParaRPr lang="en-US" sz="2200" b="0" dirty="0"/>
          </a:p>
        </p:txBody>
      </p:sp>
      <p:sp>
        <p:nvSpPr>
          <p:cNvPr id="4" name="Slide Number Placeholder 3"/>
          <p:cNvSpPr>
            <a:spLocks noGrp="1"/>
          </p:cNvSpPr>
          <p:nvPr>
            <p:ph type="sldNum" sz="quarter" idx="12"/>
          </p:nvPr>
        </p:nvSpPr>
        <p:spPr/>
        <p:txBody>
          <a:bodyPr/>
          <a:lstStyle/>
          <a:p>
            <a:fld id="{B4033504-764F-4D7D-8E80-01B1CC0E791C}" type="slidenum">
              <a:rPr lang="en-US" smtClean="0"/>
              <a:pPr/>
              <a:t>9</a:t>
            </a:fld>
            <a:endParaRPr lang="en-US"/>
          </a:p>
        </p:txBody>
      </p:sp>
    </p:spTree>
    <p:extLst>
      <p:ext uri="{BB962C8B-B14F-4D97-AF65-F5344CB8AC3E}">
        <p14:creationId xmlns:p14="http://schemas.microsoft.com/office/powerpoint/2010/main" val="1624208665"/>
      </p:ext>
    </p:extLst>
  </p:cSld>
  <p:clrMapOvr>
    <a:masterClrMapping/>
  </p:clrMapOvr>
</p:sld>
</file>

<file path=ppt/theme/theme1.xml><?xml version="1.0" encoding="utf-8"?>
<a:theme xmlns:a="http://schemas.openxmlformats.org/drawingml/2006/main" name="4_EUM_template_v03">
  <a:themeElements>
    <a:clrScheme name="1_EUM_template_v03 4">
      <a:dk1>
        <a:srgbClr val="002569"/>
      </a:dk1>
      <a:lt1>
        <a:srgbClr val="FFFFFF"/>
      </a:lt1>
      <a:dk2>
        <a:srgbClr val="002569"/>
      </a:dk2>
      <a:lt2>
        <a:srgbClr val="5F758D"/>
      </a:lt2>
      <a:accent1>
        <a:srgbClr val="003F80"/>
      </a:accent1>
      <a:accent2>
        <a:srgbClr val="BDD7EE"/>
      </a:accent2>
      <a:accent3>
        <a:srgbClr val="FFFFFF"/>
      </a:accent3>
      <a:accent4>
        <a:srgbClr val="001E59"/>
      </a:accent4>
      <a:accent5>
        <a:srgbClr val="AAAFC0"/>
      </a:accent5>
      <a:accent6>
        <a:srgbClr val="ABC3D8"/>
      </a:accent6>
      <a:hlink>
        <a:srgbClr val="FFD350"/>
      </a:hlink>
      <a:folHlink>
        <a:srgbClr val="EB6F3F"/>
      </a:folHlink>
    </a:clrScheme>
    <a:fontScheme name="4_EUM_template_v03">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1500" b="0" i="0" u="none" strike="noStrike" cap="none" normalizeH="0" baseline="0" smtClean="0">
            <a:ln>
              <a:noFill/>
            </a:ln>
            <a:solidFill>
              <a:srgbClr val="000000"/>
            </a:solidFill>
            <a:effectLst/>
            <a:latin typeface="Tahoma" pitchFamily="34" charset="0"/>
          </a:defRPr>
        </a:defPPr>
      </a:lstStyle>
    </a:spDef>
    <a:lnDef>
      <a:spPr bwMode="auto">
        <a:solidFill>
          <a:schemeClr val="accent1"/>
        </a:solidFill>
        <a:ln w="15875" cap="flat" cmpd="sng" algn="ctr">
          <a:solidFill>
            <a:schemeClr val="tx1"/>
          </a:solidFill>
          <a:prstDash val="solid"/>
          <a:round/>
          <a:headEnd type="arrow" w="med" len="med"/>
          <a:tailEnd type="arrow"/>
        </a:ln>
        <a:effectLst/>
      </a:spPr>
      <a:bodyPr/>
      <a:lstStyle/>
    </a:lnDef>
  </a:objectDefaults>
  <a:extraClrSchemeLst>
    <a:extraClrScheme>
      <a:clrScheme name="1_EUM_template_v03 1">
        <a:dk1>
          <a:srgbClr val="002569"/>
        </a:dk1>
        <a:lt1>
          <a:srgbClr val="FFFFFF"/>
        </a:lt1>
        <a:dk2>
          <a:srgbClr val="002569"/>
        </a:dk2>
        <a:lt2>
          <a:srgbClr val="5F758D"/>
        </a:lt2>
        <a:accent1>
          <a:srgbClr val="FF9A00"/>
        </a:accent1>
        <a:accent2>
          <a:srgbClr val="9F2D20"/>
        </a:accent2>
        <a:accent3>
          <a:srgbClr val="FFFFFF"/>
        </a:accent3>
        <a:accent4>
          <a:srgbClr val="001E59"/>
        </a:accent4>
        <a:accent5>
          <a:srgbClr val="FFCAAA"/>
        </a:accent5>
        <a:accent6>
          <a:srgbClr val="90281C"/>
        </a:accent6>
        <a:hlink>
          <a:srgbClr val="7498C0"/>
        </a:hlink>
        <a:folHlink>
          <a:srgbClr val="929497"/>
        </a:folHlink>
      </a:clrScheme>
      <a:clrMap bg1="lt1" tx1="dk1" bg2="lt2" tx2="dk2" accent1="accent1" accent2="accent2" accent3="accent3" accent4="accent4" accent5="accent5" accent6="accent6" hlink="hlink" folHlink="folHlink"/>
    </a:extraClrScheme>
    <a:extraClrScheme>
      <a:clrScheme name="1_EUM_template_v03 2">
        <a:dk1>
          <a:srgbClr val="002569"/>
        </a:dk1>
        <a:lt1>
          <a:srgbClr val="FFFFFF"/>
        </a:lt1>
        <a:dk2>
          <a:srgbClr val="002569"/>
        </a:dk2>
        <a:lt2>
          <a:srgbClr val="5F758D"/>
        </a:lt2>
        <a:accent1>
          <a:srgbClr val="F6D0A9"/>
        </a:accent1>
        <a:accent2>
          <a:srgbClr val="EBCAE3"/>
        </a:accent2>
        <a:accent3>
          <a:srgbClr val="FFFFFF"/>
        </a:accent3>
        <a:accent4>
          <a:srgbClr val="001E59"/>
        </a:accent4>
        <a:accent5>
          <a:srgbClr val="FAE4D1"/>
        </a:accent5>
        <a:accent6>
          <a:srgbClr val="D5B7CE"/>
        </a:accent6>
        <a:hlink>
          <a:srgbClr val="4E2029"/>
        </a:hlink>
        <a:folHlink>
          <a:srgbClr val="423B69"/>
        </a:folHlink>
      </a:clrScheme>
      <a:clrMap bg1="lt1" tx1="dk1" bg2="lt2" tx2="dk2" accent1="accent1" accent2="accent2" accent3="accent3" accent4="accent4" accent5="accent5" accent6="accent6" hlink="hlink" folHlink="folHlink"/>
    </a:extraClrScheme>
    <a:extraClrScheme>
      <a:clrScheme name="1_EUM_template_v03 3">
        <a:dk1>
          <a:srgbClr val="002569"/>
        </a:dk1>
        <a:lt1>
          <a:srgbClr val="FFFFFF"/>
        </a:lt1>
        <a:dk2>
          <a:srgbClr val="002569"/>
        </a:dk2>
        <a:lt2>
          <a:srgbClr val="5F758D"/>
        </a:lt2>
        <a:accent1>
          <a:srgbClr val="5B97B1"/>
        </a:accent1>
        <a:accent2>
          <a:srgbClr val="F39600"/>
        </a:accent2>
        <a:accent3>
          <a:srgbClr val="FFFFFF"/>
        </a:accent3>
        <a:accent4>
          <a:srgbClr val="001E59"/>
        </a:accent4>
        <a:accent5>
          <a:srgbClr val="B5C9D5"/>
        </a:accent5>
        <a:accent6>
          <a:srgbClr val="DC8700"/>
        </a:accent6>
        <a:hlink>
          <a:srgbClr val="FFE4AE"/>
        </a:hlink>
        <a:folHlink>
          <a:srgbClr val="002A3D"/>
        </a:folHlink>
      </a:clrScheme>
      <a:clrMap bg1="lt1" tx1="dk1" bg2="lt2" tx2="dk2" accent1="accent1" accent2="accent2" accent3="accent3" accent4="accent4" accent5="accent5" accent6="accent6" hlink="hlink" folHlink="folHlink"/>
    </a:extraClrScheme>
    <a:extraClrScheme>
      <a:clrScheme name="1_EUM_template_v03 4">
        <a:dk1>
          <a:srgbClr val="002569"/>
        </a:dk1>
        <a:lt1>
          <a:srgbClr val="FFFFFF"/>
        </a:lt1>
        <a:dk2>
          <a:srgbClr val="002569"/>
        </a:dk2>
        <a:lt2>
          <a:srgbClr val="5F758D"/>
        </a:lt2>
        <a:accent1>
          <a:srgbClr val="003F80"/>
        </a:accent1>
        <a:accent2>
          <a:srgbClr val="BDD7EE"/>
        </a:accent2>
        <a:accent3>
          <a:srgbClr val="FFFFFF"/>
        </a:accent3>
        <a:accent4>
          <a:srgbClr val="001E59"/>
        </a:accent4>
        <a:accent5>
          <a:srgbClr val="AAAFC0"/>
        </a:accent5>
        <a:accent6>
          <a:srgbClr val="ABC3D8"/>
        </a:accent6>
        <a:hlink>
          <a:srgbClr val="FFD350"/>
        </a:hlink>
        <a:folHlink>
          <a:srgbClr val="EB6F3F"/>
        </a:folHlink>
      </a:clrScheme>
      <a:clrMap bg1="lt1" tx1="dk1" bg2="lt2" tx2="dk2" accent1="accent1" accent2="accent2" accent3="accent3" accent4="accent4" accent5="accent5" accent6="accent6" hlink="hlink" folHlink="folHlink"/>
    </a:extraClrScheme>
    <a:extraClrScheme>
      <a:clrScheme name="1_EUM_template_v03 5">
        <a:dk1>
          <a:srgbClr val="002569"/>
        </a:dk1>
        <a:lt1>
          <a:srgbClr val="FFFFFF"/>
        </a:lt1>
        <a:dk2>
          <a:srgbClr val="002569"/>
        </a:dk2>
        <a:lt2>
          <a:srgbClr val="5F758D"/>
        </a:lt2>
        <a:accent1>
          <a:srgbClr val="C75B12"/>
        </a:accent1>
        <a:accent2>
          <a:srgbClr val="003359"/>
        </a:accent2>
        <a:accent3>
          <a:srgbClr val="FFFFFF"/>
        </a:accent3>
        <a:accent4>
          <a:srgbClr val="001E59"/>
        </a:accent4>
        <a:accent5>
          <a:srgbClr val="E0B5AA"/>
        </a:accent5>
        <a:accent6>
          <a:srgbClr val="002D50"/>
        </a:accent6>
        <a:hlink>
          <a:srgbClr val="92A2BD"/>
        </a:hlink>
        <a:folHlink>
          <a:srgbClr val="C7B37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75082</TotalTime>
  <Words>2181</Words>
  <Application>Microsoft Macintosh PowerPoint</Application>
  <PresentationFormat>On-screen Show (4:3)</PresentationFormat>
  <Paragraphs>253</Paragraphs>
  <Slides>32</Slides>
  <Notes>11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32</vt:i4>
      </vt:variant>
    </vt:vector>
  </HeadingPairs>
  <TitlesOfParts>
    <vt:vector size="40" baseType="lpstr">
      <vt:lpstr>Arial</vt:lpstr>
      <vt:lpstr>Calibri</vt:lpstr>
      <vt:lpstr>Century Gothic</vt:lpstr>
      <vt:lpstr>Courier New</vt:lpstr>
      <vt:lpstr>Tahoma</vt:lpstr>
      <vt:lpstr>Times New Roman</vt:lpstr>
      <vt:lpstr>Wingdings</vt:lpstr>
      <vt:lpstr>4_EUM_template_v03</vt:lpstr>
      <vt:lpstr>WGISS CWIC Report   21 April 2020 Min Minnie Wong Diane Davies </vt:lpstr>
      <vt:lpstr>CEOS WGISS Integrated Catalog (CWIC)</vt:lpstr>
      <vt:lpstr>CWIC Background</vt:lpstr>
      <vt:lpstr>CWIC Data Partners</vt:lpstr>
      <vt:lpstr>Architecture WGISS Data Assets</vt:lpstr>
      <vt:lpstr>CWIC Data Asset Summary</vt:lpstr>
      <vt:lpstr>CWIC Connector Access Metrics</vt:lpstr>
      <vt:lpstr>CWIC Access</vt:lpstr>
      <vt:lpstr>Evolution of CWIC: Transition Plan</vt:lpstr>
      <vt:lpstr>Evolution of CWIC: Transition Plan</vt:lpstr>
      <vt:lpstr>Current CWIC Architecture</vt:lpstr>
      <vt:lpstr>Future CWIC Architecture</vt:lpstr>
      <vt:lpstr>Data Partner Highlights</vt:lpstr>
      <vt:lpstr>Data Partner Highlights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CCMEO Data Provider Status : RCM OpenSearch</vt:lpstr>
      <vt:lpstr>RCM Mission Characteristics</vt:lpstr>
      <vt:lpstr>RCM Imagery</vt:lpstr>
      <vt:lpstr>RCM Products</vt:lpstr>
      <vt:lpstr>RCM Beam Modes</vt:lpstr>
      <vt:lpstr>CCMEO RCM OpenSearch Implementation</vt:lpstr>
      <vt:lpstr>CCMEO RCM OpenSearch Implementation (con’t)  : Temporal Search Example</vt:lpstr>
      <vt:lpstr>Other CWIC usage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Brian Killough</dc:creator>
  <cp:lastModifiedBy>Wong, Minnie (GSFC-586.0)[Science Systems &amp; Applications, Inc.]</cp:lastModifiedBy>
  <cp:revision>549</cp:revision>
  <cp:lastPrinted>2013-07-23T19:08:48Z</cp:lastPrinted>
  <dcterms:created xsi:type="dcterms:W3CDTF">2011-11-16T09:23:13Z</dcterms:created>
  <dcterms:modified xsi:type="dcterms:W3CDTF">2020-04-17T19:48:46Z</dcterms:modified>
</cp:coreProperties>
</file>