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60" r:id="rId6"/>
  </p:sldMasterIdLst>
  <p:notesMasterIdLst>
    <p:notesMasterId r:id="rId37"/>
  </p:notesMasterIdLst>
  <p:handoutMasterIdLst>
    <p:handoutMasterId r:id="rId38"/>
  </p:handoutMasterIdLst>
  <p:sldIdLst>
    <p:sldId id="256" r:id="rId7"/>
    <p:sldId id="277" r:id="rId8"/>
    <p:sldId id="302" r:id="rId9"/>
    <p:sldId id="263"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03" r:id="rId27"/>
    <p:sldId id="304" r:id="rId28"/>
    <p:sldId id="305" r:id="rId29"/>
    <p:sldId id="306" r:id="rId30"/>
    <p:sldId id="307" r:id="rId31"/>
    <p:sldId id="308" r:id="rId32"/>
    <p:sldId id="309" r:id="rId33"/>
    <p:sldId id="310" r:id="rId34"/>
    <p:sldId id="311" r:id="rId35"/>
    <p:sldId id="312" r:id="rId36"/>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iano Guerrucci" initials="DG" lastIdx="8" clrIdx="0">
    <p:extLst>
      <p:ext uri="{19B8F6BF-5375-455C-9EA6-DF929625EA0E}">
        <p15:presenceInfo xmlns:p15="http://schemas.microsoft.com/office/powerpoint/2012/main" userId="Damiano Guerrucc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651" autoAdjust="0"/>
  </p:normalViewPr>
  <p:slideViewPr>
    <p:cSldViewPr snapToGrid="0">
      <p:cViewPr varScale="1">
        <p:scale>
          <a:sx n="111" d="100"/>
          <a:sy n="111" d="100"/>
        </p:scale>
        <p:origin x="69" y="15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810" y="108"/>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D5DE5-0799-D04F-87FD-B586874F55BD}" type="doc">
      <dgm:prSet loTypeId="urn:microsoft.com/office/officeart/2005/8/layout/chevron1" loCatId="" qsTypeId="urn:microsoft.com/office/officeart/2005/8/quickstyle/simple1" qsCatId="simple" csTypeId="urn:microsoft.com/office/officeart/2005/8/colors/accent1_2" csCatId="accent1" phldr="1"/>
      <dgm:spPr/>
    </dgm:pt>
    <dgm:pt modelId="{DA5266B4-7827-BE4A-8C7F-FDD92213CB61}">
      <dgm:prSet phldrT="[Text]"/>
      <dgm:spPr/>
      <dgm:t>
        <a:bodyPr/>
        <a:lstStyle/>
        <a:p>
          <a:r>
            <a:rPr lang="en-US" dirty="0"/>
            <a:t>Global</a:t>
          </a:r>
        </a:p>
      </dgm:t>
    </dgm:pt>
    <dgm:pt modelId="{15DED86E-56DA-4E44-AFFD-35B6416BB047}" type="parTrans" cxnId="{5B25EB1B-C3A1-664A-A5C2-EA5E95D9D523}">
      <dgm:prSet/>
      <dgm:spPr/>
      <dgm:t>
        <a:bodyPr/>
        <a:lstStyle/>
        <a:p>
          <a:endParaRPr lang="en-US"/>
        </a:p>
      </dgm:t>
    </dgm:pt>
    <dgm:pt modelId="{FAA3C3FE-8F7A-E74D-BC77-673998970BD2}" type="sibTrans" cxnId="{5B25EB1B-C3A1-664A-A5C2-EA5E95D9D523}">
      <dgm:prSet/>
      <dgm:spPr/>
      <dgm:t>
        <a:bodyPr/>
        <a:lstStyle/>
        <a:p>
          <a:endParaRPr lang="en-US"/>
        </a:p>
      </dgm:t>
    </dgm:pt>
    <dgm:pt modelId="{F7514A07-5B9F-0141-A349-4C4CA86F20B0}">
      <dgm:prSet phldrT="[Text]"/>
      <dgm:spPr/>
      <dgm:t>
        <a:bodyPr/>
        <a:lstStyle/>
        <a:p>
          <a:r>
            <a:rPr lang="en-US" dirty="0"/>
            <a:t>Regional</a:t>
          </a:r>
        </a:p>
      </dgm:t>
    </dgm:pt>
    <dgm:pt modelId="{6EA13B2D-D722-044A-97C2-B7E4B345C0B6}" type="parTrans" cxnId="{B5DDC093-20AF-6749-8997-7ED0A4586D86}">
      <dgm:prSet/>
      <dgm:spPr/>
      <dgm:t>
        <a:bodyPr/>
        <a:lstStyle/>
        <a:p>
          <a:endParaRPr lang="en-US"/>
        </a:p>
      </dgm:t>
    </dgm:pt>
    <dgm:pt modelId="{B4B2CDCE-BF60-1840-A983-A31BE457F5E5}" type="sibTrans" cxnId="{B5DDC093-20AF-6749-8997-7ED0A4586D86}">
      <dgm:prSet/>
      <dgm:spPr/>
      <dgm:t>
        <a:bodyPr/>
        <a:lstStyle/>
        <a:p>
          <a:endParaRPr lang="en-US"/>
        </a:p>
      </dgm:t>
    </dgm:pt>
    <dgm:pt modelId="{5B2A8ED2-E402-4948-BB54-5E475B53026F}">
      <dgm:prSet phldrT="[Text]"/>
      <dgm:spPr/>
      <dgm:t>
        <a:bodyPr/>
        <a:lstStyle/>
        <a:p>
          <a:r>
            <a:rPr lang="en-US" dirty="0"/>
            <a:t>Local</a:t>
          </a:r>
        </a:p>
      </dgm:t>
    </dgm:pt>
    <dgm:pt modelId="{ADA70A0F-FB3F-EC4C-909B-BAB2B4CA5CE4}" type="parTrans" cxnId="{B698B2A7-14EA-1A41-A452-092FA913470F}">
      <dgm:prSet/>
      <dgm:spPr/>
      <dgm:t>
        <a:bodyPr/>
        <a:lstStyle/>
        <a:p>
          <a:endParaRPr lang="en-US"/>
        </a:p>
      </dgm:t>
    </dgm:pt>
    <dgm:pt modelId="{5361BBB2-5E59-2A4C-A579-5956F7C22BA2}" type="sibTrans" cxnId="{B698B2A7-14EA-1A41-A452-092FA913470F}">
      <dgm:prSet/>
      <dgm:spPr/>
      <dgm:t>
        <a:bodyPr/>
        <a:lstStyle/>
        <a:p>
          <a:endParaRPr lang="en-US"/>
        </a:p>
      </dgm:t>
    </dgm:pt>
    <dgm:pt modelId="{39184162-50C2-6842-90D8-19390131A7E0}">
      <dgm:prSet phldrT="[Text]"/>
      <dgm:spPr/>
      <dgm:t>
        <a:bodyPr/>
        <a:lstStyle/>
        <a:p>
          <a:r>
            <a:rPr lang="en-US" dirty="0"/>
            <a:t>Pixel</a:t>
          </a:r>
        </a:p>
      </dgm:t>
    </dgm:pt>
    <dgm:pt modelId="{050562EC-247C-1F49-BA1D-8483AAF2CD49}" type="parTrans" cxnId="{AA12CE89-90ED-864E-B132-1321AB6FDBBD}">
      <dgm:prSet/>
      <dgm:spPr/>
      <dgm:t>
        <a:bodyPr/>
        <a:lstStyle/>
        <a:p>
          <a:endParaRPr lang="en-US"/>
        </a:p>
      </dgm:t>
    </dgm:pt>
    <dgm:pt modelId="{37D7E721-8C7B-E940-BFD8-610E5BF14816}" type="sibTrans" cxnId="{AA12CE89-90ED-864E-B132-1321AB6FDBBD}">
      <dgm:prSet/>
      <dgm:spPr/>
      <dgm:t>
        <a:bodyPr/>
        <a:lstStyle/>
        <a:p>
          <a:endParaRPr lang="en-US"/>
        </a:p>
      </dgm:t>
    </dgm:pt>
    <dgm:pt modelId="{4E2123F3-A8DE-0D45-BEE0-A223D84D075D}" type="pres">
      <dgm:prSet presAssocID="{608D5DE5-0799-D04F-87FD-B586874F55BD}" presName="Name0" presStyleCnt="0">
        <dgm:presLayoutVars>
          <dgm:dir/>
          <dgm:animLvl val="lvl"/>
          <dgm:resizeHandles val="exact"/>
        </dgm:presLayoutVars>
      </dgm:prSet>
      <dgm:spPr/>
    </dgm:pt>
    <dgm:pt modelId="{D025D358-A468-3449-87AC-9542B2C92A88}" type="pres">
      <dgm:prSet presAssocID="{DA5266B4-7827-BE4A-8C7F-FDD92213CB61}" presName="parTxOnly" presStyleLbl="node1" presStyleIdx="0" presStyleCnt="4" custLinFactNeighborX="57830">
        <dgm:presLayoutVars>
          <dgm:chMax val="0"/>
          <dgm:chPref val="0"/>
          <dgm:bulletEnabled val="1"/>
        </dgm:presLayoutVars>
      </dgm:prSet>
      <dgm:spPr/>
      <dgm:t>
        <a:bodyPr/>
        <a:lstStyle/>
        <a:p>
          <a:endParaRPr lang="en-US"/>
        </a:p>
      </dgm:t>
    </dgm:pt>
    <dgm:pt modelId="{36450568-500C-6E4C-B9F8-B4205E8E48DF}" type="pres">
      <dgm:prSet presAssocID="{FAA3C3FE-8F7A-E74D-BC77-673998970BD2}" presName="parTxOnlySpace" presStyleCnt="0"/>
      <dgm:spPr/>
    </dgm:pt>
    <dgm:pt modelId="{D1F9E5EE-0892-7941-B8EE-B487C755D58E}" type="pres">
      <dgm:prSet presAssocID="{F7514A07-5B9F-0141-A349-4C4CA86F20B0}" presName="parTxOnly" presStyleLbl="node1" presStyleIdx="1" presStyleCnt="4">
        <dgm:presLayoutVars>
          <dgm:chMax val="0"/>
          <dgm:chPref val="0"/>
          <dgm:bulletEnabled val="1"/>
        </dgm:presLayoutVars>
      </dgm:prSet>
      <dgm:spPr/>
      <dgm:t>
        <a:bodyPr/>
        <a:lstStyle/>
        <a:p>
          <a:endParaRPr lang="en-US"/>
        </a:p>
      </dgm:t>
    </dgm:pt>
    <dgm:pt modelId="{B9FA95A8-EA4F-9341-931F-93A35450993D}" type="pres">
      <dgm:prSet presAssocID="{B4B2CDCE-BF60-1840-A983-A31BE457F5E5}" presName="parTxOnlySpace" presStyleCnt="0"/>
      <dgm:spPr/>
    </dgm:pt>
    <dgm:pt modelId="{02488F60-81C7-8E41-A08A-98FF866A9B7A}" type="pres">
      <dgm:prSet presAssocID="{5B2A8ED2-E402-4948-BB54-5E475B53026F}" presName="parTxOnly" presStyleLbl="node1" presStyleIdx="2" presStyleCnt="4">
        <dgm:presLayoutVars>
          <dgm:chMax val="0"/>
          <dgm:chPref val="0"/>
          <dgm:bulletEnabled val="1"/>
        </dgm:presLayoutVars>
      </dgm:prSet>
      <dgm:spPr/>
      <dgm:t>
        <a:bodyPr/>
        <a:lstStyle/>
        <a:p>
          <a:endParaRPr lang="en-US"/>
        </a:p>
      </dgm:t>
    </dgm:pt>
    <dgm:pt modelId="{51AF377C-F6D0-8C44-9E2A-66B8E1AB3947}" type="pres">
      <dgm:prSet presAssocID="{5361BBB2-5E59-2A4C-A579-5956F7C22BA2}" presName="parTxOnlySpace" presStyleCnt="0"/>
      <dgm:spPr/>
    </dgm:pt>
    <dgm:pt modelId="{265F129C-3DFE-9047-A22F-A78BEBC99328}" type="pres">
      <dgm:prSet presAssocID="{39184162-50C2-6842-90D8-19390131A7E0}" presName="parTxOnly" presStyleLbl="node1" presStyleIdx="3" presStyleCnt="4">
        <dgm:presLayoutVars>
          <dgm:chMax val="0"/>
          <dgm:chPref val="0"/>
          <dgm:bulletEnabled val="1"/>
        </dgm:presLayoutVars>
      </dgm:prSet>
      <dgm:spPr/>
      <dgm:t>
        <a:bodyPr/>
        <a:lstStyle/>
        <a:p>
          <a:endParaRPr lang="en-US"/>
        </a:p>
      </dgm:t>
    </dgm:pt>
  </dgm:ptLst>
  <dgm:cxnLst>
    <dgm:cxn modelId="{B41C2BB3-C24B-9749-899E-59B48B78BF12}" type="presOf" srcId="{608D5DE5-0799-D04F-87FD-B586874F55BD}" destId="{4E2123F3-A8DE-0D45-BEE0-A223D84D075D}" srcOrd="0" destOrd="0" presId="urn:microsoft.com/office/officeart/2005/8/layout/chevron1"/>
    <dgm:cxn modelId="{5B25EB1B-C3A1-664A-A5C2-EA5E95D9D523}" srcId="{608D5DE5-0799-D04F-87FD-B586874F55BD}" destId="{DA5266B4-7827-BE4A-8C7F-FDD92213CB61}" srcOrd="0" destOrd="0" parTransId="{15DED86E-56DA-4E44-AFFD-35B6416BB047}" sibTransId="{FAA3C3FE-8F7A-E74D-BC77-673998970BD2}"/>
    <dgm:cxn modelId="{B5DDC093-20AF-6749-8997-7ED0A4586D86}" srcId="{608D5DE5-0799-D04F-87FD-B586874F55BD}" destId="{F7514A07-5B9F-0141-A349-4C4CA86F20B0}" srcOrd="1" destOrd="0" parTransId="{6EA13B2D-D722-044A-97C2-B7E4B345C0B6}" sibTransId="{B4B2CDCE-BF60-1840-A983-A31BE457F5E5}"/>
    <dgm:cxn modelId="{5BDE2CE2-740E-E743-A075-6E3EBA20036E}" type="presOf" srcId="{F7514A07-5B9F-0141-A349-4C4CA86F20B0}" destId="{D1F9E5EE-0892-7941-B8EE-B487C755D58E}" srcOrd="0" destOrd="0" presId="urn:microsoft.com/office/officeart/2005/8/layout/chevron1"/>
    <dgm:cxn modelId="{39B934C1-D1CF-244B-A81E-F5D800BDBDA8}" type="presOf" srcId="{DA5266B4-7827-BE4A-8C7F-FDD92213CB61}" destId="{D025D358-A468-3449-87AC-9542B2C92A88}" srcOrd="0" destOrd="0" presId="urn:microsoft.com/office/officeart/2005/8/layout/chevron1"/>
    <dgm:cxn modelId="{BDCCE964-8492-8346-8532-504BEF17A8A1}" type="presOf" srcId="{5B2A8ED2-E402-4948-BB54-5E475B53026F}" destId="{02488F60-81C7-8E41-A08A-98FF866A9B7A}" srcOrd="0" destOrd="0" presId="urn:microsoft.com/office/officeart/2005/8/layout/chevron1"/>
    <dgm:cxn modelId="{09AA3AC5-7123-3247-ADD9-50987B8C6939}" type="presOf" srcId="{39184162-50C2-6842-90D8-19390131A7E0}" destId="{265F129C-3DFE-9047-A22F-A78BEBC99328}" srcOrd="0" destOrd="0" presId="urn:microsoft.com/office/officeart/2005/8/layout/chevron1"/>
    <dgm:cxn modelId="{B698B2A7-14EA-1A41-A452-092FA913470F}" srcId="{608D5DE5-0799-D04F-87FD-B586874F55BD}" destId="{5B2A8ED2-E402-4948-BB54-5E475B53026F}" srcOrd="2" destOrd="0" parTransId="{ADA70A0F-FB3F-EC4C-909B-BAB2B4CA5CE4}" sibTransId="{5361BBB2-5E59-2A4C-A579-5956F7C22BA2}"/>
    <dgm:cxn modelId="{AA12CE89-90ED-864E-B132-1321AB6FDBBD}" srcId="{608D5DE5-0799-D04F-87FD-B586874F55BD}" destId="{39184162-50C2-6842-90D8-19390131A7E0}" srcOrd="3" destOrd="0" parTransId="{050562EC-247C-1F49-BA1D-8483AAF2CD49}" sibTransId="{37D7E721-8C7B-E940-BFD8-610E5BF14816}"/>
    <dgm:cxn modelId="{2257041B-65B2-834E-9A4D-6EB52205140F}" type="presParOf" srcId="{4E2123F3-A8DE-0D45-BEE0-A223D84D075D}" destId="{D025D358-A468-3449-87AC-9542B2C92A88}" srcOrd="0" destOrd="0" presId="urn:microsoft.com/office/officeart/2005/8/layout/chevron1"/>
    <dgm:cxn modelId="{3A7A7AC4-98C0-5148-9980-910E2A413DB5}" type="presParOf" srcId="{4E2123F3-A8DE-0D45-BEE0-A223D84D075D}" destId="{36450568-500C-6E4C-B9F8-B4205E8E48DF}" srcOrd="1" destOrd="0" presId="urn:microsoft.com/office/officeart/2005/8/layout/chevron1"/>
    <dgm:cxn modelId="{100242DC-DF95-194F-9F44-73CDD65EFB52}" type="presParOf" srcId="{4E2123F3-A8DE-0D45-BEE0-A223D84D075D}" destId="{D1F9E5EE-0892-7941-B8EE-B487C755D58E}" srcOrd="2" destOrd="0" presId="urn:microsoft.com/office/officeart/2005/8/layout/chevron1"/>
    <dgm:cxn modelId="{1F4A21D8-2AF9-3941-8B2B-BA0B6AC1E08E}" type="presParOf" srcId="{4E2123F3-A8DE-0D45-BEE0-A223D84D075D}" destId="{B9FA95A8-EA4F-9341-931F-93A35450993D}" srcOrd="3" destOrd="0" presId="urn:microsoft.com/office/officeart/2005/8/layout/chevron1"/>
    <dgm:cxn modelId="{68BCBCEF-F646-A948-9342-DE17335FF2ED}" type="presParOf" srcId="{4E2123F3-A8DE-0D45-BEE0-A223D84D075D}" destId="{02488F60-81C7-8E41-A08A-98FF866A9B7A}" srcOrd="4" destOrd="0" presId="urn:microsoft.com/office/officeart/2005/8/layout/chevron1"/>
    <dgm:cxn modelId="{F1C78D45-BD8A-164A-814F-C185C9A67F63}" type="presParOf" srcId="{4E2123F3-A8DE-0D45-BEE0-A223D84D075D}" destId="{51AF377C-F6D0-8C44-9E2A-66B8E1AB3947}" srcOrd="5" destOrd="0" presId="urn:microsoft.com/office/officeart/2005/8/layout/chevron1"/>
    <dgm:cxn modelId="{089958C9-F682-1E4F-87FA-C949E20B617D}" type="presParOf" srcId="{4E2123F3-A8DE-0D45-BEE0-A223D84D075D}" destId="{265F129C-3DFE-9047-A22F-A78BEBC99328}"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5D358-A468-3449-87AC-9542B2C92A88}">
      <dsp:nvSpPr>
        <dsp:cNvPr id="0" name=""/>
        <dsp:cNvSpPr/>
      </dsp:nvSpPr>
      <dsp:spPr>
        <a:xfrm>
          <a:off x="126110" y="0"/>
          <a:ext cx="2117805" cy="269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Global</a:t>
          </a:r>
        </a:p>
      </dsp:txBody>
      <dsp:txXfrm>
        <a:off x="261110" y="0"/>
        <a:ext cx="1847806" cy="269999"/>
      </dsp:txXfrm>
    </dsp:sp>
    <dsp:sp modelId="{D1F9E5EE-0892-7941-B8EE-B487C755D58E}">
      <dsp:nvSpPr>
        <dsp:cNvPr id="0" name=""/>
        <dsp:cNvSpPr/>
      </dsp:nvSpPr>
      <dsp:spPr>
        <a:xfrm>
          <a:off x="1909663" y="0"/>
          <a:ext cx="2117805" cy="269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Regional</a:t>
          </a:r>
        </a:p>
      </dsp:txBody>
      <dsp:txXfrm>
        <a:off x="2044663" y="0"/>
        <a:ext cx="1847806" cy="269999"/>
      </dsp:txXfrm>
    </dsp:sp>
    <dsp:sp modelId="{02488F60-81C7-8E41-A08A-98FF866A9B7A}">
      <dsp:nvSpPr>
        <dsp:cNvPr id="0" name=""/>
        <dsp:cNvSpPr/>
      </dsp:nvSpPr>
      <dsp:spPr>
        <a:xfrm>
          <a:off x="3815688" y="0"/>
          <a:ext cx="2117805" cy="269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Local</a:t>
          </a:r>
        </a:p>
      </dsp:txBody>
      <dsp:txXfrm>
        <a:off x="3950688" y="0"/>
        <a:ext cx="1847806" cy="269999"/>
      </dsp:txXfrm>
    </dsp:sp>
    <dsp:sp modelId="{265F129C-3DFE-9047-A22F-A78BEBC99328}">
      <dsp:nvSpPr>
        <dsp:cNvPr id="0" name=""/>
        <dsp:cNvSpPr/>
      </dsp:nvSpPr>
      <dsp:spPr>
        <a:xfrm>
          <a:off x="5721713" y="0"/>
          <a:ext cx="2117805" cy="2699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Pixel</a:t>
          </a:r>
        </a:p>
      </dsp:txBody>
      <dsp:txXfrm>
        <a:off x="5856713" y="0"/>
        <a:ext cx="1847806" cy="2699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4/21/2020</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get access to original pixel values, visualizations, statistical analysis and more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25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success of the project the cooperation between partners was essential as we had to combine strengths of one another.</a:t>
            </a:r>
          </a:p>
          <a:p>
            <a:r>
              <a:rPr lang="en-US" dirty="0"/>
              <a:t>E.g. Sinergise was very strong with on-the-fly data access. But we knew that not everything can be solved on-the-fly and that people need customization and configurability – so </a:t>
            </a:r>
            <a:r>
              <a:rPr lang="en-US" dirty="0" err="1"/>
              <a:t>xarray</a:t>
            </a:r>
            <a:r>
              <a:rPr lang="en-US" dirty="0"/>
              <a:t> based xcube was chosen. </a:t>
            </a:r>
          </a:p>
          <a:p>
            <a:r>
              <a:rPr lang="en-US" dirty="0"/>
              <a:t>And then introduction of additional data – commercial dataset, essential to have an insider on-board.</a:t>
            </a:r>
          </a:p>
          <a:p>
            <a:r>
              <a:rPr lang="en-US" dirty="0"/>
              <a:t>And all of the technology is not useful if it is not supported and if people do </a:t>
            </a:r>
            <a:r>
              <a:rPr lang="en-US"/>
              <a:t>not know about it.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85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"What do the OGC interfaces bring to the EDC operational service?"</a:t>
            </a:r>
          </a:p>
          <a:p>
            <a:r>
              <a:rPr lang="en-US" sz="1200" b="0" i="0" u="none" strike="noStrike" kern="1200" dirty="0">
                <a:solidFill>
                  <a:schemeClr val="tx1"/>
                </a:solidFill>
                <a:effectLst/>
                <a:latin typeface="+mn-lt"/>
                <a:ea typeface="+mn-ea"/>
                <a:cs typeface="+mn-cs"/>
              </a:rPr>
              <a:t>The first argument is of course general interoperability. By providing WMS and WCS interfaces off-the-shelf software like QGIS or ArcGIS can load the data. For QGIS for example we're about to release a first version of the EDC plugin to be demonstrated at the SRR.</a:t>
            </a:r>
          </a:p>
          <a:p>
            <a:r>
              <a:rPr lang="en-US" sz="1200" b="0" i="0" u="none" strike="noStrike" kern="1200" dirty="0">
                <a:solidFill>
                  <a:schemeClr val="tx1"/>
                </a:solidFill>
                <a:effectLst/>
                <a:latin typeface="+mn-lt"/>
                <a:ea typeface="+mn-ea"/>
                <a:cs typeface="+mn-cs"/>
              </a:rPr>
              <a:t>This interoperability is arguably of limited benefit to users. Thus the second step and ultimately argument is ease of use. I truly believe that the new OGC APIs are the right step in this direction. Particularly the user centric Data Access and Processing API (DAPA) as currently explored in Testbed 16 or the Environmental Data Retrieval (EDR) API are of great interest.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50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open-source example, implemented fully in Jupyter Notebook, which allows someone to execute all classical steps of machine learning for crop classification and compare this with the available data provided by users, to support ”Checks by monitoring” process.</a:t>
            </a:r>
          </a:p>
          <a:p>
            <a:endParaRPr lang="en-US" dirty="0"/>
          </a:p>
          <a:p>
            <a:r>
              <a:rPr lang="en-US" dirty="0"/>
              <a:t>https://</a:t>
            </a:r>
            <a:r>
              <a:rPr lang="en-US" dirty="0" err="1"/>
              <a:t>eurodatacube.com</a:t>
            </a:r>
            <a:r>
              <a:rPr lang="en-US" dirty="0"/>
              <a:t>/marketplace/notebooks/contributions/</a:t>
            </a:r>
            <a:r>
              <a:rPr lang="en-US" dirty="0" err="1"/>
              <a:t>EDC_Usecase</a:t>
            </a:r>
            <a:r>
              <a:rPr lang="en-US" dirty="0"/>
              <a:t>-</a:t>
            </a:r>
            <a:r>
              <a:rPr lang="en-US" dirty="0" err="1"/>
              <a:t>LPIS_Crop</a:t>
            </a:r>
            <a:r>
              <a:rPr lang="en-US" dirty="0"/>
              <a:t>-Type-</a:t>
            </a:r>
            <a:r>
              <a:rPr lang="en-US" dirty="0" err="1"/>
              <a:t>Classification.ipynb</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877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47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use-cases is COVID-19 Custom Script Contest, where we were able to organize, in one week, a publicly shared data cube with several PB of open data and close to 100.000 sq. km of commercial data. </a:t>
            </a:r>
          </a:p>
          <a:p>
            <a:r>
              <a:rPr lang="en-US" dirty="0"/>
              <a:t>People can access these through EO Browser (no programming knowhow needed), API, Jupyter Notebook,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7653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21</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013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32EACA3-39DF-AD48-866E-1AD088C86C2A}"/>
              </a:ext>
            </a:extLst>
          </p:cNvPr>
          <p:cNvSpPr>
            <a:spLocks noGrp="1"/>
          </p:cNvSpPr>
          <p:nvPr>
            <p:ph type="body" idx="1"/>
          </p:nvPr>
        </p:nvSpPr>
        <p:spPr/>
        <p:txBody>
          <a:bodyPr/>
          <a:lstStyle/>
          <a:p>
            <a:pPr eaLnBrk="1" fontAlgn="auto" hangingPunct="1">
              <a:spcBef>
                <a:spcPts val="0"/>
              </a:spcBef>
              <a:spcAft>
                <a:spcPts val="0"/>
              </a:spcAft>
              <a:defRPr/>
            </a:pPr>
            <a:endParaRPr lang="en-GB" dirty="0"/>
          </a:p>
        </p:txBody>
      </p:sp>
      <p:sp>
        <p:nvSpPr>
          <p:cNvPr id="21507"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C337B5A6-4E77-417D-A657-CA239523A030}" type="slidenum">
              <a:rPr kumimoji="0" lang="en-GB" altLang="it-IT" sz="11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24</a:t>
            </a:fld>
            <a:endParaRPr kumimoji="0" lang="en-GB" altLang="it-IT" sz="11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237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t>evitare usi impropri, e poco efficienti del WCS, quando un client richiede semplicmeente visualizzazione dinamica di una immagine</a:t>
            </a:r>
          </a:p>
        </p:txBody>
      </p:sp>
      <p:sp>
        <p:nvSpPr>
          <p:cNvPr id="4" name="Slide Number Placeholder 3">
            <a:extLst>
              <a:ext uri="{FF2B5EF4-FFF2-40B4-BE49-F238E27FC236}">
                <a16:creationId xmlns:a16="http://schemas.microsoft.com/office/drawing/2014/main" id="{3673941E-02C0-6740-8B41-D87CA0619754}"/>
              </a:ext>
            </a:extLst>
          </p:cNvPr>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613F466-037E-422A-8E93-BE721A4890B0}" type="slidenum">
              <a:rPr kumimoji="0" lang="it-IT"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29</a:t>
            </a:fld>
            <a:endParaRPr kumimoji="0" lang="it-IT" sz="11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625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p:txBody>
      </p:sp>
    </p:spTree>
    <p:extLst>
      <p:ext uri="{BB962C8B-B14F-4D97-AF65-F5344CB8AC3E}">
        <p14:creationId xmlns:p14="http://schemas.microsoft.com/office/powerpoint/2010/main" val="213561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73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High level diagram or where EDC stands.</a:t>
            </a:r>
          </a:p>
          <a:p>
            <a:r>
              <a:rPr lang="en-GB" dirty="0"/>
              <a:t>Satellite Resources &amp; Auxiliaries – data, cloud infrastructure</a:t>
            </a:r>
          </a:p>
          <a:p>
            <a:r>
              <a:rPr lang="en-GB" dirty="0"/>
              <a:t>Euro Data Cube – various services to access, process and </a:t>
            </a:r>
            <a:r>
              <a:rPr lang="en-GB" dirty="0" err="1"/>
              <a:t>analyze</a:t>
            </a:r>
            <a:r>
              <a:rPr lang="en-GB" dirty="0"/>
              <a:t> the data</a:t>
            </a:r>
          </a:p>
          <a:p>
            <a:r>
              <a:rPr lang="en-GB" dirty="0"/>
              <a:t>Solution – applications build by added value providers</a:t>
            </a:r>
          </a:p>
          <a:p>
            <a:endParaRPr lang="en-GB" dirty="0"/>
          </a:p>
          <a:p>
            <a:endParaRPr lang="en-GB" dirty="0"/>
          </a:p>
          <a:p>
            <a:r>
              <a:rPr lang="en-GB" sz="1400" b="1" dirty="0">
                <a:solidFill>
                  <a:srgbClr val="C00000"/>
                </a:solidFill>
              </a:rPr>
              <a:t>OK here I remove</a:t>
            </a:r>
            <a:r>
              <a:rPr lang="en-GB" sz="1400" b="1" baseline="0" dirty="0">
                <a:solidFill>
                  <a:srgbClr val="C00000"/>
                </a:solidFill>
              </a:rPr>
              <a:t>d “The Middle Tier’ , that’s may be true but too IT terminology close to terms like “Solution” or “Decision Making”. How do you enable a solution and decision making ? </a:t>
            </a:r>
          </a:p>
          <a:p>
            <a:r>
              <a:rPr lang="en-GB" sz="1400" b="1" baseline="0" dirty="0">
                <a:solidFill>
                  <a:srgbClr val="C00000"/>
                </a:solidFill>
              </a:rPr>
              <a:t>Answer is because you are able to derive value-added information from raw data, How/where : the EO Information factory</a:t>
            </a:r>
            <a:endParaRPr lang="en-GB" sz="1400" b="1" dirty="0">
              <a:solidFill>
                <a:srgbClr val="C00000"/>
              </a:solidFill>
            </a:endParaRPr>
          </a:p>
        </p:txBody>
      </p:sp>
      <p:sp>
        <p:nvSpPr>
          <p:cNvPr id="4" name="Foliennummernplatzhalter 3"/>
          <p:cNvSpPr>
            <a:spLocks noGrp="1"/>
          </p:cNvSpPr>
          <p:nvPr>
            <p:ph type="sldNum" sz="quarter" idx="5"/>
          </p:nvPr>
        </p:nvSpPr>
        <p:spPr/>
        <p:txBody>
          <a:bodyPr/>
          <a:lstStyle/>
          <a:p>
            <a:pPr marL="0" marR="0" lvl="0" indent="0" algn="r" defTabSz="914353" rtl="0" eaLnBrk="1" fontAlgn="auto" latinLnBrk="0" hangingPunct="1">
              <a:lnSpc>
                <a:spcPct val="100000"/>
              </a:lnSpc>
              <a:spcBef>
                <a:spcPts val="0"/>
              </a:spcBef>
              <a:spcAft>
                <a:spcPts val="0"/>
              </a:spcAft>
              <a:buClrTx/>
              <a:buSzTx/>
              <a:buFontTx/>
              <a:buNone/>
              <a:tabLst/>
              <a:defRPr/>
            </a:pPr>
            <a:fld id="{C4BC1879-56F6-4783-BB23-9429E5B6A5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3"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11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concept of the Euro Data Cube:</a:t>
            </a:r>
            <a:br>
              <a:rPr lang="en-US" dirty="0"/>
            </a:br>
            <a:r>
              <a:rPr lang="en-US" dirty="0"/>
              <a:t>-works with large volumes of data, which are hosted on various clouds (DIAS et al)</a:t>
            </a:r>
          </a:p>
          <a:p>
            <a:r>
              <a:rPr lang="en-US" dirty="0"/>
              <a:t>-Euro Data Cube is on top of the cloud infrastructure, providing services for data processing (on-the-fly processing, batch processing, multi-temporal analysis, vector data service. Very important fact being is that it provides access to _complete_ data archives – Sentinel-1,-2,-3,5p, Landsat, MODIS, etc.</a:t>
            </a:r>
          </a:p>
          <a:p>
            <a:r>
              <a:rPr lang="en-US" dirty="0"/>
              <a:t>-Euro Data Cube also offers hosted app execution and Jupyter Notebooks for data scientists</a:t>
            </a:r>
          </a:p>
          <a:p>
            <a:r>
              <a:rPr lang="en-US" dirty="0"/>
              <a:t>-users can contribute their algorithms, applications and data</a:t>
            </a:r>
          </a:p>
          <a:p>
            <a:r>
              <a:rPr lang="en-US" dirty="0"/>
              <a:t>-the data can be served via standard APIs, including OGC standard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288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concept of the Euro Data Cube:</a:t>
            </a:r>
            <a:br>
              <a:rPr lang="en-US" dirty="0"/>
            </a:br>
            <a:r>
              <a:rPr lang="en-US" dirty="0"/>
              <a:t>-works with large volumes of data, which are hosted on various clouds (DIAS et al)</a:t>
            </a:r>
          </a:p>
          <a:p>
            <a:r>
              <a:rPr lang="en-US" dirty="0"/>
              <a:t>-Euro Data Cube is on top of the cloud infrastructure, providing services for data processing (on-the-fly processing, batch processing, multi-temporal analysis, vector data service. Very important fact being is that it provides access to _complete_ data archives – Sentinel-1,-2,-3,5p, Landsat, MODIS, etc.</a:t>
            </a:r>
          </a:p>
          <a:p>
            <a:r>
              <a:rPr lang="en-US" dirty="0"/>
              <a:t>-Euro Data Cube also offers hosted app execution and Jupyter Notebooks for data scientists</a:t>
            </a:r>
          </a:p>
          <a:p>
            <a:r>
              <a:rPr lang="en-US" dirty="0"/>
              <a:t>-users can contribute their algorithms, applications and data</a:t>
            </a:r>
          </a:p>
          <a:p>
            <a:r>
              <a:rPr lang="en-US" dirty="0"/>
              <a:t>-the data can be served via standard APIs, including OGC standard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842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On-the-fly access to Sentinel-1 GRD almost in line with CEOS specifications (terrain flattening coming soon; speckle filtering requires post-processing)</a:t>
            </a:r>
          </a:p>
          <a:p>
            <a:r>
              <a:rPr lang="en-US" dirty="0"/>
              <a:t>Largest archive of Sentinel-2 L2A data, with Sen2Cor reprocessing back to June 2017 right now and back to beginning of 2017 in a few weeks.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454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8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APIs are well documented and with examples</a:t>
            </a:r>
          </a:p>
          <a:p>
            <a:r>
              <a:rPr lang="en-US" sz="1200" b="0" i="0" u="none" strike="noStrike" kern="1200" dirty="0">
                <a:solidFill>
                  <a:schemeClr val="tx1"/>
                </a:solidFill>
                <a:effectLst/>
                <a:latin typeface="+mn-lt"/>
                <a:ea typeface="+mn-ea"/>
                <a:cs typeface="+mn-cs"/>
              </a:rPr>
              <a:t>-there are some that are OGC compliant and some that are proprietary, going beyond the current capabilities of OGC standards</a:t>
            </a:r>
          </a:p>
          <a:p>
            <a:r>
              <a:rPr lang="en-US" sz="1200" b="0" i="0" u="none" strike="noStrike" kern="1200" dirty="0">
                <a:solidFill>
                  <a:schemeClr val="tx1"/>
                </a:solidFill>
                <a:effectLst/>
                <a:latin typeface="+mn-lt"/>
                <a:ea typeface="+mn-ea"/>
                <a:cs typeface="+mn-cs"/>
              </a:rPr>
              <a:t>-they are operational and self-serving (I think this is important point as most other services are far from this)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730549-666E-5347-B91D-E5591E42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9712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2.png"/><Relationship Id="rId18" Type="http://schemas.openxmlformats.org/officeDocument/2006/relationships/image" Target="../media/image42.png"/><Relationship Id="rId26" Type="http://schemas.openxmlformats.org/officeDocument/2006/relationships/image" Target="../media/image48.png"/><Relationship Id="rId3" Type="http://schemas.openxmlformats.org/officeDocument/2006/relationships/image" Target="../media/image5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24.png"/><Relationship Id="rId2" Type="http://schemas.openxmlformats.org/officeDocument/2006/relationships/image" Target="../media/image49.jpe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37.png"/><Relationship Id="rId24" Type="http://schemas.openxmlformats.org/officeDocument/2006/relationships/image" Target="../media/image47.png"/><Relationship Id="rId5" Type="http://schemas.openxmlformats.org/officeDocument/2006/relationships/image" Target="../media/image33.png"/><Relationship Id="rId15" Type="http://schemas.openxmlformats.org/officeDocument/2006/relationships/image" Target="../media/image14.png"/><Relationship Id="rId23" Type="http://schemas.openxmlformats.org/officeDocument/2006/relationships/image" Target="../media/image46.png"/><Relationship Id="rId10" Type="http://schemas.openxmlformats.org/officeDocument/2006/relationships/image" Target="../media/image9.png"/><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39.png"/><Relationship Id="rId22" Type="http://schemas.openxmlformats.org/officeDocument/2006/relationships/image" Target="../media/image45.png"/><Relationship Id="rId27" Type="http://schemas.openxmlformats.org/officeDocument/2006/relationships/image" Target="../media/image5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grpSp>
        <p:nvGrpSpPr>
          <p:cNvPr id="11" name="Group 10"/>
          <p:cNvGrpSpPr/>
          <p:nvPr userDrawn="1"/>
        </p:nvGrpSpPr>
        <p:grpSpPr>
          <a:xfrm>
            <a:off x="171652" y="4905803"/>
            <a:ext cx="6436141" cy="111519"/>
            <a:chOff x="171652" y="6621093"/>
            <a:chExt cx="6436141" cy="111519"/>
          </a:xfrm>
        </p:grpSpPr>
        <p:pic>
          <p:nvPicPr>
            <p:cNvPr id="12" name="Picture 11" descr="at.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email">
            <a:extLst>
              <a:ext uri="{28A0092B-C50C-407E-A947-70E740481C1C}">
                <a14:useLocalDpi xmlns:a14="http://schemas.microsoft.com/office/drawing/2010/main"/>
              </a:ext>
            </a:extLst>
          </a:blip>
          <a:srcRect b="-31434"/>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955161"/>
      </p:ext>
    </p:extLst>
  </p:cSld>
  <p:clrMapOvr>
    <a:masterClrMapping/>
  </p:clrMapOvr>
  <p:timing>
    <p:tnLst>
      <p:par>
        <p:cTn id="1" dur="indefinite" restart="never" nodeType="tmRoot"/>
      </p:par>
    </p:tnLst>
  </p:timing>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6137002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808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70020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dirty="0"/>
              <a:t>Click to edit Master title style</a:t>
            </a:r>
            <a:endParaRPr lang="en-GB" noProof="0" dirty="0"/>
          </a:p>
        </p:txBody>
      </p:sp>
    </p:spTree>
    <p:extLst>
      <p:ext uri="{BB962C8B-B14F-4D97-AF65-F5344CB8AC3E}">
        <p14:creationId xmlns:p14="http://schemas.microsoft.com/office/powerpoint/2010/main" val="3519608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214916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942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0583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958045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D5EB9D-8AC6-1848-9403-7BB98E119DAF}"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66809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a:xfrm>
            <a:off x="143086" y="707882"/>
            <a:ext cx="8748000" cy="3823200"/>
          </a:xfrm>
        </p:spPr>
        <p:txBody>
          <a:bodyPr/>
          <a:lstStyle>
            <a:lvl1pPr marL="0">
              <a:defRPr baseline="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68768027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D5EB9D-8AC6-1848-9403-7BB98E119DAF}"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3489443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5EB9D-8AC6-1848-9403-7BB98E119DAF}"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492284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408613"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3" y="1200151"/>
            <a:ext cx="54086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D5EB9D-8AC6-1848-9403-7BB98E119DAF}"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73573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D5EB9D-8AC6-1848-9403-7BB98E119DAF}"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2296630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D5EB9D-8AC6-1848-9403-7BB98E119DAF}"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291744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5EB9D-8AC6-1848-9403-7BB98E119DAF}"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847962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D5EB9D-8AC6-1848-9403-7BB98E119DAF}"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2986925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D5EB9D-8AC6-1848-9403-7BB98E119DAF}"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059103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D5EB9D-8AC6-1848-9403-7BB98E119DAF}"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3866044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05980"/>
            <a:ext cx="274161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05980"/>
            <a:ext cx="8075613"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D5EB9D-8AC6-1848-9403-7BB98E119DAF}"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04795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2DF82CA-3CDA-B146-9140-A9FF7F1B8F74}"/>
              </a:ext>
            </a:extLst>
          </p:cNvPr>
          <p:cNvSpPr>
            <a:spLocks noGrp="1"/>
          </p:cNvSpPr>
          <p:nvPr>
            <p:ph type="dt" sz="half" idx="10"/>
          </p:nvPr>
        </p:nvSpPr>
        <p:spPr/>
        <p:txBody>
          <a:bodyPr/>
          <a:lstStyle/>
          <a:p>
            <a:fld id="{D5D5EB9D-8AC6-1848-9403-7BB98E119DAF}" type="datetimeFigureOut">
              <a:rPr lang="en-US" smtClean="0"/>
              <a:t>4/21/2020</a:t>
            </a:fld>
            <a:endParaRPr lang="en-US"/>
          </a:p>
        </p:txBody>
      </p:sp>
      <p:sp>
        <p:nvSpPr>
          <p:cNvPr id="4" name="Footer Placeholder 3">
            <a:extLst>
              <a:ext uri="{FF2B5EF4-FFF2-40B4-BE49-F238E27FC236}">
                <a16:creationId xmlns:a16="http://schemas.microsoft.com/office/drawing/2014/main" id="{77AE2B06-B9CE-8441-9C24-E529D29604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73F0CA-068D-8748-9ADB-147554B19AAC}"/>
              </a:ext>
            </a:extLst>
          </p:cNvPr>
          <p:cNvSpPr>
            <a:spLocks noGrp="1"/>
          </p:cNvSpPr>
          <p:nvPr>
            <p:ph type="sldNum" sz="quarter" idx="12"/>
          </p:nvPr>
        </p:nvSpPr>
        <p:spPr/>
        <p:txBody>
          <a:bodyPr/>
          <a:lstStyle/>
          <a:p>
            <a:fld id="{49D97E1A-4E70-DB48-94D0-931B9B2AE543}" type="slidenum">
              <a:rPr lang="en-US" smtClean="0"/>
              <a:t>‹#›</a:t>
            </a:fld>
            <a:endParaRPr lang="en-US"/>
          </a:p>
        </p:txBody>
      </p:sp>
    </p:spTree>
    <p:extLst>
      <p:ext uri="{BB962C8B-B14F-4D97-AF65-F5344CB8AC3E}">
        <p14:creationId xmlns:p14="http://schemas.microsoft.com/office/powerpoint/2010/main" val="194505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Edit Master text styles</a:t>
            </a:r>
          </a:p>
        </p:txBody>
      </p:sp>
    </p:spTree>
    <p:extLst>
      <p:ext uri="{BB962C8B-B14F-4D97-AF65-F5344CB8AC3E}">
        <p14:creationId xmlns:p14="http://schemas.microsoft.com/office/powerpoint/2010/main" val="7304500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4296439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6558052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56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753232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Tree>
    <p:extLst>
      <p:ext uri="{BB962C8B-B14F-4D97-AF65-F5344CB8AC3E}">
        <p14:creationId xmlns:p14="http://schemas.microsoft.com/office/powerpoint/2010/main" val="37226072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2.png"/><Relationship Id="rId18" Type="http://schemas.openxmlformats.org/officeDocument/2006/relationships/image" Target="../media/image36.png"/><Relationship Id="rId26" Type="http://schemas.openxmlformats.org/officeDocument/2006/relationships/image" Target="../media/image41.png"/><Relationship Id="rId3" Type="http://schemas.openxmlformats.org/officeDocument/2006/relationships/slideLayout" Target="../slideLayouts/slideLayout12.xml"/><Relationship Id="rId21" Type="http://schemas.openxmlformats.org/officeDocument/2006/relationships/image" Target="../media/image38.png"/><Relationship Id="rId34" Type="http://schemas.openxmlformats.org/officeDocument/2006/relationships/image" Target="../media/image24.png"/><Relationship Id="rId7" Type="http://schemas.openxmlformats.org/officeDocument/2006/relationships/slideLayout" Target="../slideLayouts/slideLayout16.xml"/><Relationship Id="rId12" Type="http://schemas.openxmlformats.org/officeDocument/2006/relationships/image" Target="../media/image31.jpeg"/><Relationship Id="rId17" Type="http://schemas.openxmlformats.org/officeDocument/2006/relationships/image" Target="../media/image35.png"/><Relationship Id="rId25" Type="http://schemas.openxmlformats.org/officeDocument/2006/relationships/image" Target="../media/image40.png"/><Relationship Id="rId33" Type="http://schemas.openxmlformats.org/officeDocument/2006/relationships/image" Target="../media/image47.png"/><Relationship Id="rId2" Type="http://schemas.openxmlformats.org/officeDocument/2006/relationships/slideLayout" Target="../slideLayouts/slideLayout11.xml"/><Relationship Id="rId16" Type="http://schemas.openxmlformats.org/officeDocument/2006/relationships/image" Target="../media/image6.png"/><Relationship Id="rId20" Type="http://schemas.openxmlformats.org/officeDocument/2006/relationships/image" Target="../media/image37.png"/><Relationship Id="rId29"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0.png"/><Relationship Id="rId24" Type="http://schemas.openxmlformats.org/officeDocument/2006/relationships/image" Target="../media/image14.png"/><Relationship Id="rId32" Type="http://schemas.openxmlformats.org/officeDocument/2006/relationships/image" Target="../media/image46.png"/><Relationship Id="rId5" Type="http://schemas.openxmlformats.org/officeDocument/2006/relationships/slideLayout" Target="../slideLayouts/slideLayout14.xml"/><Relationship Id="rId15" Type="http://schemas.openxmlformats.org/officeDocument/2006/relationships/image" Target="../media/image34.png"/><Relationship Id="rId23" Type="http://schemas.openxmlformats.org/officeDocument/2006/relationships/image" Target="../media/image39.png"/><Relationship Id="rId28" Type="http://schemas.openxmlformats.org/officeDocument/2006/relationships/image" Target="../media/image43.png"/><Relationship Id="rId10" Type="http://schemas.openxmlformats.org/officeDocument/2006/relationships/theme" Target="../theme/theme2.xml"/><Relationship Id="rId19" Type="http://schemas.openxmlformats.org/officeDocument/2006/relationships/image" Target="../media/image9.png"/><Relationship Id="rId31" Type="http://schemas.openxmlformats.org/officeDocument/2006/relationships/image" Target="../media/image45.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3.png"/><Relationship Id="rId22" Type="http://schemas.openxmlformats.org/officeDocument/2006/relationships/image" Target="../media/image12.png"/><Relationship Id="rId27" Type="http://schemas.openxmlformats.org/officeDocument/2006/relationships/image" Target="../media/image42.png"/><Relationship Id="rId30" Type="http://schemas.openxmlformats.org/officeDocument/2006/relationships/image" Target="../media/image20.png"/><Relationship Id="rId35" Type="http://schemas.openxmlformats.org/officeDocument/2006/relationships/image" Target="../media/image4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5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80702"/>
            <a:ext cx="201914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userDrawn="1"/>
        </p:nvSpPr>
        <p:spPr bwMode="auto">
          <a:xfrm>
            <a:off x="5345004" y="4580702"/>
            <a:ext cx="3655809"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chemeClr val="bg2"/>
                </a:solidFill>
              </a:rPr>
              <a:t>4</a:t>
            </a:r>
            <a:r>
              <a:rPr lang="en-GB" sz="800" baseline="30000" noProof="1" smtClean="0">
                <a:solidFill>
                  <a:schemeClr val="bg2"/>
                </a:solidFill>
              </a:rPr>
              <a:t>th</a:t>
            </a:r>
            <a:r>
              <a:rPr lang="en-GB" sz="800" noProof="1" smtClean="0">
                <a:solidFill>
                  <a:schemeClr val="bg2"/>
                </a:solidFill>
              </a:rPr>
              <a:t> Data</a:t>
            </a:r>
            <a:r>
              <a:rPr lang="en-GB" sz="800" baseline="0" noProof="1" smtClean="0">
                <a:solidFill>
                  <a:schemeClr val="bg2"/>
                </a:solidFill>
              </a:rPr>
              <a:t> Coordination Body (DCB)</a:t>
            </a:r>
            <a:r>
              <a:rPr lang="en-GB" sz="800" noProof="1" smtClean="0">
                <a:solidFill>
                  <a:schemeClr val="bg2"/>
                </a:solidFill>
              </a:rPr>
              <a:t> | ESRIN | 11/12/2019 | Slide  </a:t>
            </a:r>
            <a:fld id="{D6120C1C-12DC-4654-ACC5-065553612416}" type="slidenum">
              <a:rPr lang="en-GB" sz="800" noProof="1" smtClean="0">
                <a:solidFill>
                  <a:schemeClr val="bg2"/>
                </a:solidFill>
              </a:rPr>
              <a:t>‹#›</a:t>
            </a:fld>
            <a:endParaRPr lang="en-GB" sz="800" noProof="1">
              <a:solidFill>
                <a:schemeClr val="bg2"/>
              </a:solidFill>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41" r:id="rId2"/>
    <p:sldLayoutId id="2147483930" r:id="rId3"/>
    <p:sldLayoutId id="2147483943" r:id="rId4"/>
    <p:sldLayoutId id="2147483944" r:id="rId5"/>
    <p:sldLayoutId id="2147483945" r:id="rId6"/>
    <p:sldLayoutId id="2147483947" r:id="rId7"/>
    <p:sldLayoutId id="2147483948" r:id="rId8"/>
    <p:sldLayoutId id="2147483949"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email">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pic>
        <p:nvPicPr>
          <p:cNvPr id="12" name="Picture 11" descr="PPT_Footer.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grpSp>
        <p:nvGrpSpPr>
          <p:cNvPr id="15" name="Group 14"/>
          <p:cNvGrpSpPr/>
          <p:nvPr/>
        </p:nvGrpSpPr>
        <p:grpSpPr>
          <a:xfrm>
            <a:off x="171652" y="4905803"/>
            <a:ext cx="6436141" cy="111519"/>
            <a:chOff x="171652" y="6621093"/>
            <a:chExt cx="6436141" cy="111519"/>
          </a:xfrm>
        </p:grpSpPr>
        <p:pic>
          <p:nvPicPr>
            <p:cNvPr id="16" name="Picture 15" descr="at.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Tree>
    <p:extLst>
      <p:ext uri="{BB962C8B-B14F-4D97-AF65-F5344CB8AC3E}">
        <p14:creationId xmlns:p14="http://schemas.microsoft.com/office/powerpoint/2010/main" val="78446468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000" b="1" i="0" u="none" strike="noStrike" baseline="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mt="50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5D5EB9D-8AC6-1848-9403-7BB98E119DAF}" type="datetimeFigureOut">
              <a:rPr lang="en-US" smtClean="0"/>
              <a:t>4/21/2020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9D97E1A-4E70-DB48-94D0-931B9B2AE543}" type="slidenum">
              <a:rPr lang="en-US" smtClean="0"/>
              <a:t>‹#›</a:t>
            </a:fld>
            <a:endParaRPr lang="en-US"/>
          </a:p>
        </p:txBody>
      </p:sp>
    </p:spTree>
    <p:extLst>
      <p:ext uri="{BB962C8B-B14F-4D97-AF65-F5344CB8AC3E}">
        <p14:creationId xmlns:p14="http://schemas.microsoft.com/office/powerpoint/2010/main" val="226878589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l"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21.png"/><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30.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138.png"/><Relationship Id="rId18" Type="http://schemas.openxmlformats.org/officeDocument/2006/relationships/image" Target="../media/image141.png"/><Relationship Id="rId3" Type="http://schemas.openxmlformats.org/officeDocument/2006/relationships/image" Target="../media/image132.png"/><Relationship Id="rId7" Type="http://schemas.openxmlformats.org/officeDocument/2006/relationships/image" Target="../media/image135.png"/><Relationship Id="rId12" Type="http://schemas.openxmlformats.org/officeDocument/2006/relationships/image" Target="../media/image76.svg"/><Relationship Id="rId17" Type="http://schemas.openxmlformats.org/officeDocument/2006/relationships/image" Target="../media/image140.png"/><Relationship Id="rId2" Type="http://schemas.openxmlformats.org/officeDocument/2006/relationships/notesSlide" Target="../notesSlides/notesSlide14.xml"/><Relationship Id="rId16" Type="http://schemas.openxmlformats.org/officeDocument/2006/relationships/image" Target="../media/image80.svg"/><Relationship Id="rId1" Type="http://schemas.openxmlformats.org/officeDocument/2006/relationships/slideLayout" Target="../slideLayouts/slideLayout25.xml"/><Relationship Id="rId6" Type="http://schemas.openxmlformats.org/officeDocument/2006/relationships/image" Target="../media/image134.png"/><Relationship Id="rId11" Type="http://schemas.openxmlformats.org/officeDocument/2006/relationships/image" Target="../media/image137.png"/><Relationship Id="rId5" Type="http://schemas.microsoft.com/office/2007/relationships/hdphoto" Target="../media/hdphoto4.wdp"/><Relationship Id="rId15" Type="http://schemas.openxmlformats.org/officeDocument/2006/relationships/image" Target="../media/image139.png"/><Relationship Id="rId10" Type="http://schemas.openxmlformats.org/officeDocument/2006/relationships/image" Target="../media/image74.svg"/><Relationship Id="rId19" Type="http://schemas.openxmlformats.org/officeDocument/2006/relationships/image" Target="../media/image75.png"/><Relationship Id="rId4" Type="http://schemas.openxmlformats.org/officeDocument/2006/relationships/image" Target="../media/image133.png"/><Relationship Id="rId9" Type="http://schemas.openxmlformats.org/officeDocument/2006/relationships/image" Target="../media/image136.png"/><Relationship Id="rId14" Type="http://schemas.openxmlformats.org/officeDocument/2006/relationships/image" Target="../media/image7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4.tiff"/><Relationship Id="rId7" Type="http://schemas.openxmlformats.org/officeDocument/2006/relationships/diagramLayout" Target="../diagrams/layout1.xml"/><Relationship Id="rId2" Type="http://schemas.openxmlformats.org/officeDocument/2006/relationships/image" Target="../media/image143.tiff"/><Relationship Id="rId1" Type="http://schemas.openxmlformats.org/officeDocument/2006/relationships/slideLayout" Target="../slideLayouts/slideLayout11.xml"/><Relationship Id="rId6" Type="http://schemas.openxmlformats.org/officeDocument/2006/relationships/diagramData" Target="../diagrams/data1.xml"/><Relationship Id="rId5" Type="http://schemas.openxmlformats.org/officeDocument/2006/relationships/image" Target="../media/image146.tiff"/><Relationship Id="rId10" Type="http://schemas.microsoft.com/office/2007/relationships/diagramDrawing" Target="../diagrams/drawing1.xml"/><Relationship Id="rId4" Type="http://schemas.openxmlformats.org/officeDocument/2006/relationships/image" Target="../media/image145.tiff"/><Relationship Id="rId9" Type="http://schemas.openxmlformats.org/officeDocument/2006/relationships/diagramColors" Target="../diagrams/colors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50.pn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52.tif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fif"/><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tif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jp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emf"/><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0.svg"/><Relationship Id="rId5" Type="http://schemas.openxmlformats.org/officeDocument/2006/relationships/image" Target="../media/image80.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5.svg"/><Relationship Id="rId18" Type="http://schemas.openxmlformats.org/officeDocument/2006/relationships/image" Target="../media/image94.jpeg"/><Relationship Id="rId26" Type="http://schemas.openxmlformats.org/officeDocument/2006/relationships/image" Target="../media/image100.png"/><Relationship Id="rId39" Type="http://schemas.openxmlformats.org/officeDocument/2006/relationships/image" Target="../media/image112.jpeg"/><Relationship Id="rId3" Type="http://schemas.openxmlformats.org/officeDocument/2006/relationships/image" Target="../media/image83.emf"/><Relationship Id="rId21" Type="http://schemas.openxmlformats.org/officeDocument/2006/relationships/image" Target="../media/image97.png"/><Relationship Id="rId34" Type="http://schemas.openxmlformats.org/officeDocument/2006/relationships/image" Target="../media/image107.png"/><Relationship Id="rId7" Type="http://schemas.openxmlformats.org/officeDocument/2006/relationships/image" Target="../media/image19.svg"/><Relationship Id="rId12" Type="http://schemas.openxmlformats.org/officeDocument/2006/relationships/image" Target="../media/image89.png"/><Relationship Id="rId17" Type="http://schemas.openxmlformats.org/officeDocument/2006/relationships/image" Target="../media/image93.jpeg"/><Relationship Id="rId25" Type="http://schemas.openxmlformats.org/officeDocument/2006/relationships/image" Target="../media/image99.png"/><Relationship Id="rId33" Type="http://schemas.openxmlformats.org/officeDocument/2006/relationships/image" Target="../media/image106.png"/><Relationship Id="rId38" Type="http://schemas.openxmlformats.org/officeDocument/2006/relationships/image" Target="../media/image111.png"/><Relationship Id="rId2" Type="http://schemas.openxmlformats.org/officeDocument/2006/relationships/notesSlide" Target="../notesSlides/notesSlide5.xml"/><Relationship Id="rId16" Type="http://schemas.openxmlformats.org/officeDocument/2006/relationships/image" Target="../media/image92.png"/><Relationship Id="rId20" Type="http://schemas.openxmlformats.org/officeDocument/2006/relationships/image" Target="../media/image96.jpeg"/><Relationship Id="rId29" Type="http://schemas.microsoft.com/office/2007/relationships/hdphoto" Target="../media/hdphoto3.wdp"/><Relationship Id="rId1" Type="http://schemas.openxmlformats.org/officeDocument/2006/relationships/slideLayout" Target="../slideLayouts/slideLayout20.xml"/><Relationship Id="rId6" Type="http://schemas.openxmlformats.org/officeDocument/2006/relationships/image" Target="../media/image86.png"/><Relationship Id="rId11" Type="http://schemas.openxmlformats.org/officeDocument/2006/relationships/image" Target="../media/image23.svg"/><Relationship Id="rId24" Type="http://schemas.microsoft.com/office/2007/relationships/hdphoto" Target="../media/hdphoto2.wdp"/><Relationship Id="rId32" Type="http://schemas.openxmlformats.org/officeDocument/2006/relationships/image" Target="../media/image105.png"/><Relationship Id="rId37" Type="http://schemas.openxmlformats.org/officeDocument/2006/relationships/image" Target="../media/image110.png"/><Relationship Id="rId5" Type="http://schemas.openxmlformats.org/officeDocument/2006/relationships/image" Target="../media/image85.png"/><Relationship Id="rId15" Type="http://schemas.openxmlformats.org/officeDocument/2006/relationships/image" Target="../media/image91.emf"/><Relationship Id="rId23" Type="http://schemas.openxmlformats.org/officeDocument/2006/relationships/image" Target="../media/image98.png"/><Relationship Id="rId28" Type="http://schemas.openxmlformats.org/officeDocument/2006/relationships/image" Target="../media/image102.png"/><Relationship Id="rId36" Type="http://schemas.openxmlformats.org/officeDocument/2006/relationships/image" Target="../media/image109.png"/><Relationship Id="rId10" Type="http://schemas.openxmlformats.org/officeDocument/2006/relationships/image" Target="../media/image88.png"/><Relationship Id="rId19" Type="http://schemas.openxmlformats.org/officeDocument/2006/relationships/image" Target="../media/image95.jpeg"/><Relationship Id="rId31" Type="http://schemas.openxmlformats.org/officeDocument/2006/relationships/image" Target="../media/image104.png"/><Relationship Id="rId4" Type="http://schemas.openxmlformats.org/officeDocument/2006/relationships/image" Target="../media/image84.png"/><Relationship Id="rId9" Type="http://schemas.openxmlformats.org/officeDocument/2006/relationships/image" Target="../media/image21.svg"/><Relationship Id="rId14" Type="http://schemas.openxmlformats.org/officeDocument/2006/relationships/image" Target="../media/image90.png"/><Relationship Id="rId22" Type="http://schemas.microsoft.com/office/2007/relationships/hdphoto" Target="../media/hdphoto1.wdp"/><Relationship Id="rId27" Type="http://schemas.openxmlformats.org/officeDocument/2006/relationships/image" Target="../media/image101.png"/><Relationship Id="rId30" Type="http://schemas.openxmlformats.org/officeDocument/2006/relationships/image" Target="../media/image103.png"/><Relationship Id="rId35" Type="http://schemas.openxmlformats.org/officeDocument/2006/relationships/image" Target="../media/image108.jpe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emf"/><Relationship Id="rId18" Type="http://schemas.openxmlformats.org/officeDocument/2006/relationships/image" Target="../media/image96.jpeg"/><Relationship Id="rId26" Type="http://schemas.openxmlformats.org/officeDocument/2006/relationships/image" Target="../media/image102.png"/><Relationship Id="rId39" Type="http://schemas.openxmlformats.org/officeDocument/2006/relationships/image" Target="../media/image21.svg"/><Relationship Id="rId3" Type="http://schemas.openxmlformats.org/officeDocument/2006/relationships/image" Target="../media/image83.emf"/><Relationship Id="rId21" Type="http://schemas.openxmlformats.org/officeDocument/2006/relationships/image" Target="../media/image98.png"/><Relationship Id="rId34" Type="http://schemas.openxmlformats.org/officeDocument/2006/relationships/image" Target="../media/image109.png"/><Relationship Id="rId7" Type="http://schemas.openxmlformats.org/officeDocument/2006/relationships/image" Target="../media/image19.svg"/><Relationship Id="rId12" Type="http://schemas.openxmlformats.org/officeDocument/2006/relationships/image" Target="../media/image90.png"/><Relationship Id="rId17" Type="http://schemas.openxmlformats.org/officeDocument/2006/relationships/image" Target="../media/image95.jpeg"/><Relationship Id="rId25" Type="http://schemas.openxmlformats.org/officeDocument/2006/relationships/image" Target="../media/image101.png"/><Relationship Id="rId33" Type="http://schemas.openxmlformats.org/officeDocument/2006/relationships/image" Target="../media/image108.jpeg"/><Relationship Id="rId38" Type="http://schemas.openxmlformats.org/officeDocument/2006/relationships/image" Target="../media/image87.png"/><Relationship Id="rId2" Type="http://schemas.openxmlformats.org/officeDocument/2006/relationships/notesSlide" Target="../notesSlides/notesSlide6.xml"/><Relationship Id="rId16" Type="http://schemas.openxmlformats.org/officeDocument/2006/relationships/image" Target="../media/image94.jpeg"/><Relationship Id="rId20" Type="http://schemas.microsoft.com/office/2007/relationships/hdphoto" Target="../media/hdphoto1.wdp"/><Relationship Id="rId29" Type="http://schemas.openxmlformats.org/officeDocument/2006/relationships/image" Target="../media/image104.png"/><Relationship Id="rId1" Type="http://schemas.openxmlformats.org/officeDocument/2006/relationships/slideLayout" Target="../slideLayouts/slideLayout30.xml"/><Relationship Id="rId6" Type="http://schemas.openxmlformats.org/officeDocument/2006/relationships/image" Target="../media/image86.png"/><Relationship Id="rId11" Type="http://schemas.openxmlformats.org/officeDocument/2006/relationships/image" Target="../media/image25.svg"/><Relationship Id="rId24" Type="http://schemas.openxmlformats.org/officeDocument/2006/relationships/image" Target="../media/image100.png"/><Relationship Id="rId32" Type="http://schemas.openxmlformats.org/officeDocument/2006/relationships/image" Target="../media/image107.png"/><Relationship Id="rId37" Type="http://schemas.openxmlformats.org/officeDocument/2006/relationships/image" Target="../media/image112.jpeg"/><Relationship Id="rId5" Type="http://schemas.openxmlformats.org/officeDocument/2006/relationships/image" Target="../media/image85.png"/><Relationship Id="rId15" Type="http://schemas.openxmlformats.org/officeDocument/2006/relationships/image" Target="../media/image93.jpeg"/><Relationship Id="rId23" Type="http://schemas.openxmlformats.org/officeDocument/2006/relationships/image" Target="../media/image99.png"/><Relationship Id="rId28" Type="http://schemas.openxmlformats.org/officeDocument/2006/relationships/image" Target="../media/image103.png"/><Relationship Id="rId36" Type="http://schemas.openxmlformats.org/officeDocument/2006/relationships/image" Target="../media/image111.png"/><Relationship Id="rId10" Type="http://schemas.openxmlformats.org/officeDocument/2006/relationships/image" Target="../media/image89.png"/><Relationship Id="rId19" Type="http://schemas.openxmlformats.org/officeDocument/2006/relationships/image" Target="../media/image97.png"/><Relationship Id="rId31" Type="http://schemas.openxmlformats.org/officeDocument/2006/relationships/image" Target="../media/image106.png"/><Relationship Id="rId4" Type="http://schemas.openxmlformats.org/officeDocument/2006/relationships/image" Target="../media/image84.png"/><Relationship Id="rId9" Type="http://schemas.openxmlformats.org/officeDocument/2006/relationships/image" Target="../media/image23.svg"/><Relationship Id="rId14" Type="http://schemas.openxmlformats.org/officeDocument/2006/relationships/image" Target="../media/image92.png"/><Relationship Id="rId22" Type="http://schemas.microsoft.com/office/2007/relationships/hdphoto" Target="../media/hdphoto2.wdp"/><Relationship Id="rId27" Type="http://schemas.microsoft.com/office/2007/relationships/hdphoto" Target="../media/hdphoto3.wdp"/><Relationship Id="rId30" Type="http://schemas.openxmlformats.org/officeDocument/2006/relationships/image" Target="../media/image105.png"/><Relationship Id="rId35" Type="http://schemas.openxmlformats.org/officeDocument/2006/relationships/image" Target="../media/image1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443570" y="1240240"/>
            <a:ext cx="79724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algn="ctr" defTabSz="914400" latinLnBrk="0">
              <a:lnSpc>
                <a:spcPct val="100000"/>
              </a:lnSpc>
              <a:buClrTx/>
              <a:buSzTx/>
              <a:buFontTx/>
              <a:buNone/>
              <a:tabLst/>
              <a:defRPr/>
            </a:pPr>
            <a:r>
              <a:rPr lang="en-GB" sz="3200" dirty="0" smtClean="0">
                <a:solidFill>
                  <a:schemeClr val="bg1">
                    <a:lumMod val="95000"/>
                  </a:schemeClr>
                </a:solidFill>
                <a:latin typeface="Verdana"/>
                <a:ea typeface="+mj-ea"/>
                <a:cs typeface="Verdana"/>
              </a:rPr>
              <a:t>EO Datacube ESA Initiatives </a:t>
            </a:r>
          </a:p>
          <a:p>
            <a:pPr marL="0" marR="0" lvl="0" indent="0" algn="ctr" defTabSz="914400" latinLnBrk="0">
              <a:lnSpc>
                <a:spcPct val="100000"/>
              </a:lnSpc>
              <a:buClrTx/>
              <a:buSzTx/>
              <a:buFontTx/>
              <a:buNone/>
              <a:tabLst/>
              <a:defRPr/>
            </a:pPr>
            <a:r>
              <a:rPr lang="en-GB" sz="3200" dirty="0" smtClean="0">
                <a:solidFill>
                  <a:schemeClr val="bg1">
                    <a:lumMod val="95000"/>
                  </a:schemeClr>
                </a:solidFill>
                <a:latin typeface="Verdana"/>
                <a:ea typeface="+mj-ea"/>
                <a:cs typeface="Verdana"/>
              </a:rPr>
              <a:t>and </a:t>
            </a:r>
          </a:p>
          <a:p>
            <a:pPr marL="0" marR="0" lvl="0" indent="0" algn="ctr" defTabSz="914400" latinLnBrk="0">
              <a:lnSpc>
                <a:spcPct val="100000"/>
              </a:lnSpc>
              <a:buClrTx/>
              <a:buSzTx/>
              <a:buFontTx/>
              <a:buNone/>
              <a:tabLst/>
              <a:defRPr/>
            </a:pPr>
            <a:r>
              <a:rPr lang="en-GB" sz="3200" dirty="0" smtClean="0">
                <a:solidFill>
                  <a:schemeClr val="bg1">
                    <a:lumMod val="95000"/>
                  </a:schemeClr>
                </a:solidFill>
                <a:latin typeface="Verdana"/>
                <a:ea typeface="+mj-ea"/>
                <a:cs typeface="Verdana"/>
              </a:rPr>
              <a:t>their context</a:t>
            </a:r>
            <a:endParaRPr lang="en-GB" sz="3200" dirty="0">
              <a:solidFill>
                <a:schemeClr val="bg1">
                  <a:lumMod val="95000"/>
                </a:schemeClr>
              </a:solidFill>
              <a:latin typeface="Verdana"/>
              <a:ea typeface="+mj-ea"/>
              <a:cs typeface="Verdana"/>
            </a:endParaRPr>
          </a:p>
        </p:txBody>
      </p:sp>
      <p:sp>
        <p:nvSpPr>
          <p:cNvPr id="2" name="TextBox 1"/>
          <p:cNvSpPr txBox="1"/>
          <p:nvPr/>
        </p:nvSpPr>
        <p:spPr>
          <a:xfrm>
            <a:off x="5155408" y="4317618"/>
            <a:ext cx="3988592" cy="369332"/>
          </a:xfrm>
          <a:prstGeom prst="rect">
            <a:avLst/>
          </a:prstGeom>
          <a:noFill/>
        </p:spPr>
        <p:txBody>
          <a:bodyPr wrap="none" rtlCol="0">
            <a:spAutoFit/>
          </a:bodyPr>
          <a:lstStyle/>
          <a:p>
            <a:r>
              <a:rPr lang="en-GB" b="1" dirty="0" smtClean="0">
                <a:solidFill>
                  <a:srgbClr val="92D050"/>
                </a:solidFill>
              </a:rPr>
              <a:t>CEOS WGISS-49 21/04/2020</a:t>
            </a:r>
            <a:endParaRPr lang="en-GB" b="1" dirty="0">
              <a:solidFill>
                <a:srgbClr val="92D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9E42-2B0A-E845-91E0-86D1A8A111AF}"/>
              </a:ext>
            </a:extLst>
          </p:cNvPr>
          <p:cNvSpPr>
            <a:spLocks noGrp="1"/>
          </p:cNvSpPr>
          <p:nvPr>
            <p:ph type="title"/>
          </p:nvPr>
        </p:nvSpPr>
        <p:spPr/>
        <p:txBody>
          <a:bodyPr/>
          <a:lstStyle/>
          <a:p>
            <a:r>
              <a:rPr lang="en-US" dirty="0"/>
              <a:t>Bring your own data</a:t>
            </a:r>
          </a:p>
        </p:txBody>
      </p:sp>
      <p:sp>
        <p:nvSpPr>
          <p:cNvPr id="4" name="Text Placeholder 3">
            <a:extLst>
              <a:ext uri="{FF2B5EF4-FFF2-40B4-BE49-F238E27FC236}">
                <a16:creationId xmlns:a16="http://schemas.microsoft.com/office/drawing/2014/main" id="{0D9D6914-74AD-9D46-B4D3-4B78EB097E58}"/>
              </a:ext>
            </a:extLst>
          </p:cNvPr>
          <p:cNvSpPr>
            <a:spLocks noGrp="1"/>
          </p:cNvSpPr>
          <p:nvPr>
            <p:ph type="body" idx="1"/>
          </p:nvPr>
        </p:nvSpPr>
        <p:spPr/>
        <p:txBody>
          <a:bodyPr/>
          <a:lstStyle/>
          <a:p>
            <a:r>
              <a:rPr lang="en-US" dirty="0"/>
              <a:t>Raster data</a:t>
            </a:r>
          </a:p>
        </p:txBody>
      </p:sp>
      <p:sp>
        <p:nvSpPr>
          <p:cNvPr id="3" name="Content Placeholder 2">
            <a:extLst>
              <a:ext uri="{FF2B5EF4-FFF2-40B4-BE49-F238E27FC236}">
                <a16:creationId xmlns:a16="http://schemas.microsoft.com/office/drawing/2014/main" id="{59E4E8AC-B628-4441-A039-61973752F858}"/>
              </a:ext>
            </a:extLst>
          </p:cNvPr>
          <p:cNvSpPr>
            <a:spLocks noGrp="1"/>
          </p:cNvSpPr>
          <p:nvPr>
            <p:ph sz="half" idx="2"/>
          </p:nvPr>
        </p:nvSpPr>
        <p:spPr/>
        <p:txBody>
          <a:bodyPr>
            <a:normAutofit/>
          </a:bodyPr>
          <a:lstStyle/>
          <a:p>
            <a:r>
              <a:rPr lang="en-US" sz="1500" dirty="0"/>
              <a:t>Self-serve for COGs (in near future </a:t>
            </a:r>
            <a:r>
              <a:rPr lang="en-US" sz="1500" dirty="0" err="1"/>
              <a:t>zarr</a:t>
            </a:r>
            <a:r>
              <a:rPr lang="en-US" sz="1500" dirty="0"/>
              <a:t>)</a:t>
            </a:r>
          </a:p>
          <a:p>
            <a:r>
              <a:rPr lang="en-US" sz="1500" dirty="0"/>
              <a:t>Customizable for other formats</a:t>
            </a:r>
          </a:p>
          <a:p>
            <a:r>
              <a:rPr lang="en-US" sz="1500" dirty="0"/>
              <a:t>Data residing on AWS (EU-1 or US-West-2), Mundi, </a:t>
            </a:r>
            <a:r>
              <a:rPr lang="en-US" sz="1500" dirty="0" err="1"/>
              <a:t>CreoDIAS</a:t>
            </a:r>
            <a:endParaRPr lang="en-US" sz="1500" dirty="0"/>
          </a:p>
          <a:p>
            <a:r>
              <a:rPr lang="en-US" sz="1500" dirty="0"/>
              <a:t>Full Sentinel Hub functionality</a:t>
            </a:r>
          </a:p>
          <a:p>
            <a:pPr marL="0" indent="0">
              <a:buNone/>
            </a:pPr>
            <a:endParaRPr lang="en-US" sz="1500" dirty="0"/>
          </a:p>
          <a:p>
            <a:pPr marL="0" indent="0">
              <a:buNone/>
            </a:pPr>
            <a:r>
              <a:rPr lang="en-US" sz="1500" dirty="0"/>
              <a:t>Can be used for:</a:t>
            </a:r>
          </a:p>
          <a:p>
            <a:r>
              <a:rPr lang="en-US" sz="1500" dirty="0"/>
              <a:t>Satellite imagery</a:t>
            </a:r>
          </a:p>
          <a:p>
            <a:r>
              <a:rPr lang="en-US" sz="1500" dirty="0"/>
              <a:t>Derived products</a:t>
            </a:r>
          </a:p>
        </p:txBody>
      </p:sp>
      <p:sp>
        <p:nvSpPr>
          <p:cNvPr id="5" name="Text Placeholder 4">
            <a:extLst>
              <a:ext uri="{FF2B5EF4-FFF2-40B4-BE49-F238E27FC236}">
                <a16:creationId xmlns:a16="http://schemas.microsoft.com/office/drawing/2014/main" id="{FE872C3C-34E6-F441-B23A-3AFA99F25A60}"/>
              </a:ext>
            </a:extLst>
          </p:cNvPr>
          <p:cNvSpPr>
            <a:spLocks noGrp="1"/>
          </p:cNvSpPr>
          <p:nvPr>
            <p:ph type="body" sz="quarter" idx="3"/>
          </p:nvPr>
        </p:nvSpPr>
        <p:spPr/>
        <p:txBody>
          <a:bodyPr/>
          <a:lstStyle/>
          <a:p>
            <a:r>
              <a:rPr lang="en-US" dirty="0"/>
              <a:t>Vector data</a:t>
            </a:r>
          </a:p>
        </p:txBody>
      </p:sp>
      <p:sp>
        <p:nvSpPr>
          <p:cNvPr id="6" name="Content Placeholder 5">
            <a:extLst>
              <a:ext uri="{FF2B5EF4-FFF2-40B4-BE49-F238E27FC236}">
                <a16:creationId xmlns:a16="http://schemas.microsoft.com/office/drawing/2014/main" id="{AB31C144-D8FE-7347-8394-3A7D2FAE2561}"/>
              </a:ext>
            </a:extLst>
          </p:cNvPr>
          <p:cNvSpPr>
            <a:spLocks noGrp="1"/>
          </p:cNvSpPr>
          <p:nvPr>
            <p:ph sz="quarter" idx="4"/>
          </p:nvPr>
        </p:nvSpPr>
        <p:spPr/>
        <p:txBody>
          <a:bodyPr>
            <a:normAutofit/>
          </a:bodyPr>
          <a:lstStyle/>
          <a:p>
            <a:r>
              <a:rPr lang="en-US" sz="1500" dirty="0" err="1"/>
              <a:t>geoDB</a:t>
            </a:r>
            <a:r>
              <a:rPr lang="en-US" sz="1500" dirty="0"/>
              <a:t> – managed PostgreSQL/</a:t>
            </a:r>
            <a:r>
              <a:rPr lang="en-US" sz="1500" dirty="0" err="1"/>
              <a:t>PostGIS</a:t>
            </a:r>
            <a:r>
              <a:rPr lang="en-US" sz="1500" dirty="0"/>
              <a:t> database</a:t>
            </a:r>
          </a:p>
          <a:p>
            <a:r>
              <a:rPr lang="en-US" sz="1500" dirty="0"/>
              <a:t>READ/WRITE/QUERY</a:t>
            </a:r>
          </a:p>
          <a:p>
            <a:r>
              <a:rPr lang="en-US" sz="1500" dirty="0"/>
              <a:t>Share with other users</a:t>
            </a:r>
          </a:p>
          <a:p>
            <a:endParaRPr lang="en-US" sz="1500" dirty="0"/>
          </a:p>
          <a:p>
            <a:endParaRPr lang="en-US" sz="1500" dirty="0"/>
          </a:p>
        </p:txBody>
      </p:sp>
      <p:pic>
        <p:nvPicPr>
          <p:cNvPr id="1026" name="Picture 2" descr="https://www.sentinel-hub.com/sites/default/files/s3_bucket_800px.jpg">
            <a:extLst>
              <a:ext uri="{FF2B5EF4-FFF2-40B4-BE49-F238E27FC236}">
                <a16:creationId xmlns:a16="http://schemas.microsoft.com/office/drawing/2014/main" id="{6DE06A20-4569-CF40-B3B6-56B871506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1105" y="3205925"/>
            <a:ext cx="3823058" cy="186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70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537F4-1287-6746-B121-E501BC58546C}"/>
              </a:ext>
            </a:extLst>
          </p:cNvPr>
          <p:cNvSpPr>
            <a:spLocks noGrp="1"/>
          </p:cNvSpPr>
          <p:nvPr>
            <p:ph type="title"/>
          </p:nvPr>
        </p:nvSpPr>
        <p:spPr/>
        <p:txBody>
          <a:bodyPr/>
          <a:lstStyle/>
          <a:p>
            <a:r>
              <a:rPr lang="en-US" dirty="0"/>
              <a:t>Euro Data Cube services</a:t>
            </a:r>
          </a:p>
        </p:txBody>
      </p:sp>
      <p:sp>
        <p:nvSpPr>
          <p:cNvPr id="8" name="Content Placeholder 7">
            <a:extLst>
              <a:ext uri="{FF2B5EF4-FFF2-40B4-BE49-F238E27FC236}">
                <a16:creationId xmlns:a16="http://schemas.microsoft.com/office/drawing/2014/main" id="{408BB01B-A152-DB4A-9D9A-7A72D5A7603B}"/>
              </a:ext>
            </a:extLst>
          </p:cNvPr>
          <p:cNvSpPr>
            <a:spLocks noGrp="1"/>
          </p:cNvSpPr>
          <p:nvPr>
            <p:ph idx="1"/>
          </p:nvPr>
        </p:nvSpPr>
        <p:spPr>
          <a:xfrm>
            <a:off x="458272" y="1200152"/>
            <a:ext cx="8227457" cy="3155949"/>
          </a:xfrm>
        </p:spPr>
        <p:txBody>
          <a:bodyPr>
            <a:normAutofit/>
          </a:bodyPr>
          <a:lstStyle/>
          <a:p>
            <a:pPr marL="0" indent="0">
              <a:buNone/>
            </a:pPr>
            <a:r>
              <a:rPr lang="en-US" sz="2100" b="1" dirty="0"/>
              <a:t>Fully operational</a:t>
            </a:r>
          </a:p>
          <a:p>
            <a:r>
              <a:rPr lang="en-US" sz="2100" dirty="0"/>
              <a:t>EDC Sentinel Hub – Cloud API for Pixel Based Access</a:t>
            </a:r>
          </a:p>
          <a:p>
            <a:r>
              <a:rPr lang="en-US" sz="2100" dirty="0"/>
              <a:t>EDC Batch Processing – Large scale data pre-processing</a:t>
            </a:r>
          </a:p>
          <a:p>
            <a:pPr marL="0" indent="0">
              <a:buNone/>
            </a:pPr>
            <a:endParaRPr lang="en-US" sz="2100" dirty="0"/>
          </a:p>
          <a:p>
            <a:pPr marL="0" indent="0">
              <a:buNone/>
            </a:pPr>
            <a:r>
              <a:rPr lang="en-US" sz="2100" b="1" dirty="0"/>
              <a:t>Operational end of April</a:t>
            </a:r>
          </a:p>
          <a:p>
            <a:r>
              <a:rPr lang="en-US" sz="2100" dirty="0"/>
              <a:t>EDC xcube – </a:t>
            </a:r>
            <a:r>
              <a:rPr lang="en-US" sz="2100" dirty="0" err="1"/>
              <a:t>xarray</a:t>
            </a:r>
            <a:r>
              <a:rPr lang="en-US" sz="2100" dirty="0"/>
              <a:t> based access to the data</a:t>
            </a:r>
          </a:p>
          <a:p>
            <a:r>
              <a:rPr lang="en-US" sz="2100" dirty="0"/>
              <a:t>EDC </a:t>
            </a:r>
            <a:r>
              <a:rPr lang="en-US" sz="2100" dirty="0" err="1"/>
              <a:t>geoDB</a:t>
            </a:r>
            <a:r>
              <a:rPr lang="en-US" sz="2100" dirty="0"/>
              <a:t> – access to non-EO data (vector database)</a:t>
            </a:r>
          </a:p>
          <a:p>
            <a:r>
              <a:rPr lang="en-US" sz="2100" dirty="0"/>
              <a:t>EDC </a:t>
            </a:r>
            <a:r>
              <a:rPr lang="en-US" sz="2100" dirty="0" err="1"/>
              <a:t>EOxHub</a:t>
            </a:r>
            <a:r>
              <a:rPr lang="en-US" sz="2100" dirty="0"/>
              <a:t> Workspace – hosted applications and Jupyter Notebooks</a:t>
            </a:r>
          </a:p>
        </p:txBody>
      </p:sp>
      <p:sp>
        <p:nvSpPr>
          <p:cNvPr id="2" name="TextBox 1">
            <a:extLst>
              <a:ext uri="{FF2B5EF4-FFF2-40B4-BE49-F238E27FC236}">
                <a16:creationId xmlns:a16="http://schemas.microsoft.com/office/drawing/2014/main" id="{5344D67D-A0EF-1D45-90DD-02D90EBADA1A}"/>
              </a:ext>
            </a:extLst>
          </p:cNvPr>
          <p:cNvSpPr txBox="1"/>
          <p:nvPr/>
        </p:nvSpPr>
        <p:spPr>
          <a:xfrm>
            <a:off x="204390" y="4493023"/>
            <a:ext cx="8481339" cy="415498"/>
          </a:xfrm>
          <a:prstGeom prst="rect">
            <a:avLst/>
          </a:prstGeom>
          <a:noFill/>
          <a:ln>
            <a:solidFill>
              <a:schemeClr val="tx1"/>
            </a:solidFill>
          </a:ln>
        </p:spPr>
        <p:txBody>
          <a:bodyPr wrap="square" rtlCol="0">
            <a:spAutoFit/>
          </a:bodyPr>
          <a:lstStyle/>
          <a:p>
            <a:pPr algn="ctr" defTabSz="342900" fontAlgn="auto">
              <a:spcBef>
                <a:spcPts val="0"/>
              </a:spcBef>
              <a:spcAft>
                <a:spcPts val="0"/>
              </a:spcAft>
            </a:pPr>
            <a:r>
              <a:rPr lang="en-US" sz="2100" b="1" dirty="0">
                <a:solidFill>
                  <a:prstClr val="black"/>
                </a:solidFill>
                <a:latin typeface="Calibri"/>
              </a:rPr>
              <a:t>Everything one needs for for analysis, forecasting and decision making </a:t>
            </a:r>
          </a:p>
        </p:txBody>
      </p:sp>
    </p:spTree>
    <p:extLst>
      <p:ext uri="{BB962C8B-B14F-4D97-AF65-F5344CB8AC3E}">
        <p14:creationId xmlns:p14="http://schemas.microsoft.com/office/powerpoint/2010/main" val="2004265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219B0-35CA-1046-AAF1-A46BF27273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992" y="1"/>
            <a:ext cx="8458200" cy="4434743"/>
          </a:xfrm>
          <a:prstGeom prst="rect">
            <a:avLst/>
          </a:prstGeom>
        </p:spPr>
      </p:pic>
      <p:sp>
        <p:nvSpPr>
          <p:cNvPr id="4" name="TextBox 3">
            <a:extLst>
              <a:ext uri="{FF2B5EF4-FFF2-40B4-BE49-F238E27FC236}">
                <a16:creationId xmlns:a16="http://schemas.microsoft.com/office/drawing/2014/main" id="{65AF4C5E-E09D-8548-ACDE-F4F59342E48F}"/>
              </a:ext>
            </a:extLst>
          </p:cNvPr>
          <p:cNvSpPr txBox="1"/>
          <p:nvPr/>
        </p:nvSpPr>
        <p:spPr>
          <a:xfrm>
            <a:off x="282853" y="4574587"/>
            <a:ext cx="8481339" cy="415498"/>
          </a:xfrm>
          <a:prstGeom prst="rect">
            <a:avLst/>
          </a:prstGeom>
          <a:noFill/>
          <a:ln>
            <a:solidFill>
              <a:schemeClr val="tx1"/>
            </a:solidFill>
          </a:ln>
        </p:spPr>
        <p:txBody>
          <a:bodyPr wrap="square" rtlCol="0">
            <a:spAutoFit/>
          </a:bodyPr>
          <a:lstStyle/>
          <a:p>
            <a:pPr algn="ctr" defTabSz="342900" fontAlgn="auto">
              <a:spcBef>
                <a:spcPts val="0"/>
              </a:spcBef>
              <a:spcAft>
                <a:spcPts val="0"/>
              </a:spcAft>
            </a:pPr>
            <a:r>
              <a:rPr lang="en-US" sz="2100" b="1" dirty="0">
                <a:solidFill>
                  <a:prstClr val="black"/>
                </a:solidFill>
                <a:latin typeface="Calibri"/>
              </a:rPr>
              <a:t>Operational and self-serving APIs</a:t>
            </a:r>
          </a:p>
        </p:txBody>
      </p:sp>
    </p:spTree>
    <p:extLst>
      <p:ext uri="{BB962C8B-B14F-4D97-AF65-F5344CB8AC3E}">
        <p14:creationId xmlns:p14="http://schemas.microsoft.com/office/powerpoint/2010/main" val="427412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tat_api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0862" y="0"/>
            <a:ext cx="2995506" cy="3691432"/>
          </a:xfrm>
          <a:prstGeom prst="rect">
            <a:avLst/>
          </a:prstGeom>
        </p:spPr>
      </p:pic>
      <p:pic>
        <p:nvPicPr>
          <p:cNvPr id="4" name="Picture 3" descr="Untitle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7304" y="2966250"/>
            <a:ext cx="2995506" cy="2177250"/>
          </a:xfrm>
          <a:prstGeom prst="rect">
            <a:avLst/>
          </a:prstGeom>
        </p:spPr>
      </p:pic>
      <p:pic>
        <p:nvPicPr>
          <p:cNvPr id="5" name="Picture 4" descr="Screen Shot 2018-09-09 at 23.03.4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2" y="0"/>
            <a:ext cx="5013398" cy="3716188"/>
          </a:xfrm>
          <a:prstGeom prst="rect">
            <a:avLst/>
          </a:prstGeom>
        </p:spPr>
      </p:pic>
      <p:pic>
        <p:nvPicPr>
          <p:cNvPr id="6" name="Picture 5" descr="Sentinel-2 L1C from 2018-08-01-1.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93788" y="2986617"/>
            <a:ext cx="2559741" cy="2206673"/>
          </a:xfrm>
          <a:prstGeom prst="rect">
            <a:avLst/>
          </a:prstGeom>
        </p:spPr>
      </p:pic>
    </p:spTree>
    <p:extLst>
      <p:ext uri="{BB962C8B-B14F-4D97-AF65-F5344CB8AC3E}">
        <p14:creationId xmlns:p14="http://schemas.microsoft.com/office/powerpoint/2010/main" val="3132418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6558-9CA3-DD40-9324-623307B869F9}"/>
              </a:ext>
            </a:extLst>
          </p:cNvPr>
          <p:cNvSpPr>
            <a:spLocks noGrp="1"/>
          </p:cNvSpPr>
          <p:nvPr>
            <p:ph type="title" idx="4294967295"/>
          </p:nvPr>
        </p:nvSpPr>
        <p:spPr>
          <a:xfrm>
            <a:off x="1191" y="205979"/>
            <a:ext cx="8227219" cy="857250"/>
          </a:xfrm>
        </p:spPr>
        <p:txBody>
          <a:bodyPr/>
          <a:lstStyle/>
          <a:p>
            <a:r>
              <a:rPr lang="en-US" dirty="0"/>
              <a:t>Integration within the Euro Data Cube</a:t>
            </a:r>
          </a:p>
        </p:txBody>
      </p:sp>
      <p:sp>
        <p:nvSpPr>
          <p:cNvPr id="3" name="Content Placeholder 2">
            <a:extLst>
              <a:ext uri="{FF2B5EF4-FFF2-40B4-BE49-F238E27FC236}">
                <a16:creationId xmlns:a16="http://schemas.microsoft.com/office/drawing/2014/main" id="{7DAB4F65-ED45-EE47-ACBA-865ABE00E61B}"/>
              </a:ext>
            </a:extLst>
          </p:cNvPr>
          <p:cNvSpPr>
            <a:spLocks noGrp="1"/>
          </p:cNvSpPr>
          <p:nvPr>
            <p:ph idx="4294967295"/>
          </p:nvPr>
        </p:nvSpPr>
        <p:spPr>
          <a:xfrm>
            <a:off x="1191" y="1200151"/>
            <a:ext cx="8227219" cy="3394472"/>
          </a:xfrm>
        </p:spPr>
        <p:txBody>
          <a:bodyPr/>
          <a:lstStyle/>
          <a:p>
            <a:r>
              <a:rPr lang="en-US" dirty="0"/>
              <a:t>Sentinel Hub and Batch Processing </a:t>
            </a:r>
          </a:p>
          <a:p>
            <a:r>
              <a:rPr lang="en-US" dirty="0"/>
              <a:t>xcube and </a:t>
            </a:r>
            <a:r>
              <a:rPr lang="en-US" dirty="0" err="1"/>
              <a:t>geoDB</a:t>
            </a:r>
            <a:r>
              <a:rPr lang="en-US" dirty="0"/>
              <a:t> </a:t>
            </a:r>
          </a:p>
          <a:p>
            <a:r>
              <a:rPr lang="en-US" dirty="0" err="1"/>
              <a:t>EOxHub</a:t>
            </a:r>
            <a:r>
              <a:rPr lang="en-US" dirty="0"/>
              <a:t> Workspace and </a:t>
            </a:r>
            <a:r>
              <a:rPr lang="en-US" dirty="0" err="1"/>
              <a:t>Markeplace</a:t>
            </a:r>
            <a:r>
              <a:rPr lang="en-US" dirty="0"/>
              <a:t> </a:t>
            </a:r>
          </a:p>
          <a:p>
            <a:r>
              <a:rPr lang="en-US" dirty="0" err="1"/>
              <a:t>PlanetScope</a:t>
            </a:r>
            <a:r>
              <a:rPr lang="en-US" dirty="0"/>
              <a:t> data </a:t>
            </a:r>
          </a:p>
          <a:p>
            <a:r>
              <a:rPr lang="en-US" dirty="0"/>
              <a:t>Support </a:t>
            </a:r>
          </a:p>
          <a:p>
            <a:r>
              <a:rPr lang="en-US" dirty="0"/>
              <a:t>Marketing</a:t>
            </a:r>
          </a:p>
        </p:txBody>
      </p:sp>
      <p:pic>
        <p:nvPicPr>
          <p:cNvPr id="4" name="Picture 2" descr="Image result for brockmann consult">
            <a:extLst>
              <a:ext uri="{FF2B5EF4-FFF2-40B4-BE49-F238E27FC236}">
                <a16:creationId xmlns:a16="http://schemas.microsoft.com/office/drawing/2014/main" id="{7E5449C4-43C8-FE4D-8886-4A20926686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0055" y="1603996"/>
            <a:ext cx="1455354" cy="624704"/>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3">
            <a:extLst>
              <a:ext uri="{FF2B5EF4-FFF2-40B4-BE49-F238E27FC236}">
                <a16:creationId xmlns:a16="http://schemas.microsoft.com/office/drawing/2014/main" id="{476FD0BD-1D71-D84A-98B4-67E869285D53}"/>
              </a:ext>
            </a:extLst>
          </p:cNvPr>
          <p:cNvSpPr txBox="1">
            <a:spLocks/>
          </p:cNvSpPr>
          <p:nvPr/>
        </p:nvSpPr>
        <p:spPr>
          <a:xfrm>
            <a:off x="629841" y="4805362"/>
            <a:ext cx="2057400" cy="273844"/>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fld id="{6921083C-847C-4C4C-B21D-2B5D32B63843}" type="datetimeFigureOut">
              <a:rPr lang="en-SI" sz="900">
                <a:solidFill>
                  <a:prstClr val="black">
                    <a:tint val="75000"/>
                  </a:prstClr>
                </a:solidFill>
                <a:latin typeface="Calibri"/>
              </a:rPr>
              <a:pPr defTabSz="342900" fontAlgn="auto">
                <a:spcBef>
                  <a:spcPts val="0"/>
                </a:spcBef>
                <a:spcAft>
                  <a:spcPts val="0"/>
                </a:spcAft>
              </a:pPr>
              <a:t>04/21/2020</a:t>
            </a:fld>
            <a:endParaRPr lang="en-SI" sz="900">
              <a:solidFill>
                <a:prstClr val="black">
                  <a:tint val="75000"/>
                </a:prstClr>
              </a:solidFill>
              <a:latin typeface="Calibri"/>
            </a:endParaRPr>
          </a:p>
        </p:txBody>
      </p:sp>
      <p:pic>
        <p:nvPicPr>
          <p:cNvPr id="6" name="Picture 5" descr="Dopis_Zacetni_Sinergise_samologo">
            <a:extLst>
              <a:ext uri="{FF2B5EF4-FFF2-40B4-BE49-F238E27FC236}">
                <a16:creationId xmlns:a16="http://schemas.microsoft.com/office/drawing/2014/main" id="{EAF2AE1D-2061-AB4D-A80C-895D8A8290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85079" y="1200150"/>
            <a:ext cx="1548596" cy="385034"/>
          </a:xfrm>
          <a:prstGeom prst="rect">
            <a:avLst/>
          </a:prstGeom>
          <a:noFill/>
          <a:ln>
            <a:noFill/>
          </a:ln>
        </p:spPr>
      </p:pic>
      <p:pic>
        <p:nvPicPr>
          <p:cNvPr id="7" name="Picture 4" descr="Image result for eox logo">
            <a:extLst>
              <a:ext uri="{FF2B5EF4-FFF2-40B4-BE49-F238E27FC236}">
                <a16:creationId xmlns:a16="http://schemas.microsoft.com/office/drawing/2014/main" id="{C2CCA618-1558-F842-A8E7-E739546DC48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21690" y="2247512"/>
            <a:ext cx="909283" cy="506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planet labs logo">
            <a:extLst>
              <a:ext uri="{FF2B5EF4-FFF2-40B4-BE49-F238E27FC236}">
                <a16:creationId xmlns:a16="http://schemas.microsoft.com/office/drawing/2014/main" id="{1248F0BD-10BE-8F4E-83C9-355DFC656D4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3780" y="2783108"/>
            <a:ext cx="891194" cy="441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6718D57-C65B-5643-A93E-61F786EF49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0514" y="3647742"/>
            <a:ext cx="1987659" cy="512075"/>
          </a:xfrm>
          <a:prstGeom prst="rect">
            <a:avLst/>
          </a:prstGeom>
        </p:spPr>
      </p:pic>
      <p:pic>
        <p:nvPicPr>
          <p:cNvPr id="10" name="Picture 8" descr="Image result for gisat logo">
            <a:extLst>
              <a:ext uri="{FF2B5EF4-FFF2-40B4-BE49-F238E27FC236}">
                <a16:creationId xmlns:a16="http://schemas.microsoft.com/office/drawing/2014/main" id="{2BC5A59D-B594-AA44-AFD5-41DCDEF14EE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56530" y="3164478"/>
            <a:ext cx="1275628" cy="60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4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DCAD-5B8A-3248-8710-9AFBEDB0EFF4}"/>
              </a:ext>
            </a:extLst>
          </p:cNvPr>
          <p:cNvSpPr>
            <a:spLocks noGrp="1"/>
          </p:cNvSpPr>
          <p:nvPr>
            <p:ph type="title"/>
          </p:nvPr>
        </p:nvSpPr>
        <p:spPr/>
        <p:txBody>
          <a:bodyPr/>
          <a:lstStyle/>
          <a:p>
            <a:r>
              <a:rPr lang="en-US" dirty="0"/>
              <a:t>Standardization activities</a:t>
            </a:r>
          </a:p>
        </p:txBody>
      </p:sp>
      <p:sp>
        <p:nvSpPr>
          <p:cNvPr id="3" name="Content Placeholder 2">
            <a:extLst>
              <a:ext uri="{FF2B5EF4-FFF2-40B4-BE49-F238E27FC236}">
                <a16:creationId xmlns:a16="http://schemas.microsoft.com/office/drawing/2014/main" id="{922961AA-AC56-3440-BCB4-855774036852}"/>
              </a:ext>
            </a:extLst>
          </p:cNvPr>
          <p:cNvSpPr>
            <a:spLocks noGrp="1"/>
          </p:cNvSpPr>
          <p:nvPr>
            <p:ph idx="1"/>
          </p:nvPr>
        </p:nvSpPr>
        <p:spPr>
          <a:xfrm>
            <a:off x="458272" y="1063229"/>
            <a:ext cx="8227457" cy="3779704"/>
          </a:xfrm>
        </p:spPr>
        <p:txBody>
          <a:bodyPr>
            <a:normAutofit fontScale="92500" lnSpcReduction="10000"/>
          </a:bodyPr>
          <a:lstStyle/>
          <a:p>
            <a:pPr marL="0" indent="0">
              <a:buNone/>
            </a:pPr>
            <a:r>
              <a:rPr lang="en-US" sz="1800" dirty="0"/>
              <a:t>Objectives: </a:t>
            </a:r>
          </a:p>
          <a:p>
            <a:pPr lvl="1">
              <a:buFont typeface="Wingdings" panose="05000000000000000000" pitchFamily="2" charset="2"/>
              <a:buChar char="Ø"/>
            </a:pPr>
            <a:r>
              <a:rPr lang="en-US" sz="1800" dirty="0"/>
              <a:t>Reach well established communities e.g. QGIS / ArcGIS …</a:t>
            </a:r>
          </a:p>
          <a:p>
            <a:pPr lvl="1">
              <a:buFont typeface="Wingdings" panose="05000000000000000000" pitchFamily="2" charset="2"/>
              <a:buChar char="Ø"/>
            </a:pPr>
            <a:r>
              <a:rPr lang="en-US" sz="1800" dirty="0"/>
              <a:t>Developers “Ease of use” e.g. OGC APIs</a:t>
            </a:r>
          </a:p>
          <a:p>
            <a:pPr lvl="1">
              <a:buFont typeface="Wingdings" panose="05000000000000000000" pitchFamily="2" charset="2"/>
              <a:buChar char="Ø"/>
            </a:pPr>
            <a:r>
              <a:rPr lang="en-US" sz="1800" dirty="0"/>
              <a:t>Enable federation / interoperability &amp; max. </a:t>
            </a:r>
            <a:r>
              <a:rPr lang="en-US" sz="1800"/>
              <a:t>usage </a:t>
            </a:r>
            <a:r>
              <a:rPr lang="en-US" sz="1800" dirty="0"/>
              <a:t>(e.g. ESA </a:t>
            </a:r>
            <a:r>
              <a:rPr lang="en-US" sz="1800" dirty="0" err="1"/>
              <a:t>NoR</a:t>
            </a:r>
            <a:r>
              <a:rPr lang="en-US" sz="1800" dirty="0"/>
              <a:t>, ODC, </a:t>
            </a:r>
            <a:r>
              <a:rPr lang="en-US" sz="1800" dirty="0" err="1"/>
              <a:t>Pangeo</a:t>
            </a:r>
            <a:r>
              <a:rPr lang="en-US" sz="1800" dirty="0"/>
              <a:t>)</a:t>
            </a:r>
          </a:p>
          <a:p>
            <a:pPr marL="0" indent="0">
              <a:lnSpc>
                <a:spcPct val="210000"/>
              </a:lnSpc>
              <a:buNone/>
            </a:pPr>
            <a:r>
              <a:rPr lang="en-US" sz="1800" dirty="0"/>
              <a:t>Current </a:t>
            </a:r>
            <a:r>
              <a:rPr lang="en-US" sz="1800"/>
              <a:t>status highlights:</a:t>
            </a:r>
            <a:endParaRPr lang="en-US" sz="1800" dirty="0"/>
          </a:p>
          <a:p>
            <a:pPr lvl="1">
              <a:buFont typeface="Wingdings" panose="05000000000000000000" pitchFamily="2" charset="2"/>
              <a:buChar char="Ø"/>
            </a:pPr>
            <a:r>
              <a:rPr lang="en-US" sz="1800" dirty="0"/>
              <a:t>OGC version 1 interfaces in production</a:t>
            </a:r>
          </a:p>
          <a:p>
            <a:pPr lvl="1">
              <a:buFont typeface="Wingdings" panose="05000000000000000000" pitchFamily="2" charset="2"/>
              <a:buChar char="Ø"/>
            </a:pPr>
            <a:r>
              <a:rPr lang="en-US" sz="1800" dirty="0"/>
              <a:t>OGC WCS 2 in prototype use</a:t>
            </a:r>
          </a:p>
          <a:p>
            <a:pPr lvl="1">
              <a:buFont typeface="Wingdings" panose="05000000000000000000" pitchFamily="2" charset="2"/>
              <a:buChar char="Ø"/>
            </a:pPr>
            <a:r>
              <a:rPr lang="en-US" sz="1800" dirty="0"/>
              <a:t>COGs widely supported</a:t>
            </a:r>
          </a:p>
          <a:p>
            <a:pPr lvl="1">
              <a:buFont typeface="Wingdings" panose="05000000000000000000" pitchFamily="2" charset="2"/>
              <a:buChar char="Ø"/>
            </a:pPr>
            <a:r>
              <a:rPr lang="en-US" sz="1800" dirty="0"/>
              <a:t>STAC API coming in May</a:t>
            </a:r>
          </a:p>
          <a:p>
            <a:pPr lvl="1">
              <a:buFont typeface="Wingdings" panose="05000000000000000000" pitchFamily="2" charset="2"/>
              <a:buChar char="Ø"/>
            </a:pPr>
            <a:r>
              <a:rPr lang="en-US" sz="1800" dirty="0"/>
              <a:t>Integration activities between EDC and ODC</a:t>
            </a:r>
          </a:p>
          <a:p>
            <a:pPr lvl="1">
              <a:buFont typeface="Wingdings" panose="05000000000000000000" pitchFamily="2" charset="2"/>
              <a:buChar char="Ø"/>
            </a:pPr>
            <a:r>
              <a:rPr lang="en-US" sz="1800" dirty="0"/>
              <a:t>Sentinel-2 L2A processing in Africa (in cooperation with GA) and worldwide (in cooperation with AWS)</a:t>
            </a:r>
          </a:p>
          <a:p>
            <a:endParaRPr lang="en-US" dirty="0"/>
          </a:p>
        </p:txBody>
      </p:sp>
    </p:spTree>
    <p:extLst>
      <p:ext uri="{BB962C8B-B14F-4D97-AF65-F5344CB8AC3E}">
        <p14:creationId xmlns:p14="http://schemas.microsoft.com/office/powerpoint/2010/main" val="289810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6B2D2-8BA3-1D46-8A55-E7492E74A1C7}"/>
              </a:ext>
            </a:extLst>
          </p:cNvPr>
          <p:cNvSpPr>
            <a:spLocks noGrp="1"/>
          </p:cNvSpPr>
          <p:nvPr>
            <p:ph type="title"/>
          </p:nvPr>
        </p:nvSpPr>
        <p:spPr/>
        <p:txBody>
          <a:bodyPr/>
          <a:lstStyle/>
          <a:p>
            <a:r>
              <a:rPr lang="en-US" dirty="0"/>
              <a:t>LPIS/IACS use-case</a:t>
            </a:r>
          </a:p>
        </p:txBody>
      </p:sp>
      <p:sp>
        <p:nvSpPr>
          <p:cNvPr id="3" name="Content Placeholder 2">
            <a:extLst>
              <a:ext uri="{FF2B5EF4-FFF2-40B4-BE49-F238E27FC236}">
                <a16:creationId xmlns:a16="http://schemas.microsoft.com/office/drawing/2014/main" id="{731B87C2-2094-5049-970F-0DD3C4BDE88E}"/>
              </a:ext>
            </a:extLst>
          </p:cNvPr>
          <p:cNvSpPr>
            <a:spLocks noGrp="1"/>
          </p:cNvSpPr>
          <p:nvPr>
            <p:ph idx="1"/>
          </p:nvPr>
        </p:nvSpPr>
        <p:spPr/>
        <p:txBody>
          <a:bodyPr/>
          <a:lstStyle/>
          <a:p>
            <a:pPr marL="0" indent="0">
              <a:buNone/>
            </a:pPr>
            <a:r>
              <a:rPr lang="en-US" sz="1500" dirty="0"/>
              <a:t>Jupyter Notebook with start-to-end basic example of crop/land cover classification, which can be used for basic area monitoring tasks</a:t>
            </a:r>
          </a:p>
          <a:p>
            <a:endParaRPr lang="en-US" dirty="0"/>
          </a:p>
        </p:txBody>
      </p:sp>
      <p:pic>
        <p:nvPicPr>
          <p:cNvPr id="4" name="Picture 3">
            <a:extLst>
              <a:ext uri="{FF2B5EF4-FFF2-40B4-BE49-F238E27FC236}">
                <a16:creationId xmlns:a16="http://schemas.microsoft.com/office/drawing/2014/main" id="{638925AE-ED79-324A-B6A1-57B95E433B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12" y="1752227"/>
            <a:ext cx="3308104" cy="3179883"/>
          </a:xfrm>
          <a:prstGeom prst="rect">
            <a:avLst/>
          </a:prstGeom>
        </p:spPr>
      </p:pic>
      <p:pic>
        <p:nvPicPr>
          <p:cNvPr id="5" name="Picture 4">
            <a:extLst>
              <a:ext uri="{FF2B5EF4-FFF2-40B4-BE49-F238E27FC236}">
                <a16:creationId xmlns:a16="http://schemas.microsoft.com/office/drawing/2014/main" id="{9CF9C4F0-7C85-4F4A-91F5-ACFEDE5E9F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044" y="1752227"/>
            <a:ext cx="2791500" cy="3179883"/>
          </a:xfrm>
          <a:prstGeom prst="rect">
            <a:avLst/>
          </a:prstGeom>
        </p:spPr>
      </p:pic>
      <p:pic>
        <p:nvPicPr>
          <p:cNvPr id="6" name="Picture 5">
            <a:extLst>
              <a:ext uri="{FF2B5EF4-FFF2-40B4-BE49-F238E27FC236}">
                <a16:creationId xmlns:a16="http://schemas.microsoft.com/office/drawing/2014/main" id="{CF1C90EC-19FB-AC43-A7FF-6093E3C164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7872" y="1752227"/>
            <a:ext cx="2724938" cy="3179883"/>
          </a:xfrm>
          <a:prstGeom prst="rect">
            <a:avLst/>
          </a:prstGeom>
        </p:spPr>
      </p:pic>
    </p:spTree>
    <p:extLst>
      <p:ext uri="{BB962C8B-B14F-4D97-AF65-F5344CB8AC3E}">
        <p14:creationId xmlns:p14="http://schemas.microsoft.com/office/powerpoint/2010/main" val="3501933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B5DF4-A729-0445-9014-1B0E33C933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7" name="Picture 6">
            <a:extLst>
              <a:ext uri="{FF2B5EF4-FFF2-40B4-BE49-F238E27FC236}">
                <a16:creationId xmlns:a16="http://schemas.microsoft.com/office/drawing/2014/main" id="{5932B855-5AFE-E847-8146-18EA52A8B2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9" name="Picture 8">
            <a:extLst>
              <a:ext uri="{FF2B5EF4-FFF2-40B4-BE49-F238E27FC236}">
                <a16:creationId xmlns:a16="http://schemas.microsoft.com/office/drawing/2014/main" id="{4B0AD547-913E-B24E-9336-216008323C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11" name="Picture 10">
            <a:extLst>
              <a:ext uri="{FF2B5EF4-FFF2-40B4-BE49-F238E27FC236}">
                <a16:creationId xmlns:a16="http://schemas.microsoft.com/office/drawing/2014/main" id="{95BBACD5-292E-BF45-B1AC-04898DD92A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13" name="Picture 12">
            <a:extLst>
              <a:ext uri="{FF2B5EF4-FFF2-40B4-BE49-F238E27FC236}">
                <a16:creationId xmlns:a16="http://schemas.microsoft.com/office/drawing/2014/main" id="{F5222DAD-1D46-E440-A622-96C8C6E631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15" name="Picture 14">
            <a:extLst>
              <a:ext uri="{FF2B5EF4-FFF2-40B4-BE49-F238E27FC236}">
                <a16:creationId xmlns:a16="http://schemas.microsoft.com/office/drawing/2014/main" id="{A15E90B9-84A5-6B47-8539-7255D4961D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17" name="Picture 16">
            <a:extLst>
              <a:ext uri="{FF2B5EF4-FFF2-40B4-BE49-F238E27FC236}">
                <a16:creationId xmlns:a16="http://schemas.microsoft.com/office/drawing/2014/main" id="{790ABE2D-C16A-0B44-AE62-33BA7570F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19" name="Picture 18">
            <a:extLst>
              <a:ext uri="{FF2B5EF4-FFF2-40B4-BE49-F238E27FC236}">
                <a16:creationId xmlns:a16="http://schemas.microsoft.com/office/drawing/2014/main" id="{08A63DCD-22F6-564A-A542-0050D96241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21" name="Picture 20">
            <a:extLst>
              <a:ext uri="{FF2B5EF4-FFF2-40B4-BE49-F238E27FC236}">
                <a16:creationId xmlns:a16="http://schemas.microsoft.com/office/drawing/2014/main" id="{15E96347-F220-EF49-B6FA-50774DDD2E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pic>
        <p:nvPicPr>
          <p:cNvPr id="23" name="Picture 22">
            <a:extLst>
              <a:ext uri="{FF2B5EF4-FFF2-40B4-BE49-F238E27FC236}">
                <a16:creationId xmlns:a16="http://schemas.microsoft.com/office/drawing/2014/main" id="{507874CE-F2C9-D243-9EC5-0968D1548A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257832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AFB8F-7D15-4A70-9BF2-1AAEB39641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45" y="670"/>
            <a:ext cx="9158301" cy="5142161"/>
          </a:xfrm>
          <a:prstGeom prst="rect">
            <a:avLst/>
          </a:prstGeom>
        </p:spPr>
      </p:pic>
      <p:sp>
        <p:nvSpPr>
          <p:cNvPr id="4" name="Rectangle 3">
            <a:extLst>
              <a:ext uri="{FF2B5EF4-FFF2-40B4-BE49-F238E27FC236}">
                <a16:creationId xmlns:a16="http://schemas.microsoft.com/office/drawing/2014/main" id="{E43AAAB6-C9A7-4C1A-B466-EE75C15E2026}"/>
              </a:ext>
            </a:extLst>
          </p:cNvPr>
          <p:cNvSpPr/>
          <p:nvPr/>
        </p:nvSpPr>
        <p:spPr>
          <a:xfrm>
            <a:off x="2501410" y="649613"/>
            <a:ext cx="6570368" cy="4409831"/>
          </a:xfrm>
          <a:prstGeom prst="rect">
            <a:avLst/>
          </a:prstGeom>
          <a:solidFill>
            <a:srgbClr val="142A2A">
              <a:alpha val="62000"/>
            </a:srgbClr>
          </a:solidFill>
          <a:ln>
            <a:noFill/>
          </a:ln>
          <a:effectLst>
            <a:outerShdw blurRad="50800" dist="381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5" name="Rectangle 4">
            <a:extLst>
              <a:ext uri="{FF2B5EF4-FFF2-40B4-BE49-F238E27FC236}">
                <a16:creationId xmlns:a16="http://schemas.microsoft.com/office/drawing/2014/main" id="{5651A0E9-FE05-4401-9E15-8B6E07B0FBC5}"/>
              </a:ext>
            </a:extLst>
          </p:cNvPr>
          <p:cNvSpPr/>
          <p:nvPr/>
        </p:nvSpPr>
        <p:spPr>
          <a:xfrm>
            <a:off x="72225" y="662000"/>
            <a:ext cx="2354035" cy="4409831"/>
          </a:xfrm>
          <a:prstGeom prst="rect">
            <a:avLst/>
          </a:prstGeom>
          <a:solidFill>
            <a:schemeClr val="accent6">
              <a:lumMod val="75000"/>
              <a:alpha val="3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6" name="Rectangle 5">
            <a:extLst>
              <a:ext uri="{FF2B5EF4-FFF2-40B4-BE49-F238E27FC236}">
                <a16:creationId xmlns:a16="http://schemas.microsoft.com/office/drawing/2014/main" id="{A596DC2B-6F11-45AB-844C-9DEC6F71BADF}"/>
              </a:ext>
            </a:extLst>
          </p:cNvPr>
          <p:cNvSpPr/>
          <p:nvPr/>
        </p:nvSpPr>
        <p:spPr>
          <a:xfrm rot="16200000">
            <a:off x="4312337" y="-4168443"/>
            <a:ext cx="519329" cy="8999554"/>
          </a:xfrm>
          <a:prstGeom prst="rect">
            <a:avLst/>
          </a:prstGeom>
          <a:solidFill>
            <a:srgbClr val="162D2D">
              <a:alpha val="74000"/>
            </a:srgbClr>
          </a:solidFill>
          <a:ln>
            <a:noFill/>
          </a:ln>
          <a:effectLst>
            <a:outerShdw blurRad="50800" dist="381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12" name="TextBox 11">
            <a:extLst>
              <a:ext uri="{FF2B5EF4-FFF2-40B4-BE49-F238E27FC236}">
                <a16:creationId xmlns:a16="http://schemas.microsoft.com/office/drawing/2014/main" id="{E638C082-7005-4F8C-A8AE-2E514221060F}"/>
              </a:ext>
            </a:extLst>
          </p:cNvPr>
          <p:cNvSpPr txBox="1"/>
          <p:nvPr/>
        </p:nvSpPr>
        <p:spPr>
          <a:xfrm>
            <a:off x="327602" y="158256"/>
            <a:ext cx="2927340" cy="369204"/>
          </a:xfrm>
          <a:prstGeom prst="rect">
            <a:avLst/>
          </a:prstGeom>
          <a:noFill/>
          <a:effectLst/>
        </p:spPr>
        <p:txBody>
          <a:bodyPr wrap="none" rtlCol="0">
            <a:spAutoFit/>
          </a:bodyPr>
          <a:lstStyle/>
          <a:p>
            <a:pPr defTabSz="342900" fontAlgn="auto">
              <a:spcBef>
                <a:spcPts val="0"/>
              </a:spcBef>
              <a:spcAft>
                <a:spcPts val="0"/>
              </a:spcAft>
            </a:pPr>
            <a:r>
              <a:rPr lang="sl-SI" sz="1799" b="1" dirty="0">
                <a:solidFill>
                  <a:srgbClr val="C9D8B1"/>
                </a:solidFill>
                <a:latin typeface="Cambria" panose="02040503050406030204" pitchFamily="18" charset="0"/>
                <a:ea typeface="Cambria" panose="02040503050406030204" pitchFamily="18" charset="0"/>
              </a:rPr>
              <a:t>Statistics – February 2020</a:t>
            </a:r>
            <a:endParaRPr lang="en-GB" sz="1799" b="1" dirty="0">
              <a:solidFill>
                <a:srgbClr val="C9D8B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297E17C-6299-43D4-84E0-91AD9C0BEC92}"/>
              </a:ext>
            </a:extLst>
          </p:cNvPr>
          <p:cNvSpPr txBox="1"/>
          <p:nvPr/>
        </p:nvSpPr>
        <p:spPr>
          <a:xfrm>
            <a:off x="2660059" y="713147"/>
            <a:ext cx="2031875" cy="484620"/>
          </a:xfrm>
          <a:prstGeom prst="rect">
            <a:avLst/>
          </a:prstGeom>
          <a:noFill/>
          <a:effectLst>
            <a:outerShdw blurRad="50800" dist="12700" dir="3720000" algn="l" rotWithShape="0">
              <a:prstClr val="black">
                <a:alpha val="26000"/>
              </a:prstClr>
            </a:outerShdw>
          </a:effectLst>
        </p:spPr>
        <p:txBody>
          <a:bodyPr wrap="square" rtlCol="0">
            <a:spAutoFit/>
          </a:bodyPr>
          <a:lstStyle/>
          <a:p>
            <a:pPr algn="ctr" defTabSz="342900" fontAlgn="auto">
              <a:spcBef>
                <a:spcPts val="0"/>
              </a:spcBef>
              <a:spcAft>
                <a:spcPts val="0"/>
              </a:spcAft>
            </a:pPr>
            <a:r>
              <a:rPr lang="sl-SI" sz="2549" b="1" dirty="0">
                <a:solidFill>
                  <a:prstClr val="white"/>
                </a:solidFill>
                <a:latin typeface="Calibri"/>
              </a:rPr>
              <a:t>EO Browser</a:t>
            </a:r>
            <a:endParaRPr lang="en-GB" sz="2549" b="1" dirty="0">
              <a:solidFill>
                <a:prstClr val="white"/>
              </a:solidFill>
              <a:latin typeface="Calibri"/>
            </a:endParaRPr>
          </a:p>
        </p:txBody>
      </p:sp>
      <p:sp>
        <p:nvSpPr>
          <p:cNvPr id="34" name="Rectangle 33">
            <a:extLst>
              <a:ext uri="{FF2B5EF4-FFF2-40B4-BE49-F238E27FC236}">
                <a16:creationId xmlns:a16="http://schemas.microsoft.com/office/drawing/2014/main" id="{93ADFB32-01E3-493A-A7CA-1764009B6658}"/>
              </a:ext>
            </a:extLst>
          </p:cNvPr>
          <p:cNvSpPr/>
          <p:nvPr/>
        </p:nvSpPr>
        <p:spPr>
          <a:xfrm>
            <a:off x="72223" y="1220729"/>
            <a:ext cx="2354036" cy="557103"/>
          </a:xfrm>
          <a:prstGeom prst="rect">
            <a:avLst/>
          </a:prstGeom>
          <a:solidFill>
            <a:schemeClr val="bg1">
              <a:alpha val="2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SI" sz="1349">
              <a:solidFill>
                <a:prstClr val="white"/>
              </a:solidFill>
              <a:latin typeface="Calibri"/>
            </a:endParaRPr>
          </a:p>
        </p:txBody>
      </p:sp>
      <p:sp>
        <p:nvSpPr>
          <p:cNvPr id="35" name="Rectangle 34">
            <a:extLst>
              <a:ext uri="{FF2B5EF4-FFF2-40B4-BE49-F238E27FC236}">
                <a16:creationId xmlns:a16="http://schemas.microsoft.com/office/drawing/2014/main" id="{4EC56F2B-7C8D-47A5-BDE8-047EFBFCA1A5}"/>
              </a:ext>
            </a:extLst>
          </p:cNvPr>
          <p:cNvSpPr/>
          <p:nvPr/>
        </p:nvSpPr>
        <p:spPr>
          <a:xfrm>
            <a:off x="72223" y="1904411"/>
            <a:ext cx="2354036" cy="557103"/>
          </a:xfrm>
          <a:prstGeom prst="rect">
            <a:avLst/>
          </a:prstGeom>
          <a:solidFill>
            <a:schemeClr val="bg1">
              <a:alpha val="2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SI" sz="1349" dirty="0">
              <a:solidFill>
                <a:prstClr val="white"/>
              </a:solidFill>
              <a:latin typeface="Calibri"/>
            </a:endParaRPr>
          </a:p>
        </p:txBody>
      </p:sp>
      <p:sp>
        <p:nvSpPr>
          <p:cNvPr id="38" name="Rectangle 37">
            <a:extLst>
              <a:ext uri="{FF2B5EF4-FFF2-40B4-BE49-F238E27FC236}">
                <a16:creationId xmlns:a16="http://schemas.microsoft.com/office/drawing/2014/main" id="{E76FA6EB-BB8B-48AF-BFB9-CA45FED5FCAF}"/>
              </a:ext>
            </a:extLst>
          </p:cNvPr>
          <p:cNvSpPr/>
          <p:nvPr/>
        </p:nvSpPr>
        <p:spPr>
          <a:xfrm>
            <a:off x="72040" y="2586905"/>
            <a:ext cx="2354036" cy="557103"/>
          </a:xfrm>
          <a:prstGeom prst="rect">
            <a:avLst/>
          </a:prstGeom>
          <a:solidFill>
            <a:schemeClr val="bg1">
              <a:alpha val="2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SI" sz="1349">
              <a:solidFill>
                <a:prstClr val="white"/>
              </a:solidFill>
              <a:latin typeface="Calibri"/>
            </a:endParaRPr>
          </a:p>
        </p:txBody>
      </p:sp>
      <p:sp>
        <p:nvSpPr>
          <p:cNvPr id="51" name="Rectangle 50">
            <a:extLst>
              <a:ext uri="{FF2B5EF4-FFF2-40B4-BE49-F238E27FC236}">
                <a16:creationId xmlns:a16="http://schemas.microsoft.com/office/drawing/2014/main" id="{39F0F51D-7607-444F-B80D-9BCDAD3E1501}"/>
              </a:ext>
            </a:extLst>
          </p:cNvPr>
          <p:cNvSpPr/>
          <p:nvPr/>
        </p:nvSpPr>
        <p:spPr>
          <a:xfrm>
            <a:off x="2500534" y="1220729"/>
            <a:ext cx="2354036" cy="557103"/>
          </a:xfrm>
          <a:prstGeom prst="rect">
            <a:avLst/>
          </a:prstGeom>
          <a:solidFill>
            <a:schemeClr val="bg1">
              <a:alpha val="8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52" name="Rectangle 51">
            <a:extLst>
              <a:ext uri="{FF2B5EF4-FFF2-40B4-BE49-F238E27FC236}">
                <a16:creationId xmlns:a16="http://schemas.microsoft.com/office/drawing/2014/main" id="{FD30CE5C-609E-4F7E-9078-8E18491AB8D1}"/>
              </a:ext>
            </a:extLst>
          </p:cNvPr>
          <p:cNvSpPr/>
          <p:nvPr/>
        </p:nvSpPr>
        <p:spPr>
          <a:xfrm>
            <a:off x="2501221" y="1907102"/>
            <a:ext cx="2354036" cy="557103"/>
          </a:xfrm>
          <a:prstGeom prst="rect">
            <a:avLst/>
          </a:prstGeom>
          <a:solidFill>
            <a:schemeClr val="bg1">
              <a:alpha val="8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54" name="TextBox 53">
            <a:extLst>
              <a:ext uri="{FF2B5EF4-FFF2-40B4-BE49-F238E27FC236}">
                <a16:creationId xmlns:a16="http://schemas.microsoft.com/office/drawing/2014/main" id="{93057955-F70E-4BA3-9BB0-540D957B43D5}"/>
              </a:ext>
            </a:extLst>
          </p:cNvPr>
          <p:cNvSpPr txBox="1"/>
          <p:nvPr/>
        </p:nvSpPr>
        <p:spPr>
          <a:xfrm>
            <a:off x="798283" y="1388722"/>
            <a:ext cx="1671083" cy="374461"/>
          </a:xfrm>
          <a:prstGeom prst="rect">
            <a:avLst/>
          </a:prstGeom>
          <a:noFill/>
        </p:spPr>
        <p:txBody>
          <a:bodyPr wrap="square" rtlCol="0">
            <a:spAutoFit/>
          </a:bodyPr>
          <a:lstStyle/>
          <a:p>
            <a:pPr defTabSz="342900" fontAlgn="auto">
              <a:lnSpc>
                <a:spcPts val="1125"/>
              </a:lnSpc>
              <a:spcBef>
                <a:spcPts val="0"/>
              </a:spcBef>
              <a:spcAft>
                <a:spcPts val="0"/>
              </a:spcAft>
            </a:pPr>
            <a:r>
              <a:rPr lang="sl-SI" sz="2399" b="1" dirty="0">
                <a:solidFill>
                  <a:prstClr val="white"/>
                </a:solidFill>
                <a:latin typeface="Cambria" panose="02040503050406030204" pitchFamily="18" charset="0"/>
                <a:ea typeface="Cambria" panose="02040503050406030204" pitchFamily="18" charset="0"/>
              </a:rPr>
              <a:t>79 k</a:t>
            </a:r>
          </a:p>
          <a:p>
            <a:pPr defTabSz="342900" fontAlgn="auto">
              <a:lnSpc>
                <a:spcPts val="1125"/>
              </a:lnSpc>
              <a:spcBef>
                <a:spcPts val="0"/>
              </a:spcBef>
              <a:spcAft>
                <a:spcPts val="0"/>
              </a:spcAft>
            </a:pPr>
            <a:r>
              <a:rPr lang="sl-SI" sz="1125" dirty="0">
                <a:solidFill>
                  <a:srgbClr val="9BBB59">
                    <a:lumMod val="60000"/>
                    <a:lumOff val="40000"/>
                  </a:srgbClr>
                </a:solidFill>
                <a:latin typeface="Cambria" panose="02040503050406030204" pitchFamily="18" charset="0"/>
                <a:ea typeface="Cambria" panose="02040503050406030204" pitchFamily="18" charset="0"/>
              </a:rPr>
              <a:t>registered users</a:t>
            </a:r>
          </a:p>
        </p:txBody>
      </p:sp>
      <p:sp>
        <p:nvSpPr>
          <p:cNvPr id="55" name="TextBox 54">
            <a:extLst>
              <a:ext uri="{FF2B5EF4-FFF2-40B4-BE49-F238E27FC236}">
                <a16:creationId xmlns:a16="http://schemas.microsoft.com/office/drawing/2014/main" id="{DD2C4A92-0E7C-4D66-B5D0-466D84C53DCD}"/>
              </a:ext>
            </a:extLst>
          </p:cNvPr>
          <p:cNvSpPr txBox="1"/>
          <p:nvPr/>
        </p:nvSpPr>
        <p:spPr>
          <a:xfrm>
            <a:off x="804085" y="2073021"/>
            <a:ext cx="1671083" cy="374461"/>
          </a:xfrm>
          <a:prstGeom prst="rect">
            <a:avLst/>
          </a:prstGeom>
          <a:noFill/>
        </p:spPr>
        <p:txBody>
          <a:bodyPr wrap="square" rtlCol="0">
            <a:spAutoFit/>
          </a:bodyPr>
          <a:lstStyle/>
          <a:p>
            <a:pPr defTabSz="342900" fontAlgn="auto">
              <a:lnSpc>
                <a:spcPts val="1125"/>
              </a:lnSpc>
              <a:spcBef>
                <a:spcPts val="0"/>
              </a:spcBef>
              <a:spcAft>
                <a:spcPts val="0"/>
              </a:spcAft>
            </a:pPr>
            <a:r>
              <a:rPr lang="sl-SI" sz="2399" b="1" dirty="0">
                <a:solidFill>
                  <a:prstClr val="white"/>
                </a:solidFill>
                <a:latin typeface="Cambria" panose="02040503050406030204" pitchFamily="18" charset="0"/>
                <a:ea typeface="Cambria" panose="02040503050406030204" pitchFamily="18" charset="0"/>
              </a:rPr>
              <a:t>200 M</a:t>
            </a:r>
          </a:p>
          <a:p>
            <a:pPr defTabSz="342900" fontAlgn="auto">
              <a:lnSpc>
                <a:spcPts val="1125"/>
              </a:lnSpc>
              <a:spcBef>
                <a:spcPts val="0"/>
              </a:spcBef>
              <a:spcAft>
                <a:spcPts val="0"/>
              </a:spcAft>
            </a:pPr>
            <a:r>
              <a:rPr lang="sl-SI" sz="1125" dirty="0">
                <a:solidFill>
                  <a:srgbClr val="9BBB59">
                    <a:lumMod val="60000"/>
                    <a:lumOff val="40000"/>
                  </a:srgbClr>
                </a:solidFill>
                <a:latin typeface="Cambria" panose="02040503050406030204" pitchFamily="18" charset="0"/>
                <a:ea typeface="Cambria" panose="02040503050406030204" pitchFamily="18" charset="0"/>
              </a:rPr>
              <a:t>processed requests</a:t>
            </a:r>
          </a:p>
        </p:txBody>
      </p:sp>
      <p:sp>
        <p:nvSpPr>
          <p:cNvPr id="56" name="TextBox 55">
            <a:extLst>
              <a:ext uri="{FF2B5EF4-FFF2-40B4-BE49-F238E27FC236}">
                <a16:creationId xmlns:a16="http://schemas.microsoft.com/office/drawing/2014/main" id="{F9FB57FB-3306-4D05-8DFD-56C69CDC643A}"/>
              </a:ext>
            </a:extLst>
          </p:cNvPr>
          <p:cNvSpPr txBox="1"/>
          <p:nvPr/>
        </p:nvSpPr>
        <p:spPr>
          <a:xfrm>
            <a:off x="790481" y="2759049"/>
            <a:ext cx="1671083" cy="374461"/>
          </a:xfrm>
          <a:prstGeom prst="rect">
            <a:avLst/>
          </a:prstGeom>
          <a:noFill/>
        </p:spPr>
        <p:txBody>
          <a:bodyPr wrap="square" rtlCol="0">
            <a:spAutoFit/>
          </a:bodyPr>
          <a:lstStyle/>
          <a:p>
            <a:pPr defTabSz="342900" fontAlgn="auto">
              <a:lnSpc>
                <a:spcPts val="1125"/>
              </a:lnSpc>
              <a:spcBef>
                <a:spcPts val="0"/>
              </a:spcBef>
              <a:spcAft>
                <a:spcPts val="0"/>
              </a:spcAft>
            </a:pPr>
            <a:r>
              <a:rPr lang="sl-SI" sz="2399" b="1" dirty="0">
                <a:solidFill>
                  <a:prstClr val="white"/>
                </a:solidFill>
                <a:latin typeface="Cambria" panose="02040503050406030204" pitchFamily="18" charset="0"/>
                <a:ea typeface="Cambria" panose="02040503050406030204" pitchFamily="18" charset="0"/>
              </a:rPr>
              <a:t>15 PB</a:t>
            </a:r>
          </a:p>
          <a:p>
            <a:pPr defTabSz="342900" fontAlgn="auto">
              <a:lnSpc>
                <a:spcPts val="1125"/>
              </a:lnSpc>
              <a:spcBef>
                <a:spcPts val="0"/>
              </a:spcBef>
              <a:spcAft>
                <a:spcPts val="0"/>
              </a:spcAft>
            </a:pPr>
            <a:r>
              <a:rPr lang="sl-SI" sz="1125" dirty="0">
                <a:solidFill>
                  <a:srgbClr val="9BBB59">
                    <a:lumMod val="60000"/>
                    <a:lumOff val="40000"/>
                  </a:srgbClr>
                </a:solidFill>
                <a:latin typeface="Cambria" panose="02040503050406030204" pitchFamily="18" charset="0"/>
                <a:ea typeface="Cambria" panose="02040503050406030204" pitchFamily="18" charset="0"/>
              </a:rPr>
              <a:t>of satellite imagery</a:t>
            </a:r>
          </a:p>
        </p:txBody>
      </p:sp>
      <p:sp>
        <p:nvSpPr>
          <p:cNvPr id="57" name="Rectangle 56">
            <a:extLst>
              <a:ext uri="{FF2B5EF4-FFF2-40B4-BE49-F238E27FC236}">
                <a16:creationId xmlns:a16="http://schemas.microsoft.com/office/drawing/2014/main" id="{D4930B98-B156-4AD6-9EE8-90CDA4413457}"/>
              </a:ext>
            </a:extLst>
          </p:cNvPr>
          <p:cNvSpPr/>
          <p:nvPr/>
        </p:nvSpPr>
        <p:spPr>
          <a:xfrm>
            <a:off x="72040" y="3268833"/>
            <a:ext cx="2354036" cy="557103"/>
          </a:xfrm>
          <a:prstGeom prst="rect">
            <a:avLst/>
          </a:prstGeom>
          <a:solidFill>
            <a:schemeClr val="bg1">
              <a:alpha val="2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59" name="TextBox 58">
            <a:extLst>
              <a:ext uri="{FF2B5EF4-FFF2-40B4-BE49-F238E27FC236}">
                <a16:creationId xmlns:a16="http://schemas.microsoft.com/office/drawing/2014/main" id="{7129D70C-8FB6-4F55-8668-C51AD6EEB0CF}"/>
              </a:ext>
            </a:extLst>
          </p:cNvPr>
          <p:cNvSpPr txBox="1"/>
          <p:nvPr/>
        </p:nvSpPr>
        <p:spPr>
          <a:xfrm>
            <a:off x="787765" y="3442626"/>
            <a:ext cx="1671083" cy="374461"/>
          </a:xfrm>
          <a:prstGeom prst="rect">
            <a:avLst/>
          </a:prstGeom>
          <a:noFill/>
        </p:spPr>
        <p:txBody>
          <a:bodyPr wrap="square" rtlCol="0">
            <a:spAutoFit/>
          </a:bodyPr>
          <a:lstStyle/>
          <a:p>
            <a:pPr defTabSz="342900" fontAlgn="auto">
              <a:lnSpc>
                <a:spcPts val="1125"/>
              </a:lnSpc>
              <a:spcBef>
                <a:spcPts val="0"/>
              </a:spcBef>
              <a:spcAft>
                <a:spcPts val="0"/>
              </a:spcAft>
            </a:pPr>
            <a:r>
              <a:rPr lang="sl-SI" sz="2399" b="1" dirty="0">
                <a:solidFill>
                  <a:prstClr val="white"/>
                </a:solidFill>
                <a:latin typeface="Cambria" panose="02040503050406030204" pitchFamily="18" charset="0"/>
                <a:ea typeface="Cambria" panose="02040503050406030204" pitchFamily="18" charset="0"/>
              </a:rPr>
              <a:t>500 TB</a:t>
            </a:r>
          </a:p>
          <a:p>
            <a:pPr defTabSz="342900" fontAlgn="auto">
              <a:lnSpc>
                <a:spcPts val="1125"/>
              </a:lnSpc>
              <a:spcBef>
                <a:spcPts val="0"/>
              </a:spcBef>
              <a:spcAft>
                <a:spcPts val="0"/>
              </a:spcAft>
            </a:pPr>
            <a:r>
              <a:rPr lang="sl-SI" sz="1125" dirty="0">
                <a:solidFill>
                  <a:srgbClr val="9BBB59">
                    <a:lumMod val="60000"/>
                    <a:lumOff val="40000"/>
                  </a:srgbClr>
                </a:solidFill>
                <a:latin typeface="Cambria" panose="02040503050406030204" pitchFamily="18" charset="0"/>
                <a:ea typeface="Cambria" panose="02040503050406030204" pitchFamily="18" charset="0"/>
              </a:rPr>
              <a:t>added every month</a:t>
            </a:r>
          </a:p>
        </p:txBody>
      </p:sp>
      <p:sp>
        <p:nvSpPr>
          <p:cNvPr id="65" name="Rectangle 64">
            <a:extLst>
              <a:ext uri="{FF2B5EF4-FFF2-40B4-BE49-F238E27FC236}">
                <a16:creationId xmlns:a16="http://schemas.microsoft.com/office/drawing/2014/main" id="{C8CBD4F0-8208-4EDC-ACD8-ADFF87C2F941}"/>
              </a:ext>
            </a:extLst>
          </p:cNvPr>
          <p:cNvSpPr/>
          <p:nvPr/>
        </p:nvSpPr>
        <p:spPr>
          <a:xfrm>
            <a:off x="70207" y="3947439"/>
            <a:ext cx="2354036" cy="1121476"/>
          </a:xfrm>
          <a:prstGeom prst="rect">
            <a:avLst/>
          </a:prstGeom>
          <a:solidFill>
            <a:schemeClr val="bg1">
              <a:alpha val="2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7" name="TextBox 6">
            <a:extLst>
              <a:ext uri="{FF2B5EF4-FFF2-40B4-BE49-F238E27FC236}">
                <a16:creationId xmlns:a16="http://schemas.microsoft.com/office/drawing/2014/main" id="{C439A243-ED39-4265-925F-69C31560D908}"/>
              </a:ext>
            </a:extLst>
          </p:cNvPr>
          <p:cNvSpPr txBox="1"/>
          <p:nvPr/>
        </p:nvSpPr>
        <p:spPr>
          <a:xfrm>
            <a:off x="118945" y="708953"/>
            <a:ext cx="2246870" cy="484620"/>
          </a:xfrm>
          <a:prstGeom prst="rect">
            <a:avLst/>
          </a:prstGeom>
          <a:noFill/>
          <a:effectLst>
            <a:outerShdw blurRad="50800" dist="12700" dir="3720000" algn="l" rotWithShape="0">
              <a:prstClr val="black">
                <a:alpha val="26000"/>
              </a:prstClr>
            </a:outerShdw>
          </a:effectLst>
        </p:spPr>
        <p:txBody>
          <a:bodyPr wrap="square" rtlCol="0">
            <a:spAutoFit/>
          </a:bodyPr>
          <a:lstStyle/>
          <a:p>
            <a:pPr algn="ctr" defTabSz="342900" fontAlgn="auto">
              <a:spcBef>
                <a:spcPts val="0"/>
              </a:spcBef>
              <a:spcAft>
                <a:spcPts val="0"/>
              </a:spcAft>
            </a:pPr>
            <a:r>
              <a:rPr lang="en-GB" sz="2549" b="1" dirty="0">
                <a:solidFill>
                  <a:prstClr val="white"/>
                </a:solidFill>
                <a:latin typeface="Calibri"/>
              </a:rPr>
              <a:t>Cloud API</a:t>
            </a:r>
          </a:p>
        </p:txBody>
      </p:sp>
      <p:sp>
        <p:nvSpPr>
          <p:cNvPr id="60" name="TextBox 59">
            <a:extLst>
              <a:ext uri="{FF2B5EF4-FFF2-40B4-BE49-F238E27FC236}">
                <a16:creationId xmlns:a16="http://schemas.microsoft.com/office/drawing/2014/main" id="{D6A9B7FE-B7AC-4EFC-9DAA-05E352137ECF}"/>
              </a:ext>
            </a:extLst>
          </p:cNvPr>
          <p:cNvSpPr txBox="1"/>
          <p:nvPr/>
        </p:nvSpPr>
        <p:spPr>
          <a:xfrm>
            <a:off x="322435" y="4085385"/>
            <a:ext cx="1671083" cy="233397"/>
          </a:xfrm>
          <a:prstGeom prst="rect">
            <a:avLst/>
          </a:prstGeom>
          <a:noFill/>
          <a:effectLst>
            <a:outerShdw blurRad="50800" dist="38100" dir="2700000" algn="tl" rotWithShape="0">
              <a:prstClr val="black">
                <a:alpha val="22000"/>
              </a:prstClr>
            </a:outerShdw>
          </a:effectLst>
        </p:spPr>
        <p:txBody>
          <a:bodyPr wrap="square" rtlCol="0">
            <a:spAutoFit/>
          </a:bodyPr>
          <a:lstStyle/>
          <a:p>
            <a:pPr defTabSz="342900" fontAlgn="auto">
              <a:lnSpc>
                <a:spcPts val="1050"/>
              </a:lnSpc>
              <a:spcBef>
                <a:spcPts val="0"/>
              </a:spcBef>
              <a:spcAft>
                <a:spcPts val="0"/>
              </a:spcAft>
            </a:pPr>
            <a:r>
              <a:rPr lang="sl-SI" sz="1125" b="1" dirty="0">
                <a:solidFill>
                  <a:prstClr val="white"/>
                </a:solidFill>
                <a:latin typeface="Cambria" panose="02040503050406030204" pitchFamily="18" charset="0"/>
                <a:ea typeface="Cambria" panose="02040503050406030204" pitchFamily="18" charset="0"/>
              </a:rPr>
              <a:t>4</a:t>
            </a:r>
            <a:r>
              <a:rPr lang="sl-SI" sz="975" b="1" dirty="0">
                <a:solidFill>
                  <a:prstClr val="white"/>
                </a:solidFill>
                <a:latin typeface="Cambria" panose="02040503050406030204" pitchFamily="18" charset="0"/>
                <a:ea typeface="Cambria" panose="02040503050406030204" pitchFamily="18" charset="0"/>
              </a:rPr>
              <a:t> Sentinel missions</a:t>
            </a:r>
          </a:p>
        </p:txBody>
      </p:sp>
      <p:sp>
        <p:nvSpPr>
          <p:cNvPr id="61" name="TextBox 60">
            <a:extLst>
              <a:ext uri="{FF2B5EF4-FFF2-40B4-BE49-F238E27FC236}">
                <a16:creationId xmlns:a16="http://schemas.microsoft.com/office/drawing/2014/main" id="{EAA4989F-017E-4F26-BE25-53B532523586}"/>
              </a:ext>
            </a:extLst>
          </p:cNvPr>
          <p:cNvSpPr txBox="1"/>
          <p:nvPr/>
        </p:nvSpPr>
        <p:spPr>
          <a:xfrm>
            <a:off x="322435" y="4324282"/>
            <a:ext cx="1671083" cy="233397"/>
          </a:xfrm>
          <a:prstGeom prst="rect">
            <a:avLst/>
          </a:prstGeom>
          <a:noFill/>
          <a:effectLst>
            <a:outerShdw blurRad="50800" dist="38100" dir="2700000" algn="tl" rotWithShape="0">
              <a:prstClr val="black">
                <a:alpha val="22000"/>
              </a:prstClr>
            </a:outerShdw>
          </a:effectLst>
        </p:spPr>
        <p:txBody>
          <a:bodyPr wrap="square" rtlCol="0">
            <a:spAutoFit/>
          </a:bodyPr>
          <a:lstStyle/>
          <a:p>
            <a:pPr defTabSz="342900" fontAlgn="auto">
              <a:lnSpc>
                <a:spcPts val="1050"/>
              </a:lnSpc>
              <a:spcBef>
                <a:spcPts val="0"/>
              </a:spcBef>
              <a:spcAft>
                <a:spcPts val="0"/>
              </a:spcAft>
            </a:pPr>
            <a:r>
              <a:rPr lang="sl-SI" sz="1125" b="1" dirty="0">
                <a:solidFill>
                  <a:prstClr val="white"/>
                </a:solidFill>
                <a:latin typeface="Cambria" panose="02040503050406030204" pitchFamily="18" charset="0"/>
                <a:ea typeface="Cambria" panose="02040503050406030204" pitchFamily="18" charset="0"/>
              </a:rPr>
              <a:t>3</a:t>
            </a:r>
            <a:r>
              <a:rPr lang="sl-SI" sz="975" b="1" dirty="0">
                <a:solidFill>
                  <a:prstClr val="white"/>
                </a:solidFill>
                <a:latin typeface="Cambria" panose="02040503050406030204" pitchFamily="18" charset="0"/>
                <a:ea typeface="Cambria" panose="02040503050406030204" pitchFamily="18" charset="0"/>
              </a:rPr>
              <a:t> Landsat missions</a:t>
            </a:r>
          </a:p>
        </p:txBody>
      </p:sp>
      <p:sp>
        <p:nvSpPr>
          <p:cNvPr id="76" name="TextBox 75">
            <a:extLst>
              <a:ext uri="{FF2B5EF4-FFF2-40B4-BE49-F238E27FC236}">
                <a16:creationId xmlns:a16="http://schemas.microsoft.com/office/drawing/2014/main" id="{77EBC75F-22D1-4B7D-B46B-CF0BB3E3D11D}"/>
              </a:ext>
            </a:extLst>
          </p:cNvPr>
          <p:cNvSpPr txBox="1"/>
          <p:nvPr/>
        </p:nvSpPr>
        <p:spPr>
          <a:xfrm>
            <a:off x="3341835" y="1396169"/>
            <a:ext cx="1671083" cy="374461"/>
          </a:xfrm>
          <a:prstGeom prst="rect">
            <a:avLst/>
          </a:prstGeom>
          <a:noFill/>
        </p:spPr>
        <p:txBody>
          <a:bodyPr wrap="square" rtlCol="0">
            <a:spAutoFit/>
          </a:bodyPr>
          <a:lstStyle/>
          <a:p>
            <a:pPr defTabSz="342900" fontAlgn="auto">
              <a:lnSpc>
                <a:spcPts val="1125"/>
              </a:lnSpc>
              <a:spcBef>
                <a:spcPts val="0"/>
              </a:spcBef>
              <a:spcAft>
                <a:spcPts val="0"/>
              </a:spcAft>
            </a:pPr>
            <a:r>
              <a:rPr lang="sl-SI" sz="2399" b="1" dirty="0">
                <a:solidFill>
                  <a:prstClr val="white"/>
                </a:solidFill>
                <a:latin typeface="Cambria" panose="02040503050406030204" pitchFamily="18" charset="0"/>
                <a:ea typeface="Cambria" panose="02040503050406030204" pitchFamily="18" charset="0"/>
              </a:rPr>
              <a:t>38 k</a:t>
            </a:r>
          </a:p>
          <a:p>
            <a:pPr defTabSz="342900" fontAlgn="auto">
              <a:lnSpc>
                <a:spcPts val="1125"/>
              </a:lnSpc>
              <a:spcBef>
                <a:spcPts val="0"/>
              </a:spcBef>
              <a:spcAft>
                <a:spcPts val="0"/>
              </a:spcAft>
            </a:pPr>
            <a:r>
              <a:rPr lang="sl-SI" sz="1125" dirty="0">
                <a:solidFill>
                  <a:srgbClr val="9BBB59">
                    <a:lumMod val="60000"/>
                    <a:lumOff val="40000"/>
                  </a:srgbClr>
                </a:solidFill>
                <a:latin typeface="Cambria" panose="02040503050406030204" pitchFamily="18" charset="0"/>
                <a:ea typeface="Cambria" panose="02040503050406030204" pitchFamily="18" charset="0"/>
              </a:rPr>
              <a:t>monthly visitors</a:t>
            </a:r>
          </a:p>
        </p:txBody>
      </p:sp>
      <p:grpSp>
        <p:nvGrpSpPr>
          <p:cNvPr id="11" name="Group 10">
            <a:extLst>
              <a:ext uri="{FF2B5EF4-FFF2-40B4-BE49-F238E27FC236}">
                <a16:creationId xmlns:a16="http://schemas.microsoft.com/office/drawing/2014/main" id="{697250CE-DCB4-4101-9AFF-21137A62BD54}"/>
              </a:ext>
            </a:extLst>
          </p:cNvPr>
          <p:cNvGrpSpPr/>
          <p:nvPr/>
        </p:nvGrpSpPr>
        <p:grpSpPr>
          <a:xfrm>
            <a:off x="5030928" y="844330"/>
            <a:ext cx="3851716" cy="1842562"/>
            <a:chOff x="7506777" y="4781619"/>
            <a:chExt cx="5218323" cy="2496311"/>
          </a:xfrm>
          <a:effectLst>
            <a:outerShdw blurRad="63500" sx="102000" sy="102000" algn="ctr" rotWithShape="0">
              <a:prstClr val="black">
                <a:alpha val="40000"/>
              </a:prstClr>
            </a:outerShdw>
          </a:effectLst>
        </p:grpSpPr>
        <p:pic>
          <p:nvPicPr>
            <p:cNvPr id="10" name="Picture 9">
              <a:extLst>
                <a:ext uri="{FF2B5EF4-FFF2-40B4-BE49-F238E27FC236}">
                  <a16:creationId xmlns:a16="http://schemas.microsoft.com/office/drawing/2014/main" id="{1FFA8D33-C799-4715-AEA4-7C843897CC6C}"/>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 contrast="25000"/>
                      </a14:imgEffect>
                    </a14:imgLayer>
                  </a14:imgProps>
                </a:ext>
                <a:ext uri="{28A0092B-C50C-407E-A947-70E740481C1C}">
                  <a14:useLocalDpi xmlns:a14="http://schemas.microsoft.com/office/drawing/2010/main"/>
                </a:ext>
              </a:extLst>
            </a:blip>
            <a:stretch>
              <a:fillRect/>
            </a:stretch>
          </p:blipFill>
          <p:spPr>
            <a:xfrm>
              <a:off x="7506777" y="4781619"/>
              <a:ext cx="5218323" cy="2496311"/>
            </a:xfrm>
            <a:prstGeom prst="rect">
              <a:avLst/>
            </a:prstGeom>
          </p:spPr>
        </p:pic>
        <p:pic>
          <p:nvPicPr>
            <p:cNvPr id="8" name="Picture 7">
              <a:extLst>
                <a:ext uri="{FF2B5EF4-FFF2-40B4-BE49-F238E27FC236}">
                  <a16:creationId xmlns:a16="http://schemas.microsoft.com/office/drawing/2014/main" id="{EB453BA1-2C0B-4791-9E69-48DD1A1D79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2176" y="4800355"/>
              <a:ext cx="1128759" cy="1931431"/>
            </a:xfrm>
            <a:prstGeom prst="rect">
              <a:avLst/>
            </a:prstGeom>
          </p:spPr>
        </p:pic>
      </p:grpSp>
      <p:sp>
        <p:nvSpPr>
          <p:cNvPr id="77" name="TextBox 76">
            <a:extLst>
              <a:ext uri="{FF2B5EF4-FFF2-40B4-BE49-F238E27FC236}">
                <a16:creationId xmlns:a16="http://schemas.microsoft.com/office/drawing/2014/main" id="{8D3DB955-243C-46F0-93CE-6E31E4FFD27F}"/>
              </a:ext>
            </a:extLst>
          </p:cNvPr>
          <p:cNvSpPr txBox="1"/>
          <p:nvPr/>
        </p:nvSpPr>
        <p:spPr>
          <a:xfrm>
            <a:off x="3336190" y="2073699"/>
            <a:ext cx="1895236" cy="374461"/>
          </a:xfrm>
          <a:prstGeom prst="rect">
            <a:avLst/>
          </a:prstGeom>
          <a:noFill/>
        </p:spPr>
        <p:txBody>
          <a:bodyPr wrap="square" rtlCol="0">
            <a:spAutoFit/>
          </a:bodyPr>
          <a:lstStyle/>
          <a:p>
            <a:pPr defTabSz="342900" fontAlgn="auto">
              <a:lnSpc>
                <a:spcPts val="1125"/>
              </a:lnSpc>
              <a:spcBef>
                <a:spcPts val="0"/>
              </a:spcBef>
              <a:spcAft>
                <a:spcPts val="0"/>
              </a:spcAft>
            </a:pPr>
            <a:r>
              <a:rPr lang="sl-SI" sz="2399" b="1" dirty="0">
                <a:solidFill>
                  <a:prstClr val="white"/>
                </a:solidFill>
                <a:latin typeface="Cambria" panose="02040503050406030204" pitchFamily="18" charset="0"/>
                <a:ea typeface="Cambria" panose="02040503050406030204" pitchFamily="18" charset="0"/>
              </a:rPr>
              <a:t>40 M</a:t>
            </a:r>
          </a:p>
          <a:p>
            <a:pPr defTabSz="342900" fontAlgn="auto">
              <a:lnSpc>
                <a:spcPts val="1125"/>
              </a:lnSpc>
              <a:spcBef>
                <a:spcPts val="0"/>
              </a:spcBef>
              <a:spcAft>
                <a:spcPts val="0"/>
              </a:spcAft>
            </a:pPr>
            <a:r>
              <a:rPr lang="sl-SI" sz="1125" dirty="0">
                <a:solidFill>
                  <a:srgbClr val="9BBB59">
                    <a:lumMod val="60000"/>
                    <a:lumOff val="40000"/>
                  </a:srgbClr>
                </a:solidFill>
                <a:latin typeface="Cambria" panose="02040503050406030204" pitchFamily="18" charset="0"/>
                <a:ea typeface="Cambria" panose="02040503050406030204" pitchFamily="18" charset="0"/>
              </a:rPr>
              <a:t>processed requests</a:t>
            </a:r>
          </a:p>
        </p:txBody>
      </p:sp>
      <p:sp>
        <p:nvSpPr>
          <p:cNvPr id="62" name="TextBox 61">
            <a:extLst>
              <a:ext uri="{FF2B5EF4-FFF2-40B4-BE49-F238E27FC236}">
                <a16:creationId xmlns:a16="http://schemas.microsoft.com/office/drawing/2014/main" id="{37325772-4DC6-4744-B239-FEC85DD3C3A3}"/>
              </a:ext>
            </a:extLst>
          </p:cNvPr>
          <p:cNvSpPr txBox="1"/>
          <p:nvPr/>
        </p:nvSpPr>
        <p:spPr>
          <a:xfrm>
            <a:off x="322435" y="4552352"/>
            <a:ext cx="1671083" cy="233397"/>
          </a:xfrm>
          <a:prstGeom prst="rect">
            <a:avLst/>
          </a:prstGeom>
          <a:noFill/>
          <a:effectLst>
            <a:outerShdw blurRad="50800" dist="38100" dir="2700000" algn="tl" rotWithShape="0">
              <a:prstClr val="black">
                <a:alpha val="22000"/>
              </a:prstClr>
            </a:outerShdw>
          </a:effectLst>
        </p:spPr>
        <p:txBody>
          <a:bodyPr wrap="square" rtlCol="0">
            <a:spAutoFit/>
          </a:bodyPr>
          <a:lstStyle/>
          <a:p>
            <a:pPr defTabSz="342900" fontAlgn="auto">
              <a:lnSpc>
                <a:spcPts val="1050"/>
              </a:lnSpc>
              <a:spcBef>
                <a:spcPts val="0"/>
              </a:spcBef>
              <a:spcAft>
                <a:spcPts val="0"/>
              </a:spcAft>
            </a:pPr>
            <a:r>
              <a:rPr lang="sl-SI" sz="975" b="1" dirty="0">
                <a:solidFill>
                  <a:prstClr val="white"/>
                </a:solidFill>
                <a:latin typeface="Cambria" panose="02040503050406030204" pitchFamily="18" charset="0"/>
                <a:ea typeface="Cambria" panose="02040503050406030204" pitchFamily="18" charset="0"/>
              </a:rPr>
              <a:t>MODIS</a:t>
            </a:r>
            <a:endParaRPr lang="sl-SI" sz="975" dirty="0">
              <a:solidFill>
                <a:prstClr val="white"/>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6C4FC9A4-118F-497A-A157-A1995A82CF88}"/>
              </a:ext>
            </a:extLst>
          </p:cNvPr>
          <p:cNvSpPr txBox="1"/>
          <p:nvPr/>
        </p:nvSpPr>
        <p:spPr>
          <a:xfrm>
            <a:off x="322435" y="4760311"/>
            <a:ext cx="1671083" cy="233397"/>
          </a:xfrm>
          <a:prstGeom prst="rect">
            <a:avLst/>
          </a:prstGeom>
          <a:noFill/>
          <a:effectLst>
            <a:outerShdw blurRad="50800" dist="38100" dir="2700000" algn="tl" rotWithShape="0">
              <a:prstClr val="black">
                <a:alpha val="22000"/>
              </a:prstClr>
            </a:outerShdw>
          </a:effectLst>
        </p:spPr>
        <p:txBody>
          <a:bodyPr wrap="square" rtlCol="0">
            <a:spAutoFit/>
          </a:bodyPr>
          <a:lstStyle/>
          <a:p>
            <a:pPr defTabSz="342900" fontAlgn="auto">
              <a:lnSpc>
                <a:spcPts val="1050"/>
              </a:lnSpc>
              <a:spcBef>
                <a:spcPts val="0"/>
              </a:spcBef>
              <a:spcAft>
                <a:spcPts val="0"/>
              </a:spcAft>
            </a:pPr>
            <a:r>
              <a:rPr lang="sl-SI" sz="975" b="1" dirty="0">
                <a:solidFill>
                  <a:prstClr val="white"/>
                </a:solidFill>
                <a:latin typeface="Cambria" panose="02040503050406030204" pitchFamily="18" charset="0"/>
                <a:ea typeface="Cambria" panose="02040503050406030204" pitchFamily="18" charset="0"/>
              </a:rPr>
              <a:t>Envisat</a:t>
            </a:r>
            <a:endParaRPr lang="sl-SI" sz="975" dirty="0">
              <a:solidFill>
                <a:prstClr val="white"/>
              </a:solidFill>
              <a:latin typeface="Cambria" panose="02040503050406030204" pitchFamily="18" charset="0"/>
              <a:ea typeface="Cambria" panose="02040503050406030204" pitchFamily="18" charset="0"/>
            </a:endParaRPr>
          </a:p>
        </p:txBody>
      </p:sp>
      <p:pic>
        <p:nvPicPr>
          <p:cNvPr id="26" name="Graphic 25">
            <a:extLst>
              <a:ext uri="{FF2B5EF4-FFF2-40B4-BE49-F238E27FC236}">
                <a16:creationId xmlns:a16="http://schemas.microsoft.com/office/drawing/2014/main" id="{808B4797-FAC4-4FD2-8D64-4F3A7BC3FC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88312" y="1338563"/>
            <a:ext cx="358846" cy="331090"/>
          </a:xfrm>
          <a:prstGeom prst="rect">
            <a:avLst/>
          </a:prstGeom>
          <a:effectLst>
            <a:outerShdw blurRad="63500" sx="102000" sy="102000" algn="ctr" rotWithShape="0">
              <a:prstClr val="black">
                <a:alpha val="40000"/>
              </a:prstClr>
            </a:outerShdw>
          </a:effectLst>
        </p:spPr>
      </p:pic>
      <p:pic>
        <p:nvPicPr>
          <p:cNvPr id="27" name="Graphic 26">
            <a:extLst>
              <a:ext uri="{FF2B5EF4-FFF2-40B4-BE49-F238E27FC236}">
                <a16:creationId xmlns:a16="http://schemas.microsoft.com/office/drawing/2014/main" id="{EDF214A4-A5D0-4BE2-9159-37B50AAF422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2978974" y="1285900"/>
            <a:ext cx="251379" cy="419951"/>
          </a:xfrm>
          <a:prstGeom prst="rect">
            <a:avLst/>
          </a:prstGeom>
          <a:effectLst>
            <a:outerShdw blurRad="63500" sx="102000" sy="102000" algn="ctr" rotWithShape="0">
              <a:prstClr val="black">
                <a:alpha val="40000"/>
              </a:prstClr>
            </a:outerShdw>
          </a:effectLst>
        </p:spPr>
      </p:pic>
      <p:pic>
        <p:nvPicPr>
          <p:cNvPr id="28" name="Graphic 27">
            <a:extLst>
              <a:ext uri="{FF2B5EF4-FFF2-40B4-BE49-F238E27FC236}">
                <a16:creationId xmlns:a16="http://schemas.microsoft.com/office/drawing/2014/main" id="{756FB84C-5538-451E-9B03-5EA898AB91E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rot="1137983">
            <a:off x="386553" y="1982263"/>
            <a:ext cx="354941" cy="405645"/>
          </a:xfrm>
          <a:prstGeom prst="rect">
            <a:avLst/>
          </a:prstGeom>
          <a:effectLst>
            <a:outerShdw blurRad="63500" sx="102000" sy="102000" algn="ctr" rotWithShape="0">
              <a:prstClr val="black">
                <a:alpha val="40000"/>
              </a:prstClr>
            </a:outerShdw>
          </a:effectLst>
        </p:spPr>
      </p:pic>
      <p:pic>
        <p:nvPicPr>
          <p:cNvPr id="83" name="Graphic 82">
            <a:extLst>
              <a:ext uri="{FF2B5EF4-FFF2-40B4-BE49-F238E27FC236}">
                <a16:creationId xmlns:a16="http://schemas.microsoft.com/office/drawing/2014/main" id="{7973298D-3C51-4915-824F-E7361160C61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rot="6413365">
            <a:off x="2928184" y="1985657"/>
            <a:ext cx="354941" cy="405645"/>
          </a:xfrm>
          <a:prstGeom prst="rect">
            <a:avLst/>
          </a:prstGeom>
          <a:effectLst>
            <a:outerShdw blurRad="63500" sx="102000" sy="102000" algn="ctr" rotWithShape="0">
              <a:prstClr val="black">
                <a:alpha val="40000"/>
              </a:prstClr>
            </a:outerShdw>
          </a:effectLst>
        </p:spPr>
      </p:pic>
      <p:pic>
        <p:nvPicPr>
          <p:cNvPr id="29" name="Graphic 28">
            <a:extLst>
              <a:ext uri="{FF2B5EF4-FFF2-40B4-BE49-F238E27FC236}">
                <a16:creationId xmlns:a16="http://schemas.microsoft.com/office/drawing/2014/main" id="{6D645A07-66CB-438A-8146-1AE9407665E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99291" y="2697854"/>
            <a:ext cx="342283" cy="342283"/>
          </a:xfrm>
          <a:prstGeom prst="rect">
            <a:avLst/>
          </a:prstGeom>
          <a:effectLst>
            <a:outerShdw blurRad="63500" sx="102000" sy="102000" algn="ctr" rotWithShape="0">
              <a:prstClr val="black">
                <a:alpha val="40000"/>
              </a:prstClr>
            </a:outerShdw>
          </a:effectLst>
        </p:spPr>
      </p:pic>
      <p:pic>
        <p:nvPicPr>
          <p:cNvPr id="30" name="Graphic 29">
            <a:extLst>
              <a:ext uri="{FF2B5EF4-FFF2-40B4-BE49-F238E27FC236}">
                <a16:creationId xmlns:a16="http://schemas.microsoft.com/office/drawing/2014/main" id="{A2EB5F23-A690-4D6E-859C-2364189DEF7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382442" y="3360351"/>
            <a:ext cx="358557" cy="366296"/>
          </a:xfrm>
          <a:prstGeom prst="rect">
            <a:avLst/>
          </a:prstGeom>
          <a:effectLst>
            <a:outerShdw blurRad="63500" sx="102000" sy="102000" algn="ctr" rotWithShape="0">
              <a:prstClr val="black">
                <a:alpha val="40000"/>
              </a:prstClr>
            </a:outerShdw>
          </a:effectLst>
        </p:spPr>
      </p:pic>
      <p:sp>
        <p:nvSpPr>
          <p:cNvPr id="99" name="Rectangle 98">
            <a:extLst>
              <a:ext uri="{FF2B5EF4-FFF2-40B4-BE49-F238E27FC236}">
                <a16:creationId xmlns:a16="http://schemas.microsoft.com/office/drawing/2014/main" id="{19D78D99-8B0D-47E0-9663-322E39A5AA7A}"/>
              </a:ext>
            </a:extLst>
          </p:cNvPr>
          <p:cNvSpPr/>
          <p:nvPr/>
        </p:nvSpPr>
        <p:spPr>
          <a:xfrm>
            <a:off x="7304643" y="2822782"/>
            <a:ext cx="1584836" cy="203657"/>
          </a:xfrm>
          <a:prstGeom prst="rect">
            <a:avLst/>
          </a:prstGeom>
          <a:solidFill>
            <a:schemeClr val="bg1">
              <a:alpha val="8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42" name="TextBox 41">
            <a:extLst>
              <a:ext uri="{FF2B5EF4-FFF2-40B4-BE49-F238E27FC236}">
                <a16:creationId xmlns:a16="http://schemas.microsoft.com/office/drawing/2014/main" id="{F183C0DA-775A-440C-88D9-D38CB68D71E3}"/>
              </a:ext>
            </a:extLst>
          </p:cNvPr>
          <p:cNvSpPr txBox="1"/>
          <p:nvPr/>
        </p:nvSpPr>
        <p:spPr>
          <a:xfrm>
            <a:off x="7346735" y="2814921"/>
            <a:ext cx="1624680" cy="233397"/>
          </a:xfrm>
          <a:prstGeom prst="rect">
            <a:avLst/>
          </a:prstGeom>
          <a:noFill/>
          <a:effectLst/>
        </p:spPr>
        <p:txBody>
          <a:bodyPr wrap="square" rtlCol="0">
            <a:spAutoFit/>
          </a:bodyPr>
          <a:lstStyle/>
          <a:p>
            <a:pPr defTabSz="342900" fontAlgn="auto">
              <a:lnSpc>
                <a:spcPts val="1088"/>
              </a:lnSpc>
              <a:spcBef>
                <a:spcPts val="0"/>
              </a:spcBef>
              <a:spcAft>
                <a:spcPts val="0"/>
              </a:spcAft>
            </a:pPr>
            <a:r>
              <a:rPr lang="en-GB" sz="825" b="1" dirty="0">
                <a:solidFill>
                  <a:prstClr val="white"/>
                </a:solidFill>
                <a:latin typeface="Cambria" panose="02040503050406030204" pitchFamily="18" charset="0"/>
                <a:ea typeface="Cambria" panose="02040503050406030204" pitchFamily="18" charset="0"/>
              </a:rPr>
              <a:t>Open-source and free to use</a:t>
            </a:r>
          </a:p>
        </p:txBody>
      </p:sp>
      <p:pic>
        <p:nvPicPr>
          <p:cNvPr id="64" name="Picture 63">
            <a:extLst>
              <a:ext uri="{FF2B5EF4-FFF2-40B4-BE49-F238E27FC236}">
                <a16:creationId xmlns:a16="http://schemas.microsoft.com/office/drawing/2014/main" id="{2CD35428-B4A5-44A9-9BC8-23989667422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802565" y="3031406"/>
            <a:ext cx="4105789" cy="1750673"/>
          </a:xfrm>
          <a:prstGeom prst="rect">
            <a:avLst/>
          </a:prstGeom>
          <a:effectLst>
            <a:outerShdw blurRad="63500" sx="102000" sy="102000" algn="ctr" rotWithShape="0">
              <a:prstClr val="black">
                <a:alpha val="40000"/>
              </a:prstClr>
            </a:outerShdw>
          </a:effectLst>
        </p:spPr>
      </p:pic>
      <p:sp>
        <p:nvSpPr>
          <p:cNvPr id="66" name="Rectangle 65">
            <a:extLst>
              <a:ext uri="{FF2B5EF4-FFF2-40B4-BE49-F238E27FC236}">
                <a16:creationId xmlns:a16="http://schemas.microsoft.com/office/drawing/2014/main" id="{3F4B4F3C-2451-44E7-9DF0-7C88AD78A98C}"/>
              </a:ext>
            </a:extLst>
          </p:cNvPr>
          <p:cNvSpPr/>
          <p:nvPr/>
        </p:nvSpPr>
        <p:spPr>
          <a:xfrm>
            <a:off x="7300621" y="4723910"/>
            <a:ext cx="1584836" cy="203657"/>
          </a:xfrm>
          <a:prstGeom prst="rect">
            <a:avLst/>
          </a:prstGeom>
          <a:solidFill>
            <a:schemeClr val="bg1">
              <a:alpha val="8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SI" sz="1349">
              <a:solidFill>
                <a:prstClr val="white"/>
              </a:solidFill>
              <a:latin typeface="Calibri"/>
            </a:endParaRPr>
          </a:p>
        </p:txBody>
      </p:sp>
      <p:sp>
        <p:nvSpPr>
          <p:cNvPr id="67" name="TextBox 66">
            <a:extLst>
              <a:ext uri="{FF2B5EF4-FFF2-40B4-BE49-F238E27FC236}">
                <a16:creationId xmlns:a16="http://schemas.microsoft.com/office/drawing/2014/main" id="{F6D3F365-8859-4D83-9AE3-33FEFB110F90}"/>
              </a:ext>
            </a:extLst>
          </p:cNvPr>
          <p:cNvSpPr txBox="1"/>
          <p:nvPr/>
        </p:nvSpPr>
        <p:spPr>
          <a:xfrm>
            <a:off x="7306343" y="4728597"/>
            <a:ext cx="1922136" cy="233397"/>
          </a:xfrm>
          <a:prstGeom prst="rect">
            <a:avLst/>
          </a:prstGeom>
          <a:noFill/>
          <a:effectLst/>
        </p:spPr>
        <p:txBody>
          <a:bodyPr wrap="square" rtlCol="0">
            <a:spAutoFit/>
          </a:bodyPr>
          <a:lstStyle/>
          <a:p>
            <a:pPr defTabSz="342900" fontAlgn="auto">
              <a:lnSpc>
                <a:spcPts val="1050"/>
              </a:lnSpc>
              <a:spcBef>
                <a:spcPts val="0"/>
              </a:spcBef>
              <a:spcAft>
                <a:spcPts val="0"/>
              </a:spcAft>
            </a:pPr>
            <a:r>
              <a:rPr lang="sl-SI" sz="825" b="1" dirty="0">
                <a:solidFill>
                  <a:prstClr val="white"/>
                </a:solidFill>
                <a:latin typeface="Cambria" panose="02040503050406030204" pitchFamily="18" charset="0"/>
                <a:ea typeface="Cambria" panose="02040503050406030204" pitchFamily="18" charset="0"/>
              </a:rPr>
              <a:t>Visitors from 159 countries</a:t>
            </a:r>
          </a:p>
        </p:txBody>
      </p:sp>
      <p:sp>
        <p:nvSpPr>
          <p:cNvPr id="48" name="Rectangle 47">
            <a:extLst>
              <a:ext uri="{FF2B5EF4-FFF2-40B4-BE49-F238E27FC236}">
                <a16:creationId xmlns:a16="http://schemas.microsoft.com/office/drawing/2014/main" id="{AFBF4BC4-FFC1-3B4A-B2FE-3C745F0748AA}"/>
              </a:ext>
            </a:extLst>
          </p:cNvPr>
          <p:cNvSpPr/>
          <p:nvPr/>
        </p:nvSpPr>
        <p:spPr>
          <a:xfrm>
            <a:off x="88262" y="2598941"/>
            <a:ext cx="2354036" cy="557103"/>
          </a:xfrm>
          <a:prstGeom prst="rect">
            <a:avLst/>
          </a:prstGeom>
          <a:solidFill>
            <a:schemeClr val="bg1">
              <a:alpha val="20000"/>
            </a:schemeClr>
          </a:soli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pPr>
            <a:endParaRPr lang="en-SI" sz="1349">
              <a:solidFill>
                <a:prstClr val="white"/>
              </a:solidFill>
              <a:latin typeface="Calibri"/>
            </a:endParaRPr>
          </a:p>
        </p:txBody>
      </p:sp>
      <p:pic>
        <p:nvPicPr>
          <p:cNvPr id="15" name="Picture 14">
            <a:extLst>
              <a:ext uri="{FF2B5EF4-FFF2-40B4-BE49-F238E27FC236}">
                <a16:creationId xmlns:a16="http://schemas.microsoft.com/office/drawing/2014/main" id="{0E0BFCD2-5238-6C41-A83D-C4814AE62F5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587546" y="2814920"/>
            <a:ext cx="2114658" cy="2083905"/>
          </a:xfrm>
          <a:prstGeom prst="rect">
            <a:avLst/>
          </a:prstGeom>
        </p:spPr>
      </p:pic>
      <p:pic>
        <p:nvPicPr>
          <p:cNvPr id="44" name="Google Shape;138;p16">
            <a:extLst>
              <a:ext uri="{FF2B5EF4-FFF2-40B4-BE49-F238E27FC236}">
                <a16:creationId xmlns:a16="http://schemas.microsoft.com/office/drawing/2014/main" id="{0FAA7835-7C7F-F246-A2A8-1C7CDCA6CA98}"/>
              </a:ext>
            </a:extLst>
          </p:cNvPr>
          <p:cNvPicPr preferRelativeResize="0">
            <a:picLocks noChangeAspect="1"/>
          </p:cNvPicPr>
          <p:nvPr/>
        </p:nvPicPr>
        <p:blipFill rotWithShape="1">
          <a:blip r:embed="rId19" cstate="screen">
            <a:alphaModFix/>
            <a:extLst>
              <a:ext uri="{28A0092B-C50C-407E-A947-70E740481C1C}">
                <a14:useLocalDpi xmlns:a14="http://schemas.microsoft.com/office/drawing/2010/main"/>
              </a:ext>
            </a:extLst>
          </a:blip>
          <a:srcRect/>
          <a:stretch/>
        </p:blipFill>
        <p:spPr>
          <a:xfrm>
            <a:off x="7224375" y="151796"/>
            <a:ext cx="1658268" cy="459069"/>
          </a:xfrm>
          <a:prstGeom prst="rect">
            <a:avLst/>
          </a:prstGeom>
          <a:noFill/>
          <a:ln>
            <a:noFill/>
          </a:ln>
        </p:spPr>
      </p:pic>
    </p:spTree>
    <p:extLst>
      <p:ext uri="{BB962C8B-B14F-4D97-AF65-F5344CB8AC3E}">
        <p14:creationId xmlns:p14="http://schemas.microsoft.com/office/powerpoint/2010/main" val="106412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BA27-7D19-9C44-ADBA-C10DDF4F7C38}"/>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C5D2F060-208D-5240-BD89-D2E9E2164859}"/>
              </a:ext>
            </a:extLst>
          </p:cNvPr>
          <p:cNvSpPr>
            <a:spLocks noGrp="1"/>
          </p:cNvSpPr>
          <p:nvPr>
            <p:ph idx="1"/>
          </p:nvPr>
        </p:nvSpPr>
        <p:spPr/>
        <p:txBody>
          <a:bodyPr/>
          <a:lstStyle/>
          <a:p>
            <a:r>
              <a:rPr lang="en-US" dirty="0"/>
              <a:t>New use-cases</a:t>
            </a:r>
          </a:p>
          <a:p>
            <a:pPr lvl="1"/>
            <a:r>
              <a:rPr lang="en-US" dirty="0"/>
              <a:t>Earth Challenge 2020</a:t>
            </a:r>
          </a:p>
          <a:p>
            <a:pPr lvl="1"/>
            <a:r>
              <a:rPr lang="en-US" dirty="0" err="1"/>
              <a:t>GeoRice</a:t>
            </a:r>
            <a:endParaRPr lang="en-US" dirty="0"/>
          </a:p>
          <a:p>
            <a:pPr lvl="1"/>
            <a:r>
              <a:rPr lang="en-US" dirty="0"/>
              <a:t>Urban TEP</a:t>
            </a:r>
          </a:p>
          <a:p>
            <a:r>
              <a:rPr lang="en-US" dirty="0"/>
              <a:t>STAC-compliant catalogue service</a:t>
            </a:r>
          </a:p>
          <a:p>
            <a:r>
              <a:rPr lang="en-US" dirty="0"/>
              <a:t>Global cloud mask for Sentinel-2</a:t>
            </a:r>
          </a:p>
          <a:p>
            <a:r>
              <a:rPr lang="en-US" dirty="0"/>
              <a:t>Deeper integration </a:t>
            </a:r>
            <a:r>
              <a:rPr lang="en-US"/>
              <a:t>with ODC</a:t>
            </a:r>
            <a:endParaRPr lang="en-US" dirty="0"/>
          </a:p>
        </p:txBody>
      </p:sp>
    </p:spTree>
    <p:extLst>
      <p:ext uri="{BB962C8B-B14F-4D97-AF65-F5344CB8AC3E}">
        <p14:creationId xmlns:p14="http://schemas.microsoft.com/office/powerpoint/2010/main" val="4069007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GB" dirty="0"/>
              <a:t>The functional contributing element</a:t>
            </a:r>
          </a:p>
        </p:txBody>
      </p:sp>
      <p:sp>
        <p:nvSpPr>
          <p:cNvPr id="7" name="Subtitle 2"/>
          <p:cNvSpPr txBox="1">
            <a:spLocks/>
          </p:cNvSpPr>
          <p:nvPr/>
        </p:nvSpPr>
        <p:spPr>
          <a:xfrm>
            <a:off x="771879" y="873760"/>
            <a:ext cx="7752361" cy="3586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smtClean="0">
                <a:ln>
                  <a:noFill/>
                </a:ln>
                <a:solidFill>
                  <a:srgbClr val="9900CC"/>
                </a:solidFill>
                <a:effectLst/>
                <a:uLnTx/>
                <a:uFillTx/>
                <a:latin typeface="Calibri" panose="020F0502020204030204"/>
                <a:ea typeface="+mn-ea"/>
                <a:cs typeface="+mn-cs"/>
              </a:rPr>
              <a:t>Front-End / Analytics (</a:t>
            </a:r>
            <a:r>
              <a:rPr kumimoji="0" lang="en-GB" sz="1800" b="0" i="1" u="none" strike="noStrike" kern="1200" cap="none" spc="0" normalizeH="0" baseline="0" noProof="0" dirty="0" smtClean="0">
                <a:ln>
                  <a:noFill/>
                </a:ln>
                <a:solidFill>
                  <a:srgbClr val="9900CC"/>
                </a:solidFill>
                <a:effectLst/>
                <a:uLnTx/>
                <a:uFillTx/>
                <a:latin typeface="Calibri" panose="020F0502020204030204"/>
                <a:ea typeface="+mn-ea"/>
                <a:cs typeface="+mn-cs"/>
              </a:rPr>
              <a:t>GUIs, Browsers, Virtual Labs, TEPs , AI / ML</a:t>
            </a:r>
            <a:r>
              <a:rPr kumimoji="0" lang="en-GB" sz="1800" b="0" i="0" u="none" strike="noStrike" kern="1200" cap="none" spc="0" normalizeH="0" baseline="0" noProof="0" dirty="0" smtClean="0">
                <a:ln>
                  <a:noFill/>
                </a:ln>
                <a:solidFill>
                  <a:srgbClr val="9900CC"/>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GB" sz="1400" b="0" i="1" u="none" strike="noStrike" kern="120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n-ea"/>
                <a:cs typeface="+mn-cs"/>
              </a:rPr>
              <a:t>API (OGC WCS/WMS)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smtClean="0">
                <a:ln>
                  <a:noFill/>
                </a:ln>
                <a:solidFill>
                  <a:srgbClr val="FFC000">
                    <a:lumMod val="75000"/>
                  </a:srgbClr>
                </a:solidFill>
                <a:effectLst/>
                <a:uLnTx/>
                <a:uFillTx/>
                <a:latin typeface="Calibri" panose="020F0502020204030204"/>
                <a:ea typeface="+mn-ea"/>
                <a:cs typeface="+mn-cs"/>
              </a:rPr>
              <a:t>Value-added Information Data Cubes (</a:t>
            </a:r>
            <a:r>
              <a:rPr kumimoji="0" lang="en-GB" sz="1800" b="0" i="1" u="none" strike="noStrike" kern="1200" cap="none" spc="0" normalizeH="0" baseline="0" noProof="0" dirty="0" smtClean="0">
                <a:ln>
                  <a:noFill/>
                </a:ln>
                <a:solidFill>
                  <a:srgbClr val="FFC000">
                    <a:lumMod val="75000"/>
                  </a:srgbClr>
                </a:solidFill>
                <a:effectLst/>
                <a:uLnTx/>
                <a:uFillTx/>
                <a:latin typeface="Calibri" panose="020F0502020204030204"/>
                <a:ea typeface="+mn-ea"/>
                <a:cs typeface="+mn-cs"/>
              </a:rPr>
              <a:t>level 3 and higher</a:t>
            </a:r>
            <a:r>
              <a:rPr kumimoji="0" lang="en-GB" sz="1800" b="0" i="0" u="none" strike="noStrike" kern="1200" cap="none" spc="0" normalizeH="0" baseline="0" noProof="0" dirty="0" smtClean="0">
                <a:ln>
                  <a:noFill/>
                </a:ln>
                <a:solidFill>
                  <a:srgbClr val="FFC000">
                    <a:lumMod val="75000"/>
                  </a:srgbClr>
                </a:solidFill>
                <a:effectLst/>
                <a:uLnTx/>
                <a:uFillTx/>
                <a:latin typeface="Calibri" panose="020F0502020204030204"/>
                <a:ea typeface="+mn-ea"/>
                <a:cs typeface="+mn-cs"/>
              </a:rPr>
              <a:t>)</a:t>
            </a:r>
          </a:p>
          <a:p>
            <a:pPr fontAlgn="auto">
              <a:spcBef>
                <a:spcPts val="2400"/>
              </a:spcBef>
              <a:spcAft>
                <a:spcPts val="0"/>
              </a:spcAft>
              <a:defRPr/>
            </a:pPr>
            <a:r>
              <a:rPr lang="en-GB" sz="1800" dirty="0">
                <a:solidFill>
                  <a:srgbClr val="70AD47">
                    <a:lumMod val="75000"/>
                  </a:srgbClr>
                </a:solidFill>
                <a:latin typeface="Calibri" panose="020F0502020204030204"/>
              </a:rPr>
              <a:t>Computation/Transformation </a:t>
            </a:r>
            <a:r>
              <a:rPr lang="en-GB" sz="1800" dirty="0" err="1">
                <a:solidFill>
                  <a:srgbClr val="70AD47">
                    <a:lumMod val="75000"/>
                  </a:srgbClr>
                </a:solidFill>
                <a:latin typeface="Calibri" panose="020F0502020204030204"/>
              </a:rPr>
              <a:t>Algo</a:t>
            </a:r>
            <a:r>
              <a:rPr lang="en-GB" sz="1800" dirty="0">
                <a:solidFill>
                  <a:srgbClr val="70AD47">
                    <a:lumMod val="75000"/>
                  </a:srgbClr>
                </a:solidFill>
                <a:latin typeface="Calibri" panose="020F0502020204030204"/>
              </a:rPr>
              <a:t>. / Plug-in</a:t>
            </a:r>
          </a:p>
          <a:p>
            <a:pPr marL="0" marR="0" lvl="0" indent="0" algn="ctr"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800" b="0" i="0" u="none" strike="noStrike" kern="1200" cap="none" spc="0" normalizeH="0" baseline="0" noProof="0" dirty="0" smtClean="0">
                <a:ln>
                  <a:noFill/>
                </a:ln>
                <a:solidFill>
                  <a:srgbClr val="ED7D31">
                    <a:lumMod val="75000"/>
                  </a:srgbClr>
                </a:solidFill>
                <a:effectLst/>
                <a:uLnTx/>
                <a:uFillTx/>
                <a:latin typeface="Calibri" panose="020F0502020204030204"/>
                <a:ea typeface="+mn-ea"/>
                <a:cs typeface="+mn-cs"/>
              </a:rPr>
              <a:t>Satellite Data/Layer Access (level 1+2)</a:t>
            </a:r>
          </a:p>
          <a:p>
            <a:pPr marL="0" marR="0" lvl="0" indent="0" algn="ctr"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800" b="0" i="0" u="none" strike="noStrike" kern="1200" cap="none" spc="0" normalizeH="0" baseline="0" noProof="0" dirty="0" smtClean="0">
                <a:ln>
                  <a:noFill/>
                </a:ln>
                <a:solidFill>
                  <a:srgbClr val="5B9BD5">
                    <a:lumMod val="50000"/>
                  </a:srgbClr>
                </a:solidFill>
                <a:effectLst/>
                <a:uLnTx/>
                <a:uFillTx/>
                <a:latin typeface="Calibri" panose="020F0502020204030204"/>
                <a:ea typeface="+mn-ea"/>
                <a:cs typeface="+mn-cs"/>
              </a:rPr>
              <a:t>Satellite ARD Generation Processors</a:t>
            </a:r>
            <a:r>
              <a:rPr kumimoji="0" lang="en-GB"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r>
            <a:br>
              <a:rPr kumimoji="0" lang="en-GB"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br>
            <a:r>
              <a:rPr kumimoji="0" lang="en-GB"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GB" sz="1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for systematic pre-generation* or as Datacube plug-ins for on-demand/on-the-fly generation</a:t>
            </a:r>
            <a:br>
              <a:rPr kumimoji="0" lang="en-GB" sz="1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br>
            <a:r>
              <a:rPr kumimoji="0" lang="en-GB" sz="1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for pixel alignment and time series calibration</a:t>
            </a:r>
          </a:p>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Mandatory for some </a:t>
            </a:r>
            <a:r>
              <a:rPr kumimoji="0" lang="en-GB" sz="11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datacube</a:t>
            </a:r>
            <a:r>
              <a:rPr kumimoji="0" lang="en-GB" sz="1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engines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Rectangle 2"/>
          <p:cNvSpPr/>
          <p:nvPr/>
        </p:nvSpPr>
        <p:spPr>
          <a:xfrm>
            <a:off x="5520776" y="4592626"/>
            <a:ext cx="3059459" cy="158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4602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4E6A0-DC13-E74B-9580-777B3A161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378437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532948" y="1778237"/>
            <a:ext cx="7972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srgbClr val="FFFFFF">
                    <a:lumMod val="95000"/>
                  </a:srgbClr>
                </a:solidFill>
                <a:effectLst/>
                <a:uLnTx/>
                <a:uFillTx/>
                <a:latin typeface="Verdana"/>
                <a:ea typeface="+mn-ea"/>
                <a:cs typeface="Verdana"/>
              </a:rPr>
              <a:t>ESA PDGS </a:t>
            </a:r>
            <a:r>
              <a:rPr kumimoji="0" lang="en-GB" sz="3200" b="0" i="0" u="none" strike="noStrike" kern="1200" cap="none" spc="0" normalizeH="0" baseline="0" noProof="0" dirty="0">
                <a:ln>
                  <a:noFill/>
                </a:ln>
                <a:solidFill>
                  <a:srgbClr val="FFFFFF">
                    <a:lumMod val="95000"/>
                  </a:srgbClr>
                </a:solidFill>
                <a:effectLst/>
                <a:uLnTx/>
                <a:uFillTx/>
                <a:latin typeface="Verdana"/>
                <a:ea typeface="+mn-ea"/>
                <a:cs typeface="Verdana"/>
              </a:rPr>
              <a:t>Pixel Based Data Access </a:t>
            </a:r>
          </a:p>
        </p:txBody>
      </p:sp>
      <p:sp>
        <p:nvSpPr>
          <p:cNvPr id="7" name="Text Box 24"/>
          <p:cNvSpPr txBox="1">
            <a:spLocks noChangeArrowheads="1"/>
          </p:cNvSpPr>
          <p:nvPr/>
        </p:nvSpPr>
        <p:spPr bwMode="auto">
          <a:xfrm>
            <a:off x="615600" y="2793600"/>
            <a:ext cx="2294924" cy="369332"/>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GB" sz="1800" b="0" i="0" u="none" strike="noStrike" kern="1200" cap="none" spc="0" normalizeH="0" baseline="0" noProof="0" dirty="0" smtClean="0">
                <a:ln>
                  <a:noFill/>
                </a:ln>
                <a:solidFill>
                  <a:srgbClr val="FFFFFF"/>
                </a:solidFill>
                <a:effectLst/>
                <a:uLnTx/>
                <a:uFillTx/>
                <a:latin typeface="Verdana" pitchFamily="34" charset="0"/>
                <a:ea typeface="+mn-ea"/>
                <a:cs typeface="+mn-cs"/>
              </a:rPr>
              <a:t>CEOS WGISS #49</a:t>
            </a:r>
            <a:endParaRPr kumimoji="0" lang="en-GB"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Text Box 25"/>
          <p:cNvSpPr txBox="1">
            <a:spLocks noChangeArrowheads="1"/>
          </p:cNvSpPr>
          <p:nvPr/>
        </p:nvSpPr>
        <p:spPr bwMode="auto">
          <a:xfrm>
            <a:off x="615600" y="3261600"/>
            <a:ext cx="1572866" cy="369332"/>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GB" sz="1800" b="0" i="0" u="none" strike="noStrike" kern="1200" cap="none" spc="0" normalizeH="0" baseline="0" noProof="0" dirty="0" smtClean="0">
                <a:ln>
                  <a:noFill/>
                </a:ln>
                <a:solidFill>
                  <a:srgbClr val="FFFFFF"/>
                </a:solidFill>
                <a:effectLst/>
                <a:uLnTx/>
                <a:uFillTx/>
                <a:latin typeface="Verdana" pitchFamily="34" charset="0"/>
                <a:ea typeface="+mn-ea"/>
                <a:cs typeface="+mn-cs"/>
              </a:rPr>
              <a:t>21/04/2020</a:t>
            </a:r>
            <a:endParaRPr kumimoji="0" lang="en-GB"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101918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ESA PDGS Pixel Based Data Access </a:t>
            </a:r>
            <a:r>
              <a:rPr lang="en-GB" dirty="0"/>
              <a:t>Objectives</a:t>
            </a:r>
          </a:p>
        </p:txBody>
      </p:sp>
      <p:sp>
        <p:nvSpPr>
          <p:cNvPr id="3" name="Content Placeholder 2"/>
          <p:cNvSpPr>
            <a:spLocks noGrp="1"/>
          </p:cNvSpPr>
          <p:nvPr>
            <p:ph idx="1"/>
          </p:nvPr>
        </p:nvSpPr>
        <p:spPr/>
        <p:txBody>
          <a:bodyPr/>
          <a:lstStyle/>
          <a:p>
            <a:pPr marL="268288" indent="-268288">
              <a:lnSpc>
                <a:spcPct val="150000"/>
              </a:lnSpc>
              <a:buFontTx/>
              <a:buChar char="-"/>
            </a:pPr>
            <a:r>
              <a:rPr lang="en-GB" dirty="0"/>
              <a:t>Brings the users to the data</a:t>
            </a:r>
          </a:p>
          <a:p>
            <a:pPr marL="268288" indent="-268288">
              <a:lnSpc>
                <a:spcPct val="150000"/>
              </a:lnSpc>
              <a:buFontTx/>
              <a:buChar char="-"/>
            </a:pPr>
            <a:r>
              <a:rPr lang="en-GB" dirty="0"/>
              <a:t>Provides standardised and harmonised interfaces to manage EO and in-situ data</a:t>
            </a:r>
          </a:p>
          <a:p>
            <a:pPr marL="268288" indent="-268288">
              <a:lnSpc>
                <a:spcPct val="150000"/>
              </a:lnSpc>
              <a:buFontTx/>
              <a:buChar char="-"/>
            </a:pPr>
            <a:r>
              <a:rPr lang="en-GB" dirty="0"/>
              <a:t>Innovative, and complementary, approach to access and visualize data</a:t>
            </a:r>
          </a:p>
          <a:p>
            <a:pPr marL="268288" indent="-268288">
              <a:lnSpc>
                <a:spcPct val="150000"/>
              </a:lnSpc>
              <a:buFontTx/>
              <a:buChar char="-"/>
            </a:pPr>
            <a:r>
              <a:rPr lang="en-GB" dirty="0"/>
              <a:t>Permits on-the-fly pixel based processing and bulk asynchronous processing  </a:t>
            </a:r>
          </a:p>
          <a:p>
            <a:pPr marL="268288" indent="-268288">
              <a:lnSpc>
                <a:spcPct val="150000"/>
              </a:lnSpc>
              <a:buFontTx/>
              <a:buChar char="-"/>
            </a:pPr>
            <a:r>
              <a:rPr lang="en-GB" dirty="0"/>
              <a:t>Integration into ESA Collaborative Environment</a:t>
            </a:r>
          </a:p>
          <a:p>
            <a:pPr marL="268288" indent="-268288">
              <a:lnSpc>
                <a:spcPct val="150000"/>
              </a:lnSpc>
            </a:pPr>
            <a:endParaRPr lang="en-GB" dirty="0"/>
          </a:p>
        </p:txBody>
      </p:sp>
    </p:spTree>
    <p:extLst>
      <p:ext uri="{BB962C8B-B14F-4D97-AF65-F5344CB8AC3E}">
        <p14:creationId xmlns:p14="http://schemas.microsoft.com/office/powerpoint/2010/main" val="3968809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C3F8-6C2B-CD4D-9D90-4EF433596100}"/>
              </a:ext>
            </a:extLst>
          </p:cNvPr>
          <p:cNvSpPr>
            <a:spLocks noGrp="1"/>
          </p:cNvSpPr>
          <p:nvPr>
            <p:ph type="title"/>
          </p:nvPr>
        </p:nvSpPr>
        <p:spPr>
          <a:xfrm>
            <a:off x="143086" y="149150"/>
            <a:ext cx="7174846" cy="430887"/>
          </a:xfrm>
        </p:spPr>
        <p:txBody>
          <a:bodyPr/>
          <a:lstStyle/>
          <a:p>
            <a:r>
              <a:rPr lang="it-IT" dirty="0"/>
              <a:t>ESA PDGS </a:t>
            </a:r>
            <a:r>
              <a:rPr lang="en-GB" dirty="0"/>
              <a:t>Pixel Based </a:t>
            </a:r>
            <a:r>
              <a:rPr lang="en-GB" dirty="0" smtClean="0"/>
              <a:t>Data Access S</a:t>
            </a:r>
            <a:r>
              <a:rPr lang="it-IT" dirty="0" err="1" smtClean="0"/>
              <a:t>ervice</a:t>
            </a:r>
            <a:endParaRPr lang="it-IT" dirty="0"/>
          </a:p>
        </p:txBody>
      </p:sp>
      <p:pic>
        <p:nvPicPr>
          <p:cNvPr id="4" name="Picture 3">
            <a:extLst>
              <a:ext uri="{FF2B5EF4-FFF2-40B4-BE49-F238E27FC236}">
                <a16:creationId xmlns:a16="http://schemas.microsoft.com/office/drawing/2014/main" id="{B1560C1A-C467-6B48-8DEB-275591849496}"/>
              </a:ext>
            </a:extLst>
          </p:cNvPr>
          <p:cNvPicPr>
            <a:picLocks noChangeAspect="1"/>
          </p:cNvPicPr>
          <p:nvPr/>
        </p:nvPicPr>
        <p:blipFill>
          <a:blip r:embed="rId2"/>
          <a:stretch>
            <a:fillRect/>
          </a:stretch>
        </p:blipFill>
        <p:spPr>
          <a:xfrm>
            <a:off x="73480" y="2126753"/>
            <a:ext cx="2866157" cy="2160000"/>
          </a:xfrm>
          <a:prstGeom prst="rect">
            <a:avLst/>
          </a:prstGeom>
        </p:spPr>
      </p:pic>
      <p:pic>
        <p:nvPicPr>
          <p:cNvPr id="5" name="Picture 4">
            <a:extLst>
              <a:ext uri="{FF2B5EF4-FFF2-40B4-BE49-F238E27FC236}">
                <a16:creationId xmlns:a16="http://schemas.microsoft.com/office/drawing/2014/main" id="{44B9D799-5A56-4A4A-B106-B58400294787}"/>
              </a:ext>
            </a:extLst>
          </p:cNvPr>
          <p:cNvPicPr>
            <a:picLocks noChangeAspect="1"/>
          </p:cNvPicPr>
          <p:nvPr/>
        </p:nvPicPr>
        <p:blipFill>
          <a:blip r:embed="rId3"/>
          <a:stretch>
            <a:fillRect/>
          </a:stretch>
        </p:blipFill>
        <p:spPr>
          <a:xfrm>
            <a:off x="833305" y="1856753"/>
            <a:ext cx="3582693" cy="2700000"/>
          </a:xfrm>
          <a:prstGeom prst="rect">
            <a:avLst/>
          </a:prstGeom>
        </p:spPr>
      </p:pic>
      <p:pic>
        <p:nvPicPr>
          <p:cNvPr id="6" name="Picture 5">
            <a:extLst>
              <a:ext uri="{FF2B5EF4-FFF2-40B4-BE49-F238E27FC236}">
                <a16:creationId xmlns:a16="http://schemas.microsoft.com/office/drawing/2014/main" id="{69ED2690-F81B-474A-AA58-B9E2DC2BDD11}"/>
              </a:ext>
            </a:extLst>
          </p:cNvPr>
          <p:cNvPicPr>
            <a:picLocks noChangeAspect="1"/>
          </p:cNvPicPr>
          <p:nvPr/>
        </p:nvPicPr>
        <p:blipFill>
          <a:blip r:embed="rId4"/>
          <a:stretch>
            <a:fillRect/>
          </a:stretch>
        </p:blipFill>
        <p:spPr>
          <a:xfrm>
            <a:off x="2309666" y="1586753"/>
            <a:ext cx="4299232" cy="3240000"/>
          </a:xfrm>
          <a:prstGeom prst="rect">
            <a:avLst/>
          </a:prstGeom>
        </p:spPr>
      </p:pic>
      <p:pic>
        <p:nvPicPr>
          <p:cNvPr id="7" name="Picture 6">
            <a:extLst>
              <a:ext uri="{FF2B5EF4-FFF2-40B4-BE49-F238E27FC236}">
                <a16:creationId xmlns:a16="http://schemas.microsoft.com/office/drawing/2014/main" id="{1C51FC98-2CBF-524E-8F6F-98CEDE441F53}"/>
              </a:ext>
            </a:extLst>
          </p:cNvPr>
          <p:cNvPicPr>
            <a:picLocks noChangeAspect="1"/>
          </p:cNvPicPr>
          <p:nvPr/>
        </p:nvPicPr>
        <p:blipFill rotWithShape="1">
          <a:blip r:embed="rId5"/>
          <a:srcRect r="40212"/>
          <a:stretch/>
        </p:blipFill>
        <p:spPr>
          <a:xfrm>
            <a:off x="4502565" y="1316753"/>
            <a:ext cx="4527580" cy="3780000"/>
          </a:xfrm>
          <a:prstGeom prst="rect">
            <a:avLst/>
          </a:prstGeom>
        </p:spPr>
      </p:pic>
      <p:graphicFrame>
        <p:nvGraphicFramePr>
          <p:cNvPr id="8" name="Diagram 7">
            <a:extLst>
              <a:ext uri="{FF2B5EF4-FFF2-40B4-BE49-F238E27FC236}">
                <a16:creationId xmlns:a16="http://schemas.microsoft.com/office/drawing/2014/main" id="{3909B0C5-75CC-A04A-9E7B-384FEE38FC11}"/>
              </a:ext>
            </a:extLst>
          </p:cNvPr>
          <p:cNvGraphicFramePr/>
          <p:nvPr>
            <p:extLst/>
          </p:nvPr>
        </p:nvGraphicFramePr>
        <p:xfrm>
          <a:off x="628650" y="1046754"/>
          <a:ext cx="7843158" cy="2699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4575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23C453B7-6833-2140-B15B-E2712D40D8EF}"/>
              </a:ext>
            </a:extLst>
          </p:cNvPr>
          <p:cNvSpPr txBox="1">
            <a:spLocks noChangeArrowheads="1"/>
          </p:cNvSpPr>
          <p:nvPr/>
        </p:nvSpPr>
        <p:spPr bwMode="auto">
          <a:xfrm>
            <a:off x="6166247" y="1052116"/>
            <a:ext cx="2783700" cy="3970318"/>
          </a:xfrm>
          <a:prstGeom prst="rect">
            <a:avLst/>
          </a:prstGeom>
          <a:solidFill>
            <a:schemeClr val="bg1"/>
          </a:solidFill>
          <a:ln w="19050">
            <a:solidFill>
              <a:srgbClr val="FF0000"/>
            </a:solidFill>
            <a:prstDash val="dash"/>
            <a:miter lim="800000"/>
            <a:headEnd/>
            <a:tailEnd/>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Jupyter</a:t>
            </a:r>
            <a:r>
              <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notebooks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rely</a:t>
            </a:r>
            <a:r>
              <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on </a:t>
            </a:r>
            <a:r>
              <a:rPr kumimoji="0" lang="it-IT" altLang="it-IT" sz="1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adamapi</a:t>
            </a: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20" name="TextBox 2"/>
          <p:cNvSpPr txBox="1">
            <a:spLocks noChangeArrowheads="1"/>
          </p:cNvSpPr>
          <p:nvPr/>
        </p:nvSpPr>
        <p:spPr bwMode="auto">
          <a:xfrm>
            <a:off x="56618" y="1052116"/>
            <a:ext cx="3033587" cy="369331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https</a:t>
            </a:r>
            <a:r>
              <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://datacube.pdgs.esa.int</a:t>
            </a:r>
          </a:p>
        </p:txBody>
      </p:sp>
      <p:sp>
        <p:nvSpPr>
          <p:cNvPr id="21" name="TextBox 2"/>
          <p:cNvSpPr txBox="1">
            <a:spLocks noChangeArrowheads="1"/>
          </p:cNvSpPr>
          <p:nvPr/>
        </p:nvSpPr>
        <p:spPr bwMode="auto">
          <a:xfrm>
            <a:off x="3211405" y="1052116"/>
            <a:ext cx="2817631" cy="369331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https://jupyter.pdgs.esa.int</a:t>
            </a:r>
          </a:p>
        </p:txBody>
      </p:sp>
      <p:pic>
        <p:nvPicPr>
          <p:cNvPr id="2048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3319" y="1278335"/>
            <a:ext cx="1385888"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429376" y="1224756"/>
            <a:ext cx="1850231" cy="185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5CC84D4-AA0F-42C8-9579-8CAAB7E12821}"/>
              </a:ext>
            </a:extLst>
          </p:cNvPr>
          <p:cNvSpPr/>
          <p:nvPr/>
        </p:nvSpPr>
        <p:spPr>
          <a:xfrm>
            <a:off x="79772" y="696119"/>
            <a:ext cx="2438400" cy="646510"/>
          </a:xfrm>
          <a:prstGeom prst="rect">
            <a:avLst/>
          </a:prstGeom>
        </p:spPr>
        <p:txBody>
          <a:bodyPr>
            <a:normAutofit/>
          </a:bodyPr>
          <a:lstStyle/>
          <a:p>
            <a:pPr marL="0" marR="0" lvl="0" indent="0" algn="ctr" defTabSz="685783" rtl="0" eaLnBrk="1" fontAlgn="base" latinLnBrk="0" hangingPunct="1">
              <a:lnSpc>
                <a:spcPct val="120000"/>
              </a:lnSpc>
              <a:spcBef>
                <a:spcPct val="0"/>
              </a:spcBef>
              <a:spcAft>
                <a:spcPts val="900"/>
              </a:spcAft>
              <a:buClrTx/>
              <a:buSzTx/>
              <a:buFontTx/>
              <a:buNone/>
              <a:tabLst/>
              <a:defRPr/>
            </a:pPr>
            <a:r>
              <a:rPr kumimoji="0" lang="en-GB" sz="1800" b="1" i="0" u="none" strike="noStrike" kern="1200" cap="all" spc="0" normalizeH="0" baseline="0" noProof="0" dirty="0">
                <a:ln>
                  <a:noFill/>
                </a:ln>
                <a:solidFill>
                  <a:srgbClr val="000000"/>
                </a:solidFill>
                <a:effectLst/>
                <a:uLnTx/>
                <a:uFillTx/>
                <a:latin typeface="Adam" panose="02000503000000000000" pitchFamily="2" charset="0"/>
                <a:ea typeface="+mn-ea"/>
                <a:cs typeface="+mn-cs"/>
              </a:rPr>
              <a:t>explorer</a:t>
            </a:r>
          </a:p>
        </p:txBody>
      </p:sp>
      <p:sp>
        <p:nvSpPr>
          <p:cNvPr id="11" name="Rectangle 10">
            <a:extLst>
              <a:ext uri="{FF2B5EF4-FFF2-40B4-BE49-F238E27FC236}">
                <a16:creationId xmlns:a16="http://schemas.microsoft.com/office/drawing/2014/main" id="{8D67C331-8D0E-4ECD-BEBD-DF6C65C06570}"/>
              </a:ext>
            </a:extLst>
          </p:cNvPr>
          <p:cNvSpPr/>
          <p:nvPr/>
        </p:nvSpPr>
        <p:spPr>
          <a:xfrm>
            <a:off x="3074194" y="696119"/>
            <a:ext cx="2438400" cy="646510"/>
          </a:xfrm>
          <a:prstGeom prst="rect">
            <a:avLst/>
          </a:prstGeom>
        </p:spPr>
        <p:txBody>
          <a:bodyPr>
            <a:normAutofit/>
          </a:bodyPr>
          <a:lstStyle/>
          <a:p>
            <a:pPr marL="0" marR="0" lvl="0" indent="0" algn="ctr" defTabSz="685783" rtl="0" eaLnBrk="1" fontAlgn="base" latinLnBrk="0" hangingPunct="1">
              <a:lnSpc>
                <a:spcPct val="120000"/>
              </a:lnSpc>
              <a:spcBef>
                <a:spcPct val="0"/>
              </a:spcBef>
              <a:spcAft>
                <a:spcPts val="900"/>
              </a:spcAft>
              <a:buClrTx/>
              <a:buSzTx/>
              <a:buFontTx/>
              <a:buNone/>
              <a:tabLst/>
              <a:defRPr/>
            </a:pPr>
            <a:r>
              <a:rPr kumimoji="0" lang="en-GB" sz="1800" b="1" i="0" u="none" strike="noStrike" kern="1200" cap="all" spc="0" normalizeH="0" baseline="0" noProof="0" dirty="0">
                <a:ln>
                  <a:noFill/>
                </a:ln>
                <a:solidFill>
                  <a:srgbClr val="000000"/>
                </a:solidFill>
                <a:effectLst/>
                <a:uLnTx/>
                <a:uFillTx/>
                <a:latin typeface="Adam" panose="02000503000000000000" pitchFamily="2" charset="0"/>
                <a:ea typeface="+mn-ea"/>
                <a:cs typeface="+mn-cs"/>
              </a:rPr>
              <a:t>Jupyter</a:t>
            </a:r>
          </a:p>
        </p:txBody>
      </p:sp>
      <p:sp>
        <p:nvSpPr>
          <p:cNvPr id="20487" name="TextBox 16"/>
          <p:cNvSpPr txBox="1">
            <a:spLocks noChangeArrowheads="1"/>
          </p:cNvSpPr>
          <p:nvPr/>
        </p:nvSpPr>
        <p:spPr bwMode="auto">
          <a:xfrm>
            <a:off x="465535" y="3157141"/>
            <a:ext cx="218241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4163" marR="0" lvl="0" indent="-284163" algn="l" defTabSz="912813" rtl="0" eaLnBrk="1" fontAlgn="base" latinLnBrk="0" hangingPunct="1">
              <a:lnSpc>
                <a:spcPct val="100000"/>
              </a:lnSpc>
              <a:spcBef>
                <a:spcPct val="0"/>
              </a:spcBef>
              <a:spcAft>
                <a:spcPct val="0"/>
              </a:spcAft>
              <a:buClrTx/>
              <a:buSzTx/>
              <a:buFontTx/>
              <a:buChar char="-"/>
              <a:tabLst/>
              <a:defRPr/>
            </a:pPr>
            <a:r>
              <a:rPr kumimoji="0" lang="en-GB" altLang="it-IT" sz="1500" b="1" i="0" u="none" strike="noStrike" kern="1200" cap="none" spc="0" normalizeH="0" baseline="0" noProof="0">
                <a:ln>
                  <a:noFill/>
                </a:ln>
                <a:solidFill>
                  <a:srgbClr val="000000"/>
                </a:solidFill>
                <a:effectLst/>
                <a:uLnTx/>
                <a:uFillTx/>
                <a:latin typeface="Distro" pitchFamily="2" charset="0"/>
                <a:ea typeface="+mn-ea"/>
                <a:cs typeface="+mn-cs"/>
              </a:rPr>
              <a:t>User centric</a:t>
            </a:r>
          </a:p>
          <a:p>
            <a:pPr marL="284163" marR="0" lvl="0" indent="-284163" algn="l" defTabSz="912813" rtl="0" eaLnBrk="1" fontAlgn="base" latinLnBrk="0" hangingPunct="1">
              <a:lnSpc>
                <a:spcPct val="100000"/>
              </a:lnSpc>
              <a:spcBef>
                <a:spcPct val="0"/>
              </a:spcBef>
              <a:spcAft>
                <a:spcPct val="0"/>
              </a:spcAft>
              <a:buClrTx/>
              <a:buSzTx/>
              <a:buFontTx/>
              <a:buChar char="-"/>
              <a:tabLst/>
              <a:defRPr/>
            </a:pPr>
            <a:r>
              <a:rPr kumimoji="0" lang="en-GB" altLang="it-IT" sz="1500" b="0" i="0" u="none" strike="noStrike" kern="1200" cap="none" spc="0" normalizeH="0" baseline="0" noProof="0">
                <a:ln>
                  <a:noFill/>
                </a:ln>
                <a:solidFill>
                  <a:srgbClr val="000000"/>
                </a:solidFill>
                <a:effectLst/>
                <a:uLnTx/>
                <a:uFillTx/>
                <a:latin typeface="Distro" pitchFamily="2" charset="0"/>
                <a:ea typeface="+mn-ea"/>
                <a:cs typeface="+mn-cs"/>
              </a:rPr>
              <a:t>Data access</a:t>
            </a:r>
          </a:p>
          <a:p>
            <a:pPr marL="284163" marR="0" lvl="0" indent="-284163" algn="l" defTabSz="912813" rtl="0" eaLnBrk="1" fontAlgn="base" latinLnBrk="0" hangingPunct="1">
              <a:lnSpc>
                <a:spcPct val="100000"/>
              </a:lnSpc>
              <a:spcBef>
                <a:spcPct val="0"/>
              </a:spcBef>
              <a:spcAft>
                <a:spcPct val="0"/>
              </a:spcAft>
              <a:buClrTx/>
              <a:buSzTx/>
              <a:buFontTx/>
              <a:buChar char="-"/>
              <a:tabLst/>
              <a:defRPr/>
            </a:pPr>
            <a:r>
              <a:rPr kumimoji="0" lang="en-GB" altLang="it-IT" sz="1500" b="1" i="0" u="none" strike="noStrike" kern="1200" cap="none" spc="0" normalizeH="0" baseline="0" noProof="0">
                <a:ln>
                  <a:noFill/>
                </a:ln>
                <a:solidFill>
                  <a:srgbClr val="000000"/>
                </a:solidFill>
                <a:effectLst/>
                <a:uLnTx/>
                <a:uFillTx/>
                <a:latin typeface="Distro" pitchFamily="2" charset="0"/>
                <a:ea typeface="+mn-ea"/>
                <a:cs typeface="+mn-cs"/>
              </a:rPr>
              <a:t>E-collaboration</a:t>
            </a:r>
          </a:p>
          <a:p>
            <a:pPr marL="284163" marR="0" lvl="0" indent="-284163" algn="l" defTabSz="912813" rtl="0" eaLnBrk="1" fontAlgn="base" latinLnBrk="0" hangingPunct="1">
              <a:lnSpc>
                <a:spcPct val="100000"/>
              </a:lnSpc>
              <a:spcBef>
                <a:spcPct val="0"/>
              </a:spcBef>
              <a:spcAft>
                <a:spcPct val="0"/>
              </a:spcAft>
              <a:buClrTx/>
              <a:buSzTx/>
              <a:buFontTx/>
              <a:buChar char="-"/>
              <a:tabLst/>
              <a:defRPr/>
            </a:pPr>
            <a:endParaRPr kumimoji="0" lang="en-GB"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E7BEB970-A719-4D8C-8468-46C0FFD22441}"/>
              </a:ext>
            </a:extLst>
          </p:cNvPr>
          <p:cNvSpPr txBox="1"/>
          <p:nvPr/>
        </p:nvSpPr>
        <p:spPr>
          <a:xfrm>
            <a:off x="3487342" y="3169048"/>
            <a:ext cx="2450306" cy="1246495"/>
          </a:xfrm>
          <a:prstGeom prst="rect">
            <a:avLst/>
          </a:prstGeom>
          <a:noFill/>
        </p:spPr>
        <p:txBody>
          <a:bodyPr>
            <a:spAutoFit/>
          </a:body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For scientist</a:t>
            </a:r>
          </a:p>
          <a:p>
            <a:pPr marL="214308" marR="0" lvl="0" indent="-214308" algn="l" defTabSz="685783"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Coding</a:t>
            </a:r>
            <a:r>
              <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 environment</a:t>
            </a:r>
          </a:p>
          <a:p>
            <a:pPr marL="214308" marR="0" lvl="0" indent="-214308" algn="l" defTabSz="685783"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Processing</a:t>
            </a:r>
            <a:r>
              <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 resources</a:t>
            </a:r>
          </a:p>
          <a:p>
            <a:pPr marL="214308" marR="0" lvl="0" indent="-214308" algn="l" defTabSz="685783"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Results publication </a:t>
            </a:r>
            <a:r>
              <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and / or download</a:t>
            </a:r>
          </a:p>
        </p:txBody>
      </p:sp>
      <p:grpSp>
        <p:nvGrpSpPr>
          <p:cNvPr id="20489" name="Group 2"/>
          <p:cNvGrpSpPr>
            <a:grpSpLocks/>
          </p:cNvGrpSpPr>
          <p:nvPr/>
        </p:nvGrpSpPr>
        <p:grpSpPr bwMode="auto">
          <a:xfrm>
            <a:off x="404812" y="1359298"/>
            <a:ext cx="1938338" cy="1615678"/>
            <a:chOff x="540295" y="1788326"/>
            <a:chExt cx="2584611" cy="2153247"/>
          </a:xfrm>
        </p:grpSpPr>
        <p:pic>
          <p:nvPicPr>
            <p:cNvPr id="2049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295" y="1788326"/>
              <a:ext cx="2382998" cy="15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t="4251" b="6244"/>
            <a:stretch>
              <a:fillRect/>
            </a:stretch>
          </p:blipFill>
          <p:spPr bwMode="auto">
            <a:xfrm>
              <a:off x="2270817" y="2412663"/>
              <a:ext cx="854089" cy="152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F2D2CB3F-E0A0-4292-B257-539C3052666F}"/>
              </a:ext>
            </a:extLst>
          </p:cNvPr>
          <p:cNvSpPr/>
          <p:nvPr/>
        </p:nvSpPr>
        <p:spPr>
          <a:xfrm>
            <a:off x="6068616" y="696119"/>
            <a:ext cx="2437209" cy="646510"/>
          </a:xfrm>
          <a:prstGeom prst="rect">
            <a:avLst/>
          </a:prstGeom>
        </p:spPr>
        <p:txBody>
          <a:bodyPr>
            <a:normAutofit/>
          </a:bodyPr>
          <a:lstStyle/>
          <a:p>
            <a:pPr marL="0" marR="0" lvl="0" indent="0" algn="ctr" defTabSz="685783" rtl="0" eaLnBrk="1" fontAlgn="base" latinLnBrk="0" hangingPunct="1">
              <a:lnSpc>
                <a:spcPct val="120000"/>
              </a:lnSpc>
              <a:spcBef>
                <a:spcPct val="0"/>
              </a:spcBef>
              <a:spcAft>
                <a:spcPts val="900"/>
              </a:spcAft>
              <a:buClrTx/>
              <a:buSzTx/>
              <a:buFontTx/>
              <a:buNone/>
              <a:tabLst/>
              <a:defRPr/>
            </a:pPr>
            <a:r>
              <a:rPr kumimoji="0" lang="en-GB" sz="1800" b="1" i="0" u="none" strike="noStrike" kern="1200" cap="all" spc="0" normalizeH="0" baseline="0" noProof="0" dirty="0">
                <a:ln>
                  <a:noFill/>
                </a:ln>
                <a:solidFill>
                  <a:srgbClr val="000000"/>
                </a:solidFill>
                <a:effectLst/>
                <a:uLnTx/>
                <a:uFillTx/>
                <a:latin typeface="Adam" panose="02000503000000000000" pitchFamily="2" charset="0"/>
                <a:ea typeface="+mn-ea"/>
                <a:cs typeface="+mn-cs"/>
              </a:rPr>
              <a:t>APIs</a:t>
            </a:r>
          </a:p>
        </p:txBody>
      </p:sp>
      <p:sp>
        <p:nvSpPr>
          <p:cNvPr id="14" name="TextBox 13">
            <a:extLst>
              <a:ext uri="{FF2B5EF4-FFF2-40B4-BE49-F238E27FC236}">
                <a16:creationId xmlns:a16="http://schemas.microsoft.com/office/drawing/2014/main" id="{4A4D141C-10D4-4153-A718-F1FD8A2D8D42}"/>
              </a:ext>
            </a:extLst>
          </p:cNvPr>
          <p:cNvSpPr txBox="1"/>
          <p:nvPr/>
        </p:nvSpPr>
        <p:spPr>
          <a:xfrm>
            <a:off x="6777038" y="3169047"/>
            <a:ext cx="2232422" cy="969496"/>
          </a:xfrm>
          <a:prstGeom prst="rect">
            <a:avLst/>
          </a:prstGeom>
          <a:noFill/>
        </p:spPr>
        <p:txBody>
          <a:bodyPr>
            <a:spAutoFit/>
          </a:body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For developers </a:t>
            </a:r>
          </a:p>
          <a:p>
            <a:pPr marL="214308" marR="0" lvl="0" indent="-214308" algn="l" defTabSz="685783"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APIs</a:t>
            </a:r>
            <a:endPar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endParaRPr>
          </a:p>
          <a:p>
            <a:pPr marL="214308" marR="0" lvl="0" indent="-214308" algn="l" defTabSz="685783"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OGC</a:t>
            </a:r>
            <a:r>
              <a:rPr kumimoji="0" lang="en-GB" sz="1500" b="0" i="0" u="none" strike="noStrike" kern="1200" cap="none" spc="0" normalizeH="0" baseline="0" noProof="0" dirty="0">
                <a:ln>
                  <a:noFill/>
                </a:ln>
                <a:solidFill>
                  <a:srgbClr val="000000"/>
                </a:solidFill>
                <a:effectLst/>
                <a:uLnTx/>
                <a:uFillTx/>
                <a:latin typeface="Distro" panose="02000603020000020003" pitchFamily="2" charset="0"/>
                <a:ea typeface="+mn-ea"/>
                <a:cs typeface="+mn-cs"/>
              </a:rPr>
              <a:t> interfaces</a:t>
            </a:r>
          </a:p>
          <a:p>
            <a:pPr marL="214308" marR="0" lvl="0" indent="-214308" algn="l" defTabSz="685783" rtl="0" eaLnBrk="1" fontAlgn="base" latinLnBrk="0" hangingPunct="1">
              <a:lnSpc>
                <a:spcPct val="100000"/>
              </a:lnSpc>
              <a:spcBef>
                <a:spcPct val="0"/>
              </a:spcBef>
              <a:spcAft>
                <a:spcPct val="0"/>
              </a:spcAft>
              <a:buClrTx/>
              <a:buSzTx/>
              <a:buFontTx/>
              <a:buChar char="-"/>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9" name="Title 1">
            <a:extLst>
              <a:ext uri="{FF2B5EF4-FFF2-40B4-BE49-F238E27FC236}">
                <a16:creationId xmlns:a16="http://schemas.microsoft.com/office/drawing/2014/main" id="{B0CCC3F8-6C2B-CD4D-9D90-4EF433596100}"/>
              </a:ext>
            </a:extLst>
          </p:cNvPr>
          <p:cNvSpPr txBox="1">
            <a:spLocks/>
          </p:cNvSpPr>
          <p:nvPr/>
        </p:nvSpPr>
        <p:spPr>
          <a:xfrm>
            <a:off x="143086" y="149150"/>
            <a:ext cx="7174846" cy="430887"/>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200" b="0" i="0" u="none" strike="noStrike" kern="0" cap="none" spc="0" normalizeH="0" baseline="0" noProof="0" dirty="0" smtClean="0">
                <a:ln>
                  <a:noFill/>
                </a:ln>
                <a:solidFill>
                  <a:srgbClr val="0070C0"/>
                </a:solidFill>
                <a:effectLst/>
                <a:uLnTx/>
                <a:uFillTx/>
                <a:latin typeface="Verdana"/>
                <a:ea typeface="+mj-ea"/>
              </a:rPr>
              <a:t>Access </a:t>
            </a:r>
            <a:r>
              <a:rPr kumimoji="0" lang="it-IT" sz="2200" b="0" i="0" u="none" strike="noStrike" kern="0" cap="none" spc="0" normalizeH="0" baseline="0" noProof="0" dirty="0" err="1" smtClean="0">
                <a:ln>
                  <a:noFill/>
                </a:ln>
                <a:solidFill>
                  <a:srgbClr val="0070C0"/>
                </a:solidFill>
                <a:effectLst/>
                <a:uLnTx/>
                <a:uFillTx/>
                <a:latin typeface="Verdana"/>
                <a:ea typeface="+mj-ea"/>
              </a:rPr>
              <a:t>Interfaces</a:t>
            </a:r>
            <a:r>
              <a:rPr kumimoji="0" lang="it-IT" sz="2200" b="0" i="0" u="none" strike="noStrike" kern="0" cap="none" spc="0" normalizeH="0" baseline="0" noProof="0" dirty="0" smtClean="0">
                <a:ln>
                  <a:noFill/>
                </a:ln>
                <a:solidFill>
                  <a:srgbClr val="0070C0"/>
                </a:solidFill>
                <a:effectLst/>
                <a:uLnTx/>
                <a:uFillTx/>
                <a:latin typeface="Verdana"/>
                <a:ea typeface="+mj-ea"/>
              </a:rPr>
              <a:t>  </a:t>
            </a:r>
            <a:endParaRPr kumimoji="0" lang="it-IT" sz="2200" b="0" i="0" u="none" strike="noStrike" kern="0" cap="none" spc="0" normalizeH="0" baseline="0" noProof="0" dirty="0">
              <a:ln>
                <a:noFill/>
              </a:ln>
              <a:solidFill>
                <a:srgbClr val="0070C0"/>
              </a:solidFill>
              <a:effectLst/>
              <a:uLnTx/>
              <a:uFillTx/>
              <a:latin typeface="Verdana"/>
              <a:ea typeface="+mj-ea"/>
            </a:endParaRPr>
          </a:p>
        </p:txBody>
      </p:sp>
    </p:spTree>
    <p:custDataLst>
      <p:tags r:id="rId1"/>
    </p:custDataLst>
    <p:extLst>
      <p:ext uri="{BB962C8B-B14F-4D97-AF65-F5344CB8AC3E}">
        <p14:creationId xmlns:p14="http://schemas.microsoft.com/office/powerpoint/2010/main" val="3399556316"/>
      </p:ext>
    </p:extLst>
  </p:cSld>
  <p:clrMapOvr>
    <a:masterClrMapping/>
  </p:clrMapOvr>
  <p:transition spd="slow" advTm="1515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ESA </a:t>
            </a:r>
            <a:r>
              <a:rPr lang="it-IT" dirty="0" err="1" smtClean="0"/>
              <a:t>DataSet</a:t>
            </a:r>
            <a:endParaRPr lang="en-GB" dirty="0"/>
          </a:p>
        </p:txBody>
      </p:sp>
      <p:sp>
        <p:nvSpPr>
          <p:cNvPr id="4" name="Content Placeholder 2"/>
          <p:cNvSpPr txBox="1">
            <a:spLocks/>
          </p:cNvSpPr>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000" b="1" i="0" u="none" strike="noStrike" baseline="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marR="0" lvl="0" indent="-285750" algn="l" defTabSz="914400" rtl="0" eaLnBrk="1" fontAlgn="auto" latinLnBrk="0" hangingPunct="1">
              <a:lnSpc>
                <a:spcPct val="119000"/>
              </a:lnSpc>
              <a:spcBef>
                <a:spcPct val="20000"/>
              </a:spcBef>
              <a:spcAft>
                <a:spcPts val="0"/>
              </a:spcAft>
              <a:buClr>
                <a:srgbClr val="0098DB"/>
              </a:buClr>
              <a:buSzTx/>
              <a:buFontTx/>
              <a:buChar char="-"/>
              <a:tabLst/>
              <a:defRPr/>
            </a:pPr>
            <a:r>
              <a:rPr kumimoji="0" lang="en-GB" sz="2000" b="1" i="0" u="none" strike="noStrike" kern="0" cap="none" spc="0" normalizeH="0" baseline="0" noProof="0" dirty="0" smtClean="0">
                <a:ln>
                  <a:noFill/>
                </a:ln>
                <a:solidFill>
                  <a:srgbClr val="4D4F53"/>
                </a:solidFill>
                <a:effectLst/>
                <a:uLnTx/>
                <a:uFillTx/>
                <a:latin typeface="Verdana"/>
                <a:ea typeface="+mn-ea"/>
              </a:rPr>
              <a:t>Third Party Missions</a:t>
            </a:r>
            <a:r>
              <a:rPr kumimoji="0" lang="en-GB" sz="2000" b="0" i="0" u="none" strike="noStrike" kern="0" cap="none" spc="0" normalizeH="0" baseline="0" noProof="0" dirty="0" smtClean="0">
                <a:ln>
                  <a:noFill/>
                </a:ln>
                <a:solidFill>
                  <a:srgbClr val="4D4F53"/>
                </a:solidFill>
                <a:effectLst/>
                <a:uLnTx/>
                <a:uFillTx/>
                <a:latin typeface="Verdana"/>
                <a:ea typeface="+mn-ea"/>
              </a:rPr>
              <a:t>: Landsat-5/7, </a:t>
            </a:r>
            <a:r>
              <a:rPr kumimoji="0" lang="en-GB" sz="2000" b="0" i="0" u="none" strike="noStrike" kern="0" cap="none" spc="0" normalizeH="0" baseline="0" noProof="0" dirty="0" err="1" smtClean="0">
                <a:ln>
                  <a:noFill/>
                </a:ln>
                <a:solidFill>
                  <a:srgbClr val="4D4F53"/>
                </a:solidFill>
                <a:effectLst/>
                <a:uLnTx/>
                <a:uFillTx/>
                <a:latin typeface="Verdana"/>
                <a:ea typeface="+mn-ea"/>
              </a:rPr>
              <a:t>Tropforest</a:t>
            </a:r>
            <a:r>
              <a:rPr kumimoji="0" lang="en-GB" sz="2000" b="0" i="0" u="none" strike="noStrike" kern="0" cap="none" spc="0" normalizeH="0" baseline="0" noProof="0" dirty="0" smtClean="0">
                <a:ln>
                  <a:noFill/>
                </a:ln>
                <a:solidFill>
                  <a:srgbClr val="4D4F53"/>
                </a:solidFill>
                <a:effectLst/>
                <a:uLnTx/>
                <a:uFillTx/>
                <a:latin typeface="Verdana"/>
                <a:ea typeface="+mn-ea"/>
              </a:rPr>
              <a:t>, SPOT 1-5, IKONOS-2, </a:t>
            </a:r>
            <a:r>
              <a:rPr kumimoji="0" lang="en-GB" sz="2000" b="0" i="0" u="none" strike="noStrike" kern="0" cap="none" spc="0" normalizeH="0" baseline="0" noProof="0" dirty="0" err="1" smtClean="0">
                <a:ln>
                  <a:noFill/>
                </a:ln>
                <a:solidFill>
                  <a:srgbClr val="4D4F53"/>
                </a:solidFill>
                <a:effectLst/>
                <a:uLnTx/>
                <a:uFillTx/>
                <a:latin typeface="Verdana"/>
                <a:ea typeface="+mn-ea"/>
              </a:rPr>
              <a:t>SeaSat</a:t>
            </a:r>
            <a:endParaRPr kumimoji="0" lang="en-GB" sz="2000" b="0" i="0" u="none" strike="noStrike" kern="0" cap="none" spc="0" normalizeH="0" baseline="0" noProof="0" dirty="0" smtClean="0">
              <a:ln>
                <a:noFill/>
              </a:ln>
              <a:solidFill>
                <a:srgbClr val="4D4F53"/>
              </a:solidFill>
              <a:effectLst/>
              <a:uLnTx/>
              <a:uFillTx/>
              <a:latin typeface="Verdana"/>
              <a:ea typeface="+mn-ea"/>
            </a:endParaRPr>
          </a:p>
          <a:p>
            <a:pPr marL="285750" marR="0" lvl="0" indent="-285750" algn="l" defTabSz="914400" rtl="0" eaLnBrk="1" fontAlgn="auto" latinLnBrk="0" hangingPunct="1">
              <a:lnSpc>
                <a:spcPct val="119000"/>
              </a:lnSpc>
              <a:spcBef>
                <a:spcPct val="20000"/>
              </a:spcBef>
              <a:spcAft>
                <a:spcPts val="0"/>
              </a:spcAft>
              <a:buClr>
                <a:srgbClr val="0098DB"/>
              </a:buClr>
              <a:buSzTx/>
              <a:buFontTx/>
              <a:buChar char="-"/>
              <a:tabLst/>
              <a:defRPr/>
            </a:pPr>
            <a:endParaRPr kumimoji="0" lang="en-GB" sz="2000" b="0" i="0" u="none" strike="noStrike" kern="0" cap="none" spc="0" normalizeH="0" baseline="0" noProof="0" dirty="0">
              <a:ln>
                <a:noFill/>
              </a:ln>
              <a:solidFill>
                <a:srgbClr val="4D4F53"/>
              </a:solidFill>
              <a:effectLst/>
              <a:uLnTx/>
              <a:uFillTx/>
              <a:latin typeface="Verdana"/>
              <a:ea typeface="+mn-ea"/>
            </a:endParaRPr>
          </a:p>
          <a:p>
            <a:pPr marL="285750" marR="0" lvl="0" indent="-285750" algn="l" defTabSz="914400" rtl="0" eaLnBrk="1" fontAlgn="auto" latinLnBrk="0" hangingPunct="1">
              <a:lnSpc>
                <a:spcPct val="119000"/>
              </a:lnSpc>
              <a:spcBef>
                <a:spcPct val="20000"/>
              </a:spcBef>
              <a:spcAft>
                <a:spcPts val="0"/>
              </a:spcAft>
              <a:buClr>
                <a:srgbClr val="0098DB"/>
              </a:buClr>
              <a:buSzTx/>
              <a:buFontTx/>
              <a:buChar char="-"/>
              <a:tabLst/>
              <a:defRPr/>
            </a:pPr>
            <a:r>
              <a:rPr kumimoji="0" lang="en-GB" sz="2000" b="1" i="0" u="none" strike="noStrike" kern="0" cap="none" spc="0" normalizeH="0" baseline="0" noProof="0" dirty="0" smtClean="0">
                <a:ln>
                  <a:noFill/>
                </a:ln>
                <a:solidFill>
                  <a:srgbClr val="4D4F53"/>
                </a:solidFill>
                <a:effectLst/>
                <a:uLnTx/>
                <a:uFillTx/>
                <a:latin typeface="Verdana"/>
                <a:ea typeface="+mn-ea"/>
              </a:rPr>
              <a:t>Heritage Missions: </a:t>
            </a:r>
            <a:r>
              <a:rPr kumimoji="0" lang="en-GB" sz="2000" b="0" i="0" u="none" strike="noStrike" kern="0" cap="none" spc="0" normalizeH="0" baseline="0" noProof="0" dirty="0" smtClean="0">
                <a:ln>
                  <a:noFill/>
                </a:ln>
                <a:solidFill>
                  <a:srgbClr val="4D4F53"/>
                </a:solidFill>
                <a:effectLst/>
                <a:uLnTx/>
                <a:uFillTx/>
                <a:latin typeface="Verdana"/>
                <a:ea typeface="+mn-ea"/>
              </a:rPr>
              <a:t>(A)SAR, (A)ATSR from ENVISAT, ERS-1, ERS-2 </a:t>
            </a:r>
          </a:p>
          <a:p>
            <a:pPr marL="285750" marR="0" lvl="0" indent="-285750" algn="l" defTabSz="914400" rtl="0" eaLnBrk="1" fontAlgn="auto" latinLnBrk="0" hangingPunct="1">
              <a:lnSpc>
                <a:spcPct val="119000"/>
              </a:lnSpc>
              <a:spcBef>
                <a:spcPct val="20000"/>
              </a:spcBef>
              <a:spcAft>
                <a:spcPts val="0"/>
              </a:spcAft>
              <a:buClr>
                <a:srgbClr val="0098DB"/>
              </a:buClr>
              <a:buSzTx/>
              <a:buFontTx/>
              <a:buChar char="-"/>
              <a:tabLst/>
              <a:defRPr/>
            </a:pPr>
            <a:endParaRPr kumimoji="0" lang="en-GB" sz="2000" b="0" i="0" u="none" strike="noStrike" kern="0" cap="none" spc="0" normalizeH="0" baseline="0" noProof="0" dirty="0" smtClean="0">
              <a:ln>
                <a:noFill/>
              </a:ln>
              <a:solidFill>
                <a:srgbClr val="4D4F53"/>
              </a:solidFill>
              <a:effectLst/>
              <a:uLnTx/>
              <a:uFillTx/>
              <a:latin typeface="Verdana"/>
              <a:ea typeface="+mn-ea"/>
            </a:endParaRPr>
          </a:p>
          <a:p>
            <a:pPr marL="285750" marR="0" lvl="0" indent="-285750" algn="l" defTabSz="914400" rtl="0" eaLnBrk="1" fontAlgn="auto" latinLnBrk="0" hangingPunct="1">
              <a:lnSpc>
                <a:spcPct val="119000"/>
              </a:lnSpc>
              <a:spcBef>
                <a:spcPct val="20000"/>
              </a:spcBef>
              <a:spcAft>
                <a:spcPts val="0"/>
              </a:spcAft>
              <a:buClr>
                <a:srgbClr val="0098DB"/>
              </a:buClr>
              <a:buSzTx/>
              <a:buFontTx/>
              <a:buChar char="-"/>
              <a:tabLst/>
              <a:defRPr/>
            </a:pPr>
            <a:r>
              <a:rPr kumimoji="0" lang="en-GB" sz="2000" b="1" i="0" u="none" strike="noStrike" kern="0" cap="none" spc="0" normalizeH="0" baseline="0" noProof="0" dirty="0" smtClean="0">
                <a:ln>
                  <a:noFill/>
                </a:ln>
                <a:solidFill>
                  <a:srgbClr val="4D4F53"/>
                </a:solidFill>
                <a:effectLst/>
                <a:uLnTx/>
                <a:uFillTx/>
                <a:latin typeface="Verdana"/>
                <a:ea typeface="+mn-ea"/>
              </a:rPr>
              <a:t>Earth Explorer:</a:t>
            </a:r>
            <a:r>
              <a:rPr kumimoji="0" lang="en-GB" sz="2000" b="0" i="0" u="none" strike="noStrike" kern="0" cap="none" spc="0" normalizeH="0" baseline="0" noProof="0" dirty="0" smtClean="0">
                <a:ln>
                  <a:noFill/>
                </a:ln>
                <a:solidFill>
                  <a:srgbClr val="4D4F53"/>
                </a:solidFill>
                <a:effectLst/>
                <a:uLnTx/>
                <a:uFillTx/>
                <a:latin typeface="Verdana"/>
                <a:ea typeface="+mn-ea"/>
              </a:rPr>
              <a:t> SMOS L1, L2 (Soil Moisture, Ocean Salinity), L3 (Sea Ice Thickness) </a:t>
            </a:r>
            <a:endParaRPr kumimoji="0" lang="en-GB" sz="2000" b="0" i="0" u="none" strike="noStrike" kern="0" cap="none" spc="0" normalizeH="0" baseline="0" noProof="0" dirty="0">
              <a:ln>
                <a:noFill/>
              </a:ln>
              <a:solidFill>
                <a:srgbClr val="4D4F53"/>
              </a:solidFill>
              <a:effectLst/>
              <a:uLnTx/>
              <a:uFillTx/>
              <a:latin typeface="Verdana"/>
              <a:ea typeface="+mn-ea"/>
            </a:endParaRPr>
          </a:p>
        </p:txBody>
      </p:sp>
    </p:spTree>
    <p:extLst>
      <p:ext uri="{BB962C8B-B14F-4D97-AF65-F5344CB8AC3E}">
        <p14:creationId xmlns:p14="http://schemas.microsoft.com/office/powerpoint/2010/main" val="3134098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Authentication &amp; Authorization: ESA SSO</a:t>
            </a:r>
            <a:endParaRPr lang="en-GB"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8150" y="727075"/>
            <a:ext cx="73769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813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p:txBody>
          <a:bodyPr/>
          <a:lstStyle/>
          <a:p>
            <a:pPr marL="285750" indent="-285750" fontAlgn="auto">
              <a:spcAft>
                <a:spcPts val="0"/>
              </a:spcAft>
              <a:buFontTx/>
              <a:buChar char="-"/>
              <a:defRPr/>
            </a:pPr>
            <a:r>
              <a:rPr lang="it-IT" sz="2000" dirty="0" err="1" smtClean="0"/>
              <a:t>Licencing</a:t>
            </a:r>
            <a:r>
              <a:rPr lang="it-IT" sz="2000" dirty="0" smtClean="0"/>
              <a:t> </a:t>
            </a:r>
            <a:r>
              <a:rPr lang="it-IT" sz="2000" dirty="0"/>
              <a:t>and </a:t>
            </a:r>
            <a:r>
              <a:rPr lang="it-IT" sz="2000" dirty="0" err="1"/>
              <a:t>maintenance</a:t>
            </a:r>
            <a:r>
              <a:rPr lang="it-IT" sz="2000" dirty="0"/>
              <a:t> 2020 + </a:t>
            </a:r>
            <a:r>
              <a:rPr lang="it-IT" sz="2000" dirty="0" smtClean="0"/>
              <a:t>2021</a:t>
            </a:r>
          </a:p>
          <a:p>
            <a:pPr marL="285750" indent="-285750" fontAlgn="auto">
              <a:spcAft>
                <a:spcPts val="0"/>
              </a:spcAft>
              <a:buFontTx/>
              <a:buChar char="-"/>
              <a:defRPr/>
            </a:pPr>
            <a:r>
              <a:rPr lang="it-IT" sz="2000" dirty="0" smtClean="0"/>
              <a:t>Full </a:t>
            </a:r>
            <a:r>
              <a:rPr lang="it-IT" sz="2000" dirty="0" err="1" smtClean="0"/>
              <a:t>support</a:t>
            </a:r>
            <a:r>
              <a:rPr lang="it-IT" sz="2000" dirty="0" smtClean="0"/>
              <a:t> to Heritage </a:t>
            </a:r>
            <a:r>
              <a:rPr lang="it-IT" sz="2000" dirty="0" err="1" smtClean="0"/>
              <a:t>Mission</a:t>
            </a:r>
            <a:endParaRPr lang="it-IT" sz="2000" dirty="0" smtClean="0"/>
          </a:p>
          <a:p>
            <a:pPr marL="285750" indent="-285750" fontAlgn="auto">
              <a:spcAft>
                <a:spcPts val="0"/>
              </a:spcAft>
              <a:buFontTx/>
              <a:buChar char="-"/>
              <a:defRPr/>
            </a:pPr>
            <a:r>
              <a:rPr lang="it-IT" sz="2000" dirty="0" smtClean="0"/>
              <a:t>Interface </a:t>
            </a:r>
            <a:r>
              <a:rPr lang="it-IT" sz="2000" dirty="0"/>
              <a:t>with ESA EO </a:t>
            </a:r>
            <a:r>
              <a:rPr lang="it-IT" sz="2000" dirty="0" err="1"/>
              <a:t>Catalogue</a:t>
            </a:r>
            <a:r>
              <a:rPr lang="it-IT" sz="2000" dirty="0"/>
              <a:t> </a:t>
            </a:r>
            <a:endParaRPr lang="it-IT" sz="2000" dirty="0" smtClean="0"/>
          </a:p>
          <a:p>
            <a:pPr marL="285750" indent="-285750" fontAlgn="auto">
              <a:spcAft>
                <a:spcPts val="0"/>
              </a:spcAft>
              <a:buFontTx/>
              <a:buChar char="-"/>
              <a:defRPr/>
            </a:pPr>
            <a:r>
              <a:rPr lang="it-IT" sz="2000" dirty="0" smtClean="0"/>
              <a:t>WMS </a:t>
            </a:r>
            <a:r>
              <a:rPr lang="it-IT" sz="2000" dirty="0"/>
              <a:t>/ WMTS </a:t>
            </a:r>
            <a:r>
              <a:rPr lang="it-IT" sz="2000" dirty="0" err="1" smtClean="0"/>
              <a:t>prototype</a:t>
            </a:r>
            <a:endParaRPr lang="it-IT" sz="2000" dirty="0"/>
          </a:p>
          <a:p>
            <a:pPr indent="0" fontAlgn="auto">
              <a:spcAft>
                <a:spcPts val="0"/>
              </a:spcAft>
              <a:defRPr/>
            </a:pPr>
            <a:r>
              <a:rPr lang="it-IT" sz="2000" dirty="0" smtClean="0"/>
              <a:t>….</a:t>
            </a:r>
          </a:p>
          <a:p>
            <a:pPr indent="0" fontAlgn="auto">
              <a:spcAft>
                <a:spcPts val="0"/>
              </a:spcAft>
              <a:defRPr/>
            </a:pPr>
            <a:r>
              <a:rPr lang="it-IT" sz="2000" dirty="0" smtClean="0"/>
              <a:t>….</a:t>
            </a:r>
          </a:p>
          <a:p>
            <a:pPr indent="0" fontAlgn="auto">
              <a:spcAft>
                <a:spcPts val="0"/>
              </a:spcAft>
              <a:defRPr/>
            </a:pPr>
            <a:r>
              <a:rPr lang="it-IT" sz="2000" i="1" dirty="0" smtClean="0"/>
              <a:t>- </a:t>
            </a:r>
            <a:r>
              <a:rPr lang="it-IT" altLang="it-IT" sz="2000" dirty="0"/>
              <a:t>Processing </a:t>
            </a:r>
            <a:r>
              <a:rPr lang="it-IT" altLang="it-IT" sz="2000" dirty="0" err="1" smtClean="0"/>
              <a:t>Capabilities</a:t>
            </a:r>
            <a:r>
              <a:rPr lang="it-IT" altLang="it-IT" sz="2000" dirty="0" smtClean="0"/>
              <a:t> (</a:t>
            </a:r>
            <a:r>
              <a:rPr lang="it-IT" altLang="it-IT" sz="2000" b="1" dirty="0" smtClean="0"/>
              <a:t>To be </a:t>
            </a:r>
            <a:r>
              <a:rPr lang="it-IT" altLang="it-IT" sz="2000" b="1" dirty="0" err="1" smtClean="0"/>
              <a:t>Confirmed</a:t>
            </a:r>
            <a:r>
              <a:rPr lang="it-IT" altLang="it-IT" sz="2000" dirty="0" smtClean="0"/>
              <a:t>)</a:t>
            </a:r>
            <a:endParaRPr lang="en-GB" sz="2000" dirty="0"/>
          </a:p>
        </p:txBody>
      </p:sp>
    </p:spTree>
    <p:extLst>
      <p:ext uri="{BB962C8B-B14F-4D97-AF65-F5344CB8AC3E}">
        <p14:creationId xmlns:p14="http://schemas.microsoft.com/office/powerpoint/2010/main" val="1738358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ltLang="it-IT" dirty="0"/>
              <a:t>Interface with ESA EO </a:t>
            </a:r>
            <a:r>
              <a:rPr lang="it-IT" altLang="it-IT" dirty="0" err="1"/>
              <a:t>Catalogue</a:t>
            </a:r>
            <a:endParaRPr lang="en-GB" b="1" dirty="0"/>
          </a:p>
        </p:txBody>
      </p:sp>
      <p:sp>
        <p:nvSpPr>
          <p:cNvPr id="3" name="Content Placeholder 2"/>
          <p:cNvSpPr>
            <a:spLocks noGrp="1"/>
          </p:cNvSpPr>
          <p:nvPr>
            <p:ph idx="1"/>
          </p:nvPr>
        </p:nvSpPr>
        <p:spPr/>
        <p:txBody>
          <a:bodyPr/>
          <a:lstStyle/>
          <a:p>
            <a:pPr indent="0">
              <a:lnSpc>
                <a:spcPct val="100000"/>
              </a:lnSpc>
              <a:defRPr/>
            </a:pPr>
            <a:r>
              <a:rPr lang="it-IT" altLang="it-IT" b="1" dirty="0"/>
              <a:t>Background</a:t>
            </a:r>
            <a:endParaRPr lang="it-IT" altLang="it-IT" dirty="0"/>
          </a:p>
          <a:p>
            <a:pPr marL="266700" indent="-266700">
              <a:lnSpc>
                <a:spcPct val="100000"/>
              </a:lnSpc>
              <a:buFontTx/>
              <a:buChar char="-"/>
              <a:defRPr/>
            </a:pPr>
            <a:r>
              <a:rPr lang="it-IT" altLang="it-IT" dirty="0" smtClean="0"/>
              <a:t>ESE-ERGO </a:t>
            </a:r>
            <a:r>
              <a:rPr lang="it-IT" altLang="it-IT" dirty="0"/>
              <a:t>(</a:t>
            </a:r>
            <a:r>
              <a:rPr lang="it-IT" altLang="it-IT" dirty="0" err="1"/>
              <a:t>Dec</a:t>
            </a:r>
            <a:r>
              <a:rPr lang="it-IT" altLang="it-IT" dirty="0"/>
              <a:t>’ 19 – </a:t>
            </a:r>
            <a:r>
              <a:rPr lang="it-IT" altLang="it-IT" dirty="0" err="1"/>
              <a:t>June</a:t>
            </a:r>
            <a:r>
              <a:rPr lang="it-IT" altLang="it-IT" dirty="0"/>
              <a:t> ’21), </a:t>
            </a:r>
            <a:r>
              <a:rPr lang="it-IT" altLang="it-IT" dirty="0" err="1"/>
              <a:t>shall</a:t>
            </a:r>
            <a:r>
              <a:rPr lang="it-IT" altLang="it-IT" dirty="0"/>
              <a:t> </a:t>
            </a:r>
            <a:r>
              <a:rPr lang="it-IT" altLang="it-IT" dirty="0" err="1"/>
              <a:t>improve</a:t>
            </a:r>
            <a:r>
              <a:rPr lang="it-IT" altLang="it-IT" dirty="0"/>
              <a:t> </a:t>
            </a:r>
            <a:r>
              <a:rPr lang="it-IT" altLang="it-IT" dirty="0" err="1"/>
              <a:t>current</a:t>
            </a:r>
            <a:r>
              <a:rPr lang="it-IT" altLang="it-IT" dirty="0"/>
              <a:t> EO-CAT, </a:t>
            </a:r>
            <a:r>
              <a:rPr lang="it-IT" altLang="it-IT" dirty="0" err="1"/>
              <a:t>offering</a:t>
            </a:r>
            <a:r>
              <a:rPr lang="it-IT" altLang="it-IT" dirty="0"/>
              <a:t> </a:t>
            </a:r>
            <a:r>
              <a:rPr lang="it-IT" altLang="it-IT" dirty="0" smtClean="0"/>
              <a:t>Product</a:t>
            </a:r>
            <a:r>
              <a:rPr lang="it-IT" altLang="it-IT" dirty="0"/>
              <a:t>, </a:t>
            </a:r>
            <a:r>
              <a:rPr lang="it-IT" altLang="it-IT" dirty="0" err="1"/>
              <a:t>collection</a:t>
            </a:r>
            <a:r>
              <a:rPr lang="it-IT" altLang="it-IT" dirty="0"/>
              <a:t> and service </a:t>
            </a:r>
            <a:r>
              <a:rPr lang="it-IT" altLang="it-IT" dirty="0" err="1"/>
              <a:t>cataloguing</a:t>
            </a:r>
            <a:r>
              <a:rPr lang="it-IT" altLang="it-IT" dirty="0"/>
              <a:t>, </a:t>
            </a:r>
            <a:r>
              <a:rPr lang="it-IT" altLang="it-IT" dirty="0" err="1"/>
              <a:t>according</a:t>
            </a:r>
            <a:r>
              <a:rPr lang="it-IT" altLang="it-IT" dirty="0"/>
              <a:t> to 13-026r9 (for OGC </a:t>
            </a:r>
            <a:r>
              <a:rPr lang="it-IT" altLang="it-IT" dirty="0" err="1"/>
              <a:t>services</a:t>
            </a:r>
            <a:r>
              <a:rPr lang="it-IT" altLang="it-IT" dirty="0"/>
              <a:t>, e.g. WCS), OGC TB15 19-020r1, </a:t>
            </a:r>
            <a:r>
              <a:rPr lang="it-IT" altLang="it-IT" dirty="0" err="1"/>
              <a:t>GeoDCAT</a:t>
            </a:r>
            <a:r>
              <a:rPr lang="it-IT" altLang="it-IT" dirty="0"/>
              <a:t>-AP, </a:t>
            </a:r>
            <a:r>
              <a:rPr lang="it-IT" altLang="it-IT" dirty="0" smtClean="0"/>
              <a:t>UMM-S/T</a:t>
            </a:r>
          </a:p>
          <a:p>
            <a:pPr marL="355600" indent="-355600">
              <a:lnSpc>
                <a:spcPct val="100000"/>
              </a:lnSpc>
              <a:buFontTx/>
              <a:buChar char="-"/>
              <a:defRPr/>
            </a:pPr>
            <a:endParaRPr lang="it-IT" altLang="it-IT" dirty="0" smtClean="0"/>
          </a:p>
          <a:p>
            <a:pPr>
              <a:lnSpc>
                <a:spcPct val="100000"/>
              </a:lnSpc>
              <a:defRPr/>
            </a:pPr>
            <a:endParaRPr lang="it-IT" altLang="it-IT" dirty="0"/>
          </a:p>
          <a:p>
            <a:pPr>
              <a:lnSpc>
                <a:spcPct val="100000"/>
              </a:lnSpc>
              <a:defRPr/>
            </a:pPr>
            <a:r>
              <a:rPr lang="it-IT" altLang="it-IT" b="1" dirty="0"/>
              <a:t>AIM</a:t>
            </a:r>
          </a:p>
          <a:p>
            <a:pPr marL="266700" indent="-266700">
              <a:lnSpc>
                <a:spcPct val="100000"/>
              </a:lnSpc>
              <a:buFontTx/>
              <a:buChar char="-"/>
              <a:defRPr/>
            </a:pPr>
            <a:r>
              <a:rPr lang="it-IT" altLang="it-IT" dirty="0" err="1"/>
              <a:t>External</a:t>
            </a:r>
            <a:r>
              <a:rPr lang="it-IT" altLang="it-IT" dirty="0"/>
              <a:t> clients, </a:t>
            </a:r>
            <a:r>
              <a:rPr lang="it-IT" altLang="it-IT" dirty="0" err="1"/>
              <a:t>after</a:t>
            </a:r>
            <a:r>
              <a:rPr lang="it-IT" altLang="it-IT" dirty="0"/>
              <a:t> </a:t>
            </a:r>
            <a:r>
              <a:rPr lang="it-IT" altLang="it-IT" dirty="0" err="1"/>
              <a:t>metadata</a:t>
            </a:r>
            <a:r>
              <a:rPr lang="it-IT" altLang="it-IT" dirty="0"/>
              <a:t> </a:t>
            </a:r>
            <a:r>
              <a:rPr lang="it-IT" altLang="it-IT" dirty="0" err="1"/>
              <a:t>discovery</a:t>
            </a:r>
            <a:r>
              <a:rPr lang="it-IT" altLang="it-IT" dirty="0"/>
              <a:t> from EO-CAT, </a:t>
            </a:r>
            <a:r>
              <a:rPr lang="it-IT" altLang="it-IT" dirty="0" err="1"/>
              <a:t>will</a:t>
            </a:r>
            <a:r>
              <a:rPr lang="it-IT" altLang="it-IT" dirty="0"/>
              <a:t> be </a:t>
            </a:r>
            <a:r>
              <a:rPr lang="it-IT" altLang="it-IT" dirty="0" err="1"/>
              <a:t>connected</a:t>
            </a:r>
            <a:r>
              <a:rPr lang="it-IT" altLang="it-IT" dirty="0"/>
              <a:t>/</a:t>
            </a:r>
            <a:r>
              <a:rPr lang="it-IT" altLang="it-IT" dirty="0" err="1"/>
              <a:t>redirect</a:t>
            </a:r>
            <a:r>
              <a:rPr lang="it-IT" altLang="it-IT" dirty="0"/>
              <a:t> to ESA PDGS Data cube, </a:t>
            </a:r>
            <a:r>
              <a:rPr lang="it-IT" altLang="it-IT" dirty="0" err="1"/>
              <a:t>either</a:t>
            </a:r>
            <a:r>
              <a:rPr lang="it-IT" altLang="it-IT" dirty="0"/>
              <a:t> to service, or </a:t>
            </a:r>
            <a:r>
              <a:rPr lang="it-IT" altLang="it-IT" dirty="0" err="1"/>
              <a:t>specific</a:t>
            </a:r>
            <a:r>
              <a:rPr lang="it-IT" altLang="it-IT" dirty="0"/>
              <a:t> WCS for </a:t>
            </a:r>
            <a:r>
              <a:rPr lang="it-IT" altLang="it-IT" dirty="0" err="1"/>
              <a:t>discovered</a:t>
            </a:r>
            <a:r>
              <a:rPr lang="it-IT" altLang="it-IT" dirty="0"/>
              <a:t> </a:t>
            </a:r>
            <a:r>
              <a:rPr lang="it-IT" altLang="it-IT" dirty="0" err="1"/>
              <a:t>collection</a:t>
            </a:r>
            <a:r>
              <a:rPr lang="it-IT" altLang="it-IT" dirty="0"/>
              <a:t> </a:t>
            </a:r>
          </a:p>
          <a:p>
            <a:pPr>
              <a:lnSpc>
                <a:spcPct val="100000"/>
              </a:lnSpc>
              <a:defRPr/>
            </a:pPr>
            <a:endParaRPr lang="it-IT" altLang="it-IT" dirty="0"/>
          </a:p>
          <a:p>
            <a:pPr>
              <a:lnSpc>
                <a:spcPct val="100000"/>
              </a:lnSpc>
            </a:pPr>
            <a:endParaRPr lang="en-GB" dirty="0"/>
          </a:p>
        </p:txBody>
      </p:sp>
    </p:spTree>
    <p:extLst>
      <p:ext uri="{BB962C8B-B14F-4D97-AF65-F5344CB8AC3E}">
        <p14:creationId xmlns:p14="http://schemas.microsoft.com/office/powerpoint/2010/main" val="1230128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it-IT" altLang="it-IT"/>
              <a:t>WMS / WMTS prototype</a:t>
            </a:r>
          </a:p>
        </p:txBody>
      </p:sp>
      <p:sp>
        <p:nvSpPr>
          <p:cNvPr id="48130" name="Rectangle 3">
            <a:extLst>
              <a:ext uri="{FF2B5EF4-FFF2-40B4-BE49-F238E27FC236}">
                <a16:creationId xmlns:a16="http://schemas.microsoft.com/office/drawing/2014/main" id="{B0A4F055-5990-4F40-9817-E4DFB8502BFA}"/>
              </a:ext>
            </a:extLst>
          </p:cNvPr>
          <p:cNvSpPr>
            <a:spLocks noGrp="1" noChangeArrowheads="1"/>
          </p:cNvSpPr>
          <p:nvPr>
            <p:ph type="body" idx="1"/>
          </p:nvPr>
        </p:nvSpPr>
        <p:spPr>
          <a:xfrm>
            <a:off x="213123" y="1369219"/>
            <a:ext cx="5150644" cy="3263504"/>
          </a:xfrm>
        </p:spPr>
        <p:txBody>
          <a:bodyPr/>
          <a:lstStyle/>
          <a:p>
            <a:pPr indent="0">
              <a:defRPr/>
            </a:pPr>
            <a:r>
              <a:rPr lang="it-IT" altLang="it-IT" sz="1400" b="1" dirty="0"/>
              <a:t>Background</a:t>
            </a:r>
          </a:p>
          <a:p>
            <a:pPr eaLnBrk="1" hangingPunct="1">
              <a:defRPr/>
            </a:pPr>
            <a:r>
              <a:rPr lang="it-IT" altLang="it-IT" sz="1400" dirty="0"/>
              <a:t>WCS </a:t>
            </a:r>
            <a:r>
              <a:rPr lang="it-IT" altLang="it-IT" sz="1400" dirty="0" err="1"/>
              <a:t>is</a:t>
            </a:r>
            <a:r>
              <a:rPr lang="it-IT" altLang="it-IT" sz="1400" dirty="0"/>
              <a:t> an </a:t>
            </a:r>
            <a:r>
              <a:rPr lang="it-IT" altLang="it-IT" sz="1400" b="1" dirty="0" err="1"/>
              <a:t>access</a:t>
            </a:r>
            <a:r>
              <a:rPr lang="it-IT" altLang="it-IT" sz="1400" dirty="0"/>
              <a:t> and </a:t>
            </a:r>
            <a:r>
              <a:rPr lang="it-IT" altLang="it-IT" sz="1400" b="1" dirty="0" err="1"/>
              <a:t>visualization</a:t>
            </a:r>
            <a:r>
              <a:rPr lang="it-IT" altLang="it-IT" sz="1400" b="1" dirty="0"/>
              <a:t> </a:t>
            </a:r>
            <a:r>
              <a:rPr lang="it-IT" altLang="it-IT" sz="1400" dirty="0"/>
              <a:t>service: </a:t>
            </a:r>
            <a:r>
              <a:rPr lang="it-IT" altLang="it-IT" sz="1400" dirty="0" err="1"/>
              <a:t>unlikely</a:t>
            </a:r>
            <a:r>
              <a:rPr lang="it-IT" altLang="it-IT" sz="1400" dirty="0"/>
              <a:t> from WM(T)</a:t>
            </a:r>
            <a:r>
              <a:rPr lang="it-IT" altLang="it-IT" sz="1400" dirty="0" err="1"/>
              <a:t>S</a:t>
            </a:r>
            <a:r>
              <a:rPr lang="it-IT" altLang="it-IT" sz="1400" dirty="0"/>
              <a:t> </a:t>
            </a:r>
            <a:r>
              <a:rPr lang="it-IT" altLang="it-IT" sz="1400" dirty="0" err="1"/>
              <a:t>previews</a:t>
            </a:r>
            <a:r>
              <a:rPr lang="it-IT" altLang="it-IT" sz="1400" dirty="0"/>
              <a:t> are </a:t>
            </a:r>
            <a:r>
              <a:rPr lang="it-IT" altLang="it-IT" sz="1400" dirty="0" err="1"/>
              <a:t>generated</a:t>
            </a:r>
            <a:r>
              <a:rPr lang="it-IT" altLang="it-IT" sz="1400" dirty="0"/>
              <a:t> on-the-</a:t>
            </a:r>
            <a:r>
              <a:rPr lang="it-IT" altLang="it-IT" sz="1400" dirty="0" err="1"/>
              <a:t>fly</a:t>
            </a:r>
            <a:endParaRPr lang="it-IT" altLang="it-IT" sz="1400" dirty="0"/>
          </a:p>
          <a:p>
            <a:pPr eaLnBrk="1" hangingPunct="1">
              <a:defRPr/>
            </a:pPr>
            <a:r>
              <a:rPr lang="it-IT" altLang="it-IT" sz="1400" dirty="0"/>
              <a:t>WM(T)</a:t>
            </a:r>
            <a:r>
              <a:rPr lang="it-IT" altLang="it-IT" sz="1400" dirty="0" err="1"/>
              <a:t>S</a:t>
            </a:r>
            <a:r>
              <a:rPr lang="it-IT" altLang="it-IT" sz="1400" dirty="0"/>
              <a:t> </a:t>
            </a:r>
            <a:r>
              <a:rPr lang="it-IT" altLang="it-IT" sz="1400" dirty="0" err="1"/>
              <a:t>is</a:t>
            </a:r>
            <a:r>
              <a:rPr lang="it-IT" altLang="it-IT" sz="1400" dirty="0"/>
              <a:t> a standard </a:t>
            </a:r>
            <a:r>
              <a:rPr lang="it-IT" altLang="it-IT" sz="1400" dirty="0" err="1"/>
              <a:t>protocol</a:t>
            </a:r>
            <a:r>
              <a:rPr lang="it-IT" altLang="it-IT" sz="1400" dirty="0"/>
              <a:t> for </a:t>
            </a:r>
            <a:r>
              <a:rPr lang="it-IT" altLang="it-IT" sz="1400" dirty="0" err="1"/>
              <a:t>serving</a:t>
            </a:r>
            <a:r>
              <a:rPr lang="it-IT" altLang="it-IT" sz="1400" dirty="0"/>
              <a:t> </a:t>
            </a:r>
            <a:r>
              <a:rPr lang="it-IT" altLang="it-IT" sz="1400" dirty="0" err="1"/>
              <a:t>pre-rendered</a:t>
            </a:r>
            <a:r>
              <a:rPr lang="it-IT" altLang="it-IT" sz="1400" dirty="0"/>
              <a:t> or </a:t>
            </a:r>
            <a:r>
              <a:rPr lang="it-IT" altLang="it-IT" sz="1400" dirty="0" err="1"/>
              <a:t>run</a:t>
            </a:r>
            <a:r>
              <a:rPr lang="it-IT" altLang="it-IT" sz="1400" dirty="0"/>
              <a:t>-time </a:t>
            </a:r>
            <a:r>
              <a:rPr lang="it-IT" altLang="it-IT" sz="1400" dirty="0" err="1"/>
              <a:t>computed</a:t>
            </a:r>
            <a:r>
              <a:rPr lang="it-IT" altLang="it-IT" sz="1400" dirty="0"/>
              <a:t> </a:t>
            </a:r>
            <a:r>
              <a:rPr lang="it-IT" altLang="it-IT" sz="1400" dirty="0" err="1"/>
              <a:t>georeferenced</a:t>
            </a:r>
            <a:r>
              <a:rPr lang="it-IT" altLang="it-IT" sz="1400" dirty="0"/>
              <a:t> </a:t>
            </a:r>
            <a:r>
              <a:rPr lang="it-IT" altLang="it-IT" sz="1400" dirty="0" err="1"/>
              <a:t>map</a:t>
            </a:r>
            <a:r>
              <a:rPr lang="it-IT" altLang="it-IT" sz="1400" dirty="0"/>
              <a:t> </a:t>
            </a:r>
            <a:r>
              <a:rPr lang="it-IT" altLang="it-IT" sz="1400" dirty="0" err="1"/>
              <a:t>tiles</a:t>
            </a:r>
            <a:r>
              <a:rPr lang="it-IT" altLang="it-IT" sz="1400" dirty="0"/>
              <a:t> over the Internet</a:t>
            </a:r>
          </a:p>
          <a:p>
            <a:pPr indent="0">
              <a:defRPr/>
            </a:pPr>
            <a:endParaRPr lang="it-IT" altLang="it-IT" sz="1400" b="1" dirty="0"/>
          </a:p>
          <a:p>
            <a:pPr indent="0">
              <a:defRPr/>
            </a:pPr>
            <a:r>
              <a:rPr lang="it-IT" altLang="it-IT" sz="1400" b="1" dirty="0"/>
              <a:t>AIM</a:t>
            </a:r>
          </a:p>
          <a:p>
            <a:pPr eaLnBrk="1" hangingPunct="1">
              <a:defRPr/>
            </a:pPr>
            <a:r>
              <a:rPr lang="it-IT" altLang="it-IT" sz="1400" dirty="0" err="1"/>
              <a:t>Support</a:t>
            </a:r>
            <a:r>
              <a:rPr lang="it-IT" altLang="it-IT" sz="1400" dirty="0"/>
              <a:t> </a:t>
            </a:r>
            <a:r>
              <a:rPr lang="it-IT" altLang="it-IT" sz="1400" dirty="0" err="1"/>
              <a:t>existing</a:t>
            </a:r>
            <a:r>
              <a:rPr lang="it-IT" altLang="it-IT" sz="1400" dirty="0"/>
              <a:t> </a:t>
            </a:r>
            <a:r>
              <a:rPr lang="it-IT" altLang="it-IT" sz="1400" dirty="0" err="1"/>
              <a:t>visualization</a:t>
            </a:r>
            <a:r>
              <a:rPr lang="it-IT" altLang="it-IT" sz="1400" dirty="0"/>
              <a:t> </a:t>
            </a:r>
            <a:r>
              <a:rPr lang="it-IT" altLang="it-IT" sz="1400" dirty="0" err="1"/>
              <a:t>services</a:t>
            </a:r>
            <a:r>
              <a:rPr lang="it-IT" altLang="it-IT" sz="1400" dirty="0"/>
              <a:t> </a:t>
            </a:r>
            <a:r>
              <a:rPr lang="it-IT" altLang="it-IT" sz="1400" dirty="0" err="1"/>
              <a:t>through</a:t>
            </a:r>
            <a:r>
              <a:rPr lang="it-IT" altLang="it-IT" sz="1400" dirty="0"/>
              <a:t> WM(T)</a:t>
            </a:r>
            <a:r>
              <a:rPr lang="it-IT" altLang="it-IT" sz="1400" dirty="0" err="1"/>
              <a:t>S</a:t>
            </a:r>
            <a:endParaRPr lang="it-IT" altLang="it-IT" sz="1400" dirty="0"/>
          </a:p>
        </p:txBody>
      </p:sp>
      <p:pic>
        <p:nvPicPr>
          <p:cNvPr id="5837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401" y="848122"/>
            <a:ext cx="3555999" cy="369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598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0BC8A7-48CB-4D1B-8AF1-5C021F6CFDD5}"/>
              </a:ext>
            </a:extLst>
          </p:cNvPr>
          <p:cNvSpPr>
            <a:spLocks noGrp="1"/>
          </p:cNvSpPr>
          <p:nvPr>
            <p:ph type="title"/>
          </p:nvPr>
        </p:nvSpPr>
        <p:spPr/>
        <p:txBody>
          <a:bodyPr/>
          <a:lstStyle/>
          <a:p>
            <a:r>
              <a:rPr lang="en-AU" dirty="0" smtClean="0"/>
              <a:t>Simplified service viewpoint</a:t>
            </a:r>
            <a:endParaRPr lang="en-AU" dirty="0"/>
          </a:p>
        </p:txBody>
      </p:sp>
      <p:cxnSp>
        <p:nvCxnSpPr>
          <p:cNvPr id="14" name="Straight Connector 13">
            <a:extLst>
              <a:ext uri="{FF2B5EF4-FFF2-40B4-BE49-F238E27FC236}">
                <a16:creationId xmlns:a16="http://schemas.microsoft.com/office/drawing/2014/main" id="{9D91C5EB-63F7-4D08-AA83-90E3A46A820E}"/>
              </a:ext>
            </a:extLst>
          </p:cNvPr>
          <p:cNvCxnSpPr/>
          <p:nvPr/>
        </p:nvCxnSpPr>
        <p:spPr>
          <a:xfrm>
            <a:off x="1393510" y="1687551"/>
            <a:ext cx="6378890" cy="13151"/>
          </a:xfrm>
          <a:prstGeom prst="line">
            <a:avLst/>
          </a:prstGeom>
          <a:ln w="444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C4205317-CAF3-4695-B1F4-7FC0CAF23211}"/>
              </a:ext>
            </a:extLst>
          </p:cNvPr>
          <p:cNvCxnSpPr/>
          <p:nvPr/>
        </p:nvCxnSpPr>
        <p:spPr>
          <a:xfrm>
            <a:off x="1446797" y="2828308"/>
            <a:ext cx="6304242" cy="11578"/>
          </a:xfrm>
          <a:prstGeom prst="line">
            <a:avLst/>
          </a:prstGeom>
          <a:ln w="444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7DC2EA00-53AA-4E81-9385-86CEADB95B9B}"/>
              </a:ext>
            </a:extLst>
          </p:cNvPr>
          <p:cNvCxnSpPr/>
          <p:nvPr/>
        </p:nvCxnSpPr>
        <p:spPr>
          <a:xfrm>
            <a:off x="1473107" y="3772423"/>
            <a:ext cx="6299293" cy="42772"/>
          </a:xfrm>
          <a:prstGeom prst="line">
            <a:avLst/>
          </a:prstGeom>
          <a:ln w="444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Subtitle 2"/>
          <p:cNvSpPr txBox="1">
            <a:spLocks/>
          </p:cNvSpPr>
          <p:nvPr/>
        </p:nvSpPr>
        <p:spPr>
          <a:xfrm>
            <a:off x="4871880" y="583563"/>
            <a:ext cx="3626206" cy="410156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100" dirty="0"/>
          </a:p>
          <a:p>
            <a:pPr marL="268288" lvl="1" indent="-261938">
              <a:spcBef>
                <a:spcPct val="0"/>
              </a:spcBef>
            </a:pPr>
            <a:r>
              <a:rPr lang="en-GB" sz="1200" i="1" dirty="0">
                <a:gradFill>
                  <a:gsLst>
                    <a:gs pos="0">
                      <a:schemeClr val="accent1">
                        <a:lumMod val="5000"/>
                        <a:lumOff val="95000"/>
                      </a:schemeClr>
                    </a:gs>
                    <a:gs pos="43000">
                      <a:srgbClr val="FF0000"/>
                    </a:gs>
                    <a:gs pos="72000">
                      <a:schemeClr val="accent1">
                        <a:lumMod val="30000"/>
                        <a:lumOff val="70000"/>
                      </a:schemeClr>
                    </a:gs>
                  </a:gsLst>
                  <a:lin ang="4800000" scaled="0"/>
                </a:gradFill>
                <a:latin typeface="Verdana" pitchFamily="34" charset="0"/>
              </a:rPr>
              <a:t>Browser Front-End</a:t>
            </a:r>
          </a:p>
          <a:p>
            <a:pPr marL="268288" lvl="1" indent="-261938">
              <a:spcBef>
                <a:spcPct val="0"/>
              </a:spcBef>
            </a:pPr>
            <a:r>
              <a:rPr lang="en-GB" sz="1200" i="1" dirty="0">
                <a:gradFill>
                  <a:gsLst>
                    <a:gs pos="0">
                      <a:schemeClr val="accent1">
                        <a:lumMod val="5000"/>
                        <a:lumOff val="95000"/>
                      </a:schemeClr>
                    </a:gs>
                    <a:gs pos="43000">
                      <a:srgbClr val="FF0000"/>
                    </a:gs>
                    <a:gs pos="72000">
                      <a:schemeClr val="accent1">
                        <a:lumMod val="30000"/>
                        <a:lumOff val="70000"/>
                      </a:schemeClr>
                    </a:gs>
                  </a:gsLst>
                  <a:lin ang="4800000" scaled="0"/>
                </a:gradFill>
                <a:latin typeface="Verdana" pitchFamily="34" charset="0"/>
              </a:rPr>
              <a:t>Analytics tools (Labs)</a:t>
            </a:r>
          </a:p>
          <a:p>
            <a:endParaRPr lang="en-GB" sz="1200" dirty="0"/>
          </a:p>
          <a:p>
            <a:pPr>
              <a:spcBef>
                <a:spcPts val="900"/>
              </a:spcBef>
            </a:pPr>
            <a:endParaRPr lang="en-GB" sz="1200" i="1" dirty="0" smtClean="0">
              <a:solidFill>
                <a:srgbClr val="FF0000"/>
              </a:solidFill>
            </a:endParaRPr>
          </a:p>
          <a:p>
            <a:pPr>
              <a:spcBef>
                <a:spcPts val="900"/>
              </a:spcBef>
            </a:pPr>
            <a:endParaRPr lang="en-GB" sz="1200" i="1" dirty="0">
              <a:solidFill>
                <a:srgbClr val="FF0000"/>
              </a:solidFill>
            </a:endParaRPr>
          </a:p>
          <a:p>
            <a:pPr>
              <a:spcBef>
                <a:spcPts val="900"/>
              </a:spcBef>
            </a:pPr>
            <a:r>
              <a:rPr lang="en-GB" sz="1200" i="1" dirty="0" smtClean="0">
                <a:solidFill>
                  <a:srgbClr val="FF0000"/>
                </a:solidFill>
              </a:rPr>
              <a:t>Information </a:t>
            </a:r>
            <a:r>
              <a:rPr lang="en-GB" sz="1200" i="1" dirty="0">
                <a:solidFill>
                  <a:srgbClr val="FF0000"/>
                </a:solidFill>
              </a:rPr>
              <a:t>Layer Cubes (L-3</a:t>
            </a:r>
            <a:r>
              <a:rPr lang="en-GB" sz="1200" i="1" dirty="0" smtClean="0">
                <a:solidFill>
                  <a:srgbClr val="FF0000"/>
                </a:solidFill>
              </a:rPr>
              <a:t>+)</a:t>
            </a:r>
          </a:p>
          <a:p>
            <a:endParaRPr lang="en-GB" sz="1200" dirty="0"/>
          </a:p>
          <a:p>
            <a:endParaRPr lang="en-GB" sz="1200" i="1" dirty="0" smtClean="0">
              <a:solidFill>
                <a:schemeClr val="accent1">
                  <a:lumMod val="60000"/>
                  <a:lumOff val="40000"/>
                </a:schemeClr>
              </a:solidFill>
            </a:endParaRPr>
          </a:p>
          <a:p>
            <a:r>
              <a:rPr lang="en-GB" sz="1200" i="1" dirty="0" smtClean="0">
                <a:solidFill>
                  <a:schemeClr val="accent1">
                    <a:lumMod val="60000"/>
                    <a:lumOff val="40000"/>
                  </a:schemeClr>
                </a:solidFill>
              </a:rPr>
              <a:t>Satellite </a:t>
            </a:r>
            <a:r>
              <a:rPr lang="en-GB" sz="1200" i="1" dirty="0">
                <a:solidFill>
                  <a:schemeClr val="accent1">
                    <a:lumMod val="60000"/>
                    <a:lumOff val="40000"/>
                  </a:schemeClr>
                </a:solidFill>
              </a:rPr>
              <a:t>Layer Access (L1/2</a:t>
            </a:r>
            <a:r>
              <a:rPr lang="en-GB" sz="1200" i="1" dirty="0" smtClean="0">
                <a:solidFill>
                  <a:schemeClr val="accent1">
                    <a:lumMod val="60000"/>
                    <a:lumOff val="40000"/>
                  </a:schemeClr>
                </a:solidFill>
              </a:rPr>
              <a:t>)</a:t>
            </a:r>
            <a:r>
              <a:rPr lang="en-GB" sz="1600" dirty="0" smtClean="0"/>
              <a:t> </a:t>
            </a:r>
            <a:endParaRPr lang="en-GB" sz="600" dirty="0"/>
          </a:p>
        </p:txBody>
      </p:sp>
      <p:grpSp>
        <p:nvGrpSpPr>
          <p:cNvPr id="13" name="Group 12"/>
          <p:cNvGrpSpPr/>
          <p:nvPr/>
        </p:nvGrpSpPr>
        <p:grpSpPr>
          <a:xfrm>
            <a:off x="2318262" y="597927"/>
            <a:ext cx="2284479" cy="3438814"/>
            <a:chOff x="1688689" y="776849"/>
            <a:chExt cx="2284479" cy="3314700"/>
          </a:xfrm>
        </p:grpSpPr>
        <p:sp>
          <p:nvSpPr>
            <p:cNvPr id="10" name="Equals 9">
              <a:extLst>
                <a:ext uri="{FF2B5EF4-FFF2-40B4-BE49-F238E27FC236}">
                  <a16:creationId xmlns:a16="http://schemas.microsoft.com/office/drawing/2014/main" id="{482F511E-AB9B-4DB7-A8F8-A7516709FCC2}"/>
                </a:ext>
              </a:extLst>
            </p:cNvPr>
            <p:cNvSpPr/>
            <p:nvPr/>
          </p:nvSpPr>
          <p:spPr>
            <a:xfrm>
              <a:off x="3400425" y="1239477"/>
              <a:ext cx="5715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Equals 10">
              <a:extLst>
                <a:ext uri="{FF2B5EF4-FFF2-40B4-BE49-F238E27FC236}">
                  <a16:creationId xmlns:a16="http://schemas.microsoft.com/office/drawing/2014/main" id="{96C019EE-CD24-4F78-91CF-965CBCA202E8}"/>
                </a:ext>
              </a:extLst>
            </p:cNvPr>
            <p:cNvSpPr/>
            <p:nvPr/>
          </p:nvSpPr>
          <p:spPr>
            <a:xfrm>
              <a:off x="3400425" y="2205598"/>
              <a:ext cx="5715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Equals 11">
              <a:extLst>
                <a:ext uri="{FF2B5EF4-FFF2-40B4-BE49-F238E27FC236}">
                  <a16:creationId xmlns:a16="http://schemas.microsoft.com/office/drawing/2014/main" id="{387DA114-05D1-456C-BB11-6FD8B1EE5F4F}"/>
                </a:ext>
              </a:extLst>
            </p:cNvPr>
            <p:cNvSpPr/>
            <p:nvPr/>
          </p:nvSpPr>
          <p:spPr>
            <a:xfrm>
              <a:off x="3401668" y="3286018"/>
              <a:ext cx="5715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nvGrpSpPr>
            <p:cNvPr id="6" name="Group 5"/>
            <p:cNvGrpSpPr/>
            <p:nvPr/>
          </p:nvGrpSpPr>
          <p:grpSpPr>
            <a:xfrm>
              <a:off x="1688689" y="776849"/>
              <a:ext cx="1584561" cy="3314700"/>
              <a:chOff x="1688689" y="962932"/>
              <a:chExt cx="1584561" cy="3314700"/>
            </a:xfrm>
          </p:grpSpPr>
          <p:pic>
            <p:nvPicPr>
              <p:cNvPr id="7" name="Picture 6">
                <a:extLst>
                  <a:ext uri="{FF2B5EF4-FFF2-40B4-BE49-F238E27FC236}">
                    <a16:creationId xmlns:a16="http://schemas.microsoft.com/office/drawing/2014/main" id="{558F16E2-C652-4EBC-9E32-FD1B3D457AAB}"/>
                  </a:ext>
                </a:extLst>
              </p:cNvPr>
              <p:cNvPicPr>
                <a:picLocks noChangeAspect="1"/>
              </p:cNvPicPr>
              <p:nvPr/>
            </p:nvPicPr>
            <p:blipFill rotWithShape="1">
              <a:blip r:embed="rId3"/>
              <a:srcRect b="62649"/>
              <a:stretch/>
            </p:blipFill>
            <p:spPr>
              <a:xfrm rot="16200000">
                <a:off x="829449" y="2246489"/>
                <a:ext cx="3314700" cy="747585"/>
              </a:xfrm>
              <a:prstGeom prst="rect">
                <a:avLst/>
              </a:prstGeom>
            </p:spPr>
          </p:pic>
          <p:pic>
            <p:nvPicPr>
              <p:cNvPr id="2" name="Picture 1"/>
              <p:cNvPicPr>
                <a:picLocks noChangeAspect="1"/>
              </p:cNvPicPr>
              <p:nvPr/>
            </p:nvPicPr>
            <p:blipFill>
              <a:blip r:embed="rId4"/>
              <a:stretch>
                <a:fillRect/>
              </a:stretch>
            </p:blipFill>
            <p:spPr>
              <a:xfrm>
                <a:off x="2079659" y="2268656"/>
                <a:ext cx="780933" cy="78093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4193" y="3394021"/>
                <a:ext cx="883611" cy="88361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88689" y="965688"/>
                <a:ext cx="1584561" cy="950118"/>
              </a:xfrm>
              <a:prstGeom prst="rect">
                <a:avLst/>
              </a:prstGeom>
            </p:spPr>
          </p:pic>
        </p:grpSp>
      </p:grpSp>
      <p:grpSp>
        <p:nvGrpSpPr>
          <p:cNvPr id="27" name="Group 26"/>
          <p:cNvGrpSpPr/>
          <p:nvPr/>
        </p:nvGrpSpPr>
        <p:grpSpPr>
          <a:xfrm>
            <a:off x="106547" y="3680405"/>
            <a:ext cx="2696045" cy="870340"/>
            <a:chOff x="4528701" y="154543"/>
            <a:chExt cx="2801333" cy="935995"/>
          </a:xfrm>
        </p:grpSpPr>
        <p:grpSp>
          <p:nvGrpSpPr>
            <p:cNvPr id="28" name="Group 27"/>
            <p:cNvGrpSpPr/>
            <p:nvPr/>
          </p:nvGrpSpPr>
          <p:grpSpPr>
            <a:xfrm>
              <a:off x="4528701" y="154543"/>
              <a:ext cx="2801333" cy="534890"/>
              <a:chOff x="5840954" y="380610"/>
              <a:chExt cx="2801333" cy="534890"/>
            </a:xfrm>
          </p:grpSpPr>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954" y="380610"/>
                <a:ext cx="1392590" cy="534890"/>
              </a:xfrm>
              <a:prstGeom prst="rect">
                <a:avLst/>
              </a:prstGeom>
            </p:spPr>
          </p:pic>
          <p:sp>
            <p:nvSpPr>
              <p:cNvPr id="33" name="Subtitle 2"/>
              <p:cNvSpPr txBox="1">
                <a:spLocks/>
              </p:cNvSpPr>
              <p:nvPr/>
            </p:nvSpPr>
            <p:spPr>
              <a:xfrm>
                <a:off x="7245646" y="479570"/>
                <a:ext cx="1396641" cy="201008"/>
              </a:xfrm>
              <a:prstGeom prst="rect">
                <a:avLst/>
              </a:prstGeom>
            </p:spPr>
            <p:txBody>
              <a:bodyPr vert="horz" lIns="68580" tIns="34290" rIns="68580" bIns="34290" rtlCol="0">
                <a:noAutofit/>
              </a:bodyPr>
              <a:lstStyle>
                <a:defPPr>
                  <a:defRPr lang="en-GB"/>
                </a:defPPr>
                <a:lvl1pPr marL="0" indent="0" defTabSz="914400" eaLnBrk="1" latinLnBrk="0" hangingPunct="1">
                  <a:lnSpc>
                    <a:spcPct val="90000"/>
                  </a:lnSpc>
                  <a:spcBef>
                    <a:spcPts val="1000"/>
                  </a:spcBef>
                  <a:buFont typeface="Arial" panose="020B0604020202020204" pitchFamily="34" charset="0"/>
                  <a:buNone/>
                  <a:defRPr sz="1800">
                    <a:latin typeface="+mn-lt"/>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pPr>
                  <a:lnSpc>
                    <a:spcPct val="110000"/>
                  </a:lnSpc>
                </a:pPr>
                <a:r>
                  <a:rPr lang="en-GB" sz="900" i="1" dirty="0" smtClean="0">
                    <a:solidFill>
                      <a:srgbClr val="FF0000"/>
                    </a:solidFill>
                  </a:rPr>
                  <a:t>European Industry  Service</a:t>
                </a:r>
                <a:endParaRPr lang="en-GB" sz="900" i="1" dirty="0">
                  <a:solidFill>
                    <a:srgbClr val="FF0000"/>
                  </a:solidFill>
                </a:endParaRPr>
              </a:p>
            </p:txBody>
          </p:sp>
        </p:grpSp>
        <p:grpSp>
          <p:nvGrpSpPr>
            <p:cNvPr id="29" name="Group 28"/>
            <p:cNvGrpSpPr/>
            <p:nvPr/>
          </p:nvGrpSpPr>
          <p:grpSpPr>
            <a:xfrm>
              <a:off x="4584069" y="711239"/>
              <a:ext cx="2324282" cy="379299"/>
              <a:chOff x="4621240" y="755694"/>
              <a:chExt cx="2324282" cy="379299"/>
            </a:xfrm>
          </p:grpSpPr>
          <p:sp>
            <p:nvSpPr>
              <p:cNvPr id="30" name="Subtitle 2"/>
              <p:cNvSpPr txBox="1">
                <a:spLocks/>
              </p:cNvSpPr>
              <p:nvPr/>
            </p:nvSpPr>
            <p:spPr>
              <a:xfrm>
                <a:off x="4621240" y="755694"/>
                <a:ext cx="1281854" cy="379299"/>
              </a:xfrm>
              <a:prstGeom prst="rect">
                <a:avLst/>
              </a:prstGeom>
              <a:ln>
                <a:solidFill>
                  <a:srgbClr val="00B0F0"/>
                </a:solidFill>
              </a:ln>
            </p:spPr>
            <p:txBody>
              <a:bodyPr vert="horz" lIns="68580" tIns="34290" rIns="68580" bIns="34290" rtlCol="0">
                <a:noAutofit/>
              </a:bodyPr>
              <a:lstStyle>
                <a:defPPr>
                  <a:defRPr lang="en-GB"/>
                </a:defPPr>
                <a:lvl1pPr marL="0" indent="0" defTabSz="914400" eaLnBrk="1" latinLnBrk="0" hangingPunct="1">
                  <a:lnSpc>
                    <a:spcPct val="90000"/>
                  </a:lnSpc>
                  <a:spcBef>
                    <a:spcPts val="1000"/>
                  </a:spcBef>
                  <a:buFont typeface="Arial" panose="020B0604020202020204" pitchFamily="34" charset="0"/>
                  <a:buNone/>
                  <a:defRPr sz="1800">
                    <a:latin typeface="+mn-lt"/>
                  </a:defRPr>
                </a:lvl1pPr>
                <a:lvl2pPr indent="0" algn="ctr" defTabSz="914400" eaLnBrk="1" latinLnBrk="0" hangingPunct="1">
                  <a:lnSpc>
                    <a:spcPct val="90000"/>
                  </a:lnSpc>
                  <a:spcBef>
                    <a:spcPts val="500"/>
                  </a:spcBef>
                  <a:buFont typeface="Arial" panose="020B0604020202020204" pitchFamily="34" charset="0"/>
                  <a:buNone/>
                  <a:defRPr sz="2000">
                    <a:latin typeface="+mn-lt"/>
                  </a:defRPr>
                </a:lvl2pPr>
                <a:lvl3pPr indent="0" algn="ctr" defTabSz="914400" eaLnBrk="1" latinLnBrk="0" hangingPunct="1">
                  <a:lnSpc>
                    <a:spcPct val="90000"/>
                  </a:lnSpc>
                  <a:spcBef>
                    <a:spcPts val="500"/>
                  </a:spcBef>
                  <a:buFont typeface="Arial" panose="020B0604020202020204" pitchFamily="34" charset="0"/>
                  <a:buNone/>
                  <a:defRPr sz="1800">
                    <a:latin typeface="+mn-lt"/>
                  </a:defRPr>
                </a:lvl3pPr>
                <a:lvl4pPr indent="0" algn="ctr" defTabSz="914400" eaLnBrk="1" latinLnBrk="0" hangingPunct="1">
                  <a:lnSpc>
                    <a:spcPct val="90000"/>
                  </a:lnSpc>
                  <a:spcBef>
                    <a:spcPts val="500"/>
                  </a:spcBef>
                  <a:buFont typeface="Arial" panose="020B0604020202020204" pitchFamily="34" charset="0"/>
                  <a:buNone/>
                  <a:defRPr sz="1600">
                    <a:latin typeface="+mn-lt"/>
                  </a:defRPr>
                </a:lvl4pPr>
                <a:lvl5pPr indent="0" algn="ctr" defTabSz="914400" eaLnBrk="1" latinLnBrk="0" hangingPunct="1">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pPr algn="ctr">
                  <a:lnSpc>
                    <a:spcPct val="110000"/>
                  </a:lnSpc>
                </a:pPr>
                <a:r>
                  <a:rPr lang="en-GB" sz="900" dirty="0" smtClean="0">
                    <a:solidFill>
                      <a:srgbClr val="FF0000"/>
                    </a:solidFill>
                  </a:rPr>
                  <a:t> </a:t>
                </a:r>
                <a:r>
                  <a:rPr lang="en-GB" sz="900" dirty="0" smtClean="0">
                    <a:solidFill>
                      <a:schemeClr val="accent1">
                        <a:lumMod val="50000"/>
                      </a:schemeClr>
                    </a:solidFill>
                  </a:rPr>
                  <a:t>ESA Pixel Based </a:t>
                </a:r>
                <a:r>
                  <a:rPr lang="en-GB" sz="900" dirty="0">
                    <a:solidFill>
                      <a:schemeClr val="accent1">
                        <a:lumMod val="50000"/>
                      </a:schemeClr>
                    </a:solidFill>
                  </a:rPr>
                  <a:t>Data </a:t>
                </a:r>
                <a:r>
                  <a:rPr lang="en-GB" sz="900" dirty="0" smtClean="0">
                    <a:solidFill>
                      <a:schemeClr val="accent1">
                        <a:lumMod val="50000"/>
                      </a:schemeClr>
                    </a:solidFill>
                  </a:rPr>
                  <a:t>Access</a:t>
                </a:r>
              </a:p>
            </p:txBody>
          </p:sp>
          <p:sp>
            <p:nvSpPr>
              <p:cNvPr id="31" name="TextBox 30"/>
              <p:cNvSpPr txBox="1"/>
              <p:nvPr/>
            </p:nvSpPr>
            <p:spPr>
              <a:xfrm>
                <a:off x="5985800" y="851473"/>
                <a:ext cx="959722" cy="248245"/>
              </a:xfrm>
              <a:prstGeom prst="rect">
                <a:avLst/>
              </a:prstGeom>
              <a:noFill/>
            </p:spPr>
            <p:txBody>
              <a:bodyPr wrap="none" rtlCol="0">
                <a:spAutoFit/>
              </a:bodyPr>
              <a:lstStyle/>
              <a:p>
                <a:r>
                  <a:rPr lang="en-GB" sz="900" i="1" dirty="0">
                    <a:solidFill>
                      <a:schemeClr val="accent1">
                        <a:lumMod val="60000"/>
                        <a:lumOff val="40000"/>
                      </a:schemeClr>
                    </a:solidFill>
                  </a:rPr>
                  <a:t>ESA Service </a:t>
                </a:r>
              </a:p>
            </p:txBody>
          </p:sp>
        </p:grpSp>
      </p:grpSp>
      <p:sp>
        <p:nvSpPr>
          <p:cNvPr id="37" name="Rectangle 36"/>
          <p:cNvSpPr/>
          <p:nvPr/>
        </p:nvSpPr>
        <p:spPr>
          <a:xfrm>
            <a:off x="4871880" y="3915081"/>
            <a:ext cx="2841005" cy="707886"/>
          </a:xfrm>
          <a:prstGeom prst="rect">
            <a:avLst/>
          </a:prstGeom>
        </p:spPr>
        <p:txBody>
          <a:bodyPr wrap="square">
            <a:spAutoFit/>
          </a:bodyPr>
          <a:lstStyle/>
          <a:p>
            <a:pPr marL="171450" lvl="1" indent="-171450">
              <a:buFont typeface="Arial" panose="020B0604020202020204" pitchFamily="34" charset="0"/>
              <a:buChar char="•"/>
            </a:pPr>
            <a:r>
              <a:rPr lang="en-GB" sz="1000" i="1" dirty="0" smtClean="0">
                <a:solidFill>
                  <a:srgbClr val="FF0000"/>
                </a:solidFill>
              </a:rPr>
              <a:t>DIAS(</a:t>
            </a:r>
            <a:r>
              <a:rPr lang="en-GB" sz="1000" i="1" dirty="0" err="1" smtClean="0">
                <a:solidFill>
                  <a:srgbClr val="FF0000"/>
                </a:solidFill>
              </a:rPr>
              <a:t>es</a:t>
            </a:r>
            <a:r>
              <a:rPr lang="en-GB" sz="1000" i="1" dirty="0" smtClean="0">
                <a:solidFill>
                  <a:srgbClr val="FF0000"/>
                </a:solidFill>
              </a:rPr>
              <a:t>)</a:t>
            </a:r>
            <a:endParaRPr lang="en-GB" sz="1000" i="1" dirty="0">
              <a:solidFill>
                <a:srgbClr val="FF0000"/>
              </a:solidFill>
            </a:endParaRPr>
          </a:p>
          <a:p>
            <a:pPr marL="171450" lvl="1" indent="-171450">
              <a:buFont typeface="Arial" panose="020B0604020202020204" pitchFamily="34" charset="0"/>
              <a:buChar char="•"/>
            </a:pPr>
            <a:r>
              <a:rPr lang="en-GB" sz="1000" i="1" dirty="0" smtClean="0">
                <a:solidFill>
                  <a:srgbClr val="FF0000"/>
                </a:solidFill>
              </a:rPr>
              <a:t>AWS</a:t>
            </a:r>
          </a:p>
          <a:p>
            <a:pPr marL="171450" lvl="1" indent="-171450">
              <a:buFont typeface="Arial" panose="020B0604020202020204" pitchFamily="34" charset="0"/>
              <a:buChar char="•"/>
            </a:pPr>
            <a:r>
              <a:rPr lang="en-GB" sz="1000" i="1" dirty="0" smtClean="0">
                <a:solidFill>
                  <a:srgbClr val="FF0000"/>
                </a:solidFill>
              </a:rPr>
              <a:t>Etc..</a:t>
            </a:r>
          </a:p>
          <a:p>
            <a:pPr marL="171450" lvl="1" indent="-171450">
              <a:buFont typeface="Arial" panose="020B0604020202020204" pitchFamily="34" charset="0"/>
              <a:buChar char="•"/>
            </a:pPr>
            <a:r>
              <a:rPr lang="en-GB" sz="1000" i="1" dirty="0" smtClean="0">
                <a:solidFill>
                  <a:schemeClr val="accent1">
                    <a:lumMod val="60000"/>
                    <a:lumOff val="40000"/>
                  </a:schemeClr>
                </a:solidFill>
              </a:rPr>
              <a:t>Heritage Mission Cloud</a:t>
            </a:r>
            <a:endParaRPr lang="en-GB" sz="1000" i="1" dirty="0">
              <a:solidFill>
                <a:schemeClr val="accent1">
                  <a:lumMod val="60000"/>
                  <a:lumOff val="40000"/>
                </a:schemeClr>
              </a:solidFill>
            </a:endParaRPr>
          </a:p>
        </p:txBody>
      </p:sp>
      <p:sp>
        <p:nvSpPr>
          <p:cNvPr id="25" name="Rectangle 24"/>
          <p:cNvSpPr/>
          <p:nvPr/>
        </p:nvSpPr>
        <p:spPr>
          <a:xfrm>
            <a:off x="5513901" y="4599065"/>
            <a:ext cx="3059459" cy="158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6033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noChangeArrowheads="1"/>
          </p:cNvSpPr>
          <p:nvPr>
            <p:ph type="title"/>
          </p:nvPr>
        </p:nvSpPr>
        <p:spPr>
          <a:xfrm>
            <a:off x="143086" y="149150"/>
            <a:ext cx="7174846" cy="430887"/>
          </a:xfrm>
        </p:spPr>
        <p:txBody>
          <a:bodyPr/>
          <a:lstStyle/>
          <a:p>
            <a:pPr eaLnBrk="1" hangingPunct="1"/>
            <a:r>
              <a:rPr lang="it-IT" altLang="it-IT" dirty="0" smtClean="0"/>
              <a:t>Processing </a:t>
            </a:r>
            <a:r>
              <a:rPr lang="it-IT" altLang="it-IT" dirty="0" err="1" smtClean="0"/>
              <a:t>Capabilities</a:t>
            </a:r>
            <a:endParaRPr lang="it-IT" altLang="it-IT" dirty="0"/>
          </a:p>
        </p:txBody>
      </p:sp>
      <p:sp>
        <p:nvSpPr>
          <p:cNvPr id="3" name="Content Placeholder 2">
            <a:extLst>
              <a:ext uri="{FF2B5EF4-FFF2-40B4-BE49-F238E27FC236}">
                <a16:creationId xmlns:a16="http://schemas.microsoft.com/office/drawing/2014/main" id="{EC2D6583-D493-644B-9D66-FD59DDBDBD85}"/>
              </a:ext>
            </a:extLst>
          </p:cNvPr>
          <p:cNvSpPr>
            <a:spLocks noGrp="1"/>
          </p:cNvSpPr>
          <p:nvPr>
            <p:ph idx="1"/>
          </p:nvPr>
        </p:nvSpPr>
        <p:spPr/>
        <p:txBody>
          <a:bodyPr rtlCol="0">
            <a:normAutofit/>
          </a:bodyPr>
          <a:lstStyle/>
          <a:p>
            <a:pPr fontAlgn="auto">
              <a:spcAft>
                <a:spcPts val="0"/>
              </a:spcAft>
              <a:defRPr/>
            </a:pPr>
            <a:r>
              <a:rPr lang="it-IT" dirty="0" err="1"/>
              <a:t>Extending</a:t>
            </a:r>
            <a:r>
              <a:rPr lang="it-IT" dirty="0"/>
              <a:t> the service with processing </a:t>
            </a:r>
            <a:r>
              <a:rPr lang="it-IT" dirty="0" err="1"/>
              <a:t>capabilities</a:t>
            </a:r>
            <a:endParaRPr lang="it-IT" dirty="0"/>
          </a:p>
          <a:p>
            <a:pPr lvl="1" fontAlgn="auto">
              <a:spcAft>
                <a:spcPts val="0"/>
              </a:spcAft>
              <a:defRPr/>
            </a:pPr>
            <a:r>
              <a:rPr lang="it-IT" dirty="0"/>
              <a:t>Math/</a:t>
            </a:r>
            <a:r>
              <a:rPr lang="it-IT" dirty="0" err="1"/>
              <a:t>statistical</a:t>
            </a:r>
            <a:r>
              <a:rPr lang="it-IT" dirty="0"/>
              <a:t> </a:t>
            </a:r>
            <a:r>
              <a:rPr lang="it-IT" dirty="0" err="1"/>
              <a:t>operators</a:t>
            </a:r>
            <a:endParaRPr lang="it-IT" dirty="0"/>
          </a:p>
          <a:p>
            <a:pPr lvl="1" fontAlgn="auto">
              <a:spcAft>
                <a:spcPts val="0"/>
              </a:spcAft>
              <a:defRPr/>
            </a:pPr>
            <a:r>
              <a:rPr lang="it-IT" dirty="0"/>
              <a:t>Data </a:t>
            </a:r>
            <a:r>
              <a:rPr lang="it-IT" dirty="0" err="1"/>
              <a:t>preparation</a:t>
            </a:r>
            <a:r>
              <a:rPr lang="it-IT" dirty="0"/>
              <a:t> </a:t>
            </a:r>
            <a:r>
              <a:rPr lang="it-IT" dirty="0" err="1"/>
              <a:t>pipelines</a:t>
            </a:r>
            <a:endParaRPr lang="it-IT" dirty="0"/>
          </a:p>
          <a:p>
            <a:pPr lvl="2" fontAlgn="auto">
              <a:spcAft>
                <a:spcPts val="0"/>
              </a:spcAft>
              <a:defRPr/>
            </a:pPr>
            <a:r>
              <a:rPr lang="it-IT" dirty="0"/>
              <a:t>ARD generation</a:t>
            </a:r>
          </a:p>
          <a:p>
            <a:pPr lvl="2" fontAlgn="auto">
              <a:spcAft>
                <a:spcPts val="0"/>
              </a:spcAft>
              <a:defRPr/>
            </a:pPr>
            <a:r>
              <a:rPr lang="it-IT" dirty="0" smtClean="0"/>
              <a:t>L0 to L1 generation</a:t>
            </a:r>
            <a:endParaRPr lang="it-IT" dirty="0"/>
          </a:p>
          <a:p>
            <a:pPr lvl="2" fontAlgn="auto">
              <a:spcAft>
                <a:spcPts val="0"/>
              </a:spcAft>
              <a:defRPr/>
            </a:pPr>
            <a:r>
              <a:rPr lang="it-IT" dirty="0"/>
              <a:t>…</a:t>
            </a:r>
          </a:p>
          <a:p>
            <a:pPr indent="0" fontAlgn="auto">
              <a:spcAft>
                <a:spcPts val="0"/>
              </a:spcAft>
              <a:defRPr/>
            </a:pPr>
            <a:endParaRPr lang="it-IT" dirty="0"/>
          </a:p>
        </p:txBody>
      </p:sp>
      <p:pic>
        <p:nvPicPr>
          <p:cNvPr id="4" name="Picture 3">
            <a:extLst>
              <a:ext uri="{FF2B5EF4-FFF2-40B4-BE49-F238E27FC236}">
                <a16:creationId xmlns:a16="http://schemas.microsoft.com/office/drawing/2014/main" id="{60178796-733B-8541-A5C9-7AF0EC77E4E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85076" t="1" b="67435"/>
          <a:stretch/>
        </p:blipFill>
        <p:spPr>
          <a:xfrm>
            <a:off x="8465344" y="102049"/>
            <a:ext cx="590906" cy="528527"/>
          </a:xfrm>
          <a:prstGeom prst="rect">
            <a:avLst/>
          </a:prstGeom>
        </p:spPr>
      </p:pic>
      <p:pic>
        <p:nvPicPr>
          <p:cNvPr id="17" name="Content Placeholder 7">
            <a:extLst>
              <a:ext uri="{FF2B5EF4-FFF2-40B4-BE49-F238E27FC236}">
                <a16:creationId xmlns:a16="http://schemas.microsoft.com/office/drawing/2014/main" id="{07591D98-7B7D-C942-80FC-05AC8CA08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71563" y="3241119"/>
            <a:ext cx="6868716" cy="145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CF2715-D1AD-4C42-BF38-92E3B5189FA5}"/>
              </a:ext>
            </a:extLst>
          </p:cNvPr>
          <p:cNvSpPr/>
          <p:nvPr/>
        </p:nvSpPr>
        <p:spPr>
          <a:xfrm>
            <a:off x="4729162" y="3743325"/>
            <a:ext cx="2671763" cy="257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Verdana"/>
              <a:ea typeface="+mn-ea"/>
              <a:cs typeface="+mn-cs"/>
            </a:endParaRPr>
          </a:p>
        </p:txBody>
      </p:sp>
      <p:sp>
        <p:nvSpPr>
          <p:cNvPr id="19" name="Rectangle 18">
            <a:extLst>
              <a:ext uri="{FF2B5EF4-FFF2-40B4-BE49-F238E27FC236}">
                <a16:creationId xmlns:a16="http://schemas.microsoft.com/office/drawing/2014/main" id="{5A5B4C99-DE7D-774C-9FC8-105B61864E41}"/>
              </a:ext>
            </a:extLst>
          </p:cNvPr>
          <p:cNvSpPr/>
          <p:nvPr/>
        </p:nvSpPr>
        <p:spPr>
          <a:xfrm>
            <a:off x="4706536" y="3969328"/>
            <a:ext cx="773915" cy="2337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88105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38" y="87135"/>
            <a:ext cx="7087339" cy="430887"/>
          </a:xfrm>
        </p:spPr>
        <p:txBody>
          <a:bodyPr/>
          <a:lstStyle/>
          <a:p>
            <a:r>
              <a:rPr lang="en-GB" dirty="0"/>
              <a:t>The </a:t>
            </a:r>
            <a:r>
              <a:rPr lang="en-GB" dirty="0">
                <a:solidFill>
                  <a:schemeClr val="accent1">
                    <a:lumMod val="60000"/>
                    <a:lumOff val="40000"/>
                  </a:schemeClr>
                </a:solidFill>
              </a:rPr>
              <a:t>EO</a:t>
            </a:r>
            <a:r>
              <a:rPr lang="en-GB" dirty="0"/>
              <a:t> </a:t>
            </a:r>
            <a:r>
              <a:rPr lang="en-GB" dirty="0" smtClean="0">
                <a:solidFill>
                  <a:schemeClr val="accent1">
                    <a:lumMod val="60000"/>
                    <a:lumOff val="40000"/>
                  </a:schemeClr>
                </a:solidFill>
              </a:rPr>
              <a:t>In</a:t>
            </a:r>
            <a:r>
              <a:rPr lang="en-GB" dirty="0" smtClean="0"/>
              <a:t>formation </a:t>
            </a:r>
            <a:r>
              <a:rPr lang="en-GB" dirty="0">
                <a:solidFill>
                  <a:schemeClr val="accent1">
                    <a:lumMod val="60000"/>
                    <a:lumOff val="40000"/>
                  </a:schemeClr>
                </a:solidFill>
              </a:rPr>
              <a:t>F</a:t>
            </a:r>
            <a:r>
              <a:rPr lang="en-GB" dirty="0" smtClean="0">
                <a:solidFill>
                  <a:schemeClr val="accent1">
                    <a:lumMod val="60000"/>
                    <a:lumOff val="40000"/>
                  </a:schemeClr>
                </a:solidFill>
              </a:rPr>
              <a:t>act</a:t>
            </a:r>
            <a:r>
              <a:rPr lang="en-GB" dirty="0" smtClean="0"/>
              <a:t>ory </a:t>
            </a:r>
            <a:r>
              <a:rPr lang="en-GB" dirty="0"/>
              <a:t>context</a:t>
            </a:r>
          </a:p>
        </p:txBody>
      </p:sp>
      <p:sp>
        <p:nvSpPr>
          <p:cNvPr id="5" name="TextBox 4"/>
          <p:cNvSpPr txBox="1"/>
          <p:nvPr/>
        </p:nvSpPr>
        <p:spPr>
          <a:xfrm>
            <a:off x="1301299" y="4134673"/>
            <a:ext cx="573536" cy="507831"/>
          </a:xfrm>
          <a:prstGeom prst="rect">
            <a:avLst/>
          </a:prstGeom>
          <a:noFill/>
        </p:spPr>
        <p:txBody>
          <a:bodyPr wrap="square" rtlCol="0">
            <a:spAutoFit/>
          </a:bodyPr>
          <a:lstStyle/>
          <a:p>
            <a:pPr algn="ctr"/>
            <a:r>
              <a:rPr lang="en-US" sz="900" dirty="0"/>
              <a:t>SNAP,</a:t>
            </a:r>
          </a:p>
          <a:p>
            <a:pPr algn="ctr"/>
            <a:r>
              <a:rPr lang="en-US" sz="900" dirty="0"/>
              <a:t>OTB,</a:t>
            </a:r>
          </a:p>
          <a:p>
            <a:pPr algn="ctr"/>
            <a:r>
              <a:rPr lang="en-US" sz="900" dirty="0" smtClean="0"/>
              <a:t>…..</a:t>
            </a:r>
            <a:endParaRPr lang="en-GB" sz="900" dirty="0"/>
          </a:p>
        </p:txBody>
      </p:sp>
      <p:pic>
        <p:nvPicPr>
          <p:cNvPr id="6" name="Picture 5"/>
          <p:cNvPicPr>
            <a:picLocks noChangeAspect="1"/>
          </p:cNvPicPr>
          <p:nvPr/>
        </p:nvPicPr>
        <p:blipFill rotWithShape="1">
          <a:blip r:embed="rId2"/>
          <a:srcRect t="8526" r="86650" b="65284"/>
          <a:stretch/>
        </p:blipFill>
        <p:spPr>
          <a:xfrm flipH="1">
            <a:off x="4066995" y="678859"/>
            <a:ext cx="494119" cy="503708"/>
          </a:xfrm>
          <a:prstGeom prst="rect">
            <a:avLst/>
          </a:prstGeom>
        </p:spPr>
      </p:pic>
      <p:sp>
        <p:nvSpPr>
          <p:cNvPr id="7" name="TextBox 6"/>
          <p:cNvSpPr txBox="1"/>
          <p:nvPr/>
        </p:nvSpPr>
        <p:spPr>
          <a:xfrm>
            <a:off x="3388829" y="723019"/>
            <a:ext cx="842410" cy="213585"/>
          </a:xfrm>
          <a:prstGeom prst="rect">
            <a:avLst/>
          </a:prstGeom>
          <a:noFill/>
        </p:spPr>
        <p:txBody>
          <a:bodyPr wrap="square" rtlCol="0">
            <a:spAutoFit/>
          </a:bodyPr>
          <a:lstStyle/>
          <a:p>
            <a:pPr algn="ctr"/>
            <a:r>
              <a:rPr lang="en-US" sz="788" dirty="0" smtClean="0"/>
              <a:t>Scientists</a:t>
            </a:r>
            <a:endParaRPr lang="en-US" sz="788" dirty="0"/>
          </a:p>
        </p:txBody>
      </p:sp>
      <p:sp>
        <p:nvSpPr>
          <p:cNvPr id="10" name="Down Arrow 9"/>
          <p:cNvSpPr/>
          <p:nvPr/>
        </p:nvSpPr>
        <p:spPr>
          <a:xfrm rot="7561988">
            <a:off x="5157223" y="3179283"/>
            <a:ext cx="570124" cy="678584"/>
          </a:xfrm>
          <a:prstGeom prst="downArrow">
            <a:avLst>
              <a:gd name="adj1" fmla="val 52213"/>
              <a:gd name="adj2" fmla="val 50000"/>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dirty="0" smtClean="0"/>
              <a:t>Data</a:t>
            </a:r>
            <a:endParaRPr lang="en-GB" sz="1100" dirty="0"/>
          </a:p>
        </p:txBody>
      </p:sp>
      <p:grpSp>
        <p:nvGrpSpPr>
          <p:cNvPr id="11" name="Group 10"/>
          <p:cNvGrpSpPr/>
          <p:nvPr/>
        </p:nvGrpSpPr>
        <p:grpSpPr>
          <a:xfrm>
            <a:off x="5786352" y="3629722"/>
            <a:ext cx="631775" cy="638300"/>
            <a:chOff x="7000168" y="1422200"/>
            <a:chExt cx="760031" cy="688902"/>
          </a:xfrm>
        </p:grpSpPr>
        <p:pic>
          <p:nvPicPr>
            <p:cNvPr id="12" name="Picture 34" descr="http://www.pascoessoftwareengineering.com/images/data-database-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168" y="1422200"/>
              <a:ext cx="455231" cy="384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http://www.pascoessoftwareengineering.com/images/data-database-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2568" y="1574600"/>
              <a:ext cx="455231" cy="384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pascoessoftwareengineering.com/images/data-database-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4968" y="1727000"/>
              <a:ext cx="455231" cy="384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3902916" y="4311754"/>
            <a:ext cx="924797" cy="387245"/>
            <a:chOff x="3983285" y="3924162"/>
            <a:chExt cx="1158589" cy="458800"/>
          </a:xfrm>
        </p:grpSpPr>
        <p:pic>
          <p:nvPicPr>
            <p:cNvPr id="16" name="Picture 28" descr="http://www.consultdolphin.com/wp-content/uploads/2015/02/big-data-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3285" y="3933111"/>
              <a:ext cx="549436" cy="4498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http://www.consultdolphin.com/wp-content/uploads/2015/02/big-data-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2438" y="3924162"/>
              <a:ext cx="549436" cy="44985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Down Arrow 17"/>
          <p:cNvSpPr/>
          <p:nvPr/>
        </p:nvSpPr>
        <p:spPr>
          <a:xfrm rot="10800000">
            <a:off x="4074308" y="3452518"/>
            <a:ext cx="570124" cy="749840"/>
          </a:xfrm>
          <a:prstGeom prst="downArrow">
            <a:avLst>
              <a:gd name="adj1" fmla="val 53461"/>
              <a:gd name="adj2" fmla="val 48269"/>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t>ICT</a:t>
            </a:r>
            <a:endParaRPr lang="en-GB" dirty="0"/>
          </a:p>
        </p:txBody>
      </p:sp>
      <p:sp>
        <p:nvSpPr>
          <p:cNvPr id="19" name="Down Arrow 18"/>
          <p:cNvSpPr/>
          <p:nvPr/>
        </p:nvSpPr>
        <p:spPr>
          <a:xfrm rot="13710257">
            <a:off x="2567108" y="3142201"/>
            <a:ext cx="570124" cy="1105813"/>
          </a:xfrm>
          <a:prstGeom prst="downArrow">
            <a:avLst>
              <a:gd name="adj1" fmla="val 52306"/>
              <a:gd name="adj2" fmla="val 500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100" dirty="0" smtClean="0"/>
              <a:t>Toolboxes</a:t>
            </a:r>
            <a:endParaRPr lang="en-GB" sz="1100" dirty="0"/>
          </a:p>
        </p:txBody>
      </p:sp>
      <p:sp>
        <p:nvSpPr>
          <p:cNvPr id="22" name="Curved Left Arrow 21"/>
          <p:cNvSpPr/>
          <p:nvPr/>
        </p:nvSpPr>
        <p:spPr>
          <a:xfrm rot="10800000" flipV="1">
            <a:off x="2731673" y="1432755"/>
            <a:ext cx="449598" cy="986863"/>
          </a:xfrm>
          <a:prstGeom prst="curvedLeftArrow">
            <a:avLst>
              <a:gd name="adj1" fmla="val 28369"/>
              <a:gd name="adj2" fmla="val 55084"/>
              <a:gd name="adj3" fmla="val 40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Curved Left Arrow 22"/>
          <p:cNvSpPr/>
          <p:nvPr/>
        </p:nvSpPr>
        <p:spPr>
          <a:xfrm rot="10800000" flipH="1" flipV="1">
            <a:off x="5604143" y="1630727"/>
            <a:ext cx="523286" cy="7323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p:cNvGrpSpPr/>
          <p:nvPr/>
        </p:nvGrpSpPr>
        <p:grpSpPr>
          <a:xfrm>
            <a:off x="1959513" y="4046483"/>
            <a:ext cx="316843" cy="438516"/>
            <a:chOff x="3458617" y="1241453"/>
            <a:chExt cx="422457" cy="584688"/>
          </a:xfrm>
        </p:grpSpPr>
        <p:pic>
          <p:nvPicPr>
            <p:cNvPr id="25" name="Picture 40" descr="http://www.citbizs.com.au/images/squares/syste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617" y="1478178"/>
              <a:ext cx="347963" cy="3479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http://www.citbizs.com.au/images/squares/syste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3111" y="1241453"/>
              <a:ext cx="347963" cy="347963"/>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4793509" y="4324487"/>
            <a:ext cx="822833" cy="369332"/>
          </a:xfrm>
          <a:prstGeom prst="rect">
            <a:avLst/>
          </a:prstGeom>
          <a:noFill/>
        </p:spPr>
        <p:txBody>
          <a:bodyPr wrap="square" rtlCol="0">
            <a:spAutoFit/>
          </a:bodyPr>
          <a:lstStyle/>
          <a:p>
            <a:pPr algn="ctr"/>
            <a:r>
              <a:rPr lang="en-US" sz="900" dirty="0"/>
              <a:t>Cloud</a:t>
            </a:r>
            <a:br>
              <a:rPr lang="en-US" sz="900" dirty="0"/>
            </a:br>
            <a:r>
              <a:rPr lang="en-US" sz="900" dirty="0"/>
              <a:t>Providers</a:t>
            </a:r>
            <a:endParaRPr lang="en-GB" sz="900" dirty="0"/>
          </a:p>
        </p:txBody>
      </p:sp>
      <p:sp>
        <p:nvSpPr>
          <p:cNvPr id="31" name="Down Arrow 30"/>
          <p:cNvSpPr/>
          <p:nvPr/>
        </p:nvSpPr>
        <p:spPr>
          <a:xfrm rot="16200000">
            <a:off x="1865366" y="1935937"/>
            <a:ext cx="676157" cy="1544240"/>
          </a:xfrm>
          <a:prstGeom prst="downArrow">
            <a:avLst>
              <a:gd name="adj1" fmla="val 50357"/>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050" dirty="0"/>
              <a:t>Data Cube Federation</a:t>
            </a:r>
          </a:p>
        </p:txBody>
      </p:sp>
      <p:sp>
        <p:nvSpPr>
          <p:cNvPr id="32" name="Down Arrow 31"/>
          <p:cNvSpPr/>
          <p:nvPr/>
        </p:nvSpPr>
        <p:spPr>
          <a:xfrm rot="16200000" flipV="1">
            <a:off x="5442462" y="2126662"/>
            <a:ext cx="570124" cy="1200410"/>
          </a:xfrm>
          <a:prstGeom prst="downArrow">
            <a:avLst>
              <a:gd name="adj1" fmla="val 50357"/>
              <a:gd name="adj2"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err="1"/>
              <a:t>Algos</a:t>
            </a:r>
            <a:r>
              <a:rPr lang="en-GB" sz="1050" dirty="0"/>
              <a:t>.</a:t>
            </a:r>
          </a:p>
        </p:txBody>
      </p:sp>
      <p:pic>
        <p:nvPicPr>
          <p:cNvPr id="33" name="Picture 32"/>
          <p:cNvPicPr>
            <a:picLocks noChangeAspect="1"/>
          </p:cNvPicPr>
          <p:nvPr/>
        </p:nvPicPr>
        <p:blipFill>
          <a:blip r:embed="rId6"/>
          <a:stretch>
            <a:fillRect/>
          </a:stretch>
        </p:blipFill>
        <p:spPr>
          <a:xfrm>
            <a:off x="6551427" y="3811407"/>
            <a:ext cx="735053" cy="559279"/>
          </a:xfrm>
          <a:prstGeom prst="rect">
            <a:avLst/>
          </a:prstGeom>
        </p:spPr>
      </p:pic>
      <p:pic>
        <p:nvPicPr>
          <p:cNvPr id="34" name="Picture 33"/>
          <p:cNvPicPr>
            <a:picLocks noChangeAspect="1"/>
          </p:cNvPicPr>
          <p:nvPr/>
        </p:nvPicPr>
        <p:blipFill>
          <a:blip r:embed="rId7"/>
          <a:stretch>
            <a:fillRect/>
          </a:stretch>
        </p:blipFill>
        <p:spPr>
          <a:xfrm>
            <a:off x="7412258" y="3779691"/>
            <a:ext cx="216890" cy="609359"/>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8787" y="2226980"/>
            <a:ext cx="904844" cy="962151"/>
          </a:xfrm>
          <a:prstGeom prst="rect">
            <a:avLst/>
          </a:prstGeom>
        </p:spPr>
      </p:pic>
      <p:sp>
        <p:nvSpPr>
          <p:cNvPr id="36" name="TextBox 35"/>
          <p:cNvSpPr txBox="1"/>
          <p:nvPr/>
        </p:nvSpPr>
        <p:spPr>
          <a:xfrm>
            <a:off x="6524281" y="3462467"/>
            <a:ext cx="1398138" cy="369332"/>
          </a:xfrm>
          <a:prstGeom prst="rect">
            <a:avLst/>
          </a:prstGeom>
          <a:noFill/>
        </p:spPr>
        <p:txBody>
          <a:bodyPr wrap="square" rtlCol="0">
            <a:spAutoFit/>
          </a:bodyPr>
          <a:lstStyle/>
          <a:p>
            <a:pPr algn="ctr"/>
            <a:r>
              <a:rPr lang="en-US" sz="900" dirty="0"/>
              <a:t>EO / non-EO Data Owners</a:t>
            </a:r>
            <a:endParaRPr lang="en-GB" sz="900" dirty="0"/>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3736" y="1436003"/>
            <a:ext cx="785365" cy="412317"/>
          </a:xfrm>
          <a:prstGeom prst="rect">
            <a:avLst/>
          </a:prstGeom>
        </p:spPr>
      </p:pic>
      <p:pic>
        <p:nvPicPr>
          <p:cNvPr id="41" name="Picture 40"/>
          <p:cNvPicPr>
            <a:picLocks noChangeAspect="1"/>
          </p:cNvPicPr>
          <p:nvPr/>
        </p:nvPicPr>
        <p:blipFill>
          <a:blip r:embed="rId10"/>
          <a:stretch>
            <a:fillRect/>
          </a:stretch>
        </p:blipFill>
        <p:spPr>
          <a:xfrm>
            <a:off x="3565987" y="1415134"/>
            <a:ext cx="679904" cy="514838"/>
          </a:xfrm>
          <a:prstGeom prst="rect">
            <a:avLst/>
          </a:prstGeom>
        </p:spPr>
      </p:pic>
      <p:sp>
        <p:nvSpPr>
          <p:cNvPr id="43" name="TextBox 42"/>
          <p:cNvSpPr txBox="1"/>
          <p:nvPr/>
        </p:nvSpPr>
        <p:spPr>
          <a:xfrm>
            <a:off x="6392985" y="1385726"/>
            <a:ext cx="875780" cy="200055"/>
          </a:xfrm>
          <a:prstGeom prst="rect">
            <a:avLst/>
          </a:prstGeom>
          <a:noFill/>
        </p:spPr>
        <p:txBody>
          <a:bodyPr wrap="square" rtlCol="0">
            <a:spAutoFit/>
          </a:bodyPr>
          <a:lstStyle/>
          <a:p>
            <a:pPr algn="ctr"/>
            <a:r>
              <a:rPr lang="en-GB" sz="700" dirty="0"/>
              <a:t>Value-adders</a:t>
            </a:r>
          </a:p>
        </p:txBody>
      </p:sp>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9141" y="2247579"/>
            <a:ext cx="908956" cy="908956"/>
          </a:xfrm>
          <a:prstGeom prst="rect">
            <a:avLst/>
          </a:prstGeom>
        </p:spPr>
      </p:pic>
      <p:sp>
        <p:nvSpPr>
          <p:cNvPr id="45" name="TextBox 44"/>
          <p:cNvSpPr txBox="1"/>
          <p:nvPr/>
        </p:nvSpPr>
        <p:spPr>
          <a:xfrm>
            <a:off x="6077171" y="541932"/>
            <a:ext cx="842410" cy="334835"/>
          </a:xfrm>
          <a:prstGeom prst="rect">
            <a:avLst/>
          </a:prstGeom>
          <a:noFill/>
        </p:spPr>
        <p:txBody>
          <a:bodyPr wrap="square" rtlCol="0">
            <a:spAutoFit/>
          </a:bodyPr>
          <a:lstStyle/>
          <a:p>
            <a:pPr algn="ctr"/>
            <a:r>
              <a:rPr lang="en-US" sz="788" dirty="0"/>
              <a:t>Business users</a:t>
            </a:r>
          </a:p>
        </p:txBody>
      </p:sp>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5275" y="522446"/>
            <a:ext cx="682154" cy="423889"/>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4762" y="1616819"/>
            <a:ext cx="475856" cy="476810"/>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3852" y="3698725"/>
            <a:ext cx="446693" cy="691376"/>
          </a:xfrm>
          <a:prstGeom prst="rect">
            <a:avLst/>
          </a:prstGeom>
        </p:spPr>
      </p:pic>
      <p:grpSp>
        <p:nvGrpSpPr>
          <p:cNvPr id="58" name="Group 57"/>
          <p:cNvGrpSpPr/>
          <p:nvPr/>
        </p:nvGrpSpPr>
        <p:grpSpPr>
          <a:xfrm rot="1991456" flipH="1">
            <a:off x="4308236" y="1944946"/>
            <a:ext cx="255602" cy="250171"/>
            <a:chOff x="5592434" y="2731199"/>
            <a:chExt cx="760165" cy="836973"/>
          </a:xfrm>
          <a:solidFill>
            <a:schemeClr val="accent2"/>
          </a:solidFill>
          <a:scene3d>
            <a:camera prst="orthographicFront">
              <a:rot lat="0" lon="0" rev="2100000"/>
            </a:camera>
            <a:lightRig rig="threePt" dir="t"/>
          </a:scene3d>
        </p:grpSpPr>
        <p:sp>
          <p:nvSpPr>
            <p:cNvPr id="59" name="Down Arrow 58"/>
            <p:cNvSpPr/>
            <p:nvPr/>
          </p:nvSpPr>
          <p:spPr>
            <a:xfrm rot="10800000">
              <a:off x="5592434" y="2731199"/>
              <a:ext cx="760165" cy="836973"/>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36" descr="https://cdn4.iconfinder.com/data/icons/business-money-icons/32/Rising_Results-51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12493" y="2905820"/>
              <a:ext cx="291921" cy="275091"/>
            </a:xfrm>
            <a:prstGeom prst="rect">
              <a:avLst/>
            </a:prstGeom>
            <a:grpFill/>
            <a:extLst/>
          </p:spPr>
        </p:pic>
      </p:grpSp>
      <p:grpSp>
        <p:nvGrpSpPr>
          <p:cNvPr id="67" name="Group 66"/>
          <p:cNvGrpSpPr/>
          <p:nvPr/>
        </p:nvGrpSpPr>
        <p:grpSpPr>
          <a:xfrm>
            <a:off x="2839620" y="4134673"/>
            <a:ext cx="268842" cy="350326"/>
            <a:chOff x="2437541" y="2040300"/>
            <a:chExt cx="602487" cy="777356"/>
          </a:xfrm>
        </p:grpSpPr>
        <p:pic>
          <p:nvPicPr>
            <p:cNvPr id="68" name="Picture 32" descr="http://www.sumo.com.au/imgs/sumo-icons/appdev.png?sfvrsn=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4685" y="2040300"/>
              <a:ext cx="575343" cy="47614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2" descr="http://www.sumo.com.au/imgs/sumo-icons/appdev.png?sfvrsn=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37541" y="2341509"/>
              <a:ext cx="575343" cy="4761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a:off x="4372855" y="1493152"/>
            <a:ext cx="268842" cy="350326"/>
            <a:chOff x="2437541" y="2040300"/>
            <a:chExt cx="602487" cy="777356"/>
          </a:xfrm>
        </p:grpSpPr>
        <p:pic>
          <p:nvPicPr>
            <p:cNvPr id="77" name="Picture 32" descr="http://www.sumo.com.au/imgs/sumo-icons/appdev.png?sfvrsn=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4685" y="2040300"/>
              <a:ext cx="575343" cy="47614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2" descr="http://www.sumo.com.au/imgs/sumo-icons/appdev.png?sfvrsn=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37541" y="2341509"/>
              <a:ext cx="575343" cy="4761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6228922" y="2225803"/>
            <a:ext cx="268842" cy="350326"/>
            <a:chOff x="2437541" y="2040300"/>
            <a:chExt cx="602487" cy="777356"/>
          </a:xfrm>
        </p:grpSpPr>
        <p:pic>
          <p:nvPicPr>
            <p:cNvPr id="80" name="Picture 32" descr="http://www.sumo.com.au/imgs/sumo-icons/appdev.png?sfvrsn=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4685" y="2040300"/>
              <a:ext cx="575343" cy="47614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2" descr="http://www.sumo.com.au/imgs/sumo-icons/appdev.png?sfvrsn=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37541" y="2341509"/>
              <a:ext cx="575343" cy="476147"/>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TextBox 81"/>
          <p:cNvSpPr txBox="1"/>
          <p:nvPr/>
        </p:nvSpPr>
        <p:spPr>
          <a:xfrm>
            <a:off x="1192143" y="3470210"/>
            <a:ext cx="875780" cy="200055"/>
          </a:xfrm>
          <a:prstGeom prst="rect">
            <a:avLst/>
          </a:prstGeom>
          <a:noFill/>
        </p:spPr>
        <p:txBody>
          <a:bodyPr wrap="square" rtlCol="0">
            <a:spAutoFit/>
          </a:bodyPr>
          <a:lstStyle/>
          <a:p>
            <a:pPr algn="ctr"/>
            <a:r>
              <a:rPr lang="en-GB" sz="700" dirty="0"/>
              <a:t>Value-adders</a:t>
            </a:r>
          </a:p>
        </p:txBody>
      </p:sp>
      <p:pic>
        <p:nvPicPr>
          <p:cNvPr id="83" name="Picture 8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2438" y="3661150"/>
            <a:ext cx="408242" cy="408242"/>
          </a:xfrm>
          <a:prstGeom prst="rect">
            <a:avLst/>
          </a:prstGeom>
        </p:spPr>
      </p:pic>
      <p:grpSp>
        <p:nvGrpSpPr>
          <p:cNvPr id="84" name="Group 83"/>
          <p:cNvGrpSpPr/>
          <p:nvPr/>
        </p:nvGrpSpPr>
        <p:grpSpPr>
          <a:xfrm rot="1991456">
            <a:off x="5525259" y="1055998"/>
            <a:ext cx="105198" cy="253137"/>
            <a:chOff x="5592434" y="2731199"/>
            <a:chExt cx="760165" cy="836973"/>
          </a:xfrm>
          <a:solidFill>
            <a:schemeClr val="accent2"/>
          </a:solidFill>
        </p:grpSpPr>
        <p:sp>
          <p:nvSpPr>
            <p:cNvPr id="85" name="Down Arrow 84"/>
            <p:cNvSpPr/>
            <p:nvPr/>
          </p:nvSpPr>
          <p:spPr>
            <a:xfrm rot="10800000">
              <a:off x="5592434" y="2731199"/>
              <a:ext cx="760165" cy="836973"/>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6" name="Picture 36" descr="https://cdn4.iconfinder.com/data/icons/business-money-icons/32/Rising_Results-51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12493" y="2905820"/>
              <a:ext cx="291921" cy="275091"/>
            </a:xfrm>
            <a:prstGeom prst="rect">
              <a:avLst/>
            </a:prstGeom>
            <a:grpFill/>
            <a:extLst/>
          </p:spPr>
        </p:pic>
      </p:grpSp>
      <p:grpSp>
        <p:nvGrpSpPr>
          <p:cNvPr id="87" name="Group 86"/>
          <p:cNvGrpSpPr/>
          <p:nvPr/>
        </p:nvGrpSpPr>
        <p:grpSpPr>
          <a:xfrm rot="19780486">
            <a:off x="4683047" y="1124457"/>
            <a:ext cx="158059" cy="275070"/>
            <a:chOff x="5592434" y="2731199"/>
            <a:chExt cx="760165" cy="836973"/>
          </a:xfrm>
          <a:solidFill>
            <a:schemeClr val="accent2"/>
          </a:solidFill>
        </p:grpSpPr>
        <p:sp>
          <p:nvSpPr>
            <p:cNvPr id="88" name="Down Arrow 87"/>
            <p:cNvSpPr/>
            <p:nvPr/>
          </p:nvSpPr>
          <p:spPr>
            <a:xfrm rot="10800000">
              <a:off x="5592434" y="2731199"/>
              <a:ext cx="760165" cy="836973"/>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Picture 36" descr="https://cdn4.iconfinder.com/data/icons/business-money-icons/32/Rising_Results-51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12493" y="2905820"/>
              <a:ext cx="291921" cy="275091"/>
            </a:xfrm>
            <a:prstGeom prst="rect">
              <a:avLst/>
            </a:prstGeom>
            <a:grpFill/>
            <a:extLst/>
          </p:spPr>
        </p:pic>
      </p:grpSp>
    </p:spTree>
    <p:extLst>
      <p:ext uri="{BB962C8B-B14F-4D97-AF65-F5344CB8AC3E}">
        <p14:creationId xmlns:p14="http://schemas.microsoft.com/office/powerpoint/2010/main" val="2703349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813" y="1046593"/>
            <a:ext cx="7770376" cy="1102519"/>
          </a:xfrm>
        </p:spPr>
        <p:txBody>
          <a:bodyPr>
            <a:normAutofit/>
          </a:bodyPr>
          <a:lstStyle/>
          <a:p>
            <a:pPr algn="ctr"/>
            <a:r>
              <a:rPr lang="en-US" b="1" dirty="0"/>
              <a:t>Euro Data Cube</a:t>
            </a:r>
          </a:p>
        </p:txBody>
      </p:sp>
      <p:sp>
        <p:nvSpPr>
          <p:cNvPr id="3" name="Subtitle 2"/>
          <p:cNvSpPr>
            <a:spLocks noGrp="1"/>
          </p:cNvSpPr>
          <p:nvPr>
            <p:ph type="subTitle" idx="1"/>
          </p:nvPr>
        </p:nvSpPr>
        <p:spPr>
          <a:xfrm>
            <a:off x="1372434" y="2217944"/>
            <a:ext cx="6399134" cy="1314450"/>
          </a:xfrm>
        </p:spPr>
        <p:txBody>
          <a:bodyPr/>
          <a:lstStyle/>
          <a:p>
            <a:r>
              <a:rPr lang="en-US" dirty="0">
                <a:solidFill>
                  <a:schemeClr val="tx1"/>
                </a:solidFill>
              </a:rPr>
              <a:t>An ESA initiative for a European Industry Service</a:t>
            </a:r>
          </a:p>
        </p:txBody>
      </p:sp>
      <p:pic>
        <p:nvPicPr>
          <p:cNvPr id="4" name="Picture 3" descr="sentinel_hub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245" y="148983"/>
            <a:ext cx="2887404" cy="498503"/>
          </a:xfrm>
          <a:prstGeom prst="rect">
            <a:avLst/>
          </a:prstGeom>
        </p:spPr>
      </p:pic>
      <p:grpSp>
        <p:nvGrpSpPr>
          <p:cNvPr id="8" name="Group 7">
            <a:extLst>
              <a:ext uri="{FF2B5EF4-FFF2-40B4-BE49-F238E27FC236}">
                <a16:creationId xmlns:a16="http://schemas.microsoft.com/office/drawing/2014/main" id="{593E0E10-5EFF-4642-A314-6C7BB5B44797}"/>
              </a:ext>
            </a:extLst>
          </p:cNvPr>
          <p:cNvGrpSpPr/>
          <p:nvPr/>
        </p:nvGrpSpPr>
        <p:grpSpPr>
          <a:xfrm>
            <a:off x="1191" y="0"/>
            <a:ext cx="9141619" cy="765545"/>
            <a:chOff x="-1" y="0"/>
            <a:chExt cx="12188825" cy="1020726"/>
          </a:xfrm>
        </p:grpSpPr>
        <p:sp>
          <p:nvSpPr>
            <p:cNvPr id="9" name="Google Shape;136;p16">
              <a:extLst>
                <a:ext uri="{FF2B5EF4-FFF2-40B4-BE49-F238E27FC236}">
                  <a16:creationId xmlns:a16="http://schemas.microsoft.com/office/drawing/2014/main" id="{DD3A7019-8E7A-2548-9752-5D76E0C0DEDF}"/>
                </a:ext>
              </a:extLst>
            </p:cNvPr>
            <p:cNvSpPr/>
            <p:nvPr/>
          </p:nvSpPr>
          <p:spPr>
            <a:xfrm>
              <a:off x="-1" y="0"/>
              <a:ext cx="12188825" cy="1020726"/>
            </a:xfrm>
            <a:prstGeom prst="rect">
              <a:avLst/>
            </a:prstGeom>
            <a:solidFill>
              <a:srgbClr val="004174"/>
            </a:solidFill>
            <a:ln>
              <a:noFill/>
            </a:ln>
          </p:spPr>
          <p:txBody>
            <a:bodyPr spcFirstLastPara="1" wrap="square" lIns="68569" tIns="34275" rIns="68569" bIns="34275" anchor="ctr" anchorCtr="0">
              <a:noAutofit/>
            </a:bodyPr>
            <a:lstStyle/>
            <a:p>
              <a:pPr algn="ctr" defTabSz="342900" fontAlgn="auto">
                <a:spcBef>
                  <a:spcPts val="0"/>
                </a:spcBef>
                <a:spcAft>
                  <a:spcPts val="0"/>
                </a:spcAft>
              </a:pPr>
              <a:endParaRPr sz="1350">
                <a:solidFill>
                  <a:prstClr val="white"/>
                </a:solidFill>
                <a:latin typeface="Verdana"/>
                <a:ea typeface="Verdana"/>
                <a:cs typeface="Verdana"/>
                <a:sym typeface="Verdana"/>
              </a:endParaRPr>
            </a:p>
          </p:txBody>
        </p:sp>
        <p:pic>
          <p:nvPicPr>
            <p:cNvPr id="10" name="Google Shape;138;p16">
              <a:extLst>
                <a:ext uri="{FF2B5EF4-FFF2-40B4-BE49-F238E27FC236}">
                  <a16:creationId xmlns:a16="http://schemas.microsoft.com/office/drawing/2014/main" id="{D61B7B06-3BD8-734D-A537-FE87594A977F}"/>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4988899" y="204317"/>
              <a:ext cx="2211024" cy="612092"/>
            </a:xfrm>
            <a:prstGeom prst="rect">
              <a:avLst/>
            </a:prstGeom>
            <a:noFill/>
            <a:ln>
              <a:noFill/>
            </a:ln>
          </p:spPr>
        </p:pic>
      </p:grpSp>
      <p:pic>
        <p:nvPicPr>
          <p:cNvPr id="13" name="Picture 12">
            <a:extLst>
              <a:ext uri="{FF2B5EF4-FFF2-40B4-BE49-F238E27FC236}">
                <a16:creationId xmlns:a16="http://schemas.microsoft.com/office/drawing/2014/main" id="{745F916F-0FA4-0741-8A0F-428D45F3FF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3180" y="3833613"/>
            <a:ext cx="1071758" cy="1071758"/>
          </a:xfrm>
          <a:prstGeom prst="rect">
            <a:avLst/>
          </a:prstGeom>
        </p:spPr>
      </p:pic>
      <p:pic>
        <p:nvPicPr>
          <p:cNvPr id="14" name="Picture 13">
            <a:extLst>
              <a:ext uri="{FF2B5EF4-FFF2-40B4-BE49-F238E27FC236}">
                <a16:creationId xmlns:a16="http://schemas.microsoft.com/office/drawing/2014/main" id="{3C5AE69C-9F14-8F49-912C-35D8472CA4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0224" y="3850452"/>
            <a:ext cx="1054919" cy="1054919"/>
          </a:xfrm>
          <a:prstGeom prst="rect">
            <a:avLst/>
          </a:prstGeom>
        </p:spPr>
      </p:pic>
      <p:pic>
        <p:nvPicPr>
          <p:cNvPr id="15" name="Picture 14">
            <a:extLst>
              <a:ext uri="{FF2B5EF4-FFF2-40B4-BE49-F238E27FC236}">
                <a16:creationId xmlns:a16="http://schemas.microsoft.com/office/drawing/2014/main" id="{ECABD48A-1E34-4A47-8643-40E76752CA1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93003" y="4153430"/>
            <a:ext cx="1838826" cy="432124"/>
          </a:xfrm>
          <a:prstGeom prst="rect">
            <a:avLst/>
          </a:prstGeom>
        </p:spPr>
      </p:pic>
    </p:spTree>
    <p:extLst>
      <p:ext uri="{BB962C8B-B14F-4D97-AF65-F5344CB8AC3E}">
        <p14:creationId xmlns:p14="http://schemas.microsoft.com/office/powerpoint/2010/main" val="1848472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B965E0A-2831-448D-811F-F293D440BC09}"/>
              </a:ext>
            </a:extLst>
          </p:cNvPr>
          <p:cNvGrpSpPr/>
          <p:nvPr/>
        </p:nvGrpSpPr>
        <p:grpSpPr>
          <a:xfrm>
            <a:off x="111258" y="474134"/>
            <a:ext cx="8930672" cy="4425846"/>
            <a:chOff x="-150683" y="603801"/>
            <a:chExt cx="17599057" cy="8534386"/>
          </a:xfrm>
        </p:grpSpPr>
        <p:sp>
          <p:nvSpPr>
            <p:cNvPr id="17" name="Rechteck: abgerundete Ecken 16">
              <a:extLst>
                <a:ext uri="{FF2B5EF4-FFF2-40B4-BE49-F238E27FC236}">
                  <a16:creationId xmlns:a16="http://schemas.microsoft.com/office/drawing/2014/main" id="{C98C705A-E1A5-4783-AFAF-A11CF6B61C3C}"/>
                </a:ext>
              </a:extLst>
            </p:cNvPr>
            <p:cNvSpPr/>
            <p:nvPr/>
          </p:nvSpPr>
          <p:spPr>
            <a:xfrm>
              <a:off x="13190851" y="615407"/>
              <a:ext cx="4257523" cy="8522780"/>
            </a:xfrm>
            <a:prstGeom prst="roundRect">
              <a:avLst>
                <a:gd name="adj" fmla="val 0"/>
              </a:avLst>
            </a:prstGeom>
            <a:solidFill>
              <a:srgbClr val="ACADAE"/>
            </a:solidFill>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algn="ctr" defTabSz="685535" fontAlgn="auto">
                <a:spcBef>
                  <a:spcPts val="0"/>
                </a:spcBef>
                <a:spcAft>
                  <a:spcPts val="0"/>
                </a:spcAft>
              </a:pPr>
              <a:r>
                <a:rPr lang="en-GB" sz="2099" dirty="0">
                  <a:solidFill>
                    <a:prstClr val="white"/>
                  </a:solidFill>
                  <a:latin typeface="Arial" panose="020B0604020202020204" pitchFamily="34" charset="0"/>
                  <a:ea typeface="Roboto" panose="02000000000000000000" pitchFamily="2" charset="0"/>
                  <a:cs typeface="Arial" panose="020B0604020202020204" pitchFamily="34" charset="0"/>
                </a:rPr>
                <a:t>Decision</a:t>
              </a:r>
            </a:p>
            <a:p>
              <a:pPr algn="ctr" defTabSz="685535" fontAlgn="auto">
                <a:spcBef>
                  <a:spcPts val="0"/>
                </a:spcBef>
                <a:spcAft>
                  <a:spcPts val="0"/>
                </a:spcAft>
              </a:pPr>
              <a:r>
                <a:rPr lang="en-GB" sz="2099" dirty="0">
                  <a:solidFill>
                    <a:prstClr val="white"/>
                  </a:solidFill>
                  <a:latin typeface="Arial" panose="020B0604020202020204" pitchFamily="34" charset="0"/>
                  <a:ea typeface="Roboto" panose="02000000000000000000" pitchFamily="2" charset="0"/>
                  <a:cs typeface="Arial" panose="020B0604020202020204" pitchFamily="34" charset="0"/>
                </a:rPr>
                <a:t>Making</a:t>
              </a:r>
            </a:p>
          </p:txBody>
        </p:sp>
        <p:sp>
          <p:nvSpPr>
            <p:cNvPr id="18" name="Rechteck: abgerundete Ecken 17">
              <a:extLst>
                <a:ext uri="{FF2B5EF4-FFF2-40B4-BE49-F238E27FC236}">
                  <a16:creationId xmlns:a16="http://schemas.microsoft.com/office/drawing/2014/main" id="{DEE99DC4-2A0B-49D8-A6EE-498DEC65B9FE}"/>
                </a:ext>
              </a:extLst>
            </p:cNvPr>
            <p:cNvSpPr/>
            <p:nvPr/>
          </p:nvSpPr>
          <p:spPr>
            <a:xfrm>
              <a:off x="-150683" y="615407"/>
              <a:ext cx="4110446" cy="8522780"/>
            </a:xfrm>
            <a:prstGeom prst="roundRect">
              <a:avLst>
                <a:gd name="adj" fmla="val 0"/>
              </a:avLst>
            </a:prstGeom>
            <a:solidFill>
              <a:srgbClr val="ACADAE"/>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algn="ctr" defTabSz="685535" fontAlgn="auto">
                <a:spcBef>
                  <a:spcPts val="0"/>
                </a:spcBef>
                <a:spcAft>
                  <a:spcPts val="0"/>
                </a:spcAft>
              </a:pPr>
              <a:r>
                <a:rPr lang="en-GB" sz="2099" dirty="0">
                  <a:solidFill>
                    <a:prstClr val="white"/>
                  </a:solidFill>
                  <a:latin typeface="Arial" panose="020B0604020202020204" pitchFamily="34" charset="0"/>
                  <a:ea typeface="Roboto" panose="02000000000000000000" pitchFamily="2" charset="0"/>
                  <a:cs typeface="Arial" panose="020B0604020202020204" pitchFamily="34" charset="0"/>
                </a:rPr>
                <a:t>Satellite Resources</a:t>
              </a:r>
            </a:p>
            <a:p>
              <a:pPr algn="ctr" defTabSz="685535" fontAlgn="auto">
                <a:spcBef>
                  <a:spcPts val="0"/>
                </a:spcBef>
                <a:spcAft>
                  <a:spcPts val="0"/>
                </a:spcAft>
              </a:pPr>
              <a:r>
                <a:rPr lang="en-GB" sz="2099" dirty="0">
                  <a:solidFill>
                    <a:prstClr val="white"/>
                  </a:solidFill>
                  <a:latin typeface="Arial" panose="020B0604020202020204" pitchFamily="34" charset="0"/>
                  <a:ea typeface="Roboto" panose="02000000000000000000" pitchFamily="2" charset="0"/>
                  <a:cs typeface="Arial" panose="020B0604020202020204" pitchFamily="34" charset="0"/>
                </a:rPr>
                <a:t>&amp;</a:t>
              </a:r>
            </a:p>
            <a:p>
              <a:pPr algn="ctr" defTabSz="685535" fontAlgn="auto">
                <a:spcBef>
                  <a:spcPts val="0"/>
                </a:spcBef>
                <a:spcAft>
                  <a:spcPts val="0"/>
                </a:spcAft>
              </a:pPr>
              <a:r>
                <a:rPr lang="en-GB" sz="2099" dirty="0">
                  <a:solidFill>
                    <a:prstClr val="white"/>
                  </a:solidFill>
                  <a:latin typeface="Arial" panose="020B0604020202020204" pitchFamily="34" charset="0"/>
                  <a:ea typeface="Roboto" panose="02000000000000000000" pitchFamily="2" charset="0"/>
                  <a:cs typeface="Arial" panose="020B0604020202020204" pitchFamily="34" charset="0"/>
                </a:rPr>
                <a:t>Auxiliaries</a:t>
              </a:r>
            </a:p>
          </p:txBody>
        </p:sp>
        <p:sp>
          <p:nvSpPr>
            <p:cNvPr id="19" name="Rechteck: abgerundete Ecken 18">
              <a:extLst>
                <a:ext uri="{FF2B5EF4-FFF2-40B4-BE49-F238E27FC236}">
                  <a16:creationId xmlns:a16="http://schemas.microsoft.com/office/drawing/2014/main" id="{1C473417-5DA8-499B-AA28-6B5BFC021679}"/>
                </a:ext>
              </a:extLst>
            </p:cNvPr>
            <p:cNvSpPr/>
            <p:nvPr/>
          </p:nvSpPr>
          <p:spPr>
            <a:xfrm>
              <a:off x="9769346" y="615407"/>
              <a:ext cx="2980267" cy="8522780"/>
            </a:xfrm>
            <a:prstGeom prst="roundRect">
              <a:avLst>
                <a:gd name="adj" fmla="val 0"/>
              </a:avLst>
            </a:prstGeom>
            <a:solidFill>
              <a:srgbClr val="7DB75A"/>
            </a:solidFill>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algn="ctr" defTabSz="685535" fontAlgn="auto">
                <a:spcBef>
                  <a:spcPts val="0"/>
                </a:spcBef>
                <a:spcAft>
                  <a:spcPts val="0"/>
                </a:spcAft>
              </a:pPr>
              <a:r>
                <a:rPr lang="en-GB" sz="2099" dirty="0">
                  <a:solidFill>
                    <a:prstClr val="white"/>
                  </a:solidFill>
                  <a:latin typeface="Arial" panose="020B0604020202020204" pitchFamily="34" charset="0"/>
                  <a:ea typeface="Roboto" panose="02000000000000000000" pitchFamily="2" charset="0"/>
                  <a:cs typeface="Arial" panose="020B0604020202020204" pitchFamily="34" charset="0"/>
                </a:rPr>
                <a:t>Solution</a:t>
              </a:r>
            </a:p>
          </p:txBody>
        </p:sp>
        <p:sp>
          <p:nvSpPr>
            <p:cNvPr id="20" name="Rechteck: abgerundete Ecken 19">
              <a:extLst>
                <a:ext uri="{FF2B5EF4-FFF2-40B4-BE49-F238E27FC236}">
                  <a16:creationId xmlns:a16="http://schemas.microsoft.com/office/drawing/2014/main" id="{C4D58C0F-8847-4101-8BAF-CFC224952F34}"/>
                </a:ext>
              </a:extLst>
            </p:cNvPr>
            <p:cNvSpPr/>
            <p:nvPr/>
          </p:nvSpPr>
          <p:spPr>
            <a:xfrm>
              <a:off x="4370029" y="615407"/>
              <a:ext cx="5039360" cy="8522780"/>
            </a:xfrm>
            <a:prstGeom prst="roundRect">
              <a:avLst>
                <a:gd name="adj" fmla="val 0"/>
              </a:avLst>
            </a:prstGeom>
            <a:solidFill>
              <a:srgbClr val="004170"/>
            </a:solidFill>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defTabSz="685535" fontAlgn="auto">
                <a:spcBef>
                  <a:spcPts val="0"/>
                </a:spcBef>
                <a:spcAft>
                  <a:spcPts val="0"/>
                </a:spcAft>
              </a:pPr>
              <a:endParaRPr lang="en-GB" sz="2099" dirty="0">
                <a:solidFill>
                  <a:prstClr val="white"/>
                </a:solidFill>
                <a:latin typeface="Arial" panose="020B0604020202020204" pitchFamily="34" charset="0"/>
                <a:ea typeface="Roboto" panose="02000000000000000000" pitchFamily="2" charset="0"/>
                <a:cs typeface="Arial" panose="020B0604020202020204" pitchFamily="34" charset="0"/>
              </a:endParaRPr>
            </a:p>
            <a:p>
              <a:pPr algn="ctr" defTabSz="685535" fontAlgn="auto">
                <a:spcBef>
                  <a:spcPts val="0"/>
                </a:spcBef>
                <a:spcAft>
                  <a:spcPts val="0"/>
                </a:spcAft>
              </a:pPr>
              <a:r>
                <a:rPr lang="en-GB" sz="2400" dirty="0">
                  <a:solidFill>
                    <a:srgbClr val="FFC000"/>
                  </a:solidFill>
                  <a:latin typeface="Arial" panose="020B0604020202020204" pitchFamily="34" charset="0"/>
                  <a:ea typeface="Roboto" panose="02000000000000000000" pitchFamily="2" charset="0"/>
                  <a:cs typeface="Arial" panose="020B0604020202020204" pitchFamily="34" charset="0"/>
                </a:rPr>
                <a:t>The EO Information Factory</a:t>
              </a:r>
            </a:p>
            <a:p>
              <a:pPr algn="ctr" defTabSz="685535" fontAlgn="auto">
                <a:spcBef>
                  <a:spcPts val="0"/>
                </a:spcBef>
                <a:spcAft>
                  <a:spcPts val="0"/>
                </a:spcAft>
              </a:pPr>
              <a:endParaRPr lang="en-GB" sz="2999" dirty="0">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1" name="Gleichschenkliges Dreieck 20">
              <a:extLst>
                <a:ext uri="{FF2B5EF4-FFF2-40B4-BE49-F238E27FC236}">
                  <a16:creationId xmlns:a16="http://schemas.microsoft.com/office/drawing/2014/main" id="{B8BE697C-0284-47F6-8A28-9199D1C891E1}"/>
                </a:ext>
              </a:extLst>
            </p:cNvPr>
            <p:cNvSpPr/>
            <p:nvPr/>
          </p:nvSpPr>
          <p:spPr>
            <a:xfrm rot="5400000">
              <a:off x="3768170" y="807001"/>
              <a:ext cx="1602378" cy="1219199"/>
            </a:xfrm>
            <a:prstGeom prst="triangle">
              <a:avLst/>
            </a:prstGeom>
            <a:solidFill>
              <a:srgbClr val="ADADAD"/>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2" name="Gleichschenkliges Dreieck 21">
              <a:extLst>
                <a:ext uri="{FF2B5EF4-FFF2-40B4-BE49-F238E27FC236}">
                  <a16:creationId xmlns:a16="http://schemas.microsoft.com/office/drawing/2014/main" id="{A2FD3011-47F4-40D9-BB8E-022158BE99ED}"/>
                </a:ext>
              </a:extLst>
            </p:cNvPr>
            <p:cNvSpPr/>
            <p:nvPr/>
          </p:nvSpPr>
          <p:spPr>
            <a:xfrm rot="5400000">
              <a:off x="9206189" y="818610"/>
              <a:ext cx="1602378" cy="1219199"/>
            </a:xfrm>
            <a:prstGeom prst="triangle">
              <a:avLst/>
            </a:prstGeom>
            <a:solidFill>
              <a:srgbClr val="004170"/>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23" name="Gleichschenkliges Dreieck 22">
              <a:extLst>
                <a:ext uri="{FF2B5EF4-FFF2-40B4-BE49-F238E27FC236}">
                  <a16:creationId xmlns:a16="http://schemas.microsoft.com/office/drawing/2014/main" id="{C190095B-D2E2-42E6-805C-670D4CE00AE1}"/>
                </a:ext>
              </a:extLst>
            </p:cNvPr>
            <p:cNvSpPr/>
            <p:nvPr/>
          </p:nvSpPr>
          <p:spPr>
            <a:xfrm rot="5400000">
              <a:off x="12544479" y="795390"/>
              <a:ext cx="1602378" cy="1219199"/>
            </a:xfrm>
            <a:prstGeom prst="triangle">
              <a:avLst/>
            </a:prstGeom>
            <a:solidFill>
              <a:srgbClr val="7DB75A"/>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68560" tIns="34280" rIns="68560" bIns="34280" numCol="1" spcCol="0" rtlCol="0" fromWordArt="0" anchor="ctr" anchorCtr="0" forceAA="0" compatLnSpc="1">
              <a:prstTxWarp prst="textNoShape">
                <a:avLst/>
              </a:prstTxWarp>
              <a:noAutofit/>
            </a:bodyPr>
            <a:lstStyle/>
            <a:p>
              <a:pPr defTabSz="685535" fontAlgn="auto">
                <a:spcBef>
                  <a:spcPts val="0"/>
                </a:spcBef>
                <a:spcAft>
                  <a:spcPts val="0"/>
                </a:spcAft>
              </a:pPr>
              <a:endParaRPr lang="en-GB" sz="2099">
                <a:solidFill>
                  <a:prstClr val="white"/>
                </a:solidFill>
                <a:latin typeface="Arial" panose="020B0604020202020204" pitchFamily="34" charset="0"/>
                <a:ea typeface="Roboto" panose="02000000000000000000" pitchFamily="2" charset="0"/>
                <a:cs typeface="Arial" panose="020B0604020202020204" pitchFamily="34" charset="0"/>
              </a:endParaRPr>
            </a:p>
          </p:txBody>
        </p:sp>
        <p:pic>
          <p:nvPicPr>
            <p:cNvPr id="24" name="Grafik 23" descr="Satellit">
              <a:extLst>
                <a:ext uri="{FF2B5EF4-FFF2-40B4-BE49-F238E27FC236}">
                  <a16:creationId xmlns:a16="http://schemas.microsoft.com/office/drawing/2014/main" id="{2C7EBB91-93B0-4316-9B27-134C88E278A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flipH="1">
              <a:off x="1201063" y="2775132"/>
              <a:ext cx="1406948" cy="1300480"/>
            </a:xfrm>
            <a:prstGeom prst="rect">
              <a:avLst/>
            </a:prstGeom>
          </p:spPr>
        </p:pic>
        <p:pic>
          <p:nvPicPr>
            <p:cNvPr id="26" name="Grafik 25" descr="Glühbirne und Zahnrad">
              <a:extLst>
                <a:ext uri="{FF2B5EF4-FFF2-40B4-BE49-F238E27FC236}">
                  <a16:creationId xmlns:a16="http://schemas.microsoft.com/office/drawing/2014/main" id="{47F28401-605B-4598-9D0E-115B9FD9A76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4669369" y="2624182"/>
              <a:ext cx="1300480" cy="1300480"/>
            </a:xfrm>
            <a:prstGeom prst="rect">
              <a:avLst/>
            </a:prstGeom>
          </p:spPr>
        </p:pic>
        <p:pic>
          <p:nvPicPr>
            <p:cNvPr id="28" name="Grafik 27" descr="Kopf mit Zahnrädern">
              <a:extLst>
                <a:ext uri="{FF2B5EF4-FFF2-40B4-BE49-F238E27FC236}">
                  <a16:creationId xmlns:a16="http://schemas.microsoft.com/office/drawing/2014/main" id="{A8C72547-AE64-4994-9B52-B256946EDE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0720533" y="2775132"/>
              <a:ext cx="1300480" cy="1300480"/>
            </a:xfrm>
            <a:prstGeom prst="rect">
              <a:avLst/>
            </a:prstGeom>
          </p:spPr>
        </p:pic>
        <p:pic>
          <p:nvPicPr>
            <p:cNvPr id="12" name="Grafik 11">
              <a:extLst>
                <a:ext uri="{FF2B5EF4-FFF2-40B4-BE49-F238E27FC236}">
                  <a16:creationId xmlns:a16="http://schemas.microsoft.com/office/drawing/2014/main" id="{A7C0BA4B-6DC9-4B01-A76E-6E5A09AC95D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950870" y="2897051"/>
              <a:ext cx="3877685" cy="1079862"/>
            </a:xfrm>
            <a:prstGeom prst="rect">
              <a:avLst/>
            </a:prstGeom>
          </p:spPr>
        </p:pic>
      </p:grpSp>
      <p:sp>
        <p:nvSpPr>
          <p:cNvPr id="25" name="Shape 11">
            <a:extLst>
              <a:ext uri="{FF2B5EF4-FFF2-40B4-BE49-F238E27FC236}">
                <a16:creationId xmlns:a16="http://schemas.microsoft.com/office/drawing/2014/main" id="{5B7A3B1B-13DB-47AA-8A5F-AD74F93B2B85}"/>
              </a:ext>
            </a:extLst>
          </p:cNvPr>
          <p:cNvSpPr txBox="1">
            <a:spLocks/>
          </p:cNvSpPr>
          <p:nvPr/>
        </p:nvSpPr>
        <p:spPr>
          <a:xfrm>
            <a:off x="4479514" y="4899980"/>
            <a:ext cx="187475" cy="153993"/>
          </a:xfrm>
          <a:prstGeom prst="rect">
            <a:avLst/>
          </a:prstGeom>
          <a:ln w="12700">
            <a:miter lim="400000"/>
          </a:ln>
        </p:spPr>
        <p:txBody>
          <a:bodyPr wrap="none" lIns="13391" tIns="13391" rIns="13391" bIns="13391">
            <a:normAutofit fontScale="25000" lnSpcReduction="2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ts val="1900"/>
              </a:lnSpc>
              <a:spcBef>
                <a:spcPts val="0"/>
              </a:spcBef>
              <a:spcAft>
                <a:spcPts val="0"/>
              </a:spcAft>
              <a:buClrTx/>
              <a:buSzTx/>
              <a:buFontTx/>
              <a:buNone/>
              <a:tabLst>
                <a:tab pos="1066800" algn="l"/>
              </a:tabLst>
              <a:defRPr kumimoji="0" sz="1600" b="0" i="0" u="none" strike="noStrike" cap="none" spc="0" normalizeH="0" baseline="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ts val="4800"/>
              </a:lnSpc>
              <a:spcBef>
                <a:spcPts val="0"/>
              </a:spcBef>
              <a:spcAft>
                <a:spcPts val="0"/>
              </a:spcAft>
              <a:buClrTx/>
              <a:buSzTx/>
              <a:buFontTx/>
              <a:buNone/>
              <a:tabLst>
                <a:tab pos="1066800" algn="l"/>
              </a:tabLst>
              <a:defRPr kumimoji="0" sz="4000" b="0" i="0" u="none" strike="noStrike" cap="none" spc="0" normalizeH="0" baseline="0">
                <a:ln>
                  <a:noFill/>
                </a:ln>
                <a:solidFill>
                  <a:srgbClr val="000000"/>
                </a:solidFill>
                <a:effectLst/>
                <a:uFillTx/>
                <a:latin typeface="+mn-lt"/>
                <a:ea typeface="+mn-ea"/>
                <a:cs typeface="+mn-cs"/>
                <a:sym typeface="Gill Sans"/>
              </a:defRPr>
            </a:lvl9pPr>
          </a:lstStyle>
          <a:p>
            <a:pPr defTabSz="342900">
              <a:lnSpc>
                <a:spcPts val="1425"/>
              </a:lnSpc>
              <a:tabLst>
                <a:tab pos="800100" algn="l"/>
              </a:tabLst>
            </a:pPr>
            <a:fld id="{86CB4B4D-7CA3-9044-876B-883B54F8677D}" type="slidenum">
              <a:rPr lang="de-DE" sz="844">
                <a:latin typeface="Gill Sans"/>
              </a:rPr>
              <a:pPr defTabSz="342900">
                <a:lnSpc>
                  <a:spcPts val="1425"/>
                </a:lnSpc>
                <a:tabLst>
                  <a:tab pos="800100" algn="l"/>
                </a:tabLst>
              </a:pPr>
              <a:t>6</a:t>
            </a:fld>
            <a:endParaRPr lang="de-DE" sz="844">
              <a:latin typeface="Gill Sans"/>
            </a:endParaRPr>
          </a:p>
        </p:txBody>
      </p:sp>
    </p:spTree>
    <p:extLst>
      <p:ext uri="{BB962C8B-B14F-4D97-AF65-F5344CB8AC3E}">
        <p14:creationId xmlns:p14="http://schemas.microsoft.com/office/powerpoint/2010/main" val="235665013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9DC597E-E4C5-48CE-A442-4369CEFD8B1A}"/>
              </a:ext>
            </a:extLst>
          </p:cNvPr>
          <p:cNvSpPr/>
          <p:nvPr/>
        </p:nvSpPr>
        <p:spPr>
          <a:xfrm>
            <a:off x="515476" y="3009644"/>
            <a:ext cx="8321984" cy="813709"/>
          </a:xfrm>
          <a:prstGeom prst="rect">
            <a:avLst/>
          </a:prstGeom>
          <a:solidFill>
            <a:schemeClr val="accent5">
              <a:lumMod val="20000"/>
              <a:lumOff val="80000"/>
            </a:schemeClr>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sp>
        <p:nvSpPr>
          <p:cNvPr id="8" name="Rechteck 7">
            <a:extLst>
              <a:ext uri="{FF2B5EF4-FFF2-40B4-BE49-F238E27FC236}">
                <a16:creationId xmlns:a16="http://schemas.microsoft.com/office/drawing/2014/main" id="{781CF81C-E495-4A0B-AB01-9956F69C8C58}"/>
              </a:ext>
            </a:extLst>
          </p:cNvPr>
          <p:cNvSpPr/>
          <p:nvPr/>
        </p:nvSpPr>
        <p:spPr>
          <a:xfrm>
            <a:off x="515476" y="998258"/>
            <a:ext cx="8321984" cy="1876384"/>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dirty="0">
              <a:solidFill>
                <a:prstClr val="white"/>
              </a:solidFill>
              <a:latin typeface="Calibri"/>
            </a:endParaRPr>
          </a:p>
        </p:txBody>
      </p:sp>
      <p:sp>
        <p:nvSpPr>
          <p:cNvPr id="46" name="Rechteck 45">
            <a:extLst>
              <a:ext uri="{FF2B5EF4-FFF2-40B4-BE49-F238E27FC236}">
                <a16:creationId xmlns:a16="http://schemas.microsoft.com/office/drawing/2014/main" id="{01862C10-0F20-41BD-9420-AC5505D837EB}"/>
              </a:ext>
            </a:extLst>
          </p:cNvPr>
          <p:cNvSpPr>
            <a:spLocks noChangeAspect="1"/>
          </p:cNvSpPr>
          <p:nvPr/>
        </p:nvSpPr>
        <p:spPr>
          <a:xfrm>
            <a:off x="926594" y="1137103"/>
            <a:ext cx="4024548" cy="1215376"/>
          </a:xfrm>
          <a:prstGeom prst="rect">
            <a:avLst/>
          </a:prstGeom>
          <a:solidFill>
            <a:schemeClr val="bg1"/>
          </a:solidFill>
          <a:ln>
            <a:solidFill>
              <a:srgbClr val="0141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grpSp>
        <p:nvGrpSpPr>
          <p:cNvPr id="11" name="Group 10">
            <a:extLst>
              <a:ext uri="{FF2B5EF4-FFF2-40B4-BE49-F238E27FC236}">
                <a16:creationId xmlns:a16="http://schemas.microsoft.com/office/drawing/2014/main" id="{85155F81-D789-1F44-BEBD-BAF78A841020}"/>
              </a:ext>
            </a:extLst>
          </p:cNvPr>
          <p:cNvGrpSpPr/>
          <p:nvPr/>
        </p:nvGrpSpPr>
        <p:grpSpPr>
          <a:xfrm>
            <a:off x="255612" y="1521116"/>
            <a:ext cx="564706" cy="846419"/>
            <a:chOff x="394091" y="2162266"/>
            <a:chExt cx="752942" cy="1128558"/>
          </a:xfrm>
        </p:grpSpPr>
        <p:sp>
          <p:nvSpPr>
            <p:cNvPr id="9" name="Rechteck 8">
              <a:extLst>
                <a:ext uri="{FF2B5EF4-FFF2-40B4-BE49-F238E27FC236}">
                  <a16:creationId xmlns:a16="http://schemas.microsoft.com/office/drawing/2014/main" id="{E1624787-57F4-456B-8BCF-BF4620CF6986}"/>
                </a:ext>
              </a:extLst>
            </p:cNvPr>
            <p:cNvSpPr/>
            <p:nvPr/>
          </p:nvSpPr>
          <p:spPr>
            <a:xfrm>
              <a:off x="397134" y="2162266"/>
              <a:ext cx="749899" cy="1092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grpSp>
          <p:nvGrpSpPr>
            <p:cNvPr id="4" name="Gruppieren 3">
              <a:extLst>
                <a:ext uri="{FF2B5EF4-FFF2-40B4-BE49-F238E27FC236}">
                  <a16:creationId xmlns:a16="http://schemas.microsoft.com/office/drawing/2014/main" id="{A28D872E-684C-4E1B-BA97-3502322C1D0F}"/>
                </a:ext>
              </a:extLst>
            </p:cNvPr>
            <p:cNvGrpSpPr/>
            <p:nvPr/>
          </p:nvGrpSpPr>
          <p:grpSpPr>
            <a:xfrm>
              <a:off x="394091" y="2244910"/>
              <a:ext cx="739947" cy="1045914"/>
              <a:chOff x="228986" y="3021454"/>
              <a:chExt cx="740140" cy="1046186"/>
            </a:xfrm>
          </p:grpSpPr>
          <p:sp>
            <p:nvSpPr>
              <p:cNvPr id="5" name="Textfeld 4">
                <a:extLst>
                  <a:ext uri="{FF2B5EF4-FFF2-40B4-BE49-F238E27FC236}">
                    <a16:creationId xmlns:a16="http://schemas.microsoft.com/office/drawing/2014/main" id="{4911E3FE-358E-4B2E-A1B0-A26E109B1A66}"/>
                  </a:ext>
                </a:extLst>
              </p:cNvPr>
              <p:cNvSpPr txBox="1"/>
              <p:nvPr/>
            </p:nvSpPr>
            <p:spPr>
              <a:xfrm>
                <a:off x="228986" y="3636641"/>
                <a:ext cx="740140" cy="430999"/>
              </a:xfrm>
              <a:prstGeom prst="rect">
                <a:avLst/>
              </a:prstGeom>
              <a:noFill/>
            </p:spPr>
            <p:txBody>
              <a:bodyPr wrap="none" rtlCol="0">
                <a:spAutoFit/>
              </a:bodyPr>
              <a:lstStyle/>
              <a:p>
                <a:pPr algn="ctr" defTabSz="342900" fontAlgn="auto">
                  <a:spcBef>
                    <a:spcPts val="0"/>
                  </a:spcBef>
                  <a:spcAft>
                    <a:spcPts val="0"/>
                  </a:spcAft>
                </a:pPr>
                <a:r>
                  <a:rPr lang="en-GB" sz="750" b="1" dirty="0">
                    <a:solidFill>
                      <a:srgbClr val="004174"/>
                    </a:solidFill>
                    <a:latin typeface="Calibri"/>
                  </a:rPr>
                  <a:t>DATA</a:t>
                </a:r>
                <a:br>
                  <a:rPr lang="en-GB" sz="750" b="1" dirty="0">
                    <a:solidFill>
                      <a:srgbClr val="004174"/>
                    </a:solidFill>
                    <a:latin typeface="Calibri"/>
                  </a:rPr>
                </a:br>
                <a:r>
                  <a:rPr lang="en-GB" sz="750" b="1" dirty="0">
                    <a:solidFill>
                      <a:srgbClr val="004174"/>
                    </a:solidFill>
                    <a:latin typeface="Calibri"/>
                  </a:rPr>
                  <a:t>SERVICES</a:t>
                </a:r>
              </a:p>
            </p:txBody>
          </p:sp>
          <p:pic>
            <p:nvPicPr>
              <p:cNvPr id="6" name="Grafik 5">
                <a:extLst>
                  <a:ext uri="{FF2B5EF4-FFF2-40B4-BE49-F238E27FC236}">
                    <a16:creationId xmlns:a16="http://schemas.microsoft.com/office/drawing/2014/main" id="{44ECABB4-4875-46BA-8C18-0FAD499F19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183" y="3021454"/>
                <a:ext cx="651692" cy="648000"/>
              </a:xfrm>
              <a:prstGeom prst="rect">
                <a:avLst/>
              </a:prstGeom>
            </p:spPr>
          </p:pic>
        </p:grpSp>
      </p:grpSp>
      <p:pic>
        <p:nvPicPr>
          <p:cNvPr id="19" name="Grafik 18">
            <a:extLst>
              <a:ext uri="{FF2B5EF4-FFF2-40B4-BE49-F238E27FC236}">
                <a16:creationId xmlns:a16="http://schemas.microsoft.com/office/drawing/2014/main" id="{157D47C4-6C79-4A06-A144-B477FE5CC6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5825" y="604847"/>
            <a:ext cx="1324756" cy="456300"/>
          </a:xfrm>
          <a:prstGeom prst="rect">
            <a:avLst/>
          </a:prstGeom>
          <a:ln>
            <a:solidFill>
              <a:srgbClr val="242F3E"/>
            </a:solidFill>
          </a:ln>
        </p:spPr>
      </p:pic>
      <p:pic>
        <p:nvPicPr>
          <p:cNvPr id="17" name="Grafik 16">
            <a:extLst>
              <a:ext uri="{FF2B5EF4-FFF2-40B4-BE49-F238E27FC236}">
                <a16:creationId xmlns:a16="http://schemas.microsoft.com/office/drawing/2014/main" id="{442517FC-89AD-4768-9A22-AE18FBC06C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22730" y="604847"/>
            <a:ext cx="1062533" cy="455372"/>
          </a:xfrm>
          <a:prstGeom prst="rect">
            <a:avLst/>
          </a:prstGeom>
          <a:ln>
            <a:solidFill>
              <a:schemeClr val="tx1"/>
            </a:solidFill>
          </a:ln>
        </p:spPr>
      </p:pic>
      <p:pic>
        <p:nvPicPr>
          <p:cNvPr id="14" name="Inhaltsplatzhalter 26" descr="Pfeil Kurve im Uhrzeigersinn">
            <a:extLst>
              <a:ext uri="{FF2B5EF4-FFF2-40B4-BE49-F238E27FC236}">
                <a16:creationId xmlns:a16="http://schemas.microsoft.com/office/drawing/2014/main" id="{91A26B8B-40AE-4ABC-B1EB-34A5F340FD1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4112330" y="171033"/>
            <a:ext cx="549509" cy="723590"/>
          </a:xfrm>
          <a:prstGeom prst="rect">
            <a:avLst/>
          </a:prstGeom>
        </p:spPr>
      </p:pic>
      <p:pic>
        <p:nvPicPr>
          <p:cNvPr id="16" name="Inhaltsplatzhalter 26" descr="Pfeil Kurve im Uhrzeigersinn">
            <a:extLst>
              <a:ext uri="{FF2B5EF4-FFF2-40B4-BE49-F238E27FC236}">
                <a16:creationId xmlns:a16="http://schemas.microsoft.com/office/drawing/2014/main" id="{038E1F3C-C385-47E5-A7D4-43027F5974C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5286034" y="181176"/>
            <a:ext cx="549509" cy="723590"/>
          </a:xfrm>
          <a:prstGeom prst="rect">
            <a:avLst/>
          </a:prstGeom>
        </p:spPr>
      </p:pic>
      <p:sp>
        <p:nvSpPr>
          <p:cNvPr id="52" name="Rechteck 51">
            <a:extLst>
              <a:ext uri="{FF2B5EF4-FFF2-40B4-BE49-F238E27FC236}">
                <a16:creationId xmlns:a16="http://schemas.microsoft.com/office/drawing/2014/main" id="{97ED54F3-D5CA-4FC9-B852-C0FDDFA3012F}"/>
              </a:ext>
            </a:extLst>
          </p:cNvPr>
          <p:cNvSpPr/>
          <p:nvPr/>
        </p:nvSpPr>
        <p:spPr>
          <a:xfrm>
            <a:off x="922671" y="2416774"/>
            <a:ext cx="1857122" cy="308472"/>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r>
              <a:rPr lang="en-GB" sz="1350" dirty="0">
                <a:solidFill>
                  <a:srgbClr val="004174"/>
                </a:solidFill>
                <a:latin typeface="Calibri"/>
              </a:rPr>
              <a:t>Access to full archives</a:t>
            </a:r>
            <a:endParaRPr lang="en-GB" sz="1500" dirty="0">
              <a:solidFill>
                <a:srgbClr val="004174"/>
              </a:solidFill>
              <a:latin typeface="Calibri"/>
            </a:endParaRPr>
          </a:p>
        </p:txBody>
      </p:sp>
      <p:sp>
        <p:nvSpPr>
          <p:cNvPr id="57" name="Rechteck 56">
            <a:extLst>
              <a:ext uri="{FF2B5EF4-FFF2-40B4-BE49-F238E27FC236}">
                <a16:creationId xmlns:a16="http://schemas.microsoft.com/office/drawing/2014/main" id="{254CF8A6-7B3C-412E-BB55-E92CCE5F55F5}"/>
              </a:ext>
            </a:extLst>
          </p:cNvPr>
          <p:cNvSpPr/>
          <p:nvPr/>
        </p:nvSpPr>
        <p:spPr>
          <a:xfrm>
            <a:off x="6791554" y="3759371"/>
            <a:ext cx="1757606" cy="726410"/>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r" defTabSz="342900" fontAlgn="auto">
              <a:spcBef>
                <a:spcPts val="0"/>
              </a:spcBef>
              <a:spcAft>
                <a:spcPts val="0"/>
              </a:spcAft>
            </a:pPr>
            <a:r>
              <a:rPr lang="en-GB" sz="1200" b="1" dirty="0">
                <a:solidFill>
                  <a:srgbClr val="00B09C"/>
                </a:solidFill>
                <a:latin typeface="Times New Roman" panose="02020603050405020304" pitchFamily="18" charset="0"/>
                <a:cs typeface="Times New Roman" panose="02020603050405020304" pitchFamily="18" charset="0"/>
              </a:rPr>
              <a:t>Thematic </a:t>
            </a:r>
          </a:p>
          <a:p>
            <a:pPr algn="r" defTabSz="342900" fontAlgn="auto">
              <a:spcBef>
                <a:spcPts val="0"/>
              </a:spcBef>
              <a:spcAft>
                <a:spcPts val="0"/>
              </a:spcAft>
            </a:pPr>
            <a:r>
              <a:rPr lang="en-GB" sz="1200" b="1" dirty="0">
                <a:solidFill>
                  <a:srgbClr val="00B09C"/>
                </a:solidFill>
                <a:latin typeface="Times New Roman" panose="02020603050405020304" pitchFamily="18" charset="0"/>
                <a:cs typeface="Times New Roman" panose="02020603050405020304" pitchFamily="18" charset="0"/>
              </a:rPr>
              <a:t>data</a:t>
            </a:r>
            <a:endParaRPr lang="en-GB" sz="1200" dirty="0">
              <a:solidFill>
                <a:srgbClr val="00B09C"/>
              </a:solidFill>
              <a:latin typeface="Times New Roman" panose="02020603050405020304" pitchFamily="18" charset="0"/>
              <a:cs typeface="Times New Roman" panose="02020603050405020304" pitchFamily="18" charset="0"/>
            </a:endParaRPr>
          </a:p>
        </p:txBody>
      </p:sp>
      <p:sp>
        <p:nvSpPr>
          <p:cNvPr id="58" name="Rechteck 57">
            <a:extLst>
              <a:ext uri="{FF2B5EF4-FFF2-40B4-BE49-F238E27FC236}">
                <a16:creationId xmlns:a16="http://schemas.microsoft.com/office/drawing/2014/main" id="{0D3A6F56-CBEC-4BA7-AABC-8177293A3984}"/>
              </a:ext>
            </a:extLst>
          </p:cNvPr>
          <p:cNvSpPr/>
          <p:nvPr/>
        </p:nvSpPr>
        <p:spPr>
          <a:xfrm>
            <a:off x="2903346" y="2417549"/>
            <a:ext cx="2035721" cy="307697"/>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r>
              <a:rPr lang="en-GB" sz="1350" dirty="0">
                <a:solidFill>
                  <a:srgbClr val="004174"/>
                </a:solidFill>
                <a:latin typeface="Calibri"/>
              </a:rPr>
              <a:t>Analysis Ready Data</a:t>
            </a:r>
          </a:p>
        </p:txBody>
      </p:sp>
      <p:pic>
        <p:nvPicPr>
          <p:cNvPr id="51" name="Inhaltsplatzhalter 50" descr="Hügelszenerie">
            <a:extLst>
              <a:ext uri="{FF2B5EF4-FFF2-40B4-BE49-F238E27FC236}">
                <a16:creationId xmlns:a16="http://schemas.microsoft.com/office/drawing/2014/main" id="{0B1D2F63-9D84-44D0-97E2-D8B39C6B0F19}"/>
              </a:ext>
            </a:extLst>
          </p:cNvPr>
          <p:cNvPicPr>
            <a:picLocks noGrp="1" noChangeAspect="1"/>
          </p:cNvPicPr>
          <p:nvPr>
            <p:ph idx="1"/>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816306" y="3886533"/>
            <a:ext cx="557771" cy="557771"/>
          </a:xfrm>
        </p:spPr>
      </p:pic>
      <p:sp>
        <p:nvSpPr>
          <p:cNvPr id="55" name="Textfeld 54">
            <a:extLst>
              <a:ext uri="{FF2B5EF4-FFF2-40B4-BE49-F238E27FC236}">
                <a16:creationId xmlns:a16="http://schemas.microsoft.com/office/drawing/2014/main" id="{BD2F3153-CA81-45D0-A1F2-376F192A9FF0}"/>
              </a:ext>
            </a:extLst>
          </p:cNvPr>
          <p:cNvSpPr txBox="1"/>
          <p:nvPr/>
        </p:nvSpPr>
        <p:spPr>
          <a:xfrm>
            <a:off x="1128246" y="1810909"/>
            <a:ext cx="1232069" cy="461665"/>
          </a:xfrm>
          <a:prstGeom prst="rect">
            <a:avLst/>
          </a:prstGeom>
          <a:noFill/>
        </p:spPr>
        <p:txBody>
          <a:bodyPr wrap="none" rtlCol="0">
            <a:spAutoFit/>
          </a:bodyPr>
          <a:lstStyle/>
          <a:p>
            <a:pPr algn="ctr" defTabSz="342900" fontAlgn="auto">
              <a:spcBef>
                <a:spcPts val="0"/>
              </a:spcBef>
              <a:spcAft>
                <a:spcPts val="0"/>
              </a:spcAft>
            </a:pPr>
            <a:r>
              <a:rPr lang="en-GB" sz="1200" dirty="0">
                <a:solidFill>
                  <a:srgbClr val="004174"/>
                </a:solidFill>
                <a:latin typeface="Calibri"/>
              </a:rPr>
              <a:t>on-the-fly &amp;</a:t>
            </a:r>
          </a:p>
          <a:p>
            <a:pPr algn="ctr" defTabSz="342900" fontAlgn="auto">
              <a:spcBef>
                <a:spcPts val="0"/>
              </a:spcBef>
              <a:spcAft>
                <a:spcPts val="0"/>
              </a:spcAft>
            </a:pPr>
            <a:r>
              <a:rPr lang="en-GB" sz="1200" dirty="0">
                <a:solidFill>
                  <a:srgbClr val="004174"/>
                </a:solidFill>
                <a:latin typeface="Calibri"/>
              </a:rPr>
              <a:t>batch processing</a:t>
            </a:r>
          </a:p>
        </p:txBody>
      </p:sp>
      <p:sp>
        <p:nvSpPr>
          <p:cNvPr id="59" name="Textfeld 58">
            <a:extLst>
              <a:ext uri="{FF2B5EF4-FFF2-40B4-BE49-F238E27FC236}">
                <a16:creationId xmlns:a16="http://schemas.microsoft.com/office/drawing/2014/main" id="{18F0D696-B064-4D14-9CAB-FC360313BB65}"/>
              </a:ext>
            </a:extLst>
          </p:cNvPr>
          <p:cNvSpPr txBox="1"/>
          <p:nvPr/>
        </p:nvSpPr>
        <p:spPr>
          <a:xfrm>
            <a:off x="4380785" y="1414171"/>
            <a:ext cx="619080" cy="276999"/>
          </a:xfrm>
          <a:prstGeom prst="rect">
            <a:avLst/>
          </a:prstGeom>
          <a:noFill/>
        </p:spPr>
        <p:txBody>
          <a:bodyPr wrap="none" rtlCol="0">
            <a:spAutoFit/>
          </a:bodyPr>
          <a:lstStyle/>
          <a:p>
            <a:pPr defTabSz="342900" fontAlgn="auto">
              <a:spcBef>
                <a:spcPts val="0"/>
              </a:spcBef>
              <a:spcAft>
                <a:spcPts val="0"/>
              </a:spcAft>
            </a:pPr>
            <a:r>
              <a:rPr lang="en-GB" sz="1200" dirty="0" err="1">
                <a:solidFill>
                  <a:prstClr val="black"/>
                </a:solidFill>
                <a:latin typeface="Calibri"/>
              </a:rPr>
              <a:t>GeoDB</a:t>
            </a:r>
            <a:endParaRPr lang="en-GB" sz="1200" dirty="0">
              <a:solidFill>
                <a:prstClr val="black"/>
              </a:solidFill>
              <a:latin typeface="Calibri"/>
            </a:endParaRPr>
          </a:p>
        </p:txBody>
      </p:sp>
      <p:pic>
        <p:nvPicPr>
          <p:cNvPr id="64" name="Grafik 63" descr="Welt">
            <a:extLst>
              <a:ext uri="{FF2B5EF4-FFF2-40B4-BE49-F238E27FC236}">
                <a16:creationId xmlns:a16="http://schemas.microsoft.com/office/drawing/2014/main" id="{199F77CC-ED1C-4EA9-9103-C8F83631783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888071" y="1286912"/>
            <a:ext cx="494784" cy="460541"/>
          </a:xfrm>
          <a:prstGeom prst="rect">
            <a:avLst/>
          </a:prstGeom>
        </p:spPr>
      </p:pic>
      <p:sp>
        <p:nvSpPr>
          <p:cNvPr id="65" name="Textfeld 64">
            <a:extLst>
              <a:ext uri="{FF2B5EF4-FFF2-40B4-BE49-F238E27FC236}">
                <a16:creationId xmlns:a16="http://schemas.microsoft.com/office/drawing/2014/main" id="{A3AF5018-9556-4078-A372-BA6B93796101}"/>
              </a:ext>
            </a:extLst>
          </p:cNvPr>
          <p:cNvSpPr txBox="1"/>
          <p:nvPr/>
        </p:nvSpPr>
        <p:spPr>
          <a:xfrm>
            <a:off x="2652714" y="1808419"/>
            <a:ext cx="1251689" cy="461665"/>
          </a:xfrm>
          <a:prstGeom prst="rect">
            <a:avLst/>
          </a:prstGeom>
          <a:noFill/>
        </p:spPr>
        <p:txBody>
          <a:bodyPr wrap="none" rtlCol="0">
            <a:spAutoFit/>
          </a:bodyPr>
          <a:lstStyle/>
          <a:p>
            <a:pPr defTabSz="342900" fontAlgn="auto">
              <a:spcBef>
                <a:spcPts val="0"/>
              </a:spcBef>
              <a:spcAft>
                <a:spcPts val="0"/>
              </a:spcAft>
            </a:pPr>
            <a:r>
              <a:rPr lang="en-GB" sz="1200" dirty="0">
                <a:solidFill>
                  <a:srgbClr val="004174"/>
                </a:solidFill>
                <a:latin typeface="Calibri"/>
              </a:rPr>
              <a:t>multi-temporal</a:t>
            </a:r>
          </a:p>
          <a:p>
            <a:pPr defTabSz="342900" fontAlgn="auto">
              <a:spcBef>
                <a:spcPts val="0"/>
              </a:spcBef>
              <a:spcAft>
                <a:spcPts val="0"/>
              </a:spcAft>
            </a:pPr>
            <a:r>
              <a:rPr lang="en-GB" sz="1200" dirty="0">
                <a:solidFill>
                  <a:srgbClr val="004174"/>
                </a:solidFill>
                <a:latin typeface="Calibri"/>
              </a:rPr>
              <a:t>analysis (</a:t>
            </a:r>
            <a:r>
              <a:rPr lang="en-GB" sz="1200" dirty="0" err="1">
                <a:solidFill>
                  <a:srgbClr val="004174"/>
                </a:solidFill>
                <a:latin typeface="Calibri"/>
              </a:rPr>
              <a:t>xarray</a:t>
            </a:r>
            <a:r>
              <a:rPr lang="en-GB" sz="1200" dirty="0">
                <a:solidFill>
                  <a:srgbClr val="004174"/>
                </a:solidFill>
                <a:latin typeface="Calibri"/>
              </a:rPr>
              <a:t>)  </a:t>
            </a:r>
          </a:p>
        </p:txBody>
      </p:sp>
      <p:sp>
        <p:nvSpPr>
          <p:cNvPr id="74" name="Textfeld 73">
            <a:extLst>
              <a:ext uri="{FF2B5EF4-FFF2-40B4-BE49-F238E27FC236}">
                <a16:creationId xmlns:a16="http://schemas.microsoft.com/office/drawing/2014/main" id="{20D80297-354E-4767-8BEE-68083C64A3EA}"/>
              </a:ext>
            </a:extLst>
          </p:cNvPr>
          <p:cNvSpPr txBox="1"/>
          <p:nvPr/>
        </p:nvSpPr>
        <p:spPr>
          <a:xfrm>
            <a:off x="3837478" y="1813542"/>
            <a:ext cx="925446" cy="461665"/>
          </a:xfrm>
          <a:prstGeom prst="rect">
            <a:avLst/>
          </a:prstGeom>
          <a:noFill/>
        </p:spPr>
        <p:txBody>
          <a:bodyPr wrap="none" rtlCol="0">
            <a:spAutoFit/>
          </a:bodyPr>
          <a:lstStyle/>
          <a:p>
            <a:pPr algn="ctr" defTabSz="342900" fontAlgn="auto">
              <a:spcBef>
                <a:spcPts val="0"/>
              </a:spcBef>
              <a:spcAft>
                <a:spcPts val="0"/>
              </a:spcAft>
            </a:pPr>
            <a:r>
              <a:rPr lang="en-GB" sz="1200" dirty="0">
                <a:solidFill>
                  <a:srgbClr val="004174"/>
                </a:solidFill>
                <a:latin typeface="Calibri"/>
              </a:rPr>
              <a:t>vector data </a:t>
            </a:r>
          </a:p>
          <a:p>
            <a:pPr algn="ctr" defTabSz="342900" fontAlgn="auto">
              <a:spcBef>
                <a:spcPts val="0"/>
              </a:spcBef>
              <a:spcAft>
                <a:spcPts val="0"/>
              </a:spcAft>
            </a:pPr>
            <a:r>
              <a:rPr lang="en-GB" sz="1200" dirty="0">
                <a:solidFill>
                  <a:srgbClr val="004174"/>
                </a:solidFill>
                <a:latin typeface="Calibri"/>
              </a:rPr>
              <a:t>service</a:t>
            </a:r>
          </a:p>
        </p:txBody>
      </p:sp>
      <p:sp>
        <p:nvSpPr>
          <p:cNvPr id="77" name="Rechteck 76">
            <a:extLst>
              <a:ext uri="{FF2B5EF4-FFF2-40B4-BE49-F238E27FC236}">
                <a16:creationId xmlns:a16="http://schemas.microsoft.com/office/drawing/2014/main" id="{A4EE1AAB-EBA2-4DA6-87E4-29E26E9C84D7}"/>
              </a:ext>
            </a:extLst>
          </p:cNvPr>
          <p:cNvSpPr/>
          <p:nvPr/>
        </p:nvSpPr>
        <p:spPr>
          <a:xfrm>
            <a:off x="5144807" y="3757252"/>
            <a:ext cx="1353424" cy="710823"/>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r" defTabSz="342900" fontAlgn="auto">
              <a:spcBef>
                <a:spcPts val="0"/>
              </a:spcBef>
              <a:spcAft>
                <a:spcPts val="0"/>
              </a:spcAft>
            </a:pPr>
            <a:r>
              <a:rPr lang="en-GB" sz="1050" dirty="0">
                <a:solidFill>
                  <a:srgbClr val="7F7F7F"/>
                </a:solidFill>
                <a:latin typeface="Calibri"/>
              </a:rPr>
              <a:t>EO commercial </a:t>
            </a:r>
          </a:p>
          <a:p>
            <a:pPr algn="r" defTabSz="342900" fontAlgn="auto">
              <a:spcBef>
                <a:spcPts val="0"/>
              </a:spcBef>
              <a:spcAft>
                <a:spcPts val="0"/>
              </a:spcAft>
            </a:pPr>
            <a:r>
              <a:rPr lang="en-GB" sz="1050" dirty="0">
                <a:solidFill>
                  <a:srgbClr val="7F7F7F"/>
                </a:solidFill>
                <a:latin typeface="Calibri"/>
              </a:rPr>
              <a:t>in-situ sensor</a:t>
            </a:r>
          </a:p>
          <a:p>
            <a:pPr algn="r" defTabSz="342900" fontAlgn="auto">
              <a:spcBef>
                <a:spcPts val="0"/>
              </a:spcBef>
              <a:spcAft>
                <a:spcPts val="0"/>
              </a:spcAft>
            </a:pPr>
            <a:r>
              <a:rPr lang="en-GB" sz="1050" dirty="0">
                <a:solidFill>
                  <a:srgbClr val="7F7F7F"/>
                </a:solidFill>
                <a:latin typeface="Calibri"/>
              </a:rPr>
              <a:t>GIS data</a:t>
            </a:r>
            <a:endParaRPr lang="en-GB" sz="1050" dirty="0">
              <a:solidFill>
                <a:srgbClr val="00B09C"/>
              </a:solidFill>
              <a:latin typeface="Times New Roman" panose="02020603050405020304" pitchFamily="18" charset="0"/>
              <a:cs typeface="Times New Roman" panose="02020603050405020304" pitchFamily="18" charset="0"/>
            </a:endParaRPr>
          </a:p>
        </p:txBody>
      </p:sp>
      <p:pic>
        <p:nvPicPr>
          <p:cNvPr id="18" name="Grafik 17" descr="Karte mit Lagemarkierung">
            <a:extLst>
              <a:ext uri="{FF2B5EF4-FFF2-40B4-BE49-F238E27FC236}">
                <a16:creationId xmlns:a16="http://schemas.microsoft.com/office/drawing/2014/main" id="{03648673-1BD2-4B69-9B40-0B76A97A67C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204062" y="3976504"/>
            <a:ext cx="505508" cy="505508"/>
          </a:xfrm>
          <a:prstGeom prst="rect">
            <a:avLst/>
          </a:prstGeom>
        </p:spPr>
      </p:pic>
      <p:pic>
        <p:nvPicPr>
          <p:cNvPr id="23" name="Picture 2" descr="Image result for mundiwebservices">
            <a:extLst>
              <a:ext uri="{FF2B5EF4-FFF2-40B4-BE49-F238E27FC236}">
                <a16:creationId xmlns:a16="http://schemas.microsoft.com/office/drawing/2014/main" id="{AD1C311F-B288-477B-A0F9-C74110433D21}"/>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0488" t="31035" r="11091" b="33551"/>
          <a:stretch/>
        </p:blipFill>
        <p:spPr bwMode="auto">
          <a:xfrm>
            <a:off x="3068790" y="3203528"/>
            <a:ext cx="1352799" cy="406526"/>
          </a:xfrm>
          <a:prstGeom prst="rect">
            <a:avLst/>
          </a:prstGeom>
          <a:noFill/>
          <a:extLst>
            <a:ext uri="{909E8E84-426E-40DD-AFC4-6F175D3DCCD1}">
              <a14:hiddenFill xmlns:a14="http://schemas.microsoft.com/office/drawing/2010/main">
                <a:solidFill>
                  <a:srgbClr val="FFFFFF"/>
                </a:solidFill>
              </a14:hiddenFill>
            </a:ext>
          </a:extLst>
        </p:spPr>
      </p:pic>
      <p:sp>
        <p:nvSpPr>
          <p:cNvPr id="83" name="Rechteck 82">
            <a:extLst>
              <a:ext uri="{FF2B5EF4-FFF2-40B4-BE49-F238E27FC236}">
                <a16:creationId xmlns:a16="http://schemas.microsoft.com/office/drawing/2014/main" id="{9F9A3461-33E5-4D30-AE06-5569941C8099}"/>
              </a:ext>
            </a:extLst>
          </p:cNvPr>
          <p:cNvSpPr/>
          <p:nvPr/>
        </p:nvSpPr>
        <p:spPr>
          <a:xfrm>
            <a:off x="263180" y="3040543"/>
            <a:ext cx="562424" cy="720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pic>
        <p:nvPicPr>
          <p:cNvPr id="29" name="Grafik 28">
            <a:extLst>
              <a:ext uri="{FF2B5EF4-FFF2-40B4-BE49-F238E27FC236}">
                <a16:creationId xmlns:a16="http://schemas.microsoft.com/office/drawing/2014/main" id="{4993F704-2E95-47D7-8CDB-1573E94B5FA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6418" y="3066022"/>
            <a:ext cx="486921" cy="485873"/>
          </a:xfrm>
          <a:prstGeom prst="rect">
            <a:avLst/>
          </a:prstGeom>
        </p:spPr>
      </p:pic>
      <p:sp>
        <p:nvSpPr>
          <p:cNvPr id="30" name="Textfeld 29">
            <a:extLst>
              <a:ext uri="{FF2B5EF4-FFF2-40B4-BE49-F238E27FC236}">
                <a16:creationId xmlns:a16="http://schemas.microsoft.com/office/drawing/2014/main" id="{FADDE5B5-E2BD-4631-9C7C-8E73C84298C6}"/>
              </a:ext>
            </a:extLst>
          </p:cNvPr>
          <p:cNvSpPr txBox="1"/>
          <p:nvPr/>
        </p:nvSpPr>
        <p:spPr>
          <a:xfrm>
            <a:off x="271485" y="3570882"/>
            <a:ext cx="556786" cy="213585"/>
          </a:xfrm>
          <a:prstGeom prst="rect">
            <a:avLst/>
          </a:prstGeom>
          <a:noFill/>
        </p:spPr>
        <p:txBody>
          <a:bodyPr wrap="square" rtlCol="0">
            <a:spAutoFit/>
          </a:bodyPr>
          <a:lstStyle/>
          <a:p>
            <a:pPr algn="ctr" defTabSz="342900" fontAlgn="auto">
              <a:spcBef>
                <a:spcPts val="0"/>
              </a:spcBef>
              <a:spcAft>
                <a:spcPts val="0"/>
              </a:spcAft>
            </a:pPr>
            <a:r>
              <a:rPr lang="en-GB" sz="788" b="1" dirty="0">
                <a:solidFill>
                  <a:srgbClr val="004174"/>
                </a:solidFill>
                <a:latin typeface="Calibri"/>
              </a:rPr>
              <a:t>CLOUD</a:t>
            </a:r>
          </a:p>
        </p:txBody>
      </p:sp>
      <p:pic>
        <p:nvPicPr>
          <p:cNvPr id="10" name="Grafik 9">
            <a:extLst>
              <a:ext uri="{FF2B5EF4-FFF2-40B4-BE49-F238E27FC236}">
                <a16:creationId xmlns:a16="http://schemas.microsoft.com/office/drawing/2014/main" id="{528AF074-3137-42EF-93D8-A62ABED7873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128411" y="3200065"/>
            <a:ext cx="1562353" cy="413453"/>
          </a:xfrm>
          <a:prstGeom prst="rect">
            <a:avLst/>
          </a:prstGeom>
        </p:spPr>
      </p:pic>
      <p:pic>
        <p:nvPicPr>
          <p:cNvPr id="1026" name="Picture 2" descr="Image result for aws logo">
            <a:extLst>
              <a:ext uri="{FF2B5EF4-FFF2-40B4-BE49-F238E27FC236}">
                <a16:creationId xmlns:a16="http://schemas.microsoft.com/office/drawing/2014/main" id="{325C2C65-0AC1-6143-8D40-8953B375213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825614" y="3226492"/>
            <a:ext cx="513582" cy="385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wekeo logo">
            <a:extLst>
              <a:ext uri="{FF2B5EF4-FFF2-40B4-BE49-F238E27FC236}">
                <a16:creationId xmlns:a16="http://schemas.microsoft.com/office/drawing/2014/main" id="{FEB6E345-7CA4-1F48-B4A2-C4BE9B62CDDC}"/>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799616" y="3207769"/>
            <a:ext cx="647972" cy="4134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andsat logo">
            <a:extLst>
              <a:ext uri="{FF2B5EF4-FFF2-40B4-BE49-F238E27FC236}">
                <a16:creationId xmlns:a16="http://schemas.microsoft.com/office/drawing/2014/main" id="{BB2BB18C-8489-F745-A75A-EC59AA40330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473215" y="3749917"/>
            <a:ext cx="1378268" cy="723600"/>
          </a:xfrm>
          <a:prstGeom prst="rect">
            <a:avLst/>
          </a:prstGeom>
          <a:noFill/>
          <a:ln>
            <a:solidFill>
              <a:srgbClr val="242F3E"/>
            </a:solidFill>
          </a:ln>
          <a:extLst>
            <a:ext uri="{909E8E84-426E-40DD-AFC4-6F175D3DCCD1}">
              <a14:hiddenFill xmlns:a14="http://schemas.microsoft.com/office/drawing/2010/main">
                <a:solidFill>
                  <a:srgbClr val="FFFFFF"/>
                </a:solidFill>
              </a14:hiddenFill>
            </a:ext>
          </a:extLst>
        </p:spPr>
      </p:pic>
      <p:pic>
        <p:nvPicPr>
          <p:cNvPr id="1036" name="Picture 12" descr="Image result for copernicus eyes on earth logo">
            <a:extLst>
              <a:ext uri="{FF2B5EF4-FFF2-40B4-BE49-F238E27FC236}">
                <a16:creationId xmlns:a16="http://schemas.microsoft.com/office/drawing/2014/main" id="{B079A4E8-CC5E-6846-AAB5-1AC7F3124DE8}"/>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919776" y="3749917"/>
            <a:ext cx="2260259" cy="723600"/>
          </a:xfrm>
          <a:prstGeom prst="rect">
            <a:avLst/>
          </a:prstGeom>
          <a:noFill/>
          <a:ln>
            <a:solidFill>
              <a:srgbClr val="242F3E"/>
            </a:solidFill>
          </a:ln>
          <a:extLst>
            <a:ext uri="{909E8E84-426E-40DD-AFC4-6F175D3DCCD1}">
              <a14:hiddenFill xmlns:a14="http://schemas.microsoft.com/office/drawing/2010/main">
                <a:solidFill>
                  <a:srgbClr val="FFFFFF"/>
                </a:solidFill>
              </a14:hiddenFill>
            </a:ext>
          </a:extLst>
        </p:spPr>
      </p:pic>
      <p:pic>
        <p:nvPicPr>
          <p:cNvPr id="49" name="Picture 2" descr="Image result for clipart data storage">
            <a:extLst>
              <a:ext uri="{FF2B5EF4-FFF2-40B4-BE49-F238E27FC236}">
                <a16:creationId xmlns:a16="http://schemas.microsoft.com/office/drawing/2014/main" id="{4662AB7F-C92E-A641-88A4-3451085C0FF6}"/>
              </a:ext>
            </a:extLst>
          </p:cNvPr>
          <p:cNvPicPr>
            <a:picLocks noChangeAspect="1" noChangeArrowheads="1"/>
          </p:cNvPicPr>
          <p:nvPr/>
        </p:nvPicPr>
        <p:blipFill>
          <a:blip r:embed="rId21" cstate="screen">
            <a:alphaModFix/>
            <a:extLst>
              <a:ext uri="{BEBA8EAE-BF5A-486C-A8C5-ECC9F3942E4B}">
                <a14:imgProps xmlns:a14="http://schemas.microsoft.com/office/drawing/2010/main">
                  <a14:imgLayer r:embed="rId22">
                    <a14:imgEffect>
                      <a14:backgroundRemoval t="0" b="99805" l="9961" r="99609">
                        <a14:foregroundMark x1="56445" y1="49805" x2="56445" y2="49805"/>
                        <a14:foregroundMark x1="39258" y1="67773" x2="39258" y2="67773"/>
                        <a14:foregroundMark x1="38867" y1="88867" x2="38867" y2="88867"/>
                        <a14:foregroundMark x1="70898" y1="78906" x2="70898" y2="78906"/>
                      </a14:backgroundRemoval>
                    </a14:imgEffect>
                  </a14:imgLayer>
                </a14:imgProps>
              </a:ext>
              <a:ext uri="{28A0092B-C50C-407E-A947-70E740481C1C}">
                <a14:useLocalDpi xmlns:a14="http://schemas.microsoft.com/office/drawing/2010/main"/>
              </a:ext>
            </a:extLst>
          </a:blip>
          <a:srcRect/>
          <a:stretch>
            <a:fillRect/>
          </a:stretch>
        </p:blipFill>
        <p:spPr bwMode="auto">
          <a:xfrm>
            <a:off x="7078787" y="3096570"/>
            <a:ext cx="542008" cy="5420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Cloud computing icons">
            <a:extLst>
              <a:ext uri="{FF2B5EF4-FFF2-40B4-BE49-F238E27FC236}">
                <a16:creationId xmlns:a16="http://schemas.microsoft.com/office/drawing/2014/main" id="{5B622FD4-D2F5-334C-A71C-D1F9228B9D79}"/>
              </a:ext>
            </a:extLst>
          </p:cNvPr>
          <p:cNvPicPr>
            <a:picLocks noChangeAspect="1" noChangeArrowheads="1"/>
          </p:cNvPicPr>
          <p:nvPr/>
        </p:nvPicPr>
        <p:blipFill rotWithShape="1">
          <a:blip r:embed="rId23" cstate="screen">
            <a:extLst>
              <a:ext uri="{BEBA8EAE-BF5A-486C-A8C5-ECC9F3942E4B}">
                <a14:imgProps xmlns:a14="http://schemas.microsoft.com/office/drawing/2010/main">
                  <a14:imgLayer r:embed="rId24">
                    <a14:imgEffect>
                      <a14:backgroundRemoval t="3297" b="96703" l="0" r="98131">
                        <a14:foregroundMark x1="38318" y1="75824" x2="38318" y2="75824"/>
                      </a14:backgroundRemoval>
                    </a14:imgEffect>
                  </a14:imgLayer>
                </a14:imgProps>
              </a:ext>
              <a:ext uri="{28A0092B-C50C-407E-A947-70E740481C1C}">
                <a14:useLocalDpi xmlns:a14="http://schemas.microsoft.com/office/drawing/2010/main"/>
              </a:ext>
            </a:extLst>
          </a:blip>
          <a:srcRect/>
          <a:stretch/>
        </p:blipFill>
        <p:spPr bwMode="auto">
          <a:xfrm>
            <a:off x="7828967" y="3066811"/>
            <a:ext cx="709343" cy="6015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go">
            <a:extLst>
              <a:ext uri="{FF2B5EF4-FFF2-40B4-BE49-F238E27FC236}">
                <a16:creationId xmlns:a16="http://schemas.microsoft.com/office/drawing/2014/main" id="{04D70449-4766-334D-B0EA-4E22C36A0B0F}"/>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823217" y="1258472"/>
            <a:ext cx="691505" cy="525544"/>
          </a:xfrm>
          <a:prstGeom prst="rect">
            <a:avLst/>
          </a:prstGeom>
          <a:noFill/>
          <a:extLst>
            <a:ext uri="{909E8E84-426E-40DD-AFC4-6F175D3DCCD1}">
              <a14:hiddenFill xmlns:a14="http://schemas.microsoft.com/office/drawing/2010/main">
                <a:solidFill>
                  <a:srgbClr val="FFFFFF"/>
                </a:solidFill>
              </a14:hiddenFill>
            </a:ext>
          </a:extLst>
        </p:spPr>
      </p:pic>
      <p:sp>
        <p:nvSpPr>
          <p:cNvPr id="61" name="Rechteck 45">
            <a:extLst>
              <a:ext uri="{FF2B5EF4-FFF2-40B4-BE49-F238E27FC236}">
                <a16:creationId xmlns:a16="http://schemas.microsoft.com/office/drawing/2014/main" id="{6C22CB0E-A82E-404B-B0FA-4E13DFF5592B}"/>
              </a:ext>
            </a:extLst>
          </p:cNvPr>
          <p:cNvSpPr>
            <a:spLocks noChangeAspect="1"/>
          </p:cNvSpPr>
          <p:nvPr/>
        </p:nvSpPr>
        <p:spPr>
          <a:xfrm>
            <a:off x="5080293" y="1134579"/>
            <a:ext cx="2164583" cy="1215376"/>
          </a:xfrm>
          <a:prstGeom prst="rect">
            <a:avLst/>
          </a:prstGeom>
          <a:solidFill>
            <a:schemeClr val="bg1"/>
          </a:solidFill>
          <a:ln>
            <a:solidFill>
              <a:srgbClr val="0141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pic>
        <p:nvPicPr>
          <p:cNvPr id="1044" name="Picture 20" descr="Image result for julyter notebook logo">
            <a:extLst>
              <a:ext uri="{FF2B5EF4-FFF2-40B4-BE49-F238E27FC236}">
                <a16:creationId xmlns:a16="http://schemas.microsoft.com/office/drawing/2014/main" id="{04E0B870-B031-6A4F-B5D4-8C82932D3CFF}"/>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078731" y="1311639"/>
            <a:ext cx="1119500" cy="4811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A1308B1-4E29-8848-B66B-B60BD32DB65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240753" y="1464655"/>
            <a:ext cx="802042" cy="224300"/>
          </a:xfrm>
          <a:prstGeom prst="rect">
            <a:avLst/>
          </a:prstGeom>
        </p:spPr>
      </p:pic>
      <p:sp>
        <p:nvSpPr>
          <p:cNvPr id="69" name="Textfeld 73">
            <a:extLst>
              <a:ext uri="{FF2B5EF4-FFF2-40B4-BE49-F238E27FC236}">
                <a16:creationId xmlns:a16="http://schemas.microsoft.com/office/drawing/2014/main" id="{CA65F5B2-7874-5B48-9DD6-E1C8D75E8319}"/>
              </a:ext>
            </a:extLst>
          </p:cNvPr>
          <p:cNvSpPr txBox="1"/>
          <p:nvPr/>
        </p:nvSpPr>
        <p:spPr>
          <a:xfrm>
            <a:off x="5187106" y="1776837"/>
            <a:ext cx="833558" cy="646331"/>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hosted app engine</a:t>
            </a:r>
          </a:p>
        </p:txBody>
      </p:sp>
      <p:sp>
        <p:nvSpPr>
          <p:cNvPr id="70" name="Textfeld 73">
            <a:extLst>
              <a:ext uri="{FF2B5EF4-FFF2-40B4-BE49-F238E27FC236}">
                <a16:creationId xmlns:a16="http://schemas.microsoft.com/office/drawing/2014/main" id="{B7C275B3-1336-B142-806D-3C92FE10CBB2}"/>
              </a:ext>
            </a:extLst>
          </p:cNvPr>
          <p:cNvSpPr txBox="1"/>
          <p:nvPr/>
        </p:nvSpPr>
        <p:spPr>
          <a:xfrm>
            <a:off x="6214480" y="1809161"/>
            <a:ext cx="833558" cy="646331"/>
          </a:xfrm>
          <a:prstGeom prst="rect">
            <a:avLst/>
          </a:prstGeom>
          <a:noFill/>
        </p:spPr>
        <p:txBody>
          <a:bodyPr wrap="square" rtlCol="0">
            <a:spAutoFit/>
          </a:bodyPr>
          <a:lstStyle/>
          <a:p>
            <a:pPr algn="ctr" defTabSz="342900" fontAlgn="auto">
              <a:spcBef>
                <a:spcPts val="0"/>
              </a:spcBef>
              <a:spcAft>
                <a:spcPts val="0"/>
              </a:spcAft>
            </a:pPr>
            <a:r>
              <a:rPr lang="en-GB" sz="1200" dirty="0" err="1">
                <a:solidFill>
                  <a:srgbClr val="004174"/>
                </a:solidFill>
                <a:latin typeface="Calibri"/>
              </a:rPr>
              <a:t>jupyter</a:t>
            </a:r>
            <a:r>
              <a:rPr lang="en-GB" sz="1200" dirty="0">
                <a:solidFill>
                  <a:srgbClr val="004174"/>
                </a:solidFill>
                <a:latin typeface="Calibri"/>
              </a:rPr>
              <a:t> Notebooks</a:t>
            </a:r>
          </a:p>
        </p:txBody>
      </p:sp>
      <p:pic>
        <p:nvPicPr>
          <p:cNvPr id="1046" name="Picture 22" descr="Image result for algorithm clipart">
            <a:extLst>
              <a:ext uri="{FF2B5EF4-FFF2-40B4-BE49-F238E27FC236}">
                <a16:creationId xmlns:a16="http://schemas.microsoft.com/office/drawing/2014/main" id="{15D1D82F-BE68-7A4D-B617-BEF1002BF9F5}"/>
              </a:ext>
            </a:extLst>
          </p:cNvPr>
          <p:cNvPicPr>
            <a:picLocks noChangeAspect="1" noChangeArrowheads="1"/>
          </p:cNvPicPr>
          <p:nvPr/>
        </p:nvPicPr>
        <p:blipFill>
          <a:blip r:embed="rId28" cstate="screen">
            <a:extLst>
              <a:ext uri="{BEBA8EAE-BF5A-486C-A8C5-ECC9F3942E4B}">
                <a14:imgProps xmlns:a14="http://schemas.microsoft.com/office/drawing/2010/main">
                  <a14:imgLayer r:embed="rId29">
                    <a14:imgEffect>
                      <a14:backgroundRemoval t="10000" b="90000" l="10000" r="90000">
                        <a14:foregroundMark x1="56000" y1="65659" x2="56000" y2="65659"/>
                        <a14:foregroundMark x1="52889" y1="23901" x2="52889" y2="23901"/>
                      </a14:backgroundRemoval>
                    </a14:imgEffect>
                  </a14:imgLayer>
                </a14:imgProps>
              </a:ext>
              <a:ext uri="{28A0092B-C50C-407E-A947-70E740481C1C}">
                <a14:useLocalDpi xmlns:a14="http://schemas.microsoft.com/office/drawing/2010/main"/>
              </a:ext>
            </a:extLst>
          </a:blip>
          <a:srcRect/>
          <a:stretch>
            <a:fillRect/>
          </a:stretch>
        </p:blipFill>
        <p:spPr bwMode="auto">
          <a:xfrm>
            <a:off x="7302049" y="1160736"/>
            <a:ext cx="689654" cy="557854"/>
          </a:xfrm>
          <a:prstGeom prst="rect">
            <a:avLst/>
          </a:prstGeom>
          <a:noFill/>
          <a:extLst>
            <a:ext uri="{909E8E84-426E-40DD-AFC4-6F175D3DCCD1}">
              <a14:hiddenFill xmlns:a14="http://schemas.microsoft.com/office/drawing/2010/main">
                <a:solidFill>
                  <a:srgbClr val="FFFFFF"/>
                </a:solidFill>
              </a14:hiddenFill>
            </a:ext>
          </a:extLst>
        </p:spPr>
      </p:pic>
      <p:sp>
        <p:nvSpPr>
          <p:cNvPr id="72" name="Textfeld 73">
            <a:extLst>
              <a:ext uri="{FF2B5EF4-FFF2-40B4-BE49-F238E27FC236}">
                <a16:creationId xmlns:a16="http://schemas.microsoft.com/office/drawing/2014/main" id="{3B467F43-5F17-9C4C-B078-4CF3A3AE524A}"/>
              </a:ext>
            </a:extLst>
          </p:cNvPr>
          <p:cNvSpPr txBox="1"/>
          <p:nvPr/>
        </p:nvSpPr>
        <p:spPr>
          <a:xfrm>
            <a:off x="7241577" y="1654813"/>
            <a:ext cx="833558" cy="461665"/>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Algorithms</a:t>
            </a:r>
          </a:p>
        </p:txBody>
      </p:sp>
      <p:pic>
        <p:nvPicPr>
          <p:cNvPr id="1048" name="Picture 24" descr="Image result for applications clipart">
            <a:extLst>
              <a:ext uri="{FF2B5EF4-FFF2-40B4-BE49-F238E27FC236}">
                <a16:creationId xmlns:a16="http://schemas.microsoft.com/office/drawing/2014/main" id="{4D89BF6F-464F-A14C-AFBE-64EDE4AA7A8B}"/>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8147613" y="1175529"/>
            <a:ext cx="543061" cy="543061"/>
          </a:xfrm>
          <a:prstGeom prst="rect">
            <a:avLst/>
          </a:prstGeom>
          <a:noFill/>
          <a:extLst>
            <a:ext uri="{909E8E84-426E-40DD-AFC4-6F175D3DCCD1}">
              <a14:hiddenFill xmlns:a14="http://schemas.microsoft.com/office/drawing/2010/main">
                <a:solidFill>
                  <a:srgbClr val="FFFFFF"/>
                </a:solidFill>
              </a14:hiddenFill>
            </a:ext>
          </a:extLst>
        </p:spPr>
      </p:pic>
      <p:sp>
        <p:nvSpPr>
          <p:cNvPr id="76" name="Textfeld 73">
            <a:extLst>
              <a:ext uri="{FF2B5EF4-FFF2-40B4-BE49-F238E27FC236}">
                <a16:creationId xmlns:a16="http://schemas.microsoft.com/office/drawing/2014/main" id="{D42D9F0E-A1F0-BF46-8B72-D69DB3BEC1B8}"/>
              </a:ext>
            </a:extLst>
          </p:cNvPr>
          <p:cNvSpPr txBox="1"/>
          <p:nvPr/>
        </p:nvSpPr>
        <p:spPr>
          <a:xfrm>
            <a:off x="7991703" y="1654813"/>
            <a:ext cx="833558" cy="276999"/>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Apps</a:t>
            </a:r>
          </a:p>
        </p:txBody>
      </p:sp>
      <p:pic>
        <p:nvPicPr>
          <p:cNvPr id="82" name="Grafik 44">
            <a:extLst>
              <a:ext uri="{FF2B5EF4-FFF2-40B4-BE49-F238E27FC236}">
                <a16:creationId xmlns:a16="http://schemas.microsoft.com/office/drawing/2014/main" id="{8885D692-F53F-7F4A-B5E0-BFD628982F0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93741" y="234595"/>
            <a:ext cx="2783951" cy="765881"/>
          </a:xfrm>
          <a:prstGeom prst="rect">
            <a:avLst/>
          </a:prstGeom>
        </p:spPr>
      </p:pic>
      <p:pic>
        <p:nvPicPr>
          <p:cNvPr id="1052" name="Picture 28" descr="File:GIS (14294) - The Noun Project.svg">
            <a:extLst>
              <a:ext uri="{FF2B5EF4-FFF2-40B4-BE49-F238E27FC236}">
                <a16:creationId xmlns:a16="http://schemas.microsoft.com/office/drawing/2014/main" id="{0274C309-B053-984A-BEF9-0EF112BA8355}"/>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7799030" y="1924702"/>
            <a:ext cx="484276" cy="646100"/>
          </a:xfrm>
          <a:prstGeom prst="rect">
            <a:avLst/>
          </a:prstGeom>
          <a:noFill/>
          <a:extLst>
            <a:ext uri="{909E8E84-426E-40DD-AFC4-6F175D3DCCD1}">
              <a14:hiddenFill xmlns:a14="http://schemas.microsoft.com/office/drawing/2010/main">
                <a:solidFill>
                  <a:srgbClr val="FFFFFF"/>
                </a:solidFill>
              </a14:hiddenFill>
            </a:ext>
          </a:extLst>
        </p:spPr>
      </p:pic>
      <p:sp>
        <p:nvSpPr>
          <p:cNvPr id="84" name="Textfeld 73">
            <a:extLst>
              <a:ext uri="{FF2B5EF4-FFF2-40B4-BE49-F238E27FC236}">
                <a16:creationId xmlns:a16="http://schemas.microsoft.com/office/drawing/2014/main" id="{A9E3F146-F862-A040-A135-9827B76F5287}"/>
              </a:ext>
            </a:extLst>
          </p:cNvPr>
          <p:cNvSpPr txBox="1"/>
          <p:nvPr/>
        </p:nvSpPr>
        <p:spPr>
          <a:xfrm>
            <a:off x="7620795" y="2561270"/>
            <a:ext cx="833558" cy="276999"/>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Data</a:t>
            </a:r>
          </a:p>
        </p:txBody>
      </p:sp>
      <p:pic>
        <p:nvPicPr>
          <p:cNvPr id="35" name="Picture 34">
            <a:extLst>
              <a:ext uri="{FF2B5EF4-FFF2-40B4-BE49-F238E27FC236}">
                <a16:creationId xmlns:a16="http://schemas.microsoft.com/office/drawing/2014/main" id="{E17F4821-410F-7E44-91A9-59457B535F44}"/>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944828" y="1343573"/>
            <a:ext cx="1743815" cy="449254"/>
          </a:xfrm>
          <a:prstGeom prst="rect">
            <a:avLst/>
          </a:prstGeom>
        </p:spPr>
      </p:pic>
      <p:pic>
        <p:nvPicPr>
          <p:cNvPr id="85" name="Picture 2" descr="Image result for brockmann consult">
            <a:extLst>
              <a:ext uri="{FF2B5EF4-FFF2-40B4-BE49-F238E27FC236}">
                <a16:creationId xmlns:a16="http://schemas.microsoft.com/office/drawing/2014/main" id="{080D8612-1692-434C-8C5E-CA05F8DBFF88}"/>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673459" y="4512985"/>
            <a:ext cx="1455354" cy="624704"/>
          </a:xfrm>
          <a:prstGeom prst="rect">
            <a:avLst/>
          </a:prstGeom>
          <a:noFill/>
          <a:extLst>
            <a:ext uri="{909E8E84-426E-40DD-AFC4-6F175D3DCCD1}">
              <a14:hiddenFill xmlns:a14="http://schemas.microsoft.com/office/drawing/2010/main">
                <a:solidFill>
                  <a:srgbClr val="FFFFFF"/>
                </a:solidFill>
              </a14:hiddenFill>
            </a:ext>
          </a:extLst>
        </p:spPr>
      </p:pic>
      <p:sp>
        <p:nvSpPr>
          <p:cNvPr id="86" name="Date Placeholder 3">
            <a:extLst>
              <a:ext uri="{FF2B5EF4-FFF2-40B4-BE49-F238E27FC236}">
                <a16:creationId xmlns:a16="http://schemas.microsoft.com/office/drawing/2014/main" id="{540CFB69-E4A4-6847-A217-03964FD2391D}"/>
              </a:ext>
            </a:extLst>
          </p:cNvPr>
          <p:cNvSpPr txBox="1">
            <a:spLocks/>
          </p:cNvSpPr>
          <p:nvPr/>
        </p:nvSpPr>
        <p:spPr>
          <a:xfrm>
            <a:off x="629841" y="4805362"/>
            <a:ext cx="2057400" cy="273844"/>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fld id="{6921083C-847C-4C4C-B21D-2B5D32B63843}" type="datetimeFigureOut">
              <a:rPr lang="en-SI" sz="900">
                <a:solidFill>
                  <a:prstClr val="black">
                    <a:tint val="75000"/>
                  </a:prstClr>
                </a:solidFill>
                <a:latin typeface="Calibri"/>
              </a:rPr>
              <a:pPr defTabSz="342900" fontAlgn="auto">
                <a:spcBef>
                  <a:spcPts val="0"/>
                </a:spcBef>
                <a:spcAft>
                  <a:spcPts val="0"/>
                </a:spcAft>
              </a:pPr>
              <a:t>04/21/2020</a:t>
            </a:fld>
            <a:endParaRPr lang="en-SI" sz="900">
              <a:solidFill>
                <a:prstClr val="black">
                  <a:tint val="75000"/>
                </a:prstClr>
              </a:solidFill>
              <a:latin typeface="Calibri"/>
            </a:endParaRPr>
          </a:p>
        </p:txBody>
      </p:sp>
      <p:pic>
        <p:nvPicPr>
          <p:cNvPr id="87" name="Picture 86" descr="Dopis_Zacetni_Sinergise_samologo">
            <a:extLst>
              <a:ext uri="{FF2B5EF4-FFF2-40B4-BE49-F238E27FC236}">
                <a16:creationId xmlns:a16="http://schemas.microsoft.com/office/drawing/2014/main" id="{35F7BB3C-8C45-194A-B220-A1B5B421550B}"/>
              </a:ext>
            </a:extLst>
          </p:cNvPr>
          <p:cNvPicPr>
            <a:picLocks noChangeAspect="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91275" y="4620121"/>
            <a:ext cx="1548596" cy="385034"/>
          </a:xfrm>
          <a:prstGeom prst="rect">
            <a:avLst/>
          </a:prstGeom>
          <a:noFill/>
          <a:ln>
            <a:noFill/>
          </a:ln>
        </p:spPr>
      </p:pic>
      <p:pic>
        <p:nvPicPr>
          <p:cNvPr id="88" name="Picture 4" descr="Image result for eox logo">
            <a:extLst>
              <a:ext uri="{FF2B5EF4-FFF2-40B4-BE49-F238E27FC236}">
                <a16:creationId xmlns:a16="http://schemas.microsoft.com/office/drawing/2014/main" id="{20D1E048-644F-6B44-88C4-F172DDD17551}"/>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3294586" y="4556602"/>
            <a:ext cx="909283" cy="50624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Image result for planet labs logo">
            <a:extLst>
              <a:ext uri="{FF2B5EF4-FFF2-40B4-BE49-F238E27FC236}">
                <a16:creationId xmlns:a16="http://schemas.microsoft.com/office/drawing/2014/main" id="{8046AEE4-7266-5D47-9C3B-C7F00A6C32AF}"/>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6092507" y="4591935"/>
            <a:ext cx="891194" cy="44140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8BBF0E3-BFA5-0F42-B07D-E9437A6B193D}"/>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155151" y="4567131"/>
            <a:ext cx="1987659" cy="512075"/>
          </a:xfrm>
          <a:prstGeom prst="rect">
            <a:avLst/>
          </a:prstGeom>
        </p:spPr>
      </p:pic>
      <p:pic>
        <p:nvPicPr>
          <p:cNvPr id="91" name="Picture 8" descr="Image result for gisat logo">
            <a:extLst>
              <a:ext uri="{FF2B5EF4-FFF2-40B4-BE49-F238E27FC236}">
                <a16:creationId xmlns:a16="http://schemas.microsoft.com/office/drawing/2014/main" id="{D6AD3B26-611B-AC43-85BF-B0DB28F1B92C}"/>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4613007" y="4498749"/>
            <a:ext cx="1275628" cy="60238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3538EACF-AF0B-5E4C-9033-27203ABFB91A}"/>
              </a:ext>
            </a:extLst>
          </p:cNvPr>
          <p:cNvCxnSpPr/>
          <p:nvPr/>
        </p:nvCxnSpPr>
        <p:spPr>
          <a:xfrm>
            <a:off x="1191" y="4536848"/>
            <a:ext cx="9141619" cy="45153"/>
          </a:xfrm>
          <a:prstGeom prst="line">
            <a:avLst/>
          </a:prstGeom>
          <a:ln w="63500">
            <a:solidFill>
              <a:srgbClr val="004174"/>
            </a:solidFill>
          </a:ln>
        </p:spPr>
        <p:style>
          <a:lnRef idx="2">
            <a:schemeClr val="accent1"/>
          </a:lnRef>
          <a:fillRef idx="0">
            <a:schemeClr val="accent1"/>
          </a:fillRef>
          <a:effectRef idx="1">
            <a:schemeClr val="accent1"/>
          </a:effectRef>
          <a:fontRef idx="minor">
            <a:schemeClr val="tx1"/>
          </a:fontRef>
        </p:style>
      </p:cxnSp>
      <p:pic>
        <p:nvPicPr>
          <p:cNvPr id="3" name="Picture 2" descr="Image result for rest api clipart">
            <a:extLst>
              <a:ext uri="{FF2B5EF4-FFF2-40B4-BE49-F238E27FC236}">
                <a16:creationId xmlns:a16="http://schemas.microsoft.com/office/drawing/2014/main" id="{A96700C3-785E-FC42-8608-CAD9589DE65D}"/>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6251829" y="615451"/>
            <a:ext cx="1070333" cy="456300"/>
          </a:xfrm>
          <a:prstGeom prst="rect">
            <a:avLst/>
          </a:prstGeom>
          <a:noFill/>
          <a:ln>
            <a:solidFill>
              <a:srgbClr val="004174"/>
            </a:solidFill>
          </a:ln>
          <a:extLst>
            <a:ext uri="{909E8E84-426E-40DD-AFC4-6F175D3DCCD1}">
              <a14:hiddenFill xmlns:a14="http://schemas.microsoft.com/office/drawing/2010/main">
                <a:solidFill>
                  <a:srgbClr val="FFFFFF"/>
                </a:solidFill>
              </a14:hiddenFill>
            </a:ext>
          </a:extLst>
        </p:spPr>
      </p:pic>
      <p:pic>
        <p:nvPicPr>
          <p:cNvPr id="62" name="Inhaltsplatzhalter 26" descr="Pfeil Kurve im Uhrzeigersinn">
            <a:extLst>
              <a:ext uri="{FF2B5EF4-FFF2-40B4-BE49-F238E27FC236}">
                <a16:creationId xmlns:a16="http://schemas.microsoft.com/office/drawing/2014/main" id="{1A46C39C-CBF9-9B46-B5AF-7E076CA342F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6685160" y="171033"/>
            <a:ext cx="549509" cy="723590"/>
          </a:xfrm>
          <a:prstGeom prst="rect">
            <a:avLst/>
          </a:prstGeom>
        </p:spPr>
      </p:pic>
    </p:spTree>
    <p:extLst>
      <p:ext uri="{BB962C8B-B14F-4D97-AF65-F5344CB8AC3E}">
        <p14:creationId xmlns:p14="http://schemas.microsoft.com/office/powerpoint/2010/main" val="324314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9DC597E-E4C5-48CE-A442-4369CEFD8B1A}"/>
              </a:ext>
            </a:extLst>
          </p:cNvPr>
          <p:cNvSpPr/>
          <p:nvPr/>
        </p:nvSpPr>
        <p:spPr>
          <a:xfrm>
            <a:off x="515476" y="3009644"/>
            <a:ext cx="8321984" cy="813709"/>
          </a:xfrm>
          <a:prstGeom prst="rect">
            <a:avLst/>
          </a:prstGeom>
          <a:solidFill>
            <a:schemeClr val="accent5">
              <a:lumMod val="20000"/>
              <a:lumOff val="80000"/>
            </a:schemeClr>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sp>
        <p:nvSpPr>
          <p:cNvPr id="8" name="Rechteck 7">
            <a:extLst>
              <a:ext uri="{FF2B5EF4-FFF2-40B4-BE49-F238E27FC236}">
                <a16:creationId xmlns:a16="http://schemas.microsoft.com/office/drawing/2014/main" id="{781CF81C-E495-4A0B-AB01-9956F69C8C58}"/>
              </a:ext>
            </a:extLst>
          </p:cNvPr>
          <p:cNvSpPr/>
          <p:nvPr/>
        </p:nvSpPr>
        <p:spPr>
          <a:xfrm>
            <a:off x="515476" y="998258"/>
            <a:ext cx="8321984" cy="1876384"/>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dirty="0">
              <a:solidFill>
                <a:prstClr val="white"/>
              </a:solidFill>
              <a:latin typeface="Calibri"/>
            </a:endParaRPr>
          </a:p>
        </p:txBody>
      </p:sp>
      <p:sp>
        <p:nvSpPr>
          <p:cNvPr id="46" name="Rechteck 45">
            <a:extLst>
              <a:ext uri="{FF2B5EF4-FFF2-40B4-BE49-F238E27FC236}">
                <a16:creationId xmlns:a16="http://schemas.microsoft.com/office/drawing/2014/main" id="{01862C10-0F20-41BD-9420-AC5505D837EB}"/>
              </a:ext>
            </a:extLst>
          </p:cNvPr>
          <p:cNvSpPr>
            <a:spLocks noChangeAspect="1"/>
          </p:cNvSpPr>
          <p:nvPr/>
        </p:nvSpPr>
        <p:spPr>
          <a:xfrm>
            <a:off x="926594" y="1137103"/>
            <a:ext cx="4024548" cy="1215376"/>
          </a:xfrm>
          <a:prstGeom prst="rect">
            <a:avLst/>
          </a:prstGeom>
          <a:solidFill>
            <a:schemeClr val="bg1"/>
          </a:solidFill>
          <a:ln>
            <a:solidFill>
              <a:srgbClr val="0141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grpSp>
        <p:nvGrpSpPr>
          <p:cNvPr id="11" name="Group 10">
            <a:extLst>
              <a:ext uri="{FF2B5EF4-FFF2-40B4-BE49-F238E27FC236}">
                <a16:creationId xmlns:a16="http://schemas.microsoft.com/office/drawing/2014/main" id="{85155F81-D789-1F44-BEBD-BAF78A841020}"/>
              </a:ext>
            </a:extLst>
          </p:cNvPr>
          <p:cNvGrpSpPr/>
          <p:nvPr/>
        </p:nvGrpSpPr>
        <p:grpSpPr>
          <a:xfrm>
            <a:off x="255612" y="1521116"/>
            <a:ext cx="564706" cy="846419"/>
            <a:chOff x="394091" y="2162266"/>
            <a:chExt cx="752942" cy="1128558"/>
          </a:xfrm>
        </p:grpSpPr>
        <p:sp>
          <p:nvSpPr>
            <p:cNvPr id="9" name="Rechteck 8">
              <a:extLst>
                <a:ext uri="{FF2B5EF4-FFF2-40B4-BE49-F238E27FC236}">
                  <a16:creationId xmlns:a16="http://schemas.microsoft.com/office/drawing/2014/main" id="{E1624787-57F4-456B-8BCF-BF4620CF6986}"/>
                </a:ext>
              </a:extLst>
            </p:cNvPr>
            <p:cNvSpPr/>
            <p:nvPr/>
          </p:nvSpPr>
          <p:spPr>
            <a:xfrm>
              <a:off x="397134" y="2162266"/>
              <a:ext cx="749899" cy="1092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grpSp>
          <p:nvGrpSpPr>
            <p:cNvPr id="4" name="Gruppieren 3">
              <a:extLst>
                <a:ext uri="{FF2B5EF4-FFF2-40B4-BE49-F238E27FC236}">
                  <a16:creationId xmlns:a16="http://schemas.microsoft.com/office/drawing/2014/main" id="{A28D872E-684C-4E1B-BA97-3502322C1D0F}"/>
                </a:ext>
              </a:extLst>
            </p:cNvPr>
            <p:cNvGrpSpPr/>
            <p:nvPr/>
          </p:nvGrpSpPr>
          <p:grpSpPr>
            <a:xfrm>
              <a:off x="394091" y="2244910"/>
              <a:ext cx="739947" cy="1045914"/>
              <a:chOff x="228986" y="3021454"/>
              <a:chExt cx="740140" cy="1046186"/>
            </a:xfrm>
          </p:grpSpPr>
          <p:sp>
            <p:nvSpPr>
              <p:cNvPr id="5" name="Textfeld 4">
                <a:extLst>
                  <a:ext uri="{FF2B5EF4-FFF2-40B4-BE49-F238E27FC236}">
                    <a16:creationId xmlns:a16="http://schemas.microsoft.com/office/drawing/2014/main" id="{4911E3FE-358E-4B2E-A1B0-A26E109B1A66}"/>
                  </a:ext>
                </a:extLst>
              </p:cNvPr>
              <p:cNvSpPr txBox="1"/>
              <p:nvPr/>
            </p:nvSpPr>
            <p:spPr>
              <a:xfrm>
                <a:off x="228986" y="3636641"/>
                <a:ext cx="740140" cy="430999"/>
              </a:xfrm>
              <a:prstGeom prst="rect">
                <a:avLst/>
              </a:prstGeom>
              <a:noFill/>
            </p:spPr>
            <p:txBody>
              <a:bodyPr wrap="none" rtlCol="0">
                <a:spAutoFit/>
              </a:bodyPr>
              <a:lstStyle/>
              <a:p>
                <a:pPr algn="ctr" defTabSz="342900" fontAlgn="auto">
                  <a:spcBef>
                    <a:spcPts val="0"/>
                  </a:spcBef>
                  <a:spcAft>
                    <a:spcPts val="0"/>
                  </a:spcAft>
                </a:pPr>
                <a:r>
                  <a:rPr lang="en-GB" sz="750" b="1" dirty="0">
                    <a:solidFill>
                      <a:srgbClr val="004174"/>
                    </a:solidFill>
                    <a:latin typeface="Calibri"/>
                  </a:rPr>
                  <a:t>DATA</a:t>
                </a:r>
                <a:br>
                  <a:rPr lang="en-GB" sz="750" b="1" dirty="0">
                    <a:solidFill>
                      <a:srgbClr val="004174"/>
                    </a:solidFill>
                    <a:latin typeface="Calibri"/>
                  </a:rPr>
                </a:br>
                <a:r>
                  <a:rPr lang="en-GB" sz="750" b="1" dirty="0">
                    <a:solidFill>
                      <a:srgbClr val="004174"/>
                    </a:solidFill>
                    <a:latin typeface="Calibri"/>
                  </a:rPr>
                  <a:t>SERVICES</a:t>
                </a:r>
              </a:p>
            </p:txBody>
          </p:sp>
          <p:pic>
            <p:nvPicPr>
              <p:cNvPr id="6" name="Grafik 5">
                <a:extLst>
                  <a:ext uri="{FF2B5EF4-FFF2-40B4-BE49-F238E27FC236}">
                    <a16:creationId xmlns:a16="http://schemas.microsoft.com/office/drawing/2014/main" id="{44ECABB4-4875-46BA-8C18-0FAD499F19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183" y="3021454"/>
                <a:ext cx="651692" cy="648000"/>
              </a:xfrm>
              <a:prstGeom prst="rect">
                <a:avLst/>
              </a:prstGeom>
            </p:spPr>
          </p:pic>
        </p:grpSp>
      </p:grpSp>
      <p:pic>
        <p:nvPicPr>
          <p:cNvPr id="19" name="Grafik 18">
            <a:extLst>
              <a:ext uri="{FF2B5EF4-FFF2-40B4-BE49-F238E27FC236}">
                <a16:creationId xmlns:a16="http://schemas.microsoft.com/office/drawing/2014/main" id="{157D47C4-6C79-4A06-A144-B477FE5CC6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5825" y="604847"/>
            <a:ext cx="1324756" cy="456300"/>
          </a:xfrm>
          <a:prstGeom prst="rect">
            <a:avLst/>
          </a:prstGeom>
          <a:ln>
            <a:solidFill>
              <a:srgbClr val="242F3E"/>
            </a:solidFill>
          </a:ln>
        </p:spPr>
      </p:pic>
      <p:pic>
        <p:nvPicPr>
          <p:cNvPr id="17" name="Grafik 16">
            <a:extLst>
              <a:ext uri="{FF2B5EF4-FFF2-40B4-BE49-F238E27FC236}">
                <a16:creationId xmlns:a16="http://schemas.microsoft.com/office/drawing/2014/main" id="{442517FC-89AD-4768-9A22-AE18FBC06C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22730" y="604847"/>
            <a:ext cx="1062533" cy="455372"/>
          </a:xfrm>
          <a:prstGeom prst="rect">
            <a:avLst/>
          </a:prstGeom>
          <a:ln>
            <a:solidFill>
              <a:schemeClr val="tx1"/>
            </a:solidFill>
          </a:ln>
        </p:spPr>
      </p:pic>
      <p:pic>
        <p:nvPicPr>
          <p:cNvPr id="14" name="Inhaltsplatzhalter 26" descr="Pfeil Kurve im Uhrzeigersinn">
            <a:extLst>
              <a:ext uri="{FF2B5EF4-FFF2-40B4-BE49-F238E27FC236}">
                <a16:creationId xmlns:a16="http://schemas.microsoft.com/office/drawing/2014/main" id="{91A26B8B-40AE-4ABC-B1EB-34A5F340FD1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4112330" y="171033"/>
            <a:ext cx="549509" cy="723590"/>
          </a:xfrm>
          <a:prstGeom prst="rect">
            <a:avLst/>
          </a:prstGeom>
        </p:spPr>
      </p:pic>
      <p:pic>
        <p:nvPicPr>
          <p:cNvPr id="16" name="Inhaltsplatzhalter 26" descr="Pfeil Kurve im Uhrzeigersinn">
            <a:extLst>
              <a:ext uri="{FF2B5EF4-FFF2-40B4-BE49-F238E27FC236}">
                <a16:creationId xmlns:a16="http://schemas.microsoft.com/office/drawing/2014/main" id="{038E1F3C-C385-47E5-A7D4-43027F5974C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5286034" y="181176"/>
            <a:ext cx="549509" cy="723590"/>
          </a:xfrm>
          <a:prstGeom prst="rect">
            <a:avLst/>
          </a:prstGeom>
        </p:spPr>
      </p:pic>
      <p:sp>
        <p:nvSpPr>
          <p:cNvPr id="52" name="Rechteck 51">
            <a:extLst>
              <a:ext uri="{FF2B5EF4-FFF2-40B4-BE49-F238E27FC236}">
                <a16:creationId xmlns:a16="http://schemas.microsoft.com/office/drawing/2014/main" id="{97ED54F3-D5CA-4FC9-B852-C0FDDFA3012F}"/>
              </a:ext>
            </a:extLst>
          </p:cNvPr>
          <p:cNvSpPr/>
          <p:nvPr/>
        </p:nvSpPr>
        <p:spPr>
          <a:xfrm>
            <a:off x="922671" y="2416774"/>
            <a:ext cx="1857122" cy="308472"/>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r>
              <a:rPr lang="en-GB" sz="1350" dirty="0">
                <a:solidFill>
                  <a:srgbClr val="004174"/>
                </a:solidFill>
                <a:latin typeface="Calibri"/>
              </a:rPr>
              <a:t>Access to full archives</a:t>
            </a:r>
            <a:endParaRPr lang="en-GB" sz="1500" dirty="0">
              <a:solidFill>
                <a:srgbClr val="004174"/>
              </a:solidFill>
              <a:latin typeface="Calibri"/>
            </a:endParaRPr>
          </a:p>
        </p:txBody>
      </p:sp>
      <p:sp>
        <p:nvSpPr>
          <p:cNvPr id="57" name="Rechteck 56">
            <a:extLst>
              <a:ext uri="{FF2B5EF4-FFF2-40B4-BE49-F238E27FC236}">
                <a16:creationId xmlns:a16="http://schemas.microsoft.com/office/drawing/2014/main" id="{254CF8A6-7B3C-412E-BB55-E92CCE5F55F5}"/>
              </a:ext>
            </a:extLst>
          </p:cNvPr>
          <p:cNvSpPr/>
          <p:nvPr/>
        </p:nvSpPr>
        <p:spPr>
          <a:xfrm>
            <a:off x="6791554" y="3759371"/>
            <a:ext cx="1757606" cy="726410"/>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r" defTabSz="342900" fontAlgn="auto">
              <a:spcBef>
                <a:spcPts val="0"/>
              </a:spcBef>
              <a:spcAft>
                <a:spcPts val="0"/>
              </a:spcAft>
            </a:pPr>
            <a:r>
              <a:rPr lang="en-GB" sz="1200" b="1" dirty="0">
                <a:solidFill>
                  <a:srgbClr val="00B09C"/>
                </a:solidFill>
                <a:latin typeface="Times New Roman" panose="02020603050405020304" pitchFamily="18" charset="0"/>
                <a:cs typeface="Times New Roman" panose="02020603050405020304" pitchFamily="18" charset="0"/>
              </a:rPr>
              <a:t>Thematic </a:t>
            </a:r>
          </a:p>
          <a:p>
            <a:pPr algn="r" defTabSz="342900" fontAlgn="auto">
              <a:spcBef>
                <a:spcPts val="0"/>
              </a:spcBef>
              <a:spcAft>
                <a:spcPts val="0"/>
              </a:spcAft>
            </a:pPr>
            <a:r>
              <a:rPr lang="en-GB" sz="1200" b="1" dirty="0">
                <a:solidFill>
                  <a:srgbClr val="00B09C"/>
                </a:solidFill>
                <a:latin typeface="Times New Roman" panose="02020603050405020304" pitchFamily="18" charset="0"/>
                <a:cs typeface="Times New Roman" panose="02020603050405020304" pitchFamily="18" charset="0"/>
              </a:rPr>
              <a:t>data</a:t>
            </a:r>
            <a:endParaRPr lang="en-GB" sz="1200" dirty="0">
              <a:solidFill>
                <a:srgbClr val="00B09C"/>
              </a:solidFill>
              <a:latin typeface="Times New Roman" panose="02020603050405020304" pitchFamily="18" charset="0"/>
              <a:cs typeface="Times New Roman" panose="02020603050405020304" pitchFamily="18" charset="0"/>
            </a:endParaRPr>
          </a:p>
        </p:txBody>
      </p:sp>
      <p:sp>
        <p:nvSpPr>
          <p:cNvPr id="58" name="Rechteck 57">
            <a:extLst>
              <a:ext uri="{FF2B5EF4-FFF2-40B4-BE49-F238E27FC236}">
                <a16:creationId xmlns:a16="http://schemas.microsoft.com/office/drawing/2014/main" id="{0D3A6F56-CBEC-4BA7-AABC-8177293A3984}"/>
              </a:ext>
            </a:extLst>
          </p:cNvPr>
          <p:cNvSpPr/>
          <p:nvPr/>
        </p:nvSpPr>
        <p:spPr>
          <a:xfrm>
            <a:off x="2903346" y="2417549"/>
            <a:ext cx="2035721" cy="307697"/>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r>
              <a:rPr lang="en-GB" sz="1350" dirty="0">
                <a:solidFill>
                  <a:srgbClr val="004174"/>
                </a:solidFill>
                <a:latin typeface="Calibri"/>
              </a:rPr>
              <a:t>Analysis Ready Data</a:t>
            </a:r>
          </a:p>
        </p:txBody>
      </p:sp>
      <p:sp>
        <p:nvSpPr>
          <p:cNvPr id="55" name="Textfeld 54">
            <a:extLst>
              <a:ext uri="{FF2B5EF4-FFF2-40B4-BE49-F238E27FC236}">
                <a16:creationId xmlns:a16="http://schemas.microsoft.com/office/drawing/2014/main" id="{BD2F3153-CA81-45D0-A1F2-376F192A9FF0}"/>
              </a:ext>
            </a:extLst>
          </p:cNvPr>
          <p:cNvSpPr txBox="1"/>
          <p:nvPr/>
        </p:nvSpPr>
        <p:spPr>
          <a:xfrm>
            <a:off x="1128246" y="1810909"/>
            <a:ext cx="1232069" cy="461665"/>
          </a:xfrm>
          <a:prstGeom prst="rect">
            <a:avLst/>
          </a:prstGeom>
          <a:noFill/>
        </p:spPr>
        <p:txBody>
          <a:bodyPr wrap="none" rtlCol="0">
            <a:spAutoFit/>
          </a:bodyPr>
          <a:lstStyle/>
          <a:p>
            <a:pPr algn="ctr" defTabSz="342900" fontAlgn="auto">
              <a:spcBef>
                <a:spcPts val="0"/>
              </a:spcBef>
              <a:spcAft>
                <a:spcPts val="0"/>
              </a:spcAft>
            </a:pPr>
            <a:r>
              <a:rPr lang="en-GB" sz="1200" dirty="0">
                <a:solidFill>
                  <a:srgbClr val="004174"/>
                </a:solidFill>
                <a:latin typeface="Calibri"/>
              </a:rPr>
              <a:t>on-the-fly &amp;</a:t>
            </a:r>
          </a:p>
          <a:p>
            <a:pPr algn="ctr" defTabSz="342900" fontAlgn="auto">
              <a:spcBef>
                <a:spcPts val="0"/>
              </a:spcBef>
              <a:spcAft>
                <a:spcPts val="0"/>
              </a:spcAft>
            </a:pPr>
            <a:r>
              <a:rPr lang="en-GB" sz="1200" dirty="0">
                <a:solidFill>
                  <a:srgbClr val="004174"/>
                </a:solidFill>
                <a:latin typeface="Calibri"/>
              </a:rPr>
              <a:t>batch processing</a:t>
            </a:r>
          </a:p>
        </p:txBody>
      </p:sp>
      <p:sp>
        <p:nvSpPr>
          <p:cNvPr id="59" name="Textfeld 58">
            <a:extLst>
              <a:ext uri="{FF2B5EF4-FFF2-40B4-BE49-F238E27FC236}">
                <a16:creationId xmlns:a16="http://schemas.microsoft.com/office/drawing/2014/main" id="{18F0D696-B064-4D14-9CAB-FC360313BB65}"/>
              </a:ext>
            </a:extLst>
          </p:cNvPr>
          <p:cNvSpPr txBox="1"/>
          <p:nvPr/>
        </p:nvSpPr>
        <p:spPr>
          <a:xfrm>
            <a:off x="4380785" y="1414171"/>
            <a:ext cx="619080" cy="276999"/>
          </a:xfrm>
          <a:prstGeom prst="rect">
            <a:avLst/>
          </a:prstGeom>
          <a:noFill/>
        </p:spPr>
        <p:txBody>
          <a:bodyPr wrap="none" rtlCol="0">
            <a:spAutoFit/>
          </a:bodyPr>
          <a:lstStyle/>
          <a:p>
            <a:pPr defTabSz="342900" fontAlgn="auto">
              <a:spcBef>
                <a:spcPts val="0"/>
              </a:spcBef>
              <a:spcAft>
                <a:spcPts val="0"/>
              </a:spcAft>
            </a:pPr>
            <a:r>
              <a:rPr lang="en-GB" sz="1200" dirty="0" err="1">
                <a:solidFill>
                  <a:prstClr val="black"/>
                </a:solidFill>
                <a:latin typeface="Calibri"/>
              </a:rPr>
              <a:t>GeoDB</a:t>
            </a:r>
            <a:endParaRPr lang="en-GB" sz="1200" dirty="0">
              <a:solidFill>
                <a:prstClr val="black"/>
              </a:solidFill>
              <a:latin typeface="Calibri"/>
            </a:endParaRPr>
          </a:p>
        </p:txBody>
      </p:sp>
      <p:pic>
        <p:nvPicPr>
          <p:cNvPr id="64" name="Grafik 63" descr="Welt">
            <a:extLst>
              <a:ext uri="{FF2B5EF4-FFF2-40B4-BE49-F238E27FC236}">
                <a16:creationId xmlns:a16="http://schemas.microsoft.com/office/drawing/2014/main" id="{199F77CC-ED1C-4EA9-9103-C8F83631783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3888071" y="1286912"/>
            <a:ext cx="494784" cy="460541"/>
          </a:xfrm>
          <a:prstGeom prst="rect">
            <a:avLst/>
          </a:prstGeom>
        </p:spPr>
      </p:pic>
      <p:sp>
        <p:nvSpPr>
          <p:cNvPr id="65" name="Textfeld 64">
            <a:extLst>
              <a:ext uri="{FF2B5EF4-FFF2-40B4-BE49-F238E27FC236}">
                <a16:creationId xmlns:a16="http://schemas.microsoft.com/office/drawing/2014/main" id="{A3AF5018-9556-4078-A372-BA6B93796101}"/>
              </a:ext>
            </a:extLst>
          </p:cNvPr>
          <p:cNvSpPr txBox="1"/>
          <p:nvPr/>
        </p:nvSpPr>
        <p:spPr>
          <a:xfrm>
            <a:off x="2652714" y="1808419"/>
            <a:ext cx="1251689" cy="461665"/>
          </a:xfrm>
          <a:prstGeom prst="rect">
            <a:avLst/>
          </a:prstGeom>
          <a:noFill/>
        </p:spPr>
        <p:txBody>
          <a:bodyPr wrap="none" rtlCol="0">
            <a:spAutoFit/>
          </a:bodyPr>
          <a:lstStyle/>
          <a:p>
            <a:pPr defTabSz="342900" fontAlgn="auto">
              <a:spcBef>
                <a:spcPts val="0"/>
              </a:spcBef>
              <a:spcAft>
                <a:spcPts val="0"/>
              </a:spcAft>
            </a:pPr>
            <a:r>
              <a:rPr lang="en-GB" sz="1200" dirty="0">
                <a:solidFill>
                  <a:srgbClr val="004174"/>
                </a:solidFill>
                <a:latin typeface="Calibri"/>
              </a:rPr>
              <a:t>multi-temporal</a:t>
            </a:r>
          </a:p>
          <a:p>
            <a:pPr defTabSz="342900" fontAlgn="auto">
              <a:spcBef>
                <a:spcPts val="0"/>
              </a:spcBef>
              <a:spcAft>
                <a:spcPts val="0"/>
              </a:spcAft>
            </a:pPr>
            <a:r>
              <a:rPr lang="en-GB" sz="1200" dirty="0">
                <a:solidFill>
                  <a:srgbClr val="004174"/>
                </a:solidFill>
                <a:latin typeface="Calibri"/>
              </a:rPr>
              <a:t>analysis (</a:t>
            </a:r>
            <a:r>
              <a:rPr lang="en-GB" sz="1200" dirty="0" err="1">
                <a:solidFill>
                  <a:srgbClr val="004174"/>
                </a:solidFill>
                <a:latin typeface="Calibri"/>
              </a:rPr>
              <a:t>xarray</a:t>
            </a:r>
            <a:r>
              <a:rPr lang="en-GB" sz="1200" dirty="0">
                <a:solidFill>
                  <a:srgbClr val="004174"/>
                </a:solidFill>
                <a:latin typeface="Calibri"/>
              </a:rPr>
              <a:t>)  </a:t>
            </a:r>
          </a:p>
        </p:txBody>
      </p:sp>
      <p:sp>
        <p:nvSpPr>
          <p:cNvPr id="74" name="Textfeld 73">
            <a:extLst>
              <a:ext uri="{FF2B5EF4-FFF2-40B4-BE49-F238E27FC236}">
                <a16:creationId xmlns:a16="http://schemas.microsoft.com/office/drawing/2014/main" id="{20D80297-354E-4767-8BEE-68083C64A3EA}"/>
              </a:ext>
            </a:extLst>
          </p:cNvPr>
          <p:cNvSpPr txBox="1"/>
          <p:nvPr/>
        </p:nvSpPr>
        <p:spPr>
          <a:xfrm>
            <a:off x="3837478" y="1813542"/>
            <a:ext cx="925446" cy="461665"/>
          </a:xfrm>
          <a:prstGeom prst="rect">
            <a:avLst/>
          </a:prstGeom>
          <a:noFill/>
        </p:spPr>
        <p:txBody>
          <a:bodyPr wrap="none" rtlCol="0">
            <a:spAutoFit/>
          </a:bodyPr>
          <a:lstStyle/>
          <a:p>
            <a:pPr algn="ctr" defTabSz="342900" fontAlgn="auto">
              <a:spcBef>
                <a:spcPts val="0"/>
              </a:spcBef>
              <a:spcAft>
                <a:spcPts val="0"/>
              </a:spcAft>
            </a:pPr>
            <a:r>
              <a:rPr lang="en-GB" sz="1200" dirty="0">
                <a:solidFill>
                  <a:srgbClr val="004174"/>
                </a:solidFill>
                <a:latin typeface="Calibri"/>
              </a:rPr>
              <a:t>vector data </a:t>
            </a:r>
          </a:p>
          <a:p>
            <a:pPr algn="ctr" defTabSz="342900" fontAlgn="auto">
              <a:spcBef>
                <a:spcPts val="0"/>
              </a:spcBef>
              <a:spcAft>
                <a:spcPts val="0"/>
              </a:spcAft>
            </a:pPr>
            <a:r>
              <a:rPr lang="en-GB" sz="1200" dirty="0">
                <a:solidFill>
                  <a:srgbClr val="004174"/>
                </a:solidFill>
                <a:latin typeface="Calibri"/>
              </a:rPr>
              <a:t>service</a:t>
            </a:r>
          </a:p>
        </p:txBody>
      </p:sp>
      <p:sp>
        <p:nvSpPr>
          <p:cNvPr id="77" name="Rechteck 76">
            <a:extLst>
              <a:ext uri="{FF2B5EF4-FFF2-40B4-BE49-F238E27FC236}">
                <a16:creationId xmlns:a16="http://schemas.microsoft.com/office/drawing/2014/main" id="{A4EE1AAB-EBA2-4DA6-87E4-29E26E9C84D7}"/>
              </a:ext>
            </a:extLst>
          </p:cNvPr>
          <p:cNvSpPr/>
          <p:nvPr/>
        </p:nvSpPr>
        <p:spPr>
          <a:xfrm>
            <a:off x="5144807" y="3757252"/>
            <a:ext cx="1353424" cy="710823"/>
          </a:xfrm>
          <a:prstGeom prst="rect">
            <a:avLst/>
          </a:prstGeom>
          <a:solidFill>
            <a:schemeClr val="bg1"/>
          </a:solidFill>
          <a:ln>
            <a:solidFill>
              <a:srgbClr val="242F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r" defTabSz="342900" fontAlgn="auto">
              <a:spcBef>
                <a:spcPts val="0"/>
              </a:spcBef>
              <a:spcAft>
                <a:spcPts val="0"/>
              </a:spcAft>
            </a:pPr>
            <a:r>
              <a:rPr lang="en-GB" sz="1050" dirty="0">
                <a:solidFill>
                  <a:srgbClr val="7F7F7F"/>
                </a:solidFill>
                <a:latin typeface="Calibri"/>
              </a:rPr>
              <a:t>EO commercial </a:t>
            </a:r>
          </a:p>
          <a:p>
            <a:pPr algn="r" defTabSz="342900" fontAlgn="auto">
              <a:spcBef>
                <a:spcPts val="0"/>
              </a:spcBef>
              <a:spcAft>
                <a:spcPts val="0"/>
              </a:spcAft>
            </a:pPr>
            <a:r>
              <a:rPr lang="en-GB" sz="1050" dirty="0">
                <a:solidFill>
                  <a:srgbClr val="7F7F7F"/>
                </a:solidFill>
                <a:latin typeface="Calibri"/>
              </a:rPr>
              <a:t>in-situ sensor</a:t>
            </a:r>
          </a:p>
          <a:p>
            <a:pPr algn="r" defTabSz="342900" fontAlgn="auto">
              <a:spcBef>
                <a:spcPts val="0"/>
              </a:spcBef>
              <a:spcAft>
                <a:spcPts val="0"/>
              </a:spcAft>
            </a:pPr>
            <a:r>
              <a:rPr lang="en-GB" sz="1050" dirty="0">
                <a:solidFill>
                  <a:srgbClr val="7F7F7F"/>
                </a:solidFill>
                <a:latin typeface="Calibri"/>
              </a:rPr>
              <a:t>GIS data</a:t>
            </a:r>
            <a:endParaRPr lang="en-GB" sz="1050" dirty="0">
              <a:solidFill>
                <a:srgbClr val="00B09C"/>
              </a:solidFill>
              <a:latin typeface="Times New Roman" panose="02020603050405020304" pitchFamily="18" charset="0"/>
              <a:cs typeface="Times New Roman" panose="02020603050405020304" pitchFamily="18" charset="0"/>
            </a:endParaRPr>
          </a:p>
        </p:txBody>
      </p:sp>
      <p:pic>
        <p:nvPicPr>
          <p:cNvPr id="18" name="Grafik 17" descr="Karte mit Lagemarkierung">
            <a:extLst>
              <a:ext uri="{FF2B5EF4-FFF2-40B4-BE49-F238E27FC236}">
                <a16:creationId xmlns:a16="http://schemas.microsoft.com/office/drawing/2014/main" id="{03648673-1BD2-4B69-9B40-0B76A97A67C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204062" y="3976504"/>
            <a:ext cx="505508" cy="505508"/>
          </a:xfrm>
          <a:prstGeom prst="rect">
            <a:avLst/>
          </a:prstGeom>
        </p:spPr>
      </p:pic>
      <p:pic>
        <p:nvPicPr>
          <p:cNvPr id="23" name="Picture 2" descr="Image result for mundiwebservices">
            <a:extLst>
              <a:ext uri="{FF2B5EF4-FFF2-40B4-BE49-F238E27FC236}">
                <a16:creationId xmlns:a16="http://schemas.microsoft.com/office/drawing/2014/main" id="{AD1C311F-B288-477B-A0F9-C74110433D21}"/>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10488" t="31035" r="11091" b="33551"/>
          <a:stretch/>
        </p:blipFill>
        <p:spPr bwMode="auto">
          <a:xfrm>
            <a:off x="3068790" y="3203528"/>
            <a:ext cx="1352799" cy="406526"/>
          </a:xfrm>
          <a:prstGeom prst="rect">
            <a:avLst/>
          </a:prstGeom>
          <a:noFill/>
          <a:extLst>
            <a:ext uri="{909E8E84-426E-40DD-AFC4-6F175D3DCCD1}">
              <a14:hiddenFill xmlns:a14="http://schemas.microsoft.com/office/drawing/2010/main">
                <a:solidFill>
                  <a:srgbClr val="FFFFFF"/>
                </a:solidFill>
              </a14:hiddenFill>
            </a:ext>
          </a:extLst>
        </p:spPr>
      </p:pic>
      <p:sp>
        <p:nvSpPr>
          <p:cNvPr id="83" name="Rechteck 82">
            <a:extLst>
              <a:ext uri="{FF2B5EF4-FFF2-40B4-BE49-F238E27FC236}">
                <a16:creationId xmlns:a16="http://schemas.microsoft.com/office/drawing/2014/main" id="{9F9A3461-33E5-4D30-AE06-5569941C8099}"/>
              </a:ext>
            </a:extLst>
          </p:cNvPr>
          <p:cNvSpPr/>
          <p:nvPr/>
        </p:nvSpPr>
        <p:spPr>
          <a:xfrm>
            <a:off x="263180" y="3040543"/>
            <a:ext cx="562424" cy="720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pic>
        <p:nvPicPr>
          <p:cNvPr id="29" name="Grafik 28">
            <a:extLst>
              <a:ext uri="{FF2B5EF4-FFF2-40B4-BE49-F238E27FC236}">
                <a16:creationId xmlns:a16="http://schemas.microsoft.com/office/drawing/2014/main" id="{4993F704-2E95-47D7-8CDB-1573E94B5FA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6418" y="3066022"/>
            <a:ext cx="486921" cy="485873"/>
          </a:xfrm>
          <a:prstGeom prst="rect">
            <a:avLst/>
          </a:prstGeom>
        </p:spPr>
      </p:pic>
      <p:sp>
        <p:nvSpPr>
          <p:cNvPr id="30" name="Textfeld 29">
            <a:extLst>
              <a:ext uri="{FF2B5EF4-FFF2-40B4-BE49-F238E27FC236}">
                <a16:creationId xmlns:a16="http://schemas.microsoft.com/office/drawing/2014/main" id="{FADDE5B5-E2BD-4631-9C7C-8E73C84298C6}"/>
              </a:ext>
            </a:extLst>
          </p:cNvPr>
          <p:cNvSpPr txBox="1"/>
          <p:nvPr/>
        </p:nvSpPr>
        <p:spPr>
          <a:xfrm>
            <a:off x="271485" y="3570882"/>
            <a:ext cx="556786" cy="213585"/>
          </a:xfrm>
          <a:prstGeom prst="rect">
            <a:avLst/>
          </a:prstGeom>
          <a:noFill/>
        </p:spPr>
        <p:txBody>
          <a:bodyPr wrap="square" rtlCol="0">
            <a:spAutoFit/>
          </a:bodyPr>
          <a:lstStyle/>
          <a:p>
            <a:pPr algn="ctr" defTabSz="342900" fontAlgn="auto">
              <a:spcBef>
                <a:spcPts val="0"/>
              </a:spcBef>
              <a:spcAft>
                <a:spcPts val="0"/>
              </a:spcAft>
            </a:pPr>
            <a:r>
              <a:rPr lang="en-GB" sz="788" b="1" dirty="0">
                <a:solidFill>
                  <a:srgbClr val="004174"/>
                </a:solidFill>
                <a:latin typeface="Calibri"/>
              </a:rPr>
              <a:t>CLOUD</a:t>
            </a:r>
          </a:p>
        </p:txBody>
      </p:sp>
      <p:pic>
        <p:nvPicPr>
          <p:cNvPr id="10" name="Grafik 9">
            <a:extLst>
              <a:ext uri="{FF2B5EF4-FFF2-40B4-BE49-F238E27FC236}">
                <a16:creationId xmlns:a16="http://schemas.microsoft.com/office/drawing/2014/main" id="{528AF074-3137-42EF-93D8-A62ABED7873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128411" y="3200065"/>
            <a:ext cx="1562353" cy="413453"/>
          </a:xfrm>
          <a:prstGeom prst="rect">
            <a:avLst/>
          </a:prstGeom>
        </p:spPr>
      </p:pic>
      <p:pic>
        <p:nvPicPr>
          <p:cNvPr id="1026" name="Picture 2" descr="Image result for aws logo">
            <a:extLst>
              <a:ext uri="{FF2B5EF4-FFF2-40B4-BE49-F238E27FC236}">
                <a16:creationId xmlns:a16="http://schemas.microsoft.com/office/drawing/2014/main" id="{325C2C65-0AC1-6143-8D40-8953B375213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825614" y="3226492"/>
            <a:ext cx="513582" cy="385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wekeo logo">
            <a:extLst>
              <a:ext uri="{FF2B5EF4-FFF2-40B4-BE49-F238E27FC236}">
                <a16:creationId xmlns:a16="http://schemas.microsoft.com/office/drawing/2014/main" id="{FEB6E345-7CA4-1F48-B4A2-C4BE9B62CDD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799616" y="3207769"/>
            <a:ext cx="647972" cy="4134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andsat logo">
            <a:extLst>
              <a:ext uri="{FF2B5EF4-FFF2-40B4-BE49-F238E27FC236}">
                <a16:creationId xmlns:a16="http://schemas.microsoft.com/office/drawing/2014/main" id="{BB2BB18C-8489-F745-A75A-EC59AA40330D}"/>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473215" y="3749917"/>
            <a:ext cx="1378268" cy="723600"/>
          </a:xfrm>
          <a:prstGeom prst="rect">
            <a:avLst/>
          </a:prstGeom>
          <a:noFill/>
          <a:ln>
            <a:solidFill>
              <a:srgbClr val="242F3E"/>
            </a:solidFill>
          </a:ln>
          <a:extLst>
            <a:ext uri="{909E8E84-426E-40DD-AFC4-6F175D3DCCD1}">
              <a14:hiddenFill xmlns:a14="http://schemas.microsoft.com/office/drawing/2010/main">
                <a:solidFill>
                  <a:srgbClr val="FFFFFF"/>
                </a:solidFill>
              </a14:hiddenFill>
            </a:ext>
          </a:extLst>
        </p:spPr>
      </p:pic>
      <p:pic>
        <p:nvPicPr>
          <p:cNvPr id="1036" name="Picture 12" descr="Image result for copernicus eyes on earth logo">
            <a:extLst>
              <a:ext uri="{FF2B5EF4-FFF2-40B4-BE49-F238E27FC236}">
                <a16:creationId xmlns:a16="http://schemas.microsoft.com/office/drawing/2014/main" id="{B079A4E8-CC5E-6846-AAB5-1AC7F3124DE8}"/>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919776" y="3749917"/>
            <a:ext cx="2260259" cy="723600"/>
          </a:xfrm>
          <a:prstGeom prst="rect">
            <a:avLst/>
          </a:prstGeom>
          <a:noFill/>
          <a:ln>
            <a:solidFill>
              <a:srgbClr val="242F3E"/>
            </a:solidFill>
          </a:ln>
          <a:extLst>
            <a:ext uri="{909E8E84-426E-40DD-AFC4-6F175D3DCCD1}">
              <a14:hiddenFill xmlns:a14="http://schemas.microsoft.com/office/drawing/2010/main">
                <a:solidFill>
                  <a:srgbClr val="FFFFFF"/>
                </a:solidFill>
              </a14:hiddenFill>
            </a:ext>
          </a:extLst>
        </p:spPr>
      </p:pic>
      <p:pic>
        <p:nvPicPr>
          <p:cNvPr id="49" name="Picture 2" descr="Image result for clipart data storage">
            <a:extLst>
              <a:ext uri="{FF2B5EF4-FFF2-40B4-BE49-F238E27FC236}">
                <a16:creationId xmlns:a16="http://schemas.microsoft.com/office/drawing/2014/main" id="{4662AB7F-C92E-A641-88A4-3451085C0FF6}"/>
              </a:ext>
            </a:extLst>
          </p:cNvPr>
          <p:cNvPicPr>
            <a:picLocks noChangeAspect="1" noChangeArrowheads="1"/>
          </p:cNvPicPr>
          <p:nvPr/>
        </p:nvPicPr>
        <p:blipFill>
          <a:blip r:embed="rId19" cstate="screen">
            <a:alphaModFix/>
            <a:extLst>
              <a:ext uri="{BEBA8EAE-BF5A-486C-A8C5-ECC9F3942E4B}">
                <a14:imgProps xmlns:a14="http://schemas.microsoft.com/office/drawing/2010/main">
                  <a14:imgLayer r:embed="rId20">
                    <a14:imgEffect>
                      <a14:backgroundRemoval t="0" b="99805" l="9961" r="99609">
                        <a14:foregroundMark x1="56445" y1="49805" x2="56445" y2="49805"/>
                        <a14:foregroundMark x1="39258" y1="67773" x2="39258" y2="67773"/>
                        <a14:foregroundMark x1="38867" y1="88867" x2="38867" y2="88867"/>
                        <a14:foregroundMark x1="70898" y1="78906" x2="70898" y2="78906"/>
                      </a14:backgroundRemoval>
                    </a14:imgEffect>
                  </a14:imgLayer>
                </a14:imgProps>
              </a:ext>
              <a:ext uri="{28A0092B-C50C-407E-A947-70E740481C1C}">
                <a14:useLocalDpi xmlns:a14="http://schemas.microsoft.com/office/drawing/2010/main"/>
              </a:ext>
            </a:extLst>
          </a:blip>
          <a:srcRect/>
          <a:stretch>
            <a:fillRect/>
          </a:stretch>
        </p:blipFill>
        <p:spPr bwMode="auto">
          <a:xfrm>
            <a:off x="7078787" y="3096570"/>
            <a:ext cx="542008" cy="5420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Cloud computing icons">
            <a:extLst>
              <a:ext uri="{FF2B5EF4-FFF2-40B4-BE49-F238E27FC236}">
                <a16:creationId xmlns:a16="http://schemas.microsoft.com/office/drawing/2014/main" id="{5B622FD4-D2F5-334C-A71C-D1F9228B9D79}"/>
              </a:ext>
            </a:extLst>
          </p:cNvPr>
          <p:cNvPicPr>
            <a:picLocks noChangeAspect="1" noChangeArrowheads="1"/>
          </p:cNvPicPr>
          <p:nvPr/>
        </p:nvPicPr>
        <p:blipFill rotWithShape="1">
          <a:blip r:embed="rId21" cstate="screen">
            <a:extLst>
              <a:ext uri="{BEBA8EAE-BF5A-486C-A8C5-ECC9F3942E4B}">
                <a14:imgProps xmlns:a14="http://schemas.microsoft.com/office/drawing/2010/main">
                  <a14:imgLayer r:embed="rId22">
                    <a14:imgEffect>
                      <a14:backgroundRemoval t="3297" b="96703" l="0" r="98131">
                        <a14:foregroundMark x1="38318" y1="75824" x2="38318" y2="75824"/>
                      </a14:backgroundRemoval>
                    </a14:imgEffect>
                  </a14:imgLayer>
                </a14:imgProps>
              </a:ext>
              <a:ext uri="{28A0092B-C50C-407E-A947-70E740481C1C}">
                <a14:useLocalDpi xmlns:a14="http://schemas.microsoft.com/office/drawing/2010/main"/>
              </a:ext>
            </a:extLst>
          </a:blip>
          <a:srcRect/>
          <a:stretch/>
        </p:blipFill>
        <p:spPr bwMode="auto">
          <a:xfrm>
            <a:off x="7828967" y="3066811"/>
            <a:ext cx="709343" cy="6015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go">
            <a:extLst>
              <a:ext uri="{FF2B5EF4-FFF2-40B4-BE49-F238E27FC236}">
                <a16:creationId xmlns:a16="http://schemas.microsoft.com/office/drawing/2014/main" id="{04D70449-4766-334D-B0EA-4E22C36A0B0F}"/>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823217" y="1258472"/>
            <a:ext cx="691505" cy="525544"/>
          </a:xfrm>
          <a:prstGeom prst="rect">
            <a:avLst/>
          </a:prstGeom>
          <a:noFill/>
          <a:extLst>
            <a:ext uri="{909E8E84-426E-40DD-AFC4-6F175D3DCCD1}">
              <a14:hiddenFill xmlns:a14="http://schemas.microsoft.com/office/drawing/2010/main">
                <a:solidFill>
                  <a:srgbClr val="FFFFFF"/>
                </a:solidFill>
              </a14:hiddenFill>
            </a:ext>
          </a:extLst>
        </p:spPr>
      </p:pic>
      <p:sp>
        <p:nvSpPr>
          <p:cNvPr id="61" name="Rechteck 45">
            <a:extLst>
              <a:ext uri="{FF2B5EF4-FFF2-40B4-BE49-F238E27FC236}">
                <a16:creationId xmlns:a16="http://schemas.microsoft.com/office/drawing/2014/main" id="{6C22CB0E-A82E-404B-B0FA-4E13DFF5592B}"/>
              </a:ext>
            </a:extLst>
          </p:cNvPr>
          <p:cNvSpPr>
            <a:spLocks noChangeAspect="1"/>
          </p:cNvSpPr>
          <p:nvPr/>
        </p:nvSpPr>
        <p:spPr>
          <a:xfrm>
            <a:off x="5080293" y="1134579"/>
            <a:ext cx="2164583" cy="1215376"/>
          </a:xfrm>
          <a:prstGeom prst="rect">
            <a:avLst/>
          </a:prstGeom>
          <a:solidFill>
            <a:schemeClr val="bg1"/>
          </a:solidFill>
          <a:ln>
            <a:solidFill>
              <a:srgbClr val="0141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GB" sz="1349">
              <a:solidFill>
                <a:prstClr val="white"/>
              </a:solidFill>
              <a:latin typeface="Calibri"/>
            </a:endParaRPr>
          </a:p>
        </p:txBody>
      </p:sp>
      <p:pic>
        <p:nvPicPr>
          <p:cNvPr id="1044" name="Picture 20" descr="Image result for julyter notebook logo">
            <a:extLst>
              <a:ext uri="{FF2B5EF4-FFF2-40B4-BE49-F238E27FC236}">
                <a16:creationId xmlns:a16="http://schemas.microsoft.com/office/drawing/2014/main" id="{04E0B870-B031-6A4F-B5D4-8C82932D3CFF}"/>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6078731" y="1311639"/>
            <a:ext cx="1119500" cy="4811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A1308B1-4E29-8848-B66B-B60BD32DB65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240753" y="1464655"/>
            <a:ext cx="802042" cy="224300"/>
          </a:xfrm>
          <a:prstGeom prst="rect">
            <a:avLst/>
          </a:prstGeom>
        </p:spPr>
      </p:pic>
      <p:sp>
        <p:nvSpPr>
          <p:cNvPr id="69" name="Textfeld 73">
            <a:extLst>
              <a:ext uri="{FF2B5EF4-FFF2-40B4-BE49-F238E27FC236}">
                <a16:creationId xmlns:a16="http://schemas.microsoft.com/office/drawing/2014/main" id="{CA65F5B2-7874-5B48-9DD6-E1C8D75E8319}"/>
              </a:ext>
            </a:extLst>
          </p:cNvPr>
          <p:cNvSpPr txBox="1"/>
          <p:nvPr/>
        </p:nvSpPr>
        <p:spPr>
          <a:xfrm>
            <a:off x="5187106" y="1776837"/>
            <a:ext cx="833558" cy="646331"/>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hosted app engine</a:t>
            </a:r>
          </a:p>
        </p:txBody>
      </p:sp>
      <p:sp>
        <p:nvSpPr>
          <p:cNvPr id="70" name="Textfeld 73">
            <a:extLst>
              <a:ext uri="{FF2B5EF4-FFF2-40B4-BE49-F238E27FC236}">
                <a16:creationId xmlns:a16="http://schemas.microsoft.com/office/drawing/2014/main" id="{B7C275B3-1336-B142-806D-3C92FE10CBB2}"/>
              </a:ext>
            </a:extLst>
          </p:cNvPr>
          <p:cNvSpPr txBox="1"/>
          <p:nvPr/>
        </p:nvSpPr>
        <p:spPr>
          <a:xfrm>
            <a:off x="6214480" y="1809161"/>
            <a:ext cx="833558" cy="646331"/>
          </a:xfrm>
          <a:prstGeom prst="rect">
            <a:avLst/>
          </a:prstGeom>
          <a:noFill/>
        </p:spPr>
        <p:txBody>
          <a:bodyPr wrap="square" rtlCol="0">
            <a:spAutoFit/>
          </a:bodyPr>
          <a:lstStyle/>
          <a:p>
            <a:pPr algn="ctr" defTabSz="342900" fontAlgn="auto">
              <a:spcBef>
                <a:spcPts val="0"/>
              </a:spcBef>
              <a:spcAft>
                <a:spcPts val="0"/>
              </a:spcAft>
            </a:pPr>
            <a:r>
              <a:rPr lang="en-GB" sz="1200" dirty="0" err="1">
                <a:solidFill>
                  <a:srgbClr val="004174"/>
                </a:solidFill>
                <a:latin typeface="Calibri"/>
              </a:rPr>
              <a:t>jupyter</a:t>
            </a:r>
            <a:r>
              <a:rPr lang="en-GB" sz="1200" dirty="0">
                <a:solidFill>
                  <a:srgbClr val="004174"/>
                </a:solidFill>
                <a:latin typeface="Calibri"/>
              </a:rPr>
              <a:t> Notebooks</a:t>
            </a:r>
          </a:p>
        </p:txBody>
      </p:sp>
      <p:pic>
        <p:nvPicPr>
          <p:cNvPr id="1046" name="Picture 22" descr="Image result for algorithm clipart">
            <a:extLst>
              <a:ext uri="{FF2B5EF4-FFF2-40B4-BE49-F238E27FC236}">
                <a16:creationId xmlns:a16="http://schemas.microsoft.com/office/drawing/2014/main" id="{15D1D82F-BE68-7A4D-B617-BEF1002BF9F5}"/>
              </a:ext>
            </a:extLst>
          </p:cNvPr>
          <p:cNvPicPr>
            <a:picLocks noChangeAspect="1" noChangeArrowheads="1"/>
          </p:cNvPicPr>
          <p:nvPr/>
        </p:nvPicPr>
        <p:blipFill>
          <a:blip r:embed="rId26" cstate="screen">
            <a:extLst>
              <a:ext uri="{BEBA8EAE-BF5A-486C-A8C5-ECC9F3942E4B}">
                <a14:imgProps xmlns:a14="http://schemas.microsoft.com/office/drawing/2010/main">
                  <a14:imgLayer r:embed="rId27">
                    <a14:imgEffect>
                      <a14:backgroundRemoval t="10000" b="90000" l="10000" r="90000">
                        <a14:foregroundMark x1="56000" y1="65659" x2="56000" y2="65659"/>
                        <a14:foregroundMark x1="52889" y1="23901" x2="52889" y2="23901"/>
                      </a14:backgroundRemoval>
                    </a14:imgEffect>
                  </a14:imgLayer>
                </a14:imgProps>
              </a:ext>
              <a:ext uri="{28A0092B-C50C-407E-A947-70E740481C1C}">
                <a14:useLocalDpi xmlns:a14="http://schemas.microsoft.com/office/drawing/2010/main"/>
              </a:ext>
            </a:extLst>
          </a:blip>
          <a:srcRect/>
          <a:stretch>
            <a:fillRect/>
          </a:stretch>
        </p:blipFill>
        <p:spPr bwMode="auto">
          <a:xfrm>
            <a:off x="7302049" y="1160736"/>
            <a:ext cx="689654" cy="557854"/>
          </a:xfrm>
          <a:prstGeom prst="rect">
            <a:avLst/>
          </a:prstGeom>
          <a:noFill/>
          <a:extLst>
            <a:ext uri="{909E8E84-426E-40DD-AFC4-6F175D3DCCD1}">
              <a14:hiddenFill xmlns:a14="http://schemas.microsoft.com/office/drawing/2010/main">
                <a:solidFill>
                  <a:srgbClr val="FFFFFF"/>
                </a:solidFill>
              </a14:hiddenFill>
            </a:ext>
          </a:extLst>
        </p:spPr>
      </p:pic>
      <p:sp>
        <p:nvSpPr>
          <p:cNvPr id="72" name="Textfeld 73">
            <a:extLst>
              <a:ext uri="{FF2B5EF4-FFF2-40B4-BE49-F238E27FC236}">
                <a16:creationId xmlns:a16="http://schemas.microsoft.com/office/drawing/2014/main" id="{3B467F43-5F17-9C4C-B078-4CF3A3AE524A}"/>
              </a:ext>
            </a:extLst>
          </p:cNvPr>
          <p:cNvSpPr txBox="1"/>
          <p:nvPr/>
        </p:nvSpPr>
        <p:spPr>
          <a:xfrm>
            <a:off x="7241577" y="1654813"/>
            <a:ext cx="833558" cy="461665"/>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Algorithms</a:t>
            </a:r>
          </a:p>
        </p:txBody>
      </p:sp>
      <p:pic>
        <p:nvPicPr>
          <p:cNvPr id="1048" name="Picture 24" descr="Image result for applications clipart">
            <a:extLst>
              <a:ext uri="{FF2B5EF4-FFF2-40B4-BE49-F238E27FC236}">
                <a16:creationId xmlns:a16="http://schemas.microsoft.com/office/drawing/2014/main" id="{4D89BF6F-464F-A14C-AFBE-64EDE4AA7A8B}"/>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8147613" y="1175529"/>
            <a:ext cx="543061" cy="543061"/>
          </a:xfrm>
          <a:prstGeom prst="rect">
            <a:avLst/>
          </a:prstGeom>
          <a:noFill/>
          <a:extLst>
            <a:ext uri="{909E8E84-426E-40DD-AFC4-6F175D3DCCD1}">
              <a14:hiddenFill xmlns:a14="http://schemas.microsoft.com/office/drawing/2010/main">
                <a:solidFill>
                  <a:srgbClr val="FFFFFF"/>
                </a:solidFill>
              </a14:hiddenFill>
            </a:ext>
          </a:extLst>
        </p:spPr>
      </p:pic>
      <p:sp>
        <p:nvSpPr>
          <p:cNvPr id="76" name="Textfeld 73">
            <a:extLst>
              <a:ext uri="{FF2B5EF4-FFF2-40B4-BE49-F238E27FC236}">
                <a16:creationId xmlns:a16="http://schemas.microsoft.com/office/drawing/2014/main" id="{D42D9F0E-A1F0-BF46-8B72-D69DB3BEC1B8}"/>
              </a:ext>
            </a:extLst>
          </p:cNvPr>
          <p:cNvSpPr txBox="1"/>
          <p:nvPr/>
        </p:nvSpPr>
        <p:spPr>
          <a:xfrm>
            <a:off x="7991703" y="1654813"/>
            <a:ext cx="833558" cy="276999"/>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Apps</a:t>
            </a:r>
          </a:p>
        </p:txBody>
      </p:sp>
      <p:pic>
        <p:nvPicPr>
          <p:cNvPr id="82" name="Grafik 44">
            <a:extLst>
              <a:ext uri="{FF2B5EF4-FFF2-40B4-BE49-F238E27FC236}">
                <a16:creationId xmlns:a16="http://schemas.microsoft.com/office/drawing/2014/main" id="{8885D692-F53F-7F4A-B5E0-BFD628982F0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93741" y="234595"/>
            <a:ext cx="2783951" cy="765881"/>
          </a:xfrm>
          <a:prstGeom prst="rect">
            <a:avLst/>
          </a:prstGeom>
        </p:spPr>
      </p:pic>
      <p:pic>
        <p:nvPicPr>
          <p:cNvPr id="1052" name="Picture 28" descr="File:GIS (14294) - The Noun Project.svg">
            <a:extLst>
              <a:ext uri="{FF2B5EF4-FFF2-40B4-BE49-F238E27FC236}">
                <a16:creationId xmlns:a16="http://schemas.microsoft.com/office/drawing/2014/main" id="{0274C309-B053-984A-BEF9-0EF112BA8355}"/>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799030" y="1924702"/>
            <a:ext cx="484276" cy="646100"/>
          </a:xfrm>
          <a:prstGeom prst="rect">
            <a:avLst/>
          </a:prstGeom>
          <a:noFill/>
          <a:extLst>
            <a:ext uri="{909E8E84-426E-40DD-AFC4-6F175D3DCCD1}">
              <a14:hiddenFill xmlns:a14="http://schemas.microsoft.com/office/drawing/2010/main">
                <a:solidFill>
                  <a:srgbClr val="FFFFFF"/>
                </a:solidFill>
              </a14:hiddenFill>
            </a:ext>
          </a:extLst>
        </p:spPr>
      </p:pic>
      <p:sp>
        <p:nvSpPr>
          <p:cNvPr id="84" name="Textfeld 73">
            <a:extLst>
              <a:ext uri="{FF2B5EF4-FFF2-40B4-BE49-F238E27FC236}">
                <a16:creationId xmlns:a16="http://schemas.microsoft.com/office/drawing/2014/main" id="{A9E3F146-F862-A040-A135-9827B76F5287}"/>
              </a:ext>
            </a:extLst>
          </p:cNvPr>
          <p:cNvSpPr txBox="1"/>
          <p:nvPr/>
        </p:nvSpPr>
        <p:spPr>
          <a:xfrm>
            <a:off x="7620795" y="2561270"/>
            <a:ext cx="833558" cy="276999"/>
          </a:xfrm>
          <a:prstGeom prst="rect">
            <a:avLst/>
          </a:prstGeom>
          <a:noFill/>
        </p:spPr>
        <p:txBody>
          <a:bodyPr wrap="square" rtlCol="0">
            <a:spAutoFit/>
          </a:bodyPr>
          <a:lstStyle/>
          <a:p>
            <a:pPr algn="ctr" defTabSz="342900" fontAlgn="auto">
              <a:spcBef>
                <a:spcPts val="0"/>
              </a:spcBef>
              <a:spcAft>
                <a:spcPts val="0"/>
              </a:spcAft>
            </a:pPr>
            <a:r>
              <a:rPr lang="en-GB" sz="1200" dirty="0">
                <a:solidFill>
                  <a:srgbClr val="004174"/>
                </a:solidFill>
                <a:latin typeface="Calibri"/>
              </a:rPr>
              <a:t>Data</a:t>
            </a:r>
          </a:p>
        </p:txBody>
      </p:sp>
      <p:pic>
        <p:nvPicPr>
          <p:cNvPr id="35" name="Picture 34">
            <a:extLst>
              <a:ext uri="{FF2B5EF4-FFF2-40B4-BE49-F238E27FC236}">
                <a16:creationId xmlns:a16="http://schemas.microsoft.com/office/drawing/2014/main" id="{E17F4821-410F-7E44-91A9-59457B535F44}"/>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44828" y="1343573"/>
            <a:ext cx="1743815" cy="449254"/>
          </a:xfrm>
          <a:prstGeom prst="rect">
            <a:avLst/>
          </a:prstGeom>
        </p:spPr>
      </p:pic>
      <p:pic>
        <p:nvPicPr>
          <p:cNvPr id="85" name="Picture 2" descr="Image result for brockmann consult">
            <a:extLst>
              <a:ext uri="{FF2B5EF4-FFF2-40B4-BE49-F238E27FC236}">
                <a16:creationId xmlns:a16="http://schemas.microsoft.com/office/drawing/2014/main" id="{080D8612-1692-434C-8C5E-CA05F8DBFF88}"/>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673459" y="4512985"/>
            <a:ext cx="1455354" cy="624704"/>
          </a:xfrm>
          <a:prstGeom prst="rect">
            <a:avLst/>
          </a:prstGeom>
          <a:noFill/>
          <a:extLst>
            <a:ext uri="{909E8E84-426E-40DD-AFC4-6F175D3DCCD1}">
              <a14:hiddenFill xmlns:a14="http://schemas.microsoft.com/office/drawing/2010/main">
                <a:solidFill>
                  <a:srgbClr val="FFFFFF"/>
                </a:solidFill>
              </a14:hiddenFill>
            </a:ext>
          </a:extLst>
        </p:spPr>
      </p:pic>
      <p:sp>
        <p:nvSpPr>
          <p:cNvPr id="86" name="Date Placeholder 3">
            <a:extLst>
              <a:ext uri="{FF2B5EF4-FFF2-40B4-BE49-F238E27FC236}">
                <a16:creationId xmlns:a16="http://schemas.microsoft.com/office/drawing/2014/main" id="{540CFB69-E4A4-6847-A217-03964FD2391D}"/>
              </a:ext>
            </a:extLst>
          </p:cNvPr>
          <p:cNvSpPr txBox="1">
            <a:spLocks/>
          </p:cNvSpPr>
          <p:nvPr/>
        </p:nvSpPr>
        <p:spPr>
          <a:xfrm>
            <a:off x="629841" y="4805362"/>
            <a:ext cx="2057400" cy="273844"/>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auto">
              <a:spcBef>
                <a:spcPts val="0"/>
              </a:spcBef>
              <a:spcAft>
                <a:spcPts val="0"/>
              </a:spcAft>
            </a:pPr>
            <a:fld id="{6921083C-847C-4C4C-B21D-2B5D32B63843}" type="datetimeFigureOut">
              <a:rPr lang="en-SI" sz="900">
                <a:solidFill>
                  <a:prstClr val="black">
                    <a:tint val="75000"/>
                  </a:prstClr>
                </a:solidFill>
                <a:latin typeface="Calibri"/>
              </a:rPr>
              <a:pPr defTabSz="342900" fontAlgn="auto">
                <a:spcBef>
                  <a:spcPts val="0"/>
                </a:spcBef>
                <a:spcAft>
                  <a:spcPts val="0"/>
                </a:spcAft>
              </a:pPr>
              <a:t>04/21/2020</a:t>
            </a:fld>
            <a:endParaRPr lang="en-SI" sz="900">
              <a:solidFill>
                <a:prstClr val="black">
                  <a:tint val="75000"/>
                </a:prstClr>
              </a:solidFill>
              <a:latin typeface="Calibri"/>
            </a:endParaRPr>
          </a:p>
        </p:txBody>
      </p:sp>
      <p:pic>
        <p:nvPicPr>
          <p:cNvPr id="87" name="Picture 86" descr="Dopis_Zacetni_Sinergise_samologo">
            <a:extLst>
              <a:ext uri="{FF2B5EF4-FFF2-40B4-BE49-F238E27FC236}">
                <a16:creationId xmlns:a16="http://schemas.microsoft.com/office/drawing/2014/main" id="{35F7BB3C-8C45-194A-B220-A1B5B421550B}"/>
              </a:ext>
            </a:extLst>
          </p:cNvPr>
          <p:cNvPicPr>
            <a:picLocks noChangeAspect="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91275" y="4620121"/>
            <a:ext cx="1548596" cy="385034"/>
          </a:xfrm>
          <a:prstGeom prst="rect">
            <a:avLst/>
          </a:prstGeom>
          <a:noFill/>
          <a:ln>
            <a:noFill/>
          </a:ln>
        </p:spPr>
      </p:pic>
      <p:pic>
        <p:nvPicPr>
          <p:cNvPr id="88" name="Picture 4" descr="Image result for eox logo">
            <a:extLst>
              <a:ext uri="{FF2B5EF4-FFF2-40B4-BE49-F238E27FC236}">
                <a16:creationId xmlns:a16="http://schemas.microsoft.com/office/drawing/2014/main" id="{20D1E048-644F-6B44-88C4-F172DDD17551}"/>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3294586" y="4556602"/>
            <a:ext cx="909283" cy="50624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Image result for planet labs logo">
            <a:extLst>
              <a:ext uri="{FF2B5EF4-FFF2-40B4-BE49-F238E27FC236}">
                <a16:creationId xmlns:a16="http://schemas.microsoft.com/office/drawing/2014/main" id="{8046AEE4-7266-5D47-9C3B-C7F00A6C32AF}"/>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6092507" y="4591935"/>
            <a:ext cx="891194" cy="44140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8BBF0E3-BFA5-0F42-B07D-E9437A6B193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155151" y="4567131"/>
            <a:ext cx="1987659" cy="512075"/>
          </a:xfrm>
          <a:prstGeom prst="rect">
            <a:avLst/>
          </a:prstGeom>
        </p:spPr>
      </p:pic>
      <p:pic>
        <p:nvPicPr>
          <p:cNvPr id="91" name="Picture 8" descr="Image result for gisat logo">
            <a:extLst>
              <a:ext uri="{FF2B5EF4-FFF2-40B4-BE49-F238E27FC236}">
                <a16:creationId xmlns:a16="http://schemas.microsoft.com/office/drawing/2014/main" id="{D6AD3B26-611B-AC43-85BF-B0DB28F1B92C}"/>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4613007" y="4498749"/>
            <a:ext cx="1275628" cy="60238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3538EACF-AF0B-5E4C-9033-27203ABFB91A}"/>
              </a:ext>
            </a:extLst>
          </p:cNvPr>
          <p:cNvCxnSpPr/>
          <p:nvPr/>
        </p:nvCxnSpPr>
        <p:spPr>
          <a:xfrm>
            <a:off x="1191" y="4536848"/>
            <a:ext cx="9141619" cy="45153"/>
          </a:xfrm>
          <a:prstGeom prst="line">
            <a:avLst/>
          </a:prstGeom>
          <a:ln w="63500">
            <a:solidFill>
              <a:srgbClr val="004174"/>
            </a:solidFill>
          </a:ln>
        </p:spPr>
        <p:style>
          <a:lnRef idx="2">
            <a:schemeClr val="accent1"/>
          </a:lnRef>
          <a:fillRef idx="0">
            <a:schemeClr val="accent1"/>
          </a:fillRef>
          <a:effectRef idx="1">
            <a:schemeClr val="accent1"/>
          </a:effectRef>
          <a:fontRef idx="minor">
            <a:schemeClr val="tx1"/>
          </a:fontRef>
        </p:style>
      </p:cxnSp>
      <p:pic>
        <p:nvPicPr>
          <p:cNvPr id="3" name="Picture 2" descr="Image result for rest api clipart">
            <a:extLst>
              <a:ext uri="{FF2B5EF4-FFF2-40B4-BE49-F238E27FC236}">
                <a16:creationId xmlns:a16="http://schemas.microsoft.com/office/drawing/2014/main" id="{A96700C3-785E-FC42-8608-CAD9589DE65D}"/>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6251829" y="615451"/>
            <a:ext cx="1070333" cy="456300"/>
          </a:xfrm>
          <a:prstGeom prst="rect">
            <a:avLst/>
          </a:prstGeom>
          <a:noFill/>
          <a:ln>
            <a:solidFill>
              <a:srgbClr val="004174"/>
            </a:solidFill>
          </a:ln>
          <a:extLst>
            <a:ext uri="{909E8E84-426E-40DD-AFC4-6F175D3DCCD1}">
              <a14:hiddenFill xmlns:a14="http://schemas.microsoft.com/office/drawing/2010/main">
                <a:solidFill>
                  <a:srgbClr val="FFFFFF"/>
                </a:solidFill>
              </a14:hiddenFill>
            </a:ext>
          </a:extLst>
        </p:spPr>
      </p:pic>
      <p:pic>
        <p:nvPicPr>
          <p:cNvPr id="62" name="Inhaltsplatzhalter 26" descr="Pfeil Kurve im Uhrzeigersinn">
            <a:extLst>
              <a:ext uri="{FF2B5EF4-FFF2-40B4-BE49-F238E27FC236}">
                <a16:creationId xmlns:a16="http://schemas.microsoft.com/office/drawing/2014/main" id="{1A46C39C-CBF9-9B46-B5AF-7E076CA342F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a:off x="6685160" y="171033"/>
            <a:ext cx="549509" cy="723590"/>
          </a:xfrm>
          <a:prstGeom prst="rect">
            <a:avLst/>
          </a:prstGeom>
        </p:spPr>
      </p:pic>
      <p:sp>
        <p:nvSpPr>
          <p:cNvPr id="7" name="Rectangle 6">
            <a:extLst>
              <a:ext uri="{FF2B5EF4-FFF2-40B4-BE49-F238E27FC236}">
                <a16:creationId xmlns:a16="http://schemas.microsoft.com/office/drawing/2014/main" id="{FBA86A01-E2E1-4D44-9810-6DC941581FC0}"/>
              </a:ext>
            </a:extLst>
          </p:cNvPr>
          <p:cNvSpPr/>
          <p:nvPr/>
        </p:nvSpPr>
        <p:spPr>
          <a:xfrm>
            <a:off x="191276" y="38100"/>
            <a:ext cx="8951534" cy="2874641"/>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a:endParaRPr>
          </a:p>
        </p:txBody>
      </p:sp>
      <p:pic>
        <p:nvPicPr>
          <p:cNvPr id="66" name="Inhaltsplatzhalter 50" descr="Hügelszenerie">
            <a:extLst>
              <a:ext uri="{FF2B5EF4-FFF2-40B4-BE49-F238E27FC236}">
                <a16:creationId xmlns:a16="http://schemas.microsoft.com/office/drawing/2014/main" id="{DAF803E5-B582-D441-86AE-D9A8A8C458E6}"/>
              </a:ext>
            </a:extLst>
          </p:cNvPr>
          <p:cNvPicPr>
            <a:picLocks noChangeAspect="1"/>
          </p:cNvPicPr>
          <p:nvPr/>
        </p:nvPicPr>
        <p:blipFill>
          <a:blip r:embed="rId38">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6816306" y="3886533"/>
            <a:ext cx="557771" cy="557771"/>
          </a:xfrm>
          <a:prstGeom prst="rect">
            <a:avLst/>
          </a:prstGeom>
        </p:spPr>
      </p:pic>
      <p:sp>
        <p:nvSpPr>
          <p:cNvPr id="63" name="Rectangle 62">
            <a:extLst>
              <a:ext uri="{FF2B5EF4-FFF2-40B4-BE49-F238E27FC236}">
                <a16:creationId xmlns:a16="http://schemas.microsoft.com/office/drawing/2014/main" id="{A6FDBACA-1FA8-FB42-A1F7-519845EE2405}"/>
              </a:ext>
            </a:extLst>
          </p:cNvPr>
          <p:cNvSpPr/>
          <p:nvPr/>
        </p:nvSpPr>
        <p:spPr>
          <a:xfrm>
            <a:off x="28209" y="2893223"/>
            <a:ext cx="9087582" cy="1604895"/>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a:endParaRPr>
          </a:p>
        </p:txBody>
      </p:sp>
      <p:sp>
        <p:nvSpPr>
          <p:cNvPr id="67" name="Rectangle 66">
            <a:extLst>
              <a:ext uri="{FF2B5EF4-FFF2-40B4-BE49-F238E27FC236}">
                <a16:creationId xmlns:a16="http://schemas.microsoft.com/office/drawing/2014/main" id="{45672720-C584-6741-A6A4-3A5174B3813A}"/>
              </a:ext>
            </a:extLst>
          </p:cNvPr>
          <p:cNvSpPr/>
          <p:nvPr/>
        </p:nvSpPr>
        <p:spPr>
          <a:xfrm>
            <a:off x="1191" y="4523209"/>
            <a:ext cx="9087582" cy="636896"/>
          </a:xfrm>
          <a:prstGeom prst="rect">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a:endParaRPr>
          </a:p>
        </p:txBody>
      </p:sp>
    </p:spTree>
    <p:extLst>
      <p:ext uri="{BB962C8B-B14F-4D97-AF65-F5344CB8AC3E}">
        <p14:creationId xmlns:p14="http://schemas.microsoft.com/office/powerpoint/2010/main" val="9616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CD6AD-7AFD-C74F-A9CD-8B67FD907E14}"/>
              </a:ext>
            </a:extLst>
          </p:cNvPr>
          <p:cNvSpPr>
            <a:spLocks noGrp="1"/>
          </p:cNvSpPr>
          <p:nvPr>
            <p:ph type="title"/>
          </p:nvPr>
        </p:nvSpPr>
        <p:spPr/>
        <p:txBody>
          <a:bodyPr/>
          <a:lstStyle/>
          <a:p>
            <a:r>
              <a:rPr lang="en-US" dirty="0"/>
              <a:t>EDC Data Offer – from raw to ARD</a:t>
            </a:r>
          </a:p>
        </p:txBody>
      </p:sp>
      <p:sp>
        <p:nvSpPr>
          <p:cNvPr id="4" name="Text Placeholder 3">
            <a:extLst>
              <a:ext uri="{FF2B5EF4-FFF2-40B4-BE49-F238E27FC236}">
                <a16:creationId xmlns:a16="http://schemas.microsoft.com/office/drawing/2014/main" id="{E4C0EB79-4031-594E-BD65-3B9518F820D3}"/>
              </a:ext>
            </a:extLst>
          </p:cNvPr>
          <p:cNvSpPr>
            <a:spLocks noGrp="1"/>
          </p:cNvSpPr>
          <p:nvPr>
            <p:ph type="body" idx="1"/>
          </p:nvPr>
        </p:nvSpPr>
        <p:spPr/>
        <p:txBody>
          <a:bodyPr/>
          <a:lstStyle/>
          <a:p>
            <a:r>
              <a:rPr lang="en-US" dirty="0"/>
              <a:t>Open Data (global and full archives)</a:t>
            </a:r>
          </a:p>
        </p:txBody>
      </p:sp>
      <p:sp>
        <p:nvSpPr>
          <p:cNvPr id="5" name="Content Placeholder 4">
            <a:extLst>
              <a:ext uri="{FF2B5EF4-FFF2-40B4-BE49-F238E27FC236}">
                <a16:creationId xmlns:a16="http://schemas.microsoft.com/office/drawing/2014/main" id="{AFBF9382-FC76-CE46-97F2-382E67237FA3}"/>
              </a:ext>
            </a:extLst>
          </p:cNvPr>
          <p:cNvSpPr>
            <a:spLocks noGrp="1"/>
          </p:cNvSpPr>
          <p:nvPr>
            <p:ph sz="half" idx="2"/>
          </p:nvPr>
        </p:nvSpPr>
        <p:spPr/>
        <p:txBody>
          <a:bodyPr>
            <a:normAutofit lnSpcReduction="10000"/>
          </a:bodyPr>
          <a:lstStyle/>
          <a:p>
            <a:r>
              <a:rPr lang="en-US" sz="1650" dirty="0"/>
              <a:t>Sentinel-1 GRD </a:t>
            </a:r>
          </a:p>
          <a:p>
            <a:r>
              <a:rPr lang="en-US" sz="1650" dirty="0"/>
              <a:t>Sentinel-2 L1C and L2A*</a:t>
            </a:r>
          </a:p>
          <a:p>
            <a:r>
              <a:rPr lang="en-US" sz="1650" dirty="0"/>
              <a:t>Sentinel-3 OLCI and SLSTR</a:t>
            </a:r>
          </a:p>
          <a:p>
            <a:r>
              <a:rPr lang="en-US" sz="1650" dirty="0"/>
              <a:t>Sentinel-5P</a:t>
            </a:r>
          </a:p>
          <a:p>
            <a:r>
              <a:rPr lang="en-US" sz="1650" dirty="0"/>
              <a:t>Landsat-5, 7, 8</a:t>
            </a:r>
          </a:p>
          <a:p>
            <a:r>
              <a:rPr lang="en-US" sz="1650" dirty="0"/>
              <a:t>MODIS</a:t>
            </a:r>
          </a:p>
          <a:p>
            <a:r>
              <a:rPr lang="en-US" sz="1650" dirty="0"/>
              <a:t>DEM</a:t>
            </a:r>
          </a:p>
          <a:p>
            <a:endParaRPr lang="en-US" dirty="0"/>
          </a:p>
          <a:p>
            <a:pPr marL="0" indent="0">
              <a:buNone/>
            </a:pPr>
            <a:r>
              <a:rPr lang="en-US" sz="1350" dirty="0"/>
              <a:t>*L2A global from 2017 onwards</a:t>
            </a:r>
          </a:p>
          <a:p>
            <a:pPr marL="0" indent="0">
              <a:buNone/>
            </a:pPr>
            <a:r>
              <a:rPr lang="en-US" sz="1350" dirty="0"/>
              <a:t>**Landsat-5 and Landsat-7 limited to Europe</a:t>
            </a:r>
          </a:p>
        </p:txBody>
      </p:sp>
      <p:sp>
        <p:nvSpPr>
          <p:cNvPr id="6" name="Text Placeholder 5">
            <a:extLst>
              <a:ext uri="{FF2B5EF4-FFF2-40B4-BE49-F238E27FC236}">
                <a16:creationId xmlns:a16="http://schemas.microsoft.com/office/drawing/2014/main" id="{9022AA24-9969-F240-B16C-6F18FFC8F940}"/>
              </a:ext>
            </a:extLst>
          </p:cNvPr>
          <p:cNvSpPr>
            <a:spLocks noGrp="1"/>
          </p:cNvSpPr>
          <p:nvPr>
            <p:ph type="body" sz="quarter" idx="3"/>
          </p:nvPr>
        </p:nvSpPr>
        <p:spPr/>
        <p:txBody>
          <a:bodyPr/>
          <a:lstStyle/>
          <a:p>
            <a:r>
              <a:rPr lang="en-US" dirty="0"/>
              <a:t>Commercial data (on-demand, payable)</a:t>
            </a:r>
          </a:p>
        </p:txBody>
      </p:sp>
      <p:sp>
        <p:nvSpPr>
          <p:cNvPr id="7" name="Content Placeholder 6">
            <a:extLst>
              <a:ext uri="{FF2B5EF4-FFF2-40B4-BE49-F238E27FC236}">
                <a16:creationId xmlns:a16="http://schemas.microsoft.com/office/drawing/2014/main" id="{11F8647F-C835-1A49-9638-1723F6BA4DA9}"/>
              </a:ext>
            </a:extLst>
          </p:cNvPr>
          <p:cNvSpPr>
            <a:spLocks noGrp="1"/>
          </p:cNvSpPr>
          <p:nvPr>
            <p:ph sz="quarter" idx="4"/>
          </p:nvPr>
        </p:nvSpPr>
        <p:spPr>
          <a:xfrm>
            <a:off x="4645006" y="1631156"/>
            <a:ext cx="4040723" cy="1058466"/>
          </a:xfrm>
        </p:spPr>
        <p:txBody>
          <a:bodyPr>
            <a:normAutofit/>
          </a:bodyPr>
          <a:lstStyle/>
          <a:p>
            <a:r>
              <a:rPr lang="en-US" sz="1650" dirty="0"/>
              <a:t>Airbus Pleiades and SPOT</a:t>
            </a:r>
          </a:p>
          <a:p>
            <a:r>
              <a:rPr lang="en-US" sz="1650" dirty="0" err="1"/>
              <a:t>PlanetScope</a:t>
            </a:r>
            <a:endParaRPr lang="en-US" sz="1650" dirty="0"/>
          </a:p>
          <a:p>
            <a:r>
              <a:rPr lang="en-US" sz="1650" dirty="0"/>
              <a:t>(coming soon) European Space Imaging</a:t>
            </a:r>
          </a:p>
          <a:p>
            <a:endParaRPr lang="en-US" dirty="0"/>
          </a:p>
        </p:txBody>
      </p:sp>
      <p:sp>
        <p:nvSpPr>
          <p:cNvPr id="8" name="Text Placeholder 5">
            <a:extLst>
              <a:ext uri="{FF2B5EF4-FFF2-40B4-BE49-F238E27FC236}">
                <a16:creationId xmlns:a16="http://schemas.microsoft.com/office/drawing/2014/main" id="{EA55D4A8-30BD-E949-ADB3-9209548D5EC6}"/>
              </a:ext>
            </a:extLst>
          </p:cNvPr>
          <p:cNvSpPr txBox="1">
            <a:spLocks/>
          </p:cNvSpPr>
          <p:nvPr/>
        </p:nvSpPr>
        <p:spPr>
          <a:xfrm>
            <a:off x="4645006" y="2465785"/>
            <a:ext cx="4040723" cy="479822"/>
          </a:xfrm>
          <a:prstGeom prst="rect">
            <a:avLst/>
          </a:prstGeom>
        </p:spPr>
        <p:txBody>
          <a:bodyPr vert="horz" lIns="68580" tIns="34290" rIns="68580" bIns="3429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defTabSz="342900" fontAlgn="auto">
              <a:spcAft>
                <a:spcPts val="0"/>
              </a:spcAft>
            </a:pPr>
            <a:r>
              <a:rPr lang="en-US" sz="1800" dirty="0">
                <a:solidFill>
                  <a:prstClr val="black"/>
                </a:solidFill>
                <a:latin typeface="Calibri"/>
              </a:rPr>
              <a:t>Climate variables (on-demand)</a:t>
            </a:r>
          </a:p>
        </p:txBody>
      </p:sp>
      <p:sp>
        <p:nvSpPr>
          <p:cNvPr id="9" name="Content Placeholder 6">
            <a:extLst>
              <a:ext uri="{FF2B5EF4-FFF2-40B4-BE49-F238E27FC236}">
                <a16:creationId xmlns:a16="http://schemas.microsoft.com/office/drawing/2014/main" id="{F06F4BAB-2F49-B244-AC7A-7280FA33ED0B}"/>
              </a:ext>
            </a:extLst>
          </p:cNvPr>
          <p:cNvSpPr txBox="1">
            <a:spLocks/>
          </p:cNvSpPr>
          <p:nvPr/>
        </p:nvSpPr>
        <p:spPr>
          <a:xfrm>
            <a:off x="4645006" y="2945606"/>
            <a:ext cx="4040723" cy="2047875"/>
          </a:xfrm>
          <a:prstGeom prst="rect">
            <a:avLst/>
          </a:prstGeom>
        </p:spPr>
        <p:txBody>
          <a:bodyPr vert="horz" lIns="68580" tIns="34290" rIns="68580" bIns="3429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57175" indent="-257175" defTabSz="342900" fontAlgn="auto">
              <a:spcAft>
                <a:spcPts val="0"/>
              </a:spcAft>
            </a:pPr>
            <a:r>
              <a:rPr lang="en-US" sz="1800" dirty="0">
                <a:solidFill>
                  <a:prstClr val="black"/>
                </a:solidFill>
                <a:latin typeface="Calibri"/>
              </a:rPr>
              <a:t>Copernicus Climate Change Service (C3S)</a:t>
            </a:r>
          </a:p>
          <a:p>
            <a:pPr marL="257175" indent="-257175" defTabSz="342900" fontAlgn="auto">
              <a:spcAft>
                <a:spcPts val="0"/>
              </a:spcAft>
            </a:pPr>
            <a:r>
              <a:rPr lang="en-US" sz="1800" dirty="0">
                <a:solidFill>
                  <a:prstClr val="black"/>
                </a:solidFill>
                <a:latin typeface="Calibri"/>
              </a:rPr>
              <a:t>Copernicus Marine Service</a:t>
            </a:r>
          </a:p>
          <a:p>
            <a:pPr marL="257175" indent="-257175" defTabSz="342900" fontAlgn="auto">
              <a:spcAft>
                <a:spcPts val="0"/>
              </a:spcAft>
            </a:pPr>
            <a:r>
              <a:rPr lang="en-US" sz="1800" dirty="0">
                <a:solidFill>
                  <a:prstClr val="black"/>
                </a:solidFill>
                <a:latin typeface="Calibri"/>
              </a:rPr>
              <a:t>Copernicus Land Monitoring Service</a:t>
            </a:r>
          </a:p>
          <a:p>
            <a:pPr marL="257175" indent="-257175" defTabSz="342900" fontAlgn="auto">
              <a:spcAft>
                <a:spcPts val="0"/>
              </a:spcAft>
            </a:pPr>
            <a:r>
              <a:rPr lang="en-US" sz="1800" dirty="0">
                <a:solidFill>
                  <a:prstClr val="black"/>
                </a:solidFill>
                <a:latin typeface="Calibri"/>
              </a:rPr>
              <a:t>Copernicus Atmosphere Monitoring Service</a:t>
            </a:r>
          </a:p>
          <a:p>
            <a:pPr marL="257175" indent="-257175" defTabSz="342900" fontAlgn="auto">
              <a:spcAft>
                <a:spcPts val="0"/>
              </a:spcAft>
            </a:pPr>
            <a:r>
              <a:rPr lang="en-US" sz="1800" dirty="0">
                <a:solidFill>
                  <a:prstClr val="black"/>
                </a:solidFill>
                <a:latin typeface="Calibri"/>
              </a:rPr>
              <a:t>ECMWF Mars archive</a:t>
            </a:r>
          </a:p>
          <a:p>
            <a:pPr marL="257175" indent="-257175" defTabSz="342900" fontAlgn="auto">
              <a:spcAft>
                <a:spcPts val="0"/>
              </a:spcAft>
            </a:pPr>
            <a:r>
              <a:rPr lang="en-US" sz="1800" dirty="0" err="1">
                <a:solidFill>
                  <a:prstClr val="black"/>
                </a:solidFill>
                <a:latin typeface="Calibri"/>
              </a:rPr>
              <a:t>WorldBank</a:t>
            </a:r>
            <a:r>
              <a:rPr lang="en-US" sz="1800" dirty="0">
                <a:solidFill>
                  <a:prstClr val="black"/>
                </a:solidFill>
                <a:latin typeface="Calibri"/>
              </a:rPr>
              <a:t> Development Indicators</a:t>
            </a:r>
          </a:p>
          <a:p>
            <a:pPr marL="257175" indent="-257175" defTabSz="342900" fontAlgn="auto">
              <a:spcAft>
                <a:spcPts val="0"/>
              </a:spcAft>
            </a:pPr>
            <a:r>
              <a:rPr lang="en-US" sz="1800" dirty="0">
                <a:solidFill>
                  <a:prstClr val="black"/>
                </a:solidFill>
                <a:latin typeface="Calibri"/>
              </a:rPr>
              <a:t>ESA Climate Change Initiative</a:t>
            </a:r>
          </a:p>
        </p:txBody>
      </p:sp>
    </p:spTree>
    <p:extLst>
      <p:ext uri="{BB962C8B-B14F-4D97-AF65-F5344CB8AC3E}">
        <p14:creationId xmlns:p14="http://schemas.microsoft.com/office/powerpoint/2010/main" val="2515596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4|4.4"/>
</p:tagLst>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2.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f2760952-b3bb-408f-ace6-eb1e07642b86"/>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ESA Presentation 16-9</Template>
  <TotalTime>0</TotalTime>
  <Words>1889</Words>
  <Application>Microsoft Office PowerPoint</Application>
  <PresentationFormat>On-screen Show (16:9)</PresentationFormat>
  <Paragraphs>377</Paragraphs>
  <Slides>30</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Adam</vt:lpstr>
      <vt:lpstr>Arial</vt:lpstr>
      <vt:lpstr>Calibri</vt:lpstr>
      <vt:lpstr>Cambria</vt:lpstr>
      <vt:lpstr>Distro</vt:lpstr>
      <vt:lpstr>Gill Sans</vt:lpstr>
      <vt:lpstr>Roboto</vt:lpstr>
      <vt:lpstr>Times New Roman</vt:lpstr>
      <vt:lpstr>Verdana</vt:lpstr>
      <vt:lpstr>Wingdings</vt:lpstr>
      <vt:lpstr>Esa presentation</vt:lpstr>
      <vt:lpstr>NEW ESA Presentation 16-9</vt:lpstr>
      <vt:lpstr>Office Theme</vt:lpstr>
      <vt:lpstr>PowerPoint Presentation</vt:lpstr>
      <vt:lpstr>The functional contributing element</vt:lpstr>
      <vt:lpstr>Simplified service viewpoint</vt:lpstr>
      <vt:lpstr>The EO Information Factory context</vt:lpstr>
      <vt:lpstr>Euro Data Cube</vt:lpstr>
      <vt:lpstr>PowerPoint Presentation</vt:lpstr>
      <vt:lpstr>PowerPoint Presentation</vt:lpstr>
      <vt:lpstr>PowerPoint Presentation</vt:lpstr>
      <vt:lpstr>EDC Data Offer – from raw to ARD</vt:lpstr>
      <vt:lpstr>Bring your own data</vt:lpstr>
      <vt:lpstr>Euro Data Cube services</vt:lpstr>
      <vt:lpstr>PowerPoint Presentation</vt:lpstr>
      <vt:lpstr>PowerPoint Presentation</vt:lpstr>
      <vt:lpstr>Integration within the Euro Data Cube</vt:lpstr>
      <vt:lpstr>Standardization activities</vt:lpstr>
      <vt:lpstr>LPIS/IACS use-case</vt:lpstr>
      <vt:lpstr>PowerPoint Presentation</vt:lpstr>
      <vt:lpstr>PowerPoint Presentation</vt:lpstr>
      <vt:lpstr>Coming soon...</vt:lpstr>
      <vt:lpstr>PowerPoint Presentation</vt:lpstr>
      <vt:lpstr>PowerPoint Presentation</vt:lpstr>
      <vt:lpstr>ESA PDGS Pixel Based Data Access Objectives</vt:lpstr>
      <vt:lpstr>ESA PDGS Pixel Based Data Access Service</vt:lpstr>
      <vt:lpstr>PowerPoint Presentation</vt:lpstr>
      <vt:lpstr>ESA DataSet</vt:lpstr>
      <vt:lpstr>Authentication &amp; Authorization: ESA SSO</vt:lpstr>
      <vt:lpstr>Next Steps</vt:lpstr>
      <vt:lpstr>Interface with ESA EO Catalogue</vt:lpstr>
      <vt:lpstr>WMS / WMTS prototype</vt:lpstr>
      <vt:lpstr>Processing Capabilities</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 Datacube and their context</dc:title>
  <dc:subject>EO Datacube and their context</dc:subject>
  <dc:creator>ESA EOP-G &amp; EOP-S</dc:creator>
  <cp:keywords/>
  <dc:description/>
  <cp:lastModifiedBy>Damiano Guerrucci</cp:lastModifiedBy>
  <cp:revision>102</cp:revision>
  <cp:lastPrinted>2008-08-26T16:26:23Z</cp:lastPrinted>
  <dcterms:created xsi:type="dcterms:W3CDTF">2019-12-06T10:05:10Z</dcterms:created>
  <dcterms:modified xsi:type="dcterms:W3CDTF">2020-04-21T09:21:42Z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ESA EOP-G &amp; EOP-S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2019-12-05T23:00:00Z</vt:filetime>
  </property>
  <property fmtid="{D5CDD505-2E9C-101B-9397-08002B2CF9AE}" pid="30" name="Organisational_x0020_entity">
    <vt:lpwstr/>
  </property>
</Properties>
</file>