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8" r:id="rId2"/>
    <p:sldId id="279" r:id="rId3"/>
    <p:sldId id="280" r:id="rId4"/>
    <p:sldId id="282" r:id="rId5"/>
    <p:sldId id="285" r:id="rId6"/>
    <p:sldId id="287" r:id="rId7"/>
    <p:sldId id="286" r:id="rId8"/>
    <p:sldId id="284" r:id="rId9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  <a:srgbClr val="2E4C84"/>
    <a:srgbClr val="213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1" autoAdjust="0"/>
    <p:restoredTop sz="94660"/>
  </p:normalViewPr>
  <p:slideViewPr>
    <p:cSldViewPr snapToGrid="0">
      <p:cViewPr>
        <p:scale>
          <a:sx n="112" d="100"/>
          <a:sy n="112" d="100"/>
        </p:scale>
        <p:origin x="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</p:spPr>
        <p:txBody>
          <a:bodyPr/>
          <a:lstStyle/>
          <a:p>
            <a:fld id="{0AA59793-C156-499B-A27C-B13B45B618E6}" type="datetime1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CEOS AC-VC June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eos_log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830385" y="1217405"/>
            <a:ext cx="3343875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830386" y="2246635"/>
            <a:ext cx="3741615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4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3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>
                <a:solidFill>
                  <a:srgbClr val="1F497D"/>
                </a:solidFill>
              </a:rPr>
              <a:pPr defTabSz="914400"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033998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meetings/future-data-access-analysis-architecture-initiativ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ptmthy@vnsc.org.v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meetings/wgcapd-9/" TargetMode="External"/><Relationship Id="rId7" Type="http://schemas.openxmlformats.org/officeDocument/2006/relationships/hyperlink" Target="http://ceos.org/document_management/Working_Groups/WGCapD/WGCapD-Best-Practices_V2.0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raining.ceos.org/" TargetMode="External"/><Relationship Id="rId5" Type="http://schemas.openxmlformats.org/officeDocument/2006/relationships/hyperlink" Target="mailto:ptmthy@vnsc.org.vn" TargetMode="External"/><Relationship Id="rId4" Type="http://schemas.openxmlformats.org/officeDocument/2006/relationships/hyperlink" Target="mailto:nancy.d.searby@nas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0"/>
          <p:cNvSpPr txBox="1">
            <a:spLocks/>
          </p:cNvSpPr>
          <p:nvPr/>
        </p:nvSpPr>
        <p:spPr>
          <a:xfrm>
            <a:off x="622789" y="2514600"/>
            <a:ext cx="6889838" cy="122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lvl="0"/>
            <a:r>
              <a:rPr lang="en-US" sz="40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WGCapD &amp; WGISS </a:t>
            </a:r>
            <a:r>
              <a:rPr lang="en-US" sz="36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Synergies, Intersections, and Opportunities to Collaborate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465673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2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Nancy D. Searby, PhD</a:t>
            </a: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WGCapD Chair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CEOS WGISS-49 Meeting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21-23 April 2020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777457" y="1402773"/>
            <a:ext cx="7122819" cy="510193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Formed in 2011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Pursues a variety of activities based on the four pillars of the Data Democracy Initiative Mission and aims to unify CEOS efforts toward: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Providing wider and easier access to Earth observation data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Increasing the sharing of software tools (open source software &amp; open systems interface)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Increasing data dissemination capabilities and transferring relevant technologies to end users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Providing capacity building, education, and training (including awareness and outreach) to enable end users to gather the information they need, to produce decision-making information, and to increase communication on achieved 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185988" y="304799"/>
            <a:ext cx="8343900" cy="752475"/>
          </a:xfrm>
        </p:spPr>
        <p:txBody>
          <a:bodyPr anchor="ctr"/>
          <a:lstStyle/>
          <a:p>
            <a:r>
              <a:rPr lang="en-US" sz="4000" b="1" dirty="0"/>
              <a:t>WGCapD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546850"/>
            <a:ext cx="2540000" cy="369888"/>
          </a:xfrm>
        </p:spPr>
        <p:txBody>
          <a:bodyPr/>
          <a:lstStyle/>
          <a:p>
            <a:pPr defTabSz="457200"/>
            <a:r>
              <a:rPr lang="en-US" kern="0" dirty="0">
                <a:solidFill>
                  <a:srgbClr val="002569"/>
                </a:solidFill>
              </a:rPr>
              <a:t>s</a:t>
            </a:r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2</a:t>
            </a:fld>
            <a:endParaRPr lang="en-US" kern="0" dirty="0">
              <a:solidFill>
                <a:srgbClr val="00256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874" y="1815810"/>
            <a:ext cx="4204607" cy="427586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40" rIns="91440" bIns="91440" numCol="1" spcCol="38100" rtlCol="0" anchor="t">
            <a:noAutofit/>
          </a:bodyPr>
          <a:lstStyle/>
          <a:p>
            <a:pPr algn="ctr" defTabSz="457200" latinLnBrk="1" hangingPunct="0">
              <a:spcAft>
                <a:spcPts val="1200"/>
              </a:spcAft>
            </a:pPr>
            <a:r>
              <a:rPr lang="en-US" sz="2800" b="1" i="1" dirty="0">
                <a:solidFill>
                  <a:srgbClr val="002569"/>
                </a:solidFill>
              </a:rPr>
              <a:t>Mission</a:t>
            </a:r>
            <a:r>
              <a:rPr lang="en-US" sz="2800" dirty="0">
                <a:solidFill>
                  <a:srgbClr val="002569"/>
                </a:solidFill>
              </a:rPr>
              <a:t> </a:t>
            </a:r>
          </a:p>
          <a:p>
            <a:pPr algn="ctr" defTabSz="457200" latinLnBrk="1" hangingPunct="0"/>
            <a:r>
              <a:rPr lang="en-US" sz="2800" dirty="0">
                <a:solidFill>
                  <a:srgbClr val="002569"/>
                </a:solidFill>
              </a:rPr>
              <a:t>Increase the capacity of </a:t>
            </a:r>
          </a:p>
          <a:p>
            <a:pPr algn="ctr" defTabSz="457200" latinLnBrk="1" hangingPunct="0"/>
            <a:r>
              <a:rPr lang="en-US" sz="2800" dirty="0">
                <a:solidFill>
                  <a:srgbClr val="002569"/>
                </a:solidFill>
              </a:rPr>
              <a:t>institutions in less </a:t>
            </a:r>
          </a:p>
          <a:p>
            <a:pPr algn="ctr" defTabSz="457200" latinLnBrk="1" hangingPunct="0"/>
            <a:r>
              <a:rPr lang="en-US" sz="2800" dirty="0">
                <a:solidFill>
                  <a:srgbClr val="002569"/>
                </a:solidFill>
              </a:rPr>
              <a:t>developed countries for </a:t>
            </a:r>
          </a:p>
          <a:p>
            <a:pPr algn="ctr" defTabSz="457200" latinLnBrk="1" hangingPunct="0"/>
            <a:r>
              <a:rPr lang="en-US" sz="2800" dirty="0">
                <a:solidFill>
                  <a:srgbClr val="002569"/>
                </a:solidFill>
              </a:rPr>
              <a:t>effective use of Earth </a:t>
            </a:r>
          </a:p>
          <a:p>
            <a:pPr algn="ctr" defTabSz="457200" latinLnBrk="1" hangingPunct="0"/>
            <a:r>
              <a:rPr lang="en-US" sz="2800" dirty="0">
                <a:solidFill>
                  <a:srgbClr val="002569"/>
                </a:solidFill>
              </a:rPr>
              <a:t>observation data for the</a:t>
            </a:r>
          </a:p>
          <a:p>
            <a:pPr algn="ctr" defTabSz="457200" latinLnBrk="1" hangingPunct="0"/>
            <a:r>
              <a:rPr lang="en-US" sz="2800" dirty="0">
                <a:solidFill>
                  <a:srgbClr val="002569"/>
                </a:solidFill>
              </a:rPr>
              <a:t>benefit of society and to </a:t>
            </a:r>
          </a:p>
          <a:p>
            <a:pPr algn="ctr" defTabSz="457200" latinLnBrk="1" hangingPunct="0"/>
            <a:r>
              <a:rPr lang="en-US" sz="2800" dirty="0">
                <a:solidFill>
                  <a:srgbClr val="002569"/>
                </a:solidFill>
              </a:rPr>
              <a:t>achieve sustainable </a:t>
            </a:r>
          </a:p>
          <a:p>
            <a:pPr algn="ctr" defTabSz="457200" latinLnBrk="1" hangingPunct="0"/>
            <a:r>
              <a:rPr lang="en-US" sz="2800" dirty="0">
                <a:solidFill>
                  <a:srgbClr val="002569"/>
                </a:solidFill>
              </a:rPr>
              <a:t>development.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FEE4C-B5B7-824E-9798-A73BBE744590}"/>
              </a:ext>
            </a:extLst>
          </p:cNvPr>
          <p:cNvSpPr txBox="1"/>
          <p:nvPr/>
        </p:nvSpPr>
        <p:spPr>
          <a:xfrm>
            <a:off x="7132320" y="5314950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56495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14001" y="1475510"/>
            <a:ext cx="8925497" cy="5101935"/>
          </a:xfrm>
        </p:spPr>
        <p:txBody>
          <a:bodyPr/>
          <a:lstStyle/>
          <a:p>
            <a:pPr fontAlgn="base">
              <a:buClr>
                <a:srgbClr val="002569"/>
              </a:buClr>
              <a:buFont typeface="Arial" panose="020B0604020202020204" pitchFamily="34" charset="0"/>
              <a:buChar char="•"/>
            </a:pPr>
            <a:r>
              <a:rPr lang="en-US" b="1" dirty="0"/>
              <a:t>Establishing effective coordination and partnerships among CEOS Agencies offering Earth observation education and training </a:t>
            </a:r>
            <a:endParaRPr lang="en-US" dirty="0"/>
          </a:p>
          <a:p>
            <a:pPr marL="635000" indent="-285750" fontAlgn="base">
              <a:buFont typeface="Wingdings" panose="05000000000000000000" pitchFamily="2" charset="2"/>
              <a:buChar char="§"/>
            </a:pPr>
            <a:r>
              <a:rPr lang="en-US" sz="1600" dirty="0"/>
              <a:t>Facilitate enhancement of international education and training in Earth System Science and the observation techniques, data analysis, and interpretation skills </a:t>
            </a:r>
          </a:p>
          <a:p>
            <a:pPr marL="635000" indent="-285750" fontAlgn="base">
              <a:buFont typeface="Wingdings" panose="05000000000000000000" pitchFamily="2" charset="2"/>
              <a:buChar char="§"/>
            </a:pPr>
            <a:r>
              <a:rPr lang="en-US" sz="1600" dirty="0"/>
              <a:t>Exploit the cumulative capabilities of CEOS Agencies </a:t>
            </a:r>
          </a:p>
          <a:p>
            <a:pPr marL="635000" indent="-285750" fontAlgn="base">
              <a:buFont typeface="Wingdings" panose="05000000000000000000" pitchFamily="2" charset="2"/>
              <a:buChar char="§"/>
            </a:pPr>
            <a:r>
              <a:rPr lang="en-US" sz="1600" dirty="0"/>
              <a:t>Partner with locally-based and managed regional partners to increase effectiveness and decrease duplication of efforts</a:t>
            </a:r>
          </a:p>
          <a:p>
            <a:pPr marL="635000" indent="-285750" fontAlgn="base">
              <a:buFont typeface="Wingdings" panose="05000000000000000000" pitchFamily="2" charset="2"/>
              <a:buChar char="§"/>
            </a:pPr>
            <a:r>
              <a:rPr lang="en-US" sz="1600" dirty="0"/>
              <a:t>Focus on user needs for data and capabilities to inform actions/plans for delivering the appropriate data and training for the effective use of Earth Observation data</a:t>
            </a:r>
          </a:p>
          <a:p>
            <a:pPr fontAlgn="base">
              <a:spcBef>
                <a:spcPts val="1200"/>
              </a:spcBef>
              <a:buClr>
                <a:srgbClr val="002569"/>
              </a:buClr>
              <a:buFont typeface="Arial" panose="020B0604020202020204" pitchFamily="34" charset="0"/>
              <a:buChar char="•"/>
            </a:pPr>
            <a:r>
              <a:rPr lang="en-US" b="1" dirty="0"/>
              <a:t>Working with CEOS entities to address data accessibility </a:t>
            </a:r>
            <a:endParaRPr lang="en-US" dirty="0"/>
          </a:p>
          <a:p>
            <a:pPr marL="638175" indent="-285750" fontAlgn="base">
              <a:buFont typeface="Wingdings" panose="05000000000000000000" pitchFamily="2" charset="2"/>
              <a:buChar char="§"/>
            </a:pPr>
            <a:r>
              <a:rPr lang="en-US" sz="1600" dirty="0"/>
              <a:t>Work closely with CEOS entities to increase data accessibility, especially in under-served communities</a:t>
            </a:r>
          </a:p>
          <a:p>
            <a:pPr marL="638175" indent="-285750" fontAlgn="base">
              <a:buFont typeface="Wingdings" panose="05000000000000000000" pitchFamily="2" charset="2"/>
              <a:buChar char="§"/>
            </a:pPr>
            <a:r>
              <a:rPr lang="en-US" sz="1600" dirty="0"/>
              <a:t>Publicize resources, datasets, and software made available to under-served communities</a:t>
            </a:r>
          </a:p>
          <a:p>
            <a:pPr marL="638175" indent="-285750" fontAlgn="base">
              <a:buFont typeface="Wingdings" panose="05000000000000000000" pitchFamily="2" charset="2"/>
              <a:buChar char="§"/>
            </a:pPr>
            <a:r>
              <a:rPr lang="en-US" sz="1600" dirty="0"/>
              <a:t>Promote the use of dissemination systems to effectively reach areas that lack consistent internet access or redundant systems in case of emergencies</a:t>
            </a:r>
          </a:p>
          <a:p>
            <a:pPr marL="638175" indent="-285750" fontAlgn="base">
              <a:buFont typeface="Wingdings" panose="05000000000000000000" pitchFamily="2" charset="2"/>
              <a:buChar char="§"/>
            </a:pPr>
            <a:r>
              <a:rPr lang="en-US" sz="1600" dirty="0"/>
              <a:t>Organize workshops and training activities to provide individual and institutional capacity to effectively use available Earth Observation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185988" y="304799"/>
            <a:ext cx="8343900" cy="752475"/>
          </a:xfrm>
        </p:spPr>
        <p:txBody>
          <a:bodyPr anchor="ctr"/>
          <a:lstStyle/>
          <a:p>
            <a:r>
              <a:rPr lang="en-US" sz="4000" b="1" dirty="0"/>
              <a:t>Objectives &amp; Members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546850"/>
            <a:ext cx="2540000" cy="369888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3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39498" y="2953617"/>
            <a:ext cx="2893513" cy="3551092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40" rIns="91440" bIns="91440" numCol="1" spcCol="38100" rtlCol="0" anchor="t">
            <a:noAutofit/>
          </a:bodyPr>
          <a:lstStyle/>
          <a:p>
            <a:pPr algn="ctr" defTabSz="457200" latinLnBrk="1" hangingPunct="0">
              <a:spcAft>
                <a:spcPts val="1200"/>
              </a:spcAft>
            </a:pPr>
            <a:r>
              <a:rPr lang="en-US" sz="2400" b="1" i="1" dirty="0">
                <a:solidFill>
                  <a:srgbClr val="002569"/>
                </a:solidFill>
              </a:rPr>
              <a:t>Participants</a:t>
            </a:r>
            <a:r>
              <a:rPr lang="en-US" sz="2800" dirty="0">
                <a:solidFill>
                  <a:srgbClr val="002569"/>
                </a:solidFill>
              </a:rPr>
              <a:t> </a:t>
            </a:r>
          </a:p>
          <a:p>
            <a:pPr algn="ctr" defTabSz="457200" eaLnBrk="0" hangingPunct="0"/>
            <a:r>
              <a:rPr lang="en-US" sz="1600" dirty="0">
                <a:solidFill>
                  <a:srgbClr val="002569"/>
                </a:solidFill>
              </a:rPr>
              <a:t>CNES, CRECTEALC, CONAE, CSA, DLR, EC, ESA, EUMETSAT, GEOGLAM, GODAN, IRD, ISRO, CAS, ISA, JAXA, KSA, NASA, INPE, NSRDA, NOAA, OSGF, SANSA, SWF, RCMRD, ROSCOSMOS, UKSA, University of Jena, UNOOSA, UNRCAP, USGS, </a:t>
            </a:r>
            <a:r>
              <a:rPr lang="en-US" sz="1600" dirty="0" err="1">
                <a:solidFill>
                  <a:srgbClr val="002569"/>
                </a:solidFill>
              </a:rPr>
              <a:t>VLab</a:t>
            </a:r>
            <a:r>
              <a:rPr lang="en-US" sz="1600" dirty="0">
                <a:solidFill>
                  <a:srgbClr val="002569"/>
                </a:solidFill>
              </a:rPr>
              <a:t>, VNSC, WMO</a:t>
            </a:r>
          </a:p>
          <a:p>
            <a:pPr algn="ctr" defTabSz="457200" eaLnBrk="0" hangingPunct="0"/>
            <a:endParaRPr lang="en-US" sz="1600" dirty="0">
              <a:solidFill>
                <a:srgbClr val="00256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27101" y="1575522"/>
            <a:ext cx="2905910" cy="1205345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40" tIns="91440" rIns="91440" bIns="91440" numCol="1" spcCol="38100" rtlCol="0" anchor="t">
            <a:noAutofit/>
          </a:bodyPr>
          <a:lstStyle/>
          <a:p>
            <a:pPr algn="ctr" defTabSz="457200" latinLnBrk="1" hangingPunct="0">
              <a:spcAft>
                <a:spcPts val="1200"/>
              </a:spcAft>
            </a:pPr>
            <a:r>
              <a:rPr lang="en-US" sz="2400" b="1" i="1" dirty="0">
                <a:solidFill>
                  <a:srgbClr val="002569"/>
                </a:solidFill>
              </a:rPr>
              <a:t>Leadership</a:t>
            </a:r>
            <a:r>
              <a:rPr lang="en-US" sz="2800" dirty="0">
                <a:solidFill>
                  <a:srgbClr val="002569"/>
                </a:solidFill>
              </a:rPr>
              <a:t> </a:t>
            </a:r>
          </a:p>
          <a:p>
            <a:pPr algn="ctr" defTabSz="457200" latinLnBrk="1" hangingPunct="0"/>
            <a:r>
              <a:rPr lang="en-US" sz="1400" i="1" dirty="0">
                <a:solidFill>
                  <a:srgbClr val="002569"/>
                </a:solidFill>
              </a:rPr>
              <a:t>Chair</a:t>
            </a:r>
            <a:r>
              <a:rPr lang="en-US" sz="1400" dirty="0">
                <a:solidFill>
                  <a:srgbClr val="002569"/>
                </a:solidFill>
              </a:rPr>
              <a:t>: Dr. Nancy D. Searby</a:t>
            </a:r>
          </a:p>
          <a:p>
            <a:pPr algn="ctr" defTabSz="457200" latinLnBrk="1" hangingPunct="0"/>
            <a:r>
              <a:rPr lang="en-US" sz="1400" i="1" dirty="0">
                <a:solidFill>
                  <a:srgbClr val="002569"/>
                </a:solidFill>
              </a:rPr>
              <a:t>Vice-Chair</a:t>
            </a:r>
            <a:r>
              <a:rPr lang="en-US" sz="1400" dirty="0">
                <a:solidFill>
                  <a:srgbClr val="002569"/>
                </a:solidFill>
              </a:rPr>
              <a:t>: Dr. Pham Thi Mai Thy</a:t>
            </a:r>
          </a:p>
        </p:txBody>
      </p:sp>
    </p:spTree>
    <p:extLst>
      <p:ext uri="{BB962C8B-B14F-4D97-AF65-F5344CB8AC3E}">
        <p14:creationId xmlns:p14="http://schemas.microsoft.com/office/powerpoint/2010/main" val="42635717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34239" r="15073" b="29757"/>
          <a:stretch/>
        </p:blipFill>
        <p:spPr>
          <a:xfrm>
            <a:off x="3879777" y="5805704"/>
            <a:ext cx="2758208" cy="87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790293" y="1402773"/>
            <a:ext cx="5201837" cy="510193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kern="0" dirty="0"/>
              <a:t>Workshops (National &amp; Regional)</a:t>
            </a:r>
            <a:endParaRPr lang="en-US" b="1" kern="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Organize free training workshops for participants around the globe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kern="0" dirty="0"/>
              <a:t>EO Training Workshops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kern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kern="0" dirty="0"/>
              <a:t>Thematic Training Workshops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kern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kern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kern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kern="0" dirty="0"/>
              <a:t>Regional Workshops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kern="0" dirty="0"/>
              <a:t>GEO – </a:t>
            </a:r>
            <a:r>
              <a:rPr lang="en-US" kern="0" dirty="0" err="1"/>
              <a:t>AmeriGEO</a:t>
            </a:r>
            <a:r>
              <a:rPr lang="en-US" kern="0" dirty="0"/>
              <a:t> &amp; </a:t>
            </a:r>
            <a:r>
              <a:rPr lang="en-US" kern="0" dirty="0" err="1"/>
              <a:t>AfriGEO</a:t>
            </a:r>
            <a:endParaRPr lang="en-US" kern="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kern="0" dirty="0"/>
              <a:t>Southeast Asia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915082" y="3119290"/>
            <a:ext cx="5077049" cy="58328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SAR trainings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6923596" y="4095509"/>
            <a:ext cx="5068536" cy="132357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Forest monitoring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Land Cover Land Use Change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Flooding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Etc.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6255" y="1402774"/>
            <a:ext cx="5486400" cy="367867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E-Learning (Global)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Organize free E-Learning courses and webinars for participants around the globe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Webinars</a:t>
            </a:r>
            <a:r>
              <a:rPr lang="en-US" dirty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MOOCs</a:t>
            </a:r>
            <a:r>
              <a:rPr lang="en-US" dirty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185988" y="304799"/>
            <a:ext cx="8343900" cy="752475"/>
          </a:xfrm>
        </p:spPr>
        <p:txBody>
          <a:bodyPr anchor="ctr"/>
          <a:lstStyle/>
          <a:p>
            <a:r>
              <a:rPr lang="en-US" sz="4000" b="1" dirty="0"/>
              <a:t>WGCapD Activities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546850"/>
            <a:ext cx="2540000" cy="369888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4</a:t>
            </a:fld>
            <a:endParaRPr lang="en-US" kern="0">
              <a:solidFill>
                <a:srgbClr val="00256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26" y="2570683"/>
            <a:ext cx="1364039" cy="1765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166255" y="3044340"/>
            <a:ext cx="3779443" cy="96595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Future Data Architecture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Sustainable Development Goals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66255" y="4990011"/>
            <a:ext cx="3452156" cy="96595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Echoes in Space: Introduction to Radar Remote Sensing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9" t="1604" r="2361" b="7743"/>
          <a:stretch/>
        </p:blipFill>
        <p:spPr>
          <a:xfrm>
            <a:off x="3870290" y="3504232"/>
            <a:ext cx="2216727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93" y="4870026"/>
            <a:ext cx="1598064" cy="106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87" y="4081086"/>
            <a:ext cx="1598064" cy="106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5556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5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091" y="152400"/>
            <a:ext cx="8427027" cy="990600"/>
          </a:xfrm>
        </p:spPr>
        <p:txBody>
          <a:bodyPr/>
          <a:lstStyle/>
          <a:p>
            <a:r>
              <a:rPr lang="en-US" sz="3200" b="1" dirty="0"/>
              <a:t>WGCapD-WGISS Past Collaborations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2F2FF-1758-47CF-BB31-F3FD78463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4" r="3715"/>
          <a:stretch/>
        </p:blipFill>
        <p:spPr>
          <a:xfrm>
            <a:off x="7327232" y="1518169"/>
            <a:ext cx="4535475" cy="2565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7711" y="1518169"/>
            <a:ext cx="6718386" cy="1877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>
              <a:spcAft>
                <a:spcPts val="1200"/>
              </a:spcAft>
            </a:pPr>
            <a:r>
              <a:rPr lang="en-US" sz="2800" b="1" dirty="0">
                <a:solidFill>
                  <a:srgbClr val="002569"/>
                </a:solidFill>
              </a:rPr>
              <a:t>Past Collaborative Activities:</a:t>
            </a:r>
          </a:p>
          <a:p>
            <a:pPr marL="285750" indent="-285750" defTabSz="457200" latinLnBrk="1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569"/>
                </a:solidFill>
              </a:rPr>
              <a:t>FDA-05: Future Data Architecture Awareness Webinar: </a:t>
            </a:r>
            <a:r>
              <a:rPr lang="en-US" sz="2000" dirty="0">
                <a:solidFill>
                  <a:srgbClr val="002569"/>
                </a:solidFill>
                <a:hlinkClick r:id="rId3"/>
              </a:rPr>
              <a:t>http://ceos.org/meetings/future-data-access-analysis-architecture-initiative/</a:t>
            </a:r>
            <a:r>
              <a:rPr lang="en-US" sz="2000" dirty="0">
                <a:solidFill>
                  <a:srgbClr val="002569"/>
                </a:solidFill>
              </a:rPr>
              <a:t> (Sept 2019)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863199" y="3148777"/>
            <a:ext cx="6215069" cy="262016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buFont typeface="Wingdings" panose="05000000000000000000" pitchFamily="2" charset="2"/>
              <a:buChar char="§"/>
            </a:pPr>
            <a:r>
              <a:rPr lang="en-US" sz="1800" dirty="0"/>
              <a:t>24 Attendees</a:t>
            </a:r>
            <a:r>
              <a:rPr lang="en-US" sz="1800" b="0" dirty="0"/>
              <a:t>, representing…</a:t>
            </a:r>
            <a:endParaRPr lang="en-US" sz="1800" dirty="0"/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en-US" sz="1800" dirty="0"/>
              <a:t>11 countries: </a:t>
            </a:r>
            <a:r>
              <a:rPr lang="en-US" sz="1800" b="0" dirty="0"/>
              <a:t>India, Philippines, Malaysia, Nigeria, Vietnam, USA, Australia, Myanmar, Thailand, Indonesia, and China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en-US" sz="1800" dirty="0"/>
              <a:t>19 Organizations: </a:t>
            </a:r>
            <a:r>
              <a:rPr lang="en-US" sz="1600" b="0" dirty="0"/>
              <a:t>NESAC, University of the Philippines, </a:t>
            </a:r>
            <a:r>
              <a:rPr lang="en-US" sz="1600" b="0" dirty="0" err="1"/>
              <a:t>Universiti</a:t>
            </a:r>
            <a:r>
              <a:rPr lang="en-US" sz="1600" b="0" dirty="0"/>
              <a:t> </a:t>
            </a:r>
            <a:r>
              <a:rPr lang="en-US" sz="1600" b="0" dirty="0" err="1"/>
              <a:t>Teknologi</a:t>
            </a:r>
            <a:r>
              <a:rPr lang="en-US" sz="1600" b="0" dirty="0"/>
              <a:t> Malaysia, </a:t>
            </a:r>
            <a:r>
              <a:rPr lang="en-US" sz="1600" b="0" dirty="0" err="1"/>
              <a:t>Teqbridge</a:t>
            </a:r>
            <a:r>
              <a:rPr lang="en-US" sz="1600" b="0" dirty="0"/>
              <a:t> Limited, Vietnam Academy of Science and Technology, Stamina4Space, NASA, Swinburne University of Technology, AFRIGIST, VNSC-VAST, CSIRO, NOAA, CDE, Science Systems and Applications Inc., ISRO IIRS, CMRIT, SCGI, LAPAN, </a:t>
            </a:r>
            <a:r>
              <a:rPr lang="en-US" sz="1600" b="0" dirty="0" err="1"/>
              <a:t>Fudan</a:t>
            </a:r>
            <a:r>
              <a:rPr lang="en-US" sz="1600" b="0" dirty="0"/>
              <a:t> University 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en-US" sz="1800" dirty="0"/>
              <a:t>Video on CEOS Website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268" y="4345851"/>
            <a:ext cx="2562711" cy="193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620">
            <a:off x="9319494" y="3692424"/>
            <a:ext cx="2233934" cy="2890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9236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6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091" y="152400"/>
            <a:ext cx="8427027" cy="990600"/>
          </a:xfrm>
        </p:spPr>
        <p:txBody>
          <a:bodyPr/>
          <a:lstStyle/>
          <a:p>
            <a:r>
              <a:rPr lang="en-US" sz="3200" b="1" dirty="0"/>
              <a:t>Future WGISS-WGCapD Collaborations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282" y="1466336"/>
            <a:ext cx="11767559" cy="5386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eaLnBrk="0" hangingPunct="0">
              <a:spcAft>
                <a:spcPts val="1200"/>
              </a:spcAft>
            </a:pPr>
            <a:r>
              <a:rPr lang="en-US" sz="2400" b="1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Deliverables:</a:t>
            </a:r>
          </a:p>
          <a:p>
            <a:pPr marL="285750" indent="-285750" defTabSz="457200" eaLnBrk="0" hangingPunct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CB-45</a:t>
            </a: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Jupyter</a:t>
            </a:r>
            <a:r>
              <a:rPr lang="en-US" sz="2000" b="1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Notebooks Awareness Webinar </a:t>
            </a: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– explore hosting a </a:t>
            </a:r>
            <a:r>
              <a:rPr lang="en-US" sz="2000" dirty="0" err="1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Jupyter</a:t>
            </a: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notebooks awareness webinar in 2020-2021. </a:t>
            </a:r>
          </a:p>
          <a:p>
            <a:pPr marL="800100" lvl="1" indent="-342900" defTabSz="457200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WGCapD POC: Kent Ross, NASA </a:t>
            </a:r>
          </a:p>
          <a:p>
            <a:pPr marL="800100" lvl="1" indent="-342900" defTabSz="457200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Contributors: Robert Woodcock, CSIRO; Brian Killough, SEO</a:t>
            </a:r>
          </a:p>
          <a:p>
            <a:pPr marL="800100" lvl="1" indent="-342900" defTabSz="457200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Due: Q1 2021</a:t>
            </a:r>
          </a:p>
          <a:p>
            <a:pPr marL="800100" lvl="1" indent="-342900" defTabSz="457200" eaLnBrk="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Proposed timeline: </a:t>
            </a:r>
          </a:p>
          <a:p>
            <a:pPr marL="1371600" lvl="2" indent="-457200" defTabSz="457200" eaLnBrk="0" hangingPunct="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Send and close out a questionnaire regarding </a:t>
            </a:r>
            <a:r>
              <a:rPr lang="en-US" sz="2000" dirty="0" err="1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Jupyter</a:t>
            </a: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notebook repositories in Q2 2020 (Chris has drafted a Google Form for this purpose)</a:t>
            </a:r>
          </a:p>
          <a:p>
            <a:pPr marL="1371600" lvl="2" indent="-457200" defTabSz="457200" eaLnBrk="0" hangingPunct="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Summarize questionnaire results in late Q2, early Q3 2020</a:t>
            </a:r>
          </a:p>
          <a:p>
            <a:pPr marL="1371600" lvl="2" indent="-457200" defTabSz="457200" eaLnBrk="0" hangingPunct="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Clarify awareness webinar target audience and needs in late Q2, early Q3 2020</a:t>
            </a:r>
          </a:p>
          <a:p>
            <a:pPr marL="1371600" lvl="2" indent="-457200" defTabSz="457200" eaLnBrk="0" hangingPunct="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Plan awareness webinar content, instructor and logistics in early Q3 2020</a:t>
            </a:r>
          </a:p>
          <a:p>
            <a:pPr marL="1371600" lvl="2" indent="-457200" defTabSz="457200" eaLnBrk="0" hangingPunct="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Target scheduling of awareness webinar for early Q4 2020 (October or early November)</a:t>
            </a:r>
          </a:p>
          <a:p>
            <a:pPr marL="1371600" lvl="2" indent="-457200" defTabSz="457200" eaLnBrk="0" hangingPunct="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Final training report deliverable Q1 2021</a:t>
            </a:r>
            <a:endParaRPr lang="en-US" sz="2400" dirty="0">
              <a:solidFill>
                <a:srgbClr val="002569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655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7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091" y="152400"/>
            <a:ext cx="8427027" cy="990600"/>
          </a:xfrm>
        </p:spPr>
        <p:txBody>
          <a:bodyPr/>
          <a:lstStyle/>
          <a:p>
            <a:r>
              <a:rPr lang="en-US" sz="3200" b="1" dirty="0"/>
              <a:t>Future WGISS-WGCapD Collaborations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282" y="1466336"/>
            <a:ext cx="11767559" cy="5339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eaLnBrk="0" hangingPunct="0">
              <a:spcAft>
                <a:spcPts val="1200"/>
              </a:spcAft>
            </a:pPr>
            <a:r>
              <a:rPr lang="en-US" sz="2400" b="1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Deliverables:</a:t>
            </a:r>
          </a:p>
          <a:p>
            <a:pPr marL="285750" indent="-285750" defTabSz="457200" eaLnBrk="0" hangingPunct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CB-47</a:t>
            </a: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Metadata Standards Tiger Team </a:t>
            </a: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– selection and definition of metadata standards for the exchange and processing of learning objects. WGCapD is identifying a Tiger Team to work on this. </a:t>
            </a:r>
          </a:p>
          <a:p>
            <a:pPr marL="742950" lvl="1" indent="-285750" defTabSz="4572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WGCapD POC: Robert </a:t>
            </a:r>
            <a:r>
              <a:rPr lang="en-US" sz="2000" dirty="0" err="1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Eckardt</a:t>
            </a: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University of Jena</a:t>
            </a:r>
          </a:p>
          <a:p>
            <a:pPr marL="742950" lvl="1" indent="-285750" defTabSz="4572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Contributors: TBD</a:t>
            </a:r>
          </a:p>
          <a:p>
            <a:pPr marL="742950" lvl="1" indent="-285750" defTabSz="457200" eaLnBrk="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Due: Q1 2021</a:t>
            </a:r>
            <a:endParaRPr lang="en-US" sz="2000" dirty="0">
              <a:solidFill>
                <a:srgbClr val="002569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defTabSz="457200" eaLnBrk="0" hangingPunct="0">
              <a:spcBef>
                <a:spcPts val="18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Collaboration:</a:t>
            </a:r>
          </a:p>
          <a:p>
            <a:pPr marL="285750" indent="-285750" defTabSz="4572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Follow-on FDA </a:t>
            </a: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focused on specific FDA types</a:t>
            </a:r>
          </a:p>
          <a:p>
            <a:pPr marL="285750" indent="-285750" defTabSz="457200" eaLnBrk="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CB-53: Collaborative Feasibility Study -  10-week dual capacity building feasibility study focused around data cube algorithm creation (focused in Vietnam, Mexico)</a:t>
            </a:r>
          </a:p>
          <a:p>
            <a:pPr marL="742950" lvl="1" indent="-285750" defTabSz="457200" eaLnBrk="0" hangingPunct="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WGCapD</a:t>
            </a: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POC: Kent Ross, NASA, </a:t>
            </a:r>
            <a:r>
              <a:rPr lang="en-US" sz="2000" dirty="0" err="1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Kenton.W.Ross@nasa.gov</a:t>
            </a: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defTabSz="4572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Contributors: Sergio Camacho, CRECTEALC, </a:t>
            </a:r>
            <a:r>
              <a:rPr lang="en-US" sz="2000" dirty="0" err="1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sergio.camacho@inaoep.mx</a:t>
            </a: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Pham Thy, VNSC, </a:t>
            </a: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ptmthy@vnsc.org.vn</a:t>
            </a:r>
            <a:endParaRPr lang="en-US" sz="2000" dirty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4572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Due: Q4 2020 or Q1 2021</a:t>
            </a:r>
          </a:p>
        </p:txBody>
      </p:sp>
    </p:spTree>
    <p:extLst>
      <p:ext uri="{BB962C8B-B14F-4D97-AF65-F5344CB8AC3E}">
        <p14:creationId xmlns:p14="http://schemas.microsoft.com/office/powerpoint/2010/main" val="30954879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546850"/>
            <a:ext cx="2540000" cy="369888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8</a:t>
            </a:fld>
            <a:endParaRPr lang="en-US" kern="0">
              <a:solidFill>
                <a:srgbClr val="00256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819122"/>
            <a:ext cx="6115050" cy="157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hape 62"/>
          <p:cNvSpPr txBox="1">
            <a:spLocks/>
          </p:cNvSpPr>
          <p:nvPr/>
        </p:nvSpPr>
        <p:spPr>
          <a:xfrm>
            <a:off x="5714999" y="5390209"/>
            <a:ext cx="6115050" cy="6734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569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Clr>
                <a:srgbClr val="002569"/>
              </a:buClr>
              <a:buSzPts val="6000"/>
              <a:buNone/>
            </a:pPr>
            <a:r>
              <a:rPr lang="en-US" sz="2400" kern="0" dirty="0">
                <a:hlinkClick r:id="rId3"/>
              </a:rPr>
              <a:t>http://ceos.org/meetings/wgcapd-9/</a:t>
            </a:r>
            <a:r>
              <a:rPr lang="en-US" sz="2400" kern="0" dirty="0"/>
              <a:t> </a:t>
            </a:r>
          </a:p>
        </p:txBody>
      </p:sp>
      <p:sp>
        <p:nvSpPr>
          <p:cNvPr id="11" name="Shape 62"/>
          <p:cNvSpPr txBox="1">
            <a:spLocks/>
          </p:cNvSpPr>
          <p:nvPr/>
        </p:nvSpPr>
        <p:spPr>
          <a:xfrm>
            <a:off x="5715000" y="3357912"/>
            <a:ext cx="6115050" cy="42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 rtl="0">
              <a:buClr>
                <a:srgbClr val="002569"/>
              </a:buClr>
              <a:buSzPts val="6000"/>
              <a:buFont typeface="Arial"/>
              <a:buNone/>
            </a:pPr>
            <a:r>
              <a:rPr lang="en-US" sz="1700" i="1" kern="0" dirty="0">
                <a:latin typeface="Helvetica Neue"/>
                <a:ea typeface="Helvetica Neue"/>
                <a:cs typeface="Helvetica Neue"/>
                <a:sym typeface="Helvetica Neue"/>
              </a:rPr>
              <a:t>WGCapD-9’s Virtual Annual Meeting March 10-12, 2020</a:t>
            </a:r>
            <a:endParaRPr lang="en-US" sz="1700" i="1" kern="0" dirty="0"/>
          </a:p>
        </p:txBody>
      </p:sp>
      <p:sp>
        <p:nvSpPr>
          <p:cNvPr id="13" name="Shape 62"/>
          <p:cNvSpPr txBox="1">
            <a:spLocks/>
          </p:cNvSpPr>
          <p:nvPr/>
        </p:nvSpPr>
        <p:spPr>
          <a:xfrm>
            <a:off x="713770" y="1877328"/>
            <a:ext cx="4668721" cy="78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002569"/>
              </a:buClr>
              <a:buSzPts val="2400"/>
              <a:buNone/>
            </a:pPr>
            <a:r>
              <a:rPr lang="en-US" i="1" kern="0" dirty="0">
                <a:latin typeface="Helvetica Neue"/>
                <a:ea typeface="Helvetica Neue"/>
                <a:cs typeface="Helvetica Neue"/>
                <a:sym typeface="Helvetica Neue"/>
              </a:rPr>
              <a:t>Chair</a:t>
            </a:r>
            <a:r>
              <a:rPr lang="en-US" kern="0" dirty="0">
                <a:latin typeface="Helvetica Neue"/>
                <a:ea typeface="Helvetica Neue"/>
                <a:cs typeface="Helvetica Neue"/>
                <a:sym typeface="Helvetica Neue"/>
              </a:rPr>
              <a:t>: Dr. Nancy Searby (NASA)</a:t>
            </a:r>
          </a:p>
          <a:p>
            <a:pPr marL="0" indent="0" algn="ctr">
              <a:spcBef>
                <a:spcPts val="0"/>
              </a:spcBef>
              <a:buClr>
                <a:srgbClr val="002569"/>
              </a:buClr>
              <a:buSzPts val="2400"/>
              <a:buNone/>
            </a:pPr>
            <a:r>
              <a:rPr lang="en-US" kern="0" dirty="0"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nancy.d.searby@nasa.gov</a:t>
            </a:r>
            <a:r>
              <a:rPr lang="en-US" kern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4" name="Shape 62"/>
          <p:cNvSpPr txBox="1">
            <a:spLocks/>
          </p:cNvSpPr>
          <p:nvPr/>
        </p:nvSpPr>
        <p:spPr>
          <a:xfrm>
            <a:off x="6109854" y="1877328"/>
            <a:ext cx="4180609" cy="83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 rtl="0">
              <a:spcBef>
                <a:spcPts val="0"/>
              </a:spcBef>
              <a:buClr>
                <a:srgbClr val="002569"/>
              </a:buClr>
              <a:buSzPts val="2400"/>
              <a:buFont typeface="Arial"/>
              <a:buNone/>
            </a:pPr>
            <a:r>
              <a:rPr lang="en-US" i="1" kern="0" dirty="0">
                <a:latin typeface="Helvetica Neue"/>
                <a:ea typeface="Helvetica Neue"/>
                <a:cs typeface="Helvetica Neue"/>
                <a:sym typeface="Helvetica Neue"/>
              </a:rPr>
              <a:t>Vice Chair</a:t>
            </a:r>
            <a:r>
              <a:rPr lang="en-US" kern="0" dirty="0">
                <a:latin typeface="Helvetica Neue"/>
                <a:ea typeface="Helvetica Neue"/>
                <a:cs typeface="Helvetica Neue"/>
                <a:sym typeface="Helvetica Neue"/>
              </a:rPr>
              <a:t>: Dr. Pham Thy (VNSC)</a:t>
            </a:r>
          </a:p>
          <a:p>
            <a:pPr marL="0" indent="0" algn="ctr">
              <a:spcBef>
                <a:spcPts val="0"/>
              </a:spcBef>
              <a:buClr>
                <a:srgbClr val="002569"/>
              </a:buClr>
              <a:buSzPts val="2400"/>
              <a:buNone/>
            </a:pPr>
            <a:r>
              <a:rPr lang="en-US" kern="0" dirty="0"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ptmthy@vnsc.org.vn</a:t>
            </a:r>
            <a:r>
              <a:rPr lang="en-US" kern="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2185988" y="304799"/>
            <a:ext cx="8343900" cy="752475"/>
          </a:xfrm>
        </p:spPr>
        <p:txBody>
          <a:bodyPr anchor="ctr"/>
          <a:lstStyle/>
          <a:p>
            <a:pPr algn="l"/>
            <a:r>
              <a:rPr lang="en-US" sz="4000" b="1" dirty="0"/>
              <a:t>Contacts &amp; Resources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0"/>
          </p:nvPr>
        </p:nvSpPr>
        <p:spPr>
          <a:xfrm>
            <a:off x="166255" y="3532909"/>
            <a:ext cx="5216236" cy="2971799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Resources: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Training Calendar – </a:t>
            </a:r>
            <a:r>
              <a:rPr lang="en-US" dirty="0">
                <a:hlinkClick r:id="rId6"/>
              </a:rPr>
              <a:t>https://training.ceos.org/</a:t>
            </a:r>
            <a:r>
              <a:rPr lang="en-US" dirty="0"/>
              <a:t>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Best Practices for Conducting Trainings – </a:t>
            </a:r>
            <a:r>
              <a:rPr lang="en-US" dirty="0">
                <a:hlinkClick r:id="rId7"/>
              </a:rPr>
              <a:t>http://ceos.org/document_management/Working_Groups/WGCapD/WGCapD-Best-Practices_V2.0.pdf</a:t>
            </a:r>
            <a:endParaRPr lang="en-US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166255" y="1408815"/>
            <a:ext cx="5309754" cy="55418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en-US" sz="2400" b="1" kern="0" dirty="0"/>
              <a:t>Points of Contact: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224684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3544</TotalTime>
  <Words>982</Words>
  <Application>Microsoft Macintosh PowerPoint</Application>
  <PresentationFormat>Widescreen</PresentationFormat>
  <Paragraphs>116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Bold</vt:lpstr>
      <vt:lpstr>Calibri</vt:lpstr>
      <vt:lpstr>Courier New</vt:lpstr>
      <vt:lpstr>Helvetica Neue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WGCapD-WGISS Past Collaborations</vt:lpstr>
      <vt:lpstr>Future WGISS-WGCapD Collaborations</vt:lpstr>
      <vt:lpstr>Future WGISS-WGCapD Collaborations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Recent NASA Contribution to CARB-19 : Land Product Validation Listing – Carbon-related products have been validated according to CEOS LPV standards and documented on the CEOS LPV website</dc:title>
  <dc:creator>MARGOLIS, HANK A. (HQ-DK000)</dc:creator>
  <cp:lastModifiedBy>Searby, Nancy D. (HQ-DK000)</cp:lastModifiedBy>
  <cp:revision>138</cp:revision>
  <cp:lastPrinted>2017-08-23T16:50:31Z</cp:lastPrinted>
  <dcterms:created xsi:type="dcterms:W3CDTF">2017-04-07T17:29:45Z</dcterms:created>
  <dcterms:modified xsi:type="dcterms:W3CDTF">2020-04-20T22:59:27Z</dcterms:modified>
</cp:coreProperties>
</file>