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2" r:id="rId3"/>
    <p:sldId id="260" r:id="rId4"/>
    <p:sldId id="264" r:id="rId5"/>
    <p:sldId id="263" r:id="rId6"/>
  </p:sldIdLst>
  <p:sldSz cx="12192000" cy="6858000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521415D9-36F7-43E2-AB2F-B90AF26B5E84}">
      <p14:sectionLst xmlns:p14="http://schemas.microsoft.com/office/powerpoint/2010/main">
        <p14:section name="Default Section" id="{4920446E-4538-44DB-AC6A-44FFE7AB2192}">
          <p14:sldIdLst>
            <p14:sldId id="256"/>
            <p14:sldId id="262"/>
            <p14:sldId id="260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/>
    <p:restoredTop sz="78372" autoAdjust="0"/>
  </p:normalViewPr>
  <p:slideViewPr>
    <p:cSldViewPr>
      <p:cViewPr varScale="1">
        <p:scale>
          <a:sx n="86" d="100"/>
          <a:sy n="86" d="100"/>
        </p:scale>
        <p:origin x="145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AEAFF-6AC4-EB40-86CA-D3726FC1548A}" type="doc">
      <dgm:prSet loTypeId="urn:microsoft.com/office/officeart/2005/8/layout/radial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895F9F-19D5-C344-998A-EE1C8B2A1458}">
      <dgm:prSet phldrT="[Text]" custT="1"/>
      <dgm:spPr>
        <a:xfrm>
          <a:off x="631515" y="1612"/>
          <a:ext cx="955368" cy="398685"/>
        </a:xfrm>
        <a:prstGeom prst="ellipse">
          <a:avLst/>
        </a:prstGeom>
        <a:solidFill>
          <a:srgbClr val="FF9A00">
            <a:lumMod val="60000"/>
            <a:lumOff val="40000"/>
          </a:srgbClr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r>
            <a:rPr lang="en-US" sz="900" b="1" dirty="0">
              <a:solidFill>
                <a:srgbClr val="002060"/>
              </a:solidFill>
              <a:latin typeface="+mn-lt"/>
              <a:ea typeface="+mn-ea"/>
              <a:cs typeface="+mn-cs"/>
            </a:rPr>
            <a:t>Landslide Pilot</a:t>
          </a:r>
        </a:p>
      </dgm:t>
    </dgm:pt>
    <dgm:pt modelId="{96BCED3D-8794-B349-AECA-F664BBADE24F}" type="parTrans" cxnId="{52EB29BE-C745-D54C-84EA-53DCC2E811FD}">
      <dgm:prSet/>
      <dgm:spPr>
        <a:xfrm rot="18052448">
          <a:off x="517365" y="643714"/>
          <a:ext cx="629409" cy="41528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629409" y="207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/>
        </a:p>
      </dgm:t>
    </dgm:pt>
    <dgm:pt modelId="{93566140-B161-F44B-8181-E3FBE65874D4}" type="sibTrans" cxnId="{52EB29BE-C745-D54C-84EA-53DCC2E811FD}">
      <dgm:prSet/>
      <dgm:spPr/>
      <dgm:t>
        <a:bodyPr/>
        <a:lstStyle/>
        <a:p>
          <a:endParaRPr lang="en-US"/>
        </a:p>
      </dgm:t>
    </dgm:pt>
    <dgm:pt modelId="{7D8FEE2F-8EB0-4847-8EDA-3196868CC2E3}">
      <dgm:prSet phldrT="[Text]" custT="1"/>
      <dgm:spPr>
        <a:xfrm>
          <a:off x="927716" y="444909"/>
          <a:ext cx="955368" cy="398685"/>
        </a:xfrm>
        <a:prstGeom prst="ellipse">
          <a:avLst/>
        </a:prstGeom>
        <a:solidFill>
          <a:srgbClr val="FF9A00">
            <a:lumMod val="60000"/>
            <a:lumOff val="40000"/>
          </a:srgbClr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r>
            <a:rPr lang="en-US" sz="900" b="1" dirty="0">
              <a:solidFill>
                <a:srgbClr val="002060"/>
              </a:solidFill>
              <a:latin typeface="+mn-lt"/>
              <a:ea typeface="+mn-ea"/>
              <a:cs typeface="+mn-cs"/>
            </a:rPr>
            <a:t>Seismic Hazards Demonstrator</a:t>
          </a:r>
        </a:p>
      </dgm:t>
    </dgm:pt>
    <dgm:pt modelId="{4D99AA4C-98CB-E34E-B1A6-7B439B8120FA}" type="parTrans" cxnId="{1299030E-2743-4843-AD2B-EDB4019DE2D3}">
      <dgm:prSet/>
      <dgm:spPr>
        <a:xfrm rot="19746276">
          <a:off x="733669" y="897111"/>
          <a:ext cx="428910" cy="41528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428910" y="207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/>
        </a:p>
      </dgm:t>
    </dgm:pt>
    <dgm:pt modelId="{E0EA6BAF-5F5E-DD4C-870F-CE2B85ED6647}" type="sibTrans" cxnId="{1299030E-2743-4843-AD2B-EDB4019DE2D3}">
      <dgm:prSet/>
      <dgm:spPr/>
      <dgm:t>
        <a:bodyPr/>
        <a:lstStyle/>
        <a:p>
          <a:endParaRPr lang="en-US"/>
        </a:p>
      </dgm:t>
    </dgm:pt>
    <dgm:pt modelId="{7EB9E4C3-108B-F441-A2FC-CE9B91D54EDE}">
      <dgm:prSet phldrT="[Text]" custT="1"/>
      <dgm:spPr>
        <a:xfrm>
          <a:off x="1143587" y="967812"/>
          <a:ext cx="955368" cy="398685"/>
        </a:xfrm>
        <a:prstGeom prst="ellipse">
          <a:avLst/>
        </a:prstGeom>
        <a:solidFill>
          <a:srgbClr val="FF9A00">
            <a:lumMod val="60000"/>
            <a:lumOff val="40000"/>
          </a:srgbClr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r>
            <a:rPr lang="en-US" sz="900" b="1" dirty="0">
              <a:solidFill>
                <a:srgbClr val="002060"/>
              </a:solidFill>
              <a:latin typeface="+mn-lt"/>
              <a:ea typeface="+mn-ea"/>
              <a:cs typeface="+mn-cs"/>
            </a:rPr>
            <a:t>Volcano Demonstrator</a:t>
          </a:r>
        </a:p>
      </dgm:t>
    </dgm:pt>
    <dgm:pt modelId="{8A372746-2903-B746-9CC2-9C03B49CB6F0}" type="parTrans" cxnId="{1FF7B826-FBEB-E14C-A5C8-4865A27EB847}">
      <dgm:prSet/>
      <dgm:spPr>
        <a:xfrm>
          <a:off x="764099" y="1146391"/>
          <a:ext cx="379488" cy="41528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379488" y="20764"/>
              </a:lnTo>
            </a:path>
          </a:pathLst>
        </a:custGeom>
        <a:noFill/>
        <a:ln w="25400" cap="flat" cmpd="sng" algn="ctr">
          <a:solidFill>
            <a:srgbClr val="FF9A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1B0DFC0-1E17-1247-B5B5-6374919E41F8}" type="sibTrans" cxnId="{1FF7B826-FBEB-E14C-A5C8-4865A27EB847}">
      <dgm:prSet/>
      <dgm:spPr/>
      <dgm:t>
        <a:bodyPr/>
        <a:lstStyle/>
        <a:p>
          <a:endParaRPr lang="en-US"/>
        </a:p>
      </dgm:t>
    </dgm:pt>
    <dgm:pt modelId="{B9318DD9-34CC-CE45-A1D1-64BAFFFB5C7C}">
      <dgm:prSet custT="1"/>
      <dgm:spPr>
        <a:xfrm>
          <a:off x="927716" y="1490716"/>
          <a:ext cx="955368" cy="39868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r>
            <a:rPr lang="en-GB" sz="900" b="1" dirty="0">
              <a:solidFill>
                <a:srgbClr val="002060"/>
              </a:solidFill>
              <a:latin typeface="+mn-lt"/>
              <a:ea typeface="+mn-ea"/>
              <a:cs typeface="+mn-cs"/>
            </a:rPr>
            <a:t>Geohazards Lab</a:t>
          </a:r>
        </a:p>
      </dgm:t>
    </dgm:pt>
    <dgm:pt modelId="{72DA4352-595D-9040-BF46-5C6A64D3E016}" type="parTrans" cxnId="{97013F4E-E59B-0446-A024-E72FFC1B6F00}">
      <dgm:prSet/>
      <dgm:spPr>
        <a:xfrm rot="1853724">
          <a:off x="733669" y="1395670"/>
          <a:ext cx="428910" cy="41528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428910" y="207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/>
        </a:p>
      </dgm:t>
    </dgm:pt>
    <dgm:pt modelId="{614F554D-9FA9-C140-8481-462E86E70E4B}" type="sibTrans" cxnId="{97013F4E-E59B-0446-A024-E72FFC1B6F00}">
      <dgm:prSet/>
      <dgm:spPr/>
      <dgm:t>
        <a:bodyPr/>
        <a:lstStyle/>
        <a:p>
          <a:endParaRPr lang="en-US"/>
        </a:p>
      </dgm:t>
    </dgm:pt>
    <dgm:pt modelId="{4CC386EE-8277-1D48-8411-89744352CCBD}">
      <dgm:prSet custT="1"/>
      <dgm:spPr>
        <a:xfrm>
          <a:off x="631515" y="1934013"/>
          <a:ext cx="955368" cy="398685"/>
        </a:xfrm>
        <a:prstGeom prst="ellipse">
          <a:avLst/>
        </a:prstGeom>
        <a:solidFill>
          <a:srgbClr val="FF9A00">
            <a:lumMod val="60000"/>
            <a:lumOff val="40000"/>
          </a:srgbClr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r>
            <a:rPr lang="en-GB" sz="900" b="1" dirty="0">
              <a:solidFill>
                <a:srgbClr val="002060"/>
              </a:solidFill>
              <a:latin typeface="+mn-lt"/>
              <a:ea typeface="+mn-ea"/>
              <a:cs typeface="+mn-cs"/>
            </a:rPr>
            <a:t>Recovery Observatory</a:t>
          </a:r>
        </a:p>
      </dgm:t>
    </dgm:pt>
    <dgm:pt modelId="{BA74528C-86D9-7A47-917C-393ADD209C0F}" type="parTrans" cxnId="{6D8EDD26-DB7A-2145-9D6D-57F7A9E96076}">
      <dgm:prSet/>
      <dgm:spPr>
        <a:xfrm rot="3547552">
          <a:off x="517365" y="1649067"/>
          <a:ext cx="629409" cy="41528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629409" y="207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/>
        </a:p>
      </dgm:t>
    </dgm:pt>
    <dgm:pt modelId="{5E35FEDF-DC12-4C43-BD11-A5DA986BACC3}" type="sibTrans" cxnId="{6D8EDD26-DB7A-2145-9D6D-57F7A9E96076}">
      <dgm:prSet/>
      <dgm:spPr/>
      <dgm:t>
        <a:bodyPr/>
        <a:lstStyle/>
        <a:p>
          <a:endParaRPr lang="en-US"/>
        </a:p>
      </dgm:t>
    </dgm:pt>
    <dgm:pt modelId="{9ADAE1BB-1C70-2A4B-80AA-0F590A86654E}" type="pres">
      <dgm:prSet presAssocID="{D2CAEAFF-6AC4-EB40-86CA-D3726FC1548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31C9EA-39CC-BB47-91F1-089B2DFA1AE3}" type="pres">
      <dgm:prSet presAssocID="{D2CAEAFF-6AC4-EB40-86CA-D3726FC1548A}" presName="cycle" presStyleCnt="0"/>
      <dgm:spPr/>
    </dgm:pt>
    <dgm:pt modelId="{3812CAC8-26C8-4547-AC0E-E3970D559128}" type="pres">
      <dgm:prSet presAssocID="{D2CAEAFF-6AC4-EB40-86CA-D3726FC1548A}" presName="centerShape" presStyleCnt="0"/>
      <dgm:spPr/>
    </dgm:pt>
    <dgm:pt modelId="{8C8D279A-4A44-5A42-AAFC-11E6F70D3E2C}" type="pres">
      <dgm:prSet presAssocID="{D2CAEAFF-6AC4-EB40-86CA-D3726FC1548A}" presName="connSite" presStyleLbl="node1" presStyleIdx="0" presStyleCnt="6"/>
      <dgm:spPr/>
    </dgm:pt>
    <dgm:pt modelId="{BA13E648-234D-9042-9992-68FFC03CD619}" type="pres">
      <dgm:prSet presAssocID="{D2CAEAFF-6AC4-EB40-86CA-D3726FC1548A}" presName="visible" presStyleLbl="node1" presStyleIdx="0" presStyleCnt="6" custScaleX="125092" custScaleY="79405" custLinFactNeighborX="15525"/>
      <dgm:spPr>
        <a:xfrm>
          <a:off x="219090" y="903342"/>
          <a:ext cx="831205" cy="527626"/>
        </a:xfrm>
        <a:prstGeom prst="ellipse">
          <a:avLst/>
        </a:prstGeom>
        <a:solidFill>
          <a:srgbClr val="FF9A00">
            <a:lumMod val="60000"/>
            <a:lumOff val="40000"/>
          </a:srgbClr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gm:spPr>
    </dgm:pt>
    <dgm:pt modelId="{51097A45-6D41-D442-B8C7-7629B69555C0}" type="pres">
      <dgm:prSet presAssocID="{96BCED3D-8794-B349-AECA-F664BBADE24F}" presName="Name25" presStyleLbl="parChTrans1D1" presStyleIdx="0" presStyleCnt="5"/>
      <dgm:spPr/>
      <dgm:t>
        <a:bodyPr/>
        <a:lstStyle/>
        <a:p>
          <a:endParaRPr lang="en-US"/>
        </a:p>
      </dgm:t>
    </dgm:pt>
    <dgm:pt modelId="{24ADABC9-EE30-A942-860E-51599A3F5466}" type="pres">
      <dgm:prSet presAssocID="{86895F9F-19D5-C344-998A-EE1C8B2A1458}" presName="node" presStyleCnt="0"/>
      <dgm:spPr/>
    </dgm:pt>
    <dgm:pt modelId="{27BD1177-C07B-7249-B8F0-2CD97DC42B87}" type="pres">
      <dgm:prSet presAssocID="{86895F9F-19D5-C344-998A-EE1C8B2A1458}" presName="parentNode" presStyleLbl="node1" presStyleIdx="1" presStyleCnt="6" custScaleX="239630" custLinFactNeighborX="-8658" custLinFactNeighborY="-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6A1A5-5679-064F-AB47-BC7F2BA500DD}" type="pres">
      <dgm:prSet presAssocID="{86895F9F-19D5-C344-998A-EE1C8B2A1458}" presName="childNode" presStyleLbl="revTx" presStyleIdx="0" presStyleCnt="0">
        <dgm:presLayoutVars>
          <dgm:bulletEnabled val="1"/>
        </dgm:presLayoutVars>
      </dgm:prSet>
      <dgm:spPr/>
    </dgm:pt>
    <dgm:pt modelId="{F7407590-2D6A-5945-A607-5A644677BEF1}" type="pres">
      <dgm:prSet presAssocID="{4D99AA4C-98CB-E34E-B1A6-7B439B8120FA}" presName="Name25" presStyleLbl="parChTrans1D1" presStyleIdx="1" presStyleCnt="5"/>
      <dgm:spPr/>
      <dgm:t>
        <a:bodyPr/>
        <a:lstStyle/>
        <a:p>
          <a:endParaRPr lang="en-US"/>
        </a:p>
      </dgm:t>
    </dgm:pt>
    <dgm:pt modelId="{3764B7FD-28C3-5A43-83AB-BAE0B01CC00E}" type="pres">
      <dgm:prSet presAssocID="{7D8FEE2F-8EB0-4847-8EDA-3196868CC2E3}" presName="node" presStyleCnt="0"/>
      <dgm:spPr/>
    </dgm:pt>
    <dgm:pt modelId="{10FDCF96-4D22-CF46-9E18-19A6DB5B388D}" type="pres">
      <dgm:prSet presAssocID="{7D8FEE2F-8EB0-4847-8EDA-3196868CC2E3}" presName="parentNode" presStyleLbl="node1" presStyleIdx="2" presStyleCnt="6" custScaleX="257133" custLinFactNeighborX="25974" custLinFactNeighborY="72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E2ABD-13B5-D944-831C-28A92DECBA16}" type="pres">
      <dgm:prSet presAssocID="{7D8FEE2F-8EB0-4847-8EDA-3196868CC2E3}" presName="childNode" presStyleLbl="revTx" presStyleIdx="0" presStyleCnt="0">
        <dgm:presLayoutVars>
          <dgm:bulletEnabled val="1"/>
        </dgm:presLayoutVars>
      </dgm:prSet>
      <dgm:spPr/>
    </dgm:pt>
    <dgm:pt modelId="{5FB01EBF-013C-CC4A-95B6-DD48C044793A}" type="pres">
      <dgm:prSet presAssocID="{8A372746-2903-B746-9CC2-9C03B49CB6F0}" presName="Name25" presStyleLbl="parChTrans1D1" presStyleIdx="2" presStyleCnt="5"/>
      <dgm:spPr/>
      <dgm:t>
        <a:bodyPr/>
        <a:lstStyle/>
        <a:p>
          <a:endParaRPr lang="en-US"/>
        </a:p>
      </dgm:t>
    </dgm:pt>
    <dgm:pt modelId="{9E152817-620F-1C44-BAC0-8BB59DF5275C}" type="pres">
      <dgm:prSet presAssocID="{7EB9E4C3-108B-F441-A2FC-CE9B91D54EDE}" presName="node" presStyleCnt="0"/>
      <dgm:spPr/>
    </dgm:pt>
    <dgm:pt modelId="{A1BC7FDC-B3E6-D84F-A233-3D150024BF8A}" type="pres">
      <dgm:prSet presAssocID="{7EB9E4C3-108B-F441-A2FC-CE9B91D54EDE}" presName="parentNode" presStyleLbl="node1" presStyleIdx="3" presStyleCnt="6" custScaleX="255689" custLinFactNeighborX="54031" custLinFactNeighborY="28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4CB89-C53D-434E-98AD-2259171777A1}" type="pres">
      <dgm:prSet presAssocID="{7EB9E4C3-108B-F441-A2FC-CE9B91D54EDE}" presName="childNode" presStyleLbl="revTx" presStyleIdx="0" presStyleCnt="0">
        <dgm:presLayoutVars>
          <dgm:bulletEnabled val="1"/>
        </dgm:presLayoutVars>
      </dgm:prSet>
      <dgm:spPr/>
    </dgm:pt>
    <dgm:pt modelId="{518544FA-3A02-774E-BB21-E396CE143380}" type="pres">
      <dgm:prSet presAssocID="{72DA4352-595D-9040-BF46-5C6A64D3E016}" presName="Name25" presStyleLbl="parChTrans1D1" presStyleIdx="3" presStyleCnt="5"/>
      <dgm:spPr/>
      <dgm:t>
        <a:bodyPr/>
        <a:lstStyle/>
        <a:p>
          <a:endParaRPr lang="en-US"/>
        </a:p>
      </dgm:t>
    </dgm:pt>
    <dgm:pt modelId="{92E5C8C4-A92E-A949-B421-A29C53341EA7}" type="pres">
      <dgm:prSet presAssocID="{B9318DD9-34CC-CE45-A1D1-64BAFFFB5C7C}" presName="node" presStyleCnt="0"/>
      <dgm:spPr/>
    </dgm:pt>
    <dgm:pt modelId="{3EED21B5-8424-9E46-9C88-533E70BD4016}" type="pres">
      <dgm:prSet presAssocID="{B9318DD9-34CC-CE45-A1D1-64BAFFFB5C7C}" presName="parentNode" presStyleLbl="node1" presStyleIdx="4" presStyleCnt="6" custScaleX="239630" custLinFactNeighborX="23088" custLinFactNeighborY="-72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ECBCB-F172-F14D-BD05-89F936856A59}" type="pres">
      <dgm:prSet presAssocID="{B9318DD9-34CC-CE45-A1D1-64BAFFFB5C7C}" presName="childNode" presStyleLbl="revTx" presStyleIdx="0" presStyleCnt="0">
        <dgm:presLayoutVars>
          <dgm:bulletEnabled val="1"/>
        </dgm:presLayoutVars>
      </dgm:prSet>
      <dgm:spPr/>
    </dgm:pt>
    <dgm:pt modelId="{2EA8390A-54C9-7045-9955-A393D358D03C}" type="pres">
      <dgm:prSet presAssocID="{BA74528C-86D9-7A47-917C-393ADD209C0F}" presName="Name25" presStyleLbl="parChTrans1D1" presStyleIdx="4" presStyleCnt="5"/>
      <dgm:spPr/>
      <dgm:t>
        <a:bodyPr/>
        <a:lstStyle/>
        <a:p>
          <a:endParaRPr lang="en-US"/>
        </a:p>
      </dgm:t>
    </dgm:pt>
    <dgm:pt modelId="{EF6BF5A2-CD32-C348-A5CA-8B15104D29CC}" type="pres">
      <dgm:prSet presAssocID="{4CC386EE-8277-1D48-8411-89744352CCBD}" presName="node" presStyleCnt="0"/>
      <dgm:spPr/>
    </dgm:pt>
    <dgm:pt modelId="{B46E8F71-614D-BF44-B0FB-4802A79ACE04}" type="pres">
      <dgm:prSet presAssocID="{4CC386EE-8277-1D48-8411-89744352CCBD}" presName="parentNode" presStyleLbl="node1" presStyleIdx="5" presStyleCnt="6" custScaleX="239630" custLinFactNeighborX="57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9B6AB-FA49-6545-983A-C0998500DA25}" type="pres">
      <dgm:prSet presAssocID="{4CC386EE-8277-1D48-8411-89744352CCB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299030E-2743-4843-AD2B-EDB4019DE2D3}" srcId="{D2CAEAFF-6AC4-EB40-86CA-D3726FC1548A}" destId="{7D8FEE2F-8EB0-4847-8EDA-3196868CC2E3}" srcOrd="1" destOrd="0" parTransId="{4D99AA4C-98CB-E34E-B1A6-7B439B8120FA}" sibTransId="{E0EA6BAF-5F5E-DD4C-870F-CE2B85ED6647}"/>
    <dgm:cxn modelId="{52EB29BE-C745-D54C-84EA-53DCC2E811FD}" srcId="{D2CAEAFF-6AC4-EB40-86CA-D3726FC1548A}" destId="{86895F9F-19D5-C344-998A-EE1C8B2A1458}" srcOrd="0" destOrd="0" parTransId="{96BCED3D-8794-B349-AECA-F664BBADE24F}" sibTransId="{93566140-B161-F44B-8181-E3FBE65874D4}"/>
    <dgm:cxn modelId="{B18287BA-8E03-F34F-852B-7CBD71A102BE}" type="presOf" srcId="{BA74528C-86D9-7A47-917C-393ADD209C0F}" destId="{2EA8390A-54C9-7045-9955-A393D358D03C}" srcOrd="0" destOrd="0" presId="urn:microsoft.com/office/officeart/2005/8/layout/radial2"/>
    <dgm:cxn modelId="{F27F8F84-8BF6-6C43-8B66-932F42C8FADE}" type="presOf" srcId="{8A372746-2903-B746-9CC2-9C03B49CB6F0}" destId="{5FB01EBF-013C-CC4A-95B6-DD48C044793A}" srcOrd="0" destOrd="0" presId="urn:microsoft.com/office/officeart/2005/8/layout/radial2"/>
    <dgm:cxn modelId="{28631873-B189-2048-8E63-6A2724AAAA67}" type="presOf" srcId="{86895F9F-19D5-C344-998A-EE1C8B2A1458}" destId="{27BD1177-C07B-7249-B8F0-2CD97DC42B87}" srcOrd="0" destOrd="0" presId="urn:microsoft.com/office/officeart/2005/8/layout/radial2"/>
    <dgm:cxn modelId="{79E1E7F3-9FD8-654D-9D70-6AE18F461ED5}" type="presOf" srcId="{D2CAEAFF-6AC4-EB40-86CA-D3726FC1548A}" destId="{9ADAE1BB-1C70-2A4B-80AA-0F590A86654E}" srcOrd="0" destOrd="0" presId="urn:microsoft.com/office/officeart/2005/8/layout/radial2"/>
    <dgm:cxn modelId="{ED4204C6-FD5D-6B4D-B68E-36250965469E}" type="presOf" srcId="{96BCED3D-8794-B349-AECA-F664BBADE24F}" destId="{51097A45-6D41-D442-B8C7-7629B69555C0}" srcOrd="0" destOrd="0" presId="urn:microsoft.com/office/officeart/2005/8/layout/radial2"/>
    <dgm:cxn modelId="{37F651F1-0F73-A54E-AB5B-D67E0D744905}" type="presOf" srcId="{7D8FEE2F-8EB0-4847-8EDA-3196868CC2E3}" destId="{10FDCF96-4D22-CF46-9E18-19A6DB5B388D}" srcOrd="0" destOrd="0" presId="urn:microsoft.com/office/officeart/2005/8/layout/radial2"/>
    <dgm:cxn modelId="{E5CA1A6D-9790-7E48-85FA-190C76BD2767}" type="presOf" srcId="{72DA4352-595D-9040-BF46-5C6A64D3E016}" destId="{518544FA-3A02-774E-BB21-E396CE143380}" srcOrd="0" destOrd="0" presId="urn:microsoft.com/office/officeart/2005/8/layout/radial2"/>
    <dgm:cxn modelId="{6D8EDD26-DB7A-2145-9D6D-57F7A9E96076}" srcId="{D2CAEAFF-6AC4-EB40-86CA-D3726FC1548A}" destId="{4CC386EE-8277-1D48-8411-89744352CCBD}" srcOrd="4" destOrd="0" parTransId="{BA74528C-86D9-7A47-917C-393ADD209C0F}" sibTransId="{5E35FEDF-DC12-4C43-BD11-A5DA986BACC3}"/>
    <dgm:cxn modelId="{1FF7B826-FBEB-E14C-A5C8-4865A27EB847}" srcId="{D2CAEAFF-6AC4-EB40-86CA-D3726FC1548A}" destId="{7EB9E4C3-108B-F441-A2FC-CE9B91D54EDE}" srcOrd="2" destOrd="0" parTransId="{8A372746-2903-B746-9CC2-9C03B49CB6F0}" sibTransId="{C1B0DFC0-1E17-1247-B5B5-6374919E41F8}"/>
    <dgm:cxn modelId="{1600EA76-9AFE-504A-A4B2-D3AA57004D5B}" type="presOf" srcId="{4CC386EE-8277-1D48-8411-89744352CCBD}" destId="{B46E8F71-614D-BF44-B0FB-4802A79ACE04}" srcOrd="0" destOrd="0" presId="urn:microsoft.com/office/officeart/2005/8/layout/radial2"/>
    <dgm:cxn modelId="{12CE8635-005E-2045-92CB-A56502F5799C}" type="presOf" srcId="{7EB9E4C3-108B-F441-A2FC-CE9B91D54EDE}" destId="{A1BC7FDC-B3E6-D84F-A233-3D150024BF8A}" srcOrd="0" destOrd="0" presId="urn:microsoft.com/office/officeart/2005/8/layout/radial2"/>
    <dgm:cxn modelId="{1A1CC9BF-59E0-5942-800D-F8E1BB58FB91}" type="presOf" srcId="{4D99AA4C-98CB-E34E-B1A6-7B439B8120FA}" destId="{F7407590-2D6A-5945-A607-5A644677BEF1}" srcOrd="0" destOrd="0" presId="urn:microsoft.com/office/officeart/2005/8/layout/radial2"/>
    <dgm:cxn modelId="{BFB87118-62E2-E749-BAF9-75EE7AE7C9E6}" type="presOf" srcId="{B9318DD9-34CC-CE45-A1D1-64BAFFFB5C7C}" destId="{3EED21B5-8424-9E46-9C88-533E70BD4016}" srcOrd="0" destOrd="0" presId="urn:microsoft.com/office/officeart/2005/8/layout/radial2"/>
    <dgm:cxn modelId="{97013F4E-E59B-0446-A024-E72FFC1B6F00}" srcId="{D2CAEAFF-6AC4-EB40-86CA-D3726FC1548A}" destId="{B9318DD9-34CC-CE45-A1D1-64BAFFFB5C7C}" srcOrd="3" destOrd="0" parTransId="{72DA4352-595D-9040-BF46-5C6A64D3E016}" sibTransId="{614F554D-9FA9-C140-8481-462E86E70E4B}"/>
    <dgm:cxn modelId="{FA2CFC4C-461C-CE4C-B7D8-C20C01299849}" type="presParOf" srcId="{9ADAE1BB-1C70-2A4B-80AA-0F590A86654E}" destId="{5931C9EA-39CC-BB47-91F1-089B2DFA1AE3}" srcOrd="0" destOrd="0" presId="urn:microsoft.com/office/officeart/2005/8/layout/radial2"/>
    <dgm:cxn modelId="{D04CB35B-417B-0E47-A5E6-72A288C355C2}" type="presParOf" srcId="{5931C9EA-39CC-BB47-91F1-089B2DFA1AE3}" destId="{3812CAC8-26C8-4547-AC0E-E3970D559128}" srcOrd="0" destOrd="0" presId="urn:microsoft.com/office/officeart/2005/8/layout/radial2"/>
    <dgm:cxn modelId="{76D3EDE3-99E6-064C-BAFF-43DC8904C41B}" type="presParOf" srcId="{3812CAC8-26C8-4547-AC0E-E3970D559128}" destId="{8C8D279A-4A44-5A42-AAFC-11E6F70D3E2C}" srcOrd="0" destOrd="0" presId="urn:microsoft.com/office/officeart/2005/8/layout/radial2"/>
    <dgm:cxn modelId="{ADD4950A-517D-9040-89A5-44612FC8E91A}" type="presParOf" srcId="{3812CAC8-26C8-4547-AC0E-E3970D559128}" destId="{BA13E648-234D-9042-9992-68FFC03CD619}" srcOrd="1" destOrd="0" presId="urn:microsoft.com/office/officeart/2005/8/layout/radial2"/>
    <dgm:cxn modelId="{AA3631E7-7161-FF44-A32A-20C16E2CEB3B}" type="presParOf" srcId="{5931C9EA-39CC-BB47-91F1-089B2DFA1AE3}" destId="{51097A45-6D41-D442-B8C7-7629B69555C0}" srcOrd="1" destOrd="0" presId="urn:microsoft.com/office/officeart/2005/8/layout/radial2"/>
    <dgm:cxn modelId="{A9B73E43-6E98-9B4D-9FCE-C55EB7E0217C}" type="presParOf" srcId="{5931C9EA-39CC-BB47-91F1-089B2DFA1AE3}" destId="{24ADABC9-EE30-A942-860E-51599A3F5466}" srcOrd="2" destOrd="0" presId="urn:microsoft.com/office/officeart/2005/8/layout/radial2"/>
    <dgm:cxn modelId="{6B00B886-20E3-594A-8C14-6B4A62F75430}" type="presParOf" srcId="{24ADABC9-EE30-A942-860E-51599A3F5466}" destId="{27BD1177-C07B-7249-B8F0-2CD97DC42B87}" srcOrd="0" destOrd="0" presId="urn:microsoft.com/office/officeart/2005/8/layout/radial2"/>
    <dgm:cxn modelId="{FD6D2BD3-A2EC-1C44-97CA-1C0A4F1B5B1B}" type="presParOf" srcId="{24ADABC9-EE30-A942-860E-51599A3F5466}" destId="{1E56A1A5-5679-064F-AB47-BC7F2BA500DD}" srcOrd="1" destOrd="0" presId="urn:microsoft.com/office/officeart/2005/8/layout/radial2"/>
    <dgm:cxn modelId="{98833DE8-7CF4-8448-90CA-AC845FE672A9}" type="presParOf" srcId="{5931C9EA-39CC-BB47-91F1-089B2DFA1AE3}" destId="{F7407590-2D6A-5945-A607-5A644677BEF1}" srcOrd="3" destOrd="0" presId="urn:microsoft.com/office/officeart/2005/8/layout/radial2"/>
    <dgm:cxn modelId="{094789FB-5610-5540-96E8-5FB01CBC2B2B}" type="presParOf" srcId="{5931C9EA-39CC-BB47-91F1-089B2DFA1AE3}" destId="{3764B7FD-28C3-5A43-83AB-BAE0B01CC00E}" srcOrd="4" destOrd="0" presId="urn:microsoft.com/office/officeart/2005/8/layout/radial2"/>
    <dgm:cxn modelId="{A35B34E9-1A3C-9742-AAC6-34D2CA4022A1}" type="presParOf" srcId="{3764B7FD-28C3-5A43-83AB-BAE0B01CC00E}" destId="{10FDCF96-4D22-CF46-9E18-19A6DB5B388D}" srcOrd="0" destOrd="0" presId="urn:microsoft.com/office/officeart/2005/8/layout/radial2"/>
    <dgm:cxn modelId="{E033F687-325A-084B-92FD-DC061E7613F3}" type="presParOf" srcId="{3764B7FD-28C3-5A43-83AB-BAE0B01CC00E}" destId="{D4AE2ABD-13B5-D944-831C-28A92DECBA16}" srcOrd="1" destOrd="0" presId="urn:microsoft.com/office/officeart/2005/8/layout/radial2"/>
    <dgm:cxn modelId="{6B452E85-F566-8743-9290-86289BB07267}" type="presParOf" srcId="{5931C9EA-39CC-BB47-91F1-089B2DFA1AE3}" destId="{5FB01EBF-013C-CC4A-95B6-DD48C044793A}" srcOrd="5" destOrd="0" presId="urn:microsoft.com/office/officeart/2005/8/layout/radial2"/>
    <dgm:cxn modelId="{26A2A6D5-E853-624F-B501-4E369FFD7D6C}" type="presParOf" srcId="{5931C9EA-39CC-BB47-91F1-089B2DFA1AE3}" destId="{9E152817-620F-1C44-BAC0-8BB59DF5275C}" srcOrd="6" destOrd="0" presId="urn:microsoft.com/office/officeart/2005/8/layout/radial2"/>
    <dgm:cxn modelId="{FB7E4837-735E-A44A-8142-AF747F4246EA}" type="presParOf" srcId="{9E152817-620F-1C44-BAC0-8BB59DF5275C}" destId="{A1BC7FDC-B3E6-D84F-A233-3D150024BF8A}" srcOrd="0" destOrd="0" presId="urn:microsoft.com/office/officeart/2005/8/layout/radial2"/>
    <dgm:cxn modelId="{51293263-B3E7-0844-92DD-D3246FE3DE79}" type="presParOf" srcId="{9E152817-620F-1C44-BAC0-8BB59DF5275C}" destId="{5254CB89-C53D-434E-98AD-2259171777A1}" srcOrd="1" destOrd="0" presId="urn:microsoft.com/office/officeart/2005/8/layout/radial2"/>
    <dgm:cxn modelId="{2CBE7AF0-2A8F-4546-A82F-AE0440FFBF03}" type="presParOf" srcId="{5931C9EA-39CC-BB47-91F1-089B2DFA1AE3}" destId="{518544FA-3A02-774E-BB21-E396CE143380}" srcOrd="7" destOrd="0" presId="urn:microsoft.com/office/officeart/2005/8/layout/radial2"/>
    <dgm:cxn modelId="{4758E24D-E39A-4344-9639-0D15688E7D82}" type="presParOf" srcId="{5931C9EA-39CC-BB47-91F1-089B2DFA1AE3}" destId="{92E5C8C4-A92E-A949-B421-A29C53341EA7}" srcOrd="8" destOrd="0" presId="urn:microsoft.com/office/officeart/2005/8/layout/radial2"/>
    <dgm:cxn modelId="{3C231D07-AFE3-D349-A045-E2C435DA3B61}" type="presParOf" srcId="{92E5C8C4-A92E-A949-B421-A29C53341EA7}" destId="{3EED21B5-8424-9E46-9C88-533E70BD4016}" srcOrd="0" destOrd="0" presId="urn:microsoft.com/office/officeart/2005/8/layout/radial2"/>
    <dgm:cxn modelId="{F0595ECA-9D71-6441-9A53-54AECC53E1EE}" type="presParOf" srcId="{92E5C8C4-A92E-A949-B421-A29C53341EA7}" destId="{D87ECBCB-F172-F14D-BD05-89F936856A59}" srcOrd="1" destOrd="0" presId="urn:microsoft.com/office/officeart/2005/8/layout/radial2"/>
    <dgm:cxn modelId="{B2F1EF01-559C-D748-A779-8753D713E8DB}" type="presParOf" srcId="{5931C9EA-39CC-BB47-91F1-089B2DFA1AE3}" destId="{2EA8390A-54C9-7045-9955-A393D358D03C}" srcOrd="9" destOrd="0" presId="urn:microsoft.com/office/officeart/2005/8/layout/radial2"/>
    <dgm:cxn modelId="{DE546FFD-3B38-B248-BAE4-BC9E2C01536A}" type="presParOf" srcId="{5931C9EA-39CC-BB47-91F1-089B2DFA1AE3}" destId="{EF6BF5A2-CD32-C348-A5CA-8B15104D29CC}" srcOrd="10" destOrd="0" presId="urn:microsoft.com/office/officeart/2005/8/layout/radial2"/>
    <dgm:cxn modelId="{5E145B71-9095-F24C-9356-0602954B15AF}" type="presParOf" srcId="{EF6BF5A2-CD32-C348-A5CA-8B15104D29CC}" destId="{B46E8F71-614D-BF44-B0FB-4802A79ACE04}" srcOrd="0" destOrd="0" presId="urn:microsoft.com/office/officeart/2005/8/layout/radial2"/>
    <dgm:cxn modelId="{15A382A7-6BB3-6D48-9964-E9B39C2919F1}" type="presParOf" srcId="{EF6BF5A2-CD32-C348-A5CA-8B15104D29CC}" destId="{49F9B6AB-FA49-6545-983A-C0998500DA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8390A-54C9-7045-9955-A393D358D03C}">
      <dsp:nvSpPr>
        <dsp:cNvPr id="0" name=""/>
        <dsp:cNvSpPr/>
      </dsp:nvSpPr>
      <dsp:spPr>
        <a:xfrm rot="3487638">
          <a:off x="562641" y="2702658"/>
          <a:ext cx="1039995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629409" y="207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544FA-3A02-774E-BB21-E396CE143380}">
      <dsp:nvSpPr>
        <dsp:cNvPr id="0" name=""/>
        <dsp:cNvSpPr/>
      </dsp:nvSpPr>
      <dsp:spPr>
        <a:xfrm rot="1625504">
          <a:off x="908245" y="2255870"/>
          <a:ext cx="791737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428910" y="207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01EBF-013C-CC4A-95B6-DD48C044793A}">
      <dsp:nvSpPr>
        <dsp:cNvPr id="0" name=""/>
        <dsp:cNvSpPr/>
      </dsp:nvSpPr>
      <dsp:spPr>
        <a:xfrm rot="33361">
          <a:off x="951663" y="1888538"/>
          <a:ext cx="724193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379488" y="20764"/>
              </a:lnTo>
            </a:path>
          </a:pathLst>
        </a:custGeom>
        <a:noFill/>
        <a:ln w="25400" cap="flat" cmpd="sng" algn="ctr">
          <a:solidFill>
            <a:srgbClr val="FF9A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07590-2D6A-5945-A607-5A644677BEF1}">
      <dsp:nvSpPr>
        <dsp:cNvPr id="0" name=""/>
        <dsp:cNvSpPr/>
      </dsp:nvSpPr>
      <dsp:spPr>
        <a:xfrm rot="19978502">
          <a:off x="909085" y="1510400"/>
          <a:ext cx="780191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428910" y="207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97A45-6D41-D442-B8C7-7629B69555C0}">
      <dsp:nvSpPr>
        <dsp:cNvPr id="0" name=""/>
        <dsp:cNvSpPr/>
      </dsp:nvSpPr>
      <dsp:spPr>
        <a:xfrm rot="17959637">
          <a:off x="527026" y="1060300"/>
          <a:ext cx="1012379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0764"/>
              </a:moveTo>
              <a:lnTo>
                <a:pt x="629409" y="2076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3E648-234D-9042-9992-68FFC03CD619}">
      <dsp:nvSpPr>
        <dsp:cNvPr id="0" name=""/>
        <dsp:cNvSpPr/>
      </dsp:nvSpPr>
      <dsp:spPr>
        <a:xfrm>
          <a:off x="61811" y="1473974"/>
          <a:ext cx="1357158" cy="861487"/>
        </a:xfrm>
        <a:prstGeom prst="ellipse">
          <a:avLst/>
        </a:prstGeom>
        <a:solidFill>
          <a:srgbClr val="FF9A00">
            <a:lumMod val="60000"/>
            <a:lumOff val="40000"/>
          </a:srgbClr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D1177-C07B-7249-B8F0-2CD97DC42B87}">
      <dsp:nvSpPr>
        <dsp:cNvPr id="0" name=""/>
        <dsp:cNvSpPr/>
      </dsp:nvSpPr>
      <dsp:spPr>
        <a:xfrm>
          <a:off x="679229" y="0"/>
          <a:ext cx="1559887" cy="650956"/>
        </a:xfrm>
        <a:prstGeom prst="ellipse">
          <a:avLst/>
        </a:prstGeom>
        <a:solidFill>
          <a:srgbClr val="FF9A00">
            <a:lumMod val="60000"/>
            <a:lumOff val="40000"/>
          </a:srgbClr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rgbClr val="002060"/>
              </a:solidFill>
              <a:latin typeface="+mn-lt"/>
              <a:ea typeface="+mn-ea"/>
              <a:cs typeface="+mn-cs"/>
            </a:rPr>
            <a:t>Landslide Pilot</a:t>
          </a:r>
        </a:p>
      </dsp:txBody>
      <dsp:txXfrm>
        <a:off x="907669" y="95330"/>
        <a:ext cx="1103007" cy="460296"/>
      </dsp:txXfrm>
    </dsp:sp>
    <dsp:sp modelId="{10FDCF96-4D22-CF46-9E18-19A6DB5B388D}">
      <dsp:nvSpPr>
        <dsp:cNvPr id="0" name=""/>
        <dsp:cNvSpPr/>
      </dsp:nvSpPr>
      <dsp:spPr>
        <a:xfrm>
          <a:off x="1317201" y="772221"/>
          <a:ext cx="1673824" cy="650956"/>
        </a:xfrm>
        <a:prstGeom prst="ellipse">
          <a:avLst/>
        </a:prstGeom>
        <a:solidFill>
          <a:srgbClr val="FF9A00">
            <a:lumMod val="60000"/>
            <a:lumOff val="40000"/>
          </a:srgbClr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rgbClr val="002060"/>
              </a:solidFill>
              <a:latin typeface="+mn-lt"/>
              <a:ea typeface="+mn-ea"/>
              <a:cs typeface="+mn-cs"/>
            </a:rPr>
            <a:t>Seismic Hazards Demonstrator</a:t>
          </a:r>
        </a:p>
      </dsp:txBody>
      <dsp:txXfrm>
        <a:off x="1562327" y="867551"/>
        <a:ext cx="1183572" cy="460296"/>
      </dsp:txXfrm>
    </dsp:sp>
    <dsp:sp modelId="{A1BC7FDC-B3E6-D84F-A233-3D150024BF8A}">
      <dsp:nvSpPr>
        <dsp:cNvPr id="0" name=""/>
        <dsp:cNvSpPr/>
      </dsp:nvSpPr>
      <dsp:spPr>
        <a:xfrm>
          <a:off x="1675583" y="1598026"/>
          <a:ext cx="1664424" cy="650956"/>
        </a:xfrm>
        <a:prstGeom prst="ellipse">
          <a:avLst/>
        </a:prstGeom>
        <a:solidFill>
          <a:srgbClr val="FF9A00">
            <a:lumMod val="60000"/>
            <a:lumOff val="40000"/>
          </a:srgbClr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rgbClr val="002060"/>
              </a:solidFill>
              <a:latin typeface="+mn-lt"/>
              <a:ea typeface="+mn-ea"/>
              <a:cs typeface="+mn-cs"/>
            </a:rPr>
            <a:t>Volcano Demonstrator</a:t>
          </a:r>
        </a:p>
      </dsp:txBody>
      <dsp:txXfrm>
        <a:off x="1919332" y="1693356"/>
        <a:ext cx="1176926" cy="460296"/>
      </dsp:txXfrm>
    </dsp:sp>
    <dsp:sp modelId="{3EED21B5-8424-9E46-9C88-533E70BD4016}">
      <dsp:nvSpPr>
        <dsp:cNvPr id="0" name=""/>
        <dsp:cNvSpPr/>
      </dsp:nvSpPr>
      <dsp:spPr>
        <a:xfrm>
          <a:off x="1369625" y="2386258"/>
          <a:ext cx="1559887" cy="65095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002060"/>
              </a:solidFill>
              <a:latin typeface="+mn-lt"/>
              <a:ea typeface="+mn-ea"/>
              <a:cs typeface="+mn-cs"/>
            </a:rPr>
            <a:t>Geohazards Lab</a:t>
          </a:r>
        </a:p>
      </dsp:txBody>
      <dsp:txXfrm>
        <a:off x="1598065" y="2481588"/>
        <a:ext cx="1103007" cy="460296"/>
      </dsp:txXfrm>
    </dsp:sp>
    <dsp:sp modelId="{B46E8F71-614D-BF44-B0FB-4802A79ACE04}">
      <dsp:nvSpPr>
        <dsp:cNvPr id="0" name=""/>
        <dsp:cNvSpPr/>
      </dsp:nvSpPr>
      <dsp:spPr>
        <a:xfrm>
          <a:off x="773162" y="3157199"/>
          <a:ext cx="1559887" cy="650956"/>
        </a:xfrm>
        <a:prstGeom prst="ellipse">
          <a:avLst/>
        </a:prstGeom>
        <a:solidFill>
          <a:srgbClr val="FF9A00">
            <a:lumMod val="60000"/>
            <a:lumOff val="40000"/>
          </a:srgbClr>
        </a:solidFill>
        <a:ln w="25400" cap="flat" cmpd="sng" algn="ctr">
          <a:solidFill>
            <a:srgbClr val="FF9A00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002060"/>
              </a:solidFill>
              <a:latin typeface="+mn-lt"/>
              <a:ea typeface="+mn-ea"/>
              <a:cs typeface="+mn-cs"/>
            </a:rPr>
            <a:t>Recovery Observatory</a:t>
          </a:r>
        </a:p>
      </dsp:txBody>
      <dsp:txXfrm>
        <a:off x="1001602" y="3252529"/>
        <a:ext cx="1103007" cy="460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8C69-CA0F-4E50-9B3D-2E3472291F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0693F-6027-4AF8-B00C-81529E29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5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Geohazards</a:t>
            </a:r>
            <a:r>
              <a:rPr lang="en-US" baseline="0" dirty="0" smtClean="0"/>
              <a:t> Lab is an initiative to enable greater use of EO data and derived products to asses </a:t>
            </a:r>
            <a:r>
              <a:rPr lang="en-US" baseline="0" dirty="0" err="1" smtClean="0"/>
              <a:t>geohazards</a:t>
            </a:r>
            <a:r>
              <a:rPr lang="en-US" baseline="0" dirty="0" smtClean="0"/>
              <a:t> and their impacts –with a primary focus on hosted tools and services to exploit satellite data in cloud environments.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1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7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 smtClean="0"/>
              <a:pPr defTabSz="91440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101600" y="6629401"/>
            <a:ext cx="2032000" cy="187292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WGISS-49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6"/>
            <a:ext cx="2540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Data" Target="../diagrams/data1.xml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.xml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1524000" y="2667000"/>
            <a:ext cx="5746243" cy="91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WGDisasters Report</a:t>
            </a:r>
            <a:endParaRPr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524000" y="3962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David Borges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WGDisasters Secretariat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WGISS-49</a:t>
            </a:r>
            <a:endParaRPr lang="en-AU"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Virtual Meeting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21 April 2020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3206895" cy="114373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1524000" y="2286000"/>
            <a:ext cx="4482604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10871200" cy="4724400"/>
          </a:xfrm>
        </p:spPr>
        <p:txBody>
          <a:bodyPr/>
          <a:lstStyle/>
          <a:p>
            <a:r>
              <a:rPr lang="en-US" dirty="0" smtClean="0"/>
              <a:t>Mission Statement</a:t>
            </a:r>
          </a:p>
          <a:p>
            <a:pPr lvl="1"/>
            <a:r>
              <a:rPr lang="en-US" i="1" dirty="0" smtClean="0"/>
              <a:t>WGDisasters ensures the sustained coordination of disaster-related activities undertaken by the CEOS Agencies and acts as an interface between CEOS and the community of stakeholders and users involved in risk management and disaster reduction.</a:t>
            </a:r>
          </a:p>
          <a:p>
            <a:r>
              <a:rPr lang="en-US" dirty="0" smtClean="0"/>
              <a:t>Primary Objectives</a:t>
            </a:r>
          </a:p>
          <a:p>
            <a:pPr lvl="1"/>
            <a:r>
              <a:rPr lang="en-US" dirty="0" smtClean="0"/>
              <a:t>Support efforts of Disaster Risk Management (DRM) authorities in protecting lives</a:t>
            </a:r>
          </a:p>
          <a:p>
            <a:pPr lvl="1"/>
            <a:r>
              <a:rPr lang="en-US" dirty="0" smtClean="0"/>
              <a:t>Foster increased use of EO in support of DRM</a:t>
            </a:r>
          </a:p>
          <a:p>
            <a:pPr lvl="1"/>
            <a:r>
              <a:rPr lang="en-US" dirty="0" smtClean="0"/>
              <a:t>Support Implementation of the UN Sendai Framework for Disaster Risk Reduction</a:t>
            </a:r>
          </a:p>
          <a:p>
            <a:pPr lvl="1"/>
            <a:r>
              <a:rPr lang="en-US" dirty="0" smtClean="0"/>
              <a:t>Raise awareness of the benefits of using satellite EO in all phases of DRM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858000" cy="533400"/>
          </a:xfrm>
        </p:spPr>
        <p:txBody>
          <a:bodyPr/>
          <a:lstStyle/>
          <a:p>
            <a:r>
              <a:rPr lang="en-US" sz="2800" dirty="0" smtClean="0"/>
              <a:t>WGDisasters Terms of Reference (2019)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5080636"/>
            <a:ext cx="6438900" cy="1448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811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5181600" cy="4724400"/>
          </a:xfrm>
        </p:spPr>
        <p:txBody>
          <a:bodyPr/>
          <a:lstStyle/>
          <a:p>
            <a:r>
              <a:rPr lang="en-US" sz="2400" i="1" dirty="0" smtClean="0"/>
              <a:t>Working Group Activities</a:t>
            </a:r>
          </a:p>
          <a:p>
            <a:pPr lvl="1"/>
            <a:r>
              <a:rPr lang="en-US" dirty="0" smtClean="0"/>
              <a:t>Volcano Demonstrator</a:t>
            </a:r>
          </a:p>
          <a:p>
            <a:pPr lvl="1"/>
            <a:r>
              <a:rPr lang="en-US" dirty="0" smtClean="0"/>
              <a:t>Seismic Hazards Demonstrator</a:t>
            </a:r>
          </a:p>
          <a:p>
            <a:pPr lvl="1"/>
            <a:r>
              <a:rPr lang="en-US" dirty="0" smtClean="0"/>
              <a:t>Landslide Pilot</a:t>
            </a:r>
          </a:p>
          <a:p>
            <a:pPr lvl="1"/>
            <a:r>
              <a:rPr lang="en-US" dirty="0" smtClean="0"/>
              <a:t>Recovery Observatory</a:t>
            </a:r>
          </a:p>
          <a:p>
            <a:pPr lvl="1"/>
            <a:r>
              <a:rPr lang="en-US" dirty="0" smtClean="0"/>
              <a:t>GEO/LEO/SAR Flood Pilot</a:t>
            </a:r>
          </a:p>
          <a:p>
            <a:pPr lvl="1"/>
            <a:r>
              <a:rPr lang="en-US" dirty="0" smtClean="0"/>
              <a:t>GeoHazards Lab</a:t>
            </a:r>
          </a:p>
          <a:p>
            <a:pPr lvl="1"/>
            <a:r>
              <a:rPr lang="en-US" dirty="0" smtClean="0"/>
              <a:t>GEO-DARMA Initiative</a:t>
            </a:r>
          </a:p>
          <a:p>
            <a:pPr lvl="1"/>
            <a:r>
              <a:rPr lang="en-US" dirty="0" smtClean="0"/>
              <a:t>GEO GSNL Imitative</a:t>
            </a:r>
          </a:p>
          <a:p>
            <a:pPr lvl="1"/>
            <a:r>
              <a:rPr lang="en-US" dirty="0" smtClean="0"/>
              <a:t>EO4DRM Community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New Activities</a:t>
            </a:r>
          </a:p>
          <a:p>
            <a:pPr lvl="1"/>
            <a:r>
              <a:rPr lang="en-US" dirty="0" smtClean="0"/>
              <a:t>CEOS COAST</a:t>
            </a:r>
          </a:p>
          <a:p>
            <a:pPr lvl="1"/>
            <a:r>
              <a:rPr lang="en-US" dirty="0" smtClean="0"/>
              <a:t>GEO DRR-WG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/>
              <a:t>WGDisasters Activities Overview</a:t>
            </a:r>
            <a:endParaRPr lang="en-US" sz="2800" dirty="0"/>
          </a:p>
        </p:txBody>
      </p:sp>
      <p:pic>
        <p:nvPicPr>
          <p:cNvPr id="1026" name="Picture 2" descr="http://ceos.org/document_management/Working_Groups/WGDisasters/WGMeetings/WGDisasters_Mtg13_Pasadena-CA-USA/Laugahraun_Lava_Fi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5357666" cy="40214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56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GeoHazards Lab Initiative</a:t>
            </a:r>
            <a:endParaRPr lang="en-US" dirty="0"/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9861072" y="4080653"/>
            <a:ext cx="696246" cy="491347"/>
          </a:xfrm>
          <a:prstGeom prst="line">
            <a:avLst/>
          </a:prstGeom>
          <a:ln w="19050">
            <a:solidFill>
              <a:srgbClr val="FDC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05" y="4046208"/>
            <a:ext cx="848078" cy="512654"/>
          </a:xfrm>
          <a:prstGeom prst="rect">
            <a:avLst/>
          </a:prstGeom>
        </p:spPr>
      </p:pic>
      <p:pic>
        <p:nvPicPr>
          <p:cNvPr id="25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38600"/>
            <a:ext cx="622324" cy="520262"/>
          </a:xfrm>
          <a:prstGeom prst="rect">
            <a:avLst/>
          </a:prstGeom>
        </p:spPr>
      </p:pic>
      <p:pic>
        <p:nvPicPr>
          <p:cNvPr id="26" name="Imag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r="24187"/>
          <a:stretch/>
        </p:blipFill>
        <p:spPr bwMode="auto">
          <a:xfrm>
            <a:off x="1934540" y="3974341"/>
            <a:ext cx="738727" cy="58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3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6" y="3999662"/>
            <a:ext cx="1126842" cy="5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3" y="4833350"/>
            <a:ext cx="1024847" cy="413285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54" y="4770616"/>
            <a:ext cx="514858" cy="55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45" y="4743125"/>
            <a:ext cx="577162" cy="61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0" y="4716008"/>
            <a:ext cx="457317" cy="66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10" y="5612653"/>
            <a:ext cx="548499" cy="53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14" y="4778835"/>
            <a:ext cx="777219" cy="55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e 34"/>
          <p:cNvGrpSpPr/>
          <p:nvPr/>
        </p:nvGrpSpPr>
        <p:grpSpPr>
          <a:xfrm>
            <a:off x="8714327" y="1991968"/>
            <a:ext cx="4176565" cy="3809437"/>
            <a:chOff x="6225574" y="1876248"/>
            <a:chExt cx="3840126" cy="3112414"/>
          </a:xfrm>
        </p:grpSpPr>
        <p:graphicFrame>
          <p:nvGraphicFramePr>
            <p:cNvPr id="35" name="Diagram 5">
              <a:extLst>
                <a:ext uri="{FF2B5EF4-FFF2-40B4-BE49-F238E27FC236}">
                  <a16:creationId xmlns:a16="http://schemas.microsoft.com/office/drawing/2014/main" id="{C755D94E-A85D-0C4E-8B3B-FDBBF5583D3C}"/>
                </a:ext>
              </a:extLst>
            </p:cNvPr>
            <p:cNvGraphicFramePr/>
            <p:nvPr/>
          </p:nvGraphicFramePr>
          <p:xfrm>
            <a:off x="6225574" y="1876248"/>
            <a:ext cx="3840126" cy="31124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B096AB11-6240-FF44-AC3F-F149F458BD4C}"/>
                </a:ext>
              </a:extLst>
            </p:cNvPr>
            <p:cNvSpPr txBox="1"/>
            <p:nvPr/>
          </p:nvSpPr>
          <p:spPr>
            <a:xfrm>
              <a:off x="6427859" y="3255546"/>
              <a:ext cx="931543" cy="418481"/>
            </a:xfrm>
            <a:prstGeom prst="rect">
              <a:avLst/>
            </a:prstGeom>
            <a:solidFill>
              <a:srgbClr val="FF9A00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000" b="1" dirty="0"/>
                <a:t>CEOS WG Disasters</a:t>
              </a:r>
            </a:p>
          </p:txBody>
        </p:sp>
      </p:grpSp>
      <p:pic>
        <p:nvPicPr>
          <p:cNvPr id="37" name="Picture 13">
            <a:extLst>
              <a:ext uri="{FF2B5EF4-FFF2-40B4-BE49-F238E27FC236}">
                <a16:creationId xmlns:a16="http://schemas.microsoft.com/office/drawing/2014/main" id="{658F94D3-4BA1-D04B-9A54-E46AC614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35" y="5537262"/>
            <a:ext cx="635667" cy="75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0">
            <a:extLst>
              <a:ext uri="{FF2B5EF4-FFF2-40B4-BE49-F238E27FC236}">
                <a16:creationId xmlns:a16="http://schemas.microsoft.com/office/drawing/2014/main" id="{44C3E404-07EC-4A43-ADD1-31ADDAAEDB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82909" y="5705746"/>
            <a:ext cx="1037574" cy="34585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44225" y="1442429"/>
            <a:ext cx="8294892" cy="2356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90000"/>
              </a:lnSpc>
              <a:spcAft>
                <a:spcPts val="225"/>
              </a:spcAft>
              <a:buClr>
                <a:srgbClr val="0098DB"/>
              </a:buClr>
            </a:pP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Geohazards Lab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ja-JP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lnSpc>
                <a:spcPct val="90000"/>
              </a:lnSpc>
              <a:spcAft>
                <a:spcPts val="900"/>
              </a:spcAft>
              <a:buClr>
                <a:srgbClr val="0098DB"/>
              </a:buClr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 platform with federated resources to provide data access and an online processing and e-collaboration environment to exploit EO data to assess geohazards and their impact</a:t>
            </a:r>
          </a:p>
          <a:p>
            <a:pPr marL="600075" lvl="1" indent="-257175" algn="just" defTabSz="342900">
              <a:lnSpc>
                <a:spcPct val="90000"/>
              </a:lnSpc>
              <a:spcAft>
                <a:spcPts val="45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50" charset="-128"/>
                <a:cs typeface="Arial" pitchFamily="34" charset="0"/>
              </a:rPr>
              <a:t>Supports and complements the </a:t>
            </a:r>
            <a:r>
              <a:rPr lang="en-US" altLang="ja-JP" sz="16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50" charset="-128"/>
                <a:cs typeface="Arial" pitchFamily="34" charset="0"/>
              </a:rPr>
              <a:t>CEOS WG Disasters activities </a:t>
            </a:r>
            <a:r>
              <a:rPr lang="en-US" altLang="ja-JP" sz="16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50" charset="-128"/>
                <a:cs typeface="Arial" pitchFamily="34" charset="0"/>
              </a:rPr>
              <a:t>(on-going pilots, follow-on activities and the RO),</a:t>
            </a:r>
            <a:r>
              <a:rPr lang="en-US" altLang="ja-JP" sz="16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50" charset="-128"/>
                <a:cs typeface="Arial" pitchFamily="34" charset="0"/>
              </a:rPr>
              <a:t> GSNL</a:t>
            </a:r>
            <a:r>
              <a:rPr lang="en-US" altLang="ja-JP" sz="1600" b="1" i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16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50" charset="-128"/>
                <a:cs typeface="Arial" pitchFamily="34" charset="0"/>
              </a:rPr>
              <a:t>and users from the broader geohazards community</a:t>
            </a:r>
            <a:r>
              <a:rPr lang="en-US" altLang="ja-JP" sz="16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50" charset="-128"/>
                <a:cs typeface="Arial" pitchFamily="34" charset="0"/>
              </a:rPr>
              <a:t>.</a:t>
            </a:r>
          </a:p>
          <a:p>
            <a:pPr marL="600075" lvl="1" indent="-257175" algn="just" defTabSz="342900">
              <a:lnSpc>
                <a:spcPct val="90000"/>
              </a:lnSpc>
              <a:spcAft>
                <a:spcPts val="45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Maximize use of EO techniques and cloud processing by the EO expert community</a:t>
            </a:r>
          </a:p>
          <a:p>
            <a:pPr marL="600075" lvl="1" indent="-257175" algn="just" defTabSz="342900">
              <a:lnSpc>
                <a:spcPct val="90000"/>
              </a:lnSpc>
              <a:spcAft>
                <a:spcPts val="45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Achieve acceptance of EO products by the non-EO scientific community and decision makers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9699051" y="2514600"/>
            <a:ext cx="254221" cy="1018648"/>
          </a:xfrm>
          <a:prstGeom prst="line">
            <a:avLst/>
          </a:prstGeom>
          <a:ln w="19050">
            <a:solidFill>
              <a:srgbClr val="FDC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9851451" y="3124200"/>
            <a:ext cx="271250" cy="520258"/>
          </a:xfrm>
          <a:prstGeom prst="line">
            <a:avLst/>
          </a:prstGeom>
          <a:ln w="19050">
            <a:solidFill>
              <a:srgbClr val="FDC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9638091" y="4118625"/>
            <a:ext cx="484610" cy="1062975"/>
          </a:xfrm>
          <a:prstGeom prst="line">
            <a:avLst/>
          </a:prstGeom>
          <a:ln w="19050">
            <a:solidFill>
              <a:srgbClr val="FDC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9980991" y="3852117"/>
            <a:ext cx="587452" cy="110283"/>
          </a:xfrm>
          <a:prstGeom prst="line">
            <a:avLst/>
          </a:prstGeom>
          <a:ln w="19050">
            <a:solidFill>
              <a:srgbClr val="FDC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105400"/>
            <a:ext cx="2438400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723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Tracing Data to Decisions: EO Process Vision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19600" y="5943600"/>
            <a:ext cx="6172200" cy="7831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CEOS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Agencies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baseline="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0" y="6009321"/>
            <a:ext cx="3962400" cy="681035"/>
          </a:xfrm>
          <a:prstGeom prst="roundRect">
            <a:avLst/>
          </a:prstGeom>
          <a:solidFill>
            <a:srgbClr val="00B050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Data &amp; Observations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Analysis Ready Data (ARD)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L0-L3 Raw and Pre-Processed Data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9600" y="5029200"/>
            <a:ext cx="6172200" cy="7831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+mj-lt"/>
              </a:rPr>
              <a:t>WGD DCT</a:t>
            </a:r>
            <a:endParaRPr kumimoji="0" lang="en-US" sz="1200" b="0" i="0" u="none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baseline="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200" y="5094921"/>
            <a:ext cx="3657600" cy="681035"/>
          </a:xfrm>
          <a:prstGeom prst="roundRect">
            <a:avLst/>
          </a:prstGeom>
          <a:solidFill>
            <a:srgbClr val="00B050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Commercial / Proprietary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Data Provision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Coordination &amp; Tracking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19600" y="4114800"/>
            <a:ext cx="6172200" cy="7831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+mj-lt"/>
              </a:rPr>
              <a:t>WGD WP Elements</a:t>
            </a:r>
            <a:endParaRPr kumimoji="0" lang="en-US" sz="1200" b="0" i="0" u="none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baseline="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00800" y="4180521"/>
            <a:ext cx="3276600" cy="681035"/>
          </a:xfrm>
          <a:prstGeom prst="roundRect">
            <a:avLst/>
          </a:prstGeom>
          <a:solidFill>
            <a:srgbClr val="00B050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Applications Ready Data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InSAR, Derived Products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Intercomparable time series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19600" y="3200400"/>
            <a:ext cx="6172200" cy="7831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+mj-lt"/>
              </a:rPr>
              <a:t>WGD User Interface</a:t>
            </a:r>
            <a:endParaRPr kumimoji="0" lang="en-US" sz="1200" b="0" i="0" u="none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baseline="0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53200" y="3266121"/>
            <a:ext cx="2971800" cy="681035"/>
          </a:xfrm>
          <a:prstGeom prst="roundRect">
            <a:avLst/>
          </a:prstGeom>
          <a:solidFill>
            <a:srgbClr val="00B050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Platforms / Portals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GEO Knowledge Hub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ESA TEP, Etc.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19600" y="2286000"/>
            <a:ext cx="6172200" cy="7831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WGD End Users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baseline="0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05600" y="2351721"/>
            <a:ext cx="2667000" cy="681035"/>
          </a:xfrm>
          <a:prstGeom prst="roundRect">
            <a:avLst/>
          </a:prstGeom>
          <a:solidFill>
            <a:srgbClr val="00B050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Knowledge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Sendai: EO/Statistical Integration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Early Warning, Response, Capture Use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371600"/>
            <a:ext cx="6172200" cy="7831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+mj-lt"/>
              </a:rPr>
              <a:t>Policy &amp; Programs</a:t>
            </a:r>
            <a:endParaRPr kumimoji="0" lang="en-US" sz="1200" b="0" i="0" u="none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baseline="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58000" y="1428808"/>
            <a:ext cx="2286000" cy="698061"/>
          </a:xfrm>
          <a:prstGeom prst="roundRect">
            <a:avLst/>
          </a:prstGeom>
          <a:solidFill>
            <a:srgbClr val="00B050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Sustainable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Decisions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Informed, Timely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44200" y="1524000"/>
            <a:ext cx="523218" cy="502920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Data Feeding Decisions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Decisions Driving Needs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277600" y="1447800"/>
            <a:ext cx="0" cy="52578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/>
          <p:cNvCxnSpPr/>
          <p:nvPr/>
        </p:nvCxnSpPr>
        <p:spPr>
          <a:xfrm flipV="1">
            <a:off x="10744200" y="1371600"/>
            <a:ext cx="0" cy="533400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/>
          <p:cNvSpPr txBox="1"/>
          <p:nvPr/>
        </p:nvSpPr>
        <p:spPr>
          <a:xfrm>
            <a:off x="11353800" y="5791200"/>
            <a:ext cx="838200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Credit: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Whitcraft / GEOGLAM</a:t>
            </a:r>
            <a:r>
              <a:rPr kumimoji="0" lang="en-US" sz="11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600200"/>
            <a:ext cx="4267200" cy="4724400"/>
          </a:xfrm>
        </p:spPr>
        <p:txBody>
          <a:bodyPr/>
          <a:lstStyle/>
          <a:p>
            <a:r>
              <a:rPr lang="en-US" sz="1800" i="1" dirty="0" smtClean="0"/>
              <a:t>Assess effectiveness of WG activities relative to user needs across this spectrum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WGISS Collaboration Focus Areas:</a:t>
            </a:r>
          </a:p>
          <a:p>
            <a:pPr lvl="1"/>
            <a:r>
              <a:rPr lang="en-US" sz="1800" i="1" dirty="0" smtClean="0"/>
              <a:t>ARD Strategy / PFS</a:t>
            </a:r>
          </a:p>
          <a:p>
            <a:pPr lvl="1"/>
            <a:r>
              <a:rPr lang="en-US" sz="1800" i="1" dirty="0" smtClean="0"/>
              <a:t>Cloud Migration Good </a:t>
            </a:r>
            <a:r>
              <a:rPr lang="en-US" sz="1800" i="1" dirty="0" smtClean="0"/>
              <a:t>Practices</a:t>
            </a:r>
          </a:p>
          <a:p>
            <a:pPr lvl="1"/>
            <a:r>
              <a:rPr lang="en-US" sz="1800" i="1" dirty="0" smtClean="0"/>
              <a:t>Private Sector Engagement</a:t>
            </a:r>
            <a:endParaRPr lang="en-US" sz="1800" i="1" dirty="0" smtClean="0"/>
          </a:p>
          <a:p>
            <a:pPr lvl="1"/>
            <a:r>
              <a:rPr lang="en-US" sz="1800" i="1" dirty="0" smtClean="0"/>
              <a:t>Determine joint Work Plan Deliverables for collaboration </a:t>
            </a:r>
            <a:r>
              <a:rPr lang="en-US" sz="1800" i="1" dirty="0" smtClean="0"/>
              <a:t>areas in 2021</a:t>
            </a: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756916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9315</TotalTime>
  <Words>420</Words>
  <Application>Microsoft Office PowerPoint</Application>
  <PresentationFormat>Widescreen</PresentationFormat>
  <Paragraphs>88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ＭＳ Ｐゴシック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WGDisasters Report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Borges, David (LARC-E303)[BOOZ ALLEN HAMILTON]</cp:lastModifiedBy>
  <cp:revision>147</cp:revision>
  <dcterms:modified xsi:type="dcterms:W3CDTF">2020-04-21T12:25:11Z</dcterms:modified>
</cp:coreProperties>
</file>