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19"/>
  </p:notesMasterIdLst>
  <p:sldIdLst>
    <p:sldId id="263" r:id="rId2"/>
    <p:sldId id="257" r:id="rId3"/>
    <p:sldId id="258" r:id="rId4"/>
    <p:sldId id="266" r:id="rId5"/>
    <p:sldId id="259" r:id="rId6"/>
    <p:sldId id="265" r:id="rId7"/>
    <p:sldId id="269" r:id="rId8"/>
    <p:sldId id="264" r:id="rId9"/>
    <p:sldId id="270" r:id="rId10"/>
    <p:sldId id="271" r:id="rId11"/>
    <p:sldId id="279" r:id="rId12"/>
    <p:sldId id="277" r:id="rId13"/>
    <p:sldId id="272" r:id="rId14"/>
    <p:sldId id="274" r:id="rId15"/>
    <p:sldId id="275" r:id="rId16"/>
    <p:sldId id="276" r:id="rId17"/>
    <p:sldId id="268"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Arial Rounded MT Bold" panose="020F0704030504030204" pitchFamily="34" charset="0"/>
      <p:regular r:id="rId24"/>
    </p:embeddedFont>
    <p:embeddedFont>
      <p:font typeface="Avenir"/>
      <p:regular r:id="rId25"/>
      <p:italic r:id="rId26"/>
    </p:embeddedFont>
    <p:embeddedFont>
      <p:font typeface="Helvetica Neue"/>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660033"/>
    <a:srgbClr val="CCCCFF"/>
    <a:srgbClr val="9999FF"/>
    <a:srgbClr val="00CC99"/>
    <a:srgbClr val="006666"/>
    <a:srgbClr val="008080"/>
    <a:srgbClr val="33CCFF"/>
    <a:srgbClr val="3366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441" autoAdjust="0"/>
  </p:normalViewPr>
  <p:slideViewPr>
    <p:cSldViewPr snapToGrid="0">
      <p:cViewPr varScale="1">
        <p:scale>
          <a:sx n="87" d="100"/>
          <a:sy n="87"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411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47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SzPts val="1600"/>
              <a:buNone/>
            </a:pPr>
            <a:endParaRPr lang="en-US" sz="1800" i="1" dirty="0" smtClean="0"/>
          </a:p>
        </p:txBody>
      </p:sp>
    </p:spTree>
    <p:extLst>
      <p:ext uri="{BB962C8B-B14F-4D97-AF65-F5344CB8AC3E}">
        <p14:creationId xmlns:p14="http://schemas.microsoft.com/office/powerpoint/2010/main" val="296499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97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88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634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2" name="Google Shape;12;p3"/>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idx="4294967295"/>
          </p:nvPr>
        </p:nvSpPr>
        <p:spPr>
          <a:xfrm>
            <a:off x="339969" y="2291863"/>
            <a:ext cx="869852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dirty="0" smtClean="0">
                <a:solidFill>
                  <a:srgbClr val="FFFFFF"/>
                </a:solidFill>
                <a:latin typeface="+mn-lt"/>
                <a:sym typeface="Helvetica Neue"/>
              </a:rPr>
              <a:t>CEOS Executive Officer Report</a:t>
            </a:r>
            <a:endParaRPr sz="1100" dirty="0">
              <a:latin typeface="+mn-lt"/>
            </a:endParaRPr>
          </a:p>
        </p:txBody>
      </p:sp>
      <p:sp>
        <p:nvSpPr>
          <p:cNvPr id="18" name="Google Shape;18;p4"/>
          <p:cNvSpPr/>
          <p:nvPr/>
        </p:nvSpPr>
        <p:spPr>
          <a:xfrm>
            <a:off x="339969" y="4069703"/>
            <a:ext cx="5310554" cy="1873898"/>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b="0" i="0" u="none" strike="noStrike" cap="none" dirty="0" smtClean="0">
                <a:solidFill>
                  <a:srgbClr val="FFFFFF"/>
                </a:solidFill>
              </a:rPr>
              <a:t>Kerry Ann Sawyer, NOAA, CEOS Executive Officer</a:t>
            </a:r>
            <a:endParaRPr dirty="0"/>
          </a:p>
          <a:p>
            <a:pPr marL="0" marR="0" lvl="0" indent="0" algn="l" rtl="0">
              <a:lnSpc>
                <a:spcPct val="150000"/>
              </a:lnSpc>
              <a:spcBef>
                <a:spcPts val="0"/>
              </a:spcBef>
              <a:spcAft>
                <a:spcPts val="0"/>
              </a:spcAft>
              <a:buNone/>
            </a:pPr>
            <a:r>
              <a:rPr lang="en-US" sz="1800" b="0" i="0" u="none" strike="noStrike" cap="none" dirty="0">
                <a:solidFill>
                  <a:srgbClr val="FFFFFF"/>
                </a:solidFill>
              </a:rPr>
              <a:t>CEOS </a:t>
            </a:r>
            <a:r>
              <a:rPr lang="en-US" sz="1800" b="0" i="0" u="none" strike="noStrike" cap="none" dirty="0" smtClean="0">
                <a:solidFill>
                  <a:srgbClr val="FFFFFF"/>
                </a:solidFill>
              </a:rPr>
              <a:t>WGISS-49</a:t>
            </a:r>
            <a:endParaRPr dirty="0"/>
          </a:p>
          <a:p>
            <a:pPr marL="0" marR="0" lvl="0" indent="0" algn="l" rtl="0">
              <a:lnSpc>
                <a:spcPct val="150000"/>
              </a:lnSpc>
              <a:spcBef>
                <a:spcPts val="0"/>
              </a:spcBef>
              <a:spcAft>
                <a:spcPts val="0"/>
              </a:spcAft>
              <a:buNone/>
            </a:pPr>
            <a:r>
              <a:rPr lang="en-US" sz="1800" dirty="0">
                <a:solidFill>
                  <a:srgbClr val="FFFFFF"/>
                </a:solidFill>
              </a:rPr>
              <a:t>Virtual Meeting</a:t>
            </a:r>
            <a:endParaRPr dirty="0"/>
          </a:p>
          <a:p>
            <a:pPr marL="0" marR="0" lvl="0" indent="0" algn="l" rtl="0">
              <a:lnSpc>
                <a:spcPct val="150000"/>
              </a:lnSpc>
              <a:spcBef>
                <a:spcPts val="0"/>
              </a:spcBef>
              <a:spcAft>
                <a:spcPts val="0"/>
              </a:spcAft>
              <a:buNone/>
            </a:pPr>
            <a:r>
              <a:rPr lang="en-US" sz="1800" dirty="0" smtClean="0">
                <a:solidFill>
                  <a:srgbClr val="FFFFFF"/>
                </a:solidFill>
              </a:rPr>
              <a:t>21 April 2020</a:t>
            </a:r>
            <a:endParaRPr dirty="0"/>
          </a:p>
        </p:txBody>
      </p:sp>
      <p:pic>
        <p:nvPicPr>
          <p:cNvPr id="19" name="Google Shape;19;p4"/>
          <p:cNvPicPr preferRelativeResize="0"/>
          <p:nvPr/>
        </p:nvPicPr>
        <p:blipFill rotWithShape="1">
          <a:blip r:embed="rId3">
            <a:alphaModFix/>
          </a:blip>
          <a:srcRect/>
          <a:stretch/>
        </p:blipFill>
        <p:spPr>
          <a:xfrm>
            <a:off x="622789" y="900884"/>
            <a:ext cx="2507906" cy="993132"/>
          </a:xfrm>
          <a:prstGeom prst="rect">
            <a:avLst/>
          </a:prstGeom>
          <a:noFill/>
          <a:ln>
            <a:noFill/>
          </a:ln>
        </p:spPr>
      </p:pic>
      <p:sp>
        <p:nvSpPr>
          <p:cNvPr id="20" name="Google Shape;20;p4"/>
          <p:cNvSpPr txBox="1"/>
          <p:nvPr/>
        </p:nvSpPr>
        <p:spPr>
          <a:xfrm>
            <a:off x="622789" y="1941836"/>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dirty="0">
                <a:solidFill>
                  <a:schemeClr val="lt1"/>
                </a:solidFill>
                <a:latin typeface="Helvetica Neue"/>
                <a:ea typeface="Helvetica Neue"/>
                <a:cs typeface="Helvetica Neue"/>
                <a:sym typeface="Helvetica Neue"/>
              </a:rPr>
              <a:t>Committee on Earth Observation Satellites</a:t>
            </a:r>
            <a:endParaRPr dirty="0"/>
          </a:p>
        </p:txBody>
      </p:sp>
    </p:spTree>
    <p:extLst>
      <p:ext uri="{BB962C8B-B14F-4D97-AF65-F5344CB8AC3E}">
        <p14:creationId xmlns:p14="http://schemas.microsoft.com/office/powerpoint/2010/main" val="1699400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pic>
        <p:nvPicPr>
          <p:cNvPr id="5" name="Picture 4"/>
          <p:cNvPicPr>
            <a:picLocks noChangeAspect="1"/>
          </p:cNvPicPr>
          <p:nvPr/>
        </p:nvPicPr>
        <p:blipFill rotWithShape="1">
          <a:blip r:embed="rId2"/>
          <a:srcRect l="8145" r="3091" b="11589"/>
          <a:stretch/>
        </p:blipFill>
        <p:spPr>
          <a:xfrm>
            <a:off x="2137273" y="-4265"/>
            <a:ext cx="5295892" cy="6820950"/>
          </a:xfrm>
          <a:prstGeom prst="rect">
            <a:avLst/>
          </a:prstGeom>
        </p:spPr>
      </p:pic>
    </p:spTree>
    <p:extLst>
      <p:ext uri="{BB962C8B-B14F-4D97-AF65-F5344CB8AC3E}">
        <p14:creationId xmlns:p14="http://schemas.microsoft.com/office/powerpoint/2010/main" val="3861760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
        <p:nvSpPr>
          <p:cNvPr id="3" name="Text Placeholder 2"/>
          <p:cNvSpPr>
            <a:spLocks noGrp="1"/>
          </p:cNvSpPr>
          <p:nvPr>
            <p:ph type="body" idx="1"/>
          </p:nvPr>
        </p:nvSpPr>
        <p:spPr/>
        <p:txBody>
          <a:bodyPr/>
          <a:lstStyle/>
          <a:p>
            <a:pPr fontAlgn="base"/>
            <a:r>
              <a:rPr lang="en-US" b="0" dirty="0"/>
              <a:t>Engaging the </a:t>
            </a:r>
            <a:r>
              <a:rPr lang="en-US" dirty="0"/>
              <a:t>private sector early before ARD standards are defined</a:t>
            </a:r>
            <a:r>
              <a:rPr lang="en-US" b="0" dirty="0"/>
              <a:t>, and promoting </a:t>
            </a:r>
            <a:r>
              <a:rPr lang="en-US" dirty="0"/>
              <a:t>complementarity</a:t>
            </a:r>
            <a:r>
              <a:rPr lang="en-US" b="0" dirty="0"/>
              <a:t> between government and private sector datasets should be considered.</a:t>
            </a:r>
          </a:p>
          <a:p>
            <a:pPr fontAlgn="base"/>
            <a:r>
              <a:rPr lang="en-US" dirty="0" smtClean="0"/>
              <a:t>CEOS</a:t>
            </a:r>
            <a:r>
              <a:rPr lang="en-US" b="0" dirty="0" smtClean="0"/>
              <a:t> should identify </a:t>
            </a:r>
            <a:r>
              <a:rPr lang="en-US" dirty="0" smtClean="0"/>
              <a:t>representatives</a:t>
            </a:r>
            <a:r>
              <a:rPr lang="en-US" b="0" dirty="0" smtClean="0"/>
              <a:t> on each of the new </a:t>
            </a:r>
            <a:r>
              <a:rPr lang="en-US" dirty="0" smtClean="0"/>
              <a:t>GEO Working Groups (</a:t>
            </a:r>
            <a:r>
              <a:rPr lang="en-US" dirty="0" smtClean="0">
                <a:solidFill>
                  <a:srgbClr val="CC0066"/>
                </a:solidFill>
              </a:rPr>
              <a:t>see next slide</a:t>
            </a:r>
            <a:r>
              <a:rPr lang="en-US" dirty="0" smtClean="0"/>
              <a:t>)</a:t>
            </a:r>
            <a:r>
              <a:rPr lang="en-US" b="0" dirty="0" smtClean="0"/>
              <a:t>. </a:t>
            </a:r>
            <a:r>
              <a:rPr lang="en-US" i="1" dirty="0" smtClean="0"/>
              <a:t>SIT-35-10</a:t>
            </a:r>
          </a:p>
          <a:p>
            <a:pPr fontAlgn="base"/>
            <a:r>
              <a:rPr lang="en-US" dirty="0" smtClean="0"/>
              <a:t>GEO</a:t>
            </a:r>
            <a:r>
              <a:rPr lang="en-US" b="0" dirty="0" smtClean="0"/>
              <a:t> </a:t>
            </a:r>
            <a:r>
              <a:rPr lang="en-US" b="0" dirty="0"/>
              <a:t>Secretariat flagged strong interest in </a:t>
            </a:r>
            <a:r>
              <a:rPr lang="en-US" dirty="0"/>
              <a:t>CEOS support on data cube instances and SDGs</a:t>
            </a:r>
            <a:r>
              <a:rPr lang="en-US" b="0" dirty="0"/>
              <a:t>.</a:t>
            </a:r>
          </a:p>
          <a:p>
            <a:pPr fontAlgn="base"/>
            <a:r>
              <a:rPr lang="en-US" b="0" dirty="0" smtClean="0"/>
              <a:t>SIT Chair Team will continue with its </a:t>
            </a:r>
            <a:r>
              <a:rPr lang="en-US" dirty="0" smtClean="0"/>
              <a:t>engagement plan for CEOS Working Teams</a:t>
            </a:r>
            <a:r>
              <a:rPr lang="en-US" b="0" dirty="0" smtClean="0"/>
              <a:t> via: Working Team All-Hands calls; the new VC reports to CEOS SEC; and informal working </a:t>
            </a:r>
            <a:r>
              <a:rPr lang="en-US" b="0" dirty="0" err="1" smtClean="0"/>
              <a:t>telcons</a:t>
            </a:r>
            <a:r>
              <a:rPr lang="en-US" b="0" dirty="0" smtClean="0"/>
              <a:t> with VC Co-Leads.</a:t>
            </a:r>
          </a:p>
          <a:p>
            <a:pPr fontAlgn="base"/>
            <a:r>
              <a:rPr lang="en-US" b="0" dirty="0" smtClean="0"/>
              <a:t>CEOS </a:t>
            </a:r>
            <a:r>
              <a:rPr lang="en-US" b="0" dirty="0"/>
              <a:t>community is encouraged to utilize the </a:t>
            </a:r>
            <a:r>
              <a:rPr lang="en-US" dirty="0"/>
              <a:t>CEOS Deliverables Tracking Tool</a:t>
            </a:r>
            <a:r>
              <a:rPr lang="en-US" b="0" dirty="0"/>
              <a:t> fully in updating their Deliverables in order to help support the </a:t>
            </a:r>
            <a:r>
              <a:rPr lang="en-US" dirty="0"/>
              <a:t>sustainability of the CEOS Work Plan</a:t>
            </a:r>
            <a:r>
              <a:rPr lang="en-US" b="0" dirty="0"/>
              <a:t>.</a:t>
            </a:r>
          </a:p>
          <a:p>
            <a:endParaRPr lang="en-US" dirty="0"/>
          </a:p>
        </p:txBody>
      </p:sp>
      <p:sp>
        <p:nvSpPr>
          <p:cNvPr id="4" name="Text Placeholder 3"/>
          <p:cNvSpPr>
            <a:spLocks noGrp="1"/>
          </p:cNvSpPr>
          <p:nvPr>
            <p:ph type="body" idx="2"/>
          </p:nvPr>
        </p:nvSpPr>
        <p:spPr>
          <a:xfrm>
            <a:off x="1981200" y="76200"/>
            <a:ext cx="5433152" cy="914400"/>
          </a:xfrm>
        </p:spPr>
        <p:txBody>
          <a:bodyPr/>
          <a:lstStyle/>
          <a:p>
            <a:r>
              <a:rPr lang="en-US" dirty="0" smtClean="0"/>
              <a:t>Key Relevant Discussion Points and Actions for WGISS</a:t>
            </a:r>
            <a:endParaRPr lang="en-US" dirty="0"/>
          </a:p>
        </p:txBody>
      </p:sp>
    </p:spTree>
    <p:extLst>
      <p:ext uri="{BB962C8B-B14F-4D97-AF65-F5344CB8AC3E}">
        <p14:creationId xmlns:p14="http://schemas.microsoft.com/office/powerpoint/2010/main" val="4191866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
        <p:nvSpPr>
          <p:cNvPr id="3" name="Text Placeholder 2"/>
          <p:cNvSpPr>
            <a:spLocks noGrp="1"/>
          </p:cNvSpPr>
          <p:nvPr>
            <p:ph type="body" idx="1"/>
          </p:nvPr>
        </p:nvSpPr>
        <p:spPr>
          <a:xfrm>
            <a:off x="0" y="1153099"/>
            <a:ext cx="9144000" cy="4400392"/>
          </a:xfrm>
        </p:spPr>
        <p:txBody>
          <a:bodyPr/>
          <a:lstStyle/>
          <a:p>
            <a:pPr marL="0" indent="0">
              <a:spcBef>
                <a:spcPts val="400"/>
              </a:spcBef>
              <a:buNone/>
            </a:pPr>
            <a:r>
              <a:rPr lang="en-US" sz="1800" dirty="0" smtClean="0"/>
              <a:t>The </a:t>
            </a:r>
            <a:r>
              <a:rPr lang="en-US" sz="1800" dirty="0"/>
              <a:t>GEO Secretariat is requesting GEO Members and Participating Organizations nominate individuals to participate in the four GEO Working Groups </a:t>
            </a:r>
            <a:r>
              <a:rPr lang="en-US" sz="1800" dirty="0" smtClean="0"/>
              <a:t>(</a:t>
            </a:r>
            <a:r>
              <a:rPr lang="en-US" sz="1800" dirty="0"/>
              <a:t>Capacity Development Working Group (CD-WG), Climate Change Working Group (CC-WG), Disaster Risk Reduction Working Group (DRR-WG), and the </a:t>
            </a:r>
            <a:r>
              <a:rPr lang="en-US" sz="1800" dirty="0">
                <a:solidFill>
                  <a:srgbClr val="CC0066"/>
                </a:solidFill>
              </a:rPr>
              <a:t>Data Working Group (Data-WG</a:t>
            </a:r>
            <a:r>
              <a:rPr lang="en-US" sz="1800" dirty="0" smtClean="0">
                <a:solidFill>
                  <a:srgbClr val="CC0066"/>
                </a:solidFill>
              </a:rPr>
              <a:t>)</a:t>
            </a:r>
            <a:r>
              <a:rPr lang="en-US" sz="1800" dirty="0" smtClean="0"/>
              <a:t>) that </a:t>
            </a:r>
            <a:r>
              <a:rPr lang="en-US" sz="1800" dirty="0"/>
              <a:t>were created under the </a:t>
            </a:r>
            <a:r>
              <a:rPr lang="en-US" sz="1800" i="1" dirty="0"/>
              <a:t>GEO Engagement Priorities Coordination </a:t>
            </a:r>
            <a:r>
              <a:rPr lang="en-US" sz="1800" dirty="0"/>
              <a:t>and </a:t>
            </a:r>
            <a:r>
              <a:rPr lang="en-US" sz="1800" i="1" dirty="0"/>
              <a:t>GEOSS Data, Information and Knowledge Resources </a:t>
            </a:r>
            <a:r>
              <a:rPr lang="en-US" sz="1800" dirty="0"/>
              <a:t>Foundational Tasks of the </a:t>
            </a:r>
            <a:r>
              <a:rPr lang="en-US" sz="1800" i="1" dirty="0"/>
              <a:t>2020-2022 GEO Work </a:t>
            </a:r>
            <a:r>
              <a:rPr lang="en-US" sz="1800" i="1" dirty="0" err="1"/>
              <a:t>Programme</a:t>
            </a:r>
            <a:r>
              <a:rPr lang="en-US" sz="1800" dirty="0" smtClean="0"/>
              <a:t>.</a:t>
            </a:r>
            <a:r>
              <a:rPr lang="en-US" sz="1800" dirty="0"/>
              <a:t> </a:t>
            </a:r>
            <a:endParaRPr lang="en-US" sz="1800" dirty="0" smtClean="0"/>
          </a:p>
          <a:p>
            <a:pPr marL="0" indent="0">
              <a:spcBef>
                <a:spcPts val="400"/>
              </a:spcBef>
              <a:buNone/>
            </a:pPr>
            <a:r>
              <a:rPr lang="en-US" sz="1800" dirty="0" smtClean="0"/>
              <a:t>In 27 March email, CEOS Entities were asked to identify </a:t>
            </a:r>
            <a:r>
              <a:rPr lang="en-US" sz="1800" dirty="0"/>
              <a:t>experts to participate in the four GEO Working Groups on behalf of CEOS.  As discussed during our virtual SIT-35 meeting, we </a:t>
            </a:r>
            <a:r>
              <a:rPr lang="en-US" sz="1800" dirty="0" smtClean="0"/>
              <a:t>agreed representatives </a:t>
            </a:r>
            <a:r>
              <a:rPr lang="en-US" sz="1800" dirty="0"/>
              <a:t>from </a:t>
            </a:r>
            <a:r>
              <a:rPr lang="en-US" sz="1800" dirty="0" err="1"/>
              <a:t>WGCapD</a:t>
            </a:r>
            <a:r>
              <a:rPr lang="en-US" sz="1800" dirty="0"/>
              <a:t>, </a:t>
            </a:r>
            <a:r>
              <a:rPr lang="en-US" sz="1800" dirty="0">
                <a:solidFill>
                  <a:srgbClr val="CC0066"/>
                </a:solidFill>
              </a:rPr>
              <a:t>WGISS</a:t>
            </a:r>
            <a:r>
              <a:rPr lang="en-US" sz="1800" dirty="0"/>
              <a:t>, and </a:t>
            </a:r>
            <a:r>
              <a:rPr lang="en-US" sz="1800" dirty="0" err="1"/>
              <a:t>WGDisasters</a:t>
            </a:r>
            <a:r>
              <a:rPr lang="en-US" sz="1800" dirty="0"/>
              <a:t> would be best suited to participate in the CD-WG, </a:t>
            </a:r>
            <a:r>
              <a:rPr lang="en-US" sz="1800" dirty="0">
                <a:solidFill>
                  <a:srgbClr val="CC0066"/>
                </a:solidFill>
              </a:rPr>
              <a:t>Data-WG</a:t>
            </a:r>
            <a:r>
              <a:rPr lang="en-US" sz="1800" dirty="0"/>
              <a:t>, and DRR-WG, </a:t>
            </a:r>
            <a:r>
              <a:rPr lang="en-US" sz="1800" dirty="0" smtClean="0"/>
              <a:t>respectively.</a:t>
            </a:r>
          </a:p>
          <a:p>
            <a:pPr marL="0" indent="0">
              <a:spcBef>
                <a:spcPts val="400"/>
              </a:spcBef>
              <a:buNone/>
            </a:pPr>
            <a:r>
              <a:rPr lang="en-US" sz="1800" dirty="0" smtClean="0"/>
              <a:t>WGISS has not yet responded to this request to participate in the Data-WG but NASA and ISRO have nominated reps.  </a:t>
            </a:r>
          </a:p>
          <a:p>
            <a:pPr marL="0" indent="0">
              <a:spcBef>
                <a:spcPts val="400"/>
              </a:spcBef>
              <a:buNone/>
            </a:pPr>
            <a:r>
              <a:rPr lang="en-US" sz="1800" dirty="0" smtClean="0">
                <a:solidFill>
                  <a:srgbClr val="CC0066"/>
                </a:solidFill>
              </a:rPr>
              <a:t>ACTION:  Does WGISS wish to nominate a representative?</a:t>
            </a:r>
            <a:endParaRPr lang="en-US" sz="1800" dirty="0">
              <a:solidFill>
                <a:srgbClr val="CC0066"/>
              </a:solidFill>
            </a:endParaRPr>
          </a:p>
        </p:txBody>
      </p:sp>
      <p:sp>
        <p:nvSpPr>
          <p:cNvPr id="4" name="Text Placeholder 3"/>
          <p:cNvSpPr>
            <a:spLocks noGrp="1"/>
          </p:cNvSpPr>
          <p:nvPr>
            <p:ph type="body" idx="2"/>
          </p:nvPr>
        </p:nvSpPr>
        <p:spPr/>
        <p:txBody>
          <a:bodyPr/>
          <a:lstStyle/>
          <a:p>
            <a:r>
              <a:rPr lang="en-US" dirty="0" smtClean="0"/>
              <a:t>Request to WGISS</a:t>
            </a:r>
          </a:p>
          <a:p>
            <a:r>
              <a:rPr lang="en-US" dirty="0" smtClean="0"/>
              <a:t>SIT 35-10</a:t>
            </a:r>
            <a:endParaRPr lang="en-US" dirty="0"/>
          </a:p>
        </p:txBody>
      </p:sp>
      <p:sp>
        <p:nvSpPr>
          <p:cNvPr id="5" name="TextBox 4"/>
          <p:cNvSpPr txBox="1"/>
          <p:nvPr/>
        </p:nvSpPr>
        <p:spPr>
          <a:xfrm>
            <a:off x="38099" y="5553491"/>
            <a:ext cx="9105901" cy="1169551"/>
          </a:xfrm>
          <a:prstGeom prst="rect">
            <a:avLst/>
          </a:prstGeom>
          <a:noFill/>
        </p:spPr>
        <p:txBody>
          <a:bodyPr wrap="square" rtlCol="0">
            <a:spAutoFit/>
          </a:bodyPr>
          <a:lstStyle/>
          <a:p>
            <a:r>
              <a:rPr lang="en-US" b="1" i="1" dirty="0">
                <a:solidFill>
                  <a:srgbClr val="002060"/>
                </a:solidFill>
              </a:rPr>
              <a:t>The Data Working Group (Data-WG)</a:t>
            </a:r>
            <a:r>
              <a:rPr lang="en-US" i="1" dirty="0">
                <a:solidFill>
                  <a:srgbClr val="002060"/>
                </a:solidFill>
              </a:rPr>
              <a:t> is working with the GEO community and with external stakeholders to address data policy, data ethics and data governance issues related to the collection and use of Earth observations. Recognizing the value of open Earth observation data, GEO Principals endorsed the GEO Data Sharing Principles which promote ‘Open Data by Default.’ This group will help GEO advance open data policies, thereby improving the uptake of Earth observations for the benefit of all stakeholders</a:t>
            </a:r>
            <a:r>
              <a:rPr lang="en-US" i="1"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1313712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
        <p:nvSpPr>
          <p:cNvPr id="6" name="Google Shape;25;p5"/>
          <p:cNvSpPr txBox="1">
            <a:spLocks noGrp="1"/>
          </p:cNvSpPr>
          <p:nvPr>
            <p:ph type="body" idx="1"/>
          </p:nvPr>
        </p:nvSpPr>
        <p:spPr>
          <a:xfrm>
            <a:off x="5862" y="1160584"/>
            <a:ext cx="5579690" cy="5468815"/>
          </a:xfrm>
          <a:prstGeom prst="rect">
            <a:avLst/>
          </a:prstGeom>
          <a:noFill/>
          <a:ln>
            <a:noFill/>
          </a:ln>
        </p:spPr>
        <p:txBody>
          <a:bodyPr spcFirstLastPara="1" wrap="square" lIns="91425" tIns="45700" rIns="91425" bIns="45700" anchor="t" anchorCtr="0">
            <a:noAutofit/>
          </a:bodyPr>
          <a:lstStyle/>
          <a:p>
            <a:pPr marL="0" indent="0" algn="ctr">
              <a:spcBef>
                <a:spcPts val="0"/>
              </a:spcBef>
              <a:buSzPts val="1600"/>
              <a:buNone/>
            </a:pPr>
            <a:endParaRPr lang="en-US" sz="3600" dirty="0" smtClean="0"/>
          </a:p>
          <a:p>
            <a:pPr marL="0" indent="0" algn="ctr">
              <a:spcBef>
                <a:spcPts val="0"/>
              </a:spcBef>
              <a:buSzPts val="1600"/>
              <a:buNone/>
            </a:pPr>
            <a:r>
              <a:rPr lang="en-US" sz="3600" dirty="0" smtClean="0">
                <a:solidFill>
                  <a:srgbClr val="002060"/>
                </a:solidFill>
              </a:rPr>
              <a:t>Key Takeaways from CEOS-GEO Bilateral Meeting</a:t>
            </a:r>
          </a:p>
        </p:txBody>
      </p:sp>
    </p:spTree>
    <p:extLst>
      <p:ext uri="{BB962C8B-B14F-4D97-AF65-F5344CB8AC3E}">
        <p14:creationId xmlns:p14="http://schemas.microsoft.com/office/powerpoint/2010/main" val="394829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5862" y="1160584"/>
            <a:ext cx="9138138" cy="5468815"/>
          </a:xfrm>
          <a:prstGeom prst="rect">
            <a:avLst/>
          </a:prstGeom>
          <a:noFill/>
          <a:ln>
            <a:noFill/>
          </a:ln>
        </p:spPr>
        <p:txBody>
          <a:bodyPr spcFirstLastPara="1" wrap="square" lIns="91425" tIns="45700" rIns="91425" bIns="45700" anchor="t" anchorCtr="0">
            <a:noAutofit/>
          </a:bodyPr>
          <a:lstStyle/>
          <a:p>
            <a:pPr marL="0" indent="0">
              <a:spcBef>
                <a:spcPts val="0"/>
              </a:spcBef>
              <a:buSzPts val="1600"/>
              <a:buNone/>
            </a:pPr>
            <a:r>
              <a:rPr lang="en-US" sz="1800" u="sng" dirty="0" smtClean="0"/>
              <a:t>Meeting Particulars:</a:t>
            </a:r>
          </a:p>
          <a:p>
            <a:pPr marL="285750" indent="-285750">
              <a:spcBef>
                <a:spcPts val="0"/>
              </a:spcBef>
              <a:buSzPts val="1600"/>
            </a:pPr>
            <a:r>
              <a:rPr lang="en-US" sz="1800" dirty="0" smtClean="0"/>
              <a:t>Date</a:t>
            </a:r>
            <a:r>
              <a:rPr lang="en-US" sz="1800" b="0" dirty="0" smtClean="0"/>
              <a:t>:  3-4 February 2020</a:t>
            </a:r>
          </a:p>
          <a:p>
            <a:pPr marL="0" indent="0">
              <a:spcBef>
                <a:spcPts val="0"/>
              </a:spcBef>
              <a:buSzPts val="1600"/>
              <a:buNone/>
            </a:pPr>
            <a:endParaRPr lang="en-US" sz="1800" b="0" dirty="0" smtClean="0"/>
          </a:p>
          <a:p>
            <a:pPr marL="285750" indent="-285750">
              <a:spcBef>
                <a:spcPts val="0"/>
              </a:spcBef>
              <a:buSzPts val="1600"/>
            </a:pPr>
            <a:r>
              <a:rPr lang="en-US" sz="1800" dirty="0" smtClean="0"/>
              <a:t>Location</a:t>
            </a:r>
            <a:r>
              <a:rPr lang="en-US" sz="1800" b="0" dirty="0" smtClean="0"/>
              <a:t>:  WMO Building, Geneva, Switzerland</a:t>
            </a:r>
          </a:p>
          <a:p>
            <a:pPr marL="0" indent="0">
              <a:spcBef>
                <a:spcPts val="0"/>
              </a:spcBef>
              <a:buSzPts val="1600"/>
              <a:buNone/>
            </a:pPr>
            <a:endParaRPr lang="en-US" sz="1800" b="0" dirty="0" smtClean="0"/>
          </a:p>
          <a:p>
            <a:pPr marL="285750" indent="-285750">
              <a:spcBef>
                <a:spcPts val="0"/>
              </a:spcBef>
              <a:buSzPts val="1600"/>
            </a:pPr>
            <a:r>
              <a:rPr lang="en-US" sz="1800" dirty="0" smtClean="0"/>
              <a:t>Participants</a:t>
            </a:r>
            <a:r>
              <a:rPr lang="en-US" sz="1800" b="0" dirty="0" smtClean="0"/>
              <a:t>:  Gilberto </a:t>
            </a:r>
            <a:r>
              <a:rPr lang="en-US" sz="1800" dirty="0" err="1" smtClean="0"/>
              <a:t>Camara</a:t>
            </a:r>
            <a:r>
              <a:rPr lang="en-US" sz="1800" b="0" dirty="0" smtClean="0"/>
              <a:t>, Doug </a:t>
            </a:r>
            <a:r>
              <a:rPr lang="en-US" sz="1800" dirty="0" err="1" smtClean="0"/>
              <a:t>Cripe</a:t>
            </a:r>
            <a:r>
              <a:rPr lang="en-US" sz="1800" b="0" dirty="0" smtClean="0"/>
              <a:t>, Steven </a:t>
            </a:r>
            <a:r>
              <a:rPr lang="en-US" sz="1800" dirty="0" err="1" smtClean="0"/>
              <a:t>Ramage</a:t>
            </a:r>
            <a:r>
              <a:rPr lang="en-US" sz="1800" b="0" dirty="0" smtClean="0"/>
              <a:t>, Craig </a:t>
            </a:r>
            <a:r>
              <a:rPr lang="en-US" sz="1800" dirty="0" err="1" smtClean="0"/>
              <a:t>Larlee</a:t>
            </a:r>
            <a:r>
              <a:rPr lang="en-US" sz="1800" b="0" dirty="0" smtClean="0"/>
              <a:t>, Florian </a:t>
            </a:r>
            <a:r>
              <a:rPr lang="en-US" sz="1800" dirty="0" err="1" smtClean="0"/>
              <a:t>Fraziskakis</a:t>
            </a:r>
            <a:r>
              <a:rPr lang="en-US" sz="1800" b="0" dirty="0" smtClean="0"/>
              <a:t>, Sara </a:t>
            </a:r>
            <a:r>
              <a:rPr lang="en-US" sz="1800" dirty="0" err="1" smtClean="0"/>
              <a:t>Venturini</a:t>
            </a:r>
            <a:r>
              <a:rPr lang="en-US" sz="1800" b="0" dirty="0" smtClean="0"/>
              <a:t>, Ian </a:t>
            </a:r>
            <a:r>
              <a:rPr lang="en-US" sz="1800" dirty="0" smtClean="0"/>
              <a:t>Jarvis</a:t>
            </a:r>
            <a:r>
              <a:rPr lang="en-US" sz="1800" b="0" dirty="0" smtClean="0"/>
              <a:t>, </a:t>
            </a:r>
            <a:r>
              <a:rPr lang="en-US" sz="1800" b="0" dirty="0" err="1" smtClean="0"/>
              <a:t>Wenbo</a:t>
            </a:r>
            <a:r>
              <a:rPr lang="en-US" sz="1800" b="0" dirty="0" smtClean="0"/>
              <a:t> </a:t>
            </a:r>
            <a:r>
              <a:rPr lang="en-US" sz="1800" dirty="0" smtClean="0"/>
              <a:t>Chu</a:t>
            </a:r>
            <a:r>
              <a:rPr lang="en-US" sz="1800" b="0" dirty="0" smtClean="0"/>
              <a:t>, Paola </a:t>
            </a:r>
            <a:r>
              <a:rPr lang="en-US" sz="1800" dirty="0" smtClean="0"/>
              <a:t>de Salvo</a:t>
            </a:r>
            <a:r>
              <a:rPr lang="en-US" sz="1800" b="0" dirty="0" smtClean="0"/>
              <a:t>, Theodora </a:t>
            </a:r>
            <a:r>
              <a:rPr lang="en-US" sz="1800" dirty="0" smtClean="0"/>
              <a:t>Mills</a:t>
            </a:r>
            <a:r>
              <a:rPr lang="en-US" sz="1800" b="0" dirty="0" smtClean="0"/>
              <a:t>, Alex </a:t>
            </a:r>
            <a:r>
              <a:rPr lang="en-US" sz="1800" dirty="0" smtClean="0"/>
              <a:t>Held</a:t>
            </a:r>
            <a:r>
              <a:rPr lang="en-US" sz="1800" b="0" dirty="0" smtClean="0"/>
              <a:t>, Adam </a:t>
            </a:r>
            <a:r>
              <a:rPr lang="en-US" sz="1800" dirty="0" smtClean="0"/>
              <a:t>Lewis</a:t>
            </a:r>
            <a:r>
              <a:rPr lang="en-US" sz="1800" b="0" dirty="0" smtClean="0"/>
              <a:t>, PG </a:t>
            </a:r>
            <a:r>
              <a:rPr lang="en-US" sz="1800" dirty="0" err="1" smtClean="0"/>
              <a:t>Diwakar</a:t>
            </a:r>
            <a:r>
              <a:rPr lang="en-US" sz="1800" b="0" dirty="0" smtClean="0"/>
              <a:t>, Jonathon </a:t>
            </a:r>
            <a:r>
              <a:rPr lang="en-US" sz="1800" dirty="0" smtClean="0"/>
              <a:t>Ross</a:t>
            </a:r>
            <a:r>
              <a:rPr lang="en-US" sz="1800" b="0" dirty="0" smtClean="0"/>
              <a:t>, </a:t>
            </a:r>
            <a:r>
              <a:rPr lang="en-US" sz="1800" b="0" dirty="0" err="1" smtClean="0"/>
              <a:t>Andreia</a:t>
            </a:r>
            <a:r>
              <a:rPr lang="en-US" sz="1800" b="0" dirty="0" smtClean="0"/>
              <a:t> </a:t>
            </a:r>
            <a:r>
              <a:rPr lang="en-US" sz="1800" dirty="0" err="1" smtClean="0"/>
              <a:t>Siquiera</a:t>
            </a:r>
            <a:r>
              <a:rPr lang="en-US" sz="1800" b="0" dirty="0" smtClean="0"/>
              <a:t>, Flora </a:t>
            </a:r>
            <a:r>
              <a:rPr lang="en-US" sz="1800" dirty="0" err="1" smtClean="0"/>
              <a:t>Kerblat</a:t>
            </a:r>
            <a:r>
              <a:rPr lang="en-US" sz="1800" b="0" dirty="0" smtClean="0"/>
              <a:t>, Ivan </a:t>
            </a:r>
            <a:r>
              <a:rPr lang="en-US" sz="1800" dirty="0" smtClean="0"/>
              <a:t>Petiteville</a:t>
            </a:r>
            <a:r>
              <a:rPr lang="en-US" sz="1800" b="0" dirty="0" smtClean="0"/>
              <a:t>, Brian </a:t>
            </a:r>
            <a:r>
              <a:rPr lang="en-US" sz="1800" dirty="0" smtClean="0"/>
              <a:t>Killough</a:t>
            </a:r>
            <a:r>
              <a:rPr lang="en-US" sz="1800" b="0" dirty="0" smtClean="0"/>
              <a:t>, Kerry </a:t>
            </a:r>
            <a:r>
              <a:rPr lang="en-US" sz="1800" dirty="0" smtClean="0"/>
              <a:t>Sawyer</a:t>
            </a:r>
          </a:p>
          <a:p>
            <a:pPr marL="285750" indent="-285750">
              <a:spcBef>
                <a:spcPts val="0"/>
              </a:spcBef>
              <a:buSzPts val="1600"/>
            </a:pPr>
            <a:endParaRPr lang="en-US" sz="1800" dirty="0" smtClean="0"/>
          </a:p>
          <a:p>
            <a:pPr marL="285750" indent="-285750">
              <a:spcBef>
                <a:spcPts val="0"/>
              </a:spcBef>
              <a:buSzPts val="1600"/>
            </a:pPr>
            <a:r>
              <a:rPr lang="en-US" sz="1800" dirty="0" smtClean="0"/>
              <a:t>Objective</a:t>
            </a:r>
            <a:r>
              <a:rPr lang="en-US" sz="1600" dirty="0" smtClean="0"/>
              <a:t>:  </a:t>
            </a:r>
            <a:r>
              <a:rPr lang="en-GB" sz="1600" i="1" dirty="0"/>
              <a:t>Provide the opportunity for CEOS and GEO leadership to interact and exchange information and views on strategic and working levels to ensure that the short- and medium-term GEO and CEOS Work Plans /Programmes are aligned and that synergies are optimized. </a:t>
            </a:r>
            <a:endParaRPr lang="en-GB" sz="1600" i="1" dirty="0" smtClean="0"/>
          </a:p>
          <a:p>
            <a:pPr marL="285750" indent="-285750">
              <a:spcBef>
                <a:spcPts val="0"/>
              </a:spcBef>
              <a:buSzPts val="1600"/>
            </a:pPr>
            <a:endParaRPr lang="en-GB" sz="1600" b="0" i="1" dirty="0"/>
          </a:p>
          <a:p>
            <a:pPr marL="0" indent="0">
              <a:spcBef>
                <a:spcPts val="0"/>
              </a:spcBef>
              <a:buSzPts val="1600"/>
              <a:buNone/>
            </a:pPr>
            <a:r>
              <a:rPr lang="en-GB" sz="1800" b="0" i="1" dirty="0" smtClean="0"/>
              <a:t>“CEOS is not really a PO [Participating Organization] but more like a brother” to GEO.</a:t>
            </a:r>
            <a:endParaRPr lang="en-US" sz="1800" b="0" dirty="0" smtClean="0"/>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14</a:t>
            </a:fld>
            <a:endParaRPr/>
          </a:p>
        </p:txBody>
      </p:sp>
      <p:sp>
        <p:nvSpPr>
          <p:cNvPr id="27" name="Google Shape;27;p5"/>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t>General Information</a:t>
            </a:r>
            <a:endParaRPr dirty="0"/>
          </a:p>
        </p:txBody>
      </p:sp>
    </p:spTree>
    <p:extLst>
      <p:ext uri="{BB962C8B-B14F-4D97-AF65-F5344CB8AC3E}">
        <p14:creationId xmlns:p14="http://schemas.microsoft.com/office/powerpoint/2010/main" val="2768413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5862" y="1160584"/>
            <a:ext cx="9138138" cy="5656101"/>
          </a:xfrm>
          <a:prstGeom prst="rect">
            <a:avLst/>
          </a:prstGeom>
          <a:noFill/>
          <a:ln>
            <a:noFill/>
          </a:ln>
        </p:spPr>
        <p:txBody>
          <a:bodyPr spcFirstLastPara="1" wrap="square" lIns="91425" tIns="45700" rIns="91425" bIns="45700" anchor="t" anchorCtr="0">
            <a:noAutofit/>
          </a:bodyPr>
          <a:lstStyle/>
          <a:p>
            <a:pPr marL="285750" indent="-285750">
              <a:spcBef>
                <a:spcPts val="600"/>
              </a:spcBef>
              <a:buSzPts val="1600"/>
            </a:pPr>
            <a:r>
              <a:rPr lang="en-US" sz="1600" b="0" dirty="0" smtClean="0">
                <a:solidFill>
                  <a:srgbClr val="CC0066"/>
                </a:solidFill>
              </a:rPr>
              <a:t>CEOS needs to fully support the Canberra Declaration, specifically Declaration 12 – </a:t>
            </a:r>
            <a:r>
              <a:rPr lang="en-US" sz="1400" b="0" i="1" dirty="0" smtClean="0">
                <a:solidFill>
                  <a:srgbClr val="CC0066"/>
                </a:solidFill>
              </a:rPr>
              <a:t>Recognize and further encourage the proactive efforts of the GEO community, including space agencies, to make Earth observations collected from space ready for analysis and easier to use through artificial intelligence, data analytics, and visualization technologies.</a:t>
            </a:r>
          </a:p>
          <a:p>
            <a:pPr marL="285750" indent="-285750">
              <a:spcBef>
                <a:spcPts val="600"/>
              </a:spcBef>
              <a:buSzPts val="1600"/>
            </a:pPr>
            <a:r>
              <a:rPr lang="en-US" sz="1600" b="0" dirty="0">
                <a:solidFill>
                  <a:srgbClr val="CC0066"/>
                </a:solidFill>
              </a:rPr>
              <a:t>Work with GEO Secretariat to explore a definition of a “well-managed collection of Analysis Ready Data (ARD) in the commercial cloud</a:t>
            </a:r>
            <a:r>
              <a:rPr lang="en-US" sz="1600" b="0" dirty="0" smtClean="0">
                <a:solidFill>
                  <a:srgbClr val="CC0066"/>
                </a:solidFill>
              </a:rPr>
              <a:t>” and expand ARD beyond land in the context of the broader CEOS ARD Strategy.</a:t>
            </a:r>
            <a:endParaRPr lang="en-US" sz="1600" b="0" dirty="0">
              <a:solidFill>
                <a:srgbClr val="CC0066"/>
              </a:solidFill>
            </a:endParaRPr>
          </a:p>
          <a:p>
            <a:pPr marL="285750" indent="-285750">
              <a:spcBef>
                <a:spcPts val="600"/>
              </a:spcBef>
              <a:buSzPts val="1600"/>
            </a:pPr>
            <a:r>
              <a:rPr lang="en-US" sz="1600" b="0" dirty="0">
                <a:solidFill>
                  <a:srgbClr val="CC0066"/>
                </a:solidFill>
              </a:rPr>
              <a:t>Contribute to the GEO Secretariat’s planned workshop on Data Cubes </a:t>
            </a:r>
            <a:r>
              <a:rPr lang="en-US" sz="1600" b="0" dirty="0" smtClean="0">
                <a:solidFill>
                  <a:srgbClr val="CC0066"/>
                </a:solidFill>
              </a:rPr>
              <a:t>(DCs) and Discoverability. </a:t>
            </a:r>
            <a:r>
              <a:rPr lang="en-US" sz="1600" b="0" dirty="0" smtClean="0">
                <a:solidFill>
                  <a:srgbClr val="CC0066"/>
                </a:solidFill>
              </a:rPr>
              <a:t>The translation from ARD to </a:t>
            </a:r>
            <a:r>
              <a:rPr lang="en-US" sz="1600" b="0" dirty="0" err="1" smtClean="0">
                <a:solidFill>
                  <a:srgbClr val="CC0066"/>
                </a:solidFill>
              </a:rPr>
              <a:t>DataCube</a:t>
            </a:r>
            <a:r>
              <a:rPr lang="en-US" sz="1600" b="0" dirty="0" smtClean="0">
                <a:solidFill>
                  <a:srgbClr val="CC0066"/>
                </a:solidFill>
              </a:rPr>
              <a:t>: standardization of ideas and trajectory – “Towards a common vision of </a:t>
            </a:r>
            <a:r>
              <a:rPr lang="en-US" sz="1600" b="0" dirty="0" err="1" smtClean="0">
                <a:solidFill>
                  <a:srgbClr val="CC0066"/>
                </a:solidFill>
              </a:rPr>
              <a:t>DataCubes</a:t>
            </a:r>
            <a:r>
              <a:rPr lang="en-US" sz="1600" b="0" dirty="0" smtClean="0">
                <a:solidFill>
                  <a:srgbClr val="CC0066"/>
                </a:solidFill>
              </a:rPr>
              <a:t>”</a:t>
            </a:r>
          </a:p>
          <a:p>
            <a:pPr marL="285750" indent="-285750">
              <a:spcBef>
                <a:spcPts val="600"/>
              </a:spcBef>
              <a:buSzPts val="1600"/>
            </a:pPr>
            <a:r>
              <a:rPr lang="en-US" sz="1600" b="0" dirty="0" smtClean="0">
                <a:solidFill>
                  <a:srgbClr val="CC0066"/>
                </a:solidFill>
              </a:rPr>
              <a:t>One </a:t>
            </a:r>
            <a:r>
              <a:rPr lang="en-US" sz="1600" b="0" dirty="0" smtClean="0">
                <a:solidFill>
                  <a:srgbClr val="CC0066"/>
                </a:solidFill>
              </a:rPr>
              <a:t>code, many platforms, common representation of data </a:t>
            </a:r>
            <a:r>
              <a:rPr lang="en-US" sz="1600" b="0" dirty="0" err="1" smtClean="0">
                <a:solidFill>
                  <a:srgbClr val="CC0066"/>
                </a:solidFill>
              </a:rPr>
              <a:t>analystics</a:t>
            </a:r>
            <a:r>
              <a:rPr lang="en-US" sz="1600" b="0" dirty="0" smtClean="0">
                <a:solidFill>
                  <a:srgbClr val="CC0066"/>
                </a:solidFill>
              </a:rPr>
              <a:t>, need consistency by all providers – “WGISS/Woodcock agrees.”</a:t>
            </a:r>
          </a:p>
          <a:p>
            <a:pPr marL="285750" indent="-285750">
              <a:spcBef>
                <a:spcPts val="600"/>
              </a:spcBef>
              <a:buSzPts val="1600"/>
            </a:pPr>
            <a:r>
              <a:rPr lang="en-AU" sz="1600" dirty="0" smtClean="0">
                <a:solidFill>
                  <a:srgbClr val="CC0066"/>
                </a:solidFill>
              </a:rPr>
              <a:t>Requests </a:t>
            </a:r>
            <a:r>
              <a:rPr lang="en-AU" sz="1600" dirty="0">
                <a:solidFill>
                  <a:srgbClr val="CC0066"/>
                </a:solidFill>
              </a:rPr>
              <a:t>to CEOS from </a:t>
            </a:r>
            <a:r>
              <a:rPr lang="en-AU" sz="1600" dirty="0" smtClean="0">
                <a:solidFill>
                  <a:srgbClr val="CC0066"/>
                </a:solidFill>
              </a:rPr>
              <a:t>GEO:</a:t>
            </a:r>
            <a:endParaRPr lang="en-US" sz="1600" dirty="0">
              <a:solidFill>
                <a:srgbClr val="CC0066"/>
              </a:solidFill>
            </a:endParaRPr>
          </a:p>
          <a:p>
            <a:pPr marL="742950" lvl="1" indent="-285750">
              <a:spcBef>
                <a:spcPts val="600"/>
              </a:spcBef>
              <a:buSzPts val="1600"/>
            </a:pPr>
            <a:r>
              <a:rPr lang="en-AU" sz="1600" dirty="0" smtClean="0">
                <a:solidFill>
                  <a:srgbClr val="CC0066"/>
                </a:solidFill>
              </a:rPr>
              <a:t>Produce </a:t>
            </a:r>
            <a:r>
              <a:rPr lang="en-AU" sz="1600" dirty="0">
                <a:solidFill>
                  <a:srgbClr val="CC0066"/>
                </a:solidFill>
              </a:rPr>
              <a:t>data cubes as organized sets of cloud-optimized files with a </a:t>
            </a:r>
            <a:r>
              <a:rPr lang="en-AU" sz="1600" dirty="0" smtClean="0">
                <a:solidFill>
                  <a:srgbClr val="CC0066"/>
                </a:solidFill>
              </a:rPr>
              <a:t>catalogue; challenge because no agreed definition of DC</a:t>
            </a:r>
            <a:endParaRPr lang="en-US" sz="1600" dirty="0">
              <a:solidFill>
                <a:srgbClr val="CC0066"/>
              </a:solidFill>
            </a:endParaRPr>
          </a:p>
          <a:p>
            <a:pPr marL="742950" lvl="1" indent="-285750">
              <a:spcBef>
                <a:spcPts val="600"/>
              </a:spcBef>
              <a:buSzPts val="1600"/>
            </a:pPr>
            <a:r>
              <a:rPr lang="en-AU" sz="1600" dirty="0" smtClean="0">
                <a:solidFill>
                  <a:srgbClr val="CC0066"/>
                </a:solidFill>
              </a:rPr>
              <a:t>Develop </a:t>
            </a:r>
            <a:r>
              <a:rPr lang="en-AU" sz="1600" dirty="0">
                <a:solidFill>
                  <a:srgbClr val="CC0066"/>
                </a:solidFill>
              </a:rPr>
              <a:t>OSS tools for creating </a:t>
            </a:r>
            <a:r>
              <a:rPr lang="en-AU" sz="1600" dirty="0" smtClean="0">
                <a:solidFill>
                  <a:srgbClr val="CC0066"/>
                </a:solidFill>
              </a:rPr>
              <a:t>DCs</a:t>
            </a:r>
          </a:p>
          <a:p>
            <a:pPr marL="742950" lvl="1" indent="-285750">
              <a:spcBef>
                <a:spcPts val="600"/>
              </a:spcBef>
              <a:buSzPts val="1600"/>
            </a:pPr>
            <a:r>
              <a:rPr lang="en-AU" sz="1600" dirty="0">
                <a:solidFill>
                  <a:srgbClr val="CC0066"/>
                </a:solidFill>
              </a:rPr>
              <a:t>E</a:t>
            </a:r>
            <a:r>
              <a:rPr lang="en-AU" sz="1600" dirty="0" smtClean="0">
                <a:solidFill>
                  <a:srgbClr val="CC0066"/>
                </a:solidFill>
              </a:rPr>
              <a:t>ngage </a:t>
            </a:r>
            <a:r>
              <a:rPr lang="en-AU" sz="1600" dirty="0">
                <a:solidFill>
                  <a:srgbClr val="CC0066"/>
                </a:solidFill>
              </a:rPr>
              <a:t>with OGC and GEO to conceive and develop web services for </a:t>
            </a:r>
            <a:r>
              <a:rPr lang="en-AU" sz="1600" dirty="0" smtClean="0">
                <a:solidFill>
                  <a:srgbClr val="CC0066"/>
                </a:solidFill>
              </a:rPr>
              <a:t>DCs</a:t>
            </a:r>
            <a:endParaRPr lang="en-US" sz="1600" dirty="0">
              <a:solidFill>
                <a:srgbClr val="CC0066"/>
              </a:solidFill>
            </a:endParaRPr>
          </a:p>
          <a:p>
            <a:pPr marL="742950" lvl="1" indent="-285750">
              <a:spcBef>
                <a:spcPts val="600"/>
              </a:spcBef>
              <a:buSzPts val="1600"/>
            </a:pPr>
            <a:r>
              <a:rPr lang="en-AU" sz="1600" dirty="0" smtClean="0">
                <a:solidFill>
                  <a:srgbClr val="CC0066"/>
                </a:solidFill>
              </a:rPr>
              <a:t>Engage </a:t>
            </a:r>
            <a:r>
              <a:rPr lang="en-AU" sz="1600" dirty="0">
                <a:solidFill>
                  <a:srgbClr val="CC0066"/>
                </a:solidFill>
              </a:rPr>
              <a:t>with OGC and GEO to design </a:t>
            </a:r>
            <a:r>
              <a:rPr lang="en-AU" sz="1600" dirty="0" smtClean="0">
                <a:solidFill>
                  <a:srgbClr val="CC0066"/>
                </a:solidFill>
              </a:rPr>
              <a:t>a common </a:t>
            </a:r>
            <a:r>
              <a:rPr lang="en-AU" sz="1600" dirty="0">
                <a:solidFill>
                  <a:srgbClr val="CC0066"/>
                </a:solidFill>
              </a:rPr>
              <a:t>API for </a:t>
            </a:r>
            <a:r>
              <a:rPr lang="en-AU" sz="1600" dirty="0" smtClean="0">
                <a:solidFill>
                  <a:srgbClr val="CC0066"/>
                </a:solidFill>
              </a:rPr>
              <a:t>EO DCs and advance some measure of interoperability with CEOS and OGC (challenge though because of costs associated to change APIs</a:t>
            </a:r>
            <a:r>
              <a:rPr lang="en-US" sz="1600" dirty="0">
                <a:solidFill>
                  <a:srgbClr val="CC0066"/>
                </a:solidFill>
              </a:rPr>
              <a:t>)</a:t>
            </a:r>
            <a:endParaRPr lang="en-AU" sz="1600" dirty="0" smtClean="0">
              <a:solidFill>
                <a:srgbClr val="CC0066"/>
              </a:solidFill>
            </a:endParaRP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15</a:t>
            </a:fld>
            <a:endParaRPr/>
          </a:p>
        </p:txBody>
      </p:sp>
      <p:sp>
        <p:nvSpPr>
          <p:cNvPr id="27" name="Google Shape;27;p5"/>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t>Key Takeaways, Actions, Outcomes</a:t>
            </a:r>
            <a:endParaRPr dirty="0"/>
          </a:p>
        </p:txBody>
      </p:sp>
    </p:spTree>
    <p:extLst>
      <p:ext uri="{BB962C8B-B14F-4D97-AF65-F5344CB8AC3E}">
        <p14:creationId xmlns:p14="http://schemas.microsoft.com/office/powerpoint/2010/main" val="1636916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5862" y="1160584"/>
            <a:ext cx="9138138" cy="5468815"/>
          </a:xfrm>
          <a:prstGeom prst="rect">
            <a:avLst/>
          </a:prstGeom>
          <a:noFill/>
          <a:ln>
            <a:noFill/>
          </a:ln>
        </p:spPr>
        <p:txBody>
          <a:bodyPr spcFirstLastPara="1" wrap="square" lIns="91425" tIns="45700" rIns="91425" bIns="45700" anchor="t" anchorCtr="0">
            <a:noAutofit/>
          </a:bodyPr>
          <a:lstStyle/>
          <a:p>
            <a:pPr marL="285750" indent="-285750">
              <a:spcBef>
                <a:spcPts val="600"/>
              </a:spcBef>
              <a:buSzPts val="1600"/>
            </a:pPr>
            <a:r>
              <a:rPr lang="en-US" sz="1800" b="0" dirty="0"/>
              <a:t>CEOS noted we will be taking a much more proactive approach to engaging with UNFCCC and IPCC to promote changes to frameworks and protocols to ensure new satellite data can be used in national reporting.</a:t>
            </a:r>
          </a:p>
          <a:p>
            <a:pPr marL="285750" indent="-285750">
              <a:spcBef>
                <a:spcPts val="600"/>
              </a:spcBef>
              <a:buSzPts val="1600"/>
            </a:pPr>
            <a:r>
              <a:rPr lang="en-US" sz="1800" b="0" dirty="0" smtClean="0"/>
              <a:t>Participate </a:t>
            </a:r>
            <a:r>
              <a:rPr lang="en-US" sz="1800" b="0" dirty="0"/>
              <a:t>in a workshop on Land Degradation Neutrality (hosted by the Secretariat of the UN Convention on Desertification) to highlight the value of ARD.</a:t>
            </a:r>
          </a:p>
          <a:p>
            <a:pPr marL="285750" indent="-285750">
              <a:spcBef>
                <a:spcPts val="600"/>
              </a:spcBef>
              <a:buSzPts val="1600"/>
            </a:pPr>
            <a:r>
              <a:rPr lang="en-US" sz="1800" b="0" dirty="0" smtClean="0">
                <a:solidFill>
                  <a:srgbClr val="CC0066"/>
                </a:solidFill>
              </a:rPr>
              <a:t>There </a:t>
            </a:r>
            <a:r>
              <a:rPr lang="en-US" sz="1800" b="0" dirty="0">
                <a:solidFill>
                  <a:srgbClr val="CC0066"/>
                </a:solidFill>
              </a:rPr>
              <a:t>is still a disconnect between the GEO 2020-2022 Work </a:t>
            </a:r>
            <a:r>
              <a:rPr lang="en-US" sz="1800" b="0" dirty="0" err="1">
                <a:solidFill>
                  <a:srgbClr val="CC0066"/>
                </a:solidFill>
              </a:rPr>
              <a:t>Programme</a:t>
            </a:r>
            <a:r>
              <a:rPr lang="en-US" sz="1800" b="0" dirty="0">
                <a:solidFill>
                  <a:srgbClr val="CC0066"/>
                </a:solidFill>
              </a:rPr>
              <a:t> and the CEOS 2020-2022 Work Plan Deliverables, evidenced by the lack of identification of connections in the recent call to CEOS entities for new Deliverables. </a:t>
            </a:r>
          </a:p>
          <a:p>
            <a:pPr marL="285750" indent="-285750">
              <a:spcBef>
                <a:spcPts val="600"/>
              </a:spcBef>
              <a:buSzPts val="1600"/>
            </a:pPr>
            <a:r>
              <a:rPr lang="en-US" sz="1800" b="0" dirty="0"/>
              <a:t>GEO Secretariat agreed GEOSS Water Strategy was now defunct and there was little value in CEOS continuing to respond to it.</a:t>
            </a:r>
          </a:p>
          <a:p>
            <a:pPr marL="285750" indent="-285750">
              <a:spcBef>
                <a:spcPts val="600"/>
              </a:spcBef>
              <a:buSzPts val="1600"/>
            </a:pPr>
            <a:r>
              <a:rPr lang="en-US" sz="1800" b="0" dirty="0"/>
              <a:t>GEO Secretariat welcomed CEOS’s focus on coasts, noting complex issues around stakeholders in coastal zones</a:t>
            </a:r>
            <a:r>
              <a:rPr lang="en-US" sz="1800" b="0" dirty="0" smtClean="0"/>
              <a:t>.</a:t>
            </a:r>
            <a:endParaRPr lang="en-US" sz="1800" b="0" dirty="0"/>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16</a:t>
            </a:fld>
            <a:endParaRPr/>
          </a:p>
        </p:txBody>
      </p:sp>
      <p:sp>
        <p:nvSpPr>
          <p:cNvPr id="6" name="Google Shape;27;p5"/>
          <p:cNvSpPr txBox="1">
            <a:spLocks/>
          </p:cNvSpPr>
          <p:nvPr/>
        </p:nvSpPr>
        <p:spPr>
          <a:xfrm>
            <a:off x="2133600" y="228600"/>
            <a:ext cx="4953000" cy="914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pPr>
            <a:r>
              <a:rPr lang="en-US" dirty="0" smtClean="0"/>
              <a:t>Key Takeaways, Actions, Outcomes – </a:t>
            </a:r>
            <a:r>
              <a:rPr lang="en-US" dirty="0" err="1" smtClean="0"/>
              <a:t>con’t</a:t>
            </a:r>
            <a:endParaRPr lang="en-US" dirty="0"/>
          </a:p>
        </p:txBody>
      </p:sp>
    </p:spTree>
    <p:extLst>
      <p:ext uri="{BB962C8B-B14F-4D97-AF65-F5344CB8AC3E}">
        <p14:creationId xmlns:p14="http://schemas.microsoft.com/office/powerpoint/2010/main" val="3392210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
        <p:nvSpPr>
          <p:cNvPr id="6" name="Google Shape;25;p5"/>
          <p:cNvSpPr txBox="1">
            <a:spLocks noGrp="1"/>
          </p:cNvSpPr>
          <p:nvPr>
            <p:ph type="body" idx="1"/>
          </p:nvPr>
        </p:nvSpPr>
        <p:spPr>
          <a:xfrm>
            <a:off x="5862" y="1160584"/>
            <a:ext cx="5579690" cy="5468815"/>
          </a:xfrm>
          <a:prstGeom prst="rect">
            <a:avLst/>
          </a:prstGeom>
          <a:noFill/>
          <a:ln>
            <a:noFill/>
          </a:ln>
        </p:spPr>
        <p:txBody>
          <a:bodyPr spcFirstLastPara="1" wrap="square" lIns="91425" tIns="45700" rIns="91425" bIns="45700" anchor="t" anchorCtr="0">
            <a:noAutofit/>
          </a:bodyPr>
          <a:lstStyle/>
          <a:p>
            <a:pPr marL="0" indent="0" algn="ctr">
              <a:spcBef>
                <a:spcPts val="0"/>
              </a:spcBef>
              <a:buSzPts val="1600"/>
              <a:buNone/>
            </a:pPr>
            <a:endParaRPr lang="en-US" sz="3600" dirty="0" smtClean="0"/>
          </a:p>
          <a:p>
            <a:pPr marL="0" indent="0" algn="ctr">
              <a:spcBef>
                <a:spcPts val="0"/>
              </a:spcBef>
              <a:buSzPts val="1600"/>
              <a:buNone/>
            </a:pPr>
            <a:r>
              <a:rPr lang="en-US" sz="3600" dirty="0" smtClean="0">
                <a:solidFill>
                  <a:srgbClr val="CC0066"/>
                </a:solidFill>
              </a:rPr>
              <a:t>Thank you!</a:t>
            </a:r>
          </a:p>
        </p:txBody>
      </p:sp>
      <p:pic>
        <p:nvPicPr>
          <p:cNvPr id="8" name="Picture 7"/>
          <p:cNvPicPr>
            <a:picLocks noChangeAspect="1"/>
          </p:cNvPicPr>
          <p:nvPr/>
        </p:nvPicPr>
        <p:blipFill>
          <a:blip r:embed="rId2"/>
          <a:stretch>
            <a:fillRect/>
          </a:stretch>
        </p:blipFill>
        <p:spPr>
          <a:xfrm>
            <a:off x="5860588" y="1264714"/>
            <a:ext cx="2823113" cy="5260554"/>
          </a:xfrm>
          <a:prstGeom prst="rect">
            <a:avLst/>
          </a:prstGeom>
        </p:spPr>
      </p:pic>
    </p:spTree>
    <p:extLst>
      <p:ext uri="{BB962C8B-B14F-4D97-AF65-F5344CB8AC3E}">
        <p14:creationId xmlns:p14="http://schemas.microsoft.com/office/powerpoint/2010/main" val="3726708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5862" y="1160584"/>
            <a:ext cx="9138138" cy="5468815"/>
          </a:xfrm>
          <a:prstGeom prst="rect">
            <a:avLst/>
          </a:prstGeom>
          <a:noFill/>
          <a:ln>
            <a:noFill/>
          </a:ln>
        </p:spPr>
        <p:txBody>
          <a:bodyPr spcFirstLastPara="1" wrap="square" lIns="91425" tIns="45700" rIns="91425" bIns="45700" anchor="t" anchorCtr="0">
            <a:noAutofit/>
          </a:bodyPr>
          <a:lstStyle/>
          <a:p>
            <a:pPr marL="0" indent="0">
              <a:spcBef>
                <a:spcPts val="0"/>
              </a:spcBef>
              <a:buSzPts val="1600"/>
              <a:buNone/>
            </a:pPr>
            <a:r>
              <a:rPr lang="en-US" sz="1800" dirty="0" smtClean="0">
                <a:latin typeface="+mn-lt"/>
              </a:rPr>
              <a:t>CEOS 2020-2022 Work Plan</a:t>
            </a:r>
          </a:p>
          <a:p>
            <a:pPr marL="285750" indent="-285750">
              <a:spcBef>
                <a:spcPts val="0"/>
              </a:spcBef>
              <a:buSzPts val="1600"/>
            </a:pPr>
            <a:r>
              <a:rPr lang="en-US" sz="1800" dirty="0" smtClean="0">
                <a:latin typeface="+mn-lt"/>
              </a:rPr>
              <a:t>Review of proposed CEOS Work Plan</a:t>
            </a:r>
          </a:p>
          <a:p>
            <a:pPr marL="742950" lvl="1" indent="-285750">
              <a:spcBef>
                <a:spcPts val="0"/>
              </a:spcBef>
              <a:buSzPts val="1600"/>
            </a:pPr>
            <a:r>
              <a:rPr lang="en-US" sz="1800" dirty="0" smtClean="0">
                <a:latin typeface="+mn-lt"/>
              </a:rPr>
              <a:t>Highlights of links to GEO and other external stakeholders</a:t>
            </a:r>
          </a:p>
          <a:p>
            <a:pPr marL="742950" lvl="1" indent="-285750">
              <a:spcBef>
                <a:spcPts val="0"/>
              </a:spcBef>
              <a:buSzPts val="1600"/>
            </a:pPr>
            <a:r>
              <a:rPr lang="en-US" sz="1800" dirty="0" smtClean="0">
                <a:latin typeface="+mn-lt"/>
              </a:rPr>
              <a:t>Updates/requests/issues for specific CEOS Deliverables requiring Principal attention</a:t>
            </a:r>
          </a:p>
          <a:p>
            <a:pPr marL="285750" indent="-285750">
              <a:spcBef>
                <a:spcPts val="0"/>
              </a:spcBef>
              <a:buSzPts val="1600"/>
            </a:pPr>
            <a:r>
              <a:rPr lang="en-US" sz="1800" dirty="0" smtClean="0">
                <a:latin typeface="+mn-lt"/>
              </a:rPr>
              <a:t>Timeline for endorsement of Work Plan</a:t>
            </a:r>
          </a:p>
          <a:p>
            <a:pPr marL="0" indent="0">
              <a:spcBef>
                <a:spcPts val="0"/>
              </a:spcBef>
              <a:buSzPts val="1600"/>
              <a:buNone/>
            </a:pPr>
            <a:endParaRPr lang="en-US" sz="1200" dirty="0">
              <a:latin typeface="+mn-lt"/>
            </a:endParaRPr>
          </a:p>
          <a:p>
            <a:pPr marL="0" indent="0">
              <a:spcBef>
                <a:spcPts val="0"/>
              </a:spcBef>
              <a:buSzPts val="1600"/>
              <a:buNone/>
            </a:pPr>
            <a:r>
              <a:rPr lang="en-US" sz="1800" dirty="0" smtClean="0">
                <a:latin typeface="+mn-lt"/>
              </a:rPr>
              <a:t>Relevant Outcomes of SIT-35 to WGISS</a:t>
            </a:r>
          </a:p>
          <a:p>
            <a:pPr marL="0" indent="0">
              <a:spcBef>
                <a:spcPts val="0"/>
              </a:spcBef>
              <a:buSzPts val="1600"/>
              <a:buNone/>
            </a:pPr>
            <a:endParaRPr lang="en-US" sz="1800" dirty="0">
              <a:latin typeface="+mn-lt"/>
            </a:endParaRPr>
          </a:p>
          <a:p>
            <a:pPr marL="0" indent="0">
              <a:spcBef>
                <a:spcPts val="0"/>
              </a:spcBef>
              <a:buSzPts val="1600"/>
              <a:buNone/>
            </a:pPr>
            <a:r>
              <a:rPr lang="en-US" sz="1800" dirty="0" smtClean="0">
                <a:latin typeface="+mn-lt"/>
              </a:rPr>
              <a:t>Key Takeaways from CEOS-GEO Bilateral Meeting Relevant to WGISS</a:t>
            </a: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sp>
        <p:nvSpPr>
          <p:cNvPr id="27" name="Google Shape;27;p5"/>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latin typeface="+mn-lt"/>
              </a:rPr>
              <a:t>Overview</a:t>
            </a:r>
            <a:endParaRPr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sp>
        <p:nvSpPr>
          <p:cNvPr id="2" name="TextBox 1"/>
          <p:cNvSpPr txBox="1"/>
          <p:nvPr/>
        </p:nvSpPr>
        <p:spPr>
          <a:xfrm rot="20402412">
            <a:off x="298735" y="1604086"/>
            <a:ext cx="4211409" cy="954107"/>
          </a:xfrm>
          <a:prstGeom prst="rect">
            <a:avLst/>
          </a:prstGeom>
          <a:noFill/>
          <a:ln w="28575">
            <a:solidFill>
              <a:srgbClr val="660033"/>
            </a:solidFill>
          </a:ln>
        </p:spPr>
        <p:txBody>
          <a:bodyPr wrap="none" rtlCol="0">
            <a:spAutoFit/>
          </a:bodyPr>
          <a:lstStyle/>
          <a:p>
            <a:pPr algn="ctr"/>
            <a:r>
              <a:rPr lang="en-US" sz="3600" b="1" dirty="0" smtClean="0">
                <a:solidFill>
                  <a:srgbClr val="660033"/>
                </a:solidFill>
              </a:rPr>
              <a:t>BLUF*:  DELAYED</a:t>
            </a:r>
          </a:p>
          <a:p>
            <a:pPr algn="ctr"/>
            <a:r>
              <a:rPr lang="en-US" sz="2000" b="1" dirty="0" smtClean="0">
                <a:solidFill>
                  <a:srgbClr val="660033"/>
                </a:solidFill>
              </a:rPr>
              <a:t>*</a:t>
            </a:r>
            <a:r>
              <a:rPr lang="en-US" sz="2000" b="1" dirty="0" err="1" smtClean="0">
                <a:solidFill>
                  <a:srgbClr val="660033"/>
                </a:solidFill>
              </a:rPr>
              <a:t>Bottomline</a:t>
            </a:r>
            <a:r>
              <a:rPr lang="en-US" sz="2000" b="1" dirty="0" smtClean="0">
                <a:solidFill>
                  <a:srgbClr val="660033"/>
                </a:solidFill>
              </a:rPr>
              <a:t> up front</a:t>
            </a:r>
            <a:endParaRPr lang="en-US" sz="2000" b="1" dirty="0">
              <a:solidFill>
                <a:srgbClr val="660033"/>
              </a:solidFill>
            </a:endParaRPr>
          </a:p>
        </p:txBody>
      </p:sp>
      <p:sp>
        <p:nvSpPr>
          <p:cNvPr id="5" name="TextBox 4"/>
          <p:cNvSpPr txBox="1"/>
          <p:nvPr/>
        </p:nvSpPr>
        <p:spPr>
          <a:xfrm rot="20361680">
            <a:off x="302867" y="2132434"/>
            <a:ext cx="7905562" cy="2231817"/>
          </a:xfrm>
          <a:prstGeom prst="rect">
            <a:avLst/>
          </a:prstGeom>
          <a:solidFill>
            <a:srgbClr val="660033"/>
          </a:solidFill>
          <a:ln w="28575">
            <a:solidFill>
              <a:srgbClr val="660033"/>
            </a:solidFill>
          </a:ln>
        </p:spPr>
        <p:txBody>
          <a:bodyPr wrap="square" rtlCol="0">
            <a:noAutofit/>
          </a:bodyPr>
          <a:lstStyle/>
          <a:p>
            <a:pPr algn="ctr"/>
            <a:r>
              <a:rPr lang="en-US" sz="3600" b="1" dirty="0" smtClean="0">
                <a:solidFill>
                  <a:srgbClr val="92D050"/>
                </a:solidFill>
              </a:rPr>
              <a:t>BTGN*:  CEOS Entities are still accomplishing activities in the absence of a physical Work Plan</a:t>
            </a:r>
          </a:p>
          <a:p>
            <a:pPr algn="ctr"/>
            <a:r>
              <a:rPr lang="en-US" sz="2000" b="1" dirty="0" smtClean="0">
                <a:solidFill>
                  <a:srgbClr val="92D050"/>
                </a:solidFill>
              </a:rPr>
              <a:t>*But the Good News</a:t>
            </a:r>
            <a:endParaRPr lang="en-US" sz="2000" b="1" dirty="0">
              <a:solidFill>
                <a:srgbClr val="92D050"/>
              </a:solidFill>
            </a:endParaRPr>
          </a:p>
        </p:txBody>
      </p:sp>
      <p:sp>
        <p:nvSpPr>
          <p:cNvPr id="6" name="Google Shape;27;p5"/>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t>CEOS 2020-2022 Work Plan</a:t>
            </a:r>
            <a:endParaRPr dirty="0"/>
          </a:p>
        </p:txBody>
      </p:sp>
      <p:sp>
        <p:nvSpPr>
          <p:cNvPr id="7" name="TextBox 6"/>
          <p:cNvSpPr txBox="1"/>
          <p:nvPr/>
        </p:nvSpPr>
        <p:spPr>
          <a:xfrm rot="20361680">
            <a:off x="870193" y="3263236"/>
            <a:ext cx="7905562" cy="2231817"/>
          </a:xfrm>
          <a:prstGeom prst="rect">
            <a:avLst/>
          </a:prstGeom>
          <a:solidFill>
            <a:srgbClr val="92D050"/>
          </a:solidFill>
          <a:ln w="28575">
            <a:solidFill>
              <a:srgbClr val="660033"/>
            </a:solidFill>
          </a:ln>
        </p:spPr>
        <p:txBody>
          <a:bodyPr wrap="square" rtlCol="0">
            <a:noAutofit/>
          </a:bodyPr>
          <a:lstStyle/>
          <a:p>
            <a:pPr algn="ctr"/>
            <a:r>
              <a:rPr lang="en-US" sz="3600" b="1" dirty="0" smtClean="0">
                <a:solidFill>
                  <a:srgbClr val="660033"/>
                </a:solidFill>
              </a:rPr>
              <a:t>AEBN*:  Request finally shared with CEOS Entities to update information</a:t>
            </a:r>
          </a:p>
          <a:p>
            <a:pPr algn="ctr"/>
            <a:r>
              <a:rPr lang="en-US" sz="2000" b="1" dirty="0" smtClean="0">
                <a:solidFill>
                  <a:srgbClr val="660033"/>
                </a:solidFill>
              </a:rPr>
              <a:t>*And Even Better News</a:t>
            </a:r>
            <a:endParaRPr lang="en-US" sz="2000" b="1" dirty="0">
              <a:solidFill>
                <a:srgbClr val="660033"/>
              </a:solidFill>
            </a:endParaRPr>
          </a:p>
        </p:txBody>
      </p:sp>
    </p:spTree>
    <p:extLst>
      <p:ext uri="{BB962C8B-B14F-4D97-AF65-F5344CB8AC3E}">
        <p14:creationId xmlns:p14="http://schemas.microsoft.com/office/powerpoint/2010/main" val="20236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pic>
        <p:nvPicPr>
          <p:cNvPr id="5" name="Picture 4" descr="Deep-sea divers injured off WA coast in high pressu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5754"/>
            <a:ext cx="9144000" cy="5712245"/>
          </a:xfrm>
          <a:prstGeom prst="rect">
            <a:avLst/>
          </a:prstGeom>
        </p:spPr>
      </p:pic>
      <p:sp>
        <p:nvSpPr>
          <p:cNvPr id="6" name="TextBox 5"/>
          <p:cNvSpPr txBox="1"/>
          <p:nvPr/>
        </p:nvSpPr>
        <p:spPr>
          <a:xfrm>
            <a:off x="246184" y="1309719"/>
            <a:ext cx="2183424" cy="738664"/>
          </a:xfrm>
          <a:prstGeom prst="rect">
            <a:avLst/>
          </a:prstGeom>
          <a:solidFill>
            <a:srgbClr val="00CC99"/>
          </a:solidFill>
          <a:ln>
            <a:solidFill>
              <a:srgbClr val="92D050"/>
            </a:solidFill>
          </a:ln>
        </p:spPr>
        <p:txBody>
          <a:bodyPr wrap="square" rtlCol="0">
            <a:spAutoFit/>
          </a:bodyPr>
          <a:lstStyle/>
          <a:p>
            <a:r>
              <a:rPr lang="en-US" b="1" dirty="0" smtClean="0">
                <a:latin typeface="Arial Rounded MT Bold" panose="020F0704030504030204" pitchFamily="34" charset="0"/>
              </a:rPr>
              <a:t>Climate Monitoring, Research and Services</a:t>
            </a:r>
            <a:endParaRPr lang="en-US" b="1" dirty="0">
              <a:latin typeface="Arial Rounded MT Bold" panose="020F0704030504030204" pitchFamily="34" charset="0"/>
            </a:endParaRPr>
          </a:p>
        </p:txBody>
      </p:sp>
      <p:sp>
        <p:nvSpPr>
          <p:cNvPr id="7" name="TextBox 6"/>
          <p:cNvSpPr txBox="1"/>
          <p:nvPr/>
        </p:nvSpPr>
        <p:spPr>
          <a:xfrm>
            <a:off x="527538" y="2165595"/>
            <a:ext cx="1776046" cy="954107"/>
          </a:xfrm>
          <a:prstGeom prst="rect">
            <a:avLst/>
          </a:prstGeom>
          <a:solidFill>
            <a:srgbClr val="92D050"/>
          </a:solidFill>
          <a:ln>
            <a:solidFill>
              <a:srgbClr val="92D050"/>
            </a:solidFill>
          </a:ln>
        </p:spPr>
        <p:txBody>
          <a:bodyPr wrap="square" rtlCol="0">
            <a:spAutoFit/>
          </a:bodyPr>
          <a:lstStyle/>
          <a:p>
            <a:r>
              <a:rPr lang="en-US" b="1" dirty="0" smtClean="0">
                <a:latin typeface="Arial Rounded MT Bold" panose="020F0704030504030204" pitchFamily="34" charset="0"/>
              </a:rPr>
              <a:t>Carbon Observations, Including Forested Regions</a:t>
            </a:r>
            <a:endParaRPr lang="en-US" b="1" dirty="0">
              <a:latin typeface="Arial Rounded MT Bold" panose="020F0704030504030204" pitchFamily="34" charset="0"/>
            </a:endParaRPr>
          </a:p>
        </p:txBody>
      </p:sp>
      <p:sp>
        <p:nvSpPr>
          <p:cNvPr id="8" name="TextBox 7"/>
          <p:cNvSpPr txBox="1"/>
          <p:nvPr/>
        </p:nvSpPr>
        <p:spPr>
          <a:xfrm>
            <a:off x="246184" y="3487223"/>
            <a:ext cx="1629507" cy="523220"/>
          </a:xfrm>
          <a:prstGeom prst="rect">
            <a:avLst/>
          </a:prstGeom>
          <a:solidFill>
            <a:srgbClr val="00FFCC"/>
          </a:solidFill>
          <a:ln>
            <a:solidFill>
              <a:srgbClr val="92D050"/>
            </a:solidFill>
          </a:ln>
        </p:spPr>
        <p:txBody>
          <a:bodyPr wrap="square" rtlCol="0">
            <a:spAutoFit/>
          </a:bodyPr>
          <a:lstStyle/>
          <a:p>
            <a:r>
              <a:rPr lang="en-US" b="1" dirty="0" smtClean="0">
                <a:latin typeface="Arial Rounded MT Bold" panose="020F0704030504030204" pitchFamily="34" charset="0"/>
              </a:rPr>
              <a:t>Observations for Agriculture</a:t>
            </a:r>
            <a:endParaRPr lang="en-US" b="1" dirty="0">
              <a:latin typeface="Arial Rounded MT Bold" panose="020F0704030504030204" pitchFamily="34" charset="0"/>
            </a:endParaRPr>
          </a:p>
        </p:txBody>
      </p:sp>
      <p:sp>
        <p:nvSpPr>
          <p:cNvPr id="9" name="TextBox 8"/>
          <p:cNvSpPr txBox="1"/>
          <p:nvPr/>
        </p:nvSpPr>
        <p:spPr>
          <a:xfrm>
            <a:off x="527538" y="4250766"/>
            <a:ext cx="1629507" cy="523220"/>
          </a:xfrm>
          <a:prstGeom prst="rect">
            <a:avLst/>
          </a:prstGeom>
          <a:solidFill>
            <a:srgbClr val="33CCFF"/>
          </a:solidFill>
          <a:ln>
            <a:solidFill>
              <a:srgbClr val="92D050"/>
            </a:solidFill>
          </a:ln>
        </p:spPr>
        <p:txBody>
          <a:bodyPr wrap="square" rtlCol="0">
            <a:spAutoFit/>
          </a:bodyPr>
          <a:lstStyle/>
          <a:p>
            <a:r>
              <a:rPr lang="en-US" b="1" dirty="0" smtClean="0">
                <a:latin typeface="Arial Rounded MT Bold" panose="020F0704030504030204" pitchFamily="34" charset="0"/>
              </a:rPr>
              <a:t>Observations for Disasters</a:t>
            </a:r>
            <a:endParaRPr lang="en-US" b="1" dirty="0">
              <a:latin typeface="Arial Rounded MT Bold" panose="020F0704030504030204" pitchFamily="34" charset="0"/>
            </a:endParaRPr>
          </a:p>
        </p:txBody>
      </p:sp>
      <p:sp>
        <p:nvSpPr>
          <p:cNvPr id="10" name="TextBox 9"/>
          <p:cNvSpPr txBox="1"/>
          <p:nvPr/>
        </p:nvSpPr>
        <p:spPr>
          <a:xfrm>
            <a:off x="5743302" y="6106180"/>
            <a:ext cx="1395047" cy="523220"/>
          </a:xfrm>
          <a:prstGeom prst="rect">
            <a:avLst/>
          </a:prstGeom>
          <a:solidFill>
            <a:srgbClr val="336699"/>
          </a:solidFill>
          <a:ln>
            <a:solidFill>
              <a:srgbClr val="92D050"/>
            </a:solidFill>
          </a:ln>
        </p:spPr>
        <p:txBody>
          <a:bodyPr wrap="square" rtlCol="0">
            <a:spAutoFit/>
          </a:bodyPr>
          <a:lstStyle/>
          <a:p>
            <a:r>
              <a:rPr lang="en-US" b="1" dirty="0" smtClean="0">
                <a:latin typeface="Arial Rounded MT Bold" panose="020F0704030504030204" pitchFamily="34" charset="0"/>
              </a:rPr>
              <a:t>Observations for Water</a:t>
            </a:r>
            <a:endParaRPr lang="en-US" b="1" dirty="0">
              <a:latin typeface="Arial Rounded MT Bold" panose="020F0704030504030204" pitchFamily="34" charset="0"/>
            </a:endParaRPr>
          </a:p>
        </p:txBody>
      </p:sp>
      <p:sp>
        <p:nvSpPr>
          <p:cNvPr id="11" name="TextBox 10"/>
          <p:cNvSpPr txBox="1"/>
          <p:nvPr/>
        </p:nvSpPr>
        <p:spPr>
          <a:xfrm>
            <a:off x="527538" y="5100461"/>
            <a:ext cx="1629507" cy="307777"/>
          </a:xfrm>
          <a:prstGeom prst="rect">
            <a:avLst/>
          </a:prstGeom>
          <a:solidFill>
            <a:srgbClr val="008080"/>
          </a:solidFill>
          <a:ln>
            <a:solidFill>
              <a:srgbClr val="92D050"/>
            </a:solidFill>
          </a:ln>
        </p:spPr>
        <p:txBody>
          <a:bodyPr wrap="square" rtlCol="0">
            <a:spAutoFit/>
          </a:bodyPr>
          <a:lstStyle/>
          <a:p>
            <a:r>
              <a:rPr lang="en-US" b="1" dirty="0" smtClean="0">
                <a:latin typeface="Arial Rounded MT Bold" panose="020F0704030504030204" pitchFamily="34" charset="0"/>
              </a:rPr>
              <a:t>Data Quality</a:t>
            </a:r>
            <a:endParaRPr lang="en-US" b="1" dirty="0">
              <a:latin typeface="Arial Rounded MT Bold" panose="020F0704030504030204" pitchFamily="34" charset="0"/>
            </a:endParaRPr>
          </a:p>
        </p:txBody>
      </p:sp>
      <p:sp>
        <p:nvSpPr>
          <p:cNvPr id="12" name="TextBox 11"/>
          <p:cNvSpPr txBox="1"/>
          <p:nvPr/>
        </p:nvSpPr>
        <p:spPr>
          <a:xfrm>
            <a:off x="6828692" y="1378423"/>
            <a:ext cx="1975338" cy="738664"/>
          </a:xfrm>
          <a:prstGeom prst="rect">
            <a:avLst/>
          </a:prstGeom>
          <a:solidFill>
            <a:srgbClr val="339966"/>
          </a:solidFill>
          <a:ln>
            <a:solidFill>
              <a:srgbClr val="92D050"/>
            </a:solidFill>
          </a:ln>
        </p:spPr>
        <p:txBody>
          <a:bodyPr wrap="square" rtlCol="0">
            <a:spAutoFit/>
          </a:bodyPr>
          <a:lstStyle/>
          <a:p>
            <a:r>
              <a:rPr lang="en-US" b="1" dirty="0" smtClean="0">
                <a:latin typeface="Arial Rounded MT Bold" panose="020F0704030504030204" pitchFamily="34" charset="0"/>
              </a:rPr>
              <a:t>Capacity Building and Data Democracy</a:t>
            </a:r>
            <a:endParaRPr lang="en-US" b="1" dirty="0">
              <a:latin typeface="Arial Rounded MT Bold" panose="020F0704030504030204" pitchFamily="34" charset="0"/>
            </a:endParaRPr>
          </a:p>
        </p:txBody>
      </p:sp>
      <p:sp>
        <p:nvSpPr>
          <p:cNvPr id="13" name="TextBox 12"/>
          <p:cNvSpPr txBox="1"/>
          <p:nvPr/>
        </p:nvSpPr>
        <p:spPr>
          <a:xfrm>
            <a:off x="5029205" y="1317666"/>
            <a:ext cx="1629507" cy="1169551"/>
          </a:xfrm>
          <a:prstGeom prst="rect">
            <a:avLst/>
          </a:prstGeom>
          <a:solidFill>
            <a:srgbClr val="339933"/>
          </a:solidFill>
          <a:ln>
            <a:solidFill>
              <a:srgbClr val="92D050"/>
            </a:solidFill>
          </a:ln>
        </p:spPr>
        <p:txBody>
          <a:bodyPr wrap="square" rtlCol="0">
            <a:spAutoFit/>
          </a:bodyPr>
          <a:lstStyle/>
          <a:p>
            <a:r>
              <a:rPr lang="en-US" b="1" dirty="0" smtClean="0">
                <a:latin typeface="Arial Rounded MT Bold" panose="020F0704030504030204" pitchFamily="34" charset="0"/>
              </a:rPr>
              <a:t>Data Discovery, Access, Preservation, Usability and Exploitation…</a:t>
            </a:r>
            <a:endParaRPr lang="en-US" b="1" dirty="0">
              <a:latin typeface="Arial Rounded MT Bold" panose="020F0704030504030204" pitchFamily="34" charset="0"/>
            </a:endParaRPr>
          </a:p>
        </p:txBody>
      </p:sp>
      <p:sp>
        <p:nvSpPr>
          <p:cNvPr id="14" name="TextBox 13"/>
          <p:cNvSpPr txBox="1"/>
          <p:nvPr/>
        </p:nvSpPr>
        <p:spPr>
          <a:xfrm>
            <a:off x="7258387" y="5575512"/>
            <a:ext cx="1629507" cy="954107"/>
          </a:xfrm>
          <a:prstGeom prst="rect">
            <a:avLst/>
          </a:prstGeom>
          <a:solidFill>
            <a:srgbClr val="99FFCC"/>
          </a:solidFill>
          <a:ln>
            <a:solidFill>
              <a:srgbClr val="92D050"/>
            </a:solidFill>
          </a:ln>
        </p:spPr>
        <p:txBody>
          <a:bodyPr wrap="square" rtlCol="0">
            <a:spAutoFit/>
          </a:bodyPr>
          <a:lstStyle/>
          <a:p>
            <a:r>
              <a:rPr lang="en-US" b="1" dirty="0" smtClean="0">
                <a:latin typeface="Arial Rounded MT Bold" panose="020F0704030504030204" pitchFamily="34" charset="0"/>
              </a:rPr>
              <a:t>Advancement of the CEOS Virtual Constellations</a:t>
            </a:r>
            <a:endParaRPr lang="en-US" b="1" dirty="0">
              <a:latin typeface="Arial Rounded MT Bold" panose="020F0704030504030204" pitchFamily="34" charset="0"/>
            </a:endParaRPr>
          </a:p>
        </p:txBody>
      </p:sp>
      <p:sp>
        <p:nvSpPr>
          <p:cNvPr id="15" name="TextBox 14"/>
          <p:cNvSpPr txBox="1"/>
          <p:nvPr/>
        </p:nvSpPr>
        <p:spPr>
          <a:xfrm>
            <a:off x="800101" y="5979230"/>
            <a:ext cx="1629507" cy="307777"/>
          </a:xfrm>
          <a:prstGeom prst="rect">
            <a:avLst/>
          </a:prstGeom>
          <a:solidFill>
            <a:srgbClr val="00CC66"/>
          </a:solidFill>
          <a:ln>
            <a:solidFill>
              <a:srgbClr val="92D050"/>
            </a:solidFill>
          </a:ln>
        </p:spPr>
        <p:txBody>
          <a:bodyPr wrap="square" rtlCol="0">
            <a:spAutoFit/>
          </a:bodyPr>
          <a:lstStyle/>
          <a:p>
            <a:r>
              <a:rPr lang="en-US" b="1" dirty="0" smtClean="0">
                <a:latin typeface="Arial Rounded MT Bold" panose="020F0704030504030204" pitchFamily="34" charset="0"/>
              </a:rPr>
              <a:t>CEOS Services</a:t>
            </a:r>
            <a:endParaRPr lang="en-US" b="1" dirty="0">
              <a:latin typeface="Arial Rounded MT Bold" panose="020F0704030504030204" pitchFamily="34" charset="0"/>
            </a:endParaRPr>
          </a:p>
        </p:txBody>
      </p:sp>
      <p:sp>
        <p:nvSpPr>
          <p:cNvPr id="16" name="TextBox 15"/>
          <p:cNvSpPr txBox="1"/>
          <p:nvPr/>
        </p:nvSpPr>
        <p:spPr>
          <a:xfrm>
            <a:off x="7578967" y="2516615"/>
            <a:ext cx="1406770" cy="954107"/>
          </a:xfrm>
          <a:prstGeom prst="rect">
            <a:avLst/>
          </a:prstGeom>
          <a:solidFill>
            <a:srgbClr val="99FF66"/>
          </a:solidFill>
          <a:ln>
            <a:solidFill>
              <a:srgbClr val="92D050"/>
            </a:solidFill>
          </a:ln>
        </p:spPr>
        <p:txBody>
          <a:bodyPr wrap="square" rtlCol="0">
            <a:spAutoFit/>
          </a:bodyPr>
          <a:lstStyle/>
          <a:p>
            <a:r>
              <a:rPr lang="en-US" b="1" dirty="0" smtClean="0">
                <a:latin typeface="Arial Rounded MT Bold" panose="020F0704030504030204" pitchFamily="34" charset="0"/>
              </a:rPr>
              <a:t>Support to Other Key Stakeholder Initiatives</a:t>
            </a:r>
            <a:endParaRPr lang="en-US" b="1" dirty="0">
              <a:latin typeface="Arial Rounded MT Bold" panose="020F0704030504030204" pitchFamily="34" charset="0"/>
            </a:endParaRPr>
          </a:p>
        </p:txBody>
      </p:sp>
      <p:pic>
        <p:nvPicPr>
          <p:cNvPr id="17" name="Picture 16"/>
          <p:cNvPicPr>
            <a:picLocks noChangeAspect="1"/>
          </p:cNvPicPr>
          <p:nvPr/>
        </p:nvPicPr>
        <p:blipFill>
          <a:blip r:embed="rId4"/>
          <a:stretch>
            <a:fillRect/>
          </a:stretch>
        </p:blipFill>
        <p:spPr>
          <a:xfrm>
            <a:off x="5110346" y="2856382"/>
            <a:ext cx="1153626" cy="1470367"/>
          </a:xfrm>
          <a:prstGeom prst="rect">
            <a:avLst/>
          </a:prstGeom>
        </p:spPr>
      </p:pic>
      <p:sp>
        <p:nvSpPr>
          <p:cNvPr id="18" name="Freeform 17"/>
          <p:cNvSpPr/>
          <p:nvPr/>
        </p:nvSpPr>
        <p:spPr>
          <a:xfrm>
            <a:off x="5230470" y="4035514"/>
            <a:ext cx="1144744" cy="476862"/>
          </a:xfrm>
          <a:custGeom>
            <a:avLst/>
            <a:gdLst>
              <a:gd name="connsiteX0" fmla="*/ 0 w 1144744"/>
              <a:gd name="connsiteY0" fmla="*/ 66342 h 476862"/>
              <a:gd name="connsiteX1" fmla="*/ 304800 w 1144744"/>
              <a:gd name="connsiteY1" fmla="*/ 476650 h 476862"/>
              <a:gd name="connsiteX2" fmla="*/ 1101969 w 1144744"/>
              <a:gd name="connsiteY2" fmla="*/ 19450 h 476862"/>
              <a:gd name="connsiteX3" fmla="*/ 1043354 w 1144744"/>
              <a:gd name="connsiteY3" fmla="*/ 78065 h 476862"/>
              <a:gd name="connsiteX4" fmla="*/ 1043354 w 1144744"/>
              <a:gd name="connsiteY4" fmla="*/ 78065 h 476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744" h="476862">
                <a:moveTo>
                  <a:pt x="0" y="66342"/>
                </a:moveTo>
                <a:cubicBezTo>
                  <a:pt x="60569" y="275403"/>
                  <a:pt x="121138" y="484465"/>
                  <a:pt x="304800" y="476650"/>
                </a:cubicBezTo>
                <a:cubicBezTo>
                  <a:pt x="488462" y="468835"/>
                  <a:pt x="978877" y="85881"/>
                  <a:pt x="1101969" y="19450"/>
                </a:cubicBezTo>
                <a:cubicBezTo>
                  <a:pt x="1225061" y="-46981"/>
                  <a:pt x="1043354" y="78065"/>
                  <a:pt x="1043354" y="78065"/>
                </a:cubicBezTo>
                <a:lnTo>
                  <a:pt x="1043354" y="78065"/>
                </a:ln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pic>
        <p:nvPicPr>
          <p:cNvPr id="19" name="Google Shape;19;p4"/>
          <p:cNvPicPr preferRelativeResize="0"/>
          <p:nvPr/>
        </p:nvPicPr>
        <p:blipFill rotWithShape="1">
          <a:blip r:embed="rId5">
            <a:alphaModFix/>
          </a:blip>
          <a:srcRect/>
          <a:stretch/>
        </p:blipFill>
        <p:spPr>
          <a:xfrm>
            <a:off x="3811468" y="3154588"/>
            <a:ext cx="701918" cy="316134"/>
          </a:xfrm>
          <a:prstGeom prst="rect">
            <a:avLst/>
          </a:prstGeom>
          <a:noFill/>
          <a:ln>
            <a:noFill/>
          </a:ln>
        </p:spPr>
      </p:pic>
      <p:pic>
        <p:nvPicPr>
          <p:cNvPr id="20" name="Google Shape;19;p4"/>
          <p:cNvPicPr preferRelativeResize="0"/>
          <p:nvPr/>
        </p:nvPicPr>
        <p:blipFill rotWithShape="1">
          <a:blip r:embed="rId5">
            <a:alphaModFix/>
          </a:blip>
          <a:srcRect/>
          <a:stretch/>
        </p:blipFill>
        <p:spPr>
          <a:xfrm>
            <a:off x="7057769" y="3812137"/>
            <a:ext cx="549518" cy="180235"/>
          </a:xfrm>
          <a:prstGeom prst="rect">
            <a:avLst/>
          </a:prstGeom>
          <a:noFill/>
          <a:ln>
            <a:noFill/>
          </a:ln>
        </p:spPr>
      </p:pic>
      <p:sp>
        <p:nvSpPr>
          <p:cNvPr id="25" name="TextBox 24"/>
          <p:cNvSpPr txBox="1"/>
          <p:nvPr/>
        </p:nvSpPr>
        <p:spPr>
          <a:xfrm>
            <a:off x="5110552" y="2856381"/>
            <a:ext cx="1153419" cy="1470367"/>
          </a:xfrm>
          <a:prstGeom prst="rect">
            <a:avLst/>
          </a:prstGeom>
          <a:noFill/>
          <a:ln w="57150">
            <a:solidFill>
              <a:srgbClr val="CC0066"/>
            </a:solidFill>
          </a:ln>
        </p:spPr>
        <p:txBody>
          <a:bodyPr wrap="none" rtlCol="0">
            <a:noAutofit/>
          </a:bodyPr>
          <a:lstStyle/>
          <a:p>
            <a:endParaRPr lang="en-US" dirty="0"/>
          </a:p>
        </p:txBody>
      </p:sp>
      <p:sp>
        <p:nvSpPr>
          <p:cNvPr id="26" name="TextBox 25"/>
          <p:cNvSpPr txBox="1"/>
          <p:nvPr/>
        </p:nvSpPr>
        <p:spPr>
          <a:xfrm>
            <a:off x="3693757" y="3417871"/>
            <a:ext cx="1378450" cy="523220"/>
          </a:xfrm>
          <a:prstGeom prst="rect">
            <a:avLst/>
          </a:prstGeom>
          <a:noFill/>
        </p:spPr>
        <p:txBody>
          <a:bodyPr wrap="square" rtlCol="0">
            <a:spAutoFit/>
          </a:bodyPr>
          <a:lstStyle/>
          <a:p>
            <a:r>
              <a:rPr lang="en-US" b="1" dirty="0" smtClean="0">
                <a:solidFill>
                  <a:srgbClr val="92D050"/>
                </a:solidFill>
              </a:rPr>
              <a:t>WGs/VCs/ AHT/Experts</a:t>
            </a:r>
            <a:endParaRPr lang="en-US" b="1" dirty="0">
              <a:solidFill>
                <a:srgbClr val="92D050"/>
              </a:solidFill>
            </a:endParaRPr>
          </a:p>
        </p:txBody>
      </p:sp>
      <p:sp>
        <p:nvSpPr>
          <p:cNvPr id="27" name="TextBox 26"/>
          <p:cNvSpPr txBox="1"/>
          <p:nvPr/>
        </p:nvSpPr>
        <p:spPr>
          <a:xfrm>
            <a:off x="6999151" y="3967413"/>
            <a:ext cx="580293" cy="307777"/>
          </a:xfrm>
          <a:prstGeom prst="rect">
            <a:avLst/>
          </a:prstGeom>
          <a:noFill/>
        </p:spPr>
        <p:txBody>
          <a:bodyPr wrap="square" rtlCol="0">
            <a:spAutoFit/>
          </a:bodyPr>
          <a:lstStyle/>
          <a:p>
            <a:r>
              <a:rPr lang="en-US" b="1" dirty="0" smtClean="0">
                <a:solidFill>
                  <a:srgbClr val="92D050"/>
                </a:solidFill>
              </a:rPr>
              <a:t>CEO</a:t>
            </a:r>
            <a:endParaRPr lang="en-US" b="1" dirty="0">
              <a:solidFill>
                <a:srgbClr val="92D050"/>
              </a:solidFill>
            </a:endParaRPr>
          </a:p>
        </p:txBody>
      </p:sp>
      <p:sp>
        <p:nvSpPr>
          <p:cNvPr id="28" name="Google Shape;27;p5"/>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t>The CEOS Work Plan and “Working Teams”</a:t>
            </a:r>
            <a:endParaRPr dirty="0"/>
          </a:p>
        </p:txBody>
      </p:sp>
      <p:sp>
        <p:nvSpPr>
          <p:cNvPr id="29" name="TextBox 28"/>
          <p:cNvSpPr txBox="1"/>
          <p:nvPr/>
        </p:nvSpPr>
        <p:spPr>
          <a:xfrm>
            <a:off x="5029205" y="1309719"/>
            <a:ext cx="1608451" cy="1177498"/>
          </a:xfrm>
          <a:prstGeom prst="rect">
            <a:avLst/>
          </a:prstGeom>
          <a:noFill/>
          <a:ln w="57150">
            <a:solidFill>
              <a:srgbClr val="CC0066"/>
            </a:solidFill>
          </a:ln>
        </p:spPr>
        <p:txBody>
          <a:bodyPr wrap="none" rtlCol="0">
            <a:noAutofit/>
          </a:bodyPr>
          <a:lstStyle/>
          <a:p>
            <a:endParaRPr lang="en-US" dirty="0"/>
          </a:p>
        </p:txBody>
      </p:sp>
    </p:spTree>
    <p:extLst>
      <p:ext uri="{BB962C8B-B14F-4D97-AF65-F5344CB8AC3E}">
        <p14:creationId xmlns:p14="http://schemas.microsoft.com/office/powerpoint/2010/main" val="14246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3" name="Text Placeholder 2"/>
          <p:cNvSpPr>
            <a:spLocks noGrp="1"/>
          </p:cNvSpPr>
          <p:nvPr>
            <p:ph type="body" idx="1"/>
          </p:nvPr>
        </p:nvSpPr>
        <p:spPr>
          <a:xfrm>
            <a:off x="0" y="1122946"/>
            <a:ext cx="9067800" cy="5506453"/>
          </a:xfrm>
        </p:spPr>
        <p:txBody>
          <a:bodyPr/>
          <a:lstStyle/>
          <a:p>
            <a:r>
              <a:rPr lang="en-US" dirty="0" smtClean="0"/>
              <a:t>149 Deliverables (64 Existing, 85 New!!)</a:t>
            </a:r>
          </a:p>
          <a:p>
            <a:r>
              <a:rPr lang="en-US" dirty="0" smtClean="0"/>
              <a:t>CEO Proposals for Refined CEOS Work Plan</a:t>
            </a:r>
          </a:p>
          <a:p>
            <a:pPr lvl="1"/>
            <a:r>
              <a:rPr lang="en-US" sz="1800" dirty="0" smtClean="0"/>
              <a:t>Update Renaming/Renumbering Convention to facilitate tracking and “</a:t>
            </a:r>
            <a:r>
              <a:rPr lang="en-US" sz="1800" dirty="0" err="1" smtClean="0"/>
              <a:t>statusing</a:t>
            </a:r>
            <a:r>
              <a:rPr lang="en-US" sz="1800" dirty="0" smtClean="0"/>
              <a:t>” of Deliverables</a:t>
            </a:r>
          </a:p>
          <a:p>
            <a:pPr lvl="2"/>
            <a:r>
              <a:rPr lang="en-US" sz="1600" b="1" i="1" dirty="0"/>
              <a:t>XX(XX)-YY-01 (2 to 4-character identifier-2-digit year-2-digit number, beginning at 01 for each year)</a:t>
            </a:r>
            <a:endParaRPr lang="en-US" sz="1600" dirty="0"/>
          </a:p>
          <a:p>
            <a:pPr lvl="2"/>
            <a:r>
              <a:rPr lang="en-US" sz="1600" dirty="0" smtClean="0"/>
              <a:t>For example:  CARB-20-01</a:t>
            </a:r>
          </a:p>
          <a:p>
            <a:pPr lvl="1"/>
            <a:r>
              <a:rPr lang="en-US" sz="1800" dirty="0" smtClean="0"/>
              <a:t>Separate category for CEOS Services</a:t>
            </a:r>
          </a:p>
          <a:p>
            <a:pPr lvl="2"/>
            <a:r>
              <a:rPr lang="en-US" sz="1600" dirty="0" smtClean="0"/>
              <a:t>Routine </a:t>
            </a:r>
            <a:r>
              <a:rPr lang="en-US" sz="1600" dirty="0"/>
              <a:t>actions and services of CEOS such as the CEOS Newsletter, the Missions, Instruments, and Measurements Database, the Essential Climate Variables Inventory, and other organizational actions with annual and concrete </a:t>
            </a:r>
            <a:r>
              <a:rPr lang="en-US" sz="1600" dirty="0" smtClean="0"/>
              <a:t>deadlines</a:t>
            </a:r>
          </a:p>
          <a:p>
            <a:r>
              <a:rPr lang="en-US" dirty="0"/>
              <a:t>Utilizing the CEOS Online Tracking Tool to full </a:t>
            </a:r>
            <a:r>
              <a:rPr lang="en-US" dirty="0" smtClean="0"/>
              <a:t>effect</a:t>
            </a:r>
          </a:p>
          <a:p>
            <a:pPr lvl="1"/>
            <a:r>
              <a:rPr lang="en-US" sz="1800" dirty="0" smtClean="0"/>
              <a:t>Challenges to encouraging CEOS community to “self-update” the online tool</a:t>
            </a:r>
          </a:p>
          <a:p>
            <a:pPr lvl="1"/>
            <a:r>
              <a:rPr lang="en-US" sz="1800" dirty="0" smtClean="0"/>
              <a:t>Will prepare a “users guide” as an Appendix to the Work Plan detailing required actions of various users of the online tool</a:t>
            </a:r>
          </a:p>
          <a:p>
            <a:pPr lvl="1"/>
            <a:r>
              <a:rPr lang="en-US" sz="1800" dirty="0" smtClean="0"/>
              <a:t>Will facilitate a streamlined Work Plan with less duplicate information</a:t>
            </a:r>
            <a:endParaRPr lang="en-US" sz="1800" dirty="0"/>
          </a:p>
          <a:p>
            <a:pPr lvl="2"/>
            <a:endParaRPr lang="en-US" sz="1600" dirty="0"/>
          </a:p>
        </p:txBody>
      </p:sp>
      <p:sp>
        <p:nvSpPr>
          <p:cNvPr id="4" name="Text Placeholder 3"/>
          <p:cNvSpPr>
            <a:spLocks noGrp="1"/>
          </p:cNvSpPr>
          <p:nvPr>
            <p:ph type="body" idx="2"/>
          </p:nvPr>
        </p:nvSpPr>
        <p:spPr/>
        <p:txBody>
          <a:bodyPr/>
          <a:lstStyle/>
          <a:p>
            <a:r>
              <a:rPr lang="en-US" dirty="0" smtClean="0"/>
              <a:t>Key Details of 2020-2022 CEOS Work Plan</a:t>
            </a:r>
            <a:endParaRPr lang="en-US" dirty="0"/>
          </a:p>
        </p:txBody>
      </p:sp>
    </p:spTree>
    <p:extLst>
      <p:ext uri="{BB962C8B-B14F-4D97-AF65-F5344CB8AC3E}">
        <p14:creationId xmlns:p14="http://schemas.microsoft.com/office/powerpoint/2010/main" val="2890561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4" name="Text Placeholder 3"/>
          <p:cNvSpPr>
            <a:spLocks noGrp="1"/>
          </p:cNvSpPr>
          <p:nvPr>
            <p:ph type="body" idx="2"/>
          </p:nvPr>
        </p:nvSpPr>
        <p:spPr>
          <a:xfrm>
            <a:off x="1981199" y="76200"/>
            <a:ext cx="5427785" cy="990600"/>
          </a:xfrm>
        </p:spPr>
        <p:txBody>
          <a:bodyPr/>
          <a:lstStyle/>
          <a:p>
            <a:r>
              <a:rPr lang="en-US" dirty="0" smtClean="0"/>
              <a:t>Breakdown of Deliverables</a:t>
            </a:r>
          </a:p>
          <a:p>
            <a:r>
              <a:rPr lang="en-US" dirty="0" smtClean="0"/>
              <a:t>The “Deep Dive”</a:t>
            </a:r>
            <a:endParaRPr lang="en-US" dirty="0"/>
          </a:p>
        </p:txBody>
      </p:sp>
      <p:pic>
        <p:nvPicPr>
          <p:cNvPr id="7" name="Picture 6" descr="Free stock photo of bubbles, clean, cle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304" y="1219200"/>
            <a:ext cx="2716696" cy="5410200"/>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1177193450"/>
              </p:ext>
            </p:extLst>
          </p:nvPr>
        </p:nvGraphicFramePr>
        <p:xfrm>
          <a:off x="1384851" y="1141554"/>
          <a:ext cx="4215106" cy="5581488"/>
        </p:xfrm>
        <a:graphic>
          <a:graphicData uri="http://schemas.openxmlformats.org/drawingml/2006/table">
            <a:tbl>
              <a:tblPr/>
              <a:tblGrid>
                <a:gridCol w="2507448">
                  <a:extLst>
                    <a:ext uri="{9D8B030D-6E8A-4147-A177-3AD203B41FA5}">
                      <a16:colId xmlns:a16="http://schemas.microsoft.com/office/drawing/2014/main" val="2013705777"/>
                    </a:ext>
                  </a:extLst>
                </a:gridCol>
                <a:gridCol w="853829">
                  <a:extLst>
                    <a:ext uri="{9D8B030D-6E8A-4147-A177-3AD203B41FA5}">
                      <a16:colId xmlns:a16="http://schemas.microsoft.com/office/drawing/2014/main" val="278920649"/>
                    </a:ext>
                  </a:extLst>
                </a:gridCol>
                <a:gridCol w="853829">
                  <a:extLst>
                    <a:ext uri="{9D8B030D-6E8A-4147-A177-3AD203B41FA5}">
                      <a16:colId xmlns:a16="http://schemas.microsoft.com/office/drawing/2014/main" val="2748788055"/>
                    </a:ext>
                  </a:extLst>
                </a:gridCol>
              </a:tblGrid>
              <a:tr h="98647">
                <a:tc rowSpan="3">
                  <a:txBody>
                    <a:bodyPr/>
                    <a:lstStyle/>
                    <a:p>
                      <a:pPr algn="l" fontAlgn="ctr"/>
                      <a:r>
                        <a:rPr lang="en-US" sz="1000" b="1" i="0" u="none" strike="noStrike" dirty="0">
                          <a:solidFill>
                            <a:srgbClr val="FFFFFF"/>
                          </a:solidFill>
                          <a:effectLst/>
                          <a:latin typeface="Calibri" panose="020F0502020204030204" pitchFamily="34" charset="0"/>
                        </a:rPr>
                        <a:t>Climate Monitoring, Research, and Services (6)</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60144833"/>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4</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931014560"/>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CMRS-20-01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916141318"/>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780972676"/>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Carbon Observations, Including Forested Regions (11)</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4156356073"/>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6</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5</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4122905"/>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CARB-20-01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2227307675"/>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357089851"/>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Observations for Agriculture (1)</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574757262"/>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1</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0</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2785461717"/>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 </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2229691320"/>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695647105"/>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Observations for Disasters (12)</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736425120"/>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6</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6</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566339190"/>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DIS-20-01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114060057"/>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1859796893"/>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Observations for Water (1)</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836375459"/>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1</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0</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932567315"/>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4089482999"/>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1080111502"/>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Data Quality (10)</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512740773"/>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6</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4</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545754704"/>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CV-20-01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579285176"/>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3383413255"/>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Capacity Building and Data Democracy (31)</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820471240"/>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8</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24</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855266423"/>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CB-20-01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2043925064"/>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1807047194"/>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Data Discovery, Access, Preservation, Usability (11)</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556652660"/>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10</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61398744"/>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DATA-20-01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464833286"/>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3247940100"/>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Advancement of the CEOS VCs (39)</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788902190"/>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10</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29</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735487147"/>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VC-20-01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2264361606"/>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3163854379"/>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Support to Other Key Stakeholder Initiatives (21)</a:t>
                      </a:r>
                    </a:p>
                  </a:txBody>
                  <a:tcPr marL="4932" marR="4932" marT="4932" marB="0" anchor="ctr">
                    <a:lnL>
                      <a:noFill/>
                    </a:lnL>
                    <a:lnR>
                      <a:noFill/>
                    </a:lnR>
                    <a:lnT>
                      <a:noFill/>
                    </a:lnT>
                    <a:lnB>
                      <a:noFill/>
                    </a:lnB>
                    <a:solidFill>
                      <a:srgbClr val="374142"/>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454675490"/>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7</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14</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2108946384"/>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593470"/>
                          </a:solidFill>
                          <a:effectLst/>
                          <a:latin typeface="Calibri" panose="020F0502020204030204" pitchFamily="34" charset="0"/>
                        </a:rPr>
                        <a:t>SDG-20-01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524515485"/>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1713488355"/>
                  </a:ext>
                </a:extLst>
              </a:tr>
              <a:tr h="98647">
                <a:tc rowSpan="3">
                  <a:txBody>
                    <a:bodyPr/>
                    <a:lstStyle/>
                    <a:p>
                      <a:pPr algn="l" fontAlgn="ctr"/>
                      <a:r>
                        <a:rPr lang="en-US" sz="1000" b="1" i="0" u="none" strike="noStrike" dirty="0">
                          <a:solidFill>
                            <a:srgbClr val="FFFFFF"/>
                          </a:solidFill>
                          <a:effectLst/>
                          <a:latin typeface="Calibri" panose="020F0502020204030204" pitchFamily="34" charset="0"/>
                        </a:rPr>
                        <a:t>CEOS Services (6)</a:t>
                      </a:r>
                    </a:p>
                  </a:txBody>
                  <a:tcPr marL="4932" marR="4932" marT="4932" marB="0" anchor="ctr">
                    <a:lnL>
                      <a:noFill/>
                    </a:lnL>
                    <a:lnR>
                      <a:noFill/>
                    </a:lnR>
                    <a:lnT>
                      <a:noFill/>
                    </a:lnT>
                    <a:lnB>
                      <a:noFill/>
                    </a:lnB>
                    <a:solidFill>
                      <a:srgbClr val="524EAB"/>
                    </a:solidFill>
                  </a:tcPr>
                </a:tc>
                <a:tc>
                  <a:txBody>
                    <a:bodyPr/>
                    <a:lstStyle/>
                    <a:p>
                      <a:pPr algn="ctr" fontAlgn="ctr"/>
                      <a:r>
                        <a:rPr lang="en-US" sz="800" b="1" i="0" u="none" strike="noStrike">
                          <a:solidFill>
                            <a:srgbClr val="000000"/>
                          </a:solidFill>
                          <a:effectLst/>
                          <a:latin typeface="Calibri" panose="020F0502020204030204" pitchFamily="34" charset="0"/>
                        </a:rPr>
                        <a:t>Existing</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New</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168607281"/>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5</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1</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3050108122"/>
                  </a:ext>
                </a:extLst>
              </a:tr>
              <a:tr h="98647">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2D5DE"/>
                    </a:solidFill>
                  </a:tcPr>
                </a:tc>
                <a:tc>
                  <a:txBody>
                    <a:bodyPr/>
                    <a:lstStyle/>
                    <a:p>
                      <a:pPr algn="ctr" fontAlgn="ctr"/>
                      <a:r>
                        <a:rPr lang="en-US" sz="800" b="1" i="0" u="none" strike="noStrike">
                          <a:solidFill>
                            <a:srgbClr val="000000"/>
                          </a:solidFill>
                          <a:effectLst/>
                          <a:latin typeface="Calibri" panose="020F0502020204030204" pitchFamily="34" charset="0"/>
                        </a:rPr>
                        <a:t> </a:t>
                      </a:r>
                    </a:p>
                  </a:txBody>
                  <a:tcPr marL="4932" marR="4932" marT="4932" marB="0" anchor="ctr">
                    <a:lnL>
                      <a:noFill/>
                    </a:lnL>
                    <a:lnR>
                      <a:noFill/>
                    </a:lnR>
                    <a:lnT>
                      <a:noFill/>
                    </a:lnT>
                    <a:lnB>
                      <a:noFill/>
                    </a:lnB>
                    <a:solidFill>
                      <a:srgbClr val="CECDE9"/>
                    </a:solidFill>
                  </a:tcPr>
                </a:tc>
                <a:extLst>
                  <a:ext uri="{0D108BD9-81ED-4DB2-BD59-A6C34878D82A}">
                    <a16:rowId xmlns:a16="http://schemas.microsoft.com/office/drawing/2014/main" val="2285716615"/>
                  </a:ext>
                </a:extLst>
              </a:tr>
              <a:tr h="99634">
                <a:tc>
                  <a:txBody>
                    <a:bodyPr/>
                    <a:lstStyle/>
                    <a:p>
                      <a:pPr algn="l" fontAlgn="ctr"/>
                      <a:endParaRPr lang="en-US" sz="800" b="1" i="0" u="none" strike="noStrike">
                        <a:solidFill>
                          <a:srgbClr val="FFFFFF"/>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tc>
                  <a:txBody>
                    <a:bodyPr/>
                    <a:lstStyle/>
                    <a:p>
                      <a:pPr algn="ctr" fontAlgn="ctr"/>
                      <a:endParaRPr lang="en-US" sz="800" b="1" i="0" u="none" strike="noStrike" dirty="0">
                        <a:solidFill>
                          <a:srgbClr val="000000"/>
                        </a:solidFill>
                        <a:effectLst/>
                        <a:latin typeface="Calibri" panose="020F0502020204030204" pitchFamily="34" charset="0"/>
                      </a:endParaRPr>
                    </a:p>
                  </a:txBody>
                  <a:tcPr marL="4932" marR="4932" marT="4932" marB="0" anchor="ctr">
                    <a:lnL>
                      <a:noFill/>
                    </a:lnL>
                    <a:lnR>
                      <a:noFill/>
                    </a:lnR>
                    <a:lnT>
                      <a:noFill/>
                    </a:lnT>
                    <a:lnB>
                      <a:noFill/>
                    </a:lnB>
                  </a:tcPr>
                </a:tc>
                <a:extLst>
                  <a:ext uri="{0D108BD9-81ED-4DB2-BD59-A6C34878D82A}">
                    <a16:rowId xmlns:a16="http://schemas.microsoft.com/office/drawing/2014/main" val="3611641992"/>
                  </a:ext>
                </a:extLst>
              </a:tr>
            </a:tbl>
          </a:graphicData>
        </a:graphic>
      </p:graphicFrame>
      <p:sp>
        <p:nvSpPr>
          <p:cNvPr id="6" name="TextBox 5"/>
          <p:cNvSpPr txBox="1"/>
          <p:nvPr/>
        </p:nvSpPr>
        <p:spPr>
          <a:xfrm>
            <a:off x="1288973" y="4685182"/>
            <a:ext cx="4310984" cy="426645"/>
          </a:xfrm>
          <a:prstGeom prst="rect">
            <a:avLst/>
          </a:prstGeom>
          <a:noFill/>
          <a:ln w="57150">
            <a:solidFill>
              <a:srgbClr val="CC0066"/>
            </a:solidFill>
          </a:ln>
        </p:spPr>
        <p:txBody>
          <a:bodyPr wrap="none" rtlCol="0">
            <a:noAutofit/>
          </a:bodyPr>
          <a:lstStyle/>
          <a:p>
            <a:endParaRPr lang="en-US" dirty="0"/>
          </a:p>
        </p:txBody>
      </p:sp>
    </p:spTree>
    <p:extLst>
      <p:ext uri="{BB962C8B-B14F-4D97-AF65-F5344CB8AC3E}">
        <p14:creationId xmlns:p14="http://schemas.microsoft.com/office/powerpoint/2010/main" val="3485725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CCCC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52344095"/>
              </p:ext>
            </p:extLst>
          </p:nvPr>
        </p:nvGraphicFramePr>
        <p:xfrm>
          <a:off x="418641" y="34159"/>
          <a:ext cx="8108414" cy="6702644"/>
        </p:xfrm>
        <a:graphic>
          <a:graphicData uri="http://schemas.openxmlformats.org/drawingml/2006/table">
            <a:tbl>
              <a:tblPr/>
              <a:tblGrid>
                <a:gridCol w="749848">
                  <a:extLst>
                    <a:ext uri="{9D8B030D-6E8A-4147-A177-3AD203B41FA5}">
                      <a16:colId xmlns:a16="http://schemas.microsoft.com/office/drawing/2014/main" val="1100567567"/>
                    </a:ext>
                  </a:extLst>
                </a:gridCol>
                <a:gridCol w="696685">
                  <a:extLst>
                    <a:ext uri="{9D8B030D-6E8A-4147-A177-3AD203B41FA5}">
                      <a16:colId xmlns:a16="http://schemas.microsoft.com/office/drawing/2014/main" val="146516421"/>
                    </a:ext>
                  </a:extLst>
                </a:gridCol>
                <a:gridCol w="2663633">
                  <a:extLst>
                    <a:ext uri="{9D8B030D-6E8A-4147-A177-3AD203B41FA5}">
                      <a16:colId xmlns:a16="http://schemas.microsoft.com/office/drawing/2014/main" val="1908545763"/>
                    </a:ext>
                  </a:extLst>
                </a:gridCol>
                <a:gridCol w="514820">
                  <a:extLst>
                    <a:ext uri="{9D8B030D-6E8A-4147-A177-3AD203B41FA5}">
                      <a16:colId xmlns:a16="http://schemas.microsoft.com/office/drawing/2014/main" val="2287378471"/>
                    </a:ext>
                  </a:extLst>
                </a:gridCol>
                <a:gridCol w="663112">
                  <a:extLst>
                    <a:ext uri="{9D8B030D-6E8A-4147-A177-3AD203B41FA5}">
                      <a16:colId xmlns:a16="http://schemas.microsoft.com/office/drawing/2014/main" val="1937757194"/>
                    </a:ext>
                  </a:extLst>
                </a:gridCol>
                <a:gridCol w="1454925">
                  <a:extLst>
                    <a:ext uri="{9D8B030D-6E8A-4147-A177-3AD203B41FA5}">
                      <a16:colId xmlns:a16="http://schemas.microsoft.com/office/drawing/2014/main" val="3697885853"/>
                    </a:ext>
                  </a:extLst>
                </a:gridCol>
                <a:gridCol w="1365391">
                  <a:extLst>
                    <a:ext uri="{9D8B030D-6E8A-4147-A177-3AD203B41FA5}">
                      <a16:colId xmlns:a16="http://schemas.microsoft.com/office/drawing/2014/main" val="2118132309"/>
                    </a:ext>
                  </a:extLst>
                </a:gridCol>
              </a:tblGrid>
              <a:tr h="186693">
                <a:tc>
                  <a:txBody>
                    <a:bodyPr/>
                    <a:lstStyle/>
                    <a:p>
                      <a:pPr algn="ctr" fontAlgn="ctr"/>
                      <a:r>
                        <a:rPr lang="en-US" sz="800" b="1" i="0" u="none" strike="noStrike">
                          <a:solidFill>
                            <a:srgbClr val="FFFFFF"/>
                          </a:solidFill>
                          <a:effectLst/>
                          <a:latin typeface="Arial" panose="020B0604020202020204" pitchFamily="34" charset="0"/>
                        </a:rPr>
                        <a:t>New Number</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42"/>
                    </a:solidFill>
                  </a:tcPr>
                </a:tc>
                <a:tc>
                  <a:txBody>
                    <a:bodyPr/>
                    <a:lstStyle/>
                    <a:p>
                      <a:pPr algn="ctr" fontAlgn="ctr"/>
                      <a:r>
                        <a:rPr lang="en-US" sz="800" b="1" i="0" u="none" strike="noStrike">
                          <a:solidFill>
                            <a:srgbClr val="FFFFFF"/>
                          </a:solidFill>
                          <a:effectLst/>
                          <a:latin typeface="Arial" panose="020B0604020202020204" pitchFamily="34" charset="0"/>
                        </a:rPr>
                        <a:t>Old Number</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42"/>
                    </a:solidFill>
                  </a:tcPr>
                </a:tc>
                <a:tc>
                  <a:txBody>
                    <a:bodyPr/>
                    <a:lstStyle/>
                    <a:p>
                      <a:pPr algn="ctr" fontAlgn="ctr"/>
                      <a:r>
                        <a:rPr lang="en-US" sz="800" b="1" i="0" u="none" strike="noStrike">
                          <a:solidFill>
                            <a:srgbClr val="FFFFFF"/>
                          </a:solidFill>
                          <a:effectLst/>
                          <a:latin typeface="Arial" panose="020B0604020202020204" pitchFamily="34" charset="0"/>
                        </a:rPr>
                        <a:t>Title</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42"/>
                    </a:solidFill>
                  </a:tcPr>
                </a:tc>
                <a:tc>
                  <a:txBody>
                    <a:bodyPr/>
                    <a:lstStyle/>
                    <a:p>
                      <a:pPr algn="ctr" fontAlgn="ctr"/>
                      <a:r>
                        <a:rPr lang="en-US" sz="800" b="1" i="0" u="none" strike="noStrike">
                          <a:solidFill>
                            <a:srgbClr val="FFFFFF"/>
                          </a:solidFill>
                          <a:effectLst/>
                          <a:latin typeface="Arial" panose="020B0604020202020204" pitchFamily="34" charset="0"/>
                        </a:rPr>
                        <a:t>Creation Year</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42"/>
                    </a:solidFill>
                  </a:tcPr>
                </a:tc>
                <a:tc>
                  <a:txBody>
                    <a:bodyPr/>
                    <a:lstStyle/>
                    <a:p>
                      <a:pPr algn="ctr" fontAlgn="ctr"/>
                      <a:r>
                        <a:rPr lang="en-US" sz="800" b="1" i="0" u="none" strike="noStrike">
                          <a:solidFill>
                            <a:srgbClr val="FFFFFF"/>
                          </a:solidFill>
                          <a:effectLst/>
                          <a:latin typeface="Arial" panose="020B0604020202020204" pitchFamily="34" charset="0"/>
                        </a:rPr>
                        <a:t>Completion Date</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42"/>
                    </a:solidFill>
                  </a:tcPr>
                </a:tc>
                <a:tc>
                  <a:txBody>
                    <a:bodyPr/>
                    <a:lstStyle/>
                    <a:p>
                      <a:pPr algn="ctr" fontAlgn="ctr"/>
                      <a:r>
                        <a:rPr lang="en-US" sz="800" b="1" i="0" u="none" strike="noStrike">
                          <a:solidFill>
                            <a:srgbClr val="FFFFFF"/>
                          </a:solidFill>
                          <a:effectLst/>
                          <a:latin typeface="Arial" panose="020B0604020202020204" pitchFamily="34" charset="0"/>
                        </a:rPr>
                        <a:t>Responsible CEOS Entities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42"/>
                    </a:solidFill>
                  </a:tcPr>
                </a:tc>
                <a:tc>
                  <a:txBody>
                    <a:bodyPr/>
                    <a:lstStyle/>
                    <a:p>
                      <a:pPr algn="ctr" fontAlgn="ctr"/>
                      <a:r>
                        <a:rPr lang="en-US" sz="800" b="1" i="0" u="none" strike="noStrike" dirty="0">
                          <a:solidFill>
                            <a:srgbClr val="FFFFFF"/>
                          </a:solidFill>
                          <a:effectLst/>
                          <a:latin typeface="Arial" panose="020B0604020202020204" pitchFamily="34" charset="0"/>
                        </a:rPr>
                        <a:t>Person Responsible</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42"/>
                    </a:solidFill>
                  </a:tcPr>
                </a:tc>
                <a:extLst>
                  <a:ext uri="{0D108BD9-81ED-4DB2-BD59-A6C34878D82A}">
                    <a16:rowId xmlns:a16="http://schemas.microsoft.com/office/drawing/2014/main" val="2650865615"/>
                  </a:ext>
                </a:extLst>
              </a:tr>
              <a:tr h="280041">
                <a:tc>
                  <a:txBody>
                    <a:bodyPr/>
                    <a:lstStyle/>
                    <a:p>
                      <a:pPr algn="l" fontAlgn="ctr"/>
                      <a:r>
                        <a:rPr lang="en-US" sz="900" b="1" i="0" u="none" strike="noStrike">
                          <a:solidFill>
                            <a:srgbClr val="000000"/>
                          </a:solidFill>
                          <a:effectLst/>
                          <a:latin typeface="Arial" panose="020B0604020202020204" pitchFamily="34" charset="0"/>
                        </a:rPr>
                        <a:t>DATA-17-02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DATA-9</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ECVs/CDRs Discovery and Access through WGISS Systems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2017</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2020 Q2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WGISS</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WGClimate</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it-IT" sz="900" b="0" i="0" u="none" strike="noStrike" dirty="0">
                          <a:solidFill>
                            <a:srgbClr val="000000"/>
                          </a:solidFill>
                          <a:effectLst/>
                          <a:latin typeface="Arial" panose="020B0604020202020204" pitchFamily="34" charset="0"/>
                        </a:rPr>
                        <a:t>Andrea Della Vecchia</a:t>
                      </a:r>
                      <a:br>
                        <a:rPr lang="it-IT" sz="900" b="0" i="0" u="none" strike="noStrike" dirty="0">
                          <a:solidFill>
                            <a:srgbClr val="000000"/>
                          </a:solidFill>
                          <a:effectLst/>
                          <a:latin typeface="Arial" panose="020B0604020202020204" pitchFamily="34" charset="0"/>
                        </a:rPr>
                      </a:br>
                      <a:r>
                        <a:rPr lang="it-IT" sz="900" b="0" i="0" u="none" strike="noStrike" dirty="0">
                          <a:solidFill>
                            <a:srgbClr val="000000"/>
                          </a:solidFill>
                          <a:effectLst/>
                          <a:latin typeface="Arial" panose="020B0604020202020204" pitchFamily="34" charset="0"/>
                        </a:rPr>
                        <a:t>Yonsook Enloe</a:t>
                      </a:r>
                      <a:br>
                        <a:rPr lang="it-IT" sz="900" b="0" i="0" u="none" strike="noStrike" dirty="0">
                          <a:solidFill>
                            <a:srgbClr val="000000"/>
                          </a:solidFill>
                          <a:effectLst/>
                          <a:latin typeface="Arial" panose="020B0604020202020204" pitchFamily="34" charset="0"/>
                        </a:rPr>
                      </a:br>
                      <a:r>
                        <a:rPr lang="it-IT" sz="900" b="0" i="0" u="none" strike="noStrike" dirty="0">
                          <a:solidFill>
                            <a:srgbClr val="000000"/>
                          </a:solidFill>
                          <a:effectLst/>
                          <a:latin typeface="Arial" panose="020B0604020202020204" pitchFamily="34" charset="0"/>
                        </a:rPr>
                        <a:t>Michael Morahan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3177984744"/>
                  </a:ext>
                </a:extLst>
              </a:tr>
              <a:tr h="280041">
                <a:tc>
                  <a:txBody>
                    <a:bodyPr/>
                    <a:lstStyle/>
                    <a:p>
                      <a:pPr algn="l" fontAlgn="ctr"/>
                      <a:r>
                        <a:rPr lang="en-US" sz="900" b="1" i="0" u="none" strike="noStrike">
                          <a:solidFill>
                            <a:srgbClr val="000000"/>
                          </a:solidFill>
                          <a:effectLst/>
                          <a:latin typeface="Arial" panose="020B0604020202020204" pitchFamily="34" charset="0"/>
                        </a:rPr>
                        <a:t>DATA-17-04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DATA-11</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Technology Exploration webinars and workshops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2017</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FF0000"/>
                          </a:solidFill>
                          <a:effectLst/>
                          <a:latin typeface="Arial" panose="020B0604020202020204" pitchFamily="34" charset="0"/>
                        </a:rPr>
                        <a:t>2019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a:solidFill>
                            <a:srgbClr val="000000"/>
                          </a:solidFill>
                          <a:effectLst/>
                          <a:latin typeface="Arial" panose="020B0604020202020204" pitchFamily="34" charset="0"/>
                        </a:rPr>
                        <a:t>Chris </a:t>
                      </a:r>
                      <a:r>
                        <a:rPr lang="en-US" sz="900" b="0" i="0" u="none" strike="noStrike" dirty="0" err="1">
                          <a:solidFill>
                            <a:srgbClr val="000000"/>
                          </a:solidFill>
                          <a:effectLst/>
                          <a:latin typeface="Arial" panose="020B0604020202020204" pitchFamily="34" charset="0"/>
                        </a:rPr>
                        <a:t>Lynnes</a:t>
                      </a:r>
                      <a:endParaRPr lang="en-US" sz="900" b="0" i="0" u="none" strike="noStrike" dirty="0">
                        <a:solidFill>
                          <a:srgbClr val="000000"/>
                        </a:solidFill>
                        <a:effectLst/>
                        <a:latin typeface="Arial" panose="020B0604020202020204" pitchFamily="34" charset="0"/>
                      </a:endParaRP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827352853"/>
                  </a:ext>
                </a:extLst>
              </a:tr>
              <a:tr h="466733">
                <a:tc>
                  <a:txBody>
                    <a:bodyPr/>
                    <a:lstStyle/>
                    <a:p>
                      <a:pPr algn="l" fontAlgn="ctr"/>
                      <a:r>
                        <a:rPr lang="en-US" sz="900" b="1" i="0" u="none" strike="noStrike">
                          <a:solidFill>
                            <a:srgbClr val="000000"/>
                          </a:solidFill>
                          <a:effectLst/>
                          <a:latin typeface="Arial" panose="020B0604020202020204" pitchFamily="34" charset="0"/>
                        </a:rPr>
                        <a:t>DATA-18-01</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DATA-13</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Develop a White Paper on Single Sign-On (SSO) authentication.</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2018</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FF0000"/>
                          </a:solidFill>
                          <a:effectLst/>
                          <a:latin typeface="Arial" panose="020B0604020202020204" pitchFamily="34" charset="0"/>
                        </a:rPr>
                        <a:t>2019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a:solidFill>
                            <a:srgbClr val="000000"/>
                          </a:solidFill>
                          <a:effectLst/>
                          <a:latin typeface="Arial" panose="020B0604020202020204" pitchFamily="34" charset="0"/>
                        </a:rPr>
                        <a:t>Marco </a:t>
                      </a:r>
                      <a:r>
                        <a:rPr lang="en-US" sz="900" b="0" i="0" u="none" strike="noStrike" dirty="0" err="1">
                          <a:solidFill>
                            <a:srgbClr val="000000"/>
                          </a:solidFill>
                          <a:effectLst/>
                          <a:latin typeface="Arial" panose="020B0604020202020204" pitchFamily="34" charset="0"/>
                        </a:rPr>
                        <a:t>Leonardi</a:t>
                      </a:r>
                      <a:endParaRPr lang="en-US" sz="900" b="0" i="0" u="none" strike="noStrike" dirty="0">
                        <a:solidFill>
                          <a:srgbClr val="000000"/>
                        </a:solidFill>
                        <a:effectLst/>
                        <a:latin typeface="Arial" panose="020B0604020202020204" pitchFamily="34" charset="0"/>
                      </a:endParaRP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2321802139"/>
                  </a:ext>
                </a:extLst>
              </a:tr>
              <a:tr h="746774">
                <a:tc>
                  <a:txBody>
                    <a:bodyPr/>
                    <a:lstStyle/>
                    <a:p>
                      <a:pPr algn="l" fontAlgn="ctr"/>
                      <a:r>
                        <a:rPr lang="en-US" sz="900" b="1" i="0" u="none" strike="noStrike">
                          <a:solidFill>
                            <a:srgbClr val="000000"/>
                          </a:solidFill>
                          <a:effectLst/>
                          <a:latin typeface="Arial" panose="020B0604020202020204" pitchFamily="34" charset="0"/>
                        </a:rPr>
                        <a:t>DATA-19-01</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DATA-15</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Explore emerging trends and disrupting technologies (e.g. Artificial Intelligence), evaluate advantages / drawbacks for adoption in Earth observation and identify most relevant use cases. Summarise analysis in the form of white papers.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2019</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2020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a:solidFill>
                            <a:srgbClr val="000000"/>
                          </a:solidFill>
                          <a:effectLst/>
                          <a:latin typeface="Arial" panose="020B0604020202020204" pitchFamily="34" charset="0"/>
                        </a:rPr>
                        <a:t>Chris </a:t>
                      </a:r>
                      <a:r>
                        <a:rPr lang="en-US" sz="900" b="0" i="0" u="none" strike="noStrike" dirty="0" err="1">
                          <a:solidFill>
                            <a:srgbClr val="000000"/>
                          </a:solidFill>
                          <a:effectLst/>
                          <a:latin typeface="Arial" panose="020B0604020202020204" pitchFamily="34" charset="0"/>
                        </a:rPr>
                        <a:t>Lynnes</a:t>
                      </a:r>
                      <a:endParaRPr lang="en-US" sz="900" b="0" i="0" u="none" strike="noStrike" dirty="0">
                        <a:solidFill>
                          <a:srgbClr val="000000"/>
                        </a:solidFill>
                        <a:effectLst/>
                        <a:latin typeface="Arial" panose="020B0604020202020204" pitchFamily="34" charset="0"/>
                      </a:endParaRP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3439655571"/>
                  </a:ext>
                </a:extLst>
              </a:tr>
              <a:tr h="560080">
                <a:tc>
                  <a:txBody>
                    <a:bodyPr/>
                    <a:lstStyle/>
                    <a:p>
                      <a:pPr algn="l" fontAlgn="ctr"/>
                      <a:r>
                        <a:rPr lang="en-US" sz="900" b="1" i="0" u="none" strike="noStrike">
                          <a:solidFill>
                            <a:srgbClr val="000000"/>
                          </a:solidFill>
                          <a:effectLst/>
                          <a:latin typeface="Arial" panose="020B0604020202020204" pitchFamily="34" charset="0"/>
                        </a:rPr>
                        <a:t>DATA-18-02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DATA-16</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CEOS data holdings reported and accessible in GEO and other international relevant contexts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2018</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FF0000"/>
                          </a:solidFill>
                          <a:effectLst/>
                          <a:latin typeface="Arial" panose="020B0604020202020204" pitchFamily="34" charset="0"/>
                        </a:rPr>
                        <a:t>2019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it-IT" sz="900" b="0" i="0" u="none" strike="noStrike" dirty="0">
                          <a:solidFill>
                            <a:srgbClr val="000000"/>
                          </a:solidFill>
                          <a:effectLst/>
                          <a:latin typeface="Arial" panose="020B0604020202020204" pitchFamily="34" charset="0"/>
                        </a:rPr>
                        <a:t>Andrea Della Vecchia</a:t>
                      </a:r>
                      <a:br>
                        <a:rPr lang="it-IT" sz="900" b="0" i="0" u="none" strike="noStrike" dirty="0">
                          <a:solidFill>
                            <a:srgbClr val="000000"/>
                          </a:solidFill>
                          <a:effectLst/>
                          <a:latin typeface="Arial" panose="020B0604020202020204" pitchFamily="34" charset="0"/>
                        </a:rPr>
                      </a:br>
                      <a:r>
                        <a:rPr lang="it-IT" sz="900" b="0" i="0" u="none" strike="noStrike" dirty="0">
                          <a:solidFill>
                            <a:srgbClr val="000000"/>
                          </a:solidFill>
                          <a:effectLst/>
                          <a:latin typeface="Arial" panose="020B0604020202020204" pitchFamily="34" charset="0"/>
                        </a:rPr>
                        <a:t>Yonsook Enloe</a:t>
                      </a:r>
                      <a:br>
                        <a:rPr lang="it-IT" sz="900" b="0" i="0" u="none" strike="noStrike" dirty="0">
                          <a:solidFill>
                            <a:srgbClr val="000000"/>
                          </a:solidFill>
                          <a:effectLst/>
                          <a:latin typeface="Arial" panose="020B0604020202020204" pitchFamily="34" charset="0"/>
                        </a:rPr>
                      </a:br>
                      <a:r>
                        <a:rPr lang="it-IT" sz="900" b="0" i="0" u="none" strike="noStrike" dirty="0">
                          <a:solidFill>
                            <a:srgbClr val="000000"/>
                          </a:solidFill>
                          <a:effectLst/>
                          <a:latin typeface="Arial" panose="020B0604020202020204" pitchFamily="34" charset="0"/>
                        </a:rPr>
                        <a:t>Michael Morahan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3205312713"/>
                  </a:ext>
                </a:extLst>
              </a:tr>
              <a:tr h="373388">
                <a:tc>
                  <a:txBody>
                    <a:bodyPr/>
                    <a:lstStyle/>
                    <a:p>
                      <a:pPr algn="l" fontAlgn="ctr"/>
                      <a:r>
                        <a:rPr lang="en-US" sz="900" b="1" i="0" u="none" strike="noStrike">
                          <a:solidFill>
                            <a:srgbClr val="000000"/>
                          </a:solidFill>
                          <a:effectLst/>
                          <a:latin typeface="Arial" panose="020B0604020202020204" pitchFamily="34" charset="0"/>
                        </a:rPr>
                        <a:t>DATA-19-02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DATA-17</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Mekong Data Cube</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2019</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FF0000"/>
                          </a:solidFill>
                          <a:effectLst/>
                          <a:latin typeface="Arial" panose="020B0604020202020204" pitchFamily="34" charset="0"/>
                        </a:rPr>
                        <a:t>2019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CEOS Chair</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GEOGLAM</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SDCG for GFOI</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SEO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a:solidFill>
                            <a:srgbClr val="000000"/>
                          </a:solidFill>
                          <a:effectLst/>
                          <a:latin typeface="Arial" panose="020B0604020202020204" pitchFamily="34" charset="0"/>
                        </a:rPr>
                        <a:t>Vu </a:t>
                      </a:r>
                      <a:r>
                        <a:rPr lang="en-US" sz="900" b="0" i="0" u="none" strike="noStrike" dirty="0" err="1">
                          <a:solidFill>
                            <a:srgbClr val="000000"/>
                          </a:solidFill>
                          <a:effectLst/>
                          <a:latin typeface="Arial" panose="020B0604020202020204" pitchFamily="34" charset="0"/>
                        </a:rPr>
                        <a:t>Anh</a:t>
                      </a:r>
                      <a:r>
                        <a:rPr lang="en-US" sz="900" b="0" i="0" u="none" strike="noStrike" dirty="0">
                          <a:solidFill>
                            <a:srgbClr val="000000"/>
                          </a:solidFill>
                          <a:effectLst/>
                          <a:latin typeface="Arial" panose="020B0604020202020204" pitchFamily="34" charset="0"/>
                        </a:rPr>
                        <a:t> Tuan</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3103159998"/>
                  </a:ext>
                </a:extLst>
              </a:tr>
              <a:tr h="280041">
                <a:tc>
                  <a:txBody>
                    <a:bodyPr/>
                    <a:lstStyle/>
                    <a:p>
                      <a:pPr algn="l" fontAlgn="ctr"/>
                      <a:r>
                        <a:rPr lang="en-US" sz="900" b="1" i="0" u="none" strike="noStrike">
                          <a:solidFill>
                            <a:srgbClr val="000000"/>
                          </a:solidFill>
                          <a:effectLst/>
                          <a:latin typeface="Arial" panose="020B0604020202020204" pitchFamily="34" charset="0"/>
                        </a:rPr>
                        <a:t>FDA-17-02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FDA-2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a:solidFill>
                            <a:srgbClr val="000000"/>
                          </a:solidFill>
                          <a:effectLst/>
                          <a:latin typeface="Arial" panose="020B0604020202020204" pitchFamily="34" charset="0"/>
                        </a:rPr>
                        <a:t>Collaborative development of CEOS Data Cube technology</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2017</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2021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SEO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a:solidFill>
                            <a:srgbClr val="000000"/>
                          </a:solidFill>
                          <a:effectLst/>
                          <a:latin typeface="Arial" panose="020B0604020202020204" pitchFamily="34" charset="0"/>
                        </a:rPr>
                        <a:t>Brian Killough</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2424233317"/>
                  </a:ext>
                </a:extLst>
              </a:tr>
              <a:tr h="466733">
                <a:tc>
                  <a:txBody>
                    <a:bodyPr/>
                    <a:lstStyle/>
                    <a:p>
                      <a:pPr algn="l" fontAlgn="ctr"/>
                      <a:r>
                        <a:rPr lang="en-US" sz="900" b="1" i="0" u="none" strike="noStrike" dirty="0">
                          <a:solidFill>
                            <a:srgbClr val="000000"/>
                          </a:solidFill>
                          <a:effectLst/>
                          <a:latin typeface="Arial" panose="020B0604020202020204" pitchFamily="34" charset="0"/>
                        </a:rPr>
                        <a:t>FDA-18-01</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FDA-8</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Establish a common description of Future Data Architecture functional blocks and identify interfaces and interoperability approaches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2018</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2020 Q2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a:solidFill>
                            <a:srgbClr val="000000"/>
                          </a:solidFill>
                          <a:effectLst/>
                          <a:latin typeface="Arial" panose="020B0604020202020204" pitchFamily="34" charset="0"/>
                        </a:rPr>
                        <a:t>Robert Woodcock</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2054534804"/>
                  </a:ext>
                </a:extLst>
              </a:tr>
              <a:tr h="746774">
                <a:tc>
                  <a:txBody>
                    <a:bodyPr/>
                    <a:lstStyle/>
                    <a:p>
                      <a:pPr algn="l" fontAlgn="ctr"/>
                      <a:r>
                        <a:rPr lang="en-US" sz="900" b="1" i="0" u="none" strike="noStrike">
                          <a:solidFill>
                            <a:srgbClr val="000000"/>
                          </a:solidFill>
                          <a:effectLst/>
                          <a:latin typeface="Arial" panose="020B0604020202020204" pitchFamily="34" charset="0"/>
                        </a:rPr>
                        <a:t>FDA-18-03</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FDA-10</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Finalise inventory of Software and Tools available or used at CEOS agencies for EO data exploitation and use focusing on Open Source but remaining as broad and inclusive as possible and implement a mechanism for discovery and access.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2018</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FF0000"/>
                          </a:solidFill>
                          <a:effectLst/>
                          <a:latin typeface="Arial" panose="020B0604020202020204" pitchFamily="34" charset="0"/>
                        </a:rPr>
                        <a:t>2019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err="1">
                          <a:solidFill>
                            <a:srgbClr val="000000"/>
                          </a:solidFill>
                          <a:effectLst/>
                          <a:latin typeface="Arial" panose="020B0604020202020204" pitchFamily="34" charset="0"/>
                        </a:rPr>
                        <a:t>Iolanda</a:t>
                      </a:r>
                      <a:r>
                        <a:rPr lang="en-US" sz="900" b="0" i="0" u="none" strike="noStrike" dirty="0">
                          <a:solidFill>
                            <a:srgbClr val="000000"/>
                          </a:solidFill>
                          <a:effectLst/>
                          <a:latin typeface="Arial" panose="020B0604020202020204" pitchFamily="34" charset="0"/>
                        </a:rPr>
                        <a:t> Maggio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589653383"/>
                  </a:ext>
                </a:extLst>
              </a:tr>
              <a:tr h="373388">
                <a:tc>
                  <a:txBody>
                    <a:bodyPr/>
                    <a:lstStyle/>
                    <a:p>
                      <a:pPr algn="l" fontAlgn="ctr"/>
                      <a:r>
                        <a:rPr lang="en-US" sz="900" b="1" i="0" u="none" strike="noStrike">
                          <a:solidFill>
                            <a:srgbClr val="000000"/>
                          </a:solidFill>
                          <a:effectLst/>
                          <a:latin typeface="Arial" panose="020B0604020202020204" pitchFamily="34" charset="0"/>
                        </a:rPr>
                        <a:t>FDA-19-01</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FDA-14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Facilitate discovery and access for end users to data analytics and processing tools and services through the WGISS Connected Data Assets Infrastructure.</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2019</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2020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dirty="0">
                          <a:solidFill>
                            <a:srgbClr val="000000"/>
                          </a:solidFill>
                          <a:effectLst/>
                          <a:latin typeface="Arial" panose="020B0604020202020204" pitchFamily="34" charset="0"/>
                        </a:rPr>
                        <a:t>Andrea Della </a:t>
                      </a:r>
                      <a:r>
                        <a:rPr lang="en-US" sz="900" b="0" i="0" u="none" strike="noStrike" dirty="0" err="1">
                          <a:solidFill>
                            <a:srgbClr val="000000"/>
                          </a:solidFill>
                          <a:effectLst/>
                          <a:latin typeface="Arial" panose="020B0604020202020204" pitchFamily="34" charset="0"/>
                        </a:rPr>
                        <a:t>Vecchia</a:t>
                      </a:r>
                      <a:r>
                        <a:rPr lang="en-US" sz="900" b="0" i="0" u="none" strike="noStrike" dirty="0">
                          <a:solidFill>
                            <a:srgbClr val="000000"/>
                          </a:solidFill>
                          <a:effectLst/>
                          <a:latin typeface="Arial" panose="020B0604020202020204" pitchFamily="34" charset="0"/>
                        </a:rPr>
                        <a:t/>
                      </a:r>
                      <a:br>
                        <a:rPr lang="en-US" sz="900" b="0" i="0" u="none" strike="noStrike" dirty="0">
                          <a:solidFill>
                            <a:srgbClr val="000000"/>
                          </a:solidFill>
                          <a:effectLst/>
                          <a:latin typeface="Arial" panose="020B0604020202020204" pitchFamily="34" charset="0"/>
                        </a:rPr>
                      </a:br>
                      <a:r>
                        <a:rPr lang="en-US" sz="900" b="0" i="0" u="none" strike="noStrike" dirty="0" err="1">
                          <a:solidFill>
                            <a:srgbClr val="000000"/>
                          </a:solidFill>
                          <a:effectLst/>
                          <a:latin typeface="Arial" panose="020B0604020202020204" pitchFamily="34" charset="0"/>
                        </a:rPr>
                        <a:t>Yonsook</a:t>
                      </a:r>
                      <a:r>
                        <a:rPr lang="en-US" sz="900" b="0" i="0" u="none" strike="noStrike" dirty="0">
                          <a:solidFill>
                            <a:srgbClr val="000000"/>
                          </a:solidFill>
                          <a:effectLst/>
                          <a:latin typeface="Arial" panose="020B0604020202020204" pitchFamily="34" charset="0"/>
                        </a:rPr>
                        <a:t> </a:t>
                      </a:r>
                      <a:r>
                        <a:rPr lang="en-US" sz="900" b="0" i="0" u="none" strike="noStrike" dirty="0" err="1">
                          <a:solidFill>
                            <a:srgbClr val="000000"/>
                          </a:solidFill>
                          <a:effectLst/>
                          <a:latin typeface="Arial" panose="020B0604020202020204" pitchFamily="34" charset="0"/>
                        </a:rPr>
                        <a:t>Enloe</a:t>
                      </a:r>
                      <a:r>
                        <a:rPr lang="en-US" sz="900" b="0" i="0" u="none" strike="noStrike" dirty="0">
                          <a:solidFill>
                            <a:srgbClr val="000000"/>
                          </a:solidFill>
                          <a:effectLst/>
                          <a:latin typeface="Arial" panose="020B0604020202020204" pitchFamily="34" charset="0"/>
                        </a:rPr>
                        <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Michael </a:t>
                      </a:r>
                      <a:r>
                        <a:rPr lang="en-US" sz="900" b="0" i="0" u="none" strike="noStrike" dirty="0" err="1">
                          <a:solidFill>
                            <a:srgbClr val="000000"/>
                          </a:solidFill>
                          <a:effectLst/>
                          <a:latin typeface="Arial" panose="020B0604020202020204" pitchFamily="34" charset="0"/>
                        </a:rPr>
                        <a:t>Morahan</a:t>
                      </a:r>
                      <a:r>
                        <a:rPr lang="en-US" sz="900" b="0" i="0" u="none" strike="noStrike" dirty="0">
                          <a:solidFill>
                            <a:srgbClr val="000000"/>
                          </a:solidFill>
                          <a:effectLst/>
                          <a:latin typeface="Arial" panose="020B0604020202020204" pitchFamily="34" charset="0"/>
                        </a:rPr>
                        <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Robert Woodcock</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4168286080"/>
                  </a:ext>
                </a:extLst>
              </a:tr>
              <a:tr h="560080">
                <a:tc>
                  <a:txBody>
                    <a:bodyPr/>
                    <a:lstStyle/>
                    <a:p>
                      <a:pPr algn="l" fontAlgn="ctr"/>
                      <a:r>
                        <a:rPr lang="en-US" sz="900" b="1" i="0" u="none" strike="noStrike">
                          <a:solidFill>
                            <a:srgbClr val="000000"/>
                          </a:solidFill>
                          <a:effectLst/>
                          <a:latin typeface="Arial" panose="020B0604020202020204" pitchFamily="34" charset="0"/>
                        </a:rPr>
                        <a:t>DATA-20-01</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5DD"/>
                    </a:solidFill>
                  </a:tcPr>
                </a:tc>
                <a:tc>
                  <a:txBody>
                    <a:bodyPr/>
                    <a:lstStyle/>
                    <a:p>
                      <a:pPr algn="ctr" fontAlgn="ctr"/>
                      <a:r>
                        <a:rPr lang="en-US" sz="900" b="0" i="0" u="none" strike="noStrike">
                          <a:solidFill>
                            <a:srgbClr val="000000"/>
                          </a:solidFill>
                          <a:effectLst/>
                          <a:latin typeface="Arial" panose="020B0604020202020204" pitchFamily="34" charset="0"/>
                        </a:rPr>
                        <a:t>DATA-XX</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5DD"/>
                    </a:solidFill>
                  </a:tcPr>
                </a:tc>
                <a:tc>
                  <a:txBody>
                    <a:bodyPr/>
                    <a:lstStyle/>
                    <a:p>
                      <a:pPr algn="l" fontAlgn="ctr"/>
                      <a:r>
                        <a:rPr lang="en-US" sz="900" b="0" i="0" u="none" strike="noStrike">
                          <a:solidFill>
                            <a:srgbClr val="000000"/>
                          </a:solidFill>
                          <a:effectLst/>
                          <a:latin typeface="Arial" panose="020B0604020202020204" pitchFamily="34" charset="0"/>
                        </a:rPr>
                        <a:t>CEOS Glossary of Terms Related to Analysis Ready Data, Future Data Architectures, and Interoperability</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5DD"/>
                    </a:solidFill>
                  </a:tcPr>
                </a:tc>
                <a:tc>
                  <a:txBody>
                    <a:bodyPr/>
                    <a:lstStyle/>
                    <a:p>
                      <a:pPr algn="ctr" fontAlgn="ctr"/>
                      <a:r>
                        <a:rPr lang="en-US" sz="900" b="0" i="0" u="none" strike="noStrike">
                          <a:solidFill>
                            <a:srgbClr val="000000"/>
                          </a:solidFill>
                          <a:effectLst/>
                          <a:latin typeface="Arial" panose="020B0604020202020204" pitchFamily="34" charset="0"/>
                        </a:rPr>
                        <a:t>2020</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5DD"/>
                    </a:solidFill>
                  </a:tcPr>
                </a:tc>
                <a:tc>
                  <a:txBody>
                    <a:bodyPr/>
                    <a:lstStyle/>
                    <a:p>
                      <a:pPr algn="ctr" fontAlgn="ctr"/>
                      <a:r>
                        <a:rPr lang="en-US" sz="900" b="0" i="0" u="none" strike="noStrike">
                          <a:solidFill>
                            <a:srgbClr val="000000"/>
                          </a:solidFill>
                          <a:effectLst/>
                          <a:latin typeface="Arial" panose="020B0604020202020204" pitchFamily="34" charset="0"/>
                        </a:rPr>
                        <a:t>2020 Q4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5DD"/>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5DD"/>
                    </a:solidFill>
                  </a:tcPr>
                </a:tc>
                <a:tc>
                  <a:txBody>
                    <a:bodyPr/>
                    <a:lstStyle/>
                    <a:p>
                      <a:pPr algn="l" fontAlgn="ctr"/>
                      <a:r>
                        <a:rPr lang="en-US" sz="900" b="0" i="0" u="none" strike="noStrike" dirty="0">
                          <a:solidFill>
                            <a:srgbClr val="000000"/>
                          </a:solidFill>
                          <a:effectLst/>
                          <a:latin typeface="Arial" panose="020B0604020202020204" pitchFamily="34" charset="0"/>
                        </a:rPr>
                        <a:t>Rob Woodcock</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5DD"/>
                    </a:solidFill>
                  </a:tcPr>
                </a:tc>
                <a:extLst>
                  <a:ext uri="{0D108BD9-81ED-4DB2-BD59-A6C34878D82A}">
                    <a16:rowId xmlns:a16="http://schemas.microsoft.com/office/drawing/2014/main" val="3910544433"/>
                  </a:ext>
                </a:extLst>
              </a:tr>
              <a:tr h="93347">
                <a:tc>
                  <a:txBody>
                    <a:bodyPr/>
                    <a:lstStyle/>
                    <a:p>
                      <a:pPr algn="l" fontAlgn="ctr"/>
                      <a:r>
                        <a:rPr lang="en-US" sz="900" b="1"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l" fontAlgn="ctr"/>
                      <a:r>
                        <a:rPr lang="en-US" sz="9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l" fontAlgn="ctr"/>
                      <a:r>
                        <a:rPr lang="en-US" sz="9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l" fontAlgn="ctr"/>
                      <a:r>
                        <a:rPr lang="en-US" sz="900" b="0" i="0" u="none" strike="noStrike" dirty="0">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extLst>
                  <a:ext uri="{0D108BD9-81ED-4DB2-BD59-A6C34878D82A}">
                    <a16:rowId xmlns:a16="http://schemas.microsoft.com/office/drawing/2014/main" val="2070669385"/>
                  </a:ext>
                </a:extLst>
              </a:tr>
              <a:tr h="560080">
                <a:tc>
                  <a:txBody>
                    <a:bodyPr/>
                    <a:lstStyle/>
                    <a:p>
                      <a:pPr algn="l" fontAlgn="ctr"/>
                      <a:r>
                        <a:rPr lang="en-US" sz="900" b="1"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6162"/>
                    </a:solidFill>
                  </a:tcPr>
                </a:tc>
                <a:tc>
                  <a:txBody>
                    <a:bodyPr/>
                    <a:lstStyle/>
                    <a:p>
                      <a:pPr algn="ctr" fontAlgn="ctr"/>
                      <a:r>
                        <a:rPr lang="en-US" sz="900" b="0" i="0" u="none" strike="noStrike">
                          <a:solidFill>
                            <a:srgbClr val="000000"/>
                          </a:solidFill>
                          <a:effectLst/>
                          <a:latin typeface="Arial" panose="020B0604020202020204" pitchFamily="34" charset="0"/>
                        </a:rPr>
                        <a:t>DATA-2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en-US" sz="900" b="0" i="0" u="none" strike="noStrike">
                          <a:solidFill>
                            <a:srgbClr val="000000"/>
                          </a:solidFill>
                          <a:effectLst/>
                          <a:latin typeface="Arial" panose="020B0604020202020204" pitchFamily="34" charset="0"/>
                        </a:rPr>
                        <a:t>Full representation and accessibility of CEOS Agencies datasets through WGISS Standards and Connected Data Assets Infrastructure (I.e. IDN, CWIC, FedEO).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2014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6162"/>
                    </a:solidFill>
                  </a:tcPr>
                </a:tc>
                <a:tc>
                  <a:txBody>
                    <a:bodyPr/>
                    <a:lstStyle/>
                    <a:p>
                      <a:pPr algn="l" fontAlgn="ctr"/>
                      <a:r>
                        <a:rPr lang="en-US" sz="900" b="0" i="0" u="none" strike="noStrike">
                          <a:solidFill>
                            <a:srgbClr val="000000"/>
                          </a:solidFill>
                          <a:effectLst/>
                          <a:latin typeface="Arial" panose="020B0604020202020204" pitchFamily="34" charset="0"/>
                        </a:rPr>
                        <a:t>WGISS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tc>
                  <a:txBody>
                    <a:bodyPr/>
                    <a:lstStyle/>
                    <a:p>
                      <a:pPr algn="l" fontAlgn="ctr"/>
                      <a:r>
                        <a:rPr lang="it-IT" sz="900" b="0" i="0" u="none" strike="noStrike" dirty="0">
                          <a:solidFill>
                            <a:srgbClr val="000000"/>
                          </a:solidFill>
                          <a:effectLst/>
                          <a:latin typeface="Arial" panose="020B0604020202020204" pitchFamily="34" charset="0"/>
                        </a:rPr>
                        <a:t>Andrea Della Vecchia</a:t>
                      </a:r>
                      <a:br>
                        <a:rPr lang="it-IT" sz="900" b="0" i="0" u="none" strike="noStrike" dirty="0">
                          <a:solidFill>
                            <a:srgbClr val="000000"/>
                          </a:solidFill>
                          <a:effectLst/>
                          <a:latin typeface="Arial" panose="020B0604020202020204" pitchFamily="34" charset="0"/>
                        </a:rPr>
                      </a:br>
                      <a:r>
                        <a:rPr lang="it-IT" sz="900" b="0" i="0" u="none" strike="noStrike" dirty="0">
                          <a:solidFill>
                            <a:srgbClr val="000000"/>
                          </a:solidFill>
                          <a:effectLst/>
                          <a:latin typeface="Arial" panose="020B0604020202020204" pitchFamily="34" charset="0"/>
                        </a:rPr>
                        <a:t>Yonsook Enloe</a:t>
                      </a:r>
                      <a:br>
                        <a:rPr lang="it-IT" sz="900" b="0" i="0" u="none" strike="noStrike" dirty="0">
                          <a:solidFill>
                            <a:srgbClr val="000000"/>
                          </a:solidFill>
                          <a:effectLst/>
                          <a:latin typeface="Arial" panose="020B0604020202020204" pitchFamily="34" charset="0"/>
                        </a:rPr>
                      </a:br>
                      <a:r>
                        <a:rPr lang="it-IT" sz="900" b="0" i="0" u="none" strike="noStrike" dirty="0">
                          <a:solidFill>
                            <a:srgbClr val="000000"/>
                          </a:solidFill>
                          <a:effectLst/>
                          <a:latin typeface="Arial" panose="020B0604020202020204" pitchFamily="34" charset="0"/>
                        </a:rPr>
                        <a:t>Michael Morahan</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6D7"/>
                    </a:solidFill>
                  </a:tcPr>
                </a:tc>
                <a:extLst>
                  <a:ext uri="{0D108BD9-81ED-4DB2-BD59-A6C34878D82A}">
                    <a16:rowId xmlns:a16="http://schemas.microsoft.com/office/drawing/2014/main" val="3851246170"/>
                  </a:ext>
                </a:extLst>
              </a:tr>
              <a:tr h="93347">
                <a:tc>
                  <a:txBody>
                    <a:bodyPr/>
                    <a:lstStyle/>
                    <a:p>
                      <a:pPr algn="l" fontAlgn="ctr"/>
                      <a:r>
                        <a:rPr lang="en-US" sz="800" b="1"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72"/>
                    </a:solidFill>
                  </a:tcPr>
                </a:tc>
                <a:extLst>
                  <a:ext uri="{0D108BD9-81ED-4DB2-BD59-A6C34878D82A}">
                    <a16:rowId xmlns:a16="http://schemas.microsoft.com/office/drawing/2014/main" val="3000396061"/>
                  </a:ext>
                </a:extLst>
              </a:tr>
            </a:tbl>
          </a:graphicData>
        </a:graphic>
      </p:graphicFrame>
    </p:spTree>
    <p:extLst>
      <p:ext uri="{BB962C8B-B14F-4D97-AF65-F5344CB8AC3E}">
        <p14:creationId xmlns:p14="http://schemas.microsoft.com/office/powerpoint/2010/main" val="214164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3" name="Text Placeholder 2"/>
          <p:cNvSpPr>
            <a:spLocks noGrp="1"/>
          </p:cNvSpPr>
          <p:nvPr>
            <p:ph type="body" idx="1"/>
          </p:nvPr>
        </p:nvSpPr>
        <p:spPr/>
        <p:txBody>
          <a:bodyPr/>
          <a:lstStyle/>
          <a:p>
            <a:r>
              <a:rPr lang="en-US" dirty="0" smtClean="0"/>
              <a:t>CEO to update the CEOS Online Tracking Tool with updated information provided by CEOS entities (</a:t>
            </a:r>
            <a:r>
              <a:rPr lang="en-US" i="1" dirty="0" smtClean="0"/>
              <a:t>which was provided in a very timely manner by CEOS entities!)</a:t>
            </a:r>
          </a:p>
          <a:p>
            <a:r>
              <a:rPr lang="en-US" dirty="0" smtClean="0">
                <a:solidFill>
                  <a:srgbClr val="CC0066"/>
                </a:solidFill>
              </a:rPr>
              <a:t>Update explanatory paragraphs in the Work Plan and refine, keeping information concise and on point</a:t>
            </a:r>
          </a:p>
          <a:p>
            <a:pPr lvl="1"/>
            <a:r>
              <a:rPr lang="en-US" dirty="0" smtClean="0"/>
              <a:t>CEO sent requests to each CEOS entity on 20 April (just yesterday, or earlier today if you are in Australia)</a:t>
            </a:r>
          </a:p>
          <a:p>
            <a:r>
              <a:rPr lang="en-US" dirty="0" smtClean="0"/>
              <a:t>Update tables in Work Plan for all 149 Deliverables, reflecting new renumbering convention</a:t>
            </a:r>
          </a:p>
          <a:p>
            <a:r>
              <a:rPr lang="en-US" dirty="0" smtClean="0"/>
              <a:t>Draft for entity review by </a:t>
            </a:r>
            <a:r>
              <a:rPr lang="en-US" strike="dblStrike" dirty="0" smtClean="0"/>
              <a:t>15 April 2020 </a:t>
            </a:r>
            <a:r>
              <a:rPr lang="en-US" dirty="0" smtClean="0">
                <a:solidFill>
                  <a:srgbClr val="CC0066"/>
                </a:solidFill>
              </a:rPr>
              <a:t>10 May 2020</a:t>
            </a:r>
          </a:p>
          <a:p>
            <a:r>
              <a:rPr lang="en-US" dirty="0" smtClean="0"/>
              <a:t>Virtual endorsement by </a:t>
            </a:r>
            <a:r>
              <a:rPr lang="en-US" strike="dblStrike" dirty="0" smtClean="0"/>
              <a:t>15 May 2020 </a:t>
            </a:r>
            <a:r>
              <a:rPr lang="en-US" dirty="0" smtClean="0">
                <a:solidFill>
                  <a:srgbClr val="CC0066"/>
                </a:solidFill>
              </a:rPr>
              <a:t>24 May 2020</a:t>
            </a:r>
          </a:p>
          <a:p>
            <a:endParaRPr lang="en-US" dirty="0"/>
          </a:p>
        </p:txBody>
      </p:sp>
      <p:sp>
        <p:nvSpPr>
          <p:cNvPr id="4" name="Text Placeholder 3"/>
          <p:cNvSpPr>
            <a:spLocks noGrp="1"/>
          </p:cNvSpPr>
          <p:nvPr>
            <p:ph type="body" idx="2"/>
          </p:nvPr>
        </p:nvSpPr>
        <p:spPr/>
        <p:txBody>
          <a:bodyPr/>
          <a:lstStyle/>
          <a:p>
            <a:r>
              <a:rPr lang="en-US" dirty="0" smtClean="0"/>
              <a:t>Next Steps</a:t>
            </a:r>
            <a:endParaRPr lang="en-US" dirty="0"/>
          </a:p>
        </p:txBody>
      </p:sp>
    </p:spTree>
    <p:extLst>
      <p:ext uri="{BB962C8B-B14F-4D97-AF65-F5344CB8AC3E}">
        <p14:creationId xmlns:p14="http://schemas.microsoft.com/office/powerpoint/2010/main" val="317828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6" name="Google Shape;25;p5"/>
          <p:cNvSpPr txBox="1">
            <a:spLocks noGrp="1"/>
          </p:cNvSpPr>
          <p:nvPr>
            <p:ph type="body" idx="1"/>
          </p:nvPr>
        </p:nvSpPr>
        <p:spPr>
          <a:xfrm>
            <a:off x="5862" y="1160584"/>
            <a:ext cx="5579690" cy="5468815"/>
          </a:xfrm>
          <a:prstGeom prst="rect">
            <a:avLst/>
          </a:prstGeom>
          <a:noFill/>
          <a:ln>
            <a:noFill/>
          </a:ln>
        </p:spPr>
        <p:txBody>
          <a:bodyPr spcFirstLastPara="1" wrap="square" lIns="91425" tIns="45700" rIns="91425" bIns="45700" anchor="t" anchorCtr="0">
            <a:noAutofit/>
          </a:bodyPr>
          <a:lstStyle/>
          <a:p>
            <a:pPr marL="0" indent="0" algn="ctr">
              <a:spcBef>
                <a:spcPts val="0"/>
              </a:spcBef>
              <a:buSzPts val="1600"/>
              <a:buNone/>
            </a:pPr>
            <a:endParaRPr lang="en-US" sz="3600" dirty="0" smtClean="0"/>
          </a:p>
          <a:p>
            <a:pPr marL="0" indent="0" algn="ctr">
              <a:spcBef>
                <a:spcPts val="0"/>
              </a:spcBef>
              <a:buSzPts val="1600"/>
              <a:buNone/>
            </a:pPr>
            <a:r>
              <a:rPr lang="en-US" sz="3600" dirty="0" smtClean="0">
                <a:solidFill>
                  <a:srgbClr val="002060"/>
                </a:solidFill>
              </a:rPr>
              <a:t>SIT-35 Outcomes</a:t>
            </a:r>
          </a:p>
        </p:txBody>
      </p:sp>
    </p:spTree>
    <p:extLst>
      <p:ext uri="{BB962C8B-B14F-4D97-AF65-F5344CB8AC3E}">
        <p14:creationId xmlns:p14="http://schemas.microsoft.com/office/powerpoint/2010/main" val="1688192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1917</Words>
  <Application>Microsoft Office PowerPoint</Application>
  <PresentationFormat>On-screen Show (4:3)</PresentationFormat>
  <Paragraphs>302</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Arial</vt:lpstr>
      <vt:lpstr>Arial Rounded MT Bold</vt:lpstr>
      <vt:lpstr>Courier New</vt:lpstr>
      <vt:lpstr>Noto Sans Symbols</vt:lpstr>
      <vt:lpstr>Avenir</vt:lpstr>
      <vt:lpstr>Helvetica Neue</vt:lpstr>
      <vt:lpstr>Default</vt:lpstr>
      <vt:lpstr>CEOS Executive Officer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Kerry Sawyer</dc:creator>
  <cp:lastModifiedBy>Kerry Sawyer</cp:lastModifiedBy>
  <cp:revision>48</cp:revision>
  <dcterms:modified xsi:type="dcterms:W3CDTF">2020-04-21T02:53:31Z</dcterms:modified>
</cp:coreProperties>
</file>