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pjp" ContentType="image/jpeg"/>
  <Default Extension="wdp" ContentType="image/vnd.ms-photo"/>
  <Default Extension="mid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32"/>
  </p:notesMasterIdLst>
  <p:sldIdLst>
    <p:sldId id="280" r:id="rId3"/>
    <p:sldId id="496" r:id="rId4"/>
    <p:sldId id="493" r:id="rId5"/>
    <p:sldId id="495" r:id="rId6"/>
    <p:sldId id="505" r:id="rId7"/>
    <p:sldId id="501" r:id="rId8"/>
    <p:sldId id="503" r:id="rId9"/>
    <p:sldId id="510" r:id="rId10"/>
    <p:sldId id="483" r:id="rId11"/>
    <p:sldId id="492" r:id="rId12"/>
    <p:sldId id="488" r:id="rId13"/>
    <p:sldId id="490" r:id="rId14"/>
    <p:sldId id="494" r:id="rId15"/>
    <p:sldId id="497" r:id="rId16"/>
    <p:sldId id="498" r:id="rId17"/>
    <p:sldId id="500" r:id="rId18"/>
    <p:sldId id="499" r:id="rId19"/>
    <p:sldId id="484" r:id="rId20"/>
    <p:sldId id="504" r:id="rId21"/>
    <p:sldId id="408" r:id="rId22"/>
    <p:sldId id="444" r:id="rId23"/>
    <p:sldId id="509" r:id="rId24"/>
    <p:sldId id="425" r:id="rId25"/>
    <p:sldId id="480" r:id="rId26"/>
    <p:sldId id="481" r:id="rId27"/>
    <p:sldId id="507" r:id="rId28"/>
    <p:sldId id="313" r:id="rId29"/>
    <p:sldId id="482" r:id="rId30"/>
    <p:sldId id="463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2" clrIdx="0"/>
  <p:cmAuthor id="1" name="Mirko Alban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85866" autoAdjust="0"/>
  </p:normalViewPr>
  <p:slideViewPr>
    <p:cSldViewPr snapToGrid="0" snapToObjects="1">
      <p:cViewPr varScale="1">
        <p:scale>
          <a:sx n="96" d="100"/>
          <a:sy n="96" d="100"/>
        </p:scale>
        <p:origin x="-1768" y="-10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4FA95C-5A78-4C24-8B23-78118B2FD977}" type="slidenum">
              <a:rPr lang="vi-VN" smtClean="0"/>
              <a:pPr>
                <a:defRPr/>
              </a:pPr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846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1038"/>
            <a:ext cx="4540250" cy="340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5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8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 AGGIUNGERE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5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3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1038"/>
            <a:ext cx="4540250" cy="3405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3138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1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9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64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53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621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579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2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76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E8644C-3E84-4A06-8416-955175CF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AAB9BE-E82E-4381-A46E-97E3FD27CE4D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83580-5CE1-4014-B32D-F6FFCC90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AF76CE-CFCB-46C1-AB01-B4035605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912B-A057-4577-A722-02FC9AD7D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2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DC48A-231A-4E64-92CD-2C47271865A9}" type="datetime1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ADF9-7BE6-4B4E-99FB-8B1EC2C6E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96801"/>
            <a:ext cx="1468339" cy="65567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83612"/>
            <a:ext cx="1143000" cy="67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98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1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5646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60" y="1604964"/>
            <a:ext cx="4057650" cy="4524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35" r:id="rId2"/>
    <p:sldLayoutId id="2147483736" r:id="rId3"/>
    <p:sldLayoutId id="2147483739" r:id="rId4"/>
    <p:sldLayoutId id="2147483740" r:id="rId5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323850"/>
            <a:ext cx="1039416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91704" y="846139"/>
            <a:ext cx="8445103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4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22841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34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8386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2pPr>
      <a:lvl3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3pPr>
      <a:lvl4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4pPr>
      <a:lvl5pPr algn="l" defTabSz="3429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Arial" charset="0"/>
          <a:cs typeface="Arial" charset="0"/>
        </a:defRPr>
      </a:lvl5pPr>
      <a:lvl6pPr marL="18859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6pPr>
      <a:lvl7pPr marL="22288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7pPr>
      <a:lvl8pPr marL="25717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8pPr>
      <a:lvl9pPr marL="2914650" indent="-171450" algn="l" defTabSz="3429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5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257175" indent="-257175" algn="l" defTabSz="342900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lnSpc>
          <a:spcPct val="9300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2pPr>
      <a:lvl3pPr marL="8572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3pPr>
      <a:lvl4pPr marL="12001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anose="02020603050405020304" pitchFamily="18" charset="0"/>
        <a:defRPr sz="1050">
          <a:solidFill>
            <a:srgbClr val="000000"/>
          </a:solidFill>
          <a:latin typeface="+mn-lt"/>
          <a:cs typeface="+mn-cs"/>
        </a:defRPr>
      </a:lvl4pPr>
      <a:lvl5pPr marL="1543050" indent="-171450" algn="l" defTabSz="342900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cs typeface="+mn-cs"/>
        </a:defRPr>
      </a:lvl5pPr>
      <a:lvl6pPr marL="18859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defTabSz="342900" rtl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microsoft.com/office/2007/relationships/hdphoto" Target="../media/hdphoto1.wdp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microsoft.com/office/2007/relationships/media" Target="../media/media1.mid"/><Relationship Id="rId2" Type="http://schemas.openxmlformats.org/officeDocument/2006/relationships/audio" Target="../media/media1.mid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.mid"/><Relationship Id="rId4" Type="http://schemas.openxmlformats.org/officeDocument/2006/relationships/audio" Target="../media/media3.mid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59.png"/><Relationship Id="rId8" Type="http://schemas.openxmlformats.org/officeDocument/2006/relationships/image" Target="../media/image64.pjp"/><Relationship Id="rId9" Type="http://schemas.openxmlformats.org/officeDocument/2006/relationships/image" Target="../media/image65.jpeg"/><Relationship Id="rId1" Type="http://schemas.microsoft.com/office/2007/relationships/media" Target="../media/media2.mid"/><Relationship Id="rId2" Type="http://schemas.openxmlformats.org/officeDocument/2006/relationships/audio" Target="../media/media2.mid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2.wdp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WGISS </a:t>
            </a:r>
            <a:r>
              <a:rPr lang="fr-FR" sz="4000" b="1" dirty="0" err="1" smtClean="0">
                <a:solidFill>
                  <a:srgbClr val="92D050"/>
                </a:solidFill>
              </a:rPr>
              <a:t>Working</a:t>
            </a:r>
            <a:r>
              <a:rPr lang="fr-FR" sz="4000" b="1" dirty="0" smtClean="0">
                <a:solidFill>
                  <a:srgbClr val="92D050"/>
                </a:solidFill>
              </a:rPr>
              <a:t> Group on Information </a:t>
            </a:r>
            <a:r>
              <a:rPr lang="fr-FR" sz="4000" b="1" dirty="0" err="1" smtClean="0">
                <a:solidFill>
                  <a:srgbClr val="92D050"/>
                </a:solidFill>
              </a:rPr>
              <a:t>Systems</a:t>
            </a:r>
            <a:r>
              <a:rPr lang="fr-FR" sz="4000" b="1" dirty="0" smtClean="0">
                <a:solidFill>
                  <a:srgbClr val="92D050"/>
                </a:solidFill>
              </a:rPr>
              <a:t> &amp; Services</a:t>
            </a:r>
            <a:endParaRPr sz="40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Albani, ESA, WGISS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WGISS-48 </a:t>
            </a:r>
            <a:r>
              <a:rPr lang="en-AU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Meeting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Ha </a:t>
            </a:r>
            <a:r>
              <a:rPr lang="en-AU" sz="2000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Noi</a:t>
            </a:r>
            <a:r>
              <a:rPr lang="en-AU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 (Vietnam), Hosted by VAST/VNSC</a:t>
            </a:r>
            <a:endParaRPr lang="en-AU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000" dirty="0" smtClean="0">
                <a:solidFill>
                  <a:srgbClr val="FFFFFF"/>
                </a:solidFill>
                <a:latin typeface="Arial Bold"/>
                <a:sym typeface="Arial Bold"/>
              </a:rPr>
              <a:t>8-11 October </a:t>
            </a:r>
            <a:r>
              <a:rPr lang="en-AU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2019</a:t>
            </a:r>
            <a:endParaRPr lang="en-AU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5039532" y="300732"/>
            <a:ext cx="3779003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92D050"/>
                </a:solidFill>
              </a:rPr>
              <a:t>CHAIR</a:t>
            </a:r>
          </a:p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92D050"/>
                </a:solidFill>
              </a:rPr>
              <a:t>SUMMARY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4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WGISS </a:t>
            </a:r>
            <a:r>
              <a:rPr lang="en-US" dirty="0"/>
              <a:t>Data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6739"/>
            <a:ext cx="6102483" cy="4314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07" y="1474524"/>
            <a:ext cx="3439498" cy="1798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0823" y="5035213"/>
            <a:ext cx="4345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Improve user search; CEOS branding, same look &amp; feel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410994" y="2306682"/>
            <a:ext cx="1985367" cy="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548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Data Discovery and Access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827" y="1529895"/>
            <a:ext cx="4178117" cy="2177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60" y="1529894"/>
            <a:ext cx="4050915" cy="2177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993" y="4207635"/>
            <a:ext cx="4050915" cy="22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Tools and Services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0617" y="1317620"/>
            <a:ext cx="4053504" cy="3062157"/>
            <a:chOff x="2107580" y="3452105"/>
            <a:chExt cx="4203499" cy="2532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2DDDE82-D7EF-4133-A585-B78E1DDE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7580" y="3452105"/>
              <a:ext cx="4203499" cy="253253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9CE0B71-2B82-451F-8CA3-8B9B3867E2E9}"/>
                </a:ext>
              </a:extLst>
            </p:cNvPr>
            <p:cNvSpPr/>
            <p:nvPr/>
          </p:nvSpPr>
          <p:spPr>
            <a:xfrm>
              <a:off x="4577526" y="4821559"/>
              <a:ext cx="540884" cy="2957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1CC189-66CE-684A-BB07-36D0D3517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079" y="1317620"/>
            <a:ext cx="3567560" cy="240120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00616" y="5006112"/>
            <a:ext cx="86481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Worth to </a:t>
            </a:r>
            <a:r>
              <a:rPr lang="en-US" sz="2400" dirty="0" smtClean="0"/>
              <a:t>share information on services &amp; tools discovery</a:t>
            </a:r>
            <a:r>
              <a:rPr lang="en-US" sz="2400" dirty="0"/>
              <a:t>/access </a:t>
            </a:r>
            <a:r>
              <a:rPr lang="en-US" sz="2400" dirty="0" smtClean="0"/>
              <a:t>at </a:t>
            </a:r>
            <a:r>
              <a:rPr lang="en-US" sz="2400" dirty="0"/>
              <a:t>WGISS (CDA), OGC, </a:t>
            </a:r>
            <a:r>
              <a:rPr lang="en-US" sz="2400" dirty="0" smtClean="0"/>
              <a:t>GEOSS, CEOS Agencies</a:t>
            </a:r>
            <a:endParaRPr lang="en-US" sz="2400" dirty="0"/>
          </a:p>
          <a:p>
            <a:pPr marL="800100" lvl="1" indent="-342900">
              <a:buFont typeface="Wingdings" charset="0"/>
              <a:buChar char="à"/>
            </a:pPr>
            <a:r>
              <a:rPr lang="en-US" sz="2000" dirty="0">
                <a:sym typeface="Wingdings"/>
              </a:rPr>
              <a:t>Dedicated workshop/session at WGISS#49</a:t>
            </a:r>
          </a:p>
          <a:p>
            <a:pPr marL="800100" lvl="1" indent="-342900">
              <a:buFont typeface="Wingdings" charset="0"/>
              <a:buChar char="à"/>
            </a:pPr>
            <a:r>
              <a:rPr lang="en-US" sz="2000" dirty="0">
                <a:sym typeface="Wingdings"/>
              </a:rPr>
              <a:t>New </a:t>
            </a:r>
            <a:r>
              <a:rPr lang="en-US" sz="2000" dirty="0" smtClean="0">
                <a:sym typeface="Wingdings"/>
              </a:rPr>
              <a:t>subgroup to be formed under Interoperability &amp; Use</a:t>
            </a:r>
            <a:endParaRPr lang="en-US" sz="2000" dirty="0">
              <a:sym typeface="Wingding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283" y="3331034"/>
            <a:ext cx="4581286" cy="15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52400" y="2286000"/>
            <a:ext cx="7259264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0000"/>
          </a:bodyPr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algn="ctr"/>
            <a:r>
              <a:rPr lang="en-US" sz="6000" dirty="0" smtClean="0"/>
              <a:t>Data Interoperability and Use</a:t>
            </a:r>
            <a:endParaRPr sz="6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533589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526721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7943801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Interoperability and Use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76" y="1357732"/>
            <a:ext cx="4510999" cy="2219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29" y="2493142"/>
            <a:ext cx="1950288" cy="1083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031" y="1620027"/>
            <a:ext cx="3565339" cy="1956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9CF8A0-51AE-BF4E-B917-94BD103E1F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78" y="3791019"/>
            <a:ext cx="3649571" cy="294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948889" y="4919949"/>
            <a:ext cx="802906" cy="151832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677" y="3892157"/>
            <a:ext cx="4552143" cy="254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Interoperability and Use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602" y="1581207"/>
            <a:ext cx="3247576" cy="2372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6150" y="3673306"/>
            <a:ext cx="2372626" cy="3566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99698" y="3786941"/>
            <a:ext cx="2394165" cy="3360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0" y="1524761"/>
            <a:ext cx="3717296" cy="242906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428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664033"/>
          </a:xfrm>
        </p:spPr>
        <p:txBody>
          <a:bodyPr/>
          <a:lstStyle/>
          <a:p>
            <a:pPr algn="ctr"/>
            <a:r>
              <a:rPr lang="en-US" sz="2800" dirty="0" smtClean="0"/>
              <a:t>Inventory of FDA Elements and OSS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6001" y="4732969"/>
            <a:ext cx="8831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400" dirty="0">
                <a:sym typeface="Wingdings"/>
              </a:rPr>
              <a:t>S</a:t>
            </a:r>
            <a:r>
              <a:rPr lang="en-US" sz="2400" dirty="0" smtClean="0">
                <a:sym typeface="Wingdings"/>
              </a:rPr>
              <a:t>hould be made visible on CEOS Web </a:t>
            </a:r>
            <a:r>
              <a:rPr lang="en-US" sz="2400" dirty="0">
                <a:sym typeface="Wingdings"/>
              </a:rPr>
              <a:t>Page at http://</a:t>
            </a:r>
            <a:r>
              <a:rPr lang="en-US" sz="2400" dirty="0" err="1">
                <a:sym typeface="Wingdings"/>
              </a:rPr>
              <a:t>ceos.org</a:t>
            </a:r>
            <a:r>
              <a:rPr lang="en-US" sz="2400" dirty="0">
                <a:sym typeface="Wingdings"/>
              </a:rPr>
              <a:t>/data-tools/</a:t>
            </a:r>
            <a:endParaRPr lang="en-US" sz="24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Define governance </a:t>
            </a:r>
            <a:r>
              <a:rPr lang="en-US" sz="2400" dirty="0">
                <a:sym typeface="Wingdings"/>
              </a:rPr>
              <a:t>and </a:t>
            </a:r>
            <a:r>
              <a:rPr lang="en-US" sz="2400" dirty="0" smtClean="0">
                <a:sym typeface="Wingdings"/>
              </a:rPr>
              <a:t>process to keep </a:t>
            </a:r>
            <a:r>
              <a:rPr lang="en-US" sz="2400" dirty="0">
                <a:sym typeface="Wingdings"/>
              </a:rPr>
              <a:t>it alive/</a:t>
            </a:r>
            <a:r>
              <a:rPr lang="en-US" sz="2400" dirty="0" smtClean="0">
                <a:sym typeface="Wingdings"/>
              </a:rPr>
              <a:t>updated</a:t>
            </a:r>
            <a:endParaRPr lang="en-US" sz="2400" dirty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Coordinate and integrate with ongoing SLT work on UMM-S/UMM-T and with discovery/access through WGISS CDA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47417" y="2319904"/>
            <a:ext cx="5960771" cy="2246144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F380DC-7344-1F44-B493-D37C421F13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395" y="715363"/>
            <a:ext cx="4581190" cy="16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4447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Data Cubes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42" y="1451766"/>
            <a:ext cx="3921669" cy="2319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61" y="1492139"/>
            <a:ext cx="3926938" cy="2279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0" y="3953829"/>
            <a:ext cx="3611390" cy="2733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375" y="4350575"/>
            <a:ext cx="4334997" cy="229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777" y="3946915"/>
            <a:ext cx="4349595" cy="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999816"/>
          </a:xfrm>
        </p:spPr>
        <p:txBody>
          <a:bodyPr/>
          <a:lstStyle/>
          <a:p>
            <a:pPr algn="ctr"/>
            <a:r>
              <a:rPr lang="en-US" sz="2800" dirty="0" smtClean="0"/>
              <a:t>Data Cubes Convergence/Similarities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2" y="1502091"/>
            <a:ext cx="4309849" cy="249810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093" y="1429096"/>
            <a:ext cx="4492917" cy="267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92" y="3079553"/>
            <a:ext cx="5793401" cy="36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999816"/>
          </a:xfrm>
        </p:spPr>
        <p:txBody>
          <a:bodyPr/>
          <a:lstStyle/>
          <a:p>
            <a:pPr algn="ctr"/>
            <a:r>
              <a:rPr lang="en-US" sz="2800" dirty="0" smtClean="0"/>
              <a:t>Data Cubes Interoperability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792" y="5740323"/>
            <a:ext cx="851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Tiger Team to look into that: Rob/Andrea/</a:t>
            </a:r>
            <a:r>
              <a:rPr lang="en-US" sz="2400" b="1" dirty="0" err="1" smtClean="0"/>
              <a:t>Damiano</a:t>
            </a:r>
            <a:r>
              <a:rPr lang="en-US" sz="2400" b="1" dirty="0" smtClean="0"/>
              <a:t>/Bryan/Philippe/Valerie/Michael/Chris/</a:t>
            </a:r>
            <a:r>
              <a:rPr lang="en-US" sz="2400" b="1" dirty="0" err="1" smtClean="0"/>
              <a:t>Grega</a:t>
            </a:r>
            <a:endParaRPr lang="en-US" sz="2400" b="1" dirty="0" smtClean="0">
              <a:sym typeface="Wingding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3AC6DAC-0B59-4FF8-88D2-D20E2D804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89842"/>
            <a:ext cx="38671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Three types of interoperability</a:t>
            </a:r>
          </a:p>
          <a:p>
            <a:r>
              <a:rPr lang="en-AU" dirty="0"/>
              <a:t>CEOS data source to Data Cube</a:t>
            </a:r>
          </a:p>
          <a:p>
            <a:pPr lvl="1"/>
            <a:r>
              <a:rPr lang="en-AU" dirty="0"/>
              <a:t>How all DCs interact with source CEOS data and discovery services</a:t>
            </a:r>
          </a:p>
          <a:p>
            <a:pPr lvl="1"/>
            <a:r>
              <a:rPr lang="en-AU" dirty="0"/>
              <a:t>DC data preparation services?</a:t>
            </a:r>
          </a:p>
          <a:p>
            <a:pPr lvl="1"/>
            <a:r>
              <a:rPr lang="en-AU" dirty="0" err="1"/>
              <a:t>Algo</a:t>
            </a:r>
            <a:r>
              <a:rPr lang="en-AU" dirty="0"/>
              <a:t> to Data?</a:t>
            </a:r>
          </a:p>
          <a:p>
            <a:r>
              <a:rPr lang="en-AU" dirty="0"/>
              <a:t>Data Cube APIs</a:t>
            </a:r>
          </a:p>
          <a:p>
            <a:pPr lvl="1"/>
            <a:r>
              <a:rPr lang="en-AU" dirty="0"/>
              <a:t>Do we want interoperability at this level?</a:t>
            </a:r>
          </a:p>
          <a:p>
            <a:pPr lvl="1"/>
            <a:r>
              <a:rPr lang="en-AU" dirty="0"/>
              <a:t>What does it mean to have a standard EO API? </a:t>
            </a:r>
            <a:r>
              <a:rPr lang="en-AU" dirty="0" err="1"/>
              <a:t>Pangeo</a:t>
            </a:r>
            <a:r>
              <a:rPr lang="en-AU" dirty="0"/>
              <a:t>, </a:t>
            </a:r>
            <a:r>
              <a:rPr lang="en-AU" dirty="0" err="1"/>
              <a:t>openeo</a:t>
            </a:r>
            <a:r>
              <a:rPr lang="en-AU" dirty="0"/>
              <a:t>?</a:t>
            </a:r>
          </a:p>
          <a:p>
            <a:pPr lvl="1"/>
            <a:r>
              <a:rPr lang="en-AU" dirty="0"/>
              <a:t>R/Python?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CF33CA76-A993-4F9A-A19B-DC30562F4006}"/>
              </a:ext>
            </a:extLst>
          </p:cNvPr>
          <p:cNvSpPr txBox="1">
            <a:spLocks/>
          </p:cNvSpPr>
          <p:nvPr/>
        </p:nvSpPr>
        <p:spPr>
          <a:xfrm>
            <a:off x="4648200" y="1489842"/>
            <a:ext cx="386715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AU" smtClean="0"/>
              <a:t>Data Cubes exposed via OGC Standards</a:t>
            </a:r>
          </a:p>
          <a:p>
            <a:pPr lvl="1"/>
            <a:r>
              <a:rPr lang="en-AU" smtClean="0"/>
              <a:t>Analytics as WPS – similar issue to EO algorithm API</a:t>
            </a:r>
          </a:p>
          <a:p>
            <a:pPr lvl="1"/>
            <a:endParaRPr lang="en-AU" smtClean="0"/>
          </a:p>
          <a:p>
            <a:r>
              <a:rPr lang="en-AU" smtClean="0"/>
              <a:t>Roadmap:</a:t>
            </a:r>
          </a:p>
          <a:p>
            <a:pPr lvl="1"/>
            <a:r>
              <a:rPr lang="en-AU" smtClean="0"/>
              <a:t>For each, explore what is common (e.g. xarray, Cloud optimised formats)</a:t>
            </a:r>
          </a:p>
          <a:p>
            <a:pPr lvl="1"/>
            <a:r>
              <a:rPr lang="en-AU" smtClean="0"/>
              <a:t>Define interoperability for each type (e.g. expose common algorithms as end points, or expose a detailed API, or just common cloud-based data and ARD spec)</a:t>
            </a:r>
          </a:p>
          <a:p>
            <a:pPr lvl="1"/>
            <a:r>
              <a:rPr lang="en-AU" smtClean="0"/>
              <a:t>OGC Testbed input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77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916" y="115190"/>
            <a:ext cx="1650084" cy="95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53"/>
            <a:ext cx="1571249" cy="92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3647" y="3577130"/>
            <a:ext cx="9194116" cy="3023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080" y="11519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Vietnam Academy of Science and Technology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VIETNAM NATIONAL SPACE CENTER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67677" flipH="1">
            <a:off x="323525" y="1353931"/>
            <a:ext cx="1032547" cy="10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22860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INTRODUCTION TO</a:t>
            </a:r>
            <a:endParaRPr lang="en-US" altLang="en-US" sz="2800" b="1" dirty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Vietnam National Space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ADF9-7BE6-4B4E-99FB-8B1EC2C6E9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3" descr="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5" b="88745" l="4000" r="97818">
                        <a14:foregroundMark x1="39818" y1="10823" x2="33273" y2="9957"/>
                        <a14:foregroundMark x1="29273" y1="19481" x2="29273" y2="19481"/>
                        <a14:foregroundMark x1="69636" y1="12554" x2="69636" y2="12554"/>
                        <a14:foregroundMark x1="71818" y1="16883" x2="71818" y2="16883"/>
                        <a14:foregroundMark x1="63818" y1="11688" x2="63818" y2="1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25" y="4292925"/>
            <a:ext cx="4040367" cy="169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62729">
            <a:off x="7672444" y="1469012"/>
            <a:ext cx="1256722" cy="6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5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508789" cy="20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Data </a:t>
            </a:r>
            <a:r>
              <a:rPr lang="fr-FR" sz="4200" b="1" dirty="0" err="1" smtClean="0">
                <a:solidFill>
                  <a:srgbClr val="FFFFFF"/>
                </a:solidFill>
              </a:rPr>
              <a:t>Preservation</a:t>
            </a:r>
            <a:r>
              <a:rPr lang="fr-FR" sz="4200" b="1" dirty="0" smtClean="0">
                <a:solidFill>
                  <a:srgbClr val="FFFFFF"/>
                </a:solidFill>
              </a:rPr>
              <a:t> and </a:t>
            </a:r>
            <a:r>
              <a:rPr lang="fr-FR" sz="4200" b="1" dirty="0" err="1" smtClean="0">
                <a:solidFill>
                  <a:srgbClr val="FFFFFF"/>
                </a:solidFill>
              </a:rPr>
              <a:t>Stewardship</a:t>
            </a:r>
            <a:r>
              <a:rPr lang="fr-FR" sz="4200" b="1" dirty="0" smtClean="0">
                <a:solidFill>
                  <a:srgbClr val="FFFFFF"/>
                </a:solidFill>
              </a:rPr>
              <a:t> Session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33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0" y="89405"/>
            <a:ext cx="6012933" cy="769441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800" dirty="0" smtClean="0">
                <a:latin typeface="Verdana"/>
              </a:rPr>
              <a:t>Persistent Identifiers</a:t>
            </a:r>
            <a:endParaRPr lang="en-GB" sz="2800" dirty="0">
              <a:latin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6" y="1500300"/>
            <a:ext cx="2818665" cy="348955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98327" y="1500300"/>
            <a:ext cx="5341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Comments discussed, new version of PID Best Practice will be produced and circulated for review to WGISS-all. Approval at next WGISS meeting.</a:t>
            </a:r>
          </a:p>
          <a:p>
            <a:endParaRPr lang="en-US" sz="2400" b="1" dirty="0"/>
          </a:p>
          <a:p>
            <a:r>
              <a:rPr lang="en-US" sz="2400" b="1" dirty="0"/>
              <a:t>Discussion at next </a:t>
            </a:r>
            <a:r>
              <a:rPr lang="en-US" sz="2400" b="1" dirty="0" smtClean="0"/>
              <a:t>WGISS on DOI assignment to SW, lessons learned and possible new use cases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094" y="5347694"/>
            <a:ext cx="1258725" cy="1260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44" y="5510723"/>
            <a:ext cx="2215832" cy="1097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1180" y="5379724"/>
            <a:ext cx="3458352" cy="13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0" y="89405"/>
            <a:ext cx="6012933" cy="769441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sz="2800" dirty="0" smtClean="0">
                <a:latin typeface="Verdana"/>
              </a:rPr>
              <a:t>Preservation Session Topics</a:t>
            </a:r>
            <a:endParaRPr lang="en-GB" sz="2800" dirty="0"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135" y="1384034"/>
            <a:ext cx="8842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NOAA Maturity Matrix: Data Stewardship Maturity Questionnaire/Rating/Tool</a:t>
            </a:r>
          </a:p>
          <a:p>
            <a:pPr lvl="1"/>
            <a:r>
              <a:rPr lang="en-US" sz="2400" b="1" dirty="0" smtClean="0">
                <a:sym typeface="Wingdings"/>
              </a:rPr>
              <a:t> Demo at next WGISS, possible reuse for VCs and CEOS data stewardship maturity self-assessment</a:t>
            </a:r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SKOS use at ESA and ESA Thesauri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Earthnet Data Assessment Pilot: contribution to WGISS Maturity Matrix</a:t>
            </a:r>
            <a:r>
              <a:rPr lang="en-US" sz="2400" b="1" dirty="0"/>
              <a:t> </a:t>
            </a:r>
            <a:r>
              <a:rPr lang="en-US" sz="2400" b="1" dirty="0" smtClean="0"/>
              <a:t>as joint WGCV/WGISS activity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RDA FAIR: Improvement of WGISS Maturity Matrix, final issue by end Feb 2020.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AVHRR: Longest time/geographical European coverage</a:t>
            </a:r>
          </a:p>
        </p:txBody>
      </p:sp>
    </p:spTree>
    <p:extLst>
      <p:ext uri="{BB962C8B-B14F-4D97-AF65-F5344CB8AC3E}">
        <p14:creationId xmlns:p14="http://schemas.microsoft.com/office/powerpoint/2010/main" val="36270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508789" cy="20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smtClean="0">
                <a:solidFill>
                  <a:srgbClr val="FFFFFF"/>
                </a:solidFill>
              </a:rPr>
              <a:t>Technology  Exploration Session</a:t>
            </a:r>
            <a:endParaRPr lang="en-AU" sz="4000" b="1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83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3925" y="5738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1739275" y="216643"/>
            <a:ext cx="5444152" cy="533400"/>
          </a:xfrm>
        </p:spPr>
        <p:txBody>
          <a:bodyPr/>
          <a:lstStyle/>
          <a:p>
            <a:pPr algn="ctr"/>
            <a:r>
              <a:rPr lang="en-US" b="1" dirty="0" smtClean="0"/>
              <a:t>Technology Session Topics</a:t>
            </a:r>
            <a:endParaRPr lang="en-US" b="1" dirty="0"/>
          </a:p>
        </p:txBody>
      </p:sp>
      <p:sp>
        <p:nvSpPr>
          <p:cNvPr id="3" name="Explosion 1 2"/>
          <p:cNvSpPr/>
          <p:nvPr/>
        </p:nvSpPr>
        <p:spPr bwMode="auto">
          <a:xfrm>
            <a:off x="6029219" y="1366734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Knowledge Graph</a:t>
            </a:r>
          </a:p>
        </p:txBody>
      </p:sp>
      <p:sp>
        <p:nvSpPr>
          <p:cNvPr id="7" name="Explosion 1 6"/>
          <p:cNvSpPr/>
          <p:nvPr/>
        </p:nvSpPr>
        <p:spPr bwMode="auto">
          <a:xfrm>
            <a:off x="30240" y="1380632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Blockchain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Explosion 1 7"/>
          <p:cNvSpPr/>
          <p:nvPr/>
        </p:nvSpPr>
        <p:spPr bwMode="auto">
          <a:xfrm>
            <a:off x="0" y="2985607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Linked Data</a:t>
            </a:r>
          </a:p>
        </p:txBody>
      </p:sp>
      <p:sp>
        <p:nvSpPr>
          <p:cNvPr id="9" name="Explosion 1 8"/>
          <p:cNvSpPr/>
          <p:nvPr/>
        </p:nvSpPr>
        <p:spPr bwMode="auto">
          <a:xfrm>
            <a:off x="3054307" y="1376981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SELFIE</a:t>
            </a:r>
          </a:p>
        </p:txBody>
      </p:sp>
      <p:sp>
        <p:nvSpPr>
          <p:cNvPr id="11" name="Explosion 1 10"/>
          <p:cNvSpPr/>
          <p:nvPr/>
        </p:nvSpPr>
        <p:spPr bwMode="auto">
          <a:xfrm>
            <a:off x="2978701" y="3014623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OGC APIs</a:t>
            </a:r>
          </a:p>
        </p:txBody>
      </p:sp>
      <p:sp>
        <p:nvSpPr>
          <p:cNvPr id="12" name="Explosion 1 11"/>
          <p:cNvSpPr/>
          <p:nvPr/>
        </p:nvSpPr>
        <p:spPr bwMode="auto">
          <a:xfrm>
            <a:off x="6029219" y="2986201"/>
            <a:ext cx="3114781" cy="1678122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STAC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324" y="5323279"/>
            <a:ext cx="88596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OGC APIs and STAC to be further addresses in FDA Papers Family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/>
              <a:t>Blockchain</a:t>
            </a:r>
            <a:r>
              <a:rPr lang="en-US" sz="2400" b="1" dirty="0" smtClean="0"/>
              <a:t> to be further analyzed for EO use cases</a:t>
            </a:r>
          </a:p>
        </p:txBody>
      </p:sp>
    </p:spTree>
    <p:extLst>
      <p:ext uri="{BB962C8B-B14F-4D97-AF65-F5344CB8AC3E}">
        <p14:creationId xmlns:p14="http://schemas.microsoft.com/office/powerpoint/2010/main" val="41358402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" y="0"/>
            <a:ext cx="2507906" cy="9931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19692" y="1722712"/>
            <a:ext cx="4846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Concluding Remarks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rank Sinatra - My Way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9836" y="5307242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34" y="1396269"/>
            <a:ext cx="8116646" cy="54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21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/>
          <p:cNvSpPr/>
          <p:nvPr/>
        </p:nvSpPr>
        <p:spPr>
          <a:xfrm>
            <a:off x="2556754" y="1"/>
            <a:ext cx="6587246" cy="98480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fr-FR" sz="2400" b="1" dirty="0">
                <a:solidFill>
                  <a:srgbClr val="0C62FF"/>
                </a:solidFill>
                <a:latin typeface="Arial Bold"/>
                <a:ea typeface="Arial Bold"/>
                <a:cs typeface="Arial Bold"/>
                <a:sym typeface="Arial Bold"/>
              </a:rPr>
              <a:t>WGISS-</a:t>
            </a:r>
            <a:r>
              <a:rPr lang="fr-FR" sz="2400" b="1" dirty="0" smtClean="0">
                <a:solidFill>
                  <a:srgbClr val="0C62FF"/>
                </a:solidFill>
                <a:latin typeface="Arial Bold"/>
                <a:ea typeface="Arial Bold"/>
                <a:cs typeface="Arial Bold"/>
                <a:sym typeface="Arial Bold"/>
              </a:rPr>
              <a:t>48, </a:t>
            </a:r>
            <a:r>
              <a:rPr lang="fr-FR" sz="2400" b="1" dirty="0" smtClean="0">
                <a:solidFill>
                  <a:srgbClr val="0C62FF"/>
                </a:solidFill>
                <a:latin typeface="Arial Bold"/>
                <a:ea typeface="Arial Bold"/>
                <a:cs typeface="Arial Bold"/>
              </a:rPr>
              <a:t>VNSC – Ha </a:t>
            </a:r>
            <a:r>
              <a:rPr lang="fr-FR" sz="2400" b="1" dirty="0" err="1" smtClean="0">
                <a:solidFill>
                  <a:srgbClr val="0C62FF"/>
                </a:solidFill>
                <a:latin typeface="Arial Bold"/>
                <a:ea typeface="Arial Bold"/>
                <a:cs typeface="Arial Bold"/>
              </a:rPr>
              <a:t>Noi</a:t>
            </a:r>
            <a:r>
              <a:rPr lang="fr-FR" sz="2400" b="1" dirty="0" smtClean="0">
                <a:solidFill>
                  <a:srgbClr val="0C62FF"/>
                </a:solidFill>
                <a:latin typeface="Arial Bold"/>
                <a:ea typeface="Arial Bold"/>
                <a:cs typeface="Arial Bold"/>
              </a:rPr>
              <a:t>, </a:t>
            </a:r>
            <a:endParaRPr lang="fr-FR" sz="2400" b="1" dirty="0">
              <a:solidFill>
                <a:srgbClr val="0C62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fr-FR" sz="2400" b="1" dirty="0" smtClean="0">
                <a:solidFill>
                  <a:srgbClr val="0C62FF"/>
                </a:solidFill>
                <a:latin typeface="Arial Bold"/>
                <a:ea typeface="Arial Bold"/>
                <a:cs typeface="Arial Bold"/>
                <a:sym typeface="Arial Bold"/>
              </a:rPr>
              <a:t>8-11 </a:t>
            </a:r>
            <a:r>
              <a:rPr lang="fr-FR" sz="2400" b="1" dirty="0" err="1" smtClean="0">
                <a:solidFill>
                  <a:srgbClr val="0C62FF"/>
                </a:solidFill>
                <a:latin typeface="Arial Bold"/>
                <a:ea typeface="Arial Bold"/>
                <a:cs typeface="Arial Bold"/>
                <a:sym typeface="Arial Bold"/>
              </a:rPr>
              <a:t>October</a:t>
            </a:r>
            <a:r>
              <a:rPr lang="fr-FR" sz="2400" b="1" dirty="0" smtClean="0">
                <a:solidFill>
                  <a:srgbClr val="0C62FF"/>
                </a:solidFill>
                <a:latin typeface="Arial Bold"/>
                <a:ea typeface="Arial Bold"/>
                <a:cs typeface="Arial Bold"/>
                <a:sym typeface="Arial Bold"/>
              </a:rPr>
              <a:t> 2019</a:t>
            </a:r>
            <a:endParaRPr lang="fr-FR" sz="2400" b="1" dirty="0">
              <a:solidFill>
                <a:srgbClr val="0C62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8" name="Picture 8" descr="http://thegledaproject.com/wp-content/uploads/Than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688544"/>
            <a:ext cx="9152908" cy="11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eos_logo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" y="0"/>
            <a:ext cx="2551700" cy="9931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8100"/>
            <a:ext cx="9144000" cy="42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0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he Blues Brothers - Everybody Needs Somebody 1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8600" y="4625131"/>
            <a:ext cx="812800" cy="812800"/>
          </a:xfrm>
          <a:prstGeom prst="rect">
            <a:avLst/>
          </a:prstGeom>
        </p:spPr>
      </p:pic>
      <p:pic>
        <p:nvPicPr>
          <p:cNvPr id="2" name="The-Show-Must-Go-On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0931" y="2327163"/>
            <a:ext cx="812800" cy="8128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7200" y="1699547"/>
            <a:ext cx="5119344" cy="2261425"/>
          </a:xfrm>
        </p:spPr>
        <p:txBody>
          <a:bodyPr/>
          <a:lstStyle/>
          <a:p>
            <a:pPr marL="0" indent="0">
              <a:buNone/>
            </a:pPr>
            <a:r>
              <a:rPr lang="en-US" sz="2800" i="1" u="sng" dirty="0" smtClean="0"/>
              <a:t>Incoming Chair</a:t>
            </a:r>
          </a:p>
          <a:p>
            <a:pPr marL="0" indent="0">
              <a:buNone/>
            </a:pPr>
            <a:r>
              <a:rPr lang="en-US" sz="2400" dirty="0" smtClean="0"/>
              <a:t>Dr. Robert Woodcock - </a:t>
            </a:r>
            <a:r>
              <a:rPr lang="en-US" sz="2400" dirty="0"/>
              <a:t>Commonwealth Scientific </a:t>
            </a:r>
            <a:r>
              <a:rPr lang="en-US" sz="2400" dirty="0" smtClean="0"/>
              <a:t>and </a:t>
            </a:r>
            <a:r>
              <a:rPr lang="en-US" sz="2400" dirty="0"/>
              <a:t>Industrial Research </a:t>
            </a:r>
            <a:r>
              <a:rPr lang="en-US" sz="2400" dirty="0" smtClean="0"/>
              <a:t>Organization </a:t>
            </a:r>
            <a:r>
              <a:rPr lang="en-US" sz="2400" dirty="0"/>
              <a:t>(CSIRO) </a:t>
            </a:r>
            <a:endParaRPr lang="en-US" sz="24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57200" y="304800"/>
            <a:ext cx="6934200" cy="533400"/>
          </a:xfrm>
        </p:spPr>
        <p:txBody>
          <a:bodyPr/>
          <a:lstStyle/>
          <a:p>
            <a:pPr algn="ctr"/>
            <a:r>
              <a:rPr lang="en-US" sz="2800" dirty="0" smtClean="0"/>
              <a:t>Handover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238" y="1699547"/>
            <a:ext cx="2185361" cy="21853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B8355821-E644-4058-BCBF-CB3A3282C3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238" y="4066663"/>
            <a:ext cx="2238883" cy="2412264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76762" y="4263268"/>
            <a:ext cx="5119344" cy="208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Arial" panose="020B0604020202020204" pitchFamily="34" charset="0"/>
              </a:defRPr>
            </a:lvl1pPr>
            <a:lvl2pPr marL="768927" indent="-311727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Arial" panose="020B0604020202020204" pitchFamily="34" charset="0"/>
              </a:defRPr>
            </a:lvl2pPr>
            <a:lvl3pPr marL="1188719" indent="-274319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2"/>
                </a:solidFill>
                <a:latin typeface="+mj-lt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i="1" u="sng" dirty="0" smtClean="0"/>
              <a:t>Incoming Vice Chair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/>
              <a:t>Dr. Makoto </a:t>
            </a:r>
            <a:r>
              <a:rPr lang="en-US" sz="2400" dirty="0" err="1" smtClean="0"/>
              <a:t>Natsuisaka</a:t>
            </a:r>
            <a:r>
              <a:rPr lang="en-US" sz="2400" dirty="0" smtClean="0"/>
              <a:t> - Japan Aerospace Exploration Agency (JAXA)</a:t>
            </a:r>
          </a:p>
          <a:p>
            <a:pPr marL="0" indent="0">
              <a:buFont typeface="Arial" charset="0"/>
              <a:buNone/>
            </a:pPr>
            <a:endParaRPr lang="en-US" sz="24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314908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0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5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0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32229" y="-1132231"/>
            <a:ext cx="6879540" cy="9144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1BAE9-A529-41A0-92D4-758124341160}"/>
              </a:ext>
            </a:extLst>
          </p:cNvPr>
          <p:cNvSpPr txBox="1"/>
          <p:nvPr/>
        </p:nvSpPr>
        <p:spPr>
          <a:xfrm>
            <a:off x="-2" y="832255"/>
            <a:ext cx="9144000" cy="13542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See you all at WGISS-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49 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in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Buenos Aires!</a:t>
            </a:r>
            <a:endParaRPr lang="en-US" sz="44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508789" cy="20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err="1" smtClean="0">
                <a:solidFill>
                  <a:srgbClr val="FFFFFF"/>
                </a:solidFill>
              </a:rPr>
              <a:t>Plenary</a:t>
            </a:r>
            <a:r>
              <a:rPr lang="fr-FR" sz="4200" b="1" dirty="0" smtClean="0">
                <a:solidFill>
                  <a:srgbClr val="FFFFFF"/>
                </a:solidFill>
              </a:rPr>
              <a:t> Sessions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03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25" y="1454207"/>
            <a:ext cx="8652130" cy="4525963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dirty="0" smtClean="0"/>
              <a:t>WGISS Chair: Feedback from 2019 SIT TW, potential actions/deliverables for WGISS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SEO: Report on COVE and ODC, data pipeline and format open questions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CEO: CEO 2020 vacancy, CEOS 2020-21 Work Plan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WISP: will be covered by Secretariat &amp; SEO, end WISP project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ISO 19165-2: Draft International Standard ballot initiated, final version published next year</a:t>
            </a:r>
          </a:p>
          <a:p>
            <a:pPr>
              <a:spcBef>
                <a:spcPts val="1176"/>
              </a:spcBef>
            </a:pPr>
            <a:r>
              <a:rPr lang="en-US" dirty="0" smtClean="0"/>
              <a:t>ISO TC 211: several standards under development, possible cooperation with WGCV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2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639" y="-13923"/>
            <a:ext cx="6651994" cy="937968"/>
          </a:xfrm>
        </p:spPr>
        <p:txBody>
          <a:bodyPr/>
          <a:lstStyle/>
          <a:p>
            <a:pPr algn="ctr"/>
            <a:r>
              <a:rPr lang="en-US" dirty="0" smtClean="0"/>
              <a:t>GEO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20" y="2206174"/>
            <a:ext cx="2657967" cy="3633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386802" y="1513867"/>
            <a:ext cx="5620340" cy="49974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GEO Work Programme 2020-22 approval at GEO Plenary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Finalization of Draft Implementation Plans for Work programme Tasks and Activities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/>
              <a:t>Announcement on nomination procedure for Task Teams and Working Groups associated with Foundational Tasks after WP approval.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/>
              <a:t>Action Item for WGISS Exec: await announcement and submit WGISS </a:t>
            </a:r>
            <a:r>
              <a:rPr lang="en-US" sz="2200" dirty="0" err="1"/>
              <a:t>PoC</a:t>
            </a:r>
            <a:r>
              <a:rPr lang="en-US" sz="2200" dirty="0"/>
              <a:t> candidature as agreed.</a:t>
            </a:r>
          </a:p>
        </p:txBody>
      </p:sp>
    </p:spTree>
    <p:extLst>
      <p:ext uri="{BB962C8B-B14F-4D97-AF65-F5344CB8AC3E}">
        <p14:creationId xmlns:p14="http://schemas.microsoft.com/office/powerpoint/2010/main" val="373329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6"/>
          <p:cNvSpPr>
            <a:spLocks noGrp="1"/>
          </p:cNvSpPr>
          <p:nvPr>
            <p:ph sz="quarter" idx="11"/>
          </p:nvPr>
        </p:nvSpPr>
        <p:spPr>
          <a:xfrm>
            <a:off x="562386" y="235320"/>
            <a:ext cx="6758953" cy="533400"/>
          </a:xfrm>
        </p:spPr>
        <p:txBody>
          <a:bodyPr/>
          <a:lstStyle/>
          <a:p>
            <a:pPr algn="ctr"/>
            <a:r>
              <a:rPr lang="en-US" sz="3200" b="1" dirty="0" smtClean="0"/>
              <a:t>Cooperation with Other Groups</a:t>
            </a:r>
            <a:endParaRPr lang="en-US" sz="3200" b="1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29950DC-A1A6-2D44-A26F-BC170A3983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2" y="1591095"/>
            <a:ext cx="4167849" cy="235406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20146401">
            <a:off x="1033299" y="2332396"/>
            <a:ext cx="233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WGCV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116" y="1591095"/>
            <a:ext cx="1593067" cy="21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20146401">
            <a:off x="5397204" y="2320800"/>
            <a:ext cx="2920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WGClimate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35" y="4205444"/>
            <a:ext cx="4168456" cy="20917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146401">
            <a:off x="707422" y="4818316"/>
            <a:ext cx="3185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WGCapD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198" y="4180977"/>
            <a:ext cx="4109849" cy="25943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146401">
            <a:off x="5721810" y="5021225"/>
            <a:ext cx="2473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SDG AHT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635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>
                <a:solidFill>
                  <a:srgbClr val="1F497D"/>
                </a:solidFill>
              </a:rPr>
              <a:pPr defTabSz="914400"/>
              <a:t>7</a:t>
            </a:fld>
            <a:endParaRPr dirty="0">
              <a:solidFill>
                <a:srgbClr val="1F497D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algn="ctr"/>
            <a:r>
              <a:rPr lang="en-AU" b="1" dirty="0" smtClean="0"/>
              <a:t>Agency Reports</a:t>
            </a:r>
            <a:endParaRPr lang="en-AU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66" y="1665924"/>
            <a:ext cx="1986903" cy="156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71" y="1860469"/>
            <a:ext cx="2105354" cy="123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911" y="1691572"/>
            <a:ext cx="1534977" cy="1537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562" y="4033721"/>
            <a:ext cx="1631614" cy="160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273" y="3637076"/>
            <a:ext cx="4051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79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0;p11">
            <a:extLst>
              <a:ext uri="{FF2B5EF4-FFF2-40B4-BE49-F238E27FC236}">
                <a16:creationId xmlns:a16="http://schemas.microsoft.com/office/drawing/2014/main" xmlns="" id="{0613641F-A6D5-4891-ADD8-9B595743063D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25" y="4444756"/>
            <a:ext cx="6290775" cy="214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60503"/>
            <a:ext cx="2265706" cy="145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518" y="1349207"/>
            <a:ext cx="3270482" cy="1423622"/>
          </a:xfrm>
          <a:prstGeom prst="rect">
            <a:avLst/>
          </a:prstGeom>
        </p:spPr>
      </p:pic>
      <p:sp>
        <p:nvSpPr>
          <p:cNvPr id="6" name="Inhaltsplatzhalter 3"/>
          <p:cNvSpPr>
            <a:spLocks noGrp="1"/>
          </p:cNvSpPr>
          <p:nvPr>
            <p:ph sz="quarter" idx="11"/>
          </p:nvPr>
        </p:nvSpPr>
        <p:spPr>
          <a:xfrm>
            <a:off x="457200" y="304800"/>
            <a:ext cx="6934200" cy="533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CEOS 33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</a:rPr>
              <a:t> Plenary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892" y="1575394"/>
            <a:ext cx="3731685" cy="24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6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5508789" cy="2051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4200" b="1" dirty="0" smtClean="0">
                <a:solidFill>
                  <a:srgbClr val="FFFFFF"/>
                </a:solidFill>
              </a:rPr>
              <a:t>Data </a:t>
            </a:r>
            <a:r>
              <a:rPr lang="fr-FR" sz="4200" b="1" dirty="0" err="1" smtClean="0">
                <a:solidFill>
                  <a:srgbClr val="FFFFFF"/>
                </a:solidFill>
              </a:rPr>
              <a:t>Discovery</a:t>
            </a:r>
            <a:r>
              <a:rPr lang="fr-FR" sz="4200" b="1" dirty="0" smtClean="0">
                <a:solidFill>
                  <a:srgbClr val="FFFFFF"/>
                </a:solidFill>
              </a:rPr>
              <a:t> and Access Session</a:t>
            </a:r>
            <a:endParaRPr sz="4000" b="1" dirty="0">
              <a:solidFill>
                <a:srgbClr val="92D050"/>
              </a:solidFill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0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27517</TotalTime>
  <Words>774</Words>
  <Application>Microsoft Macintosh PowerPoint</Application>
  <PresentationFormat>On-screen Show (4:3)</PresentationFormat>
  <Paragraphs>118</Paragraphs>
  <Slides>29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4_EUM_template_v03</vt:lpstr>
      <vt:lpstr>6_Office Theme</vt:lpstr>
      <vt:lpstr>WGISS Working Group on Information Systems &amp; Services</vt:lpstr>
      <vt:lpstr>PowerPoint Presentation</vt:lpstr>
      <vt:lpstr>Plenary Sessions</vt:lpstr>
      <vt:lpstr>Reports</vt:lpstr>
      <vt:lpstr>GEO</vt:lpstr>
      <vt:lpstr>PowerPoint Presentation</vt:lpstr>
      <vt:lpstr>PowerPoint Presentation</vt:lpstr>
      <vt:lpstr>PowerPoint Presentation</vt:lpstr>
      <vt:lpstr>Data Discovery and Access Session</vt:lpstr>
      <vt:lpstr>WGISS Data Assets</vt:lpstr>
      <vt:lpstr>Data Discovery and Access</vt:lpstr>
      <vt:lpstr>Tools and Services</vt:lpstr>
      <vt:lpstr>Data Interoperability and Use</vt:lpstr>
      <vt:lpstr>Interoperability and Use</vt:lpstr>
      <vt:lpstr>Interoperability and Use</vt:lpstr>
      <vt:lpstr>Inventory of FDA Elements and OSS</vt:lpstr>
      <vt:lpstr>Data Cubes</vt:lpstr>
      <vt:lpstr>Data Cubes Convergence/Similarities</vt:lpstr>
      <vt:lpstr>Data Cubes Interoperability</vt:lpstr>
      <vt:lpstr>Data Preservation and Stewardship Session</vt:lpstr>
      <vt:lpstr>Persistent Identifiers</vt:lpstr>
      <vt:lpstr>Preservation Session Topics</vt:lpstr>
      <vt:lpstr>Technology  Exploration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Mirko Albani</cp:lastModifiedBy>
  <cp:revision>1022</cp:revision>
  <dcterms:created xsi:type="dcterms:W3CDTF">2012-08-31T01:11:17Z</dcterms:created>
  <dcterms:modified xsi:type="dcterms:W3CDTF">2019-11-11T07:12:50Z</dcterms:modified>
</cp:coreProperties>
</file>