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17"/>
  </p:notesMasterIdLst>
  <p:sldIdLst>
    <p:sldId id="745" r:id="rId3"/>
    <p:sldId id="259" r:id="rId4"/>
    <p:sldId id="260" r:id="rId5"/>
    <p:sldId id="634" r:id="rId6"/>
    <p:sldId id="262" r:id="rId7"/>
    <p:sldId id="280" r:id="rId8"/>
    <p:sldId id="281" r:id="rId9"/>
    <p:sldId id="440" r:id="rId10"/>
    <p:sldId id="737" r:id="rId11"/>
    <p:sldId id="773" r:id="rId12"/>
    <p:sldId id="743" r:id="rId13"/>
    <p:sldId id="774" r:id="rId14"/>
    <p:sldId id="776" r:id="rId15"/>
    <p:sldId id="777" r:id="rId16"/>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e Smith" initials="LS" lastIdx="2" clrIdx="0">
    <p:extLst>
      <p:ext uri="{19B8F6BF-5375-455C-9EA6-DF929625EA0E}">
        <p15:presenceInfo xmlns:p15="http://schemas.microsoft.com/office/powerpoint/2012/main" userId="88bec4dde897cd60" providerId="Windows Live"/>
      </p:ext>
    </p:extLst>
  </p:cmAuthor>
  <p:cmAuthor id="2" name="Kerblat, Flora (CASS, Waite Campus)" initials="KF(WC" lastIdx="8" clrIdx="1">
    <p:extLst>
      <p:ext uri="{19B8F6BF-5375-455C-9EA6-DF929625EA0E}">
        <p15:presenceInfo xmlns:p15="http://schemas.microsoft.com/office/powerpoint/2012/main" userId="S-1-5-21-61289985-2027487937-1858953157-476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8" autoAdjust="0"/>
    <p:restoredTop sz="88621"/>
  </p:normalViewPr>
  <p:slideViewPr>
    <p:cSldViewPr>
      <p:cViewPr varScale="1">
        <p:scale>
          <a:sx n="83" d="100"/>
          <a:sy n="83" d="100"/>
        </p:scale>
        <p:origin x="230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Font typeface="Wingdings" charset="2"/>
              <a:buChar char="§"/>
            </a:pPr>
            <a:r>
              <a:rPr lang="en-AU" sz="1600" b="1" dirty="0">
                <a:solidFill>
                  <a:srgbClr val="002569"/>
                </a:solidFill>
                <a:latin typeface="+mn-lt"/>
                <a:ea typeface="Arial Bold"/>
                <a:cs typeface="+mn-cs"/>
                <a:sym typeface="Avenir Roman"/>
              </a:rPr>
              <a:t>AHT SDG History</a:t>
            </a:r>
          </a:p>
          <a:p>
            <a:pPr marL="431800" lvl="1" indent="-215900">
              <a:lnSpc>
                <a:spcPct val="100000"/>
              </a:lnSpc>
              <a:buFont typeface="Arial" charset="0"/>
              <a:buChar char="•"/>
              <a:tabLst>
                <a:tab pos="3063875" algn="l"/>
              </a:tabLst>
            </a:pPr>
            <a:r>
              <a:rPr lang="en-AU" sz="1400" dirty="0">
                <a:solidFill>
                  <a:srgbClr val="002569"/>
                </a:solidFill>
                <a:latin typeface="+mn-lt"/>
                <a:ea typeface="Arial Bold"/>
                <a:cs typeface="+mn-cs"/>
                <a:sym typeface="Avenir Roman"/>
              </a:rPr>
              <a:t>CEOS 30 Plenary, Oct 2016:  Creation of the SDG Ad Hoc Team  (SDG AHT) for a year</a:t>
            </a:r>
          </a:p>
          <a:p>
            <a:pPr marL="431800" lvl="1" indent="-215900">
              <a:lnSpc>
                <a:spcPct val="100000"/>
              </a:lnSpc>
              <a:buFont typeface="Arial" charset="0"/>
              <a:buChar char="•"/>
              <a:tabLst>
                <a:tab pos="3063875" algn="l"/>
              </a:tabLst>
            </a:pPr>
            <a:r>
              <a:rPr lang="en-AU" sz="1400" dirty="0">
                <a:solidFill>
                  <a:srgbClr val="002569"/>
                </a:solidFill>
                <a:latin typeface="+mn-lt"/>
                <a:ea typeface="Arial Bold"/>
                <a:cs typeface="+mn-cs"/>
                <a:sym typeface="Avenir Roman"/>
              </a:rPr>
              <a:t>CEOS 31 Plenary, Oct 2017:  Renewal for a 2</a:t>
            </a:r>
            <a:r>
              <a:rPr lang="en-AU" sz="1400" baseline="30000" dirty="0">
                <a:solidFill>
                  <a:srgbClr val="002569"/>
                </a:solidFill>
                <a:latin typeface="+mn-lt"/>
                <a:ea typeface="Arial Bold"/>
                <a:cs typeface="+mn-cs"/>
                <a:sym typeface="Avenir Roman"/>
              </a:rPr>
              <a:t>nd</a:t>
            </a:r>
            <a:r>
              <a:rPr lang="en-AU" sz="1400" dirty="0">
                <a:solidFill>
                  <a:srgbClr val="002569"/>
                </a:solidFill>
                <a:latin typeface="+mn-lt"/>
                <a:ea typeface="Arial Bold"/>
                <a:cs typeface="+mn-cs"/>
                <a:sym typeface="Avenir Roman"/>
              </a:rPr>
              <a:t> year</a:t>
            </a:r>
          </a:p>
          <a:p>
            <a:pPr marL="431800" lvl="1" indent="-215900">
              <a:lnSpc>
                <a:spcPct val="100000"/>
              </a:lnSpc>
              <a:buFont typeface="Arial" charset="0"/>
              <a:buChar char="•"/>
              <a:tabLst>
                <a:tab pos="3063875" algn="l"/>
              </a:tabLst>
            </a:pPr>
            <a:r>
              <a:rPr lang="en-AU" sz="1400" dirty="0">
                <a:solidFill>
                  <a:srgbClr val="002569"/>
                </a:solidFill>
                <a:latin typeface="+mn-lt"/>
                <a:ea typeface="Arial Bold"/>
                <a:cs typeface="+mn-cs"/>
                <a:sym typeface="Avenir Roman"/>
              </a:rPr>
              <a:t>CEOS 32 Plenary, Oct 2018:  Renewal for a 3</a:t>
            </a:r>
            <a:r>
              <a:rPr lang="en-AU" sz="1400" baseline="30000" dirty="0">
                <a:solidFill>
                  <a:srgbClr val="002569"/>
                </a:solidFill>
                <a:latin typeface="+mn-lt"/>
                <a:ea typeface="Arial Bold"/>
                <a:cs typeface="+mn-cs"/>
                <a:sym typeface="Avenir Roman"/>
              </a:rPr>
              <a:t>rd</a:t>
            </a:r>
            <a:r>
              <a:rPr lang="en-AU" sz="1400" dirty="0">
                <a:solidFill>
                  <a:srgbClr val="002569"/>
                </a:solidFill>
                <a:latin typeface="+mn-lt"/>
                <a:ea typeface="Arial Bold"/>
                <a:cs typeface="+mn-cs"/>
                <a:sym typeface="Avenir Roman"/>
              </a:rPr>
              <a:t> year with the action to propose a way forward (SIT-34)</a:t>
            </a:r>
          </a:p>
          <a:p>
            <a:pPr marL="431800" lvl="1" indent="-215900">
              <a:lnSpc>
                <a:spcPct val="100000"/>
              </a:lnSpc>
              <a:buFont typeface="Arial" charset="0"/>
              <a:buChar char="•"/>
              <a:tabLst>
                <a:tab pos="3063875" algn="l"/>
              </a:tabLst>
            </a:pPr>
            <a:r>
              <a:rPr lang="en-AU" sz="1400" dirty="0">
                <a:solidFill>
                  <a:srgbClr val="002569"/>
                </a:solidFill>
                <a:latin typeface="+mn-lt"/>
                <a:ea typeface="Arial Bold"/>
                <a:cs typeface="+mn-cs"/>
                <a:sym typeface="Avenir Roman"/>
              </a:rPr>
              <a:t>CEOS 33 Plenary, Oct 2019:  Way forward proposed (amongst 5 AHT options provided SIT-33)</a:t>
            </a:r>
          </a:p>
          <a:p>
            <a:pPr marL="431800" lvl="1" indent="-215900">
              <a:lnSpc>
                <a:spcPct val="100000"/>
              </a:lnSpc>
              <a:buFont typeface="Arial" charset="0"/>
              <a:buChar char="•"/>
              <a:tabLst>
                <a:tab pos="3063875" algn="l"/>
              </a:tabLst>
            </a:pPr>
            <a:endParaRPr lang="en-AU" sz="1400" dirty="0">
              <a:solidFill>
                <a:srgbClr val="002569"/>
              </a:solidFill>
              <a:latin typeface="+mn-lt"/>
              <a:ea typeface="Arial Bold"/>
              <a:cs typeface="+mn-cs"/>
              <a:sym typeface="Avenir Roman"/>
            </a:endParaRPr>
          </a:p>
          <a:p>
            <a:pPr>
              <a:lnSpc>
                <a:spcPct val="100000"/>
              </a:lnSpc>
              <a:spcBef>
                <a:spcPts val="1800"/>
              </a:spcBef>
              <a:buFont typeface="Wingdings" charset="2"/>
              <a:buChar char="§"/>
            </a:pPr>
            <a:r>
              <a:rPr lang="en-AU" sz="1600" b="1" dirty="0">
                <a:solidFill>
                  <a:srgbClr val="002569"/>
                </a:solidFill>
                <a:latin typeface="+mn-lt"/>
                <a:ea typeface="Arial Bold"/>
                <a:cs typeface="+mn-cs"/>
                <a:sym typeface="Avenir Roman"/>
              </a:rPr>
              <a:t>AHT SDG Organisation</a:t>
            </a:r>
          </a:p>
          <a:p>
            <a:pPr marL="474663" indent="-285750">
              <a:lnSpc>
                <a:spcPct val="100000"/>
              </a:lnSpc>
              <a:buFont typeface="Arial" charset="0"/>
              <a:buChar char="•"/>
            </a:pPr>
            <a:r>
              <a:rPr lang="en-AU" sz="1400" b="1" dirty="0">
                <a:solidFill>
                  <a:srgbClr val="002569"/>
                </a:solidFill>
                <a:latin typeface="+mn-lt"/>
                <a:ea typeface="Arial Bold"/>
                <a:cs typeface="+mn-cs"/>
                <a:sym typeface="Avenir Roman"/>
              </a:rPr>
              <a:t>2 current co-leads </a:t>
            </a:r>
            <a:r>
              <a:rPr lang="en-AU" sz="1400" dirty="0">
                <a:solidFill>
                  <a:srgbClr val="002569"/>
                </a:solidFill>
                <a:latin typeface="+mn-lt"/>
                <a:ea typeface="Arial Bold"/>
                <a:cs typeface="+mn-cs"/>
                <a:sym typeface="Avenir Roman"/>
              </a:rPr>
              <a:t>: CSIRO (A. Held), ESA (M. Paganini) </a:t>
            </a:r>
            <a:br>
              <a:rPr lang="en-AU" sz="1400" dirty="0">
                <a:solidFill>
                  <a:srgbClr val="002569"/>
                </a:solidFill>
                <a:latin typeface="+mn-lt"/>
                <a:ea typeface="Arial Bold"/>
                <a:cs typeface="+mn-cs"/>
                <a:sym typeface="Avenir Roman"/>
              </a:rPr>
            </a:br>
            <a:r>
              <a:rPr lang="en-AU" sz="1400" dirty="0">
                <a:solidFill>
                  <a:srgbClr val="002569"/>
                </a:solidFill>
                <a:latin typeface="+mn-lt"/>
                <a:ea typeface="Arial Bold"/>
                <a:cs typeface="+mn-cs"/>
                <a:sym typeface="Avenir Roman"/>
              </a:rPr>
              <a:t>+ Executive secretariat from CSIRO (F. </a:t>
            </a:r>
            <a:r>
              <a:rPr lang="en-AU" sz="1400" dirty="0" err="1">
                <a:solidFill>
                  <a:srgbClr val="002569"/>
                </a:solidFill>
                <a:latin typeface="+mn-lt"/>
                <a:ea typeface="Arial Bold"/>
                <a:cs typeface="+mn-cs"/>
                <a:sym typeface="Avenir Roman"/>
              </a:rPr>
              <a:t>Kerblat</a:t>
            </a:r>
            <a:r>
              <a:rPr lang="en-AU" sz="1400" dirty="0">
                <a:solidFill>
                  <a:srgbClr val="002569"/>
                </a:solidFill>
                <a:latin typeface="+mn-lt"/>
                <a:ea typeface="Arial Bold"/>
                <a:cs typeface="+mn-cs"/>
                <a:sym typeface="Avenir Roman"/>
              </a:rPr>
              <a:t>, away Aug 18-Jan 19)</a:t>
            </a:r>
          </a:p>
          <a:p>
            <a:pPr marL="474663" indent="-285750">
              <a:lnSpc>
                <a:spcPct val="100000"/>
              </a:lnSpc>
              <a:buFont typeface="Arial" charset="0"/>
              <a:buChar char="•"/>
            </a:pPr>
            <a:r>
              <a:rPr lang="en-AU" sz="1400" dirty="0">
                <a:solidFill>
                  <a:schemeClr val="accent6">
                    <a:lumMod val="75000"/>
                  </a:schemeClr>
                </a:solidFill>
                <a:latin typeface="+mn-lt"/>
                <a:ea typeface="Arial Bold"/>
                <a:cs typeface="+mn-cs"/>
                <a:sym typeface="Avenir Roman"/>
              </a:rPr>
              <a:t>Need to confirm a 3</a:t>
            </a:r>
            <a:r>
              <a:rPr lang="en-AU" sz="1400" baseline="30000" dirty="0">
                <a:solidFill>
                  <a:schemeClr val="accent6">
                    <a:lumMod val="75000"/>
                  </a:schemeClr>
                </a:solidFill>
                <a:latin typeface="+mn-lt"/>
                <a:ea typeface="Arial Bold"/>
                <a:cs typeface="+mn-cs"/>
                <a:sym typeface="Avenir Roman"/>
              </a:rPr>
              <a:t>rd</a:t>
            </a:r>
            <a:r>
              <a:rPr lang="en-AU" sz="1400" dirty="0">
                <a:solidFill>
                  <a:schemeClr val="accent6">
                    <a:lumMod val="75000"/>
                  </a:schemeClr>
                </a:solidFill>
                <a:latin typeface="+mn-lt"/>
                <a:ea typeface="Arial Bold"/>
                <a:cs typeface="+mn-cs"/>
                <a:sym typeface="Avenir Roman"/>
              </a:rPr>
              <a:t> co-lead </a:t>
            </a:r>
          </a:p>
          <a:p>
            <a:pPr marL="474663" indent="-285750">
              <a:lnSpc>
                <a:spcPct val="100000"/>
              </a:lnSpc>
              <a:buFont typeface="Arial" charset="0"/>
              <a:buChar char="•"/>
            </a:pPr>
            <a:r>
              <a:rPr lang="en-AU" sz="1400" dirty="0">
                <a:solidFill>
                  <a:srgbClr val="002569"/>
                </a:solidFill>
                <a:latin typeface="+mn-lt"/>
                <a:ea typeface="Arial Bold"/>
                <a:cs typeface="+mn-cs"/>
                <a:sym typeface="Avenir Roman"/>
              </a:rPr>
              <a:t>Today </a:t>
            </a:r>
            <a:r>
              <a:rPr lang="en-AU" sz="1400" b="1" dirty="0">
                <a:solidFill>
                  <a:srgbClr val="002569"/>
                </a:solidFill>
                <a:latin typeface="+mn-lt"/>
                <a:ea typeface="Arial Bold"/>
                <a:cs typeface="+mn-cs"/>
                <a:sym typeface="Avenir Roman"/>
              </a:rPr>
              <a:t>~45 members </a:t>
            </a:r>
            <a:r>
              <a:rPr lang="en-AU" sz="1400" dirty="0">
                <a:solidFill>
                  <a:srgbClr val="002569"/>
                </a:solidFill>
                <a:latin typeface="+mn-lt"/>
                <a:ea typeface="Arial Bold"/>
                <a:cs typeface="+mn-cs"/>
                <a:sym typeface="Avenir Roman"/>
              </a:rPr>
              <a:t>(mailing list), </a:t>
            </a:r>
            <a:br>
              <a:rPr lang="en-AU" sz="1400" dirty="0">
                <a:solidFill>
                  <a:srgbClr val="002569"/>
                </a:solidFill>
                <a:latin typeface="+mn-lt"/>
                <a:ea typeface="Arial Bold"/>
                <a:cs typeface="+mn-cs"/>
                <a:sym typeface="Avenir Roman"/>
              </a:rPr>
            </a:br>
            <a:r>
              <a:rPr lang="en-AU" sz="1400" dirty="0">
                <a:solidFill>
                  <a:srgbClr val="002569"/>
                </a:solidFill>
                <a:latin typeface="+mn-lt"/>
                <a:ea typeface="Arial Bold"/>
                <a:cs typeface="+mn-cs"/>
                <a:sym typeface="Avenir Roman"/>
              </a:rPr>
              <a:t>including associate members or observers (e.g. UNOOSA)</a:t>
            </a:r>
            <a:endParaRPr lang="en-US" altLang="en-US" sz="3200" kern="1200" dirty="0">
              <a:solidFill>
                <a:srgbClr val="002569"/>
              </a:solidFill>
              <a:latin typeface="+mn-lt"/>
              <a:ea typeface="Arial Bold"/>
              <a:cs typeface="+mn-cs"/>
              <a:sym typeface="Avenir Roman"/>
            </a:endParaRPr>
          </a:p>
          <a:p>
            <a:pPr marL="0" marR="0" lvl="0" indent="0" algn="l" defTabSz="457200" eaLnBrk="1" fontAlgn="auto" latinLnBrk="0" hangingPunct="1">
              <a:lnSpc>
                <a:spcPct val="125000"/>
              </a:lnSpc>
              <a:spcBef>
                <a:spcPts val="600"/>
              </a:spcBef>
              <a:spcAft>
                <a:spcPts val="0"/>
              </a:spcAft>
              <a:buClrTx/>
              <a:buSzTx/>
              <a:buFont typeface="Wingdings" charset="2"/>
              <a:buNone/>
              <a:tabLst/>
              <a:defRPr/>
            </a:pPr>
            <a:endParaRPr lang="en-US" altLang="en-US" sz="3200" kern="1200" dirty="0">
              <a:solidFill>
                <a:srgbClr val="002569"/>
              </a:solidFill>
              <a:latin typeface="+mn-lt"/>
              <a:ea typeface="Arial Bold"/>
              <a:cs typeface="+mn-cs"/>
              <a:sym typeface="Avenir Roman"/>
            </a:endParaRPr>
          </a:p>
          <a:p>
            <a:pPr marL="0" marR="0" lvl="0" indent="0" algn="l" defTabSz="457200" eaLnBrk="1" fontAlgn="auto" latinLnBrk="0" hangingPunct="1">
              <a:lnSpc>
                <a:spcPct val="125000"/>
              </a:lnSpc>
              <a:spcBef>
                <a:spcPts val="600"/>
              </a:spcBef>
              <a:spcAft>
                <a:spcPts val="0"/>
              </a:spcAft>
              <a:buClrTx/>
              <a:buSzTx/>
              <a:buFont typeface="Wingdings" charset="2"/>
              <a:buNone/>
              <a:tabLst/>
              <a:defRPr/>
            </a:pPr>
            <a:r>
              <a:rPr lang="en-US" altLang="en-US" sz="3200" kern="1200" dirty="0">
                <a:solidFill>
                  <a:srgbClr val="002569"/>
                </a:solidFill>
                <a:latin typeface="+mn-lt"/>
                <a:ea typeface="Arial Bold"/>
                <a:cs typeface="+mn-cs"/>
                <a:sym typeface="Avenir Roman"/>
              </a:rPr>
              <a:t>The AHT SDG shall </a:t>
            </a:r>
            <a:r>
              <a:rPr lang="en-US" altLang="en-US" sz="3200" b="1" kern="1200" dirty="0">
                <a:solidFill>
                  <a:srgbClr val="002569"/>
                </a:solidFill>
                <a:latin typeface="+mn-lt"/>
                <a:ea typeface="Arial Bold"/>
                <a:cs typeface="+mn-cs"/>
                <a:sym typeface="Avenir Roman"/>
              </a:rPr>
              <a:t>assess, showcase and promote EO contribution  to SDG Targets and Indicators</a:t>
            </a:r>
            <a:endParaRPr lang="en-US" sz="3200" b="1" kern="1200" dirty="0">
              <a:latin typeface="+mn-lt"/>
              <a:ea typeface="Arial Bold"/>
              <a:cs typeface="Arial" panose="020B0604020202020204" pitchFamily="34" charset="0"/>
              <a:sym typeface="Avenir Roman"/>
            </a:endParaRPr>
          </a:p>
          <a:p>
            <a:pPr marL="285750" indent="-285750">
              <a:spcBef>
                <a:spcPts val="600"/>
              </a:spcBef>
              <a:buFont typeface="Wingdings" charset="2"/>
              <a:buChar char="§"/>
              <a:defRPr/>
            </a:pPr>
            <a:endParaRPr lang="en-US" sz="3200" b="1" kern="1200" dirty="0">
              <a:latin typeface="+mn-lt"/>
              <a:ea typeface="Arial Bold"/>
              <a:cs typeface="Arial" panose="020B0604020202020204" pitchFamily="34" charset="0"/>
              <a:sym typeface="Avenir Roman"/>
            </a:endParaRPr>
          </a:p>
          <a:p>
            <a:pPr marL="285750" indent="-285750">
              <a:spcBef>
                <a:spcPts val="600"/>
              </a:spcBef>
              <a:buFont typeface="Wingdings" charset="2"/>
              <a:buChar char="§"/>
              <a:defRPr/>
            </a:pPr>
            <a:r>
              <a:rPr lang="en-US" sz="3200" b="1" kern="1200" dirty="0">
                <a:latin typeface="+mn-lt"/>
                <a:ea typeface="Arial Bold"/>
                <a:cs typeface="Arial" panose="020B0604020202020204" pitchFamily="34" charset="0"/>
                <a:sym typeface="Avenir Roman"/>
              </a:rPr>
              <a:t>Coordinate the efforts of CEOS agencies </a:t>
            </a:r>
            <a:r>
              <a:rPr lang="en-US" sz="3200" kern="1200" dirty="0">
                <a:latin typeface="+mn-lt"/>
                <a:ea typeface="Arial Bold"/>
                <a:cs typeface="Arial" panose="020B0604020202020204" pitchFamily="34" charset="0"/>
                <a:sym typeface="Avenir Roman"/>
              </a:rPr>
              <a:t>and</a:t>
            </a:r>
            <a:r>
              <a:rPr lang="en-US" sz="3200" b="1" kern="1200" dirty="0">
                <a:latin typeface="+mn-lt"/>
                <a:ea typeface="Arial Bold"/>
                <a:cs typeface="Arial" panose="020B0604020202020204" pitchFamily="34" charset="0"/>
                <a:sym typeface="Avenir Roman"/>
              </a:rPr>
              <a:t> channel CEOS support to the SDG process</a:t>
            </a:r>
            <a:r>
              <a:rPr lang="en-US" sz="3200" kern="1200" dirty="0">
                <a:latin typeface="+mn-lt"/>
                <a:ea typeface="Arial Bold"/>
                <a:cs typeface="Arial" panose="020B0604020202020204" pitchFamily="34" charset="0"/>
                <a:sym typeface="Avenir Roman"/>
              </a:rPr>
              <a:t> (EO showcases, promotion material, etc.) </a:t>
            </a:r>
            <a:r>
              <a:rPr lang="en-US" sz="3200" b="1" kern="1200" dirty="0">
                <a:latin typeface="+mn-lt"/>
                <a:ea typeface="Arial Bold"/>
                <a:cs typeface="Arial" panose="020B0604020202020204" pitchFamily="34" charset="0"/>
                <a:sym typeface="Avenir Roman"/>
              </a:rPr>
              <a:t>through GEO</a:t>
            </a:r>
            <a:endParaRPr lang="en-US" sz="3200" kern="1200" dirty="0">
              <a:latin typeface="+mn-lt"/>
              <a:ea typeface="Arial Bold"/>
              <a:cs typeface="Arial" panose="020B0604020202020204" pitchFamily="34" charset="0"/>
              <a:sym typeface="Avenir Roman"/>
            </a:endParaRPr>
          </a:p>
          <a:p>
            <a:pPr marL="285750" indent="-285750">
              <a:spcBef>
                <a:spcPts val="600"/>
              </a:spcBef>
              <a:buFont typeface="Wingdings" charset="2"/>
              <a:buChar char="§"/>
              <a:defRPr/>
            </a:pPr>
            <a:r>
              <a:rPr lang="en-US" sz="3200" kern="1200" dirty="0">
                <a:latin typeface="+mn-lt"/>
                <a:ea typeface="Arial Bold"/>
                <a:cs typeface="Arial" panose="020B0604020202020204" pitchFamily="34" charset="0"/>
                <a:sym typeface="Avenir Roman"/>
              </a:rPr>
              <a:t>Provide a </a:t>
            </a:r>
            <a:r>
              <a:rPr lang="en-US" sz="3200" b="1" kern="1200" dirty="0">
                <a:latin typeface="+mn-lt"/>
                <a:ea typeface="Arial Bold"/>
                <a:cs typeface="Arial" panose="020B0604020202020204" pitchFamily="34" charset="0"/>
                <a:sym typeface="Avenir Roman"/>
              </a:rPr>
              <a:t>forum for sharing/communicating EO best practices</a:t>
            </a:r>
            <a:r>
              <a:rPr lang="en-US" sz="3200" kern="1200" dirty="0">
                <a:latin typeface="+mn-lt"/>
                <a:ea typeface="Arial Bold"/>
                <a:cs typeface="Arial" panose="020B0604020202020204" pitchFamily="34" charset="0"/>
                <a:sym typeface="Avenir Roman"/>
              </a:rPr>
              <a:t> in support to the SDGs (</a:t>
            </a:r>
            <a:r>
              <a:rPr lang="en-US" sz="3200" i="1" kern="1200" dirty="0">
                <a:latin typeface="+mn-lt"/>
                <a:ea typeface="Arial Bold"/>
                <a:cs typeface="Arial" panose="020B0604020202020204" pitchFamily="34" charset="0"/>
                <a:sym typeface="Avenir Roman"/>
              </a:rPr>
              <a:t>in collaboration with GEO</a:t>
            </a:r>
            <a:r>
              <a:rPr lang="en-US" sz="3200" kern="1200" dirty="0">
                <a:latin typeface="+mn-lt"/>
                <a:ea typeface="Arial Bold"/>
                <a:cs typeface="Arial" panose="020B0604020202020204" pitchFamily="34" charset="0"/>
                <a:sym typeface="Avenir Roman"/>
              </a:rPr>
              <a:t>).</a:t>
            </a:r>
          </a:p>
          <a:p>
            <a:pPr marL="285750" indent="-285750">
              <a:spcBef>
                <a:spcPts val="600"/>
              </a:spcBef>
              <a:buFont typeface="Wingdings" charset="2"/>
              <a:buChar char="§"/>
              <a:defRPr/>
            </a:pPr>
            <a:r>
              <a:rPr lang="en-AU" sz="3200" b="1" kern="1200" dirty="0">
                <a:latin typeface="+mn-lt"/>
                <a:ea typeface="Arial Bold"/>
                <a:cs typeface="Arial" panose="020B0604020202020204" pitchFamily="34" charset="0"/>
                <a:sym typeface="Avenir Roman"/>
              </a:rPr>
              <a:t>Analyse</a:t>
            </a:r>
            <a:r>
              <a:rPr lang="en-AU" sz="3200" kern="1200" dirty="0">
                <a:latin typeface="+mn-lt"/>
                <a:ea typeface="Arial Bold"/>
                <a:cs typeface="Arial" panose="020B0604020202020204" pitchFamily="34" charset="0"/>
                <a:sym typeface="Avenir Roman"/>
              </a:rPr>
              <a:t> </a:t>
            </a:r>
            <a:r>
              <a:rPr lang="en-AU" sz="3200" b="1" kern="1200" dirty="0">
                <a:latin typeface="+mn-lt"/>
                <a:ea typeface="Arial Bold"/>
                <a:cs typeface="Arial" panose="020B0604020202020204" pitchFamily="34" charset="0"/>
                <a:sym typeface="Avenir Roman"/>
              </a:rPr>
              <a:t>opportunities for better uptake of satellite-based EO in support to SDGs Targets and Indicators, </a:t>
            </a:r>
            <a:r>
              <a:rPr lang="en-AU" sz="3200" kern="1200" dirty="0">
                <a:latin typeface="+mn-lt"/>
                <a:ea typeface="Arial Bold"/>
                <a:cs typeface="Arial" panose="020B0604020202020204" pitchFamily="34" charset="0"/>
                <a:sym typeface="Avenir Roman"/>
              </a:rPr>
              <a:t>in part via enhanced engagement of CEOS agencies within the GEO initiatives and flagships.</a:t>
            </a:r>
            <a:r>
              <a:rPr lang="en-US" sz="3200" kern="1200" dirty="0">
                <a:latin typeface="+mn-lt"/>
                <a:ea typeface="Arial Bold"/>
                <a:cs typeface="Arial" panose="020B0604020202020204" pitchFamily="34" charset="0"/>
                <a:sym typeface="Avenir Roman"/>
              </a:rPr>
              <a:t> </a:t>
            </a:r>
          </a:p>
          <a:p>
            <a:pPr marL="285750" indent="-285750">
              <a:spcBef>
                <a:spcPts val="600"/>
              </a:spcBef>
              <a:buFont typeface="Wingdings" charset="2"/>
              <a:buChar char="§"/>
              <a:defRPr/>
            </a:pPr>
            <a:r>
              <a:rPr lang="en-CA" sz="3200" b="1" kern="1200" dirty="0">
                <a:latin typeface="+mn-lt"/>
                <a:ea typeface="Arial Bold"/>
                <a:cs typeface="Arial" panose="020B0604020202020204" pitchFamily="34" charset="0"/>
                <a:sym typeface="Avenir Roman"/>
              </a:rPr>
              <a:t>Engage with relevant authoritative SDG stakeholders </a:t>
            </a:r>
            <a:r>
              <a:rPr lang="en-CA" sz="3200" i="1" kern="1200" dirty="0">
                <a:latin typeface="+mn-lt"/>
                <a:ea typeface="Arial Bold"/>
                <a:cs typeface="Arial" panose="020B0604020202020204" pitchFamily="34" charset="0"/>
                <a:sym typeface="Avenir Roman"/>
              </a:rPr>
              <a:t>inside</a:t>
            </a:r>
            <a:r>
              <a:rPr lang="en-CA" sz="3200" kern="1200" dirty="0">
                <a:latin typeface="+mn-lt"/>
                <a:ea typeface="Arial Bold"/>
                <a:cs typeface="Arial" panose="020B0604020202020204" pitchFamily="34" charset="0"/>
                <a:sym typeface="Avenir Roman"/>
              </a:rPr>
              <a:t> (e.g., IAEG-SDGs &amp; WGGI, UNSD, UN GGIM, Custodian agencies) and </a:t>
            </a:r>
            <a:r>
              <a:rPr lang="en-CA" sz="3200" i="1" kern="1200" dirty="0">
                <a:latin typeface="+mn-lt"/>
                <a:ea typeface="Arial Bold"/>
                <a:cs typeface="Arial" panose="020B0604020202020204" pitchFamily="34" charset="0"/>
                <a:sym typeface="Avenir Roman"/>
              </a:rPr>
              <a:t>outside</a:t>
            </a:r>
            <a:r>
              <a:rPr lang="en-CA" sz="3200" kern="1200" dirty="0">
                <a:latin typeface="+mn-lt"/>
                <a:ea typeface="Arial Bold"/>
                <a:cs typeface="Arial" panose="020B0604020202020204" pitchFamily="34" charset="0"/>
                <a:sym typeface="Avenir Roman"/>
              </a:rPr>
              <a:t> the UN system (e.g., GPSDD, IISD, WBG, Foundations). </a:t>
            </a:r>
            <a:r>
              <a:rPr lang="en-US" sz="3200" kern="1200" dirty="0">
                <a:latin typeface="+mn-lt"/>
                <a:ea typeface="Arial Bold"/>
                <a:cs typeface="Arial" panose="020B0604020202020204" pitchFamily="34" charset="0"/>
                <a:sym typeface="Avenir Roman"/>
              </a:rPr>
              <a:t> </a:t>
            </a:r>
          </a:p>
          <a:p>
            <a:pPr marL="285750" indent="-285750">
              <a:spcBef>
                <a:spcPts val="600"/>
              </a:spcBef>
              <a:buFont typeface="Wingdings" charset="2"/>
              <a:buChar char="§"/>
              <a:defRPr/>
            </a:pPr>
            <a:r>
              <a:rPr lang="en-CA" sz="3200" kern="1200" dirty="0">
                <a:latin typeface="+mn-lt"/>
                <a:ea typeface="Arial Bold"/>
                <a:cs typeface="Arial" panose="020B0604020202020204" pitchFamily="34" charset="0"/>
                <a:sym typeface="Avenir Roman"/>
              </a:rPr>
              <a:t>Use </a:t>
            </a:r>
            <a:r>
              <a:rPr lang="en-CA" sz="3200" b="1" kern="1200" dirty="0">
                <a:latin typeface="+mn-lt"/>
                <a:ea typeface="Arial Bold"/>
                <a:cs typeface="Arial" panose="020B0604020202020204" pitchFamily="34" charset="0"/>
                <a:sym typeface="Avenir Roman"/>
              </a:rPr>
              <a:t>CEOS assets and bodies </a:t>
            </a:r>
            <a:r>
              <a:rPr lang="en-CA" sz="3200" kern="1200" dirty="0">
                <a:latin typeface="+mn-lt"/>
                <a:ea typeface="Arial Bold"/>
                <a:cs typeface="Arial" panose="020B0604020202020204" pitchFamily="34" charset="0"/>
                <a:sym typeface="Avenir Roman"/>
              </a:rPr>
              <a:t>(</a:t>
            </a:r>
            <a:r>
              <a:rPr lang="en-CA" sz="3200" kern="1200" dirty="0" err="1">
                <a:latin typeface="+mn-lt"/>
                <a:ea typeface="Arial Bold"/>
                <a:cs typeface="Arial" panose="020B0604020202020204" pitchFamily="34" charset="0"/>
                <a:sym typeface="Avenir Roman"/>
              </a:rPr>
              <a:t>WGCapD</a:t>
            </a:r>
            <a:r>
              <a:rPr lang="en-CA" sz="3200" kern="1200" dirty="0">
                <a:latin typeface="+mn-lt"/>
                <a:ea typeface="Arial Bold"/>
                <a:cs typeface="Arial" panose="020B0604020202020204" pitchFamily="34" charset="0"/>
                <a:sym typeface="Avenir Roman"/>
              </a:rPr>
              <a:t>, AHT FDA, SEO, etc.) to </a:t>
            </a:r>
            <a:r>
              <a:rPr lang="en-CA" sz="3200" b="1" kern="1200" dirty="0">
                <a:latin typeface="+mn-lt"/>
                <a:ea typeface="Arial Bold"/>
                <a:cs typeface="Arial" panose="020B0604020202020204" pitchFamily="34" charset="0"/>
                <a:sym typeface="Avenir Roman"/>
              </a:rPr>
              <a:t>build and strengthen EO capacities</a:t>
            </a:r>
            <a:r>
              <a:rPr lang="en-CA" sz="3200" kern="1200" dirty="0">
                <a:latin typeface="+mn-lt"/>
                <a:ea typeface="Arial Bold"/>
                <a:cs typeface="Arial" panose="020B0604020202020204" pitchFamily="34" charset="0"/>
                <a:sym typeface="Avenir Roman"/>
              </a:rPr>
              <a:t> at all levels of the SDGs implementation.</a:t>
            </a:r>
            <a:r>
              <a:rPr lang="en-US" sz="3200" kern="1200" dirty="0">
                <a:latin typeface="+mn-lt"/>
                <a:ea typeface="Arial Bold"/>
                <a:cs typeface="Arial" panose="020B0604020202020204" pitchFamily="34" charset="0"/>
                <a:sym typeface="Avenir Roman"/>
              </a:rPr>
              <a:t> </a:t>
            </a:r>
          </a:p>
          <a:p>
            <a:endParaRPr lang="en-US" dirty="0"/>
          </a:p>
        </p:txBody>
      </p:sp>
    </p:spTree>
    <p:extLst>
      <p:ext uri="{BB962C8B-B14F-4D97-AF65-F5344CB8AC3E}">
        <p14:creationId xmlns:p14="http://schemas.microsoft.com/office/powerpoint/2010/main" val="280826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0760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1C48D9-68F1-6443-A04E-D9F25286B7E8}" type="slidenum">
              <a:rPr lang="en-US" smtClean="0"/>
              <a:t>12</a:t>
            </a:fld>
            <a:endParaRPr lang="en-US"/>
          </a:p>
        </p:txBody>
      </p:sp>
    </p:spTree>
    <p:extLst>
      <p:ext uri="{BB962C8B-B14F-4D97-AF65-F5344CB8AC3E}">
        <p14:creationId xmlns:p14="http://schemas.microsoft.com/office/powerpoint/2010/main" val="2553794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b="0" dirty="0"/>
              <a:t>Implement a prototype SDG Data Access portal to facilitate the discoverability and accessibility of satellite ARD and EO datasets. </a:t>
            </a:r>
            <a:endParaRPr lang="en-US" sz="3600" b="0" dirty="0"/>
          </a:p>
          <a:p>
            <a:pPr marL="0" lvl="0" indent="0">
              <a:buNone/>
            </a:pPr>
            <a:r>
              <a:rPr lang="en-US" b="0" dirty="0"/>
              <a:t>Approach: prototype developed by WGISS in </a:t>
            </a:r>
            <a:r>
              <a:rPr lang="en-US" b="0" dirty="0" err="1"/>
              <a:t>cooperarion</a:t>
            </a:r>
            <a:r>
              <a:rPr lang="en-US" b="0" dirty="0"/>
              <a:t> with CEOS AHT-SDG and GEO SDG  (requirements and use cases).</a:t>
            </a:r>
          </a:p>
        </p:txBody>
      </p:sp>
      <p:sp>
        <p:nvSpPr>
          <p:cNvPr id="4" name="Slide Number Placeholder 3"/>
          <p:cNvSpPr>
            <a:spLocks noGrp="1"/>
          </p:cNvSpPr>
          <p:nvPr>
            <p:ph type="sldNum" sz="quarter" idx="5"/>
          </p:nvPr>
        </p:nvSpPr>
        <p:spPr/>
        <p:txBody>
          <a:bodyPr/>
          <a:lstStyle/>
          <a:p>
            <a:fld id="{3E1C48D9-68F1-6443-A04E-D9F25286B7E8}" type="slidenum">
              <a:rPr lang="en-US" smtClean="0"/>
              <a:t>13</a:t>
            </a:fld>
            <a:endParaRPr lang="en-US"/>
          </a:p>
        </p:txBody>
      </p:sp>
    </p:spTree>
    <p:extLst>
      <p:ext uri="{BB962C8B-B14F-4D97-AF65-F5344CB8AC3E}">
        <p14:creationId xmlns:p14="http://schemas.microsoft.com/office/powerpoint/2010/main" val="806158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xfrm>
            <a:off x="1143000" y="685800"/>
            <a:ext cx="4572000" cy="3429000"/>
          </a:xfrm>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kern="1200" dirty="0">
                <a:solidFill>
                  <a:schemeClr val="tx1"/>
                </a:solidFill>
                <a:effectLst/>
                <a:latin typeface="Calibri" pitchFamily="34" charset="0"/>
                <a:ea typeface="+mn-ea"/>
                <a:cs typeface="+mn-cs"/>
              </a:rPr>
              <a:t>EO has a strong role to play</a:t>
            </a:r>
            <a:r>
              <a:rPr lang="en-GB" sz="2400" kern="1200" baseline="0" dirty="0">
                <a:solidFill>
                  <a:schemeClr val="tx1"/>
                </a:solidFill>
                <a:effectLst/>
                <a:latin typeface="Calibri" pitchFamily="34" charset="0"/>
                <a:ea typeface="+mn-ea"/>
                <a:cs typeface="+mn-cs"/>
              </a:rPr>
              <a:t> in the execution and implementation of the three global agenda’s: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2400" kern="1200" baseline="0" dirty="0">
              <a:solidFill>
                <a:schemeClr val="tx1"/>
              </a:solidFill>
              <a:effectLst/>
              <a:latin typeface="Calibri" pitchFamily="34" charset="0"/>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1" kern="1200" baseline="0" dirty="0">
                <a:solidFill>
                  <a:schemeClr val="tx1"/>
                </a:solidFill>
                <a:effectLst/>
                <a:latin typeface="Calibri" pitchFamily="34" charset="0"/>
                <a:ea typeface="+mn-ea"/>
                <a:cs typeface="+mn-cs"/>
              </a:rPr>
              <a:t>United Nations Sustainable Development Goals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1" kern="1200" baseline="0" dirty="0">
                <a:solidFill>
                  <a:schemeClr val="tx1"/>
                </a:solidFill>
                <a:effectLst/>
                <a:latin typeface="Calibri" pitchFamily="34" charset="0"/>
                <a:ea typeface="+mn-ea"/>
                <a:cs typeface="+mn-cs"/>
              </a:rPr>
              <a:t>Paris Agreement on Climate Change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1" kern="1200" baseline="0" dirty="0">
                <a:solidFill>
                  <a:schemeClr val="tx1"/>
                </a:solidFill>
                <a:effectLst/>
                <a:latin typeface="Calibri" pitchFamily="34" charset="0"/>
                <a:ea typeface="+mn-ea"/>
                <a:cs typeface="+mn-cs"/>
              </a:rPr>
              <a:t>Sendai Framework on the reduction of risks related to disasters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2400" kern="1200" baseline="0" dirty="0">
              <a:solidFill>
                <a:schemeClr val="tx1"/>
              </a:solidFill>
              <a:effectLst/>
              <a:latin typeface="Calibri"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tLang="en-US" dirty="0">
                <a:latin typeface="Calibri" charset="0"/>
                <a:ea typeface="MS PGothic" charset="-128"/>
              </a:rPr>
              <a:t>Extract of the UN Resolution 70/1 “Transforming our world: the 2030 Agenda for Sustainable Development” ratified by the UN General Assembly at the Sustainable Development Summit in New York on the 25th September 2015</a:t>
            </a:r>
          </a:p>
          <a:p>
            <a:endParaRPr lang="en-GB" altLang="en-US" dirty="0">
              <a:latin typeface="Calibri" charset="0"/>
              <a:ea typeface="MS PGothic" charset="-128"/>
            </a:endParaRPr>
          </a:p>
          <a:p>
            <a:pPr marL="171450" indent="-171450">
              <a:buFontTx/>
              <a:buChar char="-"/>
            </a:pPr>
            <a:r>
              <a:rPr lang="en-US" sz="2400" b="1" kern="1200" dirty="0">
                <a:solidFill>
                  <a:schemeClr val="tx1"/>
                </a:solidFill>
                <a:effectLst/>
                <a:latin typeface="Calibri" pitchFamily="34" charset="0"/>
                <a:ea typeface="+mn-ea"/>
                <a:cs typeface="+mn-cs"/>
              </a:rPr>
              <a:t>2030 agenda for sustainable development or the SDGs</a:t>
            </a:r>
            <a:endParaRPr lang="en-US" b="1" dirty="0"/>
          </a:p>
          <a:p>
            <a:pPr marL="171450" indent="-171450">
              <a:buFontTx/>
              <a:buChar char="-"/>
            </a:pPr>
            <a:r>
              <a:rPr lang="en-US" b="1" dirty="0"/>
              <a:t>Integrate the principles of sustainable development into country policies and programs</a:t>
            </a:r>
            <a:endParaRPr lang="en-US" dirty="0"/>
          </a:p>
          <a:p>
            <a:pPr marL="171450" indent="-171450">
              <a:buFontTx/>
              <a:buChar char="-"/>
            </a:pPr>
            <a:r>
              <a:rPr lang="en-US" b="1" dirty="0"/>
              <a:t>The SDGs are the follow-on of the Millennium Development Goals for the last 15y (2000-2015)</a:t>
            </a:r>
          </a:p>
          <a:p>
            <a:pPr marL="171450" indent="-171450">
              <a:buFontTx/>
              <a:buChar char="-"/>
            </a:pPr>
            <a:r>
              <a:rPr lang="en-US" dirty="0"/>
              <a:t>From Rio+20 to post 2015 SDGs: </a:t>
            </a:r>
            <a:r>
              <a:rPr lang="en-US" sz="2400" b="0" i="0" u="none" strike="noStrike" baseline="0" dirty="0">
                <a:highlight>
                  <a:srgbClr val="FFFF00"/>
                </a:highlight>
                <a:latin typeface="Calibri"/>
                <a:ea typeface="Calibri"/>
              </a:rPr>
              <a:t>Guided by the priorities agreed at the Rio+20 conference (June 2012)</a:t>
            </a:r>
            <a:endParaRPr lang="en-US" dirty="0"/>
          </a:p>
          <a:p>
            <a:pPr marL="171450" indent="-171450">
              <a:buFontTx/>
              <a:buChar char="-"/>
            </a:pPr>
            <a:r>
              <a:rPr lang="en-US" dirty="0"/>
              <a:t>The</a:t>
            </a:r>
            <a:r>
              <a:rPr lang="en-US" baseline="0" dirty="0"/>
              <a:t> new Sustainable Development Goals (SDG) have been </a:t>
            </a:r>
            <a:r>
              <a:rPr lang="en-US" b="1" dirty="0"/>
              <a:t>ratified</a:t>
            </a:r>
            <a:r>
              <a:rPr lang="en-US" b="1" baseline="0" dirty="0"/>
              <a:t> </a:t>
            </a:r>
            <a:r>
              <a:rPr lang="en-US" b="1" dirty="0"/>
              <a:t>by the UN General Assembly</a:t>
            </a:r>
            <a:r>
              <a:rPr lang="en-US" b="1" baseline="0" dirty="0"/>
              <a:t> on on the 27</a:t>
            </a:r>
            <a:r>
              <a:rPr lang="en-US" b="1" baseline="30000" dirty="0"/>
              <a:t>th</a:t>
            </a:r>
            <a:r>
              <a:rPr lang="en-US" b="1" baseline="0" dirty="0"/>
              <a:t> September 2015</a:t>
            </a:r>
            <a:r>
              <a:rPr lang="en-US" baseline="0" dirty="0"/>
              <a:t> at the UN Sustainable Development summit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GB" b="1" dirty="0"/>
              <a:t>Ambitious: 17 Goals and 169 targets</a:t>
            </a:r>
            <a:r>
              <a:rPr lang="en-GB" dirty="0"/>
              <a:t>,</a:t>
            </a:r>
            <a:r>
              <a:rPr lang="en-GB" baseline="0" dirty="0"/>
              <a:t> </a:t>
            </a:r>
            <a:r>
              <a:rPr lang="en-GB" dirty="0"/>
              <a:t>Universally applicable </a:t>
            </a:r>
          </a:p>
          <a:p>
            <a:pPr marL="171450" indent="-171450">
              <a:buFontTx/>
              <a:buChar char="-"/>
            </a:pPr>
            <a:r>
              <a:rPr lang="en-GB" dirty="0"/>
              <a:t>Drivers: </a:t>
            </a:r>
            <a:r>
              <a:rPr lang="en-GB" b="1" dirty="0"/>
              <a:t>reduction of poverty</a:t>
            </a:r>
            <a:r>
              <a:rPr lang="en-GB" dirty="0"/>
              <a:t> and inequality; </a:t>
            </a:r>
            <a:r>
              <a:rPr lang="en-GB" b="1" dirty="0"/>
              <a:t>economic growth </a:t>
            </a:r>
            <a:r>
              <a:rPr lang="en-GB" dirty="0"/>
              <a:t>and job creation; </a:t>
            </a:r>
            <a:r>
              <a:rPr lang="en-GB" b="1" dirty="0"/>
              <a:t>sustainable use of resources;</a:t>
            </a:r>
            <a:r>
              <a:rPr lang="en-GB" b="1" baseline="0" dirty="0"/>
              <a:t> </a:t>
            </a:r>
            <a:r>
              <a:rPr lang="en-GB" b="1" dirty="0"/>
              <a:t>restoration of ecosystems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The SDG </a:t>
            </a:r>
            <a:r>
              <a:rPr lang="en-US" b="1" baseline="0" dirty="0"/>
              <a:t>will drive the UN agenda and its member states on development for the next 15 years</a:t>
            </a:r>
          </a:p>
          <a:p>
            <a:pPr marL="171450" indent="-171450">
              <a:buFontTx/>
              <a:buChar char="-"/>
            </a:pPr>
            <a:r>
              <a:rPr lang="en-GB" dirty="0"/>
              <a:t>SDGs will guide new norms </a:t>
            </a:r>
            <a:r>
              <a:rPr lang="en-GB" b="1" dirty="0"/>
              <a:t>through which we understand and communicate about development and health of planet</a:t>
            </a:r>
          </a:p>
          <a:p>
            <a:pPr marL="171450" indent="-171450">
              <a:buFontTx/>
              <a:buChar char="-"/>
            </a:pPr>
            <a:r>
              <a:rPr lang="en-GB" dirty="0"/>
              <a:t>Guide </a:t>
            </a:r>
            <a:r>
              <a:rPr lang="en-GB" b="1" dirty="0"/>
              <a:t>allocation and distribution of resources</a:t>
            </a:r>
          </a:p>
          <a:p>
            <a:pPr marL="171450" indent="-171450">
              <a:buFontTx/>
              <a:buChar char="-"/>
            </a:pPr>
            <a:r>
              <a:rPr lang="en-GB" b="1" dirty="0"/>
              <a:t>Governments decide how to incorporate the SDGs and targets into national planning processes, policies and strategies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2400" b="0" kern="1200" dirty="0">
                <a:solidFill>
                  <a:schemeClr val="tx1"/>
                </a:solidFill>
                <a:effectLst/>
                <a:latin typeface="Calibri" pitchFamily="34" charset="0"/>
                <a:ea typeface="+mn-ea"/>
                <a:cs typeface="+mn-cs"/>
              </a:rPr>
              <a:t>Countries need to build their own SDGs, translating global targets into national targets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sz="2400" b="0" kern="1200" dirty="0">
                <a:solidFill>
                  <a:schemeClr val="tx1"/>
                </a:solidFill>
                <a:effectLst/>
                <a:latin typeface="Calibri" pitchFamily="34" charset="0"/>
                <a:ea typeface="+mn-ea"/>
                <a:cs typeface="+mn-cs"/>
              </a:rPr>
              <a:t>Each government sets its own national targets guided by the global level of ambition but taking into account national circumstances</a:t>
            </a:r>
            <a:endParaRPr lang="en-GB" altLang="en-US" dirty="0">
              <a:latin typeface="Calibri" charset="0"/>
              <a:ea typeface="MS PGothic" charset="-128"/>
            </a:endParaRPr>
          </a:p>
          <a:p>
            <a:endParaRPr lang="en-GB" altLang="en-US" dirty="0">
              <a:latin typeface="Calibri" charset="0"/>
              <a:ea typeface="MS PGothic" charset="-128"/>
            </a:endParaRPr>
          </a:p>
          <a:p>
            <a:endParaRPr lang="en-GB" altLang="en-US" dirty="0">
              <a:latin typeface="Calibri" charset="0"/>
              <a:ea typeface="MS PGothic"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2400" dirty="0">
                <a:solidFill>
                  <a:schemeClr val="bg1"/>
                </a:solidFill>
                <a:latin typeface="Calibri" charset="0"/>
              </a:rPr>
              <a:t>2030 Agenda for Sustainable Development: </a:t>
            </a:r>
            <a:r>
              <a:rPr lang="en-GB" altLang="en-US" sz="2400" i="1" dirty="0">
                <a:solidFill>
                  <a:schemeClr val="bg1"/>
                </a:solidFill>
                <a:latin typeface="Calibri" charset="0"/>
              </a:rPr>
              <a:t> </a:t>
            </a:r>
            <a:r>
              <a:rPr lang="en-GB" altLang="en-US" sz="2400" dirty="0">
                <a:solidFill>
                  <a:schemeClr val="bg1"/>
                </a:solidFill>
                <a:latin typeface="Calibri" charset="0"/>
              </a:rPr>
              <a:t>17 goals, 169 targets, 232 Indicators </a:t>
            </a:r>
            <a:br>
              <a:rPr lang="en-GB" altLang="en-US" sz="2400" dirty="0">
                <a:solidFill>
                  <a:schemeClr val="bg1"/>
                </a:solidFill>
                <a:latin typeface="Calibri" charset="0"/>
              </a:rPr>
            </a:br>
            <a:r>
              <a:rPr lang="en-GB" altLang="en-US" sz="2400" i="1" dirty="0">
                <a:solidFill>
                  <a:schemeClr val="bg1"/>
                </a:solidFill>
                <a:latin typeface="Calibri" charset="0"/>
              </a:rPr>
              <a:t>New norms to integrate the principles of sustainable development into country policies and programs</a:t>
            </a:r>
            <a:endParaRPr lang="en-GB" altLang="en-US" dirty="0">
              <a:latin typeface="Calibri" charset="0"/>
              <a:ea typeface="MS PGothic" charset="-128"/>
            </a:endParaRPr>
          </a:p>
          <a:p>
            <a:endParaRPr lang="en-GB" altLang="en-US" dirty="0">
              <a:latin typeface="Calibri" charset="0"/>
              <a:ea typeface="MS PGothic" charset="-128"/>
            </a:endParaRPr>
          </a:p>
          <a:p>
            <a:r>
              <a:rPr lang="en-GB" altLang="en-US" b="1" dirty="0">
                <a:latin typeface="Calibri" charset="0"/>
                <a:ea typeface="MS PGothic" charset="-128"/>
              </a:rPr>
              <a:t>The 2030 Agenda for Sustainable Development clearly stressed the importance of Earth observation to inform the SDG Targets and Indicators. </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charset="0"/>
                <a:ea typeface="MS PGothic" charset="-128"/>
              </a:defRPr>
            </a:lvl1pPr>
            <a:lvl2pPr marL="742950" indent="-285750" defTabSz="862013">
              <a:defRPr sz="2400">
                <a:solidFill>
                  <a:schemeClr val="tx1"/>
                </a:solidFill>
                <a:latin typeface="Verdana" charset="0"/>
                <a:ea typeface="MS PGothic" charset="-128"/>
              </a:defRPr>
            </a:lvl2pPr>
            <a:lvl3pPr marL="1143000" indent="-228600" defTabSz="862013">
              <a:defRPr sz="2400">
                <a:solidFill>
                  <a:schemeClr val="tx1"/>
                </a:solidFill>
                <a:latin typeface="Verdana" charset="0"/>
                <a:ea typeface="MS PGothic" charset="-128"/>
              </a:defRPr>
            </a:lvl3pPr>
            <a:lvl4pPr marL="1600200" indent="-228600" defTabSz="862013">
              <a:defRPr sz="2400">
                <a:solidFill>
                  <a:schemeClr val="tx1"/>
                </a:solidFill>
                <a:latin typeface="Verdana" charset="0"/>
                <a:ea typeface="MS PGothic" charset="-128"/>
              </a:defRPr>
            </a:lvl4pPr>
            <a:lvl5pPr marL="2057400" indent="-228600" defTabSz="862013">
              <a:defRPr sz="2400">
                <a:solidFill>
                  <a:schemeClr val="tx1"/>
                </a:solidFill>
                <a:latin typeface="Verdana" charset="0"/>
                <a:ea typeface="MS PGothic" charset="-128"/>
              </a:defRPr>
            </a:lvl5pPr>
            <a:lvl6pPr marL="2514600" indent="-228600" defTabSz="862013" eaLnBrk="0" fontAlgn="base" hangingPunct="0">
              <a:spcBef>
                <a:spcPct val="0"/>
              </a:spcBef>
              <a:spcAft>
                <a:spcPct val="0"/>
              </a:spcAft>
              <a:defRPr sz="2400">
                <a:solidFill>
                  <a:schemeClr val="tx1"/>
                </a:solidFill>
                <a:latin typeface="Verdana" charset="0"/>
                <a:ea typeface="MS PGothic" charset="-128"/>
              </a:defRPr>
            </a:lvl6pPr>
            <a:lvl7pPr marL="2971800" indent="-228600" defTabSz="862013" eaLnBrk="0" fontAlgn="base" hangingPunct="0">
              <a:spcBef>
                <a:spcPct val="0"/>
              </a:spcBef>
              <a:spcAft>
                <a:spcPct val="0"/>
              </a:spcAft>
              <a:defRPr sz="2400">
                <a:solidFill>
                  <a:schemeClr val="tx1"/>
                </a:solidFill>
                <a:latin typeface="Verdana" charset="0"/>
                <a:ea typeface="MS PGothic" charset="-128"/>
              </a:defRPr>
            </a:lvl7pPr>
            <a:lvl8pPr marL="3429000" indent="-228600" defTabSz="862013" eaLnBrk="0" fontAlgn="base" hangingPunct="0">
              <a:spcBef>
                <a:spcPct val="0"/>
              </a:spcBef>
              <a:spcAft>
                <a:spcPct val="0"/>
              </a:spcAft>
              <a:defRPr sz="2400">
                <a:solidFill>
                  <a:schemeClr val="tx1"/>
                </a:solidFill>
                <a:latin typeface="Verdana" charset="0"/>
                <a:ea typeface="MS PGothic" charset="-128"/>
              </a:defRPr>
            </a:lvl8pPr>
            <a:lvl9pPr marL="3886200" indent="-228600" defTabSz="862013" eaLnBrk="0" fontAlgn="base" hangingPunct="0">
              <a:spcBef>
                <a:spcPct val="0"/>
              </a:spcBef>
              <a:spcAft>
                <a:spcPct val="0"/>
              </a:spcAft>
              <a:defRPr sz="2400">
                <a:solidFill>
                  <a:schemeClr val="tx1"/>
                </a:solidFill>
                <a:latin typeface="Verdana" charset="0"/>
                <a:ea typeface="MS PGothic" charset="-128"/>
              </a:defRPr>
            </a:lvl9pPr>
          </a:lstStyle>
          <a:p>
            <a:fld id="{BCA049A9-ABBD-A642-B59F-45A252E96095}" type="slidenum">
              <a:rPr lang="en-GB" altLang="en-US" sz="1100"/>
              <a:pPr/>
              <a:t>2</a:t>
            </a:fld>
            <a:endParaRPr lang="en-GB" altLang="en-US" sz="1100"/>
          </a:p>
        </p:txBody>
      </p:sp>
    </p:spTree>
    <p:extLst>
      <p:ext uri="{BB962C8B-B14F-4D97-AF65-F5344CB8AC3E}">
        <p14:creationId xmlns:p14="http://schemas.microsoft.com/office/powerpoint/2010/main" val="194181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2400" b="1" kern="1200" dirty="0">
                <a:solidFill>
                  <a:srgbClr val="FFFFFF"/>
                </a:solidFill>
                <a:effectLst>
                  <a:outerShdw blurRad="38100" dist="38100" dir="2700000" algn="tl">
                    <a:srgbClr val="000000">
                      <a:alpha val="43137"/>
                    </a:srgbClr>
                  </a:outerShdw>
                </a:effectLst>
              </a:rPr>
              <a:t>Mobilizing </a:t>
            </a:r>
            <a:r>
              <a:rPr lang="en-GB" sz="2800" b="1" kern="1200" dirty="0">
                <a:solidFill>
                  <a:srgbClr val="FFFFFF"/>
                </a:solidFill>
                <a:effectLst>
                  <a:outerShdw blurRad="38100" dist="38100" dir="2700000" algn="tl">
                    <a:srgbClr val="000000">
                      <a:alpha val="43137"/>
                    </a:srgbClr>
                  </a:outerShdw>
                </a:effectLst>
              </a:rPr>
              <a:t>the</a:t>
            </a:r>
            <a:r>
              <a:rPr lang="en-GB" sz="2400" b="1" kern="1200" dirty="0">
                <a:solidFill>
                  <a:srgbClr val="FFFFFF"/>
                </a:solidFill>
                <a:effectLst>
                  <a:outerShdw blurRad="38100" dist="38100" dir="2700000" algn="tl">
                    <a:srgbClr val="000000">
                      <a:alpha val="43137"/>
                    </a:srgbClr>
                  </a:outerShdw>
                </a:effectLst>
              </a:rPr>
              <a:t> data revolution for the benefit of our societies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2400" b="1" kern="1200" dirty="0">
              <a:solidFill>
                <a:srgbClr val="FFFFFF"/>
              </a:solidFill>
              <a:effectLst>
                <a:outerShdw blurRad="38100" dist="38100" dir="2700000" algn="tl">
                  <a:srgbClr val="000000">
                    <a:alpha val="43137"/>
                  </a:srgbClr>
                </a:outerShdw>
              </a:effectLst>
            </a:endParaRPr>
          </a:p>
          <a:p>
            <a:pPr marL="171450" indent="-171450">
              <a:buFont typeface="Arial" charset="0"/>
              <a:buChar char="•"/>
              <a:defRPr/>
            </a:pPr>
            <a:r>
              <a:rPr lang="en-US" dirty="0">
                <a:solidFill>
                  <a:srgbClr val="FF0000"/>
                </a:solidFill>
              </a:rPr>
              <a:t>Data are indispensable elements of the development agenda</a:t>
            </a:r>
          </a:p>
          <a:p>
            <a:pPr marL="171450" indent="-171450">
              <a:buFont typeface="Arial" charset="0"/>
              <a:buChar char="•"/>
              <a:defRPr/>
            </a:pPr>
            <a:r>
              <a:rPr lang="en-US" dirty="0">
                <a:solidFill>
                  <a:srgbClr val="FF0000"/>
                </a:solidFill>
              </a:rPr>
              <a:t>New technology is changing the way data are collected and disseminated</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400" b="1" i="1" dirty="0">
                <a:solidFill>
                  <a:srgbClr val="FF0000"/>
                </a:solidFill>
              </a:rPr>
              <a:t>“Data</a:t>
            </a:r>
            <a:r>
              <a:rPr lang="en-US" sz="2400" i="1" dirty="0">
                <a:solidFill>
                  <a:srgbClr val="FF0000"/>
                </a:solidFill>
              </a:rPr>
              <a:t> and </a:t>
            </a:r>
            <a:r>
              <a:rPr lang="en-US" sz="2400" b="1" i="1" dirty="0">
                <a:solidFill>
                  <a:srgbClr val="FF0000"/>
                </a:solidFill>
              </a:rPr>
              <a:t>evidence</a:t>
            </a:r>
            <a:r>
              <a:rPr lang="en-US" sz="2400" i="1" dirty="0">
                <a:solidFill>
                  <a:srgbClr val="FF0000"/>
                </a:solidFill>
              </a:rPr>
              <a:t> are the foundation of development policies and effective program implementation”</a:t>
            </a:r>
            <a:endParaRPr lang="en-GB" sz="2400" b="1" kern="1200" dirty="0">
              <a:solidFill>
                <a:srgbClr val="FF0000"/>
              </a:solidFill>
              <a:effectLst>
                <a:outerShdw blurRad="38100" dist="38100" dir="2700000" algn="tl">
                  <a:srgbClr val="000000">
                    <a:alpha val="43137"/>
                  </a:srgbClr>
                </a:outerShdw>
              </a:effectLst>
            </a:endParaRPr>
          </a:p>
          <a:p>
            <a:endParaRPr lang="en-GB" altLang="en-US" dirty="0">
              <a:latin typeface="Calibri" charset="0"/>
              <a:ea typeface="MS PGothic" charset="-128"/>
            </a:endParaRPr>
          </a:p>
          <a:p>
            <a:endParaRPr lang="en-GB" altLang="en-US" dirty="0">
              <a:latin typeface="Calibri" charset="0"/>
              <a:ea typeface="MS PGothic" charset="-128"/>
            </a:endParaRPr>
          </a:p>
          <a:p>
            <a:endParaRPr lang="en-GB" altLang="en-US" dirty="0">
              <a:latin typeface="Calibri" charset="0"/>
              <a:ea typeface="MS PGothic" charset="-128"/>
            </a:endParaRPr>
          </a:p>
          <a:p>
            <a:r>
              <a:rPr lang="en-GB" altLang="en-US" dirty="0">
                <a:latin typeface="Calibri" charset="0"/>
                <a:ea typeface="MS PGothic" charset="-128"/>
              </a:rPr>
              <a:t>One of the major lessons learned from the 2015 Millennium Development Goals (MDGs) has been the </a:t>
            </a:r>
            <a:r>
              <a:rPr lang="en-GB" altLang="en-US" b="1" dirty="0">
                <a:latin typeface="Calibri" charset="0"/>
                <a:ea typeface="MS PGothic" charset="-128"/>
              </a:rPr>
              <a:t>importance of data in the development agenda.</a:t>
            </a:r>
            <a:r>
              <a:rPr lang="en-GB" altLang="en-US" dirty="0">
                <a:latin typeface="Calibri" charset="0"/>
                <a:ea typeface="MS PGothic" charset="-128"/>
              </a:rPr>
              <a:t> </a:t>
            </a:r>
          </a:p>
          <a:p>
            <a:r>
              <a:rPr lang="en-GB" altLang="en-US" dirty="0">
                <a:latin typeface="Calibri" charset="0"/>
                <a:ea typeface="MS PGothic" charset="-128"/>
              </a:rPr>
              <a:t>Despite some significant improvement, </a:t>
            </a:r>
            <a:r>
              <a:rPr lang="en-GB" altLang="en-US" b="1" dirty="0">
                <a:latin typeface="Calibri" charset="0"/>
                <a:ea typeface="MS PGothic" charset="-128"/>
              </a:rPr>
              <a:t>critical data for informed policy making on development policies were still largely lacking </a:t>
            </a:r>
            <a:r>
              <a:rPr lang="en-GB" altLang="en-US" dirty="0">
                <a:latin typeface="Calibri" charset="0"/>
                <a:ea typeface="MS PGothic" charset="-128"/>
              </a:rPr>
              <a:t>especially in the developing world.</a:t>
            </a:r>
          </a:p>
          <a:p>
            <a:r>
              <a:rPr lang="en-GB" altLang="en-US" dirty="0">
                <a:latin typeface="Calibri" charset="0"/>
                <a:ea typeface="MS PGothic" charset="-128"/>
              </a:rPr>
              <a:t> </a:t>
            </a:r>
            <a:endParaRPr lang="en-US" altLang="en-US" dirty="0">
              <a:latin typeface="Calibri" charset="0"/>
              <a:ea typeface="MS PGothic" charset="-128"/>
            </a:endParaRPr>
          </a:p>
          <a:p>
            <a:r>
              <a:rPr lang="en-GB" altLang="en-US" dirty="0">
                <a:latin typeface="Calibri" charset="0"/>
                <a:ea typeface="MS PGothic" charset="-128"/>
              </a:rPr>
              <a:t>A report requested by the UN Secretary General </a:t>
            </a:r>
            <a:r>
              <a:rPr lang="en-GB" altLang="en-US" b="1" dirty="0">
                <a:latin typeface="Calibri" charset="0"/>
                <a:ea typeface="MS PGothic" charset="-128"/>
              </a:rPr>
              <a:t>to analyse the data gaps and challenges</a:t>
            </a:r>
            <a:r>
              <a:rPr lang="en-GB" altLang="en-US" dirty="0">
                <a:latin typeface="Calibri" charset="0"/>
                <a:ea typeface="MS PGothic" charset="-128"/>
              </a:rPr>
              <a:t>, was published in November 2014 with the title “</a:t>
            </a:r>
            <a:r>
              <a:rPr lang="en-GB" altLang="en-US" i="1" dirty="0">
                <a:latin typeface="Calibri" charset="0"/>
                <a:ea typeface="MS PGothic" charset="-128"/>
              </a:rPr>
              <a:t>A World That Counts: Mobilising the Data Revolution for Sustainable Development</a:t>
            </a:r>
            <a:r>
              <a:rPr lang="en-GB" altLang="en-US" dirty="0">
                <a:latin typeface="Calibri" charset="0"/>
                <a:ea typeface="MS PGothic" charset="-128"/>
              </a:rPr>
              <a:t>”. The report stressed the importance to have a UN-led effort that would mobilise the data revolution for all. The report also recognized that new technology (</a:t>
            </a:r>
            <a:r>
              <a:rPr lang="en-GB" altLang="en-US" b="1" dirty="0">
                <a:latin typeface="Calibri" charset="0"/>
                <a:ea typeface="MS PGothic" charset="-128"/>
              </a:rPr>
              <a:t>including geospatial data and Earth Observations</a:t>
            </a:r>
            <a:r>
              <a:rPr lang="en-GB" altLang="en-US" dirty="0">
                <a:latin typeface="Calibri" charset="0"/>
                <a:ea typeface="MS PGothic" charset="-128"/>
              </a:rPr>
              <a:t>) is changing the way data are collected, analysed and disseminated. </a:t>
            </a:r>
          </a:p>
          <a:p>
            <a:endParaRPr lang="en-US" altLang="en-US" dirty="0">
              <a:latin typeface="Calibri" charset="0"/>
              <a:ea typeface="MS PGothic" charset="-128"/>
            </a:endParaRPr>
          </a:p>
          <a:p>
            <a:r>
              <a:rPr lang="en-GB" altLang="en-US" dirty="0">
                <a:latin typeface="Calibri" charset="0"/>
                <a:ea typeface="MS PGothic" charset="-128"/>
              </a:rPr>
              <a:t>In January 2017, The UN organized the first </a:t>
            </a:r>
            <a:r>
              <a:rPr lang="en-GB" altLang="en-US" b="1" dirty="0">
                <a:latin typeface="Calibri" charset="0"/>
                <a:ea typeface="MS PGothic" charset="-128"/>
              </a:rPr>
              <a:t>World Data Forum (WDF) on Sustainable Development Data</a:t>
            </a:r>
            <a:r>
              <a:rPr lang="en-GB" altLang="en-US" dirty="0">
                <a:latin typeface="Calibri" charset="0"/>
                <a:ea typeface="MS PGothic" charset="-128"/>
              </a:rPr>
              <a:t>.</a:t>
            </a:r>
          </a:p>
          <a:p>
            <a:r>
              <a:rPr lang="en-GB" altLang="en-US" dirty="0">
                <a:latin typeface="Calibri" charset="0"/>
                <a:ea typeface="MS PGothic" charset="-128"/>
              </a:rPr>
              <a:t>The major outcome of the WDF is “</a:t>
            </a:r>
            <a:r>
              <a:rPr lang="en-GB" altLang="en-US" i="1" dirty="0">
                <a:latin typeface="Calibri" charset="0"/>
                <a:ea typeface="MS PGothic" charset="-128"/>
              </a:rPr>
              <a:t>the Cap Town </a:t>
            </a:r>
            <a:r>
              <a:rPr lang="en-GB" altLang="en-US" b="1" i="1" dirty="0">
                <a:latin typeface="Calibri" charset="0"/>
                <a:ea typeface="MS PGothic" charset="-128"/>
              </a:rPr>
              <a:t>Global Action Plan for Sustainable Development Data</a:t>
            </a:r>
            <a:r>
              <a:rPr lang="en-GB" altLang="en-US" dirty="0">
                <a:latin typeface="Calibri" charset="0"/>
                <a:ea typeface="MS PGothic" charset="-128"/>
              </a:rPr>
              <a:t>”  officially adopted by the UN Statistical Commission at its 48</a:t>
            </a:r>
            <a:r>
              <a:rPr lang="en-GB" altLang="en-US" baseline="30000" dirty="0">
                <a:latin typeface="Calibri" charset="0"/>
                <a:ea typeface="MS PGothic" charset="-128"/>
              </a:rPr>
              <a:t>th</a:t>
            </a:r>
            <a:r>
              <a:rPr lang="en-GB" altLang="en-US" dirty="0">
                <a:latin typeface="Calibri" charset="0"/>
                <a:ea typeface="MS PGothic" charset="-128"/>
              </a:rPr>
              <a:t> session in March 2017.</a:t>
            </a:r>
          </a:p>
          <a:p>
            <a:endParaRPr lang="en-GB" altLang="en-US" dirty="0">
              <a:latin typeface="Calibri" charset="0"/>
              <a:ea typeface="MS PGothic" charset="-128"/>
            </a:endParaRPr>
          </a:p>
          <a:p>
            <a:r>
              <a:rPr lang="en-GB" altLang="en-US" dirty="0">
                <a:latin typeface="Calibri" charset="0"/>
                <a:ea typeface="MS PGothic" charset="-128"/>
              </a:rPr>
              <a:t>First of all, the </a:t>
            </a:r>
            <a:r>
              <a:rPr lang="en-GB" altLang="en-US" b="1" dirty="0">
                <a:latin typeface="Calibri" charset="0"/>
                <a:ea typeface="MS PGothic" charset="-128"/>
              </a:rPr>
              <a:t>Global Action Plan for Sustainable Development Data</a:t>
            </a:r>
            <a:r>
              <a:rPr lang="en-GB" altLang="en-US" dirty="0">
                <a:latin typeface="Calibri" charset="0"/>
                <a:ea typeface="MS PGothic" charset="-128"/>
              </a:rPr>
              <a:t> recognizes that the implementation of the UN SDGs requires the collection, processing, analysis and dissemination of an unprecedented amount of data and statistics, at multiple levels and by a large range of stakeholders. </a:t>
            </a:r>
          </a:p>
          <a:p>
            <a:r>
              <a:rPr lang="en-GB" altLang="en-US" dirty="0">
                <a:latin typeface="Calibri" charset="0"/>
                <a:ea typeface="MS PGothic" charset="-128"/>
              </a:rPr>
              <a:t>The Global Action Plan features six strategic areas, each associated with objectives and key actions. </a:t>
            </a:r>
          </a:p>
          <a:p>
            <a:r>
              <a:rPr lang="en-GB" altLang="en-US" dirty="0">
                <a:latin typeface="Calibri" charset="0"/>
                <a:ea typeface="MS PGothic" charset="-128"/>
              </a:rPr>
              <a:t>To be highlighted is the necessity to </a:t>
            </a:r>
            <a:r>
              <a:rPr lang="en-GB" altLang="en-US" b="1" dirty="0">
                <a:latin typeface="Calibri" charset="0"/>
                <a:ea typeface="MS PGothic" charset="-128"/>
              </a:rPr>
              <a:t>enhance capacity building in countries facing high data challenges</a:t>
            </a:r>
            <a:r>
              <a:rPr lang="en-GB" altLang="en-US" dirty="0">
                <a:latin typeface="Calibri" charset="0"/>
                <a:ea typeface="MS PGothic" charset="-128"/>
              </a:rPr>
              <a:t>, to modernize the national statistical systems, </a:t>
            </a:r>
            <a:r>
              <a:rPr lang="en-GB" altLang="en-US" b="1" dirty="0">
                <a:latin typeface="Calibri" charset="0"/>
                <a:ea typeface="MS PGothic" charset="-128"/>
              </a:rPr>
              <a:t>to encourage NSOs to embrace open data initiatives</a:t>
            </a:r>
            <a:r>
              <a:rPr lang="en-GB" altLang="en-US" dirty="0">
                <a:latin typeface="Calibri" charset="0"/>
                <a:ea typeface="MS PGothic" charset="-128"/>
              </a:rPr>
              <a:t>, to </a:t>
            </a:r>
            <a:r>
              <a:rPr lang="en-GB" altLang="en-US" b="1" dirty="0">
                <a:latin typeface="Calibri" charset="0"/>
                <a:ea typeface="MS PGothic" charset="-128"/>
              </a:rPr>
              <a:t>mainstream new technologies and new data sources in the activities of the NSOs</a:t>
            </a:r>
            <a:r>
              <a:rPr lang="en-GB" altLang="en-US" dirty="0">
                <a:latin typeface="Calibri" charset="0"/>
                <a:ea typeface="MS PGothic" charset="-128"/>
              </a:rPr>
              <a:t>, and to integrate geospatial data (and Earth Observation data) into statistical production programmes at all levels. </a:t>
            </a:r>
            <a:endParaRPr lang="en-US" altLang="en-US" dirty="0">
              <a:latin typeface="Calibri" charset="0"/>
              <a:ea typeface="MS PGothic" charset="-128"/>
            </a:endParaRPr>
          </a:p>
          <a:p>
            <a:endParaRPr lang="en-US" altLang="en-US" dirty="0">
              <a:latin typeface="Calibri" charset="0"/>
              <a:ea typeface="MS PGothic" charset="-128"/>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charset="0"/>
                <a:ea typeface="MS PGothic" charset="-128"/>
              </a:defRPr>
            </a:lvl1pPr>
            <a:lvl2pPr marL="742950" indent="-285750" defTabSz="862013">
              <a:defRPr sz="2400">
                <a:solidFill>
                  <a:schemeClr val="tx1"/>
                </a:solidFill>
                <a:latin typeface="Verdana" charset="0"/>
                <a:ea typeface="MS PGothic" charset="-128"/>
              </a:defRPr>
            </a:lvl2pPr>
            <a:lvl3pPr marL="1143000" indent="-228600" defTabSz="862013">
              <a:defRPr sz="2400">
                <a:solidFill>
                  <a:schemeClr val="tx1"/>
                </a:solidFill>
                <a:latin typeface="Verdana" charset="0"/>
                <a:ea typeface="MS PGothic" charset="-128"/>
              </a:defRPr>
            </a:lvl3pPr>
            <a:lvl4pPr marL="1600200" indent="-228600" defTabSz="862013">
              <a:defRPr sz="2400">
                <a:solidFill>
                  <a:schemeClr val="tx1"/>
                </a:solidFill>
                <a:latin typeface="Verdana" charset="0"/>
                <a:ea typeface="MS PGothic" charset="-128"/>
              </a:defRPr>
            </a:lvl4pPr>
            <a:lvl5pPr marL="2057400" indent="-228600" defTabSz="862013">
              <a:defRPr sz="2400">
                <a:solidFill>
                  <a:schemeClr val="tx1"/>
                </a:solidFill>
                <a:latin typeface="Verdana" charset="0"/>
                <a:ea typeface="MS PGothic" charset="-128"/>
              </a:defRPr>
            </a:lvl5pPr>
            <a:lvl6pPr marL="2514600" indent="-228600" defTabSz="862013" eaLnBrk="0" fontAlgn="base" hangingPunct="0">
              <a:spcBef>
                <a:spcPct val="0"/>
              </a:spcBef>
              <a:spcAft>
                <a:spcPct val="0"/>
              </a:spcAft>
              <a:defRPr sz="2400">
                <a:solidFill>
                  <a:schemeClr val="tx1"/>
                </a:solidFill>
                <a:latin typeface="Verdana" charset="0"/>
                <a:ea typeface="MS PGothic" charset="-128"/>
              </a:defRPr>
            </a:lvl6pPr>
            <a:lvl7pPr marL="2971800" indent="-228600" defTabSz="862013" eaLnBrk="0" fontAlgn="base" hangingPunct="0">
              <a:spcBef>
                <a:spcPct val="0"/>
              </a:spcBef>
              <a:spcAft>
                <a:spcPct val="0"/>
              </a:spcAft>
              <a:defRPr sz="2400">
                <a:solidFill>
                  <a:schemeClr val="tx1"/>
                </a:solidFill>
                <a:latin typeface="Verdana" charset="0"/>
                <a:ea typeface="MS PGothic" charset="-128"/>
              </a:defRPr>
            </a:lvl7pPr>
            <a:lvl8pPr marL="3429000" indent="-228600" defTabSz="862013" eaLnBrk="0" fontAlgn="base" hangingPunct="0">
              <a:spcBef>
                <a:spcPct val="0"/>
              </a:spcBef>
              <a:spcAft>
                <a:spcPct val="0"/>
              </a:spcAft>
              <a:defRPr sz="2400">
                <a:solidFill>
                  <a:schemeClr val="tx1"/>
                </a:solidFill>
                <a:latin typeface="Verdana" charset="0"/>
                <a:ea typeface="MS PGothic" charset="-128"/>
              </a:defRPr>
            </a:lvl8pPr>
            <a:lvl9pPr marL="3886200" indent="-228600" defTabSz="862013" eaLnBrk="0" fontAlgn="base" hangingPunct="0">
              <a:spcBef>
                <a:spcPct val="0"/>
              </a:spcBef>
              <a:spcAft>
                <a:spcPct val="0"/>
              </a:spcAft>
              <a:defRPr sz="2400">
                <a:solidFill>
                  <a:schemeClr val="tx1"/>
                </a:solidFill>
                <a:latin typeface="Verdana" charset="0"/>
                <a:ea typeface="MS PGothic" charset="-128"/>
              </a:defRPr>
            </a:lvl9pPr>
          </a:lstStyle>
          <a:p>
            <a:fld id="{423BAA22-164E-F344-AC77-15FDDAD1EC42}" type="slidenum">
              <a:rPr lang="en-US" altLang="en-US" sz="1100"/>
              <a:pPr/>
              <a:t>3</a:t>
            </a:fld>
            <a:endParaRPr lang="en-US" altLang="en-US" sz="1100"/>
          </a:p>
        </p:txBody>
      </p:sp>
    </p:spTree>
    <p:extLst>
      <p:ext uri="{BB962C8B-B14F-4D97-AF65-F5344CB8AC3E}">
        <p14:creationId xmlns:p14="http://schemas.microsoft.com/office/powerpoint/2010/main" val="700765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7879" indent="-167879">
              <a:lnSpc>
                <a:spcPts val="3600"/>
              </a:lnSpc>
            </a:pPr>
            <a:endParaRPr lang="en-US" sz="800" dirty="0">
              <a:solidFill>
                <a:srgbClr val="5F5F5F"/>
              </a:solidFill>
            </a:endParaRPr>
          </a:p>
        </p:txBody>
      </p:sp>
      <p:sp>
        <p:nvSpPr>
          <p:cNvPr id="4" name="Foliennummernplatzhalter 3"/>
          <p:cNvSpPr>
            <a:spLocks noGrp="1"/>
          </p:cNvSpPr>
          <p:nvPr>
            <p:ph type="sldNum" sz="quarter" idx="10"/>
          </p:nvPr>
        </p:nvSpPr>
        <p:spPr/>
        <p:txBody>
          <a:bodyPr/>
          <a:lstStyle/>
          <a:p>
            <a:pPr>
              <a:defRPr/>
            </a:pPr>
            <a:fld id="{10B763E5-D5D7-42B4-A5B7-DA61FA08EF7F}" type="slidenum">
              <a:rPr lang="de-DE" smtClean="0"/>
              <a:pPr>
                <a:defRPr/>
              </a:pPr>
              <a:t>4</a:t>
            </a:fld>
            <a:endParaRPr lang="de-DE" dirty="0"/>
          </a:p>
        </p:txBody>
      </p:sp>
    </p:spTree>
    <p:extLst>
      <p:ext uri="{BB962C8B-B14F-4D97-AF65-F5344CB8AC3E}">
        <p14:creationId xmlns:p14="http://schemas.microsoft.com/office/powerpoint/2010/main" val="214461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0199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S2 on</a:t>
            </a:r>
            <a:r>
              <a:rPr lang="en-US" baseline="0" dirty="0"/>
              <a:t> Amazon S3 / AWS</a:t>
            </a:r>
          </a:p>
          <a:p>
            <a:r>
              <a:rPr lang="en-US" baseline="0" dirty="0"/>
              <a:t>S1 &amp; S2 on Google Earth Engine</a:t>
            </a:r>
            <a:endParaRPr lang="en-US" dirty="0"/>
          </a:p>
        </p:txBody>
      </p:sp>
      <p:sp>
        <p:nvSpPr>
          <p:cNvPr id="4" name="Slide Number Placeholder 3"/>
          <p:cNvSpPr>
            <a:spLocks noGrp="1"/>
          </p:cNvSpPr>
          <p:nvPr>
            <p:ph type="sldNum" sz="quarter" idx="10"/>
          </p:nvPr>
        </p:nvSpPr>
        <p:spPr/>
        <p:txBody>
          <a:bodyPr/>
          <a:lstStyle/>
          <a:p>
            <a:pPr defTabSz="864931" fontAlgn="auto">
              <a:spcBef>
                <a:spcPts val="0"/>
              </a:spcBef>
              <a:spcAft>
                <a:spcPts val="0"/>
              </a:spcAft>
            </a:pPr>
            <a:fld id="{99E2F491-69CA-4106-9067-2583E85F5767}" type="slidenum">
              <a:rPr lang="en-GB" sz="1700" kern="0">
                <a:solidFill>
                  <a:sysClr val="windowText" lastClr="000000"/>
                </a:solidFill>
              </a:rPr>
              <a:pPr defTabSz="864931" fontAlgn="auto">
                <a:spcBef>
                  <a:spcPts val="0"/>
                </a:spcBef>
                <a:spcAft>
                  <a:spcPts val="0"/>
                </a:spcAft>
              </a:pPr>
              <a:t>6</a:t>
            </a:fld>
            <a:endParaRPr lang="en-GB" sz="1700" kern="0">
              <a:solidFill>
                <a:sysClr val="windowText" lastClr="000000"/>
              </a:solidFill>
            </a:endParaRPr>
          </a:p>
        </p:txBody>
      </p:sp>
      <p:sp>
        <p:nvSpPr>
          <p:cNvPr id="5" name="Footer Placeholder 4"/>
          <p:cNvSpPr>
            <a:spLocks noGrp="1"/>
          </p:cNvSpPr>
          <p:nvPr>
            <p:ph type="ftr" sz="quarter" idx="11"/>
          </p:nvPr>
        </p:nvSpPr>
        <p:spPr/>
        <p:txBody>
          <a:bodyPr/>
          <a:lstStyle/>
          <a:p>
            <a:r>
              <a:rPr lang="en-US"/>
              <a:t>UN-GGIM Forum 'Where is the data?'</a:t>
            </a:r>
          </a:p>
        </p:txBody>
      </p:sp>
      <p:sp>
        <p:nvSpPr>
          <p:cNvPr id="6" name="Header Placeholder 5"/>
          <p:cNvSpPr>
            <a:spLocks noGrp="1"/>
          </p:cNvSpPr>
          <p:nvPr>
            <p:ph type="hdr" sz="quarter" idx="12"/>
          </p:nvPr>
        </p:nvSpPr>
        <p:spPr/>
        <p:txBody>
          <a:bodyPr/>
          <a:lstStyle/>
          <a:p>
            <a:r>
              <a:rPr lang="es-ES"/>
              <a:t>C Aubrecht | European Space Agency</a:t>
            </a:r>
            <a:endParaRPr lang="en-US"/>
          </a:p>
        </p:txBody>
      </p:sp>
    </p:spTree>
    <p:extLst>
      <p:ext uri="{BB962C8B-B14F-4D97-AF65-F5344CB8AC3E}">
        <p14:creationId xmlns:p14="http://schemas.microsoft.com/office/powerpoint/2010/main" val="195266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GB" b="0" dirty="0"/>
              <a:t>How</a:t>
            </a:r>
            <a:r>
              <a:rPr lang="en-GB" b="0" baseline="0" dirty="0"/>
              <a:t> can we as a community </a:t>
            </a:r>
            <a:r>
              <a:rPr lang="en-US" b="0" baseline="0" dirty="0"/>
              <a:t>facilitate satellite data discovery, access, processing, analytics and extract the value of satellite for all?</a:t>
            </a:r>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How can we do it in sustained and cost effective manner?</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Alone the amount of data to be managed is far too high for many countries, for many </a:t>
            </a:r>
            <a:r>
              <a:rPr lang="en-US" b="0" baseline="0" dirty="0" err="1"/>
              <a:t>organisations</a:t>
            </a:r>
            <a:r>
              <a:rPr lang="en-US" b="0" baseline="0" dirty="0"/>
              <a:t>.</a:t>
            </a:r>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We must act collectively. </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And here comes the importance to also </a:t>
            </a:r>
            <a:r>
              <a:rPr lang="en-US" b="0" baseline="0" dirty="0" err="1"/>
              <a:t>mobilise</a:t>
            </a:r>
            <a:r>
              <a:rPr lang="en-US" b="0" baseline="0" dirty="0"/>
              <a:t> the  ICT revolution for the benefits of all.</a:t>
            </a:r>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We must harness the power of the cloud by developing these EO data exploitation platform on cloud computing infrastructures that would </a:t>
            </a:r>
            <a:r>
              <a:rPr lang="en-US" b="0" baseline="0" dirty="0" err="1"/>
              <a:t>faciliate</a:t>
            </a:r>
            <a:r>
              <a:rPr lang="en-US" b="0" baseline="0" dirty="0"/>
              <a:t> the discovery of data, the access, the extraction of information. They can also enable large scale exploitation. It can also stimulate innovation and business opportunities. </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This is already happening as we have seen with GEE and AWS but many other initiatives of EO platforms are also taking place both at private and public levels. In Europe we are developing the Copernicus Data and Information Access Services (DIAS) to enable easy access to Copernicus data and services</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It is not only about satellite data. It is also about bringing other datasets on these platforms to be able the data </a:t>
            </a:r>
            <a:r>
              <a:rPr lang="en-US" b="0" baseline="0" dirty="0" err="1"/>
              <a:t>anlaytics</a:t>
            </a:r>
            <a:r>
              <a:rPr lang="en-US" b="0" baseline="0" dirty="0"/>
              <a:t> and statistics.</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But it also about partnerships, about </a:t>
            </a:r>
            <a:r>
              <a:rPr lang="en-US" b="0" baseline="0" dirty="0" err="1"/>
              <a:t>mutualising</a:t>
            </a:r>
            <a:r>
              <a:rPr lang="en-US" b="0" baseline="0" dirty="0"/>
              <a:t> the cost of these platforms, about engaging all actors to share their data, their tools, their </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0"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en-US" b="0" baseline="0" dirty="0"/>
              <a:t>It is also about connecting to the citizens, to crowd sourcing information that is such an important source of information.</a:t>
            </a:r>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228600" marR="0" lvl="0" indent="-228600" algn="l" defTabSz="914400" rtl="0" eaLnBrk="1" fontAlgn="base" latinLnBrk="0" hangingPunct="1">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2062245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382070-6756-334A-A449-5B3D65AFE683}" type="slidenum">
              <a:rPr lang="en-US" altLang="en-US" smtClean="0"/>
              <a:pPr>
                <a:defRPr/>
              </a:pPr>
              <a:t>8</a:t>
            </a:fld>
            <a:endParaRPr lang="en-US" altLang="en-US"/>
          </a:p>
        </p:txBody>
      </p:sp>
    </p:spTree>
    <p:extLst>
      <p:ext uri="{BB962C8B-B14F-4D97-AF65-F5344CB8AC3E}">
        <p14:creationId xmlns:p14="http://schemas.microsoft.com/office/powerpoint/2010/main" val="3470063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59084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6200" y="1219200"/>
            <a:ext cx="9067800" cy="5257800"/>
          </a:xfrm>
          <a:prstGeom prst="rect">
            <a:avLst/>
          </a:prstGeom>
        </p:spPr>
        <p:txBody>
          <a:bodyPr/>
          <a:lstStyle>
            <a:lvl1pPr>
              <a:defRPr sz="2000" b="1">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1" hasCustomPrompt="1"/>
          </p:nvPr>
        </p:nvSpPr>
        <p:spPr>
          <a:xfrm>
            <a:off x="1981200" y="76200"/>
            <a:ext cx="4953000" cy="990600"/>
          </a:xfrm>
          <a:prstGeom prst="rect">
            <a:avLst/>
          </a:prstGeom>
        </p:spPr>
        <p:txBody>
          <a:bodyPr/>
          <a:lstStyle>
            <a:lvl1pPr marL="0" indent="0" algn="ctr">
              <a:buNone/>
              <a:defRPr sz="2800" b="1">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a:t>Title TBA</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DE97-47CB-894E-A104-19106A4219C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BF0CBBC-D444-EC47-A576-80AAD91318D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BFC26CA-8712-9D44-99B5-093F03295C6E}"/>
              </a:ext>
            </a:extLst>
          </p:cNvPr>
          <p:cNvSpPr>
            <a:spLocks noGrp="1"/>
          </p:cNvSpPr>
          <p:nvPr>
            <p:ph type="dt" sz="half" idx="10"/>
          </p:nvPr>
        </p:nvSpPr>
        <p:spPr/>
        <p:txBody>
          <a:bodyPr/>
          <a:lstStyle/>
          <a:p>
            <a:fld id="{CD0128B2-8179-1C4A-9DB6-A79DF5F9D839}" type="datetimeFigureOut">
              <a:rPr lang="en-US" smtClean="0"/>
              <a:t>10/10/19</a:t>
            </a:fld>
            <a:endParaRPr lang="en-US"/>
          </a:p>
        </p:txBody>
      </p:sp>
      <p:sp>
        <p:nvSpPr>
          <p:cNvPr id="5" name="Footer Placeholder 4">
            <a:extLst>
              <a:ext uri="{FF2B5EF4-FFF2-40B4-BE49-F238E27FC236}">
                <a16:creationId xmlns:a16="http://schemas.microsoft.com/office/drawing/2014/main" id="{45BF5DB5-39F0-3949-9AE9-1EFBF8FB296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97253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1143000" y="1020050"/>
            <a:ext cx="7342188" cy="574516"/>
          </a:xfrm>
          <a:prstGeom prst="rect">
            <a:avLst/>
          </a:prstGeom>
          <a:noFill/>
          <a:ln>
            <a:noFill/>
          </a:ln>
          <a:effectLst/>
          <a:extLst/>
        </p:spPr>
        <p:txBody>
          <a:bodyPr/>
          <a:lstStyle/>
          <a:p>
            <a:pPr lvl="0"/>
            <a:r>
              <a:rPr lang="de-DE" noProof="0" dirty="0"/>
              <a:t>Mastertitelformat bearbeiten</a:t>
            </a:r>
          </a:p>
        </p:txBody>
      </p:sp>
      <p:sp>
        <p:nvSpPr>
          <p:cNvPr id="8" name="Rectangle 3"/>
          <p:cNvSpPr>
            <a:spLocks noGrp="1" noChangeArrowheads="1"/>
          </p:cNvSpPr>
          <p:nvPr>
            <p:ph idx="1"/>
          </p:nvPr>
        </p:nvSpPr>
        <p:spPr bwMode="auto">
          <a:xfrm>
            <a:off x="1143003" y="1884362"/>
            <a:ext cx="7694613" cy="3992563"/>
          </a:xfrm>
          <a:prstGeom prst="rect">
            <a:avLst/>
          </a:prstGeom>
          <a:noFill/>
          <a:ln>
            <a:noFill/>
          </a:ln>
          <a:effectLst/>
          <a:extLst/>
        </p:spPr>
        <p:txBody>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Rectangle 51"/>
          <p:cNvSpPr>
            <a:spLocks noGrp="1" noChangeArrowheads="1"/>
          </p:cNvSpPr>
          <p:nvPr>
            <p:ph type="ftr" sz="quarter" idx="10"/>
          </p:nvPr>
        </p:nvSpPr>
        <p:spPr>
          <a:xfrm>
            <a:off x="2338391" y="122240"/>
            <a:ext cx="5399087" cy="122237"/>
          </a:xfrm>
          <a:prstGeom prst="rect">
            <a:avLst/>
          </a:prstGeom>
        </p:spPr>
        <p:txBody>
          <a:bodyPr lIns="91438" tIns="45719" rIns="91438" bIns="45719"/>
          <a:lstStyle>
            <a:lvl1pPr>
              <a:lnSpc>
                <a:spcPct val="100000"/>
              </a:lnSpc>
              <a:buFontTx/>
              <a:buNone/>
              <a:defRPr sz="600" dirty="0" smtClean="0">
                <a:solidFill>
                  <a:srgbClr val="686868"/>
                </a:solidFill>
                <a:cs typeface="+mn-cs"/>
              </a:defRPr>
            </a:lvl1pPr>
          </a:lstStyle>
          <a:p>
            <a:pPr>
              <a:defRPr/>
            </a:pPr>
            <a:r>
              <a:rPr lang="de-DE" dirty="0"/>
              <a:t>Thilo Erbertseder</a:t>
            </a:r>
          </a:p>
        </p:txBody>
      </p:sp>
      <p:sp>
        <p:nvSpPr>
          <p:cNvPr id="5" name="Rectangle 50"/>
          <p:cNvSpPr>
            <a:spLocks noGrp="1" noChangeArrowheads="1"/>
          </p:cNvSpPr>
          <p:nvPr>
            <p:ph type="sldNum" sz="quarter" idx="11"/>
          </p:nvPr>
        </p:nvSpPr>
        <p:spPr>
          <a:xfrm>
            <a:off x="1143001" y="122240"/>
            <a:ext cx="1195388" cy="184664"/>
          </a:xfrm>
          <a:prstGeom prst="rect">
            <a:avLst/>
          </a:prstGeom>
        </p:spPr>
        <p:txBody>
          <a:bodyPr lIns="91438" tIns="45719" rIns="91438" bIns="45719"/>
          <a:lstStyle>
            <a:lvl1pPr>
              <a:lnSpc>
                <a:spcPct val="100000"/>
              </a:lnSpc>
              <a:buFontTx/>
              <a:buNone/>
              <a:defRPr lang="de-DE" sz="600" kern="1200" dirty="0" smtClean="0">
                <a:solidFill>
                  <a:srgbClr val="686868"/>
                </a:solidFill>
                <a:latin typeface="Arial" charset="0"/>
                <a:ea typeface="ヒラギノ角ゴ Pro W3" charset="-128"/>
                <a:cs typeface="+mn-cs"/>
              </a:defRPr>
            </a:lvl1pPr>
          </a:lstStyle>
          <a:p>
            <a:pPr>
              <a:defRPr/>
            </a:pPr>
            <a:r>
              <a:t>www.DLR.de  •  Folie </a:t>
            </a:r>
            <a:fld id="{4AECFBAF-88A5-4EC1-9D3E-269384B105CE}" type="slidenum">
              <a:rPr/>
              <a:pPr>
                <a:defRPr/>
              </a:pPr>
              <a:t>‹#›</a:t>
            </a:fld>
            <a:endParaRPr/>
          </a:p>
        </p:txBody>
      </p:sp>
    </p:spTree>
    <p:extLst>
      <p:ext uri="{BB962C8B-B14F-4D97-AF65-F5344CB8AC3E}">
        <p14:creationId xmlns:p14="http://schemas.microsoft.com/office/powerpoint/2010/main" val="425095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Tree>
    <p:extLst>
      <p:ext uri="{BB962C8B-B14F-4D97-AF65-F5344CB8AC3E}">
        <p14:creationId xmlns:p14="http://schemas.microsoft.com/office/powerpoint/2010/main" val="238024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175500" cy="523220"/>
          </a:xfrm>
        </p:spPr>
        <p:txBody>
          <a:bodyPr/>
          <a:lstStyle>
            <a:lvl1pPr>
              <a:defRPr sz="2800">
                <a:latin typeface="Helvetica" pitchFamily="2" charset="0"/>
              </a:defRPr>
            </a:lvl1pPr>
          </a:lstStyle>
          <a:p>
            <a:r>
              <a:rPr lang="en-US" noProof="0" dirty="0"/>
              <a:t>Click to edit Master title style</a:t>
            </a:r>
            <a:endParaRPr lang="en-GB" noProof="0" dirty="0"/>
          </a:p>
        </p:txBody>
      </p:sp>
      <p:sp>
        <p:nvSpPr>
          <p:cNvPr id="3" name="Rectangle 2"/>
          <p:cNvSpPr/>
          <p:nvPr userDrawn="1"/>
        </p:nvSpPr>
        <p:spPr>
          <a:xfrm>
            <a:off x="-12022" y="6232552"/>
            <a:ext cx="9144000"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103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53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0771228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7" name="Picture 35" descr="PPT_Header02" hidden="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9144000" cy="1204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Rectangle 2"/>
          <p:cNvSpPr>
            <a:spLocks noGrp="1" noChangeArrowheads="1"/>
          </p:cNvSpPr>
          <p:nvPr>
            <p:ph type="body" idx="1"/>
          </p:nvPr>
        </p:nvSpPr>
        <p:spPr bwMode="auto">
          <a:xfrm>
            <a:off x="171451" y="971552"/>
            <a:ext cx="8747125" cy="509904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9" name="Rectangle 6"/>
          <p:cNvSpPr>
            <a:spLocks noGrp="1" noChangeArrowheads="1"/>
          </p:cNvSpPr>
          <p:nvPr>
            <p:ph type="title"/>
          </p:nvPr>
        </p:nvSpPr>
        <p:spPr bwMode="auto">
          <a:xfrm>
            <a:off x="142875" y="270333"/>
            <a:ext cx="7175500" cy="43088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endParaRPr lang="en-GB" altLang="en-US"/>
          </a:p>
        </p:txBody>
      </p:sp>
    </p:spTree>
    <p:extLst>
      <p:ext uri="{BB962C8B-B14F-4D97-AF65-F5344CB8AC3E}">
        <p14:creationId xmlns:p14="http://schemas.microsoft.com/office/powerpoint/2010/main" val="2908795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dt="0"/>
  <p:txStyles>
    <p:title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600">
          <a:solidFill>
            <a:schemeClr val="bg2"/>
          </a:solidFill>
          <a:latin typeface="Verdana"/>
          <a:ea typeface="MS PGothic" pitchFamily="34" charset="-128"/>
          <a:cs typeface="Verdana"/>
        </a:defRPr>
      </a:lvl1pPr>
      <a:lvl2pPr marL="808038" indent="-350838"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2pPr>
      <a:lvl3pPr marL="1406525" indent="-492125"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3pPr>
      <a:lvl4pPr marL="2005013" indent="-6334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4pPr>
      <a:lvl5pPr marL="2603500" indent="-774700"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12.xml.rels><?xml version="1.0" encoding="UTF-8" standalone="yes"?>
<Relationships xmlns="http://schemas.openxmlformats.org/package/2006/relationships"><Relationship Id="rId3" Type="http://schemas.openxmlformats.org/officeDocument/2006/relationships/image" Target="../media/image62.tiff"/><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5.tiff"/><Relationship Id="rId5" Type="http://schemas.openxmlformats.org/officeDocument/2006/relationships/image" Target="../media/image64.tiff"/><Relationship Id="rId4" Type="http://schemas.openxmlformats.org/officeDocument/2006/relationships/image" Target="../media/image63.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mailto:sdg-leads@lists.ceos.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tiff"/><Relationship Id="rId13" Type="http://schemas.openxmlformats.org/officeDocument/2006/relationships/image" Target="../media/image37.png"/><Relationship Id="rId18" Type="http://schemas.openxmlformats.org/officeDocument/2006/relationships/image" Target="../media/image8.png"/><Relationship Id="rId3" Type="http://schemas.openxmlformats.org/officeDocument/2006/relationships/image" Target="../media/image27.png"/><Relationship Id="rId7" Type="http://schemas.openxmlformats.org/officeDocument/2006/relationships/image" Target="../media/image31.tiff"/><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image" Target="../media/image40.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0.tiff"/><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28.tiff"/><Relationship Id="rId9" Type="http://schemas.openxmlformats.org/officeDocument/2006/relationships/image" Target="../media/image33.tiff"/><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9.tiff"/><Relationship Id="rId13" Type="http://schemas.openxmlformats.org/officeDocument/2006/relationships/image" Target="../media/image54.tiff"/><Relationship Id="rId3" Type="http://schemas.openxmlformats.org/officeDocument/2006/relationships/image" Target="../media/image44.png"/><Relationship Id="rId7" Type="http://schemas.openxmlformats.org/officeDocument/2006/relationships/image" Target="../media/image48.tiff"/><Relationship Id="rId12"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7.tiff"/><Relationship Id="rId11" Type="http://schemas.openxmlformats.org/officeDocument/2006/relationships/image" Target="../media/image52.tiff"/><Relationship Id="rId5" Type="http://schemas.openxmlformats.org/officeDocument/2006/relationships/image" Target="../media/image46.jp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tiff"/><Relationship Id="rId14" Type="http://schemas.openxmlformats.org/officeDocument/2006/relationships/image" Target="../media/image55.tiff"/></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131069"/>
            <a:ext cx="8064011"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3600" b="1" dirty="0">
                <a:solidFill>
                  <a:srgbClr val="FFFFFF"/>
                </a:solidFill>
                <a:latin typeface="+mj-lt"/>
              </a:rPr>
              <a:t>CEOS AHT on </a:t>
            </a:r>
            <a:r>
              <a:rPr lang="en-AU" sz="3600" b="1" dirty="0">
                <a:solidFill>
                  <a:srgbClr val="FFFFFF"/>
                </a:solidFill>
                <a:latin typeface="+mj-lt"/>
              </a:rPr>
              <a:t>Sustainable Development Goals (SDG AHT)</a:t>
            </a:r>
            <a:endParaRPr sz="3600" b="1" dirty="0">
              <a:solidFill>
                <a:srgbClr val="FFFFFF"/>
              </a:solidFill>
              <a:latin typeface="+mj-lt"/>
            </a:endParaRPr>
          </a:p>
        </p:txBody>
      </p:sp>
      <p:sp>
        <p:nvSpPr>
          <p:cNvPr id="11" name="Shape 11"/>
          <p:cNvSpPr/>
          <p:nvPr/>
        </p:nvSpPr>
        <p:spPr>
          <a:xfrm>
            <a:off x="622789" y="3794760"/>
            <a:ext cx="5625611" cy="291084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defRPr>
                <a:solidFill>
                  <a:srgbClr val="000000"/>
                </a:solidFill>
              </a:defRPr>
            </a:pPr>
            <a:r>
              <a:rPr lang="en-US" b="1" dirty="0">
                <a:solidFill>
                  <a:srgbClr val="FFFFFF"/>
                </a:solidFill>
                <a:ea typeface="Arial Bold"/>
                <a:cs typeface="Arial Bold"/>
                <a:sym typeface="Arial Bold"/>
              </a:rPr>
              <a:t>Alex Held</a:t>
            </a:r>
            <a:r>
              <a:rPr lang="en-US" dirty="0">
                <a:solidFill>
                  <a:srgbClr val="FFFFFF"/>
                </a:solidFill>
                <a:ea typeface="Arial Bold"/>
                <a:cs typeface="Arial Bold"/>
                <a:sym typeface="Arial Bold"/>
              </a:rPr>
              <a:t>, CSIRO, Co-lead &amp; SIT Vice Chair</a:t>
            </a:r>
          </a:p>
          <a:p>
            <a:pPr lvl="0" defTabSz="914400">
              <a:defRPr>
                <a:solidFill>
                  <a:srgbClr val="000000"/>
                </a:solidFill>
              </a:defRPr>
            </a:pPr>
            <a:r>
              <a:rPr lang="en-US" b="1" dirty="0">
                <a:solidFill>
                  <a:srgbClr val="FFFFFF"/>
                </a:solidFill>
                <a:ea typeface="Arial Bold"/>
                <a:cs typeface="Arial Bold"/>
                <a:sym typeface="Arial Bold"/>
              </a:rPr>
              <a:t>Marc Paganini</a:t>
            </a:r>
            <a:r>
              <a:rPr lang="en-US" dirty="0">
                <a:solidFill>
                  <a:srgbClr val="FFFFFF"/>
                </a:solidFill>
                <a:ea typeface="Arial Bold"/>
                <a:cs typeface="Arial Bold"/>
                <a:sym typeface="Arial Bold"/>
              </a:rPr>
              <a:t>, ESA, Co-lead</a:t>
            </a:r>
          </a:p>
          <a:p>
            <a:pPr lvl="0" defTabSz="914400">
              <a:defRPr>
                <a:solidFill>
                  <a:srgbClr val="000000"/>
                </a:solidFill>
              </a:defRPr>
            </a:pPr>
            <a:r>
              <a:rPr lang="en-US" b="1" dirty="0">
                <a:solidFill>
                  <a:srgbClr val="FFFFFF"/>
                </a:solidFill>
                <a:ea typeface="Arial Bold"/>
                <a:cs typeface="Arial Bold"/>
                <a:sym typeface="Arial Bold"/>
              </a:rPr>
              <a:t>Flora Kerblat, </a:t>
            </a:r>
            <a:r>
              <a:rPr lang="en-US" dirty="0">
                <a:solidFill>
                  <a:srgbClr val="FFFFFF"/>
                </a:solidFill>
                <a:ea typeface="Arial Bold"/>
                <a:cs typeface="Arial Bold"/>
                <a:sym typeface="Arial Bold"/>
              </a:rPr>
              <a:t>CSIRO, Executive Secretary </a:t>
            </a:r>
          </a:p>
          <a:p>
            <a:pPr lvl="0" defTabSz="914400">
              <a:defRPr>
                <a:solidFill>
                  <a:srgbClr val="000000"/>
                </a:solidFill>
              </a:defRPr>
            </a:pPr>
            <a:r>
              <a:rPr lang="en-US" b="1" dirty="0" err="1">
                <a:solidFill>
                  <a:srgbClr val="FFFFFF"/>
                </a:solidFill>
                <a:sym typeface="Arial Bold"/>
              </a:rPr>
              <a:t>Argyro</a:t>
            </a:r>
            <a:r>
              <a:rPr lang="en-US" b="1" dirty="0">
                <a:solidFill>
                  <a:srgbClr val="FFFFFF"/>
                </a:solidFill>
                <a:sym typeface="Arial Bold"/>
              </a:rPr>
              <a:t> </a:t>
            </a:r>
            <a:r>
              <a:rPr lang="en-US" b="1" dirty="0" err="1">
                <a:solidFill>
                  <a:srgbClr val="FFFFFF"/>
                </a:solidFill>
                <a:sym typeface="Arial Bold"/>
              </a:rPr>
              <a:t>Kavvada</a:t>
            </a:r>
            <a:r>
              <a:rPr lang="en-US" b="1" dirty="0">
                <a:solidFill>
                  <a:srgbClr val="FFFFFF"/>
                </a:solidFill>
                <a:sym typeface="Arial Bold"/>
              </a:rPr>
              <a:t>, </a:t>
            </a:r>
            <a:r>
              <a:rPr lang="en-US" dirty="0">
                <a:solidFill>
                  <a:srgbClr val="FFFFFF"/>
                </a:solidFill>
                <a:sym typeface="Arial Bold"/>
              </a:rPr>
              <a:t>NASA, GEO EO4SDG </a:t>
            </a:r>
            <a:br>
              <a:rPr lang="en-US" dirty="0">
                <a:solidFill>
                  <a:srgbClr val="FFFFFF"/>
                </a:solidFill>
                <a:sym typeface="Arial Bold"/>
              </a:rPr>
            </a:br>
            <a:r>
              <a:rPr lang="en-US" dirty="0">
                <a:solidFill>
                  <a:srgbClr val="FFFFFF"/>
                </a:solidFill>
                <a:sym typeface="Arial Bold"/>
              </a:rPr>
              <a:t>		    Executive Secretary</a:t>
            </a:r>
          </a:p>
          <a:p>
            <a:pPr lvl="0" defTabSz="914400">
              <a:defRPr>
                <a:solidFill>
                  <a:srgbClr val="000000"/>
                </a:solidFill>
              </a:defRPr>
            </a:pPr>
            <a:endParaRPr lang="en-AU" sz="1600" b="1" dirty="0">
              <a:solidFill>
                <a:srgbClr val="FFFFFF"/>
              </a:solidFill>
              <a:ea typeface="Arial Bold"/>
              <a:cs typeface="Arial Bold"/>
              <a:sym typeface="Arial Bold"/>
            </a:endParaRPr>
          </a:p>
          <a:p>
            <a:pPr lvl="0" defTabSz="914400">
              <a:defRPr>
                <a:solidFill>
                  <a:srgbClr val="000000"/>
                </a:solidFill>
              </a:defRPr>
            </a:pPr>
            <a:r>
              <a:rPr lang="en-AU" sz="1600" b="1" dirty="0">
                <a:solidFill>
                  <a:srgbClr val="FFFFFF"/>
                </a:solidFill>
                <a:ea typeface="Arial Bold"/>
                <a:cs typeface="Arial Bold"/>
                <a:sym typeface="Arial Bold"/>
              </a:rPr>
              <a:t>CEOS WGISS-48</a:t>
            </a:r>
          </a:p>
          <a:p>
            <a:pPr lvl="0" defTabSz="914400">
              <a:defRPr>
                <a:solidFill>
                  <a:srgbClr val="000000"/>
                </a:solidFill>
              </a:defRPr>
            </a:pPr>
            <a:r>
              <a:rPr lang="en-AU" sz="1600" dirty="0">
                <a:solidFill>
                  <a:srgbClr val="FFFFFF"/>
                </a:solidFill>
                <a:ea typeface="Arial Bold"/>
                <a:cs typeface="Arial Bold"/>
                <a:sym typeface="Arial Bold"/>
              </a:rPr>
              <a:t>VAST Campus, Hanoi, Vietnam</a:t>
            </a:r>
          </a:p>
          <a:p>
            <a:pPr lvl="0" defTabSz="914400">
              <a:defRPr>
                <a:solidFill>
                  <a:srgbClr val="000000"/>
                </a:solidFill>
              </a:defRPr>
            </a:pPr>
            <a:r>
              <a:rPr lang="en-AU" sz="1600" dirty="0">
                <a:solidFill>
                  <a:srgbClr val="FFFFFF"/>
                </a:solidFill>
                <a:ea typeface="Arial Bold"/>
                <a:cs typeface="Arial Bold"/>
                <a:sym typeface="Arial Bold"/>
              </a:rPr>
              <a:t>8-11 October 2019</a:t>
            </a:r>
          </a:p>
        </p:txBody>
      </p:sp>
      <p:pic>
        <p:nvPicPr>
          <p:cNvPr id="12" name="ceos_logo.png"/>
          <p:cNvPicPr/>
          <p:nvPr/>
        </p:nvPicPr>
        <p:blipFill>
          <a:blip r:embed="rId3">
            <a:extLst/>
          </a:blip>
          <a:stretch>
            <a:fillRect/>
          </a:stretch>
        </p:blipFill>
        <p:spPr>
          <a:xfrm>
            <a:off x="622789" y="670560"/>
            <a:ext cx="2507906" cy="993132"/>
          </a:xfrm>
          <a:prstGeom prst="rect">
            <a:avLst/>
          </a:prstGeom>
          <a:ln w="12700">
            <a:miter lim="400000"/>
          </a:ln>
        </p:spPr>
      </p:pic>
      <p:sp>
        <p:nvSpPr>
          <p:cNvPr id="5" name="Shape 10"/>
          <p:cNvSpPr txBox="1">
            <a:spLocks/>
          </p:cNvSpPr>
          <p:nvPr/>
        </p:nvSpPr>
        <p:spPr>
          <a:xfrm>
            <a:off x="622789" y="1704115"/>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extLst>
      <p:ext uri="{BB962C8B-B14F-4D97-AF65-F5344CB8AC3E}">
        <p14:creationId xmlns:p14="http://schemas.microsoft.com/office/powerpoint/2010/main" val="281808247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5DD5C5-6CC8-0F46-8AC4-487CAD6E87CE}"/>
              </a:ext>
            </a:extLst>
          </p:cNvPr>
          <p:cNvSpPr>
            <a:spLocks noGrp="1"/>
          </p:cNvSpPr>
          <p:nvPr>
            <p:ph type="sldNum" sz="quarter" idx="2"/>
          </p:nvPr>
        </p:nvSpPr>
        <p:spPr/>
        <p:txBody>
          <a:bodyPr/>
          <a:lstStyle/>
          <a:p>
            <a:pPr defTabSz="914400"/>
            <a:fld id="{86CB4B4D-7CA3-9044-876B-883B54F8677D}" type="slidenum">
              <a:rPr lang="uk-UA" smtClean="0"/>
              <a:pPr defTabSz="914400"/>
              <a:t>10</a:t>
            </a:fld>
            <a:endParaRPr lang="uk-UA" dirty="0"/>
          </a:p>
        </p:txBody>
      </p:sp>
      <p:graphicFrame>
        <p:nvGraphicFramePr>
          <p:cNvPr id="14" name="Content Placeholder 13">
            <a:extLst>
              <a:ext uri="{FF2B5EF4-FFF2-40B4-BE49-F238E27FC236}">
                <a16:creationId xmlns:a16="http://schemas.microsoft.com/office/drawing/2014/main" id="{CBC9624E-6C09-2544-BE40-A54C4DE013EF}"/>
              </a:ext>
            </a:extLst>
          </p:cNvPr>
          <p:cNvGraphicFramePr>
            <a:graphicFrameLocks noGrp="1"/>
          </p:cNvGraphicFramePr>
          <p:nvPr>
            <p:ph sz="quarter" idx="10"/>
            <p:extLst>
              <p:ext uri="{D42A27DB-BD31-4B8C-83A1-F6EECF244321}">
                <p14:modId xmlns:p14="http://schemas.microsoft.com/office/powerpoint/2010/main" val="2893735721"/>
              </p:ext>
            </p:extLst>
          </p:nvPr>
        </p:nvGraphicFramePr>
        <p:xfrm>
          <a:off x="36000" y="1600200"/>
          <a:ext cx="9067801" cy="5318582"/>
        </p:xfrm>
        <a:graphic>
          <a:graphicData uri="http://schemas.openxmlformats.org/drawingml/2006/table">
            <a:tbl>
              <a:tblPr firstRow="1" bandRow="1">
                <a:tableStyleId>{5C22544A-7EE6-4342-B048-85BDC9FD1C3A}</a:tableStyleId>
              </a:tblPr>
              <a:tblGrid>
                <a:gridCol w="348500">
                  <a:extLst>
                    <a:ext uri="{9D8B030D-6E8A-4147-A177-3AD203B41FA5}">
                      <a16:colId xmlns:a16="http://schemas.microsoft.com/office/drawing/2014/main" val="891097141"/>
                    </a:ext>
                  </a:extLst>
                </a:gridCol>
                <a:gridCol w="348500">
                  <a:extLst>
                    <a:ext uri="{9D8B030D-6E8A-4147-A177-3AD203B41FA5}">
                      <a16:colId xmlns:a16="http://schemas.microsoft.com/office/drawing/2014/main" val="174419531"/>
                    </a:ext>
                  </a:extLst>
                </a:gridCol>
                <a:gridCol w="1202662">
                  <a:extLst>
                    <a:ext uri="{9D8B030D-6E8A-4147-A177-3AD203B41FA5}">
                      <a16:colId xmlns:a16="http://schemas.microsoft.com/office/drawing/2014/main" val="2556404508"/>
                    </a:ext>
                  </a:extLst>
                </a:gridCol>
                <a:gridCol w="5111314">
                  <a:extLst>
                    <a:ext uri="{9D8B030D-6E8A-4147-A177-3AD203B41FA5}">
                      <a16:colId xmlns:a16="http://schemas.microsoft.com/office/drawing/2014/main" val="3352138557"/>
                    </a:ext>
                  </a:extLst>
                </a:gridCol>
                <a:gridCol w="321455">
                  <a:extLst>
                    <a:ext uri="{9D8B030D-6E8A-4147-A177-3AD203B41FA5}">
                      <a16:colId xmlns:a16="http://schemas.microsoft.com/office/drawing/2014/main" val="3743674028"/>
                    </a:ext>
                  </a:extLst>
                </a:gridCol>
                <a:gridCol w="321455">
                  <a:extLst>
                    <a:ext uri="{9D8B030D-6E8A-4147-A177-3AD203B41FA5}">
                      <a16:colId xmlns:a16="http://schemas.microsoft.com/office/drawing/2014/main" val="3976284537"/>
                    </a:ext>
                  </a:extLst>
                </a:gridCol>
                <a:gridCol w="321455">
                  <a:extLst>
                    <a:ext uri="{9D8B030D-6E8A-4147-A177-3AD203B41FA5}">
                      <a16:colId xmlns:a16="http://schemas.microsoft.com/office/drawing/2014/main" val="2624839455"/>
                    </a:ext>
                  </a:extLst>
                </a:gridCol>
                <a:gridCol w="1092460">
                  <a:extLst>
                    <a:ext uri="{9D8B030D-6E8A-4147-A177-3AD203B41FA5}">
                      <a16:colId xmlns:a16="http://schemas.microsoft.com/office/drawing/2014/main" val="548463665"/>
                    </a:ext>
                  </a:extLst>
                </a:gridCol>
              </a:tblGrid>
              <a:tr h="391942">
                <a:tc>
                  <a:txBody>
                    <a:bodyPr/>
                    <a:lstStyle/>
                    <a:p>
                      <a:pPr algn="ctr">
                        <a:spcBef>
                          <a:spcPts val="0"/>
                        </a:spcBef>
                        <a:spcAft>
                          <a:spcPts val="0"/>
                        </a:spcAft>
                      </a:pP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0"/>
                        </a:spcBef>
                        <a:spcAft>
                          <a:spcPts val="0"/>
                        </a:spcAft>
                      </a:pPr>
                      <a:r>
                        <a:rPr lang="en-US" sz="1200" dirty="0">
                          <a:effectLst/>
                        </a:rPr>
                        <a:t>#</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0"/>
                        </a:spcBef>
                        <a:spcAft>
                          <a:spcPts val="0"/>
                        </a:spcAft>
                      </a:pPr>
                      <a:r>
                        <a:rPr lang="en-US" sz="1200" dirty="0">
                          <a:effectLst/>
                        </a:rPr>
                        <a:t>Activity Title</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spcBef>
                          <a:spcPts val="0"/>
                        </a:spcBef>
                        <a:spcAft>
                          <a:spcPts val="0"/>
                        </a:spcAft>
                      </a:pPr>
                      <a:r>
                        <a:rPr lang="en-US" sz="1200" dirty="0">
                          <a:effectLst/>
                        </a:rPr>
                        <a:t>Activity Deliverables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gridSpan="3">
                  <a:txBody>
                    <a:bodyPr/>
                    <a:lstStyle/>
                    <a:p>
                      <a:pPr algn="ctr">
                        <a:spcBef>
                          <a:spcPts val="0"/>
                        </a:spcBef>
                        <a:spcAft>
                          <a:spcPts val="0"/>
                        </a:spcAft>
                      </a:pPr>
                      <a:r>
                        <a:rPr lang="en-US" sz="1200" dirty="0">
                          <a:effectLst/>
                        </a:rPr>
                        <a:t>Target Audience</a:t>
                      </a:r>
                    </a:p>
                  </a:txBody>
                  <a:tcPr marL="68580" marR="68580" marT="0" marB="0" anchor="ctr"/>
                </a:tc>
                <a:tc hMerge="1">
                  <a:txBody>
                    <a:bodyPr/>
                    <a:lstStyle/>
                    <a:p>
                      <a:endParaRPr lang="en-US"/>
                    </a:p>
                  </a:txBody>
                  <a:tcPr/>
                </a:tc>
                <a:tc hMerge="1">
                  <a:txBody>
                    <a:bodyPr/>
                    <a:lstStyle/>
                    <a:p>
                      <a:endParaRPr lang="en-US"/>
                    </a:p>
                  </a:txBody>
                  <a:tcPr/>
                </a:tc>
                <a:tc>
                  <a:txBody>
                    <a:bodyPr/>
                    <a:lstStyle/>
                    <a:p>
                      <a:pPr algn="ctr">
                        <a:spcBef>
                          <a:spcPts val="0"/>
                        </a:spcBef>
                        <a:spcAft>
                          <a:spcPts val="0"/>
                        </a:spcAft>
                      </a:pPr>
                      <a:r>
                        <a:rPr lang="en-US" sz="1200" dirty="0">
                          <a:effectLst/>
                        </a:rPr>
                        <a:t>CEOS bodies support</a:t>
                      </a:r>
                    </a:p>
                  </a:txBody>
                  <a:tcPr marL="68580" marR="68580" marT="0" marB="0" anchor="ctr"/>
                </a:tc>
                <a:extLst>
                  <a:ext uri="{0D108BD9-81ED-4DB2-BD59-A6C34878D82A}">
                    <a16:rowId xmlns:a16="http://schemas.microsoft.com/office/drawing/2014/main" val="3336406181"/>
                  </a:ext>
                </a:extLst>
              </a:tr>
              <a:tr h="259072">
                <a:tc rowSpan="5">
                  <a:txBody>
                    <a:bodyPr/>
                    <a:lstStyle/>
                    <a:p>
                      <a:pPr algn="ctr">
                        <a:spcBef>
                          <a:spcPts val="0"/>
                        </a:spcBef>
                        <a:spcAft>
                          <a:spcPts val="0"/>
                        </a:spcAft>
                      </a:pPr>
                      <a:r>
                        <a:rPr lang="en-US" sz="1050" b="1" dirty="0">
                          <a:solidFill>
                            <a:schemeClr val="bg1"/>
                          </a:solidFill>
                          <a:effectLst/>
                          <a:latin typeface="+mn-lt"/>
                          <a:ea typeface="Times New Roman" panose="02020603050405020304" pitchFamily="18" charset="0"/>
                        </a:rPr>
                        <a:t>SHORT TERM ACTIVITIES (2020)</a:t>
                      </a:r>
                    </a:p>
                  </a:txBody>
                  <a:tcPr marL="68580" marR="68580" marT="72000" marB="72000" vert="vert270" anchor="ctr">
                    <a:solidFill>
                      <a:srgbClr val="C00000"/>
                    </a:solidFill>
                  </a:tcPr>
                </a:tc>
                <a:tc>
                  <a:txBody>
                    <a:bodyPr/>
                    <a:lstStyle/>
                    <a:p>
                      <a:pPr algn="ctr">
                        <a:spcBef>
                          <a:spcPts val="0"/>
                        </a:spcBef>
                        <a:spcAft>
                          <a:spcPts val="0"/>
                        </a:spcAft>
                      </a:pPr>
                      <a:r>
                        <a:rPr lang="en-US" sz="1200" b="1" dirty="0">
                          <a:effectLst/>
                        </a:rPr>
                        <a:t>1</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40000"/>
                        <a:lumOff val="60000"/>
                      </a:schemeClr>
                    </a:solidFill>
                  </a:tcPr>
                </a:tc>
                <a:tc>
                  <a:txBody>
                    <a:bodyPr/>
                    <a:lstStyle/>
                    <a:p>
                      <a:pPr algn="ctr">
                        <a:spcBef>
                          <a:spcPts val="0"/>
                        </a:spcBef>
                        <a:spcAft>
                          <a:spcPts val="0"/>
                        </a:spcAft>
                      </a:pPr>
                      <a:r>
                        <a:rPr lang="en-US" sz="1200" b="1" dirty="0">
                          <a:effectLst/>
                        </a:rPr>
                        <a:t>Satellite Data Requirements</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40000"/>
                        <a:lumOff val="60000"/>
                      </a:schemeClr>
                    </a:solidFill>
                  </a:tcPr>
                </a:tc>
                <a:tc>
                  <a:txBody>
                    <a:bodyPr/>
                    <a:lstStyle/>
                    <a:p>
                      <a:pPr marL="342900" lvl="0" indent="-244475" algn="l">
                        <a:spcBef>
                          <a:spcPts val="0"/>
                        </a:spcBef>
                        <a:spcAft>
                          <a:spcPts val="0"/>
                        </a:spcAft>
                        <a:buFont typeface="Wingdings" pitchFamily="2" charset="2"/>
                        <a:buChar char=""/>
                        <a:tabLst/>
                      </a:pPr>
                      <a:r>
                        <a:rPr lang="en-US" sz="1200" b="0" dirty="0">
                          <a:solidFill>
                            <a:schemeClr val="dk1"/>
                          </a:solidFill>
                          <a:effectLst/>
                          <a:latin typeface="+mn-lt"/>
                          <a:ea typeface="+mn-ea"/>
                          <a:cs typeface="+mn-cs"/>
                          <a:sym typeface="Calibri"/>
                        </a:rPr>
                        <a:t>Technical Notes on “Satellite Data Requirements” </a:t>
                      </a:r>
                      <a:br>
                        <a:rPr lang="en-US" sz="1200" b="0" dirty="0">
                          <a:solidFill>
                            <a:schemeClr val="dk1"/>
                          </a:solidFill>
                          <a:effectLst/>
                          <a:latin typeface="+mn-lt"/>
                          <a:ea typeface="+mn-ea"/>
                          <a:cs typeface="+mn-cs"/>
                          <a:sym typeface="Calibri"/>
                        </a:rPr>
                      </a:br>
                      <a:r>
                        <a:rPr lang="en-US" sz="1200" b="0" dirty="0">
                          <a:solidFill>
                            <a:schemeClr val="dk1"/>
                          </a:solidFill>
                          <a:effectLst/>
                          <a:latin typeface="+mn-lt"/>
                          <a:ea typeface="+mn-ea"/>
                          <a:cs typeface="+mn-cs"/>
                          <a:sym typeface="Calibri"/>
                        </a:rPr>
                        <a:t>(one TN for each SDG indicator)</a:t>
                      </a:r>
                    </a:p>
                  </a:txBody>
                  <a:tcPr marL="68580" marR="68580" marT="72000" marB="72000" anchor="ctr">
                    <a:solidFill>
                      <a:schemeClr val="accent1">
                        <a:lumMod val="40000"/>
                        <a:lumOff val="60000"/>
                      </a:schemeClr>
                    </a:solidFill>
                  </a:tcPr>
                </a:tc>
                <a:tc>
                  <a:txBody>
                    <a:bodyPr/>
                    <a:lstStyle/>
                    <a:p>
                      <a:pPr algn="ctr">
                        <a:spcBef>
                          <a:spcPts val="0"/>
                        </a:spcBef>
                        <a:spcAft>
                          <a:spcPts val="0"/>
                        </a:spcAft>
                      </a:pPr>
                      <a:r>
                        <a:rPr lang="en-US" sz="1200" b="1" dirty="0">
                          <a:solidFill>
                            <a:srgbClr val="00B050"/>
                          </a:solidFill>
                          <a:effectLst/>
                          <a:latin typeface="+mn-lt"/>
                          <a:ea typeface="Times New Roman" panose="02020603050405020304" pitchFamily="18" charset="0"/>
                        </a:rPr>
                        <a:t>X</a:t>
                      </a:r>
                    </a:p>
                  </a:txBody>
                  <a:tcPr marL="68580" marR="68580" marT="72000" marB="72000" anchor="ctr">
                    <a:solidFill>
                      <a:schemeClr val="accent1">
                        <a:lumMod val="40000"/>
                        <a:lumOff val="60000"/>
                      </a:schemeClr>
                    </a:solidFill>
                  </a:tcPr>
                </a:tc>
                <a:tc>
                  <a:txBody>
                    <a:bodyPr/>
                    <a:lstStyle/>
                    <a:p>
                      <a:pPr algn="ctr">
                        <a:spcBef>
                          <a:spcPts val="0"/>
                        </a:spcBef>
                        <a:spcAft>
                          <a:spcPts val="0"/>
                        </a:spcAft>
                      </a:pPr>
                      <a:endParaRPr lang="en-US" sz="1200" b="1" dirty="0">
                        <a:effectLst/>
                        <a:latin typeface="+mn-lt"/>
                        <a:ea typeface="Times New Roman" panose="02020603050405020304" pitchFamily="18" charset="0"/>
                      </a:endParaRPr>
                    </a:p>
                  </a:txBody>
                  <a:tcPr marL="68580" marR="68580" marT="72000" marB="72000" anchor="ctr">
                    <a:solidFill>
                      <a:schemeClr val="accent1">
                        <a:lumMod val="40000"/>
                        <a:lumOff val="60000"/>
                      </a:schemeClr>
                    </a:solidFill>
                  </a:tcPr>
                </a:tc>
                <a:tc>
                  <a:txBody>
                    <a:bodyPr/>
                    <a:lstStyle/>
                    <a:p>
                      <a:pPr algn="ctr">
                        <a:spcBef>
                          <a:spcPts val="0"/>
                        </a:spcBef>
                        <a:spcAft>
                          <a:spcPts val="0"/>
                        </a:spcAft>
                      </a:pPr>
                      <a:endParaRPr lang="en-US" sz="1200" b="1" dirty="0">
                        <a:effectLst/>
                        <a:latin typeface="+mn-lt"/>
                        <a:ea typeface="Times New Roman" panose="02020603050405020304" pitchFamily="18" charset="0"/>
                      </a:endParaRPr>
                    </a:p>
                  </a:txBody>
                  <a:tcPr marL="68580" marR="68580" marT="72000" marB="72000" anchor="ctr">
                    <a:solidFill>
                      <a:schemeClr val="accent1">
                        <a:lumMod val="40000"/>
                        <a:lumOff val="60000"/>
                      </a:schemeClr>
                    </a:solidFill>
                  </a:tcPr>
                </a:tc>
                <a:tc>
                  <a:txBody>
                    <a:bodyPr/>
                    <a:lstStyle/>
                    <a:p>
                      <a:pPr algn="ctr">
                        <a:spcBef>
                          <a:spcPts val="0"/>
                        </a:spcBef>
                        <a:spcAft>
                          <a:spcPts val="0"/>
                        </a:spcAft>
                      </a:pPr>
                      <a:r>
                        <a:rPr lang="en-US" sz="1200" dirty="0">
                          <a:effectLst/>
                        </a:rPr>
                        <a:t>LSI-VC</a:t>
                      </a:r>
                      <a:br>
                        <a:rPr lang="en-US" sz="1200" dirty="0">
                          <a:effectLst/>
                        </a:rPr>
                      </a:br>
                      <a:r>
                        <a:rPr lang="en-US" sz="1200" dirty="0">
                          <a:effectLst/>
                        </a:rPr>
                        <a:t>(3 indicators)</a:t>
                      </a:r>
                      <a:endParaRPr lang="en-US" sz="1200"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40000"/>
                        <a:lumOff val="60000"/>
                      </a:schemeClr>
                    </a:solidFill>
                  </a:tcPr>
                </a:tc>
                <a:extLst>
                  <a:ext uri="{0D108BD9-81ED-4DB2-BD59-A6C34878D82A}">
                    <a16:rowId xmlns:a16="http://schemas.microsoft.com/office/drawing/2014/main" val="1079861478"/>
                  </a:ext>
                </a:extLst>
              </a:tr>
              <a:tr h="607160">
                <a:tc vMerge="1">
                  <a:txBody>
                    <a:bodyPr/>
                    <a:lstStyle/>
                    <a:p>
                      <a:pPr algn="ctr">
                        <a:spcBef>
                          <a:spcPts val="0"/>
                        </a:spcBef>
                        <a:spcAft>
                          <a:spcPts val="0"/>
                        </a:spcAft>
                      </a:pP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20000"/>
                        <a:lumOff val="80000"/>
                      </a:schemeClr>
                    </a:solidFill>
                  </a:tcPr>
                </a:tc>
                <a:tc rowSpan="2">
                  <a:txBody>
                    <a:bodyPr/>
                    <a:lstStyle/>
                    <a:p>
                      <a:pPr algn="ctr">
                        <a:spcBef>
                          <a:spcPts val="0"/>
                        </a:spcBef>
                        <a:spcAft>
                          <a:spcPts val="0"/>
                        </a:spcAft>
                      </a:pPr>
                      <a:r>
                        <a:rPr lang="en-US" sz="1200" b="1" dirty="0">
                          <a:effectLst/>
                        </a:rPr>
                        <a:t>2</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20000"/>
                        <a:lumOff val="80000"/>
                      </a:schemeClr>
                    </a:solidFill>
                  </a:tcPr>
                </a:tc>
                <a:tc rowSpan="2">
                  <a:txBody>
                    <a:bodyPr/>
                    <a:lstStyle/>
                    <a:p>
                      <a:pPr algn="ctr">
                        <a:spcBef>
                          <a:spcPts val="0"/>
                        </a:spcBef>
                        <a:spcAft>
                          <a:spcPts val="0"/>
                        </a:spcAft>
                      </a:pPr>
                      <a:r>
                        <a:rPr lang="en-US" sz="1200" b="1" dirty="0">
                          <a:effectLst/>
                        </a:rPr>
                        <a:t>EO Enabling Infrastructures</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20000"/>
                        <a:lumOff val="80000"/>
                      </a:schemeClr>
                    </a:solidFill>
                  </a:tcPr>
                </a:tc>
                <a:tc>
                  <a:txBody>
                    <a:bodyPr/>
                    <a:lstStyle/>
                    <a:p>
                      <a:pPr marL="342900" lvl="0" indent="-342900" algn="l">
                        <a:spcBef>
                          <a:spcPts val="0"/>
                        </a:spcBef>
                        <a:spcAft>
                          <a:spcPts val="0"/>
                        </a:spcAft>
                        <a:buFont typeface="Wingdings" pitchFamily="2" charset="2"/>
                        <a:buChar char=""/>
                      </a:pPr>
                      <a:r>
                        <a:rPr lang="en-US" sz="1200" b="0" dirty="0">
                          <a:solidFill>
                            <a:schemeClr val="dk1"/>
                          </a:solidFill>
                          <a:effectLst/>
                          <a:latin typeface="+mn-lt"/>
                          <a:ea typeface="+mn-ea"/>
                          <a:cs typeface="+mn-cs"/>
                          <a:sym typeface="Calibri"/>
                        </a:rPr>
                        <a:t>Technical Notes on EO enabling infrastructures for SDG indicators</a:t>
                      </a:r>
                      <a:br>
                        <a:rPr lang="en-US" sz="1200" b="0" dirty="0">
                          <a:solidFill>
                            <a:schemeClr val="dk1"/>
                          </a:solidFill>
                          <a:effectLst/>
                          <a:latin typeface="+mn-lt"/>
                          <a:ea typeface="+mn-ea"/>
                          <a:cs typeface="+mn-cs"/>
                          <a:sym typeface="Calibri"/>
                        </a:rPr>
                      </a:br>
                      <a:r>
                        <a:rPr lang="en-US" sz="1200" b="0" dirty="0">
                          <a:solidFill>
                            <a:schemeClr val="dk1"/>
                          </a:solidFill>
                          <a:effectLst/>
                          <a:latin typeface="+mn-lt"/>
                          <a:ea typeface="+mn-ea"/>
                          <a:cs typeface="+mn-cs"/>
                          <a:sym typeface="Calibri"/>
                        </a:rPr>
                        <a:t>(one TN for each SDG Indicator)</a:t>
                      </a:r>
                    </a:p>
                  </a:txBody>
                  <a:tcPr marL="68580" marR="68580" marT="72000" marB="72000" anchor="ctr">
                    <a:solidFill>
                      <a:schemeClr val="bg2">
                        <a:lumMod val="90000"/>
                      </a:schemeClr>
                    </a:solidFill>
                  </a:tcPr>
                </a:tc>
                <a:tc>
                  <a:txBody>
                    <a:bodyPr/>
                    <a:lstStyle/>
                    <a:p>
                      <a:pPr algn="ctr">
                        <a:spcBef>
                          <a:spcPts val="0"/>
                        </a:spcBef>
                        <a:spcAft>
                          <a:spcPts val="0"/>
                        </a:spcAft>
                      </a:pPr>
                      <a:endParaRPr lang="en-US" sz="1200" b="1" dirty="0">
                        <a:solidFill>
                          <a:srgbClr val="00B050"/>
                        </a:solidFill>
                        <a:effectLst/>
                        <a:latin typeface="+mn-lt"/>
                        <a:ea typeface="+mn-ea"/>
                        <a:cs typeface="+mn-cs"/>
                        <a:sym typeface="Calibri"/>
                      </a:endParaRPr>
                    </a:p>
                  </a:txBody>
                  <a:tcPr marL="68580" marR="68580" marT="72000" marB="72000" anchor="ctr">
                    <a:solidFill>
                      <a:schemeClr val="bg2">
                        <a:lumMod val="90000"/>
                      </a:schemeClr>
                    </a:solidFill>
                  </a:tcPr>
                </a:tc>
                <a:tc>
                  <a:txBody>
                    <a:bodyPr/>
                    <a:lstStyle/>
                    <a:p>
                      <a:pPr algn="ctr">
                        <a:spcBef>
                          <a:spcPts val="0"/>
                        </a:spcBef>
                        <a:spcAft>
                          <a:spcPts val="0"/>
                        </a:spcAft>
                      </a:pPr>
                      <a:r>
                        <a:rPr lang="en-US" sz="1200" b="1" dirty="0">
                          <a:solidFill>
                            <a:srgbClr val="FF9300"/>
                          </a:solidFill>
                          <a:effectLst/>
                          <a:latin typeface="+mn-lt"/>
                          <a:ea typeface="+mn-ea"/>
                          <a:cs typeface="+mn-cs"/>
                          <a:sym typeface="Calibri"/>
                        </a:rPr>
                        <a:t>X</a:t>
                      </a:r>
                    </a:p>
                  </a:txBody>
                  <a:tcPr marL="68580" marR="68580" marT="72000" marB="72000" anchor="ctr">
                    <a:solidFill>
                      <a:schemeClr val="bg2">
                        <a:lumMod val="90000"/>
                      </a:schemeClr>
                    </a:solidFill>
                  </a:tcPr>
                </a:tc>
                <a:tc>
                  <a:txBody>
                    <a:bodyPr/>
                    <a:lstStyle/>
                    <a:p>
                      <a:pPr algn="ctr">
                        <a:spcBef>
                          <a:spcPts val="0"/>
                        </a:spcBef>
                        <a:spcAft>
                          <a:spcPts val="0"/>
                        </a:spcAft>
                      </a:pPr>
                      <a:endParaRPr lang="en-US" sz="1200" b="1" dirty="0">
                        <a:solidFill>
                          <a:schemeClr val="dk1"/>
                        </a:solidFill>
                        <a:effectLst/>
                        <a:latin typeface="+mn-lt"/>
                        <a:ea typeface="+mn-ea"/>
                        <a:cs typeface="+mn-cs"/>
                        <a:sym typeface="Calibri"/>
                      </a:endParaRPr>
                    </a:p>
                  </a:txBody>
                  <a:tcPr marL="68580" marR="68580" marT="72000" marB="72000" anchor="ctr">
                    <a:solidFill>
                      <a:schemeClr val="bg2">
                        <a:lumMod val="90000"/>
                      </a:schemeClr>
                    </a:solidFill>
                  </a:tcPr>
                </a:tc>
                <a:tc>
                  <a:txBody>
                    <a:bodyPr/>
                    <a:lstStyle/>
                    <a:p>
                      <a:pPr algn="ctr">
                        <a:spcBef>
                          <a:spcPts val="0"/>
                        </a:spcBef>
                        <a:spcAft>
                          <a:spcPts val="0"/>
                        </a:spcAft>
                      </a:pPr>
                      <a:r>
                        <a:rPr lang="en-US" sz="1200" b="1" dirty="0">
                          <a:solidFill>
                            <a:schemeClr val="dk1"/>
                          </a:solidFill>
                          <a:effectLst/>
                          <a:latin typeface="+mn-lt"/>
                          <a:ea typeface="+mn-ea"/>
                          <a:cs typeface="+mn-cs"/>
                          <a:sym typeface="Calibri"/>
                        </a:rPr>
                        <a:t>WGISS</a:t>
                      </a:r>
                      <a:r>
                        <a:rPr lang="en-US" sz="1200" dirty="0">
                          <a:solidFill>
                            <a:schemeClr val="dk1"/>
                          </a:solidFill>
                          <a:effectLst/>
                          <a:latin typeface="+mn-lt"/>
                          <a:ea typeface="+mn-ea"/>
                          <a:cs typeface="+mn-cs"/>
                          <a:sym typeface="Calibri"/>
                        </a:rPr>
                        <a:t>, SEO</a:t>
                      </a:r>
                    </a:p>
                  </a:txBody>
                  <a:tcPr marL="68580" marR="68580" marT="72000" marB="72000" anchor="ctr">
                    <a:solidFill>
                      <a:schemeClr val="bg2">
                        <a:lumMod val="90000"/>
                      </a:schemeClr>
                    </a:solidFill>
                  </a:tcPr>
                </a:tc>
                <a:extLst>
                  <a:ext uri="{0D108BD9-81ED-4DB2-BD59-A6C34878D82A}">
                    <a16:rowId xmlns:a16="http://schemas.microsoft.com/office/drawing/2014/main" val="2357952438"/>
                  </a:ext>
                </a:extLst>
              </a:tr>
              <a:tr h="607160">
                <a:tc vMerge="1">
                  <a:txBody>
                    <a:bodyPr/>
                    <a:lstStyle/>
                    <a:p>
                      <a:endParaRPr lang="en-AU"/>
                    </a:p>
                  </a:txBody>
                  <a:tcPr/>
                </a:tc>
                <a:tc vMerge="1">
                  <a:txBody>
                    <a:bodyPr/>
                    <a:lstStyle/>
                    <a:p>
                      <a:pPr algn="ctr">
                        <a:spcBef>
                          <a:spcPts val="0"/>
                        </a:spcBef>
                        <a:spcAft>
                          <a:spcPts val="0"/>
                        </a:spcAft>
                      </a:pP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20000"/>
                        <a:lumOff val="80000"/>
                      </a:schemeClr>
                    </a:solidFill>
                  </a:tcPr>
                </a:tc>
                <a:tc vMerge="1">
                  <a:txBody>
                    <a:bodyPr/>
                    <a:lstStyle/>
                    <a:p>
                      <a:pPr algn="ctr">
                        <a:spcBef>
                          <a:spcPts val="0"/>
                        </a:spcBef>
                        <a:spcAft>
                          <a:spcPts val="0"/>
                        </a:spcAft>
                      </a:pP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20000"/>
                        <a:lumOff val="80000"/>
                      </a:schemeClr>
                    </a:solidFill>
                  </a:tcPr>
                </a:tc>
                <a:tc>
                  <a:txBody>
                    <a:bodyPr/>
                    <a:lstStyle/>
                    <a:p>
                      <a:pPr marL="342900" marR="0" lvl="0" indent="-244475" algn="l" defTabSz="457200" eaLnBrk="1" fontAlgn="auto" latinLnBrk="0" hangingPunct="1">
                        <a:lnSpc>
                          <a:spcPct val="100000"/>
                        </a:lnSpc>
                        <a:spcBef>
                          <a:spcPts val="0"/>
                        </a:spcBef>
                        <a:spcAft>
                          <a:spcPts val="0"/>
                        </a:spcAft>
                        <a:buClrTx/>
                        <a:buSzTx/>
                        <a:buFont typeface="Wingdings" pitchFamily="2" charset="2"/>
                        <a:buChar char=""/>
                        <a:tabLst/>
                        <a:defRPr/>
                      </a:pPr>
                      <a:r>
                        <a:rPr lang="en-US" sz="1200" b="0" dirty="0">
                          <a:solidFill>
                            <a:schemeClr val="dk1"/>
                          </a:solidFill>
                          <a:effectLst/>
                          <a:latin typeface="+mn-lt"/>
                          <a:ea typeface="+mn-ea"/>
                          <a:cs typeface="+mn-cs"/>
                          <a:sym typeface="Calibri"/>
                        </a:rPr>
                        <a:t>CEOS Community Portal on SDG for EO data discovery and access</a:t>
                      </a:r>
                      <a:br>
                        <a:rPr lang="en-US" sz="1200" b="0" dirty="0">
                          <a:solidFill>
                            <a:schemeClr val="dk1"/>
                          </a:solidFill>
                          <a:effectLst/>
                          <a:latin typeface="+mn-lt"/>
                          <a:ea typeface="+mn-ea"/>
                          <a:cs typeface="+mn-cs"/>
                          <a:sym typeface="Calibri"/>
                        </a:rPr>
                      </a:br>
                      <a:r>
                        <a:rPr lang="en-US" sz="1200" b="0" dirty="0">
                          <a:solidFill>
                            <a:schemeClr val="dk1"/>
                          </a:solidFill>
                          <a:effectLst/>
                          <a:latin typeface="+mn-lt"/>
                          <a:ea typeface="+mn-ea"/>
                          <a:cs typeface="+mn-cs"/>
                          <a:sym typeface="Calibri"/>
                        </a:rPr>
                        <a:t>(based on WGISS </a:t>
                      </a:r>
                      <a:r>
                        <a:rPr lang="en-US" sz="1200" b="0" dirty="0">
                          <a:solidFill>
                            <a:schemeClr val="dk1"/>
                          </a:solidFill>
                          <a:effectLst/>
                          <a:latin typeface="+mn-lt"/>
                          <a:ea typeface="+mn-ea"/>
                          <a:cs typeface="+mn-cs"/>
                          <a:sym typeface="Avenir Roman"/>
                        </a:rPr>
                        <a:t>IDN/CWIC/</a:t>
                      </a:r>
                      <a:r>
                        <a:rPr lang="en-US" sz="1200" b="0" dirty="0" err="1">
                          <a:solidFill>
                            <a:schemeClr val="dk1"/>
                          </a:solidFill>
                          <a:effectLst/>
                          <a:latin typeface="+mn-lt"/>
                          <a:ea typeface="+mn-ea"/>
                          <a:cs typeface="+mn-cs"/>
                          <a:sym typeface="Avenir Roman"/>
                        </a:rPr>
                        <a:t>FedEO</a:t>
                      </a:r>
                      <a:r>
                        <a:rPr lang="en-US" sz="1200" b="0" dirty="0">
                          <a:solidFill>
                            <a:schemeClr val="dk1"/>
                          </a:solidFill>
                          <a:effectLst/>
                          <a:latin typeface="+mn-lt"/>
                          <a:ea typeface="+mn-ea"/>
                          <a:cs typeface="+mn-cs"/>
                          <a:sym typeface="Avenir Roman"/>
                        </a:rPr>
                        <a:t>)</a:t>
                      </a:r>
                      <a:endParaRPr lang="en-US" sz="1200" b="0" dirty="0">
                        <a:solidFill>
                          <a:schemeClr val="dk1"/>
                        </a:solidFill>
                        <a:effectLst/>
                        <a:latin typeface="+mn-lt"/>
                        <a:ea typeface="+mn-ea"/>
                        <a:cs typeface="+mn-cs"/>
                        <a:sym typeface="Calibri"/>
                      </a:endParaRPr>
                    </a:p>
                  </a:txBody>
                  <a:tcPr marL="68580" marR="68580" marT="72000" marB="72000" anchor="ctr">
                    <a:solidFill>
                      <a:schemeClr val="bg2">
                        <a:lumMod val="90000"/>
                      </a:schemeClr>
                    </a:solidFill>
                  </a:tcPr>
                </a:tc>
                <a:tc>
                  <a:txBody>
                    <a:bodyPr/>
                    <a:lstStyle/>
                    <a:p>
                      <a:pPr algn="ctr">
                        <a:spcBef>
                          <a:spcPts val="0"/>
                        </a:spcBef>
                        <a:spcAft>
                          <a:spcPts val="0"/>
                        </a:spcAft>
                      </a:pPr>
                      <a:endParaRPr lang="en-US" sz="1200" b="1" dirty="0">
                        <a:solidFill>
                          <a:srgbClr val="00B050"/>
                        </a:solidFill>
                        <a:latin typeface="+mn-lt"/>
                      </a:endParaRPr>
                    </a:p>
                  </a:txBody>
                  <a:tcPr marL="68580" marR="68580" marT="72000" marB="72000" anchor="ctr">
                    <a:solidFill>
                      <a:schemeClr val="bg2">
                        <a:lumMod val="90000"/>
                      </a:schemeClr>
                    </a:solidFill>
                  </a:tcPr>
                </a:tc>
                <a:tc>
                  <a:txBody>
                    <a:bodyPr/>
                    <a:lstStyle/>
                    <a:p>
                      <a:pPr algn="ctr">
                        <a:spcBef>
                          <a:spcPts val="0"/>
                        </a:spcBef>
                        <a:spcAft>
                          <a:spcPts val="0"/>
                        </a:spcAft>
                      </a:pPr>
                      <a:r>
                        <a:rPr lang="en-US" sz="1200" b="1" dirty="0">
                          <a:solidFill>
                            <a:srgbClr val="FF9300"/>
                          </a:solidFill>
                          <a:latin typeface="+mn-lt"/>
                        </a:rPr>
                        <a:t>X</a:t>
                      </a:r>
                    </a:p>
                  </a:txBody>
                  <a:tcPr marL="68580" marR="68580" marT="72000" marB="72000" anchor="ctr">
                    <a:solidFill>
                      <a:schemeClr val="bg2">
                        <a:lumMod val="90000"/>
                      </a:schemeClr>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mn-lt"/>
                          <a:ea typeface="+mn-ea"/>
                          <a:cs typeface="+mn-cs"/>
                          <a:sym typeface="Calibri"/>
                        </a:rPr>
                        <a:t>X</a:t>
                      </a:r>
                    </a:p>
                  </a:txBody>
                  <a:tcPr marL="68580" marR="68580" marT="72000" marB="72000" anchor="ctr">
                    <a:solidFill>
                      <a:schemeClr val="bg2">
                        <a:lumMod val="90000"/>
                      </a:schemeClr>
                    </a:solidFill>
                  </a:tcPr>
                </a:tc>
                <a:tc>
                  <a:txBody>
                    <a:bodyPr/>
                    <a:lstStyle/>
                    <a:p>
                      <a:pPr algn="ctr">
                        <a:spcBef>
                          <a:spcPts val="0"/>
                        </a:spcBef>
                        <a:spcAft>
                          <a:spcPts val="0"/>
                        </a:spcAft>
                      </a:pPr>
                      <a:r>
                        <a:rPr lang="en-US" sz="1200" b="1" dirty="0">
                          <a:solidFill>
                            <a:schemeClr val="dk1"/>
                          </a:solidFill>
                          <a:effectLst/>
                          <a:latin typeface="+mn-lt"/>
                          <a:ea typeface="+mn-ea"/>
                          <a:cs typeface="+mn-cs"/>
                          <a:sym typeface="Calibri"/>
                        </a:rPr>
                        <a:t>WGISS</a:t>
                      </a:r>
                      <a:endParaRPr lang="en-US" b="1" dirty="0"/>
                    </a:p>
                  </a:txBody>
                  <a:tcPr marL="68580" marR="68580" marT="72000" marB="72000" anchor="ctr">
                    <a:solidFill>
                      <a:schemeClr val="bg2">
                        <a:lumMod val="90000"/>
                      </a:schemeClr>
                    </a:solidFill>
                  </a:tcPr>
                </a:tc>
                <a:extLst>
                  <a:ext uri="{0D108BD9-81ED-4DB2-BD59-A6C34878D82A}">
                    <a16:rowId xmlns:a16="http://schemas.microsoft.com/office/drawing/2014/main" val="2417362513"/>
                  </a:ext>
                </a:extLst>
              </a:tr>
              <a:tr h="0">
                <a:tc vMerge="1">
                  <a:txBody>
                    <a:bodyPr/>
                    <a:lstStyle/>
                    <a:p>
                      <a:pPr algn="ctr">
                        <a:spcBef>
                          <a:spcPts val="0"/>
                        </a:spcBef>
                        <a:spcAft>
                          <a:spcPts val="0"/>
                        </a:spcAft>
                      </a:pP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40000"/>
                        <a:lumOff val="60000"/>
                      </a:schemeClr>
                    </a:solidFill>
                  </a:tcPr>
                </a:tc>
                <a:tc rowSpan="2">
                  <a:txBody>
                    <a:bodyPr/>
                    <a:lstStyle/>
                    <a:p>
                      <a:pPr algn="ctr">
                        <a:spcBef>
                          <a:spcPts val="0"/>
                        </a:spcBef>
                        <a:spcAft>
                          <a:spcPts val="0"/>
                        </a:spcAft>
                      </a:pPr>
                      <a:r>
                        <a:rPr lang="en-US" sz="1200" b="1" dirty="0">
                          <a:effectLst/>
                        </a:rPr>
                        <a:t>3</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40000"/>
                        <a:lumOff val="60000"/>
                      </a:schemeClr>
                    </a:solidFill>
                  </a:tcPr>
                </a:tc>
                <a:tc rowSpan="2">
                  <a:txBody>
                    <a:bodyPr/>
                    <a:lstStyle/>
                    <a:p>
                      <a:pPr algn="ctr">
                        <a:spcBef>
                          <a:spcPts val="0"/>
                        </a:spcBef>
                        <a:spcAft>
                          <a:spcPts val="0"/>
                        </a:spcAft>
                      </a:pPr>
                      <a:r>
                        <a:rPr lang="en-US" sz="1200" b="1" dirty="0">
                          <a:effectLst/>
                        </a:rPr>
                        <a:t>EO Capacity Building</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40000"/>
                        <a:lumOff val="60000"/>
                      </a:schemeClr>
                    </a:solidFill>
                  </a:tcPr>
                </a:tc>
                <a:tc>
                  <a:txBody>
                    <a:bodyPr/>
                    <a:lstStyle/>
                    <a:p>
                      <a:pPr marL="342900" lvl="0" indent="-342900" algn="l">
                        <a:spcBef>
                          <a:spcPts val="0"/>
                        </a:spcBef>
                        <a:spcAft>
                          <a:spcPts val="0"/>
                        </a:spcAft>
                        <a:buFont typeface="Wingdings" pitchFamily="2" charset="2"/>
                        <a:buChar char=""/>
                      </a:pPr>
                      <a:r>
                        <a:rPr lang="en-US" sz="1200" b="0" dirty="0">
                          <a:solidFill>
                            <a:schemeClr val="dk1"/>
                          </a:solidFill>
                          <a:effectLst/>
                          <a:latin typeface="+mn-lt"/>
                          <a:ea typeface="+mn-ea"/>
                          <a:cs typeface="+mn-cs"/>
                          <a:sym typeface="Calibri"/>
                        </a:rPr>
                        <a:t>Capacity building webinars/training  </a:t>
                      </a:r>
                      <a:br>
                        <a:rPr lang="en-US" sz="1200" b="0" dirty="0">
                          <a:solidFill>
                            <a:schemeClr val="dk1"/>
                          </a:solidFill>
                          <a:effectLst/>
                          <a:latin typeface="+mn-lt"/>
                          <a:ea typeface="+mn-ea"/>
                          <a:cs typeface="+mn-cs"/>
                          <a:sym typeface="Calibri"/>
                        </a:rPr>
                      </a:br>
                      <a:r>
                        <a:rPr lang="en-US" sz="1200" b="0" dirty="0">
                          <a:solidFill>
                            <a:schemeClr val="dk1"/>
                          </a:solidFill>
                          <a:effectLst/>
                          <a:latin typeface="+mn-lt"/>
                          <a:ea typeface="+mn-ea"/>
                          <a:cs typeface="+mn-cs"/>
                          <a:sym typeface="Calibri"/>
                        </a:rPr>
                        <a:t>(organized by SDG indicator)</a:t>
                      </a:r>
                    </a:p>
                  </a:txBody>
                  <a:tcPr marL="68580" marR="68580" marT="72000" marB="72000" anchor="ctr">
                    <a:solidFill>
                      <a:schemeClr val="bg2">
                        <a:lumMod val="90000"/>
                      </a:schemeClr>
                    </a:solidFill>
                  </a:tcPr>
                </a:tc>
                <a:tc>
                  <a:txBody>
                    <a:bodyPr/>
                    <a:lstStyle/>
                    <a:p>
                      <a:pPr algn="ctr">
                        <a:spcBef>
                          <a:spcPts val="0"/>
                        </a:spcBef>
                        <a:spcAft>
                          <a:spcPts val="0"/>
                        </a:spcAft>
                      </a:pPr>
                      <a:endParaRPr lang="en-US" sz="1200" b="1" dirty="0">
                        <a:solidFill>
                          <a:srgbClr val="00B050"/>
                        </a:solidFill>
                        <a:effectLst/>
                        <a:latin typeface="+mn-lt"/>
                        <a:ea typeface="+mn-ea"/>
                        <a:cs typeface="+mn-cs"/>
                        <a:sym typeface="Calibri"/>
                      </a:endParaRPr>
                    </a:p>
                  </a:txBody>
                  <a:tcPr marL="68580" marR="68580" marT="72000" marB="72000" anchor="ctr">
                    <a:solidFill>
                      <a:schemeClr val="bg2">
                        <a:lumMod val="90000"/>
                      </a:schemeClr>
                    </a:solidFill>
                  </a:tcPr>
                </a:tc>
                <a:tc>
                  <a:txBody>
                    <a:bodyPr/>
                    <a:lstStyle/>
                    <a:p>
                      <a:pPr algn="ctr">
                        <a:spcBef>
                          <a:spcPts val="0"/>
                        </a:spcBef>
                        <a:spcAft>
                          <a:spcPts val="0"/>
                        </a:spcAft>
                      </a:pPr>
                      <a:r>
                        <a:rPr lang="en-US" sz="1200" b="1" dirty="0">
                          <a:solidFill>
                            <a:srgbClr val="FF9300"/>
                          </a:solidFill>
                          <a:effectLst/>
                          <a:latin typeface="+mn-lt"/>
                          <a:ea typeface="+mn-ea"/>
                          <a:cs typeface="+mn-cs"/>
                          <a:sym typeface="Calibri"/>
                        </a:rPr>
                        <a:t>X</a:t>
                      </a:r>
                    </a:p>
                  </a:txBody>
                  <a:tcPr marL="68580" marR="68580" marT="72000" marB="72000" anchor="ctr">
                    <a:solidFill>
                      <a:schemeClr val="bg2">
                        <a:lumMod val="90000"/>
                      </a:schemeClr>
                    </a:solidFill>
                  </a:tcPr>
                </a:tc>
                <a:tc>
                  <a:txBody>
                    <a:bodyPr/>
                    <a:lstStyle/>
                    <a:p>
                      <a:pPr algn="ctr">
                        <a:spcBef>
                          <a:spcPts val="0"/>
                        </a:spcBef>
                        <a:spcAft>
                          <a:spcPts val="0"/>
                        </a:spcAft>
                      </a:pPr>
                      <a:r>
                        <a:rPr lang="en-US" sz="1200" b="1" dirty="0">
                          <a:solidFill>
                            <a:srgbClr val="FF0000"/>
                          </a:solidFill>
                          <a:effectLst/>
                          <a:latin typeface="+mn-lt"/>
                          <a:ea typeface="+mn-ea"/>
                          <a:cs typeface="+mn-cs"/>
                          <a:sym typeface="Calibri"/>
                        </a:rPr>
                        <a:t>X</a:t>
                      </a:r>
                    </a:p>
                  </a:txBody>
                  <a:tcPr marL="68580" marR="68580" marT="72000" marB="72000" anchor="ctr">
                    <a:solidFill>
                      <a:schemeClr val="bg2">
                        <a:lumMod val="90000"/>
                      </a:schemeClr>
                    </a:solidFill>
                  </a:tcPr>
                </a:tc>
                <a:tc rowSpan="2">
                  <a:txBody>
                    <a:bodyPr/>
                    <a:lstStyle/>
                    <a:p>
                      <a:pPr algn="ctr">
                        <a:spcBef>
                          <a:spcPts val="0"/>
                        </a:spcBef>
                        <a:spcAft>
                          <a:spcPts val="0"/>
                        </a:spcAft>
                      </a:pPr>
                      <a:r>
                        <a:rPr lang="en-US" sz="1200" dirty="0" err="1">
                          <a:solidFill>
                            <a:schemeClr val="dk1"/>
                          </a:solidFill>
                          <a:effectLst/>
                          <a:latin typeface="+mn-lt"/>
                          <a:ea typeface="+mn-ea"/>
                          <a:cs typeface="+mn-cs"/>
                          <a:sym typeface="Calibri"/>
                        </a:rPr>
                        <a:t>WGCapD</a:t>
                      </a:r>
                      <a:br>
                        <a:rPr lang="en-US" sz="1200" dirty="0">
                          <a:solidFill>
                            <a:schemeClr val="dk1"/>
                          </a:solidFill>
                          <a:effectLst/>
                          <a:latin typeface="+mn-lt"/>
                          <a:ea typeface="+mn-ea"/>
                          <a:cs typeface="+mn-cs"/>
                          <a:sym typeface="Calibri"/>
                        </a:rPr>
                      </a:br>
                      <a:r>
                        <a:rPr lang="en-US" sz="1200" b="1" dirty="0">
                          <a:solidFill>
                            <a:schemeClr val="dk1"/>
                          </a:solidFill>
                          <a:effectLst/>
                          <a:latin typeface="+mn-lt"/>
                          <a:ea typeface="+mn-ea"/>
                          <a:cs typeface="+mn-cs"/>
                          <a:sym typeface="Calibri"/>
                        </a:rPr>
                        <a:t>WGISS</a:t>
                      </a:r>
                    </a:p>
                  </a:txBody>
                  <a:tcPr marL="68580" marR="68580" marT="72000" marB="72000" anchor="ctr">
                    <a:solidFill>
                      <a:schemeClr val="bg2">
                        <a:lumMod val="90000"/>
                      </a:schemeClr>
                    </a:solidFill>
                  </a:tcPr>
                </a:tc>
                <a:extLst>
                  <a:ext uri="{0D108BD9-81ED-4DB2-BD59-A6C34878D82A}">
                    <a16:rowId xmlns:a16="http://schemas.microsoft.com/office/drawing/2014/main" val="2608654425"/>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l">
                        <a:spcBef>
                          <a:spcPts val="0"/>
                        </a:spcBef>
                        <a:spcAft>
                          <a:spcPts val="0"/>
                        </a:spcAft>
                        <a:buFont typeface="Wingdings" pitchFamily="2" charset="2"/>
                        <a:buChar char=""/>
                      </a:pPr>
                      <a:r>
                        <a:rPr lang="en-US" sz="1200" b="0" dirty="0">
                          <a:solidFill>
                            <a:schemeClr val="dk1"/>
                          </a:solidFill>
                          <a:effectLst/>
                          <a:latin typeface="+mn-lt"/>
                          <a:ea typeface="+mn-ea"/>
                          <a:cs typeface="+mn-cs"/>
                          <a:sym typeface="Calibri"/>
                        </a:rPr>
                        <a:t>Support to EO4SDG MOOCs on SDGs (one MOOC per SDG goal)</a:t>
                      </a:r>
                    </a:p>
                  </a:txBody>
                  <a:tcPr marL="68580" marR="68580" marT="72000" marB="72000" anchor="ctr">
                    <a:solidFill>
                      <a:schemeClr val="bg2">
                        <a:lumMod val="90000"/>
                      </a:schemeClr>
                    </a:solidFill>
                  </a:tcPr>
                </a:tc>
                <a:tc>
                  <a:txBody>
                    <a:bodyPr/>
                    <a:lstStyle/>
                    <a:p>
                      <a:pPr algn="ctr">
                        <a:spcBef>
                          <a:spcPts val="0"/>
                        </a:spcBef>
                        <a:spcAft>
                          <a:spcPts val="0"/>
                        </a:spcAft>
                      </a:pPr>
                      <a:endParaRPr lang="en-US" sz="1200" b="1" dirty="0">
                        <a:solidFill>
                          <a:srgbClr val="00B050"/>
                        </a:solidFill>
                        <a:latin typeface="+mn-lt"/>
                      </a:endParaRPr>
                    </a:p>
                  </a:txBody>
                  <a:tcPr marL="68580" marR="68580" marT="72000" marB="72000" anchor="ctr">
                    <a:solidFill>
                      <a:schemeClr val="bg2">
                        <a:lumMod val="90000"/>
                      </a:schemeClr>
                    </a:solidFill>
                  </a:tcPr>
                </a:tc>
                <a:tc>
                  <a:txBody>
                    <a:bodyPr/>
                    <a:lstStyle/>
                    <a:p>
                      <a:pPr algn="ctr">
                        <a:spcBef>
                          <a:spcPts val="0"/>
                        </a:spcBef>
                        <a:spcAft>
                          <a:spcPts val="0"/>
                        </a:spcAft>
                      </a:pPr>
                      <a:r>
                        <a:rPr lang="en-US" sz="1200" b="1" dirty="0">
                          <a:solidFill>
                            <a:srgbClr val="FF9300"/>
                          </a:solidFill>
                          <a:latin typeface="+mn-lt"/>
                        </a:rPr>
                        <a:t>X</a:t>
                      </a:r>
                    </a:p>
                  </a:txBody>
                  <a:tcPr marL="68580" marR="68580" marT="72000" marB="72000" anchor="ctr">
                    <a:solidFill>
                      <a:schemeClr val="bg2">
                        <a:lumMod val="90000"/>
                      </a:schemeClr>
                    </a:solidFill>
                  </a:tcPr>
                </a:tc>
                <a:tc>
                  <a:txBody>
                    <a:bodyPr/>
                    <a:lstStyle/>
                    <a:p>
                      <a:pPr algn="ctr">
                        <a:spcBef>
                          <a:spcPts val="0"/>
                        </a:spcBef>
                        <a:spcAft>
                          <a:spcPts val="0"/>
                        </a:spcAft>
                      </a:pPr>
                      <a:r>
                        <a:rPr lang="en-US" sz="1200" b="1" dirty="0">
                          <a:solidFill>
                            <a:srgbClr val="FF0000"/>
                          </a:solidFill>
                          <a:latin typeface="+mn-lt"/>
                        </a:rPr>
                        <a:t>X</a:t>
                      </a:r>
                    </a:p>
                  </a:txBody>
                  <a:tcPr marL="68580" marR="68580" marT="72000" marB="72000"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99056056"/>
                  </a:ext>
                </a:extLst>
              </a:tr>
              <a:tr h="0">
                <a:tc rowSpan="5">
                  <a:txBody>
                    <a:bodyPr/>
                    <a:lstStyle/>
                    <a:p>
                      <a:pPr algn="ctr">
                        <a:spcBef>
                          <a:spcPts val="0"/>
                        </a:spcBef>
                        <a:spcAft>
                          <a:spcPts val="0"/>
                        </a:spcAft>
                      </a:pPr>
                      <a:r>
                        <a:rPr lang="en-US" sz="1050" b="1" dirty="0">
                          <a:solidFill>
                            <a:schemeClr val="bg1"/>
                          </a:solidFill>
                          <a:effectLst/>
                          <a:latin typeface="+mn-lt"/>
                          <a:ea typeface="Times New Roman" panose="02020603050405020304" pitchFamily="18" charset="0"/>
                        </a:rPr>
                        <a:t>MID TERM ACTIVTIES (post </a:t>
                      </a:r>
                      <a:r>
                        <a:rPr lang="en-US" sz="1100" b="1" dirty="0">
                          <a:solidFill>
                            <a:schemeClr val="bg1"/>
                          </a:solidFill>
                          <a:effectLst/>
                          <a:latin typeface="+mn-lt"/>
                          <a:ea typeface="Times New Roman" panose="02020603050405020304" pitchFamily="18" charset="0"/>
                        </a:rPr>
                        <a:t>2020)</a:t>
                      </a:r>
                    </a:p>
                  </a:txBody>
                  <a:tcPr marL="68580" marR="68580" marT="72000" marB="72000" vert="vert270" anchor="ctr">
                    <a:solidFill>
                      <a:schemeClr val="accent6">
                        <a:lumMod val="75000"/>
                      </a:schemeClr>
                    </a:solidFill>
                  </a:tcPr>
                </a:tc>
                <a:tc rowSpan="2">
                  <a:txBody>
                    <a:bodyPr/>
                    <a:lstStyle/>
                    <a:p>
                      <a:pPr algn="ctr">
                        <a:spcBef>
                          <a:spcPts val="0"/>
                        </a:spcBef>
                        <a:spcAft>
                          <a:spcPts val="0"/>
                        </a:spcAft>
                      </a:pPr>
                      <a:r>
                        <a:rPr lang="en-US" sz="1200" b="1" dirty="0">
                          <a:effectLst/>
                        </a:rPr>
                        <a:t>4</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20000"/>
                        <a:lumOff val="80000"/>
                      </a:schemeClr>
                    </a:solidFill>
                  </a:tcPr>
                </a:tc>
                <a:tc rowSpan="2">
                  <a:txBody>
                    <a:bodyPr/>
                    <a:lstStyle/>
                    <a:p>
                      <a:pPr algn="ctr">
                        <a:spcBef>
                          <a:spcPts val="0"/>
                        </a:spcBef>
                        <a:spcAft>
                          <a:spcPts val="0"/>
                        </a:spcAft>
                      </a:pPr>
                      <a:r>
                        <a:rPr lang="en-US" sz="1200" b="1" dirty="0">
                          <a:effectLst/>
                        </a:rPr>
                        <a:t>EO Good Practices Guidance</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20000"/>
                        <a:lumOff val="80000"/>
                      </a:schemeClr>
                    </a:solidFill>
                  </a:tcPr>
                </a:tc>
                <a:tc>
                  <a:txBody>
                    <a:bodyPr/>
                    <a:lstStyle/>
                    <a:p>
                      <a:pPr marL="342900" lvl="0" indent="-342900" algn="l">
                        <a:spcBef>
                          <a:spcPts val="0"/>
                        </a:spcBef>
                        <a:spcAft>
                          <a:spcPts val="0"/>
                        </a:spcAft>
                        <a:buFont typeface="Wingdings" pitchFamily="2" charset="2"/>
                        <a:buChar char=""/>
                      </a:pPr>
                      <a:r>
                        <a:rPr lang="en-US" sz="1200" b="0" dirty="0">
                          <a:solidFill>
                            <a:schemeClr val="dk1"/>
                          </a:solidFill>
                          <a:effectLst/>
                          <a:latin typeface="+mn-lt"/>
                          <a:ea typeface="+mn-ea"/>
                          <a:cs typeface="+mn-cs"/>
                          <a:sym typeface="Calibri"/>
                        </a:rPr>
                        <a:t>EO Good Practice Guidance for SDG indicators</a:t>
                      </a:r>
                      <a:br>
                        <a:rPr lang="en-US" sz="1200" b="0" dirty="0">
                          <a:solidFill>
                            <a:schemeClr val="dk1"/>
                          </a:solidFill>
                          <a:effectLst/>
                          <a:latin typeface="+mn-lt"/>
                          <a:ea typeface="+mn-ea"/>
                          <a:cs typeface="+mn-cs"/>
                          <a:sym typeface="Calibri"/>
                        </a:rPr>
                      </a:br>
                      <a:r>
                        <a:rPr lang="en-US" sz="1200" b="0" dirty="0">
                          <a:solidFill>
                            <a:schemeClr val="dk1"/>
                          </a:solidFill>
                          <a:effectLst/>
                          <a:latin typeface="+mn-lt"/>
                          <a:ea typeface="+mn-ea"/>
                          <a:cs typeface="+mn-cs"/>
                          <a:sym typeface="Calibri"/>
                        </a:rPr>
                        <a:t>(one GPG for each SDG indicator)</a:t>
                      </a:r>
                    </a:p>
                  </a:txBody>
                  <a:tcPr marL="68580" marR="68580" marT="72000" marB="72000" anchor="ctr">
                    <a:solidFill>
                      <a:schemeClr val="accent1">
                        <a:lumMod val="20000"/>
                        <a:lumOff val="80000"/>
                      </a:schemeClr>
                    </a:solidFill>
                  </a:tcPr>
                </a:tc>
                <a:tc>
                  <a:txBody>
                    <a:bodyPr/>
                    <a:lstStyle/>
                    <a:p>
                      <a:pPr algn="ctr">
                        <a:spcBef>
                          <a:spcPts val="0"/>
                        </a:spcBef>
                        <a:spcAft>
                          <a:spcPts val="0"/>
                        </a:spcAft>
                      </a:pPr>
                      <a:endParaRPr lang="en-US" sz="1200" b="1" dirty="0">
                        <a:solidFill>
                          <a:srgbClr val="00B050"/>
                        </a:solidFill>
                        <a:effectLst/>
                        <a:latin typeface="+mn-lt"/>
                        <a:ea typeface="+mn-ea"/>
                        <a:cs typeface="+mn-cs"/>
                        <a:sym typeface="Calibri"/>
                      </a:endParaRPr>
                    </a:p>
                  </a:txBody>
                  <a:tcPr marL="68580" marR="68580" marT="72000" marB="72000" anchor="ctr">
                    <a:solidFill>
                      <a:schemeClr val="accent1">
                        <a:lumMod val="20000"/>
                        <a:lumOff val="80000"/>
                      </a:schemeClr>
                    </a:solidFill>
                  </a:tcPr>
                </a:tc>
                <a:tc>
                  <a:txBody>
                    <a:bodyPr/>
                    <a:lstStyle/>
                    <a:p>
                      <a:pPr algn="ctr">
                        <a:spcBef>
                          <a:spcPts val="0"/>
                        </a:spcBef>
                        <a:spcAft>
                          <a:spcPts val="0"/>
                        </a:spcAft>
                      </a:pPr>
                      <a:r>
                        <a:rPr lang="en-US" sz="1200" b="1" dirty="0">
                          <a:solidFill>
                            <a:srgbClr val="FF9300"/>
                          </a:solidFill>
                          <a:effectLst/>
                          <a:latin typeface="+mn-lt"/>
                          <a:ea typeface="+mn-ea"/>
                          <a:cs typeface="+mn-cs"/>
                          <a:sym typeface="Calibri"/>
                        </a:rPr>
                        <a:t>X</a:t>
                      </a:r>
                    </a:p>
                  </a:txBody>
                  <a:tcPr marL="68580" marR="68580" marT="72000" marB="72000" anchor="ctr">
                    <a:solidFill>
                      <a:schemeClr val="accent1">
                        <a:lumMod val="20000"/>
                        <a:lumOff val="80000"/>
                      </a:schemeClr>
                    </a:solidFill>
                  </a:tcPr>
                </a:tc>
                <a:tc>
                  <a:txBody>
                    <a:bodyPr/>
                    <a:lstStyle/>
                    <a:p>
                      <a:pPr algn="ctr">
                        <a:spcBef>
                          <a:spcPts val="0"/>
                        </a:spcBef>
                        <a:spcAft>
                          <a:spcPts val="0"/>
                        </a:spcAft>
                      </a:pPr>
                      <a:endParaRPr lang="en-US" sz="1200" b="1" dirty="0">
                        <a:solidFill>
                          <a:srgbClr val="FF0000"/>
                        </a:solidFill>
                        <a:effectLst/>
                        <a:latin typeface="+mn-lt"/>
                        <a:ea typeface="+mn-ea"/>
                        <a:cs typeface="+mn-cs"/>
                        <a:sym typeface="Calibri"/>
                      </a:endParaRPr>
                    </a:p>
                  </a:txBody>
                  <a:tcPr marL="68580" marR="68580" marT="72000" marB="72000" anchor="ctr">
                    <a:solidFill>
                      <a:schemeClr val="accent1">
                        <a:lumMod val="20000"/>
                        <a:lumOff val="80000"/>
                      </a:schemeClr>
                    </a:solidFill>
                  </a:tcPr>
                </a:tc>
                <a:tc>
                  <a:txBody>
                    <a:bodyPr/>
                    <a:lstStyle/>
                    <a:p>
                      <a:pPr algn="ctr">
                        <a:spcBef>
                          <a:spcPts val="0"/>
                        </a:spcBef>
                        <a:spcAft>
                          <a:spcPts val="0"/>
                        </a:spcAft>
                      </a:pPr>
                      <a:r>
                        <a:rPr lang="en-US" sz="1200" dirty="0">
                          <a:solidFill>
                            <a:schemeClr val="dk1"/>
                          </a:solidFill>
                          <a:effectLst/>
                          <a:latin typeface="+mn-lt"/>
                          <a:ea typeface="+mn-ea"/>
                          <a:cs typeface="+mn-cs"/>
                          <a:sym typeface="Calibri"/>
                        </a:rPr>
                        <a:t> LSI-VC</a:t>
                      </a:r>
                      <a:br>
                        <a:rPr lang="en-US" sz="1200" dirty="0">
                          <a:solidFill>
                            <a:schemeClr val="dk1"/>
                          </a:solidFill>
                          <a:effectLst/>
                          <a:latin typeface="+mn-lt"/>
                          <a:ea typeface="+mn-ea"/>
                          <a:cs typeface="+mn-cs"/>
                          <a:sym typeface="Calibri"/>
                        </a:rPr>
                      </a:br>
                      <a:r>
                        <a:rPr lang="en-US" sz="1200" dirty="0">
                          <a:solidFill>
                            <a:schemeClr val="dk1"/>
                          </a:solidFill>
                          <a:effectLst/>
                          <a:latin typeface="+mn-lt"/>
                          <a:ea typeface="+mn-ea"/>
                          <a:cs typeface="+mn-cs"/>
                          <a:sym typeface="Calibri"/>
                        </a:rPr>
                        <a:t>(CARDL)</a:t>
                      </a:r>
                    </a:p>
                  </a:txBody>
                  <a:tcPr marL="68580" marR="68580" marT="72000" marB="72000" anchor="ctr">
                    <a:solidFill>
                      <a:schemeClr val="accent1">
                        <a:lumMod val="20000"/>
                        <a:lumOff val="80000"/>
                      </a:schemeClr>
                    </a:solidFill>
                  </a:tcPr>
                </a:tc>
                <a:extLst>
                  <a:ext uri="{0D108BD9-81ED-4DB2-BD59-A6C34878D82A}">
                    <a16:rowId xmlns:a16="http://schemas.microsoft.com/office/drawing/2014/main" val="2225500609"/>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marR="0" lvl="0" indent="-342900" algn="l" defTabSz="457200" eaLnBrk="1" fontAlgn="auto" latinLnBrk="0" hangingPunct="1">
                        <a:lnSpc>
                          <a:spcPct val="100000"/>
                        </a:lnSpc>
                        <a:spcBef>
                          <a:spcPts val="0"/>
                        </a:spcBef>
                        <a:spcAft>
                          <a:spcPts val="0"/>
                        </a:spcAft>
                        <a:buClrTx/>
                        <a:buSzTx/>
                        <a:buFont typeface="Wingdings" pitchFamily="2" charset="2"/>
                        <a:buChar char=""/>
                        <a:tabLst/>
                        <a:defRPr/>
                      </a:pPr>
                      <a:r>
                        <a:rPr lang="en-US" sz="1200" b="0" dirty="0">
                          <a:solidFill>
                            <a:schemeClr val="dk1"/>
                          </a:solidFill>
                          <a:effectLst/>
                          <a:latin typeface="+mn-lt"/>
                          <a:ea typeface="+mn-ea"/>
                          <a:cs typeface="+mn-cs"/>
                          <a:sym typeface="Calibri"/>
                        </a:rPr>
                        <a:t>R&amp;D agenda on improved methods for SDG indicators</a:t>
                      </a:r>
                      <a:br>
                        <a:rPr lang="en-US" sz="1200" b="0" dirty="0">
                          <a:solidFill>
                            <a:schemeClr val="dk1"/>
                          </a:solidFill>
                          <a:effectLst/>
                          <a:latin typeface="+mn-lt"/>
                          <a:ea typeface="+mn-ea"/>
                          <a:cs typeface="+mn-cs"/>
                          <a:sym typeface="Calibri"/>
                        </a:rPr>
                      </a:br>
                      <a:r>
                        <a:rPr lang="en-US" sz="1200" b="0" dirty="0">
                          <a:solidFill>
                            <a:schemeClr val="dk1"/>
                          </a:solidFill>
                          <a:effectLst/>
                          <a:latin typeface="+mn-lt"/>
                          <a:ea typeface="+mn-ea"/>
                          <a:cs typeface="+mn-cs"/>
                          <a:sym typeface="Calibri"/>
                        </a:rPr>
                        <a:t>(one R&amp;D Agenda for each SDG indicator)</a:t>
                      </a:r>
                    </a:p>
                  </a:txBody>
                  <a:tcPr marL="68580" marR="68580" marT="72000" marB="72000" anchor="ctr">
                    <a:solidFill>
                      <a:schemeClr val="accent1">
                        <a:lumMod val="20000"/>
                        <a:lumOff val="80000"/>
                      </a:schemeClr>
                    </a:solidFill>
                  </a:tcPr>
                </a:tc>
                <a:tc>
                  <a:txBody>
                    <a:bodyPr/>
                    <a:lstStyle/>
                    <a:p>
                      <a:pPr algn="ctr">
                        <a:spcBef>
                          <a:spcPts val="0"/>
                        </a:spcBef>
                        <a:spcAft>
                          <a:spcPts val="0"/>
                        </a:spcAft>
                      </a:pPr>
                      <a:r>
                        <a:rPr lang="en-US" sz="1200" b="1" dirty="0">
                          <a:solidFill>
                            <a:srgbClr val="00B050"/>
                          </a:solidFill>
                          <a:effectLst/>
                          <a:latin typeface="+mn-lt"/>
                          <a:ea typeface="+mn-ea"/>
                          <a:cs typeface="+mn-cs"/>
                          <a:sym typeface="Calibri"/>
                        </a:rPr>
                        <a:t>X</a:t>
                      </a:r>
                    </a:p>
                  </a:txBody>
                  <a:tcPr marL="68580" marR="68580" marT="72000" marB="72000" anchor="ctr">
                    <a:solidFill>
                      <a:schemeClr val="accent1">
                        <a:lumMod val="20000"/>
                        <a:lumOff val="80000"/>
                      </a:schemeClr>
                    </a:solidFill>
                  </a:tcPr>
                </a:tc>
                <a:tc>
                  <a:txBody>
                    <a:bodyPr/>
                    <a:lstStyle/>
                    <a:p>
                      <a:pPr algn="ctr">
                        <a:spcBef>
                          <a:spcPts val="0"/>
                        </a:spcBef>
                        <a:spcAft>
                          <a:spcPts val="0"/>
                        </a:spcAft>
                      </a:pPr>
                      <a:endParaRPr lang="en-US" sz="1200" b="1" dirty="0">
                        <a:solidFill>
                          <a:srgbClr val="FF9300"/>
                        </a:solidFill>
                        <a:effectLst/>
                        <a:latin typeface="+mn-lt"/>
                        <a:ea typeface="+mn-ea"/>
                        <a:cs typeface="+mn-cs"/>
                        <a:sym typeface="Calibri"/>
                      </a:endParaRPr>
                    </a:p>
                  </a:txBody>
                  <a:tcPr marL="68580" marR="68580" marT="72000" marB="72000" anchor="ctr">
                    <a:solidFill>
                      <a:schemeClr val="accent1">
                        <a:lumMod val="20000"/>
                        <a:lumOff val="80000"/>
                      </a:schemeClr>
                    </a:solidFill>
                  </a:tcPr>
                </a:tc>
                <a:tc>
                  <a:txBody>
                    <a:bodyPr/>
                    <a:lstStyle/>
                    <a:p>
                      <a:pPr algn="ctr">
                        <a:spcBef>
                          <a:spcPts val="0"/>
                        </a:spcBef>
                        <a:spcAft>
                          <a:spcPts val="0"/>
                        </a:spcAft>
                      </a:pPr>
                      <a:endParaRPr lang="en-US" sz="1200" b="1" dirty="0">
                        <a:solidFill>
                          <a:srgbClr val="FF0000"/>
                        </a:solidFill>
                        <a:effectLst/>
                        <a:latin typeface="+mn-lt"/>
                        <a:ea typeface="+mn-ea"/>
                        <a:cs typeface="+mn-cs"/>
                        <a:sym typeface="Calibri"/>
                      </a:endParaRPr>
                    </a:p>
                  </a:txBody>
                  <a:tcPr marL="68580" marR="68580" marT="72000" marB="72000" anchor="ctr">
                    <a:solidFill>
                      <a:schemeClr val="accent1">
                        <a:lumMod val="20000"/>
                        <a:lumOff val="80000"/>
                      </a:schemeClr>
                    </a:solidFill>
                  </a:tcPr>
                </a:tc>
                <a:tc>
                  <a:txBody>
                    <a:bodyPr/>
                    <a:lstStyle/>
                    <a:p>
                      <a:pPr algn="ctr">
                        <a:spcBef>
                          <a:spcPts val="0"/>
                        </a:spcBef>
                        <a:spcAft>
                          <a:spcPts val="0"/>
                        </a:spcAft>
                      </a:pPr>
                      <a:endParaRPr lang="en-US" sz="1200" dirty="0">
                        <a:solidFill>
                          <a:schemeClr val="dk1"/>
                        </a:solidFill>
                        <a:effectLst/>
                        <a:latin typeface="+mn-lt"/>
                        <a:ea typeface="+mn-ea"/>
                        <a:cs typeface="+mn-cs"/>
                        <a:sym typeface="Calibri"/>
                      </a:endParaRPr>
                    </a:p>
                  </a:txBody>
                  <a:tcPr marL="68580" marR="68580" marT="72000" marB="72000" anchor="ctr">
                    <a:solidFill>
                      <a:schemeClr val="accent1">
                        <a:lumMod val="20000"/>
                        <a:lumOff val="80000"/>
                      </a:schemeClr>
                    </a:solidFill>
                  </a:tcPr>
                </a:tc>
                <a:extLst>
                  <a:ext uri="{0D108BD9-81ED-4DB2-BD59-A6C34878D82A}">
                    <a16:rowId xmlns:a16="http://schemas.microsoft.com/office/drawing/2014/main" val="1047963362"/>
                  </a:ext>
                </a:extLst>
              </a:tr>
              <a:tr h="0">
                <a:tc vMerge="1">
                  <a:txBody>
                    <a:bodyPr/>
                    <a:lstStyle/>
                    <a:p>
                      <a:pPr algn="ctr">
                        <a:spcBef>
                          <a:spcPts val="0"/>
                        </a:spcBef>
                        <a:spcAft>
                          <a:spcPts val="0"/>
                        </a:spcAft>
                      </a:pP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40000"/>
                        <a:lumOff val="60000"/>
                      </a:schemeClr>
                    </a:solidFill>
                  </a:tcPr>
                </a:tc>
                <a:tc rowSpan="2">
                  <a:txBody>
                    <a:bodyPr/>
                    <a:lstStyle/>
                    <a:p>
                      <a:pPr algn="ctr">
                        <a:spcBef>
                          <a:spcPts val="0"/>
                        </a:spcBef>
                        <a:spcAft>
                          <a:spcPts val="0"/>
                        </a:spcAft>
                      </a:pPr>
                      <a:r>
                        <a:rPr lang="en-US" sz="1200" b="1" dirty="0">
                          <a:effectLst/>
                        </a:rPr>
                        <a:t>5</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40000"/>
                        <a:lumOff val="60000"/>
                      </a:schemeClr>
                    </a:solidFill>
                  </a:tcPr>
                </a:tc>
                <a:tc rowSpan="2">
                  <a:txBody>
                    <a:bodyPr/>
                    <a:lstStyle/>
                    <a:p>
                      <a:pPr algn="ctr">
                        <a:spcBef>
                          <a:spcPts val="0"/>
                        </a:spcBef>
                        <a:spcAft>
                          <a:spcPts val="0"/>
                        </a:spcAft>
                      </a:pPr>
                      <a:r>
                        <a:rPr lang="en-US" sz="1200" b="1" dirty="0">
                          <a:effectLst/>
                        </a:rPr>
                        <a:t>EO Demonstration Cases</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solidFill>
                      <a:schemeClr val="accent1">
                        <a:lumMod val="40000"/>
                        <a:lumOff val="60000"/>
                      </a:schemeClr>
                    </a:solidFill>
                  </a:tcPr>
                </a:tc>
                <a:tc>
                  <a:txBody>
                    <a:bodyPr/>
                    <a:lstStyle/>
                    <a:p>
                      <a:pPr marL="342900" lvl="0" indent="-342900" algn="l">
                        <a:spcBef>
                          <a:spcPts val="0"/>
                        </a:spcBef>
                        <a:spcAft>
                          <a:spcPts val="0"/>
                        </a:spcAft>
                        <a:buFont typeface="Wingdings" pitchFamily="2" charset="2"/>
                        <a:buChar char=""/>
                      </a:pPr>
                      <a:r>
                        <a:rPr lang="en-US" sz="1200" b="0" dirty="0">
                          <a:solidFill>
                            <a:schemeClr val="dk1"/>
                          </a:solidFill>
                          <a:effectLst/>
                          <a:latin typeface="+mn-lt"/>
                          <a:ea typeface="+mn-ea"/>
                          <a:cs typeface="+mn-cs"/>
                          <a:sym typeface="Calibri"/>
                        </a:rPr>
                        <a:t>Collection of EO Demonstration Cases for SDG indicators. </a:t>
                      </a:r>
                      <a:br>
                        <a:rPr lang="en-US" sz="1200" b="0" dirty="0">
                          <a:solidFill>
                            <a:schemeClr val="dk1"/>
                          </a:solidFill>
                          <a:effectLst/>
                          <a:latin typeface="+mn-lt"/>
                          <a:ea typeface="+mn-ea"/>
                          <a:cs typeface="+mn-cs"/>
                          <a:sym typeface="Calibri"/>
                        </a:rPr>
                      </a:br>
                      <a:r>
                        <a:rPr lang="en-US" sz="1200" b="0" dirty="0">
                          <a:solidFill>
                            <a:schemeClr val="dk1"/>
                          </a:solidFill>
                          <a:effectLst/>
                          <a:latin typeface="+mn-lt"/>
                          <a:ea typeface="+mn-ea"/>
                          <a:cs typeface="+mn-cs"/>
                          <a:sym typeface="Calibri"/>
                        </a:rPr>
                        <a:t>(one per SDG indicator)</a:t>
                      </a:r>
                    </a:p>
                  </a:txBody>
                  <a:tcPr marL="68580" marR="68580" marT="72000" marB="72000" anchor="ctr">
                    <a:solidFill>
                      <a:schemeClr val="accent1">
                        <a:lumMod val="40000"/>
                        <a:lumOff val="60000"/>
                      </a:schemeClr>
                    </a:solidFill>
                  </a:tcPr>
                </a:tc>
                <a:tc>
                  <a:txBody>
                    <a:bodyPr/>
                    <a:lstStyle/>
                    <a:p>
                      <a:pPr algn="ctr">
                        <a:spcBef>
                          <a:spcPts val="0"/>
                        </a:spcBef>
                        <a:spcAft>
                          <a:spcPts val="0"/>
                        </a:spcAft>
                      </a:pPr>
                      <a:endParaRPr lang="en-US" sz="1200" b="1" dirty="0">
                        <a:solidFill>
                          <a:srgbClr val="00B050"/>
                        </a:solidFill>
                        <a:effectLst/>
                        <a:latin typeface="+mn-lt"/>
                        <a:ea typeface="+mn-ea"/>
                        <a:cs typeface="+mn-cs"/>
                        <a:sym typeface="Calibri"/>
                      </a:endParaRPr>
                    </a:p>
                  </a:txBody>
                  <a:tcPr marL="68580" marR="68580" marT="72000" marB="72000" anchor="ctr">
                    <a:solidFill>
                      <a:schemeClr val="accent1">
                        <a:lumMod val="40000"/>
                        <a:lumOff val="60000"/>
                      </a:schemeClr>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200" b="1" dirty="0">
                          <a:solidFill>
                            <a:srgbClr val="FF9300"/>
                          </a:solidFill>
                          <a:effectLst/>
                          <a:latin typeface="+mn-lt"/>
                          <a:ea typeface="+mn-ea"/>
                          <a:cs typeface="+mn-cs"/>
                          <a:sym typeface="Calibri"/>
                        </a:rPr>
                        <a:t>X</a:t>
                      </a:r>
                    </a:p>
                    <a:p>
                      <a:pPr algn="ctr">
                        <a:spcBef>
                          <a:spcPts val="0"/>
                        </a:spcBef>
                        <a:spcAft>
                          <a:spcPts val="0"/>
                        </a:spcAft>
                      </a:pPr>
                      <a:endParaRPr lang="en-US" sz="1200" b="1" dirty="0">
                        <a:solidFill>
                          <a:srgbClr val="FF9300"/>
                        </a:solidFill>
                        <a:effectLst/>
                        <a:latin typeface="+mn-lt"/>
                        <a:ea typeface="+mn-ea"/>
                        <a:cs typeface="+mn-cs"/>
                        <a:sym typeface="Calibri"/>
                      </a:endParaRPr>
                    </a:p>
                  </a:txBody>
                  <a:tcPr marL="68580" marR="68580" marT="72000" marB="72000" anchor="ctr">
                    <a:solidFill>
                      <a:schemeClr val="accent1">
                        <a:lumMod val="40000"/>
                        <a:lumOff val="60000"/>
                      </a:schemeClr>
                    </a:solidFill>
                  </a:tcPr>
                </a:tc>
                <a:tc>
                  <a:txBody>
                    <a:bodyPr/>
                    <a:lstStyle/>
                    <a:p>
                      <a:pPr algn="ctr">
                        <a:spcBef>
                          <a:spcPts val="0"/>
                        </a:spcBef>
                        <a:spcAft>
                          <a:spcPts val="0"/>
                        </a:spcAft>
                      </a:pPr>
                      <a:r>
                        <a:rPr lang="en-US" sz="1200" b="1" dirty="0">
                          <a:solidFill>
                            <a:srgbClr val="FF0000"/>
                          </a:solidFill>
                          <a:effectLst/>
                          <a:latin typeface="+mn-lt"/>
                          <a:ea typeface="+mn-ea"/>
                          <a:cs typeface="+mn-cs"/>
                          <a:sym typeface="Calibri"/>
                        </a:rPr>
                        <a:t>X</a:t>
                      </a:r>
                    </a:p>
                  </a:txBody>
                  <a:tcPr marL="68580" marR="68580" marT="72000" marB="72000" anchor="ctr">
                    <a:solidFill>
                      <a:schemeClr val="accent1">
                        <a:lumMod val="40000"/>
                        <a:lumOff val="60000"/>
                      </a:schemeClr>
                    </a:solidFill>
                  </a:tcPr>
                </a:tc>
                <a:tc>
                  <a:txBody>
                    <a:bodyPr/>
                    <a:lstStyle/>
                    <a:p>
                      <a:pPr algn="ctr">
                        <a:spcBef>
                          <a:spcPts val="0"/>
                        </a:spcBef>
                        <a:spcAft>
                          <a:spcPts val="0"/>
                        </a:spcAft>
                      </a:pPr>
                      <a:endParaRPr lang="en-US" sz="1200" dirty="0">
                        <a:solidFill>
                          <a:schemeClr val="dk1"/>
                        </a:solidFill>
                        <a:effectLst/>
                        <a:latin typeface="+mn-lt"/>
                        <a:ea typeface="+mn-ea"/>
                        <a:cs typeface="+mn-cs"/>
                        <a:sym typeface="Calibri"/>
                      </a:endParaRPr>
                    </a:p>
                  </a:txBody>
                  <a:tcPr marL="68580" marR="68580" marT="72000" marB="72000" anchor="ctr">
                    <a:solidFill>
                      <a:schemeClr val="accent1">
                        <a:lumMod val="40000"/>
                        <a:lumOff val="60000"/>
                      </a:schemeClr>
                    </a:solidFill>
                  </a:tcPr>
                </a:tc>
                <a:extLst>
                  <a:ext uri="{0D108BD9-81ED-4DB2-BD59-A6C34878D82A}">
                    <a16:rowId xmlns:a16="http://schemas.microsoft.com/office/drawing/2014/main" val="621676976"/>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342900" lvl="0" indent="-342900" algn="l">
                        <a:spcBef>
                          <a:spcPts val="0"/>
                        </a:spcBef>
                        <a:spcAft>
                          <a:spcPts val="0"/>
                        </a:spcAft>
                        <a:buFont typeface="Wingdings" pitchFamily="2" charset="2"/>
                        <a:buChar char=""/>
                      </a:pPr>
                      <a:r>
                        <a:rPr lang="en-US" sz="1200" b="0" dirty="0">
                          <a:solidFill>
                            <a:schemeClr val="dk1"/>
                          </a:solidFill>
                          <a:effectLst/>
                          <a:latin typeface="+mn-lt"/>
                          <a:ea typeface="+mn-ea"/>
                          <a:cs typeface="+mn-cs"/>
                          <a:sym typeface="Calibri"/>
                        </a:rPr>
                        <a:t>Deployment of EO workflows for SDGs on the CEOS Data Cube</a:t>
                      </a:r>
                    </a:p>
                  </a:txBody>
                  <a:tcPr marL="68580" marR="68580" marT="72000" marB="72000" anchor="ctr">
                    <a:solidFill>
                      <a:schemeClr val="accent1">
                        <a:lumMod val="40000"/>
                        <a:lumOff val="60000"/>
                      </a:schemeClr>
                    </a:solidFill>
                  </a:tcPr>
                </a:tc>
                <a:tc>
                  <a:txBody>
                    <a:bodyPr/>
                    <a:lstStyle/>
                    <a:p>
                      <a:pPr algn="ctr">
                        <a:spcBef>
                          <a:spcPts val="0"/>
                        </a:spcBef>
                        <a:spcAft>
                          <a:spcPts val="0"/>
                        </a:spcAft>
                      </a:pPr>
                      <a:endParaRPr lang="en-US" sz="1200" b="1" dirty="0">
                        <a:solidFill>
                          <a:srgbClr val="00B050"/>
                        </a:solidFill>
                        <a:effectLst/>
                        <a:latin typeface="+mn-lt"/>
                        <a:ea typeface="+mn-ea"/>
                        <a:cs typeface="+mn-cs"/>
                        <a:sym typeface="Calibri"/>
                      </a:endParaRPr>
                    </a:p>
                  </a:txBody>
                  <a:tcPr marL="68580" marR="68580" marT="72000" marB="72000" anchor="ctr">
                    <a:solidFill>
                      <a:schemeClr val="accent1">
                        <a:lumMod val="40000"/>
                        <a:lumOff val="60000"/>
                      </a:schemeClr>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1200" b="1" dirty="0">
                          <a:solidFill>
                            <a:srgbClr val="FF9300"/>
                          </a:solidFill>
                          <a:effectLst/>
                          <a:latin typeface="+mn-lt"/>
                          <a:ea typeface="+mn-ea"/>
                          <a:cs typeface="+mn-cs"/>
                          <a:sym typeface="Calibri"/>
                        </a:rPr>
                        <a:t>X</a:t>
                      </a:r>
                    </a:p>
                  </a:txBody>
                  <a:tcPr marL="68580" marR="68580" marT="72000" marB="72000" anchor="ctr">
                    <a:solidFill>
                      <a:schemeClr val="accent1">
                        <a:lumMod val="40000"/>
                        <a:lumOff val="60000"/>
                      </a:schemeClr>
                    </a:solidFill>
                  </a:tcPr>
                </a:tc>
                <a:tc>
                  <a:txBody>
                    <a:bodyPr/>
                    <a:lstStyle/>
                    <a:p>
                      <a:pPr algn="ctr">
                        <a:spcBef>
                          <a:spcPts val="0"/>
                        </a:spcBef>
                        <a:spcAft>
                          <a:spcPts val="0"/>
                        </a:spcAft>
                      </a:pPr>
                      <a:r>
                        <a:rPr lang="en-US" sz="1200" b="1" dirty="0">
                          <a:solidFill>
                            <a:srgbClr val="FF0000"/>
                          </a:solidFill>
                          <a:effectLst/>
                          <a:latin typeface="+mn-lt"/>
                          <a:ea typeface="+mn-ea"/>
                          <a:cs typeface="+mn-cs"/>
                          <a:sym typeface="Calibri"/>
                        </a:rPr>
                        <a:t>X</a:t>
                      </a:r>
                    </a:p>
                  </a:txBody>
                  <a:tcPr marL="68580" marR="68580" marT="72000" marB="72000" anchor="ctr">
                    <a:solidFill>
                      <a:schemeClr val="accent1">
                        <a:lumMod val="40000"/>
                        <a:lumOff val="60000"/>
                      </a:schemeClr>
                    </a:solidFill>
                  </a:tcPr>
                </a:tc>
                <a:tc>
                  <a:txBody>
                    <a:bodyPr/>
                    <a:lstStyle/>
                    <a:p>
                      <a:pPr algn="ctr">
                        <a:spcBef>
                          <a:spcPts val="0"/>
                        </a:spcBef>
                        <a:spcAft>
                          <a:spcPts val="0"/>
                        </a:spcAft>
                      </a:pPr>
                      <a:r>
                        <a:rPr lang="en-US" sz="1200" dirty="0">
                          <a:solidFill>
                            <a:schemeClr val="dk1"/>
                          </a:solidFill>
                          <a:effectLst/>
                          <a:latin typeface="+mn-lt"/>
                          <a:ea typeface="+mn-ea"/>
                          <a:cs typeface="+mn-cs"/>
                          <a:sym typeface="Calibri"/>
                        </a:rPr>
                        <a:t>SEO</a:t>
                      </a:r>
                    </a:p>
                  </a:txBody>
                  <a:tcPr marL="68580" marR="68580" marT="72000" marB="72000" anchor="ctr">
                    <a:solidFill>
                      <a:schemeClr val="accent1">
                        <a:lumMod val="40000"/>
                        <a:lumOff val="60000"/>
                      </a:schemeClr>
                    </a:solidFill>
                  </a:tcPr>
                </a:tc>
                <a:extLst>
                  <a:ext uri="{0D108BD9-81ED-4DB2-BD59-A6C34878D82A}">
                    <a16:rowId xmlns:a16="http://schemas.microsoft.com/office/drawing/2014/main" val="1504886605"/>
                  </a:ext>
                </a:extLst>
              </a:tr>
              <a:tr h="486629">
                <a:tc vMerge="1">
                  <a:txBody>
                    <a:bodyPr/>
                    <a:lstStyle/>
                    <a:p>
                      <a:pPr algn="ctr">
                        <a:spcBef>
                          <a:spcPts val="0"/>
                        </a:spcBef>
                        <a:spcAft>
                          <a:spcPts val="0"/>
                        </a:spcAft>
                      </a:pP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tc>
                <a:tc>
                  <a:txBody>
                    <a:bodyPr/>
                    <a:lstStyle/>
                    <a:p>
                      <a:pPr algn="ctr">
                        <a:spcBef>
                          <a:spcPts val="0"/>
                        </a:spcBef>
                        <a:spcAft>
                          <a:spcPts val="0"/>
                        </a:spcAft>
                      </a:pPr>
                      <a:r>
                        <a:rPr lang="en-US" sz="1200" b="1" dirty="0">
                          <a:effectLst/>
                        </a:rPr>
                        <a:t>6</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tc>
                <a:tc>
                  <a:txBody>
                    <a:bodyPr/>
                    <a:lstStyle/>
                    <a:p>
                      <a:pPr algn="ctr">
                        <a:spcBef>
                          <a:spcPts val="0"/>
                        </a:spcBef>
                        <a:spcAft>
                          <a:spcPts val="0"/>
                        </a:spcAft>
                      </a:pPr>
                      <a:r>
                        <a:rPr lang="en-US" sz="1200" b="1" dirty="0">
                          <a:effectLst/>
                        </a:rPr>
                        <a:t>EO Quality Standards</a:t>
                      </a:r>
                      <a:endParaRPr lang="en-US" sz="1200" b="1" dirty="0">
                        <a:effectLst/>
                        <a:latin typeface="Times New Roman" panose="02020603050405020304" pitchFamily="18" charset="0"/>
                        <a:ea typeface="Times New Roman" panose="02020603050405020304" pitchFamily="18" charset="0"/>
                      </a:endParaRPr>
                    </a:p>
                  </a:txBody>
                  <a:tcPr marL="68580" marR="68580" marT="72000" marB="72000" anchor="ctr"/>
                </a:tc>
                <a:tc>
                  <a:txBody>
                    <a:bodyPr/>
                    <a:lstStyle/>
                    <a:p>
                      <a:pPr marL="342900" lvl="0" indent="-342900" algn="l">
                        <a:spcBef>
                          <a:spcPts val="0"/>
                        </a:spcBef>
                        <a:spcAft>
                          <a:spcPts val="0"/>
                        </a:spcAft>
                        <a:buFont typeface="Wingdings" pitchFamily="2" charset="2"/>
                        <a:buChar char=""/>
                      </a:pPr>
                      <a:r>
                        <a:rPr lang="en-US" sz="1200" b="0" dirty="0">
                          <a:solidFill>
                            <a:schemeClr val="dk1"/>
                          </a:solidFill>
                          <a:effectLst/>
                          <a:latin typeface="+mn-lt"/>
                          <a:ea typeface="+mn-ea"/>
                          <a:cs typeface="+mn-cs"/>
                          <a:sym typeface="Calibri"/>
                        </a:rPr>
                        <a:t>EO Quality Standards for SDG indicators </a:t>
                      </a:r>
                      <a:br>
                        <a:rPr lang="en-US" sz="1200" b="0" dirty="0">
                          <a:solidFill>
                            <a:schemeClr val="dk1"/>
                          </a:solidFill>
                          <a:effectLst/>
                          <a:latin typeface="+mn-lt"/>
                          <a:ea typeface="+mn-ea"/>
                          <a:cs typeface="+mn-cs"/>
                          <a:sym typeface="Calibri"/>
                        </a:rPr>
                      </a:br>
                      <a:r>
                        <a:rPr lang="en-US" sz="1200" b="0" dirty="0">
                          <a:solidFill>
                            <a:schemeClr val="dk1"/>
                          </a:solidFill>
                          <a:effectLst/>
                          <a:latin typeface="+mn-lt"/>
                          <a:ea typeface="+mn-ea"/>
                          <a:cs typeface="+mn-cs"/>
                          <a:sym typeface="Calibri"/>
                        </a:rPr>
                        <a:t>(one guideline per indicator)</a:t>
                      </a:r>
                    </a:p>
                  </a:txBody>
                  <a:tcPr marL="68580" marR="68580" marT="72000" marB="72000" anchor="ctr"/>
                </a:tc>
                <a:tc>
                  <a:txBody>
                    <a:bodyPr/>
                    <a:lstStyle/>
                    <a:p>
                      <a:pPr algn="ctr">
                        <a:spcBef>
                          <a:spcPts val="0"/>
                        </a:spcBef>
                        <a:spcAft>
                          <a:spcPts val="0"/>
                        </a:spcAft>
                      </a:pPr>
                      <a:endParaRPr lang="en-US" sz="1200" b="1" dirty="0">
                        <a:solidFill>
                          <a:srgbClr val="00B050"/>
                        </a:solidFill>
                        <a:effectLst/>
                        <a:latin typeface="+mn-lt"/>
                        <a:ea typeface="+mn-ea"/>
                        <a:cs typeface="+mn-cs"/>
                        <a:sym typeface="Calibri"/>
                      </a:endParaRPr>
                    </a:p>
                  </a:txBody>
                  <a:tcPr marL="68580" marR="68580" marT="72000" marB="72000" anchor="ctr"/>
                </a:tc>
                <a:tc>
                  <a:txBody>
                    <a:bodyPr/>
                    <a:lstStyle/>
                    <a:p>
                      <a:pPr algn="ctr">
                        <a:spcBef>
                          <a:spcPts val="0"/>
                        </a:spcBef>
                        <a:spcAft>
                          <a:spcPts val="0"/>
                        </a:spcAft>
                      </a:pPr>
                      <a:r>
                        <a:rPr lang="en-US" sz="1200" b="1" dirty="0">
                          <a:solidFill>
                            <a:srgbClr val="FF9300"/>
                          </a:solidFill>
                          <a:effectLst/>
                          <a:latin typeface="+mn-lt"/>
                          <a:ea typeface="+mn-ea"/>
                          <a:cs typeface="+mn-cs"/>
                          <a:sym typeface="Calibri"/>
                        </a:rPr>
                        <a:t>X</a:t>
                      </a:r>
                    </a:p>
                  </a:txBody>
                  <a:tcPr marL="68580" marR="68580" marT="72000" marB="72000" anchor="ct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lang="en-US" sz="1200" b="1" dirty="0">
                        <a:solidFill>
                          <a:srgbClr val="FF0000"/>
                        </a:solidFill>
                        <a:effectLst/>
                        <a:latin typeface="+mn-lt"/>
                        <a:ea typeface="+mn-ea"/>
                        <a:cs typeface="+mn-cs"/>
                        <a:sym typeface="Calibri"/>
                      </a:endParaRPr>
                    </a:p>
                  </a:txBody>
                  <a:tcPr marL="68580" marR="68580" marT="72000" marB="72000" anchor="ctr"/>
                </a:tc>
                <a:tc>
                  <a:txBody>
                    <a:bodyPr/>
                    <a:lstStyle/>
                    <a:p>
                      <a:pPr algn="ctr">
                        <a:spcBef>
                          <a:spcPts val="0"/>
                        </a:spcBef>
                        <a:spcAft>
                          <a:spcPts val="0"/>
                        </a:spcAft>
                      </a:pPr>
                      <a:r>
                        <a:rPr lang="en-US" sz="1200" dirty="0">
                          <a:solidFill>
                            <a:schemeClr val="dk1"/>
                          </a:solidFill>
                          <a:effectLst/>
                          <a:latin typeface="+mn-lt"/>
                          <a:ea typeface="+mn-ea"/>
                          <a:cs typeface="+mn-cs"/>
                          <a:sym typeface="Calibri"/>
                        </a:rPr>
                        <a:t>WGCV/LPV</a:t>
                      </a:r>
                    </a:p>
                  </a:txBody>
                  <a:tcPr marL="68580" marR="68580" marT="72000" marB="72000" anchor="ctr"/>
                </a:tc>
                <a:extLst>
                  <a:ext uri="{0D108BD9-81ED-4DB2-BD59-A6C34878D82A}">
                    <a16:rowId xmlns:a16="http://schemas.microsoft.com/office/drawing/2014/main" val="2316390750"/>
                  </a:ext>
                </a:extLst>
              </a:tr>
            </a:tbl>
          </a:graphicData>
        </a:graphic>
      </p:graphicFrame>
      <p:sp>
        <p:nvSpPr>
          <p:cNvPr id="3" name="Rectangle 2">
            <a:extLst>
              <a:ext uri="{FF2B5EF4-FFF2-40B4-BE49-F238E27FC236}">
                <a16:creationId xmlns:a16="http://schemas.microsoft.com/office/drawing/2014/main" id="{55E4AF52-8C8A-AF40-8019-B24C293BC72E}"/>
              </a:ext>
            </a:extLst>
          </p:cNvPr>
          <p:cNvSpPr/>
          <p:nvPr/>
        </p:nvSpPr>
        <p:spPr>
          <a:xfrm>
            <a:off x="76200" y="1231868"/>
            <a:ext cx="2895600" cy="252000"/>
          </a:xfrm>
          <a:prstGeom prst="rect">
            <a:avLst/>
          </a:prstGeom>
          <a:solidFill>
            <a:srgbClr val="FFFFFF"/>
          </a:solidFill>
          <a:ln w="25400" cap="flat">
            <a:solidFill>
              <a:srgbClr val="00B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569"/>
                </a:solidFill>
                <a:effectLst/>
                <a:uFillTx/>
              </a:rPr>
              <a:t>Satellite Data Providers</a:t>
            </a:r>
          </a:p>
        </p:txBody>
      </p:sp>
      <p:sp>
        <p:nvSpPr>
          <p:cNvPr id="7" name="Rectangle 6">
            <a:extLst>
              <a:ext uri="{FF2B5EF4-FFF2-40B4-BE49-F238E27FC236}">
                <a16:creationId xmlns:a16="http://schemas.microsoft.com/office/drawing/2014/main" id="{77A48D0D-595D-1C4F-A25E-EF654BFCDE2E}"/>
              </a:ext>
            </a:extLst>
          </p:cNvPr>
          <p:cNvSpPr/>
          <p:nvPr/>
        </p:nvSpPr>
        <p:spPr>
          <a:xfrm>
            <a:off x="3124200" y="1227312"/>
            <a:ext cx="2895600" cy="252000"/>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569"/>
                </a:solidFill>
                <a:effectLst/>
                <a:uFillTx/>
              </a:rPr>
              <a:t>Information Providers</a:t>
            </a:r>
          </a:p>
        </p:txBody>
      </p:sp>
      <p:sp>
        <p:nvSpPr>
          <p:cNvPr id="8" name="Rectangle 7">
            <a:extLst>
              <a:ext uri="{FF2B5EF4-FFF2-40B4-BE49-F238E27FC236}">
                <a16:creationId xmlns:a16="http://schemas.microsoft.com/office/drawing/2014/main" id="{8A75A819-1AFB-3A40-BBE7-D40375789328}"/>
              </a:ext>
            </a:extLst>
          </p:cNvPr>
          <p:cNvSpPr/>
          <p:nvPr/>
        </p:nvSpPr>
        <p:spPr>
          <a:xfrm>
            <a:off x="6172200" y="1231868"/>
            <a:ext cx="2895600" cy="252000"/>
          </a:xfrm>
          <a:prstGeom prst="rect">
            <a:avLst/>
          </a:prstGeom>
          <a:solidFill>
            <a:srgbClr val="FFFFFF"/>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569"/>
                </a:solidFill>
                <a:effectLst/>
                <a:uFillTx/>
              </a:rPr>
              <a:t>End Users</a:t>
            </a:r>
          </a:p>
        </p:txBody>
      </p:sp>
      <p:sp>
        <p:nvSpPr>
          <p:cNvPr id="10" name="Content Placeholder 3">
            <a:extLst>
              <a:ext uri="{FF2B5EF4-FFF2-40B4-BE49-F238E27FC236}">
                <a16:creationId xmlns:a16="http://schemas.microsoft.com/office/drawing/2014/main" id="{612965B6-72B7-2440-B121-3FEE15B9E98A}"/>
              </a:ext>
            </a:extLst>
          </p:cNvPr>
          <p:cNvSpPr txBox="1">
            <a:spLocks/>
          </p:cNvSpPr>
          <p:nvPr/>
        </p:nvSpPr>
        <p:spPr>
          <a:xfrm>
            <a:off x="1600200" y="304800"/>
            <a:ext cx="6248400" cy="533400"/>
          </a:xfrm>
        </p:spPr>
        <p:txBody>
          <a:bodyPr anchor="ct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ctr"/>
            <a:r>
              <a:rPr lang="en-US" sz="2400" dirty="0">
                <a:solidFill>
                  <a:schemeClr val="bg1"/>
                </a:solidFill>
                <a:latin typeface="+mj-lt"/>
                <a:sym typeface="Arial Bold"/>
              </a:rPr>
              <a:t>SDG-AHT 2019-2021 workplan</a:t>
            </a:r>
          </a:p>
          <a:p>
            <a:pPr algn="ctr"/>
            <a:r>
              <a:rPr lang="en-US" sz="2400" b="1" dirty="0">
                <a:solidFill>
                  <a:schemeClr val="bg1"/>
                </a:solidFill>
                <a:latin typeface="+mj-lt"/>
                <a:sym typeface="Arial Bold"/>
              </a:rPr>
              <a:t>Activities and Deliverables</a:t>
            </a:r>
          </a:p>
        </p:txBody>
      </p:sp>
    </p:spTree>
    <p:extLst>
      <p:ext uri="{BB962C8B-B14F-4D97-AF65-F5344CB8AC3E}">
        <p14:creationId xmlns:p14="http://schemas.microsoft.com/office/powerpoint/2010/main" val="280728397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5802CD-16BF-8D40-8FA5-3611A7F9BAE7}"/>
              </a:ext>
            </a:extLst>
          </p:cNvPr>
          <p:cNvSpPr>
            <a:spLocks noGrp="1"/>
          </p:cNvSpPr>
          <p:nvPr>
            <p:ph sz="quarter" idx="10"/>
          </p:nvPr>
        </p:nvSpPr>
        <p:spPr>
          <a:xfrm>
            <a:off x="76200" y="1531745"/>
            <a:ext cx="9067800" cy="3657600"/>
          </a:xfrm>
        </p:spPr>
        <p:txBody>
          <a:bodyPr/>
          <a:lstStyle/>
          <a:p>
            <a:pPr marL="0" indent="0" algn="ctr">
              <a:buNone/>
            </a:pPr>
            <a:r>
              <a:rPr lang="en-US" b="0" i="1" dirty="0"/>
              <a:t>As a demonstration of the effectiveness of the streamlining measures, </a:t>
            </a:r>
          </a:p>
          <a:p>
            <a:pPr marL="0" indent="0" algn="ctr">
              <a:buNone/>
            </a:pPr>
            <a:endParaRPr lang="en-US" b="0" i="1" dirty="0"/>
          </a:p>
          <a:p>
            <a:pPr marL="0" indent="0" algn="ctr">
              <a:buNone/>
            </a:pPr>
            <a:r>
              <a:rPr lang="en-US" i="1" dirty="0"/>
              <a:t>the SDG AHT proposes </a:t>
            </a:r>
          </a:p>
          <a:p>
            <a:pPr marL="0" indent="0" algn="ctr">
              <a:buNone/>
            </a:pPr>
            <a:endParaRPr lang="en-US" b="0" i="1" dirty="0"/>
          </a:p>
          <a:p>
            <a:pPr marL="0" indent="0" algn="ctr">
              <a:buNone/>
            </a:pPr>
            <a:r>
              <a:rPr lang="en-US" i="1" dirty="0"/>
              <a:t>to start with the 3 SDG indicators </a:t>
            </a:r>
          </a:p>
          <a:p>
            <a:pPr marL="0" indent="0" algn="ctr">
              <a:buNone/>
            </a:pPr>
            <a:r>
              <a:rPr lang="en-US" b="0" i="1" dirty="0"/>
              <a:t>that are most ready to integrate EO in their processes. </a:t>
            </a:r>
          </a:p>
          <a:p>
            <a:pPr marL="0" indent="0" algn="ctr">
              <a:buNone/>
            </a:pPr>
            <a:endParaRPr lang="en-US" b="0" i="1" dirty="0"/>
          </a:p>
          <a:p>
            <a:pPr marL="0" indent="0" algn="ctr">
              <a:buNone/>
            </a:pPr>
            <a:r>
              <a:rPr lang="en-US" b="0" i="1" dirty="0"/>
              <a:t>These 3 indicators are also the </a:t>
            </a:r>
          </a:p>
          <a:p>
            <a:pPr marL="0" indent="0" algn="ctr">
              <a:buNone/>
            </a:pPr>
            <a:r>
              <a:rPr lang="en-US" i="1" dirty="0"/>
              <a:t>3 primary indicators selected by the IAEG-SDGs WGGI </a:t>
            </a:r>
          </a:p>
          <a:p>
            <a:pPr marL="0" indent="0" algn="ctr">
              <a:buNone/>
            </a:pPr>
            <a:r>
              <a:rPr lang="en-US" b="0" i="1" dirty="0"/>
              <a:t>for the Task Stream on satellite Earth Observation data for the SDG indicators</a:t>
            </a:r>
            <a:endParaRPr lang="en-US" sz="2400" b="0" i="1" dirty="0"/>
          </a:p>
        </p:txBody>
      </p:sp>
      <p:sp>
        <p:nvSpPr>
          <p:cNvPr id="5" name="Content Placeholder 3">
            <a:extLst>
              <a:ext uri="{FF2B5EF4-FFF2-40B4-BE49-F238E27FC236}">
                <a16:creationId xmlns:a16="http://schemas.microsoft.com/office/drawing/2014/main" id="{A92630B0-C437-9A42-8635-660E4BCC18F5}"/>
              </a:ext>
            </a:extLst>
          </p:cNvPr>
          <p:cNvSpPr txBox="1">
            <a:spLocks/>
          </p:cNvSpPr>
          <p:nvPr/>
        </p:nvSpPr>
        <p:spPr>
          <a:xfrm>
            <a:off x="1981200" y="104775"/>
            <a:ext cx="5486400" cy="990600"/>
          </a:xfr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ctr"/>
            <a:r>
              <a:rPr lang="en-AU" sz="2400" dirty="0">
                <a:solidFill>
                  <a:schemeClr val="bg1"/>
                </a:solidFill>
                <a:latin typeface="+mj-lt"/>
                <a:sym typeface="Arial Bold"/>
              </a:rPr>
              <a:t>Streamlining of </a:t>
            </a:r>
          </a:p>
          <a:p>
            <a:pPr algn="ctr"/>
            <a:r>
              <a:rPr lang="en-AU" sz="2400" dirty="0">
                <a:solidFill>
                  <a:schemeClr val="bg1"/>
                </a:solidFill>
                <a:latin typeface="+mj-lt"/>
                <a:sym typeface="Arial Bold"/>
              </a:rPr>
              <a:t>CEOS activities on SDGs</a:t>
            </a:r>
            <a:endParaRPr lang="en-AU" sz="2400" dirty="0">
              <a:solidFill>
                <a:schemeClr val="bg1"/>
              </a:solidFill>
              <a:latin typeface="+mj-lt"/>
            </a:endParaRPr>
          </a:p>
        </p:txBody>
      </p:sp>
      <p:sp>
        <p:nvSpPr>
          <p:cNvPr id="6" name="Rounded Rectangle 5">
            <a:extLst>
              <a:ext uri="{FF2B5EF4-FFF2-40B4-BE49-F238E27FC236}">
                <a16:creationId xmlns:a16="http://schemas.microsoft.com/office/drawing/2014/main" id="{1D1281BF-190E-9C44-B091-99FE22C2A602}"/>
              </a:ext>
            </a:extLst>
          </p:cNvPr>
          <p:cNvSpPr/>
          <p:nvPr/>
        </p:nvSpPr>
        <p:spPr>
          <a:xfrm>
            <a:off x="228600" y="5570345"/>
            <a:ext cx="2667000" cy="817243"/>
          </a:xfrm>
          <a:prstGeom prst="roundRect">
            <a:avLst/>
          </a:prstGeom>
          <a:solidFill>
            <a:srgbClr val="FFFFFF"/>
          </a:solidFill>
          <a:ln w="25400" cap="flat">
            <a:solidFill>
              <a:srgbClr val="00B0F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889000" algn="ctr" rtl="0" latinLnBrk="1" hangingPunct="0"/>
            <a:r>
              <a:rPr lang="en-US" sz="1400" b="1" dirty="0">
                <a:latin typeface="+mj-lt"/>
              </a:rPr>
              <a:t>SDG 6.6.1 </a:t>
            </a:r>
            <a:br>
              <a:rPr lang="en-US" sz="1400" b="1" dirty="0">
                <a:latin typeface="+mj-lt"/>
              </a:rPr>
            </a:br>
            <a:r>
              <a:rPr lang="en-US" sz="1400" b="1" dirty="0">
                <a:latin typeface="+mj-lt"/>
              </a:rPr>
              <a:t>Water related </a:t>
            </a:r>
          </a:p>
          <a:p>
            <a:pPr marL="889000" algn="ctr" rtl="0" latinLnBrk="1" hangingPunct="0"/>
            <a:r>
              <a:rPr lang="en-US" sz="1400" b="1" dirty="0">
                <a:latin typeface="+mj-lt"/>
              </a:rPr>
              <a:t>Ecosystems</a:t>
            </a:r>
          </a:p>
        </p:txBody>
      </p:sp>
      <p:sp>
        <p:nvSpPr>
          <p:cNvPr id="7" name="Rounded Rectangle 6">
            <a:extLst>
              <a:ext uri="{FF2B5EF4-FFF2-40B4-BE49-F238E27FC236}">
                <a16:creationId xmlns:a16="http://schemas.microsoft.com/office/drawing/2014/main" id="{D2000C0F-FF83-CD4B-A590-038815A68C79}"/>
              </a:ext>
            </a:extLst>
          </p:cNvPr>
          <p:cNvSpPr/>
          <p:nvPr/>
        </p:nvSpPr>
        <p:spPr>
          <a:xfrm>
            <a:off x="3238500" y="5570345"/>
            <a:ext cx="2667000" cy="817243"/>
          </a:xfrm>
          <a:prstGeom prst="round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889000" algn="ctr" rtl="0" latinLnBrk="1" hangingPunct="0"/>
            <a:r>
              <a:rPr lang="en-US" sz="1400" b="1" dirty="0">
                <a:latin typeface="+mj-lt"/>
              </a:rPr>
              <a:t>SDG 11.3.1</a:t>
            </a:r>
            <a:br>
              <a:rPr lang="en-US" sz="1400" b="1" dirty="0">
                <a:latin typeface="+mj-lt"/>
              </a:rPr>
            </a:br>
            <a:r>
              <a:rPr lang="en-US" sz="1400" b="1" dirty="0">
                <a:latin typeface="+mj-lt"/>
              </a:rPr>
              <a:t>Sustainable </a:t>
            </a:r>
          </a:p>
          <a:p>
            <a:pPr marL="889000" algn="ctr" rtl="0" latinLnBrk="1" hangingPunct="0"/>
            <a:r>
              <a:rPr lang="en-US" sz="1400" b="1" dirty="0">
                <a:latin typeface="+mj-lt"/>
              </a:rPr>
              <a:t>Urbanization</a:t>
            </a:r>
          </a:p>
        </p:txBody>
      </p:sp>
      <p:sp>
        <p:nvSpPr>
          <p:cNvPr id="8" name="Rounded Rectangle 7">
            <a:extLst>
              <a:ext uri="{FF2B5EF4-FFF2-40B4-BE49-F238E27FC236}">
                <a16:creationId xmlns:a16="http://schemas.microsoft.com/office/drawing/2014/main" id="{74AA37A9-AAA2-A245-AB71-C0FE62E6C9E0}"/>
              </a:ext>
            </a:extLst>
          </p:cNvPr>
          <p:cNvSpPr/>
          <p:nvPr/>
        </p:nvSpPr>
        <p:spPr>
          <a:xfrm>
            <a:off x="6248400" y="5570345"/>
            <a:ext cx="2667000" cy="817243"/>
          </a:xfrm>
          <a:prstGeom prst="roundRect">
            <a:avLst/>
          </a:prstGeom>
          <a:solidFill>
            <a:srgbClr val="FFFFFF"/>
          </a:solid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977900" algn="ctr">
              <a:tabLst>
                <a:tab pos="7016750" algn="l"/>
              </a:tabLst>
            </a:pPr>
            <a:r>
              <a:rPr lang="en-US" sz="1400" b="1" dirty="0">
                <a:latin typeface="+mj-lt"/>
              </a:rPr>
              <a:t>SDG 15.3.1 </a:t>
            </a:r>
          </a:p>
          <a:p>
            <a:pPr marL="977900" algn="ctr">
              <a:tabLst>
                <a:tab pos="7016750" algn="l"/>
              </a:tabLst>
            </a:pPr>
            <a:r>
              <a:rPr lang="en-US" sz="1400" b="1" dirty="0">
                <a:latin typeface="+mj-lt"/>
              </a:rPr>
              <a:t>Land Degradation Neutrality</a:t>
            </a:r>
          </a:p>
        </p:txBody>
      </p:sp>
      <p:pic>
        <p:nvPicPr>
          <p:cNvPr id="10" name="Picture 9">
            <a:extLst>
              <a:ext uri="{FF2B5EF4-FFF2-40B4-BE49-F238E27FC236}">
                <a16:creationId xmlns:a16="http://schemas.microsoft.com/office/drawing/2014/main" id="{042B2AA8-C96D-FC4A-B267-A85C90E9D5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0998" y="5570345"/>
            <a:ext cx="828000" cy="828000"/>
          </a:xfrm>
          <a:prstGeom prst="rect">
            <a:avLst/>
          </a:prstGeom>
        </p:spPr>
      </p:pic>
      <p:pic>
        <p:nvPicPr>
          <p:cNvPr id="11" name="Picture 10">
            <a:extLst>
              <a:ext uri="{FF2B5EF4-FFF2-40B4-BE49-F238E27FC236}">
                <a16:creationId xmlns:a16="http://schemas.microsoft.com/office/drawing/2014/main" id="{2A0686FF-2972-7E4D-B4DC-6FD08E6206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1115" y="5570345"/>
            <a:ext cx="827885" cy="827885"/>
          </a:xfrm>
          <a:prstGeom prst="rect">
            <a:avLst/>
          </a:prstGeom>
        </p:spPr>
      </p:pic>
      <p:pic>
        <p:nvPicPr>
          <p:cNvPr id="12" name="Picture 11">
            <a:extLst>
              <a:ext uri="{FF2B5EF4-FFF2-40B4-BE49-F238E27FC236}">
                <a16:creationId xmlns:a16="http://schemas.microsoft.com/office/drawing/2014/main" id="{AB5836CE-8E4B-F24C-A800-1909AF9F5EEE}"/>
              </a:ext>
            </a:extLst>
          </p:cNvPr>
          <p:cNvPicPr>
            <a:picLocks noChangeAspect="1"/>
          </p:cNvPicPr>
          <p:nvPr/>
        </p:nvPicPr>
        <p:blipFill>
          <a:blip r:embed="rId4"/>
          <a:stretch>
            <a:fillRect/>
          </a:stretch>
        </p:blipFill>
        <p:spPr>
          <a:xfrm>
            <a:off x="3377341" y="5570345"/>
            <a:ext cx="830455" cy="830455"/>
          </a:xfrm>
          <a:prstGeom prst="rect">
            <a:avLst/>
          </a:prstGeom>
        </p:spPr>
      </p:pic>
    </p:spTree>
    <p:extLst>
      <p:ext uri="{BB962C8B-B14F-4D97-AF65-F5344CB8AC3E}">
        <p14:creationId xmlns:p14="http://schemas.microsoft.com/office/powerpoint/2010/main" val="6761038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745B8C81-C55C-EB4B-BA9C-469174492F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6464" y="1802509"/>
            <a:ext cx="1823229" cy="1215000"/>
          </a:xfrm>
          <a:prstGeom prst="rect">
            <a:avLst/>
          </a:prstGeom>
        </p:spPr>
      </p:pic>
      <p:sp>
        <p:nvSpPr>
          <p:cNvPr id="39" name="Rectangle 38">
            <a:extLst>
              <a:ext uri="{FF2B5EF4-FFF2-40B4-BE49-F238E27FC236}">
                <a16:creationId xmlns:a16="http://schemas.microsoft.com/office/drawing/2014/main" id="{AF96B7A5-F450-8C46-A92F-F38280990774}"/>
              </a:ext>
            </a:extLst>
          </p:cNvPr>
          <p:cNvSpPr/>
          <p:nvPr/>
        </p:nvSpPr>
        <p:spPr>
          <a:xfrm>
            <a:off x="1236921" y="3633492"/>
            <a:ext cx="353291" cy="284350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Rectangle 34">
            <a:extLst>
              <a:ext uri="{FF2B5EF4-FFF2-40B4-BE49-F238E27FC236}">
                <a16:creationId xmlns:a16="http://schemas.microsoft.com/office/drawing/2014/main" id="{D9EDBE7C-008A-1C46-A4FA-5523EF7A6F0A}"/>
              </a:ext>
            </a:extLst>
          </p:cNvPr>
          <p:cNvSpPr/>
          <p:nvPr/>
        </p:nvSpPr>
        <p:spPr>
          <a:xfrm>
            <a:off x="7862373" y="3148096"/>
            <a:ext cx="824427" cy="3412166"/>
          </a:xfrm>
          <a:prstGeom prst="rect">
            <a:avLst/>
          </a:prstGeom>
          <a:solidFill>
            <a:schemeClr val="bg2">
              <a:lumMod val="50000"/>
              <a:alpha val="30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Rectangle 4">
            <a:extLst>
              <a:ext uri="{FF2B5EF4-FFF2-40B4-BE49-F238E27FC236}">
                <a16:creationId xmlns:a16="http://schemas.microsoft.com/office/drawing/2014/main" id="{19BD64CB-E50C-AB42-AAF3-BC126C619B5E}"/>
              </a:ext>
            </a:extLst>
          </p:cNvPr>
          <p:cNvSpPr/>
          <p:nvPr/>
        </p:nvSpPr>
        <p:spPr>
          <a:xfrm>
            <a:off x="2553506" y="2680591"/>
            <a:ext cx="1620000" cy="3879671"/>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spcAft>
                <a:spcPts val="600"/>
              </a:spcAft>
            </a:pPr>
            <a:r>
              <a:rPr lang="en-US" sz="900" i="1" dirty="0">
                <a:solidFill>
                  <a:schemeClr val="tx1"/>
                </a:solidFill>
                <a:latin typeface="+mj-lt"/>
              </a:rPr>
              <a:t>Surface Water Extent, Vegetated Wetlands, </a:t>
            </a:r>
            <a:br>
              <a:rPr lang="en-US" sz="900" i="1" dirty="0">
                <a:solidFill>
                  <a:schemeClr val="tx1"/>
                </a:solidFill>
                <a:latin typeface="+mj-lt"/>
              </a:rPr>
            </a:br>
            <a:r>
              <a:rPr lang="en-US" sz="900" i="1" dirty="0">
                <a:solidFill>
                  <a:schemeClr val="tx1"/>
                </a:solidFill>
                <a:latin typeface="+mj-lt"/>
              </a:rPr>
              <a:t>Water Quality</a:t>
            </a:r>
          </a:p>
        </p:txBody>
      </p:sp>
      <p:sp>
        <p:nvSpPr>
          <p:cNvPr id="6" name="Rectangle 5">
            <a:extLst>
              <a:ext uri="{FF2B5EF4-FFF2-40B4-BE49-F238E27FC236}">
                <a16:creationId xmlns:a16="http://schemas.microsoft.com/office/drawing/2014/main" id="{8D8E3250-2B4B-D34B-9287-367B9383B313}"/>
              </a:ext>
            </a:extLst>
          </p:cNvPr>
          <p:cNvSpPr/>
          <p:nvPr/>
        </p:nvSpPr>
        <p:spPr>
          <a:xfrm>
            <a:off x="4313181" y="2680591"/>
            <a:ext cx="1620000" cy="3879671"/>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r>
              <a:rPr lang="en-US" sz="900" i="1" dirty="0">
                <a:solidFill>
                  <a:schemeClr val="tx1"/>
                </a:solidFill>
                <a:latin typeface="+mj-lt"/>
              </a:rPr>
              <a:t>Human Settlements, </a:t>
            </a:r>
          </a:p>
          <a:p>
            <a:pPr algn="ctr">
              <a:spcAft>
                <a:spcPts val="600"/>
              </a:spcAft>
            </a:pPr>
            <a:r>
              <a:rPr lang="en-US" sz="900" i="1" dirty="0">
                <a:solidFill>
                  <a:schemeClr val="tx1"/>
                </a:solidFill>
                <a:latin typeface="+mj-lt"/>
              </a:rPr>
              <a:t>Population Density, urban/rural</a:t>
            </a:r>
          </a:p>
          <a:p>
            <a:pPr algn="ctr"/>
            <a:endParaRPr lang="en-US" sz="1200" dirty="0">
              <a:solidFill>
                <a:schemeClr val="tx1"/>
              </a:solidFill>
              <a:latin typeface="+mj-lt"/>
            </a:endParaRPr>
          </a:p>
        </p:txBody>
      </p:sp>
      <p:sp>
        <p:nvSpPr>
          <p:cNvPr id="7" name="Rectangle 6">
            <a:extLst>
              <a:ext uri="{FF2B5EF4-FFF2-40B4-BE49-F238E27FC236}">
                <a16:creationId xmlns:a16="http://schemas.microsoft.com/office/drawing/2014/main" id="{DB00DAA8-FBD2-3B42-A310-4F02D15F2A0C}"/>
              </a:ext>
            </a:extLst>
          </p:cNvPr>
          <p:cNvSpPr/>
          <p:nvPr/>
        </p:nvSpPr>
        <p:spPr>
          <a:xfrm>
            <a:off x="6072856" y="2680591"/>
            <a:ext cx="1620000" cy="387967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spcAft>
                <a:spcPts val="600"/>
              </a:spcAft>
            </a:pPr>
            <a:r>
              <a:rPr lang="en-US" sz="900" i="1" dirty="0">
                <a:solidFill>
                  <a:schemeClr val="tx1"/>
                </a:solidFill>
                <a:latin typeface="+mj-lt"/>
              </a:rPr>
              <a:t>Land Cover, </a:t>
            </a:r>
            <a:br>
              <a:rPr lang="en-US" sz="900" i="1" dirty="0">
                <a:solidFill>
                  <a:schemeClr val="tx1"/>
                </a:solidFill>
                <a:latin typeface="+mj-lt"/>
              </a:rPr>
            </a:br>
            <a:r>
              <a:rPr lang="en-US" sz="900" i="1" dirty="0">
                <a:solidFill>
                  <a:schemeClr val="tx1"/>
                </a:solidFill>
                <a:latin typeface="+mj-lt"/>
              </a:rPr>
              <a:t>Land Productivity, </a:t>
            </a:r>
            <a:br>
              <a:rPr lang="en-US" sz="900" i="1" dirty="0">
                <a:solidFill>
                  <a:schemeClr val="tx1"/>
                </a:solidFill>
                <a:latin typeface="+mj-lt"/>
              </a:rPr>
            </a:br>
            <a:r>
              <a:rPr lang="en-US" sz="900" i="1" dirty="0">
                <a:solidFill>
                  <a:schemeClr val="tx1"/>
                </a:solidFill>
                <a:latin typeface="+mj-lt"/>
              </a:rPr>
              <a:t>Carbon Stock</a:t>
            </a:r>
          </a:p>
        </p:txBody>
      </p:sp>
      <p:sp>
        <p:nvSpPr>
          <p:cNvPr id="8" name="Rectangle 7">
            <a:extLst>
              <a:ext uri="{FF2B5EF4-FFF2-40B4-BE49-F238E27FC236}">
                <a16:creationId xmlns:a16="http://schemas.microsoft.com/office/drawing/2014/main" id="{D93499C3-1C93-B24E-8CBC-91F743DBEA75}"/>
              </a:ext>
            </a:extLst>
          </p:cNvPr>
          <p:cNvSpPr/>
          <p:nvPr/>
        </p:nvSpPr>
        <p:spPr>
          <a:xfrm>
            <a:off x="2553506" y="2006111"/>
            <a:ext cx="1620000" cy="605925"/>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71500" indent="-500063"/>
            <a:r>
              <a:rPr lang="en-US" sz="1200" dirty="0">
                <a:latin typeface="+mj-lt"/>
              </a:rPr>
              <a:t>6.6.1 	Water</a:t>
            </a:r>
            <a:br>
              <a:rPr lang="en-US" sz="1200" dirty="0">
                <a:latin typeface="+mj-lt"/>
              </a:rPr>
            </a:br>
            <a:r>
              <a:rPr lang="en-US" sz="1200" dirty="0">
                <a:latin typeface="+mj-lt"/>
              </a:rPr>
              <a:t>related ecosystems</a:t>
            </a:r>
          </a:p>
        </p:txBody>
      </p:sp>
      <p:sp>
        <p:nvSpPr>
          <p:cNvPr id="9" name="Rectangle 8">
            <a:extLst>
              <a:ext uri="{FF2B5EF4-FFF2-40B4-BE49-F238E27FC236}">
                <a16:creationId xmlns:a16="http://schemas.microsoft.com/office/drawing/2014/main" id="{3FE8C9E0-D812-7749-8FEA-CA0BE3817C2A}"/>
              </a:ext>
            </a:extLst>
          </p:cNvPr>
          <p:cNvSpPr/>
          <p:nvPr/>
        </p:nvSpPr>
        <p:spPr>
          <a:xfrm>
            <a:off x="4313181" y="2006111"/>
            <a:ext cx="1620000" cy="60592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607219" indent="-570310"/>
            <a:r>
              <a:rPr lang="en-US" sz="1200" dirty="0">
                <a:latin typeface="+mj-lt"/>
              </a:rPr>
              <a:t>11.3.1  	Sustainable Urbanization </a:t>
            </a:r>
          </a:p>
        </p:txBody>
      </p:sp>
      <p:sp>
        <p:nvSpPr>
          <p:cNvPr id="10" name="Rectangle 9">
            <a:extLst>
              <a:ext uri="{FF2B5EF4-FFF2-40B4-BE49-F238E27FC236}">
                <a16:creationId xmlns:a16="http://schemas.microsoft.com/office/drawing/2014/main" id="{33AB0D45-6554-4949-AEAC-860A1D633C6F}"/>
              </a:ext>
            </a:extLst>
          </p:cNvPr>
          <p:cNvSpPr/>
          <p:nvPr/>
        </p:nvSpPr>
        <p:spPr>
          <a:xfrm>
            <a:off x="6072856" y="2007080"/>
            <a:ext cx="1620000" cy="60495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607219" indent="-535781"/>
            <a:r>
              <a:rPr lang="en-US" sz="1200" dirty="0">
                <a:latin typeface="+mj-lt"/>
              </a:rPr>
              <a:t>15.3.1 	Land Degradation Neutrality</a:t>
            </a:r>
          </a:p>
        </p:txBody>
      </p:sp>
      <p:sp>
        <p:nvSpPr>
          <p:cNvPr id="11" name="Rounded Rectangle 10">
            <a:extLst>
              <a:ext uri="{FF2B5EF4-FFF2-40B4-BE49-F238E27FC236}">
                <a16:creationId xmlns:a16="http://schemas.microsoft.com/office/drawing/2014/main" id="{C83BFC43-0984-684F-B42D-85DA6CED352E}"/>
              </a:ext>
            </a:extLst>
          </p:cNvPr>
          <p:cNvSpPr/>
          <p:nvPr/>
        </p:nvSpPr>
        <p:spPr>
          <a:xfrm>
            <a:off x="388714" y="3657600"/>
            <a:ext cx="8450486" cy="360000"/>
          </a:xfrm>
          <a:prstGeom prst="roundRect">
            <a:avLst/>
          </a:prstGeom>
          <a:solidFill>
            <a:schemeClr val="bg1">
              <a:lumMod val="85000"/>
              <a:alpha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2" name="Rectangle 11">
            <a:extLst>
              <a:ext uri="{FF2B5EF4-FFF2-40B4-BE49-F238E27FC236}">
                <a16:creationId xmlns:a16="http://schemas.microsoft.com/office/drawing/2014/main" id="{277B11BE-DDA0-EB48-9B79-32787A056A07}"/>
              </a:ext>
            </a:extLst>
          </p:cNvPr>
          <p:cNvSpPr/>
          <p:nvPr/>
        </p:nvSpPr>
        <p:spPr>
          <a:xfrm>
            <a:off x="466465" y="3657600"/>
            <a:ext cx="2000262" cy="36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100" dirty="0">
                <a:latin typeface="+mj-lt"/>
              </a:rPr>
              <a:t>Satellite Data Requirements</a:t>
            </a:r>
          </a:p>
        </p:txBody>
      </p:sp>
      <p:sp>
        <p:nvSpPr>
          <p:cNvPr id="14" name="Rectangle 13">
            <a:extLst>
              <a:ext uri="{FF2B5EF4-FFF2-40B4-BE49-F238E27FC236}">
                <a16:creationId xmlns:a16="http://schemas.microsoft.com/office/drawing/2014/main" id="{82C996D7-B333-9E42-ACC0-13AA8EC5671F}"/>
              </a:ext>
            </a:extLst>
          </p:cNvPr>
          <p:cNvSpPr/>
          <p:nvPr/>
        </p:nvSpPr>
        <p:spPr>
          <a:xfrm>
            <a:off x="7867154" y="3662120"/>
            <a:ext cx="81964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LSI-VC</a:t>
            </a:r>
          </a:p>
        </p:txBody>
      </p:sp>
      <p:sp>
        <p:nvSpPr>
          <p:cNvPr id="15" name="Rounded Rectangle 14">
            <a:extLst>
              <a:ext uri="{FF2B5EF4-FFF2-40B4-BE49-F238E27FC236}">
                <a16:creationId xmlns:a16="http://schemas.microsoft.com/office/drawing/2014/main" id="{85C6FF2F-5514-2B40-B5B6-C1875DDEDFF7}"/>
              </a:ext>
            </a:extLst>
          </p:cNvPr>
          <p:cNvSpPr/>
          <p:nvPr/>
        </p:nvSpPr>
        <p:spPr>
          <a:xfrm>
            <a:off x="388714" y="4114800"/>
            <a:ext cx="8450485" cy="360000"/>
          </a:xfrm>
          <a:prstGeom prst="roundRect">
            <a:avLst/>
          </a:prstGeom>
          <a:solidFill>
            <a:schemeClr val="bg1">
              <a:lumMod val="85000"/>
              <a:alpha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6" name="Rectangle 15">
            <a:extLst>
              <a:ext uri="{FF2B5EF4-FFF2-40B4-BE49-F238E27FC236}">
                <a16:creationId xmlns:a16="http://schemas.microsoft.com/office/drawing/2014/main" id="{B7994E14-AA65-D54D-B30A-2311F1C8E597}"/>
              </a:ext>
            </a:extLst>
          </p:cNvPr>
          <p:cNvSpPr/>
          <p:nvPr/>
        </p:nvSpPr>
        <p:spPr>
          <a:xfrm>
            <a:off x="466465" y="4121581"/>
            <a:ext cx="2000263" cy="36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EO Enabling Infrastructures</a:t>
            </a:r>
          </a:p>
        </p:txBody>
      </p:sp>
      <p:sp>
        <p:nvSpPr>
          <p:cNvPr id="17" name="Rectangle 16">
            <a:extLst>
              <a:ext uri="{FF2B5EF4-FFF2-40B4-BE49-F238E27FC236}">
                <a16:creationId xmlns:a16="http://schemas.microsoft.com/office/drawing/2014/main" id="{C76F3EEE-9D01-2B4D-91AC-73C69C9D8ECF}"/>
              </a:ext>
            </a:extLst>
          </p:cNvPr>
          <p:cNvSpPr/>
          <p:nvPr/>
        </p:nvSpPr>
        <p:spPr>
          <a:xfrm>
            <a:off x="7867154" y="4124971"/>
            <a:ext cx="81964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6">
                    <a:lumMod val="60000"/>
                    <a:lumOff val="40000"/>
                  </a:schemeClr>
                </a:solidFill>
                <a:latin typeface="+mj-lt"/>
              </a:rPr>
              <a:t>WGISS</a:t>
            </a:r>
          </a:p>
          <a:p>
            <a:pPr algn="ctr"/>
            <a:r>
              <a:rPr lang="en-US" sz="1100" dirty="0">
                <a:latin typeface="+mj-lt"/>
              </a:rPr>
              <a:t>SEO</a:t>
            </a:r>
          </a:p>
        </p:txBody>
      </p:sp>
      <p:sp>
        <p:nvSpPr>
          <p:cNvPr id="18" name="Rounded Rectangle 17">
            <a:extLst>
              <a:ext uri="{FF2B5EF4-FFF2-40B4-BE49-F238E27FC236}">
                <a16:creationId xmlns:a16="http://schemas.microsoft.com/office/drawing/2014/main" id="{9D511C55-F7B0-DB41-B79A-BAB635003D72}"/>
              </a:ext>
            </a:extLst>
          </p:cNvPr>
          <p:cNvSpPr/>
          <p:nvPr/>
        </p:nvSpPr>
        <p:spPr>
          <a:xfrm>
            <a:off x="388715" y="4572000"/>
            <a:ext cx="8450483" cy="360000"/>
          </a:xfrm>
          <a:prstGeom prst="roundRect">
            <a:avLst/>
          </a:prstGeom>
          <a:solidFill>
            <a:schemeClr val="bg1">
              <a:lumMod val="85000"/>
              <a:alpha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19" name="Rectangle 18">
            <a:extLst>
              <a:ext uri="{FF2B5EF4-FFF2-40B4-BE49-F238E27FC236}">
                <a16:creationId xmlns:a16="http://schemas.microsoft.com/office/drawing/2014/main" id="{AB6C3BB5-E870-DA45-ACA8-54771CDA720B}"/>
              </a:ext>
            </a:extLst>
          </p:cNvPr>
          <p:cNvSpPr/>
          <p:nvPr/>
        </p:nvSpPr>
        <p:spPr>
          <a:xfrm>
            <a:off x="466465" y="4578458"/>
            <a:ext cx="2000262" cy="360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EO Capacity Building</a:t>
            </a:r>
          </a:p>
        </p:txBody>
      </p:sp>
      <p:sp>
        <p:nvSpPr>
          <p:cNvPr id="20" name="Rectangle 19">
            <a:extLst>
              <a:ext uri="{FF2B5EF4-FFF2-40B4-BE49-F238E27FC236}">
                <a16:creationId xmlns:a16="http://schemas.microsoft.com/office/drawing/2014/main" id="{F994BFE7-851E-3048-8199-CF20B9DCB642}"/>
              </a:ext>
            </a:extLst>
          </p:cNvPr>
          <p:cNvSpPr/>
          <p:nvPr/>
        </p:nvSpPr>
        <p:spPr>
          <a:xfrm>
            <a:off x="7867154" y="4580718"/>
            <a:ext cx="81964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err="1">
                <a:latin typeface="+mj-lt"/>
              </a:rPr>
              <a:t>WGCapD</a:t>
            </a:r>
            <a:endParaRPr lang="en-US" sz="1100" dirty="0">
              <a:latin typeface="+mj-lt"/>
            </a:endParaRPr>
          </a:p>
          <a:p>
            <a:pPr algn="ctr"/>
            <a:r>
              <a:rPr lang="en-US" sz="1100" dirty="0">
                <a:solidFill>
                  <a:schemeClr val="accent6">
                    <a:lumMod val="60000"/>
                    <a:lumOff val="40000"/>
                  </a:schemeClr>
                </a:solidFill>
                <a:latin typeface="+mj-lt"/>
              </a:rPr>
              <a:t>WGISS</a:t>
            </a:r>
          </a:p>
        </p:txBody>
      </p:sp>
      <p:sp>
        <p:nvSpPr>
          <p:cNvPr id="21" name="Rounded Rectangle 20">
            <a:extLst>
              <a:ext uri="{FF2B5EF4-FFF2-40B4-BE49-F238E27FC236}">
                <a16:creationId xmlns:a16="http://schemas.microsoft.com/office/drawing/2014/main" id="{20D8B616-7211-2C4C-B0D2-6AA33D4A8A57}"/>
              </a:ext>
            </a:extLst>
          </p:cNvPr>
          <p:cNvSpPr/>
          <p:nvPr/>
        </p:nvSpPr>
        <p:spPr>
          <a:xfrm>
            <a:off x="388714" y="5958788"/>
            <a:ext cx="8450483" cy="360000"/>
          </a:xfrm>
          <a:prstGeom prst="roundRect">
            <a:avLst/>
          </a:prstGeom>
          <a:solidFill>
            <a:schemeClr val="bg1">
              <a:lumMod val="85000"/>
              <a:alpha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22" name="Rectangle 21">
            <a:extLst>
              <a:ext uri="{FF2B5EF4-FFF2-40B4-BE49-F238E27FC236}">
                <a16:creationId xmlns:a16="http://schemas.microsoft.com/office/drawing/2014/main" id="{4E5E20C5-FF47-0B4C-A8BB-C58BC880092B}"/>
              </a:ext>
            </a:extLst>
          </p:cNvPr>
          <p:cNvSpPr/>
          <p:nvPr/>
        </p:nvSpPr>
        <p:spPr>
          <a:xfrm>
            <a:off x="466465" y="5964600"/>
            <a:ext cx="2000262" cy="36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a:latin typeface="+mj-lt"/>
              </a:rPr>
              <a:t>EO Quality Standards</a:t>
            </a:r>
          </a:p>
        </p:txBody>
      </p:sp>
      <p:sp>
        <p:nvSpPr>
          <p:cNvPr id="23" name="Rectangle 22">
            <a:extLst>
              <a:ext uri="{FF2B5EF4-FFF2-40B4-BE49-F238E27FC236}">
                <a16:creationId xmlns:a16="http://schemas.microsoft.com/office/drawing/2014/main" id="{D0ACDC01-270C-E541-9745-E5BC8AFACBB9}"/>
              </a:ext>
            </a:extLst>
          </p:cNvPr>
          <p:cNvSpPr/>
          <p:nvPr/>
        </p:nvSpPr>
        <p:spPr>
          <a:xfrm>
            <a:off x="7867154" y="5964600"/>
            <a:ext cx="81964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WGCV</a:t>
            </a:r>
            <a:br>
              <a:rPr lang="en-US" sz="1100" dirty="0">
                <a:latin typeface="+mj-lt"/>
              </a:rPr>
            </a:br>
            <a:r>
              <a:rPr lang="en-US" sz="1100" dirty="0">
                <a:latin typeface="+mj-lt"/>
              </a:rPr>
              <a:t>LPV</a:t>
            </a:r>
          </a:p>
        </p:txBody>
      </p:sp>
      <p:pic>
        <p:nvPicPr>
          <p:cNvPr id="24" name="Picture 23">
            <a:extLst>
              <a:ext uri="{FF2B5EF4-FFF2-40B4-BE49-F238E27FC236}">
                <a16:creationId xmlns:a16="http://schemas.microsoft.com/office/drawing/2014/main" id="{7012570B-1E8F-8944-B282-1D2D8DE2F2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88794" y="2231036"/>
            <a:ext cx="324000" cy="324000"/>
          </a:xfrm>
          <a:prstGeom prst="rect">
            <a:avLst/>
          </a:prstGeom>
        </p:spPr>
      </p:pic>
      <p:pic>
        <p:nvPicPr>
          <p:cNvPr id="25" name="Picture 24">
            <a:extLst>
              <a:ext uri="{FF2B5EF4-FFF2-40B4-BE49-F238E27FC236}">
                <a16:creationId xmlns:a16="http://schemas.microsoft.com/office/drawing/2014/main" id="{002E9DAD-B6A7-B943-BC91-FA1EA7EED5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624" y="2231036"/>
            <a:ext cx="324000" cy="324000"/>
          </a:xfrm>
          <a:prstGeom prst="rect">
            <a:avLst/>
          </a:prstGeom>
        </p:spPr>
      </p:pic>
      <p:pic>
        <p:nvPicPr>
          <p:cNvPr id="26" name="Picture 25">
            <a:extLst>
              <a:ext uri="{FF2B5EF4-FFF2-40B4-BE49-F238E27FC236}">
                <a16:creationId xmlns:a16="http://schemas.microsoft.com/office/drawing/2014/main" id="{23692217-4995-2245-AE04-3DDEEF800AF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34436" y="2234617"/>
            <a:ext cx="324000" cy="324000"/>
          </a:xfrm>
          <a:prstGeom prst="rect">
            <a:avLst/>
          </a:prstGeom>
        </p:spPr>
      </p:pic>
      <p:sp>
        <p:nvSpPr>
          <p:cNvPr id="29" name="Rectangle 28">
            <a:extLst>
              <a:ext uri="{FF2B5EF4-FFF2-40B4-BE49-F238E27FC236}">
                <a16:creationId xmlns:a16="http://schemas.microsoft.com/office/drawing/2014/main" id="{974170A1-D43A-9645-BFB1-4A5BE1999DB6}"/>
              </a:ext>
            </a:extLst>
          </p:cNvPr>
          <p:cNvSpPr/>
          <p:nvPr/>
        </p:nvSpPr>
        <p:spPr>
          <a:xfrm>
            <a:off x="2550331" y="1727588"/>
            <a:ext cx="1620000" cy="24620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 algn="ctr"/>
            <a:r>
              <a:rPr lang="en-US" sz="1200" dirty="0">
                <a:latin typeface="+mj-lt"/>
              </a:rPr>
              <a:t>UN Environment</a:t>
            </a:r>
          </a:p>
        </p:txBody>
      </p:sp>
      <p:sp>
        <p:nvSpPr>
          <p:cNvPr id="30" name="Rectangle 29">
            <a:extLst>
              <a:ext uri="{FF2B5EF4-FFF2-40B4-BE49-F238E27FC236}">
                <a16:creationId xmlns:a16="http://schemas.microsoft.com/office/drawing/2014/main" id="{4EEF4A1B-31CC-574C-8259-E61AAF7EF7BD}"/>
              </a:ext>
            </a:extLst>
          </p:cNvPr>
          <p:cNvSpPr/>
          <p:nvPr/>
        </p:nvSpPr>
        <p:spPr>
          <a:xfrm>
            <a:off x="4315002" y="1727588"/>
            <a:ext cx="1620000" cy="24620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 algn="ctr"/>
            <a:r>
              <a:rPr lang="en-US" sz="1200" dirty="0">
                <a:latin typeface="+mj-lt"/>
              </a:rPr>
              <a:t>UN Habitat</a:t>
            </a:r>
          </a:p>
        </p:txBody>
      </p:sp>
      <p:sp>
        <p:nvSpPr>
          <p:cNvPr id="31" name="Rectangle 30">
            <a:extLst>
              <a:ext uri="{FF2B5EF4-FFF2-40B4-BE49-F238E27FC236}">
                <a16:creationId xmlns:a16="http://schemas.microsoft.com/office/drawing/2014/main" id="{A05B3142-BB6E-5340-A793-6B446418F484}"/>
              </a:ext>
            </a:extLst>
          </p:cNvPr>
          <p:cNvSpPr/>
          <p:nvPr/>
        </p:nvSpPr>
        <p:spPr>
          <a:xfrm>
            <a:off x="6074677" y="1727588"/>
            <a:ext cx="1620000" cy="2462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 algn="ctr"/>
            <a:r>
              <a:rPr lang="en-US" sz="1200" dirty="0">
                <a:latin typeface="+mj-lt"/>
              </a:rPr>
              <a:t>UNCCD</a:t>
            </a:r>
          </a:p>
        </p:txBody>
      </p:sp>
      <p:sp>
        <p:nvSpPr>
          <p:cNvPr id="27" name="Rectangle 26">
            <a:extLst>
              <a:ext uri="{FF2B5EF4-FFF2-40B4-BE49-F238E27FC236}">
                <a16:creationId xmlns:a16="http://schemas.microsoft.com/office/drawing/2014/main" id="{3526FA32-F3F4-8B49-BEFE-D35EDB7F531A}"/>
              </a:ext>
            </a:extLst>
          </p:cNvPr>
          <p:cNvSpPr/>
          <p:nvPr/>
        </p:nvSpPr>
        <p:spPr>
          <a:xfrm>
            <a:off x="76200" y="6400800"/>
            <a:ext cx="8974852" cy="412171"/>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54000" rtlCol="0" anchor="ctr"/>
          <a:lstStyle/>
          <a:p>
            <a:pPr marL="134541">
              <a:spcBef>
                <a:spcPts val="450"/>
              </a:spcBef>
            </a:pPr>
            <a:r>
              <a:rPr lang="en-US" sz="1400" b="1" dirty="0">
                <a:latin typeface="+mj-lt"/>
              </a:rPr>
              <a:t>GEO EO4SDG  </a:t>
            </a:r>
          </a:p>
        </p:txBody>
      </p:sp>
      <p:sp>
        <p:nvSpPr>
          <p:cNvPr id="33" name="Rectangle 32">
            <a:extLst>
              <a:ext uri="{FF2B5EF4-FFF2-40B4-BE49-F238E27FC236}">
                <a16:creationId xmlns:a16="http://schemas.microsoft.com/office/drawing/2014/main" id="{39F442A8-6DA5-8A40-93E1-0953A0968A08}"/>
              </a:ext>
            </a:extLst>
          </p:cNvPr>
          <p:cNvSpPr/>
          <p:nvPr/>
        </p:nvSpPr>
        <p:spPr>
          <a:xfrm>
            <a:off x="4313181" y="6400800"/>
            <a:ext cx="1612393" cy="4050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mj-lt"/>
              </a:rPr>
              <a:t>GEO Human Planet</a:t>
            </a:r>
          </a:p>
          <a:p>
            <a:pPr algn="ctr"/>
            <a:r>
              <a:rPr lang="en-US" sz="1050" dirty="0">
                <a:latin typeface="+mj-lt"/>
              </a:rPr>
              <a:t>GUOI</a:t>
            </a:r>
            <a:endParaRPr lang="en-US" dirty="0">
              <a:latin typeface="+mj-lt"/>
            </a:endParaRPr>
          </a:p>
        </p:txBody>
      </p:sp>
      <p:sp>
        <p:nvSpPr>
          <p:cNvPr id="34" name="Rectangle 33">
            <a:extLst>
              <a:ext uri="{FF2B5EF4-FFF2-40B4-BE49-F238E27FC236}">
                <a16:creationId xmlns:a16="http://schemas.microsoft.com/office/drawing/2014/main" id="{31604E5D-A06E-B346-8000-913CB07CB597}"/>
              </a:ext>
            </a:extLst>
          </p:cNvPr>
          <p:cNvSpPr/>
          <p:nvPr/>
        </p:nvSpPr>
        <p:spPr>
          <a:xfrm>
            <a:off x="6071702" y="6400800"/>
            <a:ext cx="1612393" cy="4050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mj-lt"/>
              </a:rPr>
              <a:t>GEO LDN</a:t>
            </a:r>
            <a:endParaRPr lang="en-US" dirty="0">
              <a:latin typeface="+mj-lt"/>
            </a:endParaRPr>
          </a:p>
        </p:txBody>
      </p:sp>
      <p:sp>
        <p:nvSpPr>
          <p:cNvPr id="32" name="Rectangle 31">
            <a:extLst>
              <a:ext uri="{FF2B5EF4-FFF2-40B4-BE49-F238E27FC236}">
                <a16:creationId xmlns:a16="http://schemas.microsoft.com/office/drawing/2014/main" id="{0D5B1992-5C67-194E-B59F-67B337F59FEB}"/>
              </a:ext>
            </a:extLst>
          </p:cNvPr>
          <p:cNvSpPr/>
          <p:nvPr/>
        </p:nvSpPr>
        <p:spPr>
          <a:xfrm>
            <a:off x="2553506" y="6400800"/>
            <a:ext cx="1612393" cy="4050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000" dirty="0">
                <a:latin typeface="+mj-lt"/>
              </a:rPr>
              <a:t>GEO Wetlands</a:t>
            </a:r>
          </a:p>
          <a:p>
            <a:pPr algn="ctr"/>
            <a:r>
              <a:rPr lang="en-US" sz="1000" dirty="0">
                <a:latin typeface="+mj-lt"/>
              </a:rPr>
              <a:t>AQUAWATCH</a:t>
            </a:r>
            <a:endParaRPr lang="en-US" sz="1600" dirty="0">
              <a:latin typeface="+mj-lt"/>
            </a:endParaRPr>
          </a:p>
        </p:txBody>
      </p:sp>
      <p:sp>
        <p:nvSpPr>
          <p:cNvPr id="28" name="Rectangle 27">
            <a:extLst>
              <a:ext uri="{FF2B5EF4-FFF2-40B4-BE49-F238E27FC236}">
                <a16:creationId xmlns:a16="http://schemas.microsoft.com/office/drawing/2014/main" id="{E846CE87-9768-6C4C-9595-CACE4CB7E5DC}"/>
              </a:ext>
            </a:extLst>
          </p:cNvPr>
          <p:cNvSpPr/>
          <p:nvPr/>
        </p:nvSpPr>
        <p:spPr>
          <a:xfrm>
            <a:off x="76200" y="3148096"/>
            <a:ext cx="8974852" cy="422899"/>
          </a:xfrm>
          <a:prstGeom prst="rect">
            <a:avLst/>
          </a:prstGeom>
          <a:solidFill>
            <a:schemeClr val="tx2">
              <a:alpha val="30000"/>
            </a:schemeClr>
          </a:solidFill>
          <a:ln w="19050">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4541"/>
            <a:r>
              <a:rPr lang="en-US" sz="1400" b="1" dirty="0">
                <a:solidFill>
                  <a:schemeClr val="tx1"/>
                </a:solidFill>
                <a:latin typeface="+mj-lt"/>
              </a:rPr>
              <a:t>CEOS SDG AHT</a:t>
            </a:r>
          </a:p>
        </p:txBody>
      </p:sp>
      <p:sp>
        <p:nvSpPr>
          <p:cNvPr id="36" name="Rectangle 35">
            <a:extLst>
              <a:ext uri="{FF2B5EF4-FFF2-40B4-BE49-F238E27FC236}">
                <a16:creationId xmlns:a16="http://schemas.microsoft.com/office/drawing/2014/main" id="{03B2B6AC-94B2-9244-A21F-594C39FF2358}"/>
              </a:ext>
            </a:extLst>
          </p:cNvPr>
          <p:cNvSpPr/>
          <p:nvPr/>
        </p:nvSpPr>
        <p:spPr>
          <a:xfrm>
            <a:off x="76200" y="1200716"/>
            <a:ext cx="8974852" cy="48245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latin typeface="+mj-lt"/>
              </a:rPr>
              <a:t>UN Inter-Agency and Expert Group on SDG Indicators (</a:t>
            </a:r>
            <a:r>
              <a:rPr lang="en-US" sz="1400" b="1" dirty="0">
                <a:latin typeface="+mj-lt"/>
              </a:rPr>
              <a:t>IAEG-SDGs</a:t>
            </a:r>
            <a:r>
              <a:rPr lang="en-US" sz="1400" dirty="0">
                <a:latin typeface="+mj-lt"/>
              </a:rPr>
              <a:t>)</a:t>
            </a:r>
          </a:p>
          <a:p>
            <a:pPr algn="ctr"/>
            <a:r>
              <a:rPr lang="en-US" sz="1200" dirty="0">
                <a:latin typeface="+mj-lt"/>
              </a:rPr>
              <a:t>Working Group on Geo-Spatial Information (</a:t>
            </a:r>
            <a:r>
              <a:rPr lang="en-US" sz="1200" b="1" dirty="0">
                <a:latin typeface="+mj-lt"/>
              </a:rPr>
              <a:t>WGGI</a:t>
            </a:r>
            <a:r>
              <a:rPr lang="en-US" sz="1200" dirty="0">
                <a:latin typeface="+mj-lt"/>
              </a:rPr>
              <a:t>) </a:t>
            </a:r>
            <a:r>
              <a:rPr lang="en-US" sz="1200" dirty="0">
                <a:solidFill>
                  <a:schemeClr val="accent4">
                    <a:lumMod val="40000"/>
                    <a:lumOff val="60000"/>
                  </a:schemeClr>
                </a:solidFill>
                <a:latin typeface="+mj-lt"/>
              </a:rPr>
              <a:t>Task Stream II Application of satellite data for the SDG indicators</a:t>
            </a:r>
            <a:endParaRPr lang="en-US" sz="1000" dirty="0">
              <a:solidFill>
                <a:schemeClr val="accent4">
                  <a:lumMod val="40000"/>
                  <a:lumOff val="60000"/>
                </a:schemeClr>
              </a:solidFill>
              <a:latin typeface="+mj-lt"/>
            </a:endParaRPr>
          </a:p>
        </p:txBody>
      </p:sp>
      <p:pic>
        <p:nvPicPr>
          <p:cNvPr id="38" name="ceos_logo.png">
            <a:extLst>
              <a:ext uri="{FF2B5EF4-FFF2-40B4-BE49-F238E27FC236}">
                <a16:creationId xmlns:a16="http://schemas.microsoft.com/office/drawing/2014/main" id="{E761BEBF-E113-7247-923B-812A2747093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17086" y="3268344"/>
            <a:ext cx="692122" cy="274081"/>
          </a:xfrm>
          <a:prstGeom prst="rect">
            <a:avLst/>
          </a:prstGeom>
          <a:ln w="12700">
            <a:miter lim="400000"/>
          </a:ln>
        </p:spPr>
      </p:pic>
      <p:sp>
        <p:nvSpPr>
          <p:cNvPr id="37" name="Rounded Rectangle 36">
            <a:extLst>
              <a:ext uri="{FF2B5EF4-FFF2-40B4-BE49-F238E27FC236}">
                <a16:creationId xmlns:a16="http://schemas.microsoft.com/office/drawing/2014/main" id="{62A112F6-CF93-B84D-9AFF-7932C10DF55B}"/>
              </a:ext>
            </a:extLst>
          </p:cNvPr>
          <p:cNvSpPr/>
          <p:nvPr/>
        </p:nvSpPr>
        <p:spPr>
          <a:xfrm>
            <a:off x="388714" y="5029200"/>
            <a:ext cx="8450484" cy="360000"/>
          </a:xfrm>
          <a:prstGeom prst="roundRect">
            <a:avLst/>
          </a:prstGeom>
          <a:solidFill>
            <a:schemeClr val="bg1">
              <a:lumMod val="85000"/>
              <a:alpha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41" name="Rectangle 40">
            <a:extLst>
              <a:ext uri="{FF2B5EF4-FFF2-40B4-BE49-F238E27FC236}">
                <a16:creationId xmlns:a16="http://schemas.microsoft.com/office/drawing/2014/main" id="{90412F41-26BB-9244-9728-0026E80E3190}"/>
              </a:ext>
            </a:extLst>
          </p:cNvPr>
          <p:cNvSpPr/>
          <p:nvPr/>
        </p:nvSpPr>
        <p:spPr>
          <a:xfrm>
            <a:off x="466464" y="5035335"/>
            <a:ext cx="2000262" cy="36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a:latin typeface="+mj-lt"/>
              </a:rPr>
              <a:t>EO Good Practice Guidance</a:t>
            </a:r>
          </a:p>
        </p:txBody>
      </p:sp>
      <p:sp>
        <p:nvSpPr>
          <p:cNvPr id="42" name="Rectangle 41">
            <a:extLst>
              <a:ext uri="{FF2B5EF4-FFF2-40B4-BE49-F238E27FC236}">
                <a16:creationId xmlns:a16="http://schemas.microsoft.com/office/drawing/2014/main" id="{3428EAE9-75FB-DE45-B983-EAE571539D6C}"/>
              </a:ext>
            </a:extLst>
          </p:cNvPr>
          <p:cNvSpPr/>
          <p:nvPr/>
        </p:nvSpPr>
        <p:spPr>
          <a:xfrm>
            <a:off x="7867153" y="5036465"/>
            <a:ext cx="81964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LSI-VC</a:t>
            </a:r>
          </a:p>
        </p:txBody>
      </p:sp>
      <p:sp>
        <p:nvSpPr>
          <p:cNvPr id="44" name="Rounded Rectangle 43">
            <a:extLst>
              <a:ext uri="{FF2B5EF4-FFF2-40B4-BE49-F238E27FC236}">
                <a16:creationId xmlns:a16="http://schemas.microsoft.com/office/drawing/2014/main" id="{200D7938-363F-FE40-B83F-275E425C71CA}"/>
              </a:ext>
            </a:extLst>
          </p:cNvPr>
          <p:cNvSpPr/>
          <p:nvPr/>
        </p:nvSpPr>
        <p:spPr>
          <a:xfrm>
            <a:off x="379684" y="5486400"/>
            <a:ext cx="8450483" cy="360000"/>
          </a:xfrm>
          <a:prstGeom prst="roundRect">
            <a:avLst/>
          </a:prstGeom>
          <a:solidFill>
            <a:schemeClr val="bg1">
              <a:lumMod val="85000"/>
              <a:alpha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45" name="Rectangle 44">
            <a:extLst>
              <a:ext uri="{FF2B5EF4-FFF2-40B4-BE49-F238E27FC236}">
                <a16:creationId xmlns:a16="http://schemas.microsoft.com/office/drawing/2014/main" id="{0305A222-EF33-B148-A6A7-C69979CF10DB}"/>
              </a:ext>
            </a:extLst>
          </p:cNvPr>
          <p:cNvSpPr/>
          <p:nvPr/>
        </p:nvSpPr>
        <p:spPr>
          <a:xfrm>
            <a:off x="457435" y="5492212"/>
            <a:ext cx="2000262" cy="36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a:latin typeface="+mj-lt"/>
              </a:rPr>
              <a:t>EO Demonstration Cases</a:t>
            </a:r>
          </a:p>
        </p:txBody>
      </p:sp>
      <p:sp>
        <p:nvSpPr>
          <p:cNvPr id="46" name="Rectangle 45">
            <a:extLst>
              <a:ext uri="{FF2B5EF4-FFF2-40B4-BE49-F238E27FC236}">
                <a16:creationId xmlns:a16="http://schemas.microsoft.com/office/drawing/2014/main" id="{EF98AD6E-01CE-2D45-B675-6B0E38331D8F}"/>
              </a:ext>
            </a:extLst>
          </p:cNvPr>
          <p:cNvSpPr/>
          <p:nvPr/>
        </p:nvSpPr>
        <p:spPr>
          <a:xfrm>
            <a:off x="7858124" y="5492212"/>
            <a:ext cx="819646" cy="36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mj-lt"/>
              </a:rPr>
              <a:t>SEO</a:t>
            </a:r>
          </a:p>
        </p:txBody>
      </p:sp>
      <p:grpSp>
        <p:nvGrpSpPr>
          <p:cNvPr id="4" name="Group 3">
            <a:extLst>
              <a:ext uri="{FF2B5EF4-FFF2-40B4-BE49-F238E27FC236}">
                <a16:creationId xmlns:a16="http://schemas.microsoft.com/office/drawing/2014/main" id="{618038C1-35AA-2545-8EB8-A72E7D01F9D8}"/>
              </a:ext>
            </a:extLst>
          </p:cNvPr>
          <p:cNvGrpSpPr/>
          <p:nvPr/>
        </p:nvGrpSpPr>
        <p:grpSpPr>
          <a:xfrm>
            <a:off x="2548114" y="3657600"/>
            <a:ext cx="5171061" cy="2676154"/>
            <a:chOff x="2548114" y="3657600"/>
            <a:chExt cx="5171061" cy="2676154"/>
          </a:xfrm>
        </p:grpSpPr>
        <p:sp>
          <p:nvSpPr>
            <p:cNvPr id="3" name="Rectangle 2">
              <a:extLst>
                <a:ext uri="{FF2B5EF4-FFF2-40B4-BE49-F238E27FC236}">
                  <a16:creationId xmlns:a16="http://schemas.microsoft.com/office/drawing/2014/main" id="{8701268F-AD2D-8948-8552-637095A1BB8F}"/>
                </a:ext>
              </a:extLst>
            </p:cNvPr>
            <p:cNvSpPr/>
            <p:nvPr/>
          </p:nvSpPr>
          <p:spPr>
            <a:xfrm>
              <a:off x="2548114" y="5001754"/>
              <a:ext cx="1623175" cy="1332000"/>
            </a:xfrm>
            <a:prstGeom prst="rect">
              <a:avLst/>
            </a:prstGeom>
            <a:solidFill>
              <a:schemeClr val="accent5">
                <a:lumMod val="20000"/>
                <a:lumOff val="80000"/>
              </a:schemeClr>
            </a:solidFill>
            <a:ln w="25400" cap="flat">
              <a:solidFill>
                <a:schemeClr val="accent5">
                  <a:lumMod val="5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569"/>
                  </a:solidFill>
                  <a:effectLst/>
                  <a:uFillTx/>
                  <a:latin typeface="+mn-lt"/>
                </a:rPr>
                <a:t>Water Sub-team</a:t>
              </a:r>
            </a:p>
            <a:p>
              <a:pPr marL="0" marR="0" indent="0" algn="ctr" defTabSz="457200" rtl="0" fontAlgn="auto" latinLnBrk="1" hangingPunct="0">
                <a:lnSpc>
                  <a:spcPct val="100000"/>
                </a:lnSpc>
                <a:spcBef>
                  <a:spcPts val="0"/>
                </a:spcBef>
                <a:spcAft>
                  <a:spcPts val="0"/>
                </a:spcAft>
                <a:buClrTx/>
                <a:buSzTx/>
                <a:buFontTx/>
                <a:buNone/>
                <a:tabLst/>
              </a:pPr>
              <a:endParaRPr lang="en-US" sz="1200" b="1" i="1" dirty="0">
                <a:latin typeface="+mn-lt"/>
              </a:endParaRPr>
            </a:p>
            <a:p>
              <a:pPr marL="0" marR="0" indent="0" algn="ctr" defTabSz="457200" rtl="0" fontAlgn="auto" latinLnBrk="1" hangingPunct="0">
                <a:lnSpc>
                  <a:spcPct val="100000"/>
                </a:lnSpc>
                <a:spcBef>
                  <a:spcPts val="0"/>
                </a:spcBef>
                <a:spcAft>
                  <a:spcPts val="0"/>
                </a:spcAft>
                <a:buClrTx/>
                <a:buSzTx/>
                <a:buFontTx/>
                <a:buNone/>
                <a:tabLst/>
              </a:pPr>
              <a:r>
                <a:rPr lang="en-US" sz="1200" b="1" i="1" dirty="0">
                  <a:latin typeface="+mn-lt"/>
                </a:rPr>
                <a:t>(e.g. GA/CSIRO, EC, </a:t>
              </a:r>
              <a:br>
                <a:rPr lang="en-US" sz="1200" b="1" i="1" dirty="0">
                  <a:latin typeface="+mn-lt"/>
                </a:rPr>
              </a:br>
              <a:r>
                <a:rPr lang="en-US" sz="1200" b="1" i="1" dirty="0">
                  <a:latin typeface="+mn-lt"/>
                </a:rPr>
                <a:t>NASA, JAXA, ESA</a:t>
              </a:r>
              <a:r>
                <a:rPr lang="en-US" sz="1100" b="1" i="1" dirty="0">
                  <a:latin typeface="+mn-lt"/>
                </a:rPr>
                <a:t>)</a:t>
              </a:r>
              <a:endParaRPr kumimoji="0" lang="en-US" sz="1100" b="1" i="1" u="none" strike="noStrike" cap="none" spc="0" normalizeH="0" baseline="0" dirty="0">
                <a:ln>
                  <a:noFill/>
                </a:ln>
                <a:solidFill>
                  <a:srgbClr val="002569"/>
                </a:solidFill>
                <a:effectLst/>
                <a:uFillTx/>
                <a:latin typeface="+mn-lt"/>
              </a:endParaRPr>
            </a:p>
          </p:txBody>
        </p:sp>
        <p:sp>
          <p:nvSpPr>
            <p:cNvPr id="48" name="Rectangle 47">
              <a:extLst>
                <a:ext uri="{FF2B5EF4-FFF2-40B4-BE49-F238E27FC236}">
                  <a16:creationId xmlns:a16="http://schemas.microsoft.com/office/drawing/2014/main" id="{C5E85B64-155A-6442-9C99-9E7B13BF35B7}"/>
                </a:ext>
              </a:extLst>
            </p:cNvPr>
            <p:cNvSpPr/>
            <p:nvPr/>
          </p:nvSpPr>
          <p:spPr>
            <a:xfrm>
              <a:off x="4320000" y="5001754"/>
              <a:ext cx="1623175" cy="1332000"/>
            </a:xfrm>
            <a:prstGeom prst="rect">
              <a:avLst/>
            </a:prstGeom>
            <a:solidFill>
              <a:schemeClr val="accent2">
                <a:lumMod val="20000"/>
                <a:lumOff val="80000"/>
              </a:schemeClr>
            </a:solidFill>
            <a:ln w="25400" cap="flat">
              <a:solidFill>
                <a:schemeClr val="accent2">
                  <a:lumMod val="5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569"/>
                  </a:solidFill>
                  <a:effectLst/>
                  <a:uFillTx/>
                  <a:latin typeface="+mn-lt"/>
                </a:rPr>
                <a:t>Urban Sub-team</a:t>
              </a:r>
            </a:p>
            <a:p>
              <a:pPr marL="0" marR="0" indent="0" algn="ctr" defTabSz="457200" rtl="0" fontAlgn="auto" latinLnBrk="1" hangingPunct="0">
                <a:lnSpc>
                  <a:spcPct val="100000"/>
                </a:lnSpc>
                <a:spcBef>
                  <a:spcPts val="0"/>
                </a:spcBef>
                <a:spcAft>
                  <a:spcPts val="0"/>
                </a:spcAft>
                <a:buClrTx/>
                <a:buSzTx/>
                <a:buFontTx/>
                <a:buNone/>
                <a:tabLst/>
              </a:pPr>
              <a:br>
                <a:rPr lang="en-US" sz="1100" b="1" dirty="0">
                  <a:latin typeface="+mn-lt"/>
                </a:rPr>
              </a:br>
              <a:r>
                <a:rPr lang="en-US" sz="1200" b="1" i="1" dirty="0">
                  <a:latin typeface="+mn-lt"/>
                </a:rPr>
                <a:t>(e.g. EC, NASA, DLR, </a:t>
              </a:r>
              <a:br>
                <a:rPr lang="en-US" sz="1200" b="1" i="1" dirty="0">
                  <a:latin typeface="+mn-lt"/>
                </a:rPr>
              </a:br>
              <a:r>
                <a:rPr lang="en-US" sz="1200" b="1" i="1" dirty="0">
                  <a:latin typeface="+mn-lt"/>
                </a:rPr>
                <a:t>ESA, SANSA)</a:t>
              </a:r>
              <a:endParaRPr lang="en-US" sz="1100" b="1" i="1" dirty="0">
                <a:latin typeface="+mn-lt"/>
              </a:endParaRPr>
            </a:p>
          </p:txBody>
        </p:sp>
        <p:sp>
          <p:nvSpPr>
            <p:cNvPr id="50" name="Rectangle 49">
              <a:extLst>
                <a:ext uri="{FF2B5EF4-FFF2-40B4-BE49-F238E27FC236}">
                  <a16:creationId xmlns:a16="http://schemas.microsoft.com/office/drawing/2014/main" id="{ADE434F5-5575-1A47-8514-EC797DED6190}"/>
                </a:ext>
              </a:extLst>
            </p:cNvPr>
            <p:cNvSpPr/>
            <p:nvPr/>
          </p:nvSpPr>
          <p:spPr>
            <a:xfrm>
              <a:off x="6096000" y="5001754"/>
              <a:ext cx="1623175" cy="1332000"/>
            </a:xfrm>
            <a:prstGeom prst="rect">
              <a:avLst/>
            </a:prstGeom>
            <a:solidFill>
              <a:schemeClr val="accent6">
                <a:lumMod val="20000"/>
                <a:lumOff val="80000"/>
              </a:schemeClr>
            </a:solidFill>
            <a:ln w="25400" cap="flat">
              <a:solidFill>
                <a:schemeClr val="accent6">
                  <a:lumMod val="5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569"/>
                  </a:solidFill>
                  <a:effectLst/>
                  <a:uFillTx/>
                  <a:latin typeface="+mn-lt"/>
                </a:rPr>
                <a:t>LDN Sub-team</a:t>
              </a:r>
            </a:p>
            <a:p>
              <a:pPr marL="0" marR="0" indent="0" algn="ctr" defTabSz="457200" rtl="0" fontAlgn="auto" latinLnBrk="1" hangingPunct="0">
                <a:lnSpc>
                  <a:spcPct val="100000"/>
                </a:lnSpc>
                <a:spcBef>
                  <a:spcPts val="0"/>
                </a:spcBef>
                <a:spcAft>
                  <a:spcPts val="0"/>
                </a:spcAft>
                <a:buClrTx/>
                <a:buSzTx/>
                <a:buFontTx/>
                <a:buNone/>
                <a:tabLst/>
              </a:pPr>
              <a:endParaRPr lang="en-US" sz="1100" b="1" dirty="0">
                <a:latin typeface="+mn-lt"/>
              </a:endParaRPr>
            </a:p>
            <a:p>
              <a:pPr marL="0" marR="0" indent="0" algn="ctr" defTabSz="457200" rtl="0" fontAlgn="auto" latinLnBrk="1" hangingPunct="0">
                <a:lnSpc>
                  <a:spcPct val="100000"/>
                </a:lnSpc>
                <a:spcBef>
                  <a:spcPts val="0"/>
                </a:spcBef>
                <a:spcAft>
                  <a:spcPts val="0"/>
                </a:spcAft>
                <a:buClrTx/>
                <a:buSzTx/>
                <a:buFontTx/>
                <a:buNone/>
                <a:tabLst/>
              </a:pPr>
              <a:r>
                <a:rPr kumimoji="0" lang="en-US" sz="1200" b="1" i="1" u="none" strike="noStrike" cap="none" spc="0" normalizeH="0" baseline="0" dirty="0">
                  <a:ln>
                    <a:noFill/>
                  </a:ln>
                  <a:solidFill>
                    <a:srgbClr val="002569"/>
                  </a:solidFill>
                  <a:effectLst/>
                  <a:uFillTx/>
                  <a:latin typeface="+mn-lt"/>
                </a:rPr>
                <a:t>(e.g. CSIRO, ESA, EC, </a:t>
              </a:r>
              <a:br>
                <a:rPr kumimoji="0" lang="en-US" sz="1200" b="1" i="1" u="none" strike="noStrike" cap="none" spc="0" normalizeH="0" baseline="0" dirty="0">
                  <a:ln>
                    <a:noFill/>
                  </a:ln>
                  <a:solidFill>
                    <a:srgbClr val="002569"/>
                  </a:solidFill>
                  <a:effectLst/>
                  <a:uFillTx/>
                  <a:latin typeface="+mn-lt"/>
                </a:rPr>
              </a:br>
              <a:r>
                <a:rPr kumimoji="0" lang="en-US" sz="1200" b="1" i="1" u="none" strike="noStrike" cap="none" spc="0" normalizeH="0" baseline="0" dirty="0">
                  <a:ln>
                    <a:noFill/>
                  </a:ln>
                  <a:solidFill>
                    <a:srgbClr val="002569"/>
                  </a:solidFill>
                  <a:effectLst/>
                  <a:uFillTx/>
                  <a:latin typeface="+mn-lt"/>
                </a:rPr>
                <a:t>SANSA,</a:t>
              </a:r>
              <a:r>
                <a:rPr kumimoji="0" lang="en-US" sz="1200" b="1" i="1" u="none" strike="noStrike" cap="none" spc="0" normalizeH="0" dirty="0">
                  <a:ln>
                    <a:noFill/>
                  </a:ln>
                  <a:solidFill>
                    <a:srgbClr val="002569"/>
                  </a:solidFill>
                  <a:effectLst/>
                  <a:uFillTx/>
                  <a:latin typeface="+mn-lt"/>
                </a:rPr>
                <a:t> NASA)</a:t>
              </a:r>
              <a:endParaRPr kumimoji="0" lang="en-US" sz="1200" b="1" i="1" u="none" strike="noStrike" cap="none" spc="0" normalizeH="0" baseline="0" dirty="0">
                <a:ln>
                  <a:noFill/>
                </a:ln>
                <a:solidFill>
                  <a:srgbClr val="002569"/>
                </a:solidFill>
                <a:effectLst/>
                <a:uFillTx/>
                <a:latin typeface="+mn-lt"/>
              </a:endParaRPr>
            </a:p>
          </p:txBody>
        </p:sp>
        <p:sp>
          <p:nvSpPr>
            <p:cNvPr id="51" name="Rectangle 50">
              <a:extLst>
                <a:ext uri="{FF2B5EF4-FFF2-40B4-BE49-F238E27FC236}">
                  <a16:creationId xmlns:a16="http://schemas.microsoft.com/office/drawing/2014/main" id="{576C00EC-387D-6041-8344-AC09CC95E2C0}"/>
                </a:ext>
              </a:extLst>
            </p:cNvPr>
            <p:cNvSpPr/>
            <p:nvPr/>
          </p:nvSpPr>
          <p:spPr>
            <a:xfrm>
              <a:off x="2562717" y="3657600"/>
              <a:ext cx="5156289" cy="360000"/>
            </a:xfrm>
            <a:prstGeom prst="rect">
              <a:avLst/>
            </a:prstGeom>
            <a:solidFill>
              <a:schemeClr val="bg1">
                <a:lumMod val="85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569"/>
                  </a:solidFill>
                  <a:effectLst/>
                  <a:uFillTx/>
                  <a:latin typeface="+mn-lt"/>
                </a:rPr>
                <a:t>Satellite Data Requirement Sub-team</a:t>
              </a:r>
            </a:p>
          </p:txBody>
        </p:sp>
        <p:sp>
          <p:nvSpPr>
            <p:cNvPr id="52" name="Rectangle 51">
              <a:extLst>
                <a:ext uri="{FF2B5EF4-FFF2-40B4-BE49-F238E27FC236}">
                  <a16:creationId xmlns:a16="http://schemas.microsoft.com/office/drawing/2014/main" id="{414E0DB2-D65C-EE4E-B378-103BFE92F031}"/>
                </a:ext>
              </a:extLst>
            </p:cNvPr>
            <p:cNvSpPr/>
            <p:nvPr/>
          </p:nvSpPr>
          <p:spPr>
            <a:xfrm>
              <a:off x="2562716" y="4114800"/>
              <a:ext cx="5155200" cy="360000"/>
            </a:xfrm>
            <a:prstGeom prst="rect">
              <a:avLst/>
            </a:prstGeom>
            <a:solidFill>
              <a:schemeClr val="bg1">
                <a:lumMod val="85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569"/>
                  </a:solidFill>
                  <a:effectLst/>
                  <a:uFillTx/>
                  <a:latin typeface="+mn-lt"/>
                </a:rPr>
                <a:t>Enabling Infrastructure Sub-team</a:t>
              </a:r>
            </a:p>
          </p:txBody>
        </p:sp>
        <p:sp>
          <p:nvSpPr>
            <p:cNvPr id="53" name="Rectangle 52">
              <a:extLst>
                <a:ext uri="{FF2B5EF4-FFF2-40B4-BE49-F238E27FC236}">
                  <a16:creationId xmlns:a16="http://schemas.microsoft.com/office/drawing/2014/main" id="{BEACB25F-D4DE-E848-B680-20944CB6AC32}"/>
                </a:ext>
              </a:extLst>
            </p:cNvPr>
            <p:cNvSpPr/>
            <p:nvPr/>
          </p:nvSpPr>
          <p:spPr>
            <a:xfrm>
              <a:off x="2553506" y="4572000"/>
              <a:ext cx="5156289" cy="360000"/>
            </a:xfrm>
            <a:prstGeom prst="rect">
              <a:avLst/>
            </a:prstGeom>
            <a:solidFill>
              <a:schemeClr val="bg1">
                <a:lumMod val="85000"/>
              </a:schemeClr>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569"/>
                  </a:solidFill>
                  <a:effectLst/>
                  <a:uFillTx/>
                  <a:latin typeface="+mn-lt"/>
                </a:rPr>
                <a:t>Capacity </a:t>
              </a:r>
              <a:r>
                <a:rPr lang="en-US" sz="1400" b="1" dirty="0">
                  <a:latin typeface="+mn-lt"/>
                </a:rPr>
                <a:t>Building </a:t>
              </a:r>
              <a:r>
                <a:rPr kumimoji="0" lang="en-US" sz="1400" b="1" i="0" u="none" strike="noStrike" cap="none" spc="0" normalizeH="0" baseline="0" dirty="0">
                  <a:ln>
                    <a:noFill/>
                  </a:ln>
                  <a:solidFill>
                    <a:srgbClr val="002569"/>
                  </a:solidFill>
                  <a:effectLst/>
                  <a:uFillTx/>
                  <a:latin typeface="+mn-lt"/>
                </a:rPr>
                <a:t>Sub-team</a:t>
              </a:r>
            </a:p>
          </p:txBody>
        </p:sp>
      </p:grpSp>
      <p:sp>
        <p:nvSpPr>
          <p:cNvPr id="54" name="Content Placeholder 3">
            <a:extLst>
              <a:ext uri="{FF2B5EF4-FFF2-40B4-BE49-F238E27FC236}">
                <a16:creationId xmlns:a16="http://schemas.microsoft.com/office/drawing/2014/main" id="{76263266-0F45-524E-A840-A6FD9FB135AD}"/>
              </a:ext>
            </a:extLst>
          </p:cNvPr>
          <p:cNvSpPr txBox="1">
            <a:spLocks/>
          </p:cNvSpPr>
          <p:nvPr/>
        </p:nvSpPr>
        <p:spPr>
          <a:xfrm>
            <a:off x="1600200" y="304800"/>
            <a:ext cx="6248400" cy="533400"/>
          </a:xfrm>
        </p:spPr>
        <p:txBody>
          <a:bodyPr anchor="ct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ctr"/>
            <a:r>
              <a:rPr lang="en-US" sz="2400" dirty="0">
                <a:solidFill>
                  <a:schemeClr val="bg1"/>
                </a:solidFill>
                <a:latin typeface="+mj-lt"/>
                <a:sym typeface="Arial Bold"/>
              </a:rPr>
              <a:t>SDG-AHT 2019-2021 workplan</a:t>
            </a:r>
          </a:p>
          <a:p>
            <a:pPr algn="ctr"/>
            <a:r>
              <a:rPr lang="en-US" sz="2400" b="1" dirty="0">
                <a:solidFill>
                  <a:schemeClr val="bg1"/>
                </a:solidFill>
                <a:latin typeface="+mj-lt"/>
                <a:sym typeface="Arial Bold"/>
              </a:rPr>
              <a:t>Activities and Deliverables</a:t>
            </a:r>
          </a:p>
        </p:txBody>
      </p:sp>
    </p:spTree>
    <p:extLst>
      <p:ext uri="{BB962C8B-B14F-4D97-AF65-F5344CB8AC3E}">
        <p14:creationId xmlns:p14="http://schemas.microsoft.com/office/powerpoint/2010/main" val="36940349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ontent Placeholder 3">
            <a:extLst>
              <a:ext uri="{FF2B5EF4-FFF2-40B4-BE49-F238E27FC236}">
                <a16:creationId xmlns:a16="http://schemas.microsoft.com/office/drawing/2014/main" id="{76263266-0F45-524E-A840-A6FD9FB135AD}"/>
              </a:ext>
            </a:extLst>
          </p:cNvPr>
          <p:cNvSpPr txBox="1">
            <a:spLocks/>
          </p:cNvSpPr>
          <p:nvPr/>
        </p:nvSpPr>
        <p:spPr>
          <a:xfrm>
            <a:off x="1600200" y="304800"/>
            <a:ext cx="6248400" cy="533400"/>
          </a:xfrm>
        </p:spPr>
        <p:txBody>
          <a:bodyPr anchor="ct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ctr"/>
            <a:r>
              <a:rPr lang="en-US" sz="2400" dirty="0">
                <a:solidFill>
                  <a:schemeClr val="bg1"/>
                </a:solidFill>
                <a:latin typeface="+mj-lt"/>
                <a:sym typeface="Arial Bold"/>
              </a:rPr>
              <a:t>SDG-AHT and WGISS collaboration</a:t>
            </a:r>
            <a:endParaRPr lang="en-US" sz="2400" b="1" dirty="0">
              <a:solidFill>
                <a:schemeClr val="bg1"/>
              </a:solidFill>
              <a:latin typeface="+mj-lt"/>
              <a:sym typeface="Arial Bold"/>
            </a:endParaRPr>
          </a:p>
        </p:txBody>
      </p:sp>
      <p:sp>
        <p:nvSpPr>
          <p:cNvPr id="55" name="Content Placeholder 2">
            <a:extLst>
              <a:ext uri="{FF2B5EF4-FFF2-40B4-BE49-F238E27FC236}">
                <a16:creationId xmlns:a16="http://schemas.microsoft.com/office/drawing/2014/main" id="{D8D1A652-51E9-414A-8759-44A1FAD82D4B}"/>
              </a:ext>
            </a:extLst>
          </p:cNvPr>
          <p:cNvSpPr txBox="1">
            <a:spLocks/>
          </p:cNvSpPr>
          <p:nvPr/>
        </p:nvSpPr>
        <p:spPr>
          <a:xfrm>
            <a:off x="457200" y="1676400"/>
            <a:ext cx="8229600" cy="4038600"/>
          </a:xfr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342900" indent="-342900" algn="l">
              <a:spcBef>
                <a:spcPts val="1800"/>
              </a:spcBef>
              <a:buFont typeface="+mj-lt"/>
              <a:buAutoNum type="arabicPeriod"/>
            </a:pPr>
            <a:r>
              <a:rPr lang="en-US" sz="2000" dirty="0">
                <a:latin typeface="+mj-lt"/>
              </a:rPr>
              <a:t>Review of the </a:t>
            </a:r>
            <a:r>
              <a:rPr lang="en-US" sz="2000" b="1" dirty="0">
                <a:latin typeface="+mj-lt"/>
              </a:rPr>
              <a:t>EO-enabling infrastructures </a:t>
            </a:r>
            <a:r>
              <a:rPr lang="en-US" sz="2000" dirty="0">
                <a:latin typeface="+mj-lt"/>
              </a:rPr>
              <a:t>(software toolboxes, cloud processing platforms, EO data processing and analytics tools including data cubes) available in CEOS agencies and which can facilitate the uptake of satellite observations by SDG stakeholders</a:t>
            </a:r>
          </a:p>
          <a:p>
            <a:pPr marL="342900" indent="-342900" algn="l">
              <a:spcBef>
                <a:spcPts val="1800"/>
              </a:spcBef>
              <a:buFont typeface="+mj-lt"/>
              <a:buAutoNum type="arabicPeriod"/>
            </a:pPr>
            <a:r>
              <a:rPr lang="en-US" sz="2000" dirty="0">
                <a:latin typeface="+mj-lt"/>
              </a:rPr>
              <a:t>Development of a </a:t>
            </a:r>
            <a:r>
              <a:rPr lang="en-US" sz="2000" b="1" dirty="0">
                <a:latin typeface="+mj-lt"/>
              </a:rPr>
              <a:t>CEOS SDG Community Portal for discovery of and access to satellite ARD and EO data sets</a:t>
            </a:r>
            <a:r>
              <a:rPr lang="en-US" sz="2000" dirty="0">
                <a:latin typeface="+mj-lt"/>
              </a:rPr>
              <a:t>, based on WGISS Connected Data Assets. (IDN/</a:t>
            </a:r>
            <a:r>
              <a:rPr lang="en-US" sz="2000" dirty="0" err="1">
                <a:latin typeface="+mj-lt"/>
              </a:rPr>
              <a:t>CWIC,FedEO</a:t>
            </a:r>
            <a:r>
              <a:rPr lang="en-US" sz="2000" dirty="0">
                <a:latin typeface="+mj-lt"/>
              </a:rPr>
              <a:t>)</a:t>
            </a:r>
          </a:p>
          <a:p>
            <a:pPr marL="342900" indent="-342900" algn="l">
              <a:spcBef>
                <a:spcPts val="1800"/>
              </a:spcBef>
              <a:buFont typeface="+mj-lt"/>
              <a:buAutoNum type="arabicPeriod"/>
            </a:pPr>
            <a:r>
              <a:rPr lang="en-US" sz="2000" b="1" dirty="0">
                <a:latin typeface="+mj-lt"/>
              </a:rPr>
              <a:t>Capacity Building webinars/training </a:t>
            </a:r>
            <a:r>
              <a:rPr lang="en-US" sz="2000" dirty="0">
                <a:latin typeface="+mj-lt"/>
              </a:rPr>
              <a:t>on advanced satellite-based methodologies for SDG indicators, including the use of EO enabling infrastructures </a:t>
            </a:r>
          </a:p>
        </p:txBody>
      </p:sp>
    </p:spTree>
    <p:extLst>
      <p:ext uri="{BB962C8B-B14F-4D97-AF65-F5344CB8AC3E}">
        <p14:creationId xmlns:p14="http://schemas.microsoft.com/office/powerpoint/2010/main" val="168903136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3EE39E-91E1-4785-8CF0-A9F62D821972}"/>
              </a:ext>
            </a:extLst>
          </p:cNvPr>
          <p:cNvSpPr>
            <a:spLocks noGrp="1"/>
          </p:cNvSpPr>
          <p:nvPr>
            <p:ph type="sldNum" sz="quarter" idx="2"/>
          </p:nvPr>
        </p:nvSpPr>
        <p:spPr/>
        <p:txBody>
          <a:bodyPr/>
          <a:lstStyle/>
          <a:p>
            <a:pPr defTabSz="914400"/>
            <a:fld id="{86CB4B4D-7CA3-9044-876B-883B54F8677D}" type="slidenum">
              <a:rPr lang="uk-UA" smtClean="0"/>
              <a:pPr defTabSz="914400"/>
              <a:t>14</a:t>
            </a:fld>
            <a:endParaRPr lang="uk-UA" dirty="0"/>
          </a:p>
        </p:txBody>
      </p:sp>
      <p:sp>
        <p:nvSpPr>
          <p:cNvPr id="7" name="Content Placeholder 6">
            <a:extLst>
              <a:ext uri="{FF2B5EF4-FFF2-40B4-BE49-F238E27FC236}">
                <a16:creationId xmlns:a16="http://schemas.microsoft.com/office/drawing/2014/main" id="{13BAC033-8D32-4DA0-9D42-925C26C58D82}"/>
              </a:ext>
            </a:extLst>
          </p:cNvPr>
          <p:cNvSpPr>
            <a:spLocks noGrp="1"/>
          </p:cNvSpPr>
          <p:nvPr>
            <p:ph sz="quarter" idx="10"/>
          </p:nvPr>
        </p:nvSpPr>
        <p:spPr>
          <a:xfrm>
            <a:off x="533400" y="1828800"/>
            <a:ext cx="7467600" cy="4572000"/>
          </a:xfrm>
        </p:spPr>
        <p:txBody>
          <a:bodyPr/>
          <a:lstStyle/>
          <a:p>
            <a:r>
              <a:rPr lang="en-AU" b="0" dirty="0"/>
              <a:t>Alex Held (CSIRO, SDG AHT Co-lead and SIT Chair)</a:t>
            </a:r>
          </a:p>
          <a:p>
            <a:r>
              <a:rPr lang="en-AU" b="0" dirty="0"/>
              <a:t>Marc Paganini (ESA, SDH AHT Co-lead)</a:t>
            </a:r>
          </a:p>
          <a:p>
            <a:r>
              <a:rPr lang="en-AU" b="0" dirty="0"/>
              <a:t>Flora Kerblat (CSIRO, SDG AHT Executive Secretary and SIT Chair team)</a:t>
            </a:r>
          </a:p>
          <a:p>
            <a:pPr marL="0" indent="0">
              <a:buNone/>
            </a:pPr>
            <a:endParaRPr lang="en-AU" b="0" dirty="0"/>
          </a:p>
          <a:p>
            <a:pPr marL="0" indent="0">
              <a:buNone/>
            </a:pPr>
            <a:r>
              <a:rPr lang="en-AU" b="0" dirty="0"/>
              <a:t>Please contact us: </a:t>
            </a:r>
            <a:r>
              <a:rPr lang="en-AU" b="0" dirty="0">
                <a:hlinkClick r:id="rId2"/>
              </a:rPr>
              <a:t>sdg-leads@lists.ceos.org</a:t>
            </a:r>
            <a:r>
              <a:rPr lang="en-AU" b="0" dirty="0"/>
              <a:t> </a:t>
            </a:r>
          </a:p>
        </p:txBody>
      </p:sp>
    </p:spTree>
    <p:extLst>
      <p:ext uri="{BB962C8B-B14F-4D97-AF65-F5344CB8AC3E}">
        <p14:creationId xmlns:p14="http://schemas.microsoft.com/office/powerpoint/2010/main" val="1203172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rotWithShape="1">
          <a:blip r:embed="rId3">
            <a:extLst>
              <a:ext uri="{28A0092B-C50C-407E-A947-70E740481C1C}">
                <a14:useLocalDpi xmlns:a14="http://schemas.microsoft.com/office/drawing/2010/main" val="0"/>
              </a:ext>
            </a:extLst>
          </a:blip>
          <a:srcRect l="14908" r="10695" b="7417"/>
          <a:stretch/>
        </p:blipFill>
        <p:spPr bwMode="auto">
          <a:xfrm>
            <a:off x="0" y="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6389" y="2443163"/>
            <a:ext cx="7947025" cy="584200"/>
          </a:xfrm>
        </p:spPr>
        <p:txBody>
          <a:bodyPr>
            <a:normAutofit fontScale="90000"/>
          </a:bodyPr>
          <a:lstStyle/>
          <a:p>
            <a:pPr>
              <a:defRPr/>
            </a:pPr>
            <a:br>
              <a:rPr lang="en-GB" dirty="0"/>
            </a:br>
            <a:endParaRPr lang="en-GB" dirty="0"/>
          </a:p>
        </p:txBody>
      </p:sp>
      <p:sp>
        <p:nvSpPr>
          <p:cNvPr id="21509" name="Rectangle 7"/>
          <p:cNvSpPr>
            <a:spLocks noChangeArrowheads="1"/>
          </p:cNvSpPr>
          <p:nvPr/>
        </p:nvSpPr>
        <p:spPr bwMode="auto">
          <a:xfrm>
            <a:off x="4702879" y="965548"/>
            <a:ext cx="429110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r>
              <a:rPr lang="en-US" altLang="en-US" sz="2000" b="1" i="1" dirty="0">
                <a:solidFill>
                  <a:schemeClr val="bg1"/>
                </a:solidFill>
                <a:latin typeface="Calibri" charset="0"/>
              </a:rPr>
              <a:t>Transforming  our World: The 2030 Plan for Global Action </a:t>
            </a:r>
          </a:p>
          <a:p>
            <a:endParaRPr lang="en-US" altLang="en-US" sz="2000" b="1" i="1" dirty="0">
              <a:solidFill>
                <a:schemeClr val="bg1"/>
              </a:solidFill>
              <a:latin typeface="Calibri" charset="0"/>
            </a:endParaRPr>
          </a:p>
          <a:p>
            <a:r>
              <a:rPr lang="en-US" altLang="en-US" sz="2000" b="1" dirty="0">
                <a:solidFill>
                  <a:schemeClr val="bg1"/>
                </a:solidFill>
                <a:latin typeface="Calibri" charset="0"/>
              </a:rPr>
              <a:t>Article 76: </a:t>
            </a:r>
            <a:br>
              <a:rPr lang="en-US" altLang="en-US" sz="2000" b="1" dirty="0">
                <a:solidFill>
                  <a:schemeClr val="bg1"/>
                </a:solidFill>
                <a:latin typeface="Calibri" charset="0"/>
              </a:rPr>
            </a:br>
            <a:r>
              <a:rPr lang="en-US" altLang="en-US" sz="1800" b="1" dirty="0">
                <a:solidFill>
                  <a:schemeClr val="bg1"/>
                </a:solidFill>
                <a:latin typeface="Calibri" charset="0"/>
              </a:rPr>
              <a:t>… </a:t>
            </a:r>
            <a:r>
              <a:rPr lang="en-US" altLang="en-US" sz="1800" dirty="0">
                <a:solidFill>
                  <a:schemeClr val="bg1"/>
                </a:solidFill>
                <a:latin typeface="Calibri" charset="0"/>
              </a:rPr>
              <a:t>We will promote transparent and accountable scaling-up of appropriate public-private cooperation to exploit the contribution to be made by a wide range of data, </a:t>
            </a:r>
            <a:r>
              <a:rPr lang="en-US" altLang="en-US" sz="1800" b="1" dirty="0">
                <a:solidFill>
                  <a:schemeClr val="bg1"/>
                </a:solidFill>
                <a:latin typeface="Calibri" charset="0"/>
              </a:rPr>
              <a:t>including Earth observation and geo-spatial information</a:t>
            </a:r>
            <a:r>
              <a:rPr lang="en-US" altLang="en-US" sz="1800" dirty="0">
                <a:solidFill>
                  <a:schemeClr val="bg1"/>
                </a:solidFill>
                <a:latin typeface="Calibri" charset="0"/>
              </a:rPr>
              <a:t>, while ensuring national ownership in supporting and tracking progress. </a:t>
            </a:r>
          </a:p>
        </p:txBody>
      </p:sp>
      <p:cxnSp>
        <p:nvCxnSpPr>
          <p:cNvPr id="21510" name="Straight Connector 8"/>
          <p:cNvCxnSpPr>
            <a:cxnSpLocks noChangeShapeType="1"/>
          </p:cNvCxnSpPr>
          <p:nvPr/>
        </p:nvCxnSpPr>
        <p:spPr bwMode="auto">
          <a:xfrm flipV="1">
            <a:off x="3497264" y="1695451"/>
            <a:ext cx="625475" cy="1101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1" name="Straight Connector 9"/>
          <p:cNvCxnSpPr>
            <a:cxnSpLocks noChangeShapeType="1"/>
          </p:cNvCxnSpPr>
          <p:nvPr/>
        </p:nvCxnSpPr>
        <p:spPr bwMode="auto">
          <a:xfrm>
            <a:off x="3490914" y="3035301"/>
            <a:ext cx="719137" cy="1546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11" name="Picture 10" descr="Screen Shot 2016-05-30 at 10.06.54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1613" y="257967"/>
            <a:ext cx="4351247" cy="5842793"/>
          </a:xfrm>
          <a:prstGeom prst="rect">
            <a:avLst/>
          </a:prstGeom>
          <a:solidFill>
            <a:schemeClr val="bg2">
              <a:lumMod val="60000"/>
              <a:lumOff val="40000"/>
            </a:schemeClr>
          </a:solidFill>
          <a:ln>
            <a:solidFill>
              <a:schemeClr val="bg2">
                <a:lumMod val="50000"/>
              </a:schemeClr>
            </a:solidFill>
          </a:ln>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3989" y="5322048"/>
            <a:ext cx="660545" cy="660545"/>
          </a:xfrm>
          <a:prstGeom prst="roundRect">
            <a:avLst/>
          </a:prstGeom>
        </p:spPr>
      </p:pic>
      <p:pic>
        <p:nvPicPr>
          <p:cNvPr id="15"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07" y="6273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944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2376" y="4870469"/>
            <a:ext cx="1547813"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7" y="6273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2876" y="1066016"/>
            <a:ext cx="6353385" cy="2462213"/>
          </a:xfrm>
          <a:prstGeom prst="rect">
            <a:avLst/>
          </a:prstGeom>
          <a:solidFill>
            <a:schemeClr val="accent5">
              <a:lumMod val="40000"/>
              <a:lumOff val="60000"/>
            </a:schemeClr>
          </a:solidFill>
        </p:spPr>
        <p:txBody>
          <a:bodyPr wrap="square">
            <a:spAutoFit/>
          </a:bodyPr>
          <a:lstStyle>
            <a:lvl1pPr marL="298450" indent="-285750">
              <a:tabLst>
                <a:tab pos="298450" algn="l"/>
              </a:tabLst>
              <a:defRPr sz="2400">
                <a:solidFill>
                  <a:schemeClr val="tx1"/>
                </a:solidFill>
                <a:latin typeface="Verdana" charset="0"/>
                <a:ea typeface="MS PGothic" charset="-128"/>
              </a:defRPr>
            </a:lvl1pPr>
            <a:lvl2pPr marL="742950" indent="-285750">
              <a:tabLst>
                <a:tab pos="298450" algn="l"/>
              </a:tabLst>
              <a:defRPr sz="2400">
                <a:solidFill>
                  <a:schemeClr val="tx1"/>
                </a:solidFill>
                <a:latin typeface="Verdana" charset="0"/>
                <a:ea typeface="MS PGothic" charset="-128"/>
              </a:defRPr>
            </a:lvl2pPr>
            <a:lvl3pPr marL="1143000" indent="-228600">
              <a:tabLst>
                <a:tab pos="298450" algn="l"/>
              </a:tabLst>
              <a:defRPr sz="2400">
                <a:solidFill>
                  <a:schemeClr val="tx1"/>
                </a:solidFill>
                <a:latin typeface="Verdana" charset="0"/>
                <a:ea typeface="MS PGothic" charset="-128"/>
              </a:defRPr>
            </a:lvl3pPr>
            <a:lvl4pPr marL="1600200" indent="-228600">
              <a:tabLst>
                <a:tab pos="298450" algn="l"/>
              </a:tabLst>
              <a:defRPr sz="2400">
                <a:solidFill>
                  <a:schemeClr val="tx1"/>
                </a:solidFill>
                <a:latin typeface="Verdana" charset="0"/>
                <a:ea typeface="MS PGothic" charset="-128"/>
              </a:defRPr>
            </a:lvl4pPr>
            <a:lvl5pPr marL="2057400" indent="-228600">
              <a:tabLst>
                <a:tab pos="298450" algn="l"/>
              </a:tabLst>
              <a:defRPr sz="2400">
                <a:solidFill>
                  <a:schemeClr val="tx1"/>
                </a:solidFill>
                <a:latin typeface="Verdana" charset="0"/>
                <a:ea typeface="MS PGothic" charset="-128"/>
              </a:defRPr>
            </a:lvl5pPr>
            <a:lvl6pPr marL="25146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6pPr>
            <a:lvl7pPr marL="29718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7pPr>
            <a:lvl8pPr marL="34290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8pPr>
            <a:lvl9pPr marL="38862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9pPr>
          </a:lstStyle>
          <a:p>
            <a:pPr marL="228600" indent="-215900">
              <a:spcBef>
                <a:spcPts val="400"/>
              </a:spcBef>
              <a:buClr>
                <a:srgbClr val="2865A2"/>
              </a:buClr>
              <a:buSzPct val="120000"/>
              <a:buFont typeface="Wingdings" charset="2"/>
              <a:buChar char="§"/>
              <a:defRPr/>
            </a:pPr>
            <a:r>
              <a:rPr lang="en-US" altLang="en-US" sz="1800" dirty="0">
                <a:solidFill>
                  <a:srgbClr val="215968"/>
                </a:solidFill>
                <a:latin typeface="Calibri" charset="0"/>
              </a:rPr>
              <a:t>The monitoring of the MDGs taught us that </a:t>
            </a:r>
            <a:r>
              <a:rPr lang="en-US" altLang="en-US" sz="1800" b="1" dirty="0">
                <a:solidFill>
                  <a:srgbClr val="215968"/>
                </a:solidFill>
                <a:latin typeface="Calibri" charset="0"/>
              </a:rPr>
              <a:t>data are</a:t>
            </a:r>
            <a:r>
              <a:rPr lang="en-US" altLang="en-US" sz="1800" dirty="0">
                <a:solidFill>
                  <a:srgbClr val="215968"/>
                </a:solidFill>
                <a:latin typeface="Calibri" charset="0"/>
              </a:rPr>
              <a:t> </a:t>
            </a:r>
            <a:r>
              <a:rPr lang="en-US" altLang="en-US" sz="1800" b="1" dirty="0">
                <a:solidFill>
                  <a:srgbClr val="215968"/>
                </a:solidFill>
                <a:latin typeface="Calibri" charset="0"/>
              </a:rPr>
              <a:t>indispensable elements of the development agenda</a:t>
            </a:r>
            <a:r>
              <a:rPr lang="en-US" altLang="en-US" sz="1800" dirty="0">
                <a:solidFill>
                  <a:srgbClr val="215968"/>
                </a:solidFill>
                <a:latin typeface="Calibri" charset="0"/>
              </a:rPr>
              <a:t>.</a:t>
            </a:r>
            <a:endParaRPr lang="en-US" altLang="en-US" sz="1800" dirty="0">
              <a:latin typeface="Calibri" charset="0"/>
            </a:endParaRPr>
          </a:p>
          <a:p>
            <a:pPr marL="228600" indent="-215900">
              <a:spcBef>
                <a:spcPts val="400"/>
              </a:spcBef>
              <a:buClr>
                <a:srgbClr val="2865A2"/>
              </a:buClr>
              <a:buSzPct val="120000"/>
              <a:buFont typeface="Wingdings" charset="2"/>
              <a:buChar char="§"/>
              <a:defRPr/>
            </a:pPr>
            <a:r>
              <a:rPr lang="en-US" altLang="en-US" sz="1800" dirty="0">
                <a:solidFill>
                  <a:srgbClr val="215968"/>
                </a:solidFill>
                <a:latin typeface="Calibri" charset="0"/>
              </a:rPr>
              <a:t>Despite improvement, </a:t>
            </a:r>
            <a:r>
              <a:rPr lang="en-US" altLang="en-US" sz="1800" b="1" dirty="0">
                <a:solidFill>
                  <a:srgbClr val="215968"/>
                </a:solidFill>
                <a:latin typeface="Calibri" charset="0"/>
              </a:rPr>
              <a:t>critical data </a:t>
            </a:r>
            <a:r>
              <a:rPr lang="en-US" altLang="en-US" sz="1800" dirty="0">
                <a:solidFill>
                  <a:srgbClr val="215968"/>
                </a:solidFill>
                <a:latin typeface="Calibri" charset="0"/>
              </a:rPr>
              <a:t>for informed policy making on development </a:t>
            </a:r>
            <a:r>
              <a:rPr lang="en-US" altLang="en-US" sz="1800" b="1" dirty="0">
                <a:solidFill>
                  <a:srgbClr val="215968"/>
                </a:solidFill>
                <a:latin typeface="Calibri" charset="0"/>
              </a:rPr>
              <a:t>are still lacking</a:t>
            </a:r>
            <a:r>
              <a:rPr lang="en-US" altLang="en-US" sz="1800" dirty="0">
                <a:solidFill>
                  <a:srgbClr val="215968"/>
                </a:solidFill>
                <a:latin typeface="Calibri" charset="0"/>
              </a:rPr>
              <a:t>.</a:t>
            </a:r>
            <a:endParaRPr lang="en-US" altLang="en-US" sz="1800" dirty="0">
              <a:latin typeface="Calibri" charset="0"/>
            </a:endParaRPr>
          </a:p>
          <a:p>
            <a:pPr marL="228600" indent="-215900">
              <a:spcBef>
                <a:spcPts val="400"/>
              </a:spcBef>
              <a:buClr>
                <a:srgbClr val="2865A2"/>
              </a:buClr>
              <a:buSzPct val="120000"/>
              <a:buFont typeface="Wingdings" charset="2"/>
              <a:buChar char="§"/>
              <a:defRPr/>
            </a:pPr>
            <a:r>
              <a:rPr lang="en-US" altLang="en-US" sz="1800" b="1" dirty="0">
                <a:solidFill>
                  <a:srgbClr val="215968"/>
                </a:solidFill>
                <a:latin typeface="Calibri" charset="0"/>
              </a:rPr>
              <a:t>New technology </a:t>
            </a:r>
            <a:r>
              <a:rPr lang="en-US" altLang="en-US" sz="1800" dirty="0">
                <a:solidFill>
                  <a:srgbClr val="215968"/>
                </a:solidFill>
                <a:latin typeface="Calibri" charset="0"/>
              </a:rPr>
              <a:t>is changing the </a:t>
            </a:r>
            <a:r>
              <a:rPr lang="en-US" altLang="en-US" sz="1800" b="1" dirty="0">
                <a:solidFill>
                  <a:srgbClr val="215968"/>
                </a:solidFill>
                <a:latin typeface="Calibri" charset="0"/>
              </a:rPr>
              <a:t>way data are collected </a:t>
            </a:r>
            <a:r>
              <a:rPr lang="en-US" altLang="en-US" sz="1800" dirty="0">
                <a:solidFill>
                  <a:srgbClr val="215968"/>
                </a:solidFill>
                <a:latin typeface="Calibri" charset="0"/>
              </a:rPr>
              <a:t>and disseminated.</a:t>
            </a:r>
            <a:endParaRPr lang="en-US" altLang="en-US" sz="1800" dirty="0">
              <a:latin typeface="Calibri" charset="0"/>
            </a:endParaRPr>
          </a:p>
          <a:p>
            <a:pPr marL="228600" indent="-215900">
              <a:spcBef>
                <a:spcPts val="400"/>
              </a:spcBef>
              <a:buClr>
                <a:srgbClr val="2865A2"/>
              </a:buClr>
              <a:buSzPct val="120000"/>
              <a:buFont typeface="Wingdings" charset="2"/>
              <a:buChar char="§"/>
              <a:defRPr/>
            </a:pPr>
            <a:r>
              <a:rPr lang="en-US" altLang="en-US" sz="1800" dirty="0">
                <a:solidFill>
                  <a:srgbClr val="215968"/>
                </a:solidFill>
                <a:latin typeface="Calibri" charset="0"/>
              </a:rPr>
              <a:t>Data should be </a:t>
            </a:r>
            <a:r>
              <a:rPr lang="en-US" altLang="en-US" sz="1800" b="1" dirty="0">
                <a:solidFill>
                  <a:srgbClr val="215968"/>
                </a:solidFill>
                <a:latin typeface="Calibri" charset="0"/>
              </a:rPr>
              <a:t>open</a:t>
            </a:r>
            <a:r>
              <a:rPr lang="en-US" altLang="en-US" sz="1800" dirty="0">
                <a:solidFill>
                  <a:srgbClr val="215968"/>
                </a:solidFill>
                <a:latin typeface="Calibri" charset="0"/>
              </a:rPr>
              <a:t>, </a:t>
            </a:r>
            <a:r>
              <a:rPr lang="en-US" altLang="en-US" sz="1800" b="1" dirty="0">
                <a:solidFill>
                  <a:srgbClr val="215968"/>
                </a:solidFill>
                <a:latin typeface="Calibri" charset="0"/>
              </a:rPr>
              <a:t>easily accessible </a:t>
            </a:r>
            <a:r>
              <a:rPr lang="en-US" altLang="en-US" sz="1800" dirty="0">
                <a:solidFill>
                  <a:srgbClr val="215968"/>
                </a:solidFill>
                <a:latin typeface="Calibri" charset="0"/>
              </a:rPr>
              <a:t>and </a:t>
            </a:r>
            <a:r>
              <a:rPr lang="en-US" altLang="en-US" sz="1800" b="1" dirty="0">
                <a:solidFill>
                  <a:srgbClr val="215968"/>
                </a:solidFill>
                <a:latin typeface="Calibri" charset="0"/>
              </a:rPr>
              <a:t>effective for decision-­‐making.</a:t>
            </a:r>
            <a:endParaRPr lang="en-US" altLang="en-US" sz="1800" b="1" dirty="0"/>
          </a:p>
        </p:txBody>
      </p:sp>
      <p:sp>
        <p:nvSpPr>
          <p:cNvPr id="23557" name="Rectangle 7"/>
          <p:cNvSpPr>
            <a:spLocks noChangeArrowheads="1"/>
          </p:cNvSpPr>
          <p:nvPr/>
        </p:nvSpPr>
        <p:spPr bwMode="auto">
          <a:xfrm>
            <a:off x="5805489" y="4886344"/>
            <a:ext cx="1981199"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r>
              <a:rPr lang="en-US" altLang="en-US" sz="1200" i="1">
                <a:solidFill>
                  <a:srgbClr val="211D1E"/>
                </a:solidFill>
                <a:latin typeface="Calibri" charset="0"/>
              </a:rPr>
              <a:t>First UN World Data Forum </a:t>
            </a:r>
            <a:br>
              <a:rPr lang="en-US" altLang="en-US" sz="1200" i="1">
                <a:solidFill>
                  <a:srgbClr val="211D1E"/>
                </a:solidFill>
                <a:latin typeface="Calibri" charset="0"/>
              </a:rPr>
            </a:br>
            <a:r>
              <a:rPr lang="en-US" altLang="en-US" sz="1200" i="1">
                <a:solidFill>
                  <a:srgbClr val="211D1E"/>
                </a:solidFill>
                <a:latin typeface="Calibri" charset="0"/>
              </a:rPr>
              <a:t>on Sustainable Development </a:t>
            </a:r>
            <a:br>
              <a:rPr lang="en-US" altLang="en-US" sz="1200" i="1">
                <a:solidFill>
                  <a:srgbClr val="211D1E"/>
                </a:solidFill>
                <a:latin typeface="Calibri" charset="0"/>
              </a:rPr>
            </a:br>
            <a:r>
              <a:rPr lang="en-US" altLang="en-US" sz="1200" i="1">
                <a:solidFill>
                  <a:srgbClr val="211D1E"/>
                </a:solidFill>
                <a:latin typeface="Calibri" charset="0"/>
              </a:rPr>
              <a:t>Data </a:t>
            </a:r>
            <a:br>
              <a:rPr lang="en-US" altLang="en-US" sz="1200" i="1">
                <a:solidFill>
                  <a:srgbClr val="211D1E"/>
                </a:solidFill>
                <a:latin typeface="Calibri" charset="0"/>
              </a:rPr>
            </a:br>
            <a:r>
              <a:rPr lang="en-US" altLang="en-US" sz="1200" i="1">
                <a:solidFill>
                  <a:srgbClr val="211D1E"/>
                </a:solidFill>
                <a:latin typeface="Calibri" charset="0"/>
              </a:rPr>
              <a:t>15-18 January 2017</a:t>
            </a:r>
            <a:br>
              <a:rPr lang="en-US" altLang="en-US" sz="1200" i="1">
                <a:solidFill>
                  <a:srgbClr val="211D1E"/>
                </a:solidFill>
                <a:latin typeface="Calibri" charset="0"/>
              </a:rPr>
            </a:br>
            <a:r>
              <a:rPr lang="en-US" altLang="en-US" sz="1200" i="1">
                <a:solidFill>
                  <a:srgbClr val="211D1E"/>
                </a:solidFill>
                <a:latin typeface="Calibri" charset="0"/>
              </a:rPr>
              <a:t>Cape Town, South Africa. </a:t>
            </a:r>
            <a:endParaRPr lang="en-US" altLang="en-US" sz="1200" i="1">
              <a:latin typeface="Calibri" charset="0"/>
            </a:endParaRPr>
          </a:p>
        </p:txBody>
      </p:sp>
      <p:sp>
        <p:nvSpPr>
          <p:cNvPr id="9" name="Rounded Rectangle 8"/>
          <p:cNvSpPr/>
          <p:nvPr/>
        </p:nvSpPr>
        <p:spPr>
          <a:xfrm>
            <a:off x="52388" y="3548494"/>
            <a:ext cx="8999537" cy="1064414"/>
          </a:xfrm>
          <a:prstGeom prst="roundRect">
            <a:avLst/>
          </a:prstGeom>
          <a:solidFill>
            <a:schemeClr val="accent5">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anchor="ctr"/>
          <a:lstStyle/>
          <a:p>
            <a:pPr algn="ctr" fontAlgn="auto">
              <a:spcBef>
                <a:spcPts val="0"/>
              </a:spcBef>
              <a:spcAft>
                <a:spcPts val="0"/>
              </a:spcAft>
              <a:defRPr/>
            </a:pPr>
            <a:r>
              <a:rPr lang="en-US" dirty="0">
                <a:latin typeface="Calibri" panose="020F0502020204030204" pitchFamily="34" charset="0"/>
              </a:rPr>
              <a:t>A World That Counts: </a:t>
            </a:r>
            <a:r>
              <a:rPr lang="en-US" b="1" dirty="0" err="1">
                <a:latin typeface="Calibri" panose="020F0502020204030204" pitchFamily="34" charset="0"/>
              </a:rPr>
              <a:t>Mobilising</a:t>
            </a:r>
            <a:r>
              <a:rPr lang="en-US" b="1" dirty="0">
                <a:latin typeface="Calibri" panose="020F0502020204030204" pitchFamily="34" charset="0"/>
              </a:rPr>
              <a:t> the Data Revolution </a:t>
            </a:r>
            <a:br>
              <a:rPr lang="en-US" b="1" dirty="0">
                <a:latin typeface="Calibri" panose="020F0502020204030204" pitchFamily="34" charset="0"/>
              </a:rPr>
            </a:br>
            <a:r>
              <a:rPr lang="en-US" b="1" dirty="0">
                <a:latin typeface="Calibri" panose="020F0502020204030204" pitchFamily="34" charset="0"/>
              </a:rPr>
              <a:t>for Sustainable Development</a:t>
            </a:r>
            <a:r>
              <a:rPr lang="en-US" dirty="0">
                <a:latin typeface="Calibri" panose="020F0502020204030204" pitchFamily="34" charset="0"/>
              </a:rPr>
              <a:t>, Nov. 2014 </a:t>
            </a:r>
          </a:p>
          <a:p>
            <a:pPr algn="ctr" fontAlgn="auto">
              <a:spcBef>
                <a:spcPts val="300"/>
              </a:spcBef>
              <a:spcAft>
                <a:spcPts val="0"/>
              </a:spcAft>
              <a:defRPr/>
            </a:pPr>
            <a:r>
              <a:rPr lang="en-US" sz="1600" i="1" dirty="0">
                <a:latin typeface="Calibri" panose="020F0502020204030204" pitchFamily="34" charset="0"/>
              </a:rPr>
              <a:t>UN SG Independent Expert Advisory Group on data revolution for sustainable development</a:t>
            </a:r>
            <a:endParaRPr lang="en-US" sz="1200" i="1" dirty="0">
              <a:latin typeface="Calibri" panose="020F0502020204030204" pitchFamily="34" charset="0"/>
            </a:endParaRPr>
          </a:p>
        </p:txBody>
      </p:sp>
      <p:sp>
        <p:nvSpPr>
          <p:cNvPr id="23559" name="object 2"/>
          <p:cNvSpPr>
            <a:spLocks noChangeAspect="1"/>
          </p:cNvSpPr>
          <p:nvPr/>
        </p:nvSpPr>
        <p:spPr bwMode="auto">
          <a:xfrm>
            <a:off x="6405774" y="56299"/>
            <a:ext cx="2646152" cy="3594979"/>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Verdana" charset="0"/>
                <a:ea typeface="MS PGothic" charset="-128"/>
              </a:defRPr>
            </a:lvl1pPr>
            <a:lvl2pPr marL="742950" indent="-285750">
              <a:defRPr sz="2400">
                <a:solidFill>
                  <a:schemeClr val="tx1"/>
                </a:solidFill>
                <a:latin typeface="Verdana" charset="0"/>
                <a:ea typeface="MS PGothic" charset="-128"/>
              </a:defRPr>
            </a:lvl2pPr>
            <a:lvl3pPr marL="1143000" indent="-228600">
              <a:defRPr sz="2400">
                <a:solidFill>
                  <a:schemeClr val="tx1"/>
                </a:solidFill>
                <a:latin typeface="Verdana" charset="0"/>
                <a:ea typeface="MS PGothic" charset="-128"/>
              </a:defRPr>
            </a:lvl3pPr>
            <a:lvl4pPr marL="1600200" indent="-228600">
              <a:defRPr sz="2400">
                <a:solidFill>
                  <a:schemeClr val="tx1"/>
                </a:solidFill>
                <a:latin typeface="Verdana" charset="0"/>
                <a:ea typeface="MS PGothic" charset="-128"/>
              </a:defRPr>
            </a:lvl4pPr>
            <a:lvl5pPr marL="2057400" indent="-228600">
              <a:defRPr sz="2400">
                <a:solidFill>
                  <a:schemeClr val="tx1"/>
                </a:solidFill>
                <a:latin typeface="Verdana" charset="0"/>
                <a:ea typeface="MS PGothic" charset="-128"/>
              </a:defRPr>
            </a:lvl5pPr>
            <a:lvl6pPr marL="2514600" indent="-228600" eaLnBrk="0" fontAlgn="base" hangingPunct="0">
              <a:spcBef>
                <a:spcPct val="0"/>
              </a:spcBef>
              <a:spcAft>
                <a:spcPct val="0"/>
              </a:spcAft>
              <a:defRPr sz="2400">
                <a:solidFill>
                  <a:schemeClr val="tx1"/>
                </a:solidFill>
                <a:latin typeface="Verdana" charset="0"/>
                <a:ea typeface="MS PGothic" charset="-128"/>
              </a:defRPr>
            </a:lvl6pPr>
            <a:lvl7pPr marL="2971800" indent="-228600" eaLnBrk="0" fontAlgn="base" hangingPunct="0">
              <a:spcBef>
                <a:spcPct val="0"/>
              </a:spcBef>
              <a:spcAft>
                <a:spcPct val="0"/>
              </a:spcAft>
              <a:defRPr sz="2400">
                <a:solidFill>
                  <a:schemeClr val="tx1"/>
                </a:solidFill>
                <a:latin typeface="Verdana" charset="0"/>
                <a:ea typeface="MS PGothic" charset="-128"/>
              </a:defRPr>
            </a:lvl7pPr>
            <a:lvl8pPr marL="3429000" indent="-228600" eaLnBrk="0" fontAlgn="base" hangingPunct="0">
              <a:spcBef>
                <a:spcPct val="0"/>
              </a:spcBef>
              <a:spcAft>
                <a:spcPct val="0"/>
              </a:spcAft>
              <a:defRPr sz="2400">
                <a:solidFill>
                  <a:schemeClr val="tx1"/>
                </a:solidFill>
                <a:latin typeface="Verdana" charset="0"/>
                <a:ea typeface="MS PGothic" charset="-128"/>
              </a:defRPr>
            </a:lvl8pPr>
            <a:lvl9pPr marL="3886200" indent="-228600" eaLnBrk="0" fontAlgn="base" hangingPunct="0">
              <a:spcBef>
                <a:spcPct val="0"/>
              </a:spcBef>
              <a:spcAft>
                <a:spcPct val="0"/>
              </a:spcAft>
              <a:defRPr sz="2400">
                <a:solidFill>
                  <a:schemeClr val="tx1"/>
                </a:solidFill>
                <a:latin typeface="Verdana" charset="0"/>
                <a:ea typeface="MS PGothic" charset="-128"/>
              </a:defRPr>
            </a:lvl9pPr>
          </a:lstStyle>
          <a:p>
            <a:endParaRPr lang="en-US" altLang="en-US"/>
          </a:p>
        </p:txBody>
      </p:sp>
      <p:sp>
        <p:nvSpPr>
          <p:cNvPr id="10" name="TextBox 9"/>
          <p:cNvSpPr txBox="1"/>
          <p:nvPr/>
        </p:nvSpPr>
        <p:spPr>
          <a:xfrm>
            <a:off x="142876" y="4653394"/>
            <a:ext cx="5662613" cy="1579920"/>
          </a:xfrm>
          <a:prstGeom prst="rect">
            <a:avLst/>
          </a:prstGeom>
          <a:solidFill>
            <a:schemeClr val="accent5">
              <a:lumMod val="40000"/>
              <a:lumOff val="60000"/>
            </a:schemeClr>
          </a:solidFill>
        </p:spPr>
        <p:txBody>
          <a:bodyPr rIns="36000">
            <a:spAutoFit/>
          </a:bodyPr>
          <a:lstStyle>
            <a:lvl1pPr marL="298450" indent="-285750">
              <a:tabLst>
                <a:tab pos="298450" algn="l"/>
              </a:tabLst>
              <a:defRPr sz="2400">
                <a:solidFill>
                  <a:schemeClr val="tx1"/>
                </a:solidFill>
                <a:latin typeface="Verdana" charset="0"/>
                <a:ea typeface="MS PGothic" charset="-128"/>
              </a:defRPr>
            </a:lvl1pPr>
            <a:lvl2pPr marL="742950" indent="-285750">
              <a:tabLst>
                <a:tab pos="298450" algn="l"/>
              </a:tabLst>
              <a:defRPr sz="2400">
                <a:solidFill>
                  <a:schemeClr val="tx1"/>
                </a:solidFill>
                <a:latin typeface="Verdana" charset="0"/>
                <a:ea typeface="MS PGothic" charset="-128"/>
              </a:defRPr>
            </a:lvl2pPr>
            <a:lvl3pPr marL="1143000" indent="-228600">
              <a:tabLst>
                <a:tab pos="298450" algn="l"/>
              </a:tabLst>
              <a:defRPr sz="2400">
                <a:solidFill>
                  <a:schemeClr val="tx1"/>
                </a:solidFill>
                <a:latin typeface="Verdana" charset="0"/>
                <a:ea typeface="MS PGothic" charset="-128"/>
              </a:defRPr>
            </a:lvl3pPr>
            <a:lvl4pPr marL="1600200" indent="-228600">
              <a:tabLst>
                <a:tab pos="298450" algn="l"/>
              </a:tabLst>
              <a:defRPr sz="2400">
                <a:solidFill>
                  <a:schemeClr val="tx1"/>
                </a:solidFill>
                <a:latin typeface="Verdana" charset="0"/>
                <a:ea typeface="MS PGothic" charset="-128"/>
              </a:defRPr>
            </a:lvl4pPr>
            <a:lvl5pPr marL="2057400" indent="-228600">
              <a:tabLst>
                <a:tab pos="298450" algn="l"/>
              </a:tabLst>
              <a:defRPr sz="2400">
                <a:solidFill>
                  <a:schemeClr val="tx1"/>
                </a:solidFill>
                <a:latin typeface="Verdana" charset="0"/>
                <a:ea typeface="MS PGothic" charset="-128"/>
              </a:defRPr>
            </a:lvl5pPr>
            <a:lvl6pPr marL="25146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6pPr>
            <a:lvl7pPr marL="29718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7pPr>
            <a:lvl8pPr marL="34290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8pPr>
            <a:lvl9pPr marL="3886200" indent="-228600" eaLnBrk="0" fontAlgn="base" hangingPunct="0">
              <a:spcBef>
                <a:spcPct val="0"/>
              </a:spcBef>
              <a:spcAft>
                <a:spcPct val="0"/>
              </a:spcAft>
              <a:tabLst>
                <a:tab pos="298450" algn="l"/>
              </a:tabLst>
              <a:defRPr sz="2400">
                <a:solidFill>
                  <a:schemeClr val="tx1"/>
                </a:solidFill>
                <a:latin typeface="Verdana" charset="0"/>
                <a:ea typeface="MS PGothic" charset="-128"/>
              </a:defRPr>
            </a:lvl9pPr>
          </a:lstStyle>
          <a:p>
            <a:pPr marL="228600" indent="-215900">
              <a:spcBef>
                <a:spcPts val="400"/>
              </a:spcBef>
              <a:buClr>
                <a:srgbClr val="2865A2"/>
              </a:buClr>
              <a:buSzPct val="120000"/>
              <a:buFont typeface="Wingdings" charset="2"/>
              <a:buChar char="§"/>
              <a:tabLst>
                <a:tab pos="215900" algn="l"/>
              </a:tabLst>
              <a:defRPr/>
            </a:pPr>
            <a:r>
              <a:rPr lang="en-US" altLang="en-US" sz="1800" b="1" dirty="0">
                <a:solidFill>
                  <a:srgbClr val="215968"/>
                </a:solidFill>
                <a:latin typeface="Calibri" charset="0"/>
              </a:rPr>
              <a:t>Global Action Plan for Sustainable Development Data </a:t>
            </a:r>
            <a:r>
              <a:rPr lang="en-US" altLang="en-US" sz="1800" dirty="0">
                <a:solidFill>
                  <a:srgbClr val="215968"/>
                </a:solidFill>
                <a:latin typeface="Calibri" charset="0"/>
              </a:rPr>
              <a:t>launched at UN WDF in Jan </a:t>
            </a:r>
            <a:r>
              <a:rPr lang="en-US" altLang="en-US" sz="1800">
                <a:solidFill>
                  <a:srgbClr val="215968"/>
                </a:solidFill>
                <a:latin typeface="Calibri" charset="0"/>
              </a:rPr>
              <a:t>2017 .</a:t>
            </a:r>
            <a:endParaRPr lang="en-US" altLang="en-US" sz="1800" dirty="0">
              <a:solidFill>
                <a:srgbClr val="215968"/>
              </a:solidFill>
              <a:latin typeface="Calibri" charset="0"/>
            </a:endParaRPr>
          </a:p>
          <a:p>
            <a:pPr marL="228600" indent="-215900">
              <a:spcBef>
                <a:spcPts val="400"/>
              </a:spcBef>
              <a:buClr>
                <a:srgbClr val="2865A2"/>
              </a:buClr>
              <a:buSzPct val="120000"/>
              <a:buFont typeface="Wingdings" charset="2"/>
              <a:buChar char="§"/>
              <a:tabLst>
                <a:tab pos="215900" algn="l"/>
              </a:tabLst>
              <a:defRPr/>
            </a:pPr>
            <a:r>
              <a:rPr lang="en-US" altLang="en-US" sz="1800" b="1" dirty="0">
                <a:solidFill>
                  <a:srgbClr val="215968"/>
                </a:solidFill>
                <a:latin typeface="Calibri" charset="0"/>
              </a:rPr>
              <a:t>modernizing NSOs </a:t>
            </a:r>
            <a:r>
              <a:rPr lang="en-US" altLang="en-US" sz="1800" dirty="0">
                <a:solidFill>
                  <a:srgbClr val="215968"/>
                </a:solidFill>
                <a:latin typeface="Calibri" charset="0"/>
              </a:rPr>
              <a:t>is essential to achieving the 2030 SDGs.</a:t>
            </a:r>
          </a:p>
          <a:p>
            <a:pPr marL="228600" indent="-215900">
              <a:spcBef>
                <a:spcPts val="400"/>
              </a:spcBef>
              <a:buClr>
                <a:srgbClr val="2865A2"/>
              </a:buClr>
              <a:buSzPct val="120000"/>
              <a:buFont typeface="Wingdings" charset="2"/>
              <a:buChar char="§"/>
              <a:tabLst>
                <a:tab pos="215900" algn="l"/>
              </a:tabLst>
              <a:defRPr/>
            </a:pPr>
            <a:r>
              <a:rPr lang="en-US" altLang="en-US" sz="1800" b="1" dirty="0">
                <a:solidFill>
                  <a:srgbClr val="215968"/>
                </a:solidFill>
                <a:latin typeface="Calibri" charset="0"/>
              </a:rPr>
              <a:t>Integrating geospatial and statistical data </a:t>
            </a:r>
            <a:r>
              <a:rPr lang="en-US" altLang="en-US" sz="1800" dirty="0">
                <a:solidFill>
                  <a:srgbClr val="215968"/>
                </a:solidFill>
                <a:latin typeface="Calibri" charset="0"/>
              </a:rPr>
              <a:t>is a necessity.</a:t>
            </a:r>
          </a:p>
        </p:txBody>
      </p:sp>
      <p:sp>
        <p:nvSpPr>
          <p:cNvPr id="11" name="Title 2"/>
          <p:cNvSpPr>
            <a:spLocks noGrp="1"/>
          </p:cNvSpPr>
          <p:nvPr>
            <p:ph type="title" idx="4294967295"/>
          </p:nvPr>
        </p:nvSpPr>
        <p:spPr>
          <a:xfrm>
            <a:off x="173356" y="110350"/>
            <a:ext cx="7173913" cy="769938"/>
          </a:xfrm>
        </p:spPr>
        <p:txBody>
          <a:bodyPr/>
          <a:lstStyle/>
          <a:p>
            <a:r>
              <a:rPr lang="en-US" altLang="en-US" sz="2400" b="1" i="1" dirty="0" err="1">
                <a:latin typeface="Verdana" charset="0"/>
                <a:ea typeface="MS PGothic" charset="-128"/>
                <a:cs typeface="Verdana" charset="0"/>
              </a:rPr>
              <a:t>Mobilising</a:t>
            </a:r>
            <a:r>
              <a:rPr lang="en-US" altLang="en-US" sz="2400" b="1" i="1" dirty="0">
                <a:latin typeface="Verdana" charset="0"/>
                <a:ea typeface="MS PGothic" charset="-128"/>
                <a:cs typeface="Verdana" charset="0"/>
              </a:rPr>
              <a:t> the data revolution </a:t>
            </a:r>
            <a:br>
              <a:rPr lang="en-US" altLang="en-US" sz="2400" dirty="0">
                <a:latin typeface="Verdana" charset="0"/>
                <a:ea typeface="MS PGothic" charset="-128"/>
                <a:cs typeface="Verdana" charset="0"/>
              </a:rPr>
            </a:br>
            <a:r>
              <a:rPr lang="en-US" altLang="en-US" sz="2000" i="1" dirty="0">
                <a:latin typeface="Verdana" charset="0"/>
                <a:ea typeface="MS PGothic" charset="-128"/>
                <a:cs typeface="Verdana" charset="0"/>
              </a:rPr>
              <a:t>Sustained data for sustainable development</a:t>
            </a:r>
          </a:p>
        </p:txBody>
      </p:sp>
    </p:spTree>
    <p:extLst>
      <p:ext uri="{BB962C8B-B14F-4D97-AF65-F5344CB8AC3E}">
        <p14:creationId xmlns:p14="http://schemas.microsoft.com/office/powerpoint/2010/main" val="99521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5240" y="152400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1006" r="15502"/>
          <a:stretch/>
        </p:blipFill>
        <p:spPr bwMode="auto">
          <a:xfrm>
            <a:off x="-1" y="0"/>
            <a:ext cx="9159241" cy="7010400"/>
          </a:xfrm>
          <a:prstGeom prst="rect">
            <a:avLst/>
          </a:prstGeom>
          <a:solidFill>
            <a:schemeClr val="bg1"/>
          </a:solidFill>
          <a:ln>
            <a:noFill/>
          </a:ln>
          <a:extLst/>
        </p:spPr>
      </p:pic>
      <p:grpSp>
        <p:nvGrpSpPr>
          <p:cNvPr id="18" name="Gruppieren 17"/>
          <p:cNvGrpSpPr>
            <a:grpSpLocks noChangeAspect="1"/>
          </p:cNvGrpSpPr>
          <p:nvPr/>
        </p:nvGrpSpPr>
        <p:grpSpPr>
          <a:xfrm>
            <a:off x="286398" y="703800"/>
            <a:ext cx="1373685" cy="5925600"/>
            <a:chOff x="178829" y="1931382"/>
            <a:chExt cx="945666" cy="4079273"/>
          </a:xfrm>
        </p:grpSpPr>
        <p:pic>
          <p:nvPicPr>
            <p:cNvPr id="19" name="Picture 50"/>
            <p:cNvPicPr/>
            <p:nvPr/>
          </p:nvPicPr>
          <p:blipFill>
            <a:blip r:embed="rId4" cstate="print">
              <a:extLst>
                <a:ext uri="{28A0092B-C50C-407E-A947-70E740481C1C}">
                  <a14:useLocalDpi xmlns:a14="http://schemas.microsoft.com/office/drawing/2010/main"/>
                </a:ext>
              </a:extLst>
            </a:blip>
            <a:srcRect/>
            <a:stretch>
              <a:fillRect/>
            </a:stretch>
          </p:blipFill>
          <p:spPr bwMode="auto">
            <a:xfrm>
              <a:off x="178830" y="1931382"/>
              <a:ext cx="945664" cy="702982"/>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0" name="Picture 9" descr="http://due.esrin.esa.int/meetings/LogoImages/20120329131541.jpeg"/>
            <p:cNvPicPr/>
            <p:nvPr/>
          </p:nvPicPr>
          <p:blipFill>
            <a:blip r:embed="rId5" cstate="print">
              <a:extLst>
                <a:ext uri="{28A0092B-C50C-407E-A947-70E740481C1C}">
                  <a14:useLocalDpi xmlns:a14="http://schemas.microsoft.com/office/drawing/2010/main"/>
                </a:ext>
              </a:extLst>
            </a:blip>
            <a:srcRect/>
            <a:stretch>
              <a:fillRect/>
            </a:stretch>
          </p:blipFill>
          <p:spPr bwMode="auto">
            <a:xfrm>
              <a:off x="178831" y="2802499"/>
              <a:ext cx="945664" cy="642256"/>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1" name="Picture 14" descr="http://www.aviso.oceanobs.com/uploads/tx_missionaviso/sentinel3_2.png"/>
            <p:cNvPicPr/>
            <p:nvPr/>
          </p:nvPicPr>
          <p:blipFill rotWithShape="1">
            <a:blip r:embed="rId6" cstate="screen">
              <a:extLst>
                <a:ext uri="{28A0092B-C50C-407E-A947-70E740481C1C}">
                  <a14:useLocalDpi xmlns:a14="http://schemas.microsoft.com/office/drawing/2010/main"/>
                </a:ext>
              </a:extLst>
            </a:blip>
            <a:srcRect/>
            <a:stretch/>
          </p:blipFill>
          <p:spPr bwMode="auto">
            <a:xfrm>
              <a:off x="178830" y="3608553"/>
              <a:ext cx="945664" cy="680618"/>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pic>
          <p:nvPicPr>
            <p:cNvPr id="22"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8830" y="4468518"/>
              <a:ext cx="945664" cy="672835"/>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a:extLst/>
          </p:spPr>
        </p:pic>
        <p:pic>
          <p:nvPicPr>
            <p:cNvPr id="23" name="Grafik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8829" y="5314508"/>
              <a:ext cx="945665" cy="696147"/>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grpSp>
        <p:nvGrpSpPr>
          <p:cNvPr id="4" name="Gruppieren 3"/>
          <p:cNvGrpSpPr/>
          <p:nvPr/>
        </p:nvGrpSpPr>
        <p:grpSpPr>
          <a:xfrm>
            <a:off x="6952001" y="1928543"/>
            <a:ext cx="1871931" cy="4396057"/>
            <a:chOff x="6663610" y="1819275"/>
            <a:chExt cx="2258373" cy="4873869"/>
          </a:xfrm>
        </p:grpSpPr>
        <p:pic>
          <p:nvPicPr>
            <p:cNvPr id="12"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663611" y="1819275"/>
              <a:ext cx="2258371" cy="127033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a:extLst/>
          </p:spPr>
        </p:pic>
        <p:pic>
          <p:nvPicPr>
            <p:cNvPr id="14" name="Picture 2"/>
            <p:cNvPicPr preferRelativeResize="0">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663612" y="3607775"/>
              <a:ext cx="2258369" cy="1296040"/>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a:extLst/>
          </p:spPr>
        </p:pic>
        <p:pic>
          <p:nvPicPr>
            <p:cNvPr id="16" name="Obrázek 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663610" y="5419803"/>
              <a:ext cx="2258373" cy="1273341"/>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sp>
        <p:nvSpPr>
          <p:cNvPr id="52" name="Rechteck 51"/>
          <p:cNvSpPr/>
          <p:nvPr/>
        </p:nvSpPr>
        <p:spPr>
          <a:xfrm>
            <a:off x="1708928" y="250700"/>
            <a:ext cx="1574814" cy="276999"/>
          </a:xfrm>
          <a:prstGeom prst="rect">
            <a:avLst/>
          </a:prstGeom>
          <a:ln>
            <a:noFill/>
          </a:ln>
          <a:effectLst>
            <a:outerShdw blurRad="50800" dist="38100" dir="5400000" algn="t" rotWithShape="0">
              <a:prstClr val="black">
                <a:alpha val="40000"/>
              </a:prstClr>
            </a:outerShdw>
          </a:effectLst>
        </p:spPr>
        <p:txBody>
          <a:bodyPr wrap="square">
            <a:spAutoFit/>
          </a:bodyPr>
          <a:lstStyle/>
          <a:p>
            <a:r>
              <a:rPr lang="en-US" sz="1200" b="1" dirty="0">
                <a:ln w="10541" cmpd="sng">
                  <a:solidFill>
                    <a:schemeClr val="accent1">
                      <a:lumMod val="60000"/>
                      <a:lumOff val="40000"/>
                    </a:schemeClr>
                  </a:solidFill>
                  <a:prstDash val="solid"/>
                </a:ln>
                <a:solidFill>
                  <a:schemeClr val="bg1"/>
                </a:solidFill>
                <a:latin typeface="+mj-lt"/>
              </a:rPr>
              <a:t>&gt;15 TB per day</a:t>
            </a:r>
            <a:endParaRPr lang="de-DE" sz="1200" b="1" dirty="0">
              <a:ln w="10541" cmpd="sng">
                <a:solidFill>
                  <a:schemeClr val="accent1">
                    <a:lumMod val="60000"/>
                    <a:lumOff val="40000"/>
                  </a:schemeClr>
                </a:solidFill>
                <a:prstDash val="solid"/>
              </a:ln>
              <a:solidFill>
                <a:schemeClr val="bg1"/>
              </a:solidFill>
              <a:latin typeface="+mj-lt"/>
            </a:endParaRPr>
          </a:p>
        </p:txBody>
      </p:sp>
      <p:sp>
        <p:nvSpPr>
          <p:cNvPr id="24" name="Rechteck 23"/>
          <p:cNvSpPr/>
          <p:nvPr/>
        </p:nvSpPr>
        <p:spPr>
          <a:xfrm>
            <a:off x="0" y="225623"/>
            <a:ext cx="1935473" cy="307777"/>
          </a:xfrm>
          <a:prstGeom prst="rect">
            <a:avLst/>
          </a:prstGeom>
          <a:effectLst>
            <a:outerShdw blurRad="50800" dist="38100" dir="5400000" algn="t" rotWithShape="0">
              <a:prstClr val="black">
                <a:alpha val="40000"/>
              </a:prstClr>
            </a:outerShdw>
          </a:effectLst>
        </p:spPr>
        <p:txBody>
          <a:bodyPr wrap="square">
            <a:spAutoFit/>
          </a:bodyPr>
          <a:lstStyle/>
          <a:p>
            <a:pPr algn="ctr"/>
            <a:r>
              <a:rPr lang="en-US" sz="1400" b="1" dirty="0">
                <a:solidFill>
                  <a:schemeClr val="bg1"/>
                </a:solidFill>
                <a:latin typeface="+mj-lt"/>
                <a:cs typeface="Arial" pitchFamily="34" charset="0"/>
              </a:rPr>
              <a:t>Sentinels Fleet</a:t>
            </a:r>
          </a:p>
        </p:txBody>
      </p:sp>
      <p:sp>
        <p:nvSpPr>
          <p:cNvPr id="27" name="Rechteck 26"/>
          <p:cNvSpPr/>
          <p:nvPr/>
        </p:nvSpPr>
        <p:spPr>
          <a:xfrm>
            <a:off x="6875690" y="956195"/>
            <a:ext cx="2024551" cy="738664"/>
          </a:xfrm>
          <a:prstGeom prst="rect">
            <a:avLst/>
          </a:prstGeom>
          <a:effectLst>
            <a:outerShdw blurRad="50800" dist="38100" dir="5400000" algn="t" rotWithShape="0">
              <a:prstClr val="black">
                <a:alpha val="40000"/>
              </a:prstClr>
            </a:outerShdw>
          </a:effectLst>
        </p:spPr>
        <p:txBody>
          <a:bodyPr wrap="square">
            <a:spAutoFit/>
          </a:bodyPr>
          <a:lstStyle/>
          <a:p>
            <a:pPr algn="ctr"/>
            <a:r>
              <a:rPr lang="en-US" sz="1400" b="1" dirty="0">
                <a:solidFill>
                  <a:schemeClr val="bg1"/>
                </a:solidFill>
                <a:latin typeface="+mj-lt"/>
                <a:cs typeface="Arial" pitchFamily="34" charset="0"/>
              </a:rPr>
              <a:t>High Performance Computing Infrastructures</a:t>
            </a:r>
          </a:p>
        </p:txBody>
      </p:sp>
      <p:sp>
        <p:nvSpPr>
          <p:cNvPr id="26" name="Rounded Rectangle 25"/>
          <p:cNvSpPr/>
          <p:nvPr/>
        </p:nvSpPr>
        <p:spPr>
          <a:xfrm>
            <a:off x="1946480" y="711286"/>
            <a:ext cx="4719124" cy="888914"/>
          </a:xfrm>
          <a:prstGeom prst="roundRect">
            <a:avLst/>
          </a:prstGeom>
          <a:solidFill>
            <a:schemeClr val="tx2">
              <a:lumMod val="50000"/>
              <a:alpha val="68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defTabSz="914147"/>
            <a:r>
              <a:rPr lang="en-GB" sz="2000" b="1" dirty="0">
                <a:solidFill>
                  <a:srgbClr val="FFFFFF"/>
                </a:solidFill>
                <a:effectLst>
                  <a:outerShdw blurRad="38100" dist="38100" dir="2700000" algn="tl">
                    <a:srgbClr val="000000">
                      <a:alpha val="43137"/>
                    </a:srgbClr>
                  </a:outerShdw>
                </a:effectLst>
              </a:rPr>
              <a:t>Advent of steady </a:t>
            </a:r>
            <a:r>
              <a:rPr lang="en-GB" b="1" dirty="0">
                <a:solidFill>
                  <a:srgbClr val="FFFFFF"/>
                </a:solidFill>
                <a:effectLst>
                  <a:outerShdw blurRad="38100" dist="38100" dir="2700000" algn="tl">
                    <a:srgbClr val="000000">
                      <a:alpha val="43137"/>
                    </a:srgbClr>
                  </a:outerShdw>
                </a:effectLst>
              </a:rPr>
              <a:t>satellite</a:t>
            </a:r>
            <a:r>
              <a:rPr lang="en-GB" sz="2000" b="1" dirty="0">
                <a:solidFill>
                  <a:srgbClr val="FFFFFF"/>
                </a:solidFill>
                <a:effectLst>
                  <a:outerShdw blurRad="38100" dist="38100" dir="2700000" algn="tl">
                    <a:srgbClr val="000000">
                      <a:alpha val="43137"/>
                    </a:srgbClr>
                  </a:outerShdw>
                </a:effectLst>
              </a:rPr>
              <a:t> data streams </a:t>
            </a:r>
          </a:p>
        </p:txBody>
      </p:sp>
      <p:sp>
        <p:nvSpPr>
          <p:cNvPr id="28" name="Rounded Rectangle 27"/>
          <p:cNvSpPr/>
          <p:nvPr/>
        </p:nvSpPr>
        <p:spPr>
          <a:xfrm>
            <a:off x="1931240" y="6125400"/>
            <a:ext cx="4749604" cy="504000"/>
          </a:xfrm>
          <a:prstGeom prst="roundRect">
            <a:avLst/>
          </a:prstGeom>
          <a:solidFill>
            <a:schemeClr val="tx2">
              <a:lumMod val="50000"/>
              <a:alpha val="68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defTabSz="914147"/>
            <a:r>
              <a:rPr lang="en-GB" sz="2000" b="1" dirty="0">
                <a:solidFill>
                  <a:srgbClr val="FFFFFF"/>
                </a:solidFill>
                <a:effectLst>
                  <a:outerShdw blurRad="38100" dist="38100" dir="2700000" algn="tl">
                    <a:srgbClr val="000000">
                      <a:alpha val="43137"/>
                    </a:srgbClr>
                  </a:outerShdw>
                </a:effectLst>
              </a:rPr>
              <a:t>Building on ICT advances </a:t>
            </a:r>
          </a:p>
        </p:txBody>
      </p:sp>
      <p:sp>
        <p:nvSpPr>
          <p:cNvPr id="2" name="Oval 1"/>
          <p:cNvSpPr>
            <a:spLocks noChangeAspect="1"/>
          </p:cNvSpPr>
          <p:nvPr/>
        </p:nvSpPr>
        <p:spPr>
          <a:xfrm>
            <a:off x="2376156" y="1931428"/>
            <a:ext cx="3859772" cy="3859772"/>
          </a:xfrm>
          <a:prstGeom prst="ellipse">
            <a:avLst/>
          </a:prstGeom>
          <a:solidFill>
            <a:schemeClr val="accent1">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2000" dirty="0" err="1"/>
              <a:t>Mobilise</a:t>
            </a:r>
            <a:r>
              <a:rPr lang="en-US" sz="2000" dirty="0"/>
              <a:t> the data revolution</a:t>
            </a:r>
          </a:p>
          <a:p>
            <a:pPr algn="ctr">
              <a:spcBef>
                <a:spcPts val="1200"/>
              </a:spcBef>
            </a:pPr>
            <a:r>
              <a:rPr lang="en-US" sz="2000" dirty="0"/>
              <a:t>for the benefits of all</a:t>
            </a:r>
          </a:p>
          <a:p>
            <a:pPr algn="ctr">
              <a:spcBef>
                <a:spcPts val="1200"/>
              </a:spcBef>
            </a:pPr>
            <a:r>
              <a:rPr lang="en-US" sz="2000" dirty="0"/>
              <a:t>leaving no one behind</a:t>
            </a:r>
          </a:p>
        </p:txBody>
      </p:sp>
    </p:spTree>
    <p:extLst>
      <p:ext uri="{BB962C8B-B14F-4D97-AF65-F5344CB8AC3E}">
        <p14:creationId xmlns:p14="http://schemas.microsoft.com/office/powerpoint/2010/main" val="24033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lded Corner 27">
            <a:extLst>
              <a:ext uri="{FF2B5EF4-FFF2-40B4-BE49-F238E27FC236}">
                <a16:creationId xmlns:a16="http://schemas.microsoft.com/office/drawing/2014/main" id="{68CA4AB4-7E79-ED45-AE5E-00082DCE44AF}"/>
              </a:ext>
            </a:extLst>
          </p:cNvPr>
          <p:cNvSpPr/>
          <p:nvPr/>
        </p:nvSpPr>
        <p:spPr>
          <a:xfrm>
            <a:off x="2030116" y="4841854"/>
            <a:ext cx="1836814" cy="1080157"/>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Difficulties to discover, access and process EO data</a:t>
            </a:r>
          </a:p>
        </p:txBody>
      </p:sp>
      <p:sp>
        <p:nvSpPr>
          <p:cNvPr id="25" name="Folded Corner 24">
            <a:extLst>
              <a:ext uri="{FF2B5EF4-FFF2-40B4-BE49-F238E27FC236}">
                <a16:creationId xmlns:a16="http://schemas.microsoft.com/office/drawing/2014/main" id="{923C3E0D-34EE-CF46-A320-6F8BB386A7F0}"/>
              </a:ext>
            </a:extLst>
          </p:cNvPr>
          <p:cNvSpPr/>
          <p:nvPr/>
        </p:nvSpPr>
        <p:spPr>
          <a:xfrm>
            <a:off x="2167620" y="1307251"/>
            <a:ext cx="1656000" cy="1260000"/>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Not enough </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“fit for purpose” products</a:t>
            </a:r>
          </a:p>
        </p:txBody>
      </p:sp>
      <p:sp>
        <p:nvSpPr>
          <p:cNvPr id="4" name="Title 1"/>
          <p:cNvSpPr txBox="1">
            <a:spLocks/>
          </p:cNvSpPr>
          <p:nvPr/>
        </p:nvSpPr>
        <p:spPr bwMode="auto">
          <a:xfrm>
            <a:off x="-19843" y="153739"/>
            <a:ext cx="9180000" cy="777970"/>
          </a:xfrm>
          <a:prstGeom prst="rect">
            <a:avLst/>
          </a:prstGeom>
          <a:solidFill>
            <a:schemeClr val="accent5">
              <a:lumMod val="50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tabLst>
                <a:tab pos="5065713" algn="l"/>
              </a:tabLst>
            </a:pPr>
            <a:r>
              <a:rPr lang="en-US" sz="2000" kern="0" dirty="0">
                <a:solidFill>
                  <a:schemeClr val="accent5">
                    <a:lumMod val="60000"/>
                    <a:lumOff val="40000"/>
                  </a:schemeClr>
                </a:solidFill>
                <a:latin typeface="Verdana" panose="020B0604030504040204" pitchFamily="34" charset="0"/>
                <a:ea typeface="Verdana" panose="020B0604030504040204" pitchFamily="34" charset="0"/>
                <a:cs typeface="Verdana" panose="020B0604030504040204" pitchFamily="34" charset="0"/>
              </a:rPr>
              <a:t>Commonly stated obstacles to the scaling-up and operational use </a:t>
            </a:r>
            <a:br>
              <a:rPr lang="en-US" sz="2000" kern="0" dirty="0">
                <a:solidFill>
                  <a:schemeClr val="accent5">
                    <a:lumMod val="60000"/>
                    <a:lumOff val="40000"/>
                  </a:schemeClr>
                </a:solidFill>
                <a:latin typeface="Verdana" panose="020B0604030504040204" pitchFamily="34" charset="0"/>
                <a:ea typeface="Verdana" panose="020B0604030504040204" pitchFamily="34" charset="0"/>
                <a:cs typeface="Verdana" panose="020B0604030504040204" pitchFamily="34" charset="0"/>
              </a:rPr>
            </a:br>
            <a:r>
              <a:rPr lang="en-US" sz="2000" kern="0" dirty="0">
                <a:solidFill>
                  <a:schemeClr val="bg1"/>
                </a:solidFill>
                <a:latin typeface="Verdana" panose="020B0604030504040204" pitchFamily="34" charset="0"/>
                <a:ea typeface="Verdana" panose="020B0604030504040204" pitchFamily="34" charset="0"/>
                <a:cs typeface="Verdana" panose="020B0604030504040204" pitchFamily="34" charset="0"/>
              </a:rPr>
              <a:t>of EO in the global sustainable development agenda</a:t>
            </a:r>
            <a:endParaRPr lang="en-US" sz="2000" kern="0" dirty="0">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3" y="6273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lded Corner 20">
            <a:extLst>
              <a:ext uri="{FF2B5EF4-FFF2-40B4-BE49-F238E27FC236}">
                <a16:creationId xmlns:a16="http://schemas.microsoft.com/office/drawing/2014/main" id="{C5373AF8-7A95-6F45-9936-ADB04E35189C}"/>
              </a:ext>
            </a:extLst>
          </p:cNvPr>
          <p:cNvSpPr/>
          <p:nvPr/>
        </p:nvSpPr>
        <p:spPr>
          <a:xfrm>
            <a:off x="137851" y="1511576"/>
            <a:ext cx="1695564" cy="1337556"/>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Restrictive data access policies</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(including cost)</a:t>
            </a:r>
          </a:p>
        </p:txBody>
      </p:sp>
      <p:sp>
        <p:nvSpPr>
          <p:cNvPr id="22" name="Folded Corner 21">
            <a:extLst>
              <a:ext uri="{FF2B5EF4-FFF2-40B4-BE49-F238E27FC236}">
                <a16:creationId xmlns:a16="http://schemas.microsoft.com/office/drawing/2014/main" id="{97A43DA6-AB2F-6D4F-8878-6CFF4AFFC103}"/>
              </a:ext>
            </a:extLst>
          </p:cNvPr>
          <p:cNvSpPr/>
          <p:nvPr/>
        </p:nvSpPr>
        <p:spPr>
          <a:xfrm>
            <a:off x="6468232" y="1273954"/>
            <a:ext cx="2428240" cy="1469245"/>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nchorCtr="0"/>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Needs for continuity of observations and  </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long-term </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EO programs</a:t>
            </a:r>
          </a:p>
        </p:txBody>
      </p:sp>
      <p:sp>
        <p:nvSpPr>
          <p:cNvPr id="23" name="Folded Corner 22">
            <a:extLst>
              <a:ext uri="{FF2B5EF4-FFF2-40B4-BE49-F238E27FC236}">
                <a16:creationId xmlns:a16="http://schemas.microsoft.com/office/drawing/2014/main" id="{12377669-CF5E-704D-B64E-4F7D8C4BCA94}"/>
              </a:ext>
            </a:extLst>
          </p:cNvPr>
          <p:cNvSpPr/>
          <p:nvPr/>
        </p:nvSpPr>
        <p:spPr>
          <a:xfrm>
            <a:off x="4142522" y="1722876"/>
            <a:ext cx="2105878" cy="1791214"/>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Frequency of observations insufficient to track changes at appropriate scales</a:t>
            </a:r>
          </a:p>
        </p:txBody>
      </p:sp>
      <p:sp>
        <p:nvSpPr>
          <p:cNvPr id="24" name="Folded Corner 23">
            <a:extLst>
              <a:ext uri="{FF2B5EF4-FFF2-40B4-BE49-F238E27FC236}">
                <a16:creationId xmlns:a16="http://schemas.microsoft.com/office/drawing/2014/main" id="{0B26014D-B103-6247-AF77-934F45761508}"/>
              </a:ext>
            </a:extLst>
          </p:cNvPr>
          <p:cNvSpPr/>
          <p:nvPr/>
        </p:nvSpPr>
        <p:spPr>
          <a:xfrm>
            <a:off x="6743399" y="3206311"/>
            <a:ext cx="2153073" cy="1150065"/>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Capacity building and training </a:t>
            </a:r>
          </a:p>
        </p:txBody>
      </p:sp>
      <p:sp>
        <p:nvSpPr>
          <p:cNvPr id="26" name="Folded Corner 25">
            <a:extLst>
              <a:ext uri="{FF2B5EF4-FFF2-40B4-BE49-F238E27FC236}">
                <a16:creationId xmlns:a16="http://schemas.microsoft.com/office/drawing/2014/main" id="{1FA28996-A772-7F4A-81AF-E29AF9A27718}"/>
              </a:ext>
            </a:extLst>
          </p:cNvPr>
          <p:cNvSpPr/>
          <p:nvPr/>
        </p:nvSpPr>
        <p:spPr>
          <a:xfrm>
            <a:off x="2010830" y="3206312"/>
            <a:ext cx="1797487" cy="1005148"/>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Lack of </a:t>
            </a:r>
          </a:p>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analysis ready data</a:t>
            </a:r>
          </a:p>
        </p:txBody>
      </p:sp>
      <p:sp>
        <p:nvSpPr>
          <p:cNvPr id="27" name="Folded Corner 26">
            <a:extLst>
              <a:ext uri="{FF2B5EF4-FFF2-40B4-BE49-F238E27FC236}">
                <a16:creationId xmlns:a16="http://schemas.microsoft.com/office/drawing/2014/main" id="{8FCCA66F-0A8B-9B46-A0F4-15050E39985F}"/>
              </a:ext>
            </a:extLst>
          </p:cNvPr>
          <p:cNvSpPr/>
          <p:nvPr/>
        </p:nvSpPr>
        <p:spPr>
          <a:xfrm>
            <a:off x="177415" y="3702955"/>
            <a:ext cx="1656000" cy="1558068"/>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144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Lack of standardisation of EO data processing methodologies</a:t>
            </a:r>
          </a:p>
        </p:txBody>
      </p:sp>
      <p:sp>
        <p:nvSpPr>
          <p:cNvPr id="29" name="Folded Corner 28">
            <a:extLst>
              <a:ext uri="{FF2B5EF4-FFF2-40B4-BE49-F238E27FC236}">
                <a16:creationId xmlns:a16="http://schemas.microsoft.com/office/drawing/2014/main" id="{48BF6E25-ED8E-8E4D-99B9-0142BC113A97}"/>
              </a:ext>
            </a:extLst>
          </p:cNvPr>
          <p:cNvSpPr/>
          <p:nvPr/>
        </p:nvSpPr>
        <p:spPr>
          <a:xfrm>
            <a:off x="4082757" y="3994652"/>
            <a:ext cx="2225408" cy="1487981"/>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Lack of </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clear and solid </a:t>
            </a:r>
            <a:b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user-oriented methods and guidelines</a:t>
            </a:r>
          </a:p>
        </p:txBody>
      </p:sp>
      <p:sp>
        <p:nvSpPr>
          <p:cNvPr id="30" name="Folded Corner 29">
            <a:extLst>
              <a:ext uri="{FF2B5EF4-FFF2-40B4-BE49-F238E27FC236}">
                <a16:creationId xmlns:a16="http://schemas.microsoft.com/office/drawing/2014/main" id="{E76CC23A-9E6F-454C-8C7A-8EF22A164CD3}"/>
              </a:ext>
            </a:extLst>
          </p:cNvPr>
          <p:cNvSpPr/>
          <p:nvPr/>
        </p:nvSpPr>
        <p:spPr>
          <a:xfrm>
            <a:off x="6597845" y="4708165"/>
            <a:ext cx="2200133" cy="1244211"/>
          </a:xfrm>
          <a:prstGeom prst="foldedCorner">
            <a:avLst/>
          </a:prstGeom>
          <a:solidFill>
            <a:schemeClr val="accent5">
              <a:lumMod val="60000"/>
              <a:lumOff val="40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pPr lvl="1" indent="0" algn="ctr">
              <a:buSzPct val="100000"/>
            </a:pPr>
            <a:r>
              <a:rPr lang="en-GB" sz="160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Insufficient solid track records of  successful case studies </a:t>
            </a:r>
          </a:p>
        </p:txBody>
      </p:sp>
    </p:spTree>
    <p:extLst>
      <p:ext uri="{BB962C8B-B14F-4D97-AF65-F5344CB8AC3E}">
        <p14:creationId xmlns:p14="http://schemas.microsoft.com/office/powerpoint/2010/main" val="418931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23"/>
                                        </p:tgtEl>
                                        <p:attrNameLst>
                                          <p:attrName>fillcolor</p:attrName>
                                        </p:attrNameLst>
                                      </p:cBhvr>
                                      <p:to>
                                        <a:srgbClr val="73FB79"/>
                                      </p:to>
                                    </p:animClr>
                                    <p:set>
                                      <p:cBhvr>
                                        <p:cTn id="58" dur="500" fill="hold"/>
                                        <p:tgtEl>
                                          <p:spTgt spid="23"/>
                                        </p:tgtEl>
                                        <p:attrNameLst>
                                          <p:attrName>fill.type</p:attrName>
                                        </p:attrNameLst>
                                      </p:cBhvr>
                                      <p:to>
                                        <p:strVal val="solid"/>
                                      </p:to>
                                    </p:set>
                                    <p:set>
                                      <p:cBhvr>
                                        <p:cTn id="59" dur="500" fill="hold"/>
                                        <p:tgtEl>
                                          <p:spTgt spid="23"/>
                                        </p:tgtEl>
                                        <p:attrNameLst>
                                          <p:attrName>fill.on</p:attrName>
                                        </p:attrNameLst>
                                      </p:cBhvr>
                                      <p:to>
                                        <p:strVal val="true"/>
                                      </p:to>
                                    </p:set>
                                  </p:childTnLst>
                                </p:cTn>
                              </p:par>
                            </p:childTnLst>
                          </p:cTn>
                        </p:par>
                        <p:par>
                          <p:cTn id="60" fill="hold">
                            <p:stCondLst>
                              <p:cond delay="500"/>
                            </p:stCondLst>
                            <p:childTnLst>
                              <p:par>
                                <p:cTn id="61" presetID="1" presetClass="emph" presetSubtype="2" fill="hold" nodeType="afterEffect">
                                  <p:stCondLst>
                                    <p:cond delay="250"/>
                                  </p:stCondLst>
                                  <p:childTnLst>
                                    <p:animClr clrSpc="rgb" dir="cw">
                                      <p:cBhvr>
                                        <p:cTn id="62" dur="500" fill="hold"/>
                                        <p:tgtEl>
                                          <p:spTgt spid="21"/>
                                        </p:tgtEl>
                                        <p:attrNameLst>
                                          <p:attrName>fillcolor</p:attrName>
                                        </p:attrNameLst>
                                      </p:cBhvr>
                                      <p:to>
                                        <a:srgbClr val="73FB79"/>
                                      </p:to>
                                    </p:animClr>
                                    <p:set>
                                      <p:cBhvr>
                                        <p:cTn id="63" dur="500" fill="hold"/>
                                        <p:tgtEl>
                                          <p:spTgt spid="21"/>
                                        </p:tgtEl>
                                        <p:attrNameLst>
                                          <p:attrName>fill.type</p:attrName>
                                        </p:attrNameLst>
                                      </p:cBhvr>
                                      <p:to>
                                        <p:strVal val="solid"/>
                                      </p:to>
                                    </p:set>
                                    <p:set>
                                      <p:cBhvr>
                                        <p:cTn id="64" dur="500" fill="hold"/>
                                        <p:tgtEl>
                                          <p:spTgt spid="21"/>
                                        </p:tgtEl>
                                        <p:attrNameLst>
                                          <p:attrName>fill.on</p:attrName>
                                        </p:attrNameLst>
                                      </p:cBhvr>
                                      <p:to>
                                        <p:strVal val="true"/>
                                      </p:to>
                                    </p:set>
                                  </p:childTnLst>
                                </p:cTn>
                              </p:par>
                            </p:childTnLst>
                          </p:cTn>
                        </p:par>
                        <p:par>
                          <p:cTn id="65" fill="hold">
                            <p:stCondLst>
                              <p:cond delay="1250"/>
                            </p:stCondLst>
                            <p:childTnLst>
                              <p:par>
                                <p:cTn id="66" presetID="1" presetClass="emph" presetSubtype="2" fill="hold" nodeType="afterEffect">
                                  <p:stCondLst>
                                    <p:cond delay="250"/>
                                  </p:stCondLst>
                                  <p:childTnLst>
                                    <p:animClr clrSpc="rgb" dir="cw">
                                      <p:cBhvr>
                                        <p:cTn id="67" dur="500" fill="hold"/>
                                        <p:tgtEl>
                                          <p:spTgt spid="22"/>
                                        </p:tgtEl>
                                        <p:attrNameLst>
                                          <p:attrName>fillcolor</p:attrName>
                                        </p:attrNameLst>
                                      </p:cBhvr>
                                      <p:to>
                                        <a:srgbClr val="73FB79"/>
                                      </p:to>
                                    </p:animClr>
                                    <p:set>
                                      <p:cBhvr>
                                        <p:cTn id="68" dur="500" fill="hold"/>
                                        <p:tgtEl>
                                          <p:spTgt spid="22"/>
                                        </p:tgtEl>
                                        <p:attrNameLst>
                                          <p:attrName>fill.type</p:attrName>
                                        </p:attrNameLst>
                                      </p:cBhvr>
                                      <p:to>
                                        <p:strVal val="solid"/>
                                      </p:to>
                                    </p:set>
                                    <p:set>
                                      <p:cBhvr>
                                        <p:cTn id="69" dur="500" fill="hold"/>
                                        <p:tgtEl>
                                          <p:spTgt spid="22"/>
                                        </p:tgtEl>
                                        <p:attrNameLst>
                                          <p:attrName>fill.on</p:attrName>
                                        </p:attrNameLst>
                                      </p:cBhvr>
                                      <p:to>
                                        <p:strVal val="true"/>
                                      </p:to>
                                    </p:set>
                                  </p:childTnLst>
                                </p:cTn>
                              </p:par>
                            </p:childTnLst>
                          </p:cTn>
                        </p:par>
                        <p:par>
                          <p:cTn id="70" fill="hold">
                            <p:stCondLst>
                              <p:cond delay="2000"/>
                            </p:stCondLst>
                            <p:childTnLst>
                              <p:par>
                                <p:cTn id="71" presetID="1" presetClass="emph" presetSubtype="2" fill="hold" nodeType="afterEffect">
                                  <p:stCondLst>
                                    <p:cond delay="250"/>
                                  </p:stCondLst>
                                  <p:childTnLst>
                                    <p:animClr clrSpc="rgb" dir="cw">
                                      <p:cBhvr>
                                        <p:cTn id="72" dur="500" fill="hold"/>
                                        <p:tgtEl>
                                          <p:spTgt spid="25"/>
                                        </p:tgtEl>
                                        <p:attrNameLst>
                                          <p:attrName>fillcolor</p:attrName>
                                        </p:attrNameLst>
                                      </p:cBhvr>
                                      <p:to>
                                        <a:srgbClr val="73FB79"/>
                                      </p:to>
                                    </p:animClr>
                                    <p:set>
                                      <p:cBhvr>
                                        <p:cTn id="73" dur="500" fill="hold"/>
                                        <p:tgtEl>
                                          <p:spTgt spid="25"/>
                                        </p:tgtEl>
                                        <p:attrNameLst>
                                          <p:attrName>fill.type</p:attrName>
                                        </p:attrNameLst>
                                      </p:cBhvr>
                                      <p:to>
                                        <p:strVal val="solid"/>
                                      </p:to>
                                    </p:set>
                                    <p:set>
                                      <p:cBhvr>
                                        <p:cTn id="74" dur="500" fill="hold"/>
                                        <p:tgtEl>
                                          <p:spTgt spid="25"/>
                                        </p:tgtEl>
                                        <p:attrNameLst>
                                          <p:attrName>fill.on</p:attrName>
                                        </p:attrNameLst>
                                      </p:cBhvr>
                                      <p:to>
                                        <p:strVal val="true"/>
                                      </p:to>
                                    </p:set>
                                  </p:childTnLst>
                                </p:cTn>
                              </p:par>
                            </p:childTnLst>
                          </p:cTn>
                        </p:par>
                        <p:par>
                          <p:cTn id="75" fill="hold">
                            <p:stCondLst>
                              <p:cond delay="2750"/>
                            </p:stCondLst>
                            <p:childTnLst>
                              <p:par>
                                <p:cTn id="76" presetID="1" presetClass="emph" presetSubtype="2" fill="hold" nodeType="afterEffect">
                                  <p:stCondLst>
                                    <p:cond delay="0"/>
                                  </p:stCondLst>
                                  <p:childTnLst>
                                    <p:animClr clrSpc="rgb" dir="cw">
                                      <p:cBhvr>
                                        <p:cTn id="77" dur="2000" fill="hold"/>
                                        <p:tgtEl>
                                          <p:spTgt spid="28"/>
                                        </p:tgtEl>
                                        <p:attrNameLst>
                                          <p:attrName>fillcolor</p:attrName>
                                        </p:attrNameLst>
                                      </p:cBhvr>
                                      <p:to>
                                        <a:srgbClr val="FF2600"/>
                                      </p:to>
                                    </p:animClr>
                                    <p:set>
                                      <p:cBhvr>
                                        <p:cTn id="78" dur="2000" fill="hold"/>
                                        <p:tgtEl>
                                          <p:spTgt spid="28"/>
                                        </p:tgtEl>
                                        <p:attrNameLst>
                                          <p:attrName>fill.type</p:attrName>
                                        </p:attrNameLst>
                                      </p:cBhvr>
                                      <p:to>
                                        <p:strVal val="solid"/>
                                      </p:to>
                                    </p:set>
                                    <p:set>
                                      <p:cBhvr>
                                        <p:cTn id="79" dur="2000" fill="hold"/>
                                        <p:tgtEl>
                                          <p:spTgt spid="28"/>
                                        </p:tgtEl>
                                        <p:attrNameLst>
                                          <p:attrName>fill.on</p:attrName>
                                        </p:attrNameLst>
                                      </p:cBhvr>
                                      <p:to>
                                        <p:strVal val="true"/>
                                      </p:to>
                                    </p:set>
                                  </p:childTnLst>
                                </p:cTn>
                              </p:par>
                            </p:childTnLst>
                          </p:cTn>
                        </p:par>
                        <p:par>
                          <p:cTn id="80" fill="hold">
                            <p:stCondLst>
                              <p:cond delay="4750"/>
                            </p:stCondLst>
                            <p:childTnLst>
                              <p:par>
                                <p:cTn id="81" presetID="1" presetClass="emph" presetSubtype="2" fill="hold" nodeType="afterEffect">
                                  <p:stCondLst>
                                    <p:cond delay="0"/>
                                  </p:stCondLst>
                                  <p:childTnLst>
                                    <p:animClr clrSpc="rgb" dir="cw">
                                      <p:cBhvr>
                                        <p:cTn id="82" dur="2000" fill="hold"/>
                                        <p:tgtEl>
                                          <p:spTgt spid="26"/>
                                        </p:tgtEl>
                                        <p:attrNameLst>
                                          <p:attrName>fillcolor</p:attrName>
                                        </p:attrNameLst>
                                      </p:cBhvr>
                                      <p:to>
                                        <a:srgbClr val="FF2600"/>
                                      </p:to>
                                    </p:animClr>
                                    <p:set>
                                      <p:cBhvr>
                                        <p:cTn id="83" dur="2000" fill="hold"/>
                                        <p:tgtEl>
                                          <p:spTgt spid="26"/>
                                        </p:tgtEl>
                                        <p:attrNameLst>
                                          <p:attrName>fill.type</p:attrName>
                                        </p:attrNameLst>
                                      </p:cBhvr>
                                      <p:to>
                                        <p:strVal val="solid"/>
                                      </p:to>
                                    </p:set>
                                    <p:set>
                                      <p:cBhvr>
                                        <p:cTn id="84" dur="20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21" grpId="0" animBg="1"/>
      <p:bldP spid="22" grpId="0" animBg="1"/>
      <p:bldP spid="23" grpId="0" animBg="1"/>
      <p:bldP spid="24" grpId="0" animBg="1"/>
      <p:bldP spid="26" grpId="0" animBg="1"/>
      <p:bldP spid="27"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7" y="6273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69" y="747416"/>
            <a:ext cx="9061525" cy="4932716"/>
          </a:xfrm>
          <a:prstGeom prst="rect">
            <a:avLst/>
          </a:prstGeom>
        </p:spPr>
      </p:pic>
      <p:sp>
        <p:nvSpPr>
          <p:cNvPr id="2" name="Title 1"/>
          <p:cNvSpPr>
            <a:spLocks noGrp="1"/>
          </p:cNvSpPr>
          <p:nvPr>
            <p:ph type="title"/>
          </p:nvPr>
        </p:nvSpPr>
        <p:spPr>
          <a:xfrm>
            <a:off x="0" y="126534"/>
            <a:ext cx="9180000" cy="486000"/>
          </a:xfrm>
          <a:solidFill>
            <a:schemeClr val="accent5">
              <a:lumMod val="50000"/>
            </a:schemeClr>
          </a:solidFill>
        </p:spPr>
        <p:txBody>
          <a:bodyPr>
            <a:noAutofit/>
          </a:bodyPr>
          <a:lstStyle/>
          <a:p>
            <a:pPr algn="ctr">
              <a:tabLst>
                <a:tab pos="7018338" algn="l"/>
              </a:tabLst>
            </a:pP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Proliferation of platforms for </a:t>
            </a:r>
            <a:r>
              <a:rPr lang="en-US" sz="2000" dirty="0">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rPr>
              <a:t>EO data access and </a:t>
            </a:r>
            <a:r>
              <a:rPr lang="en-US" sz="2000" dirty="0" err="1">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rPr>
              <a:t>visualisation</a:t>
            </a:r>
            <a:endParaRPr lang="en-US" sz="2000" dirty="0">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rot="20700000">
            <a:off x="7333160" y="2550583"/>
            <a:ext cx="1236236" cy="276999"/>
          </a:xfrm>
          <a:prstGeom prst="rect">
            <a:avLst/>
          </a:prstGeom>
          <a:noFill/>
        </p:spPr>
        <p:txBody>
          <a:bodyPr wrap="none" rtlCol="0">
            <a:spAutoFit/>
          </a:bodyPr>
          <a:lstStyle/>
          <a:p>
            <a:pPr defTabSz="685800" fontAlgn="auto">
              <a:spcBef>
                <a:spcPts val="0"/>
              </a:spcBef>
              <a:spcAft>
                <a:spcPts val="0"/>
              </a:spcAft>
              <a:defRPr/>
            </a:pPr>
            <a:r>
              <a:rPr lang="en-US" sz="1200" kern="0" dirty="0">
                <a:solidFill>
                  <a:srgbClr val="FFFF00"/>
                </a:solidFill>
              </a:rPr>
              <a:t>GEOSS Portal</a:t>
            </a:r>
          </a:p>
        </p:txBody>
      </p:sp>
      <p:pic>
        <p:nvPicPr>
          <p:cNvPr id="1026" name="Picture 2" descr="http://www.sentinel-hub.com/sites/all/themes/sentinel/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00000">
            <a:off x="5911155" y="4337487"/>
            <a:ext cx="943687" cy="2264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rot="21176740">
            <a:off x="5741821" y="1527187"/>
            <a:ext cx="3153108" cy="1629148"/>
            <a:chOff x="5682569" y="603166"/>
            <a:chExt cx="3153108" cy="1629148"/>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2569" y="603166"/>
              <a:ext cx="3153108" cy="1629148"/>
            </a:xfrm>
            <a:prstGeom prst="rect">
              <a:avLst/>
            </a:prstGeom>
            <a:effectLst>
              <a:glow rad="215900">
                <a:schemeClr val="bg1"/>
              </a:glow>
            </a:effectLst>
          </p:spPr>
        </p:pic>
        <p:sp>
          <p:nvSpPr>
            <p:cNvPr id="15" name="TextBox 14"/>
            <p:cNvSpPr txBox="1"/>
            <p:nvPr/>
          </p:nvSpPr>
          <p:spPr>
            <a:xfrm>
              <a:off x="6563086" y="710162"/>
              <a:ext cx="2145972" cy="338554"/>
            </a:xfrm>
            <a:prstGeom prst="rect">
              <a:avLst/>
            </a:prstGeom>
            <a:solidFill>
              <a:schemeClr val="bg1"/>
            </a:solidFill>
          </p:spPr>
          <p:txBody>
            <a:bodyPr wrap="none" rtlCol="0">
              <a:spAutoFit/>
            </a:bodyPr>
            <a:lstStyle/>
            <a:p>
              <a:r>
                <a:rPr lang="en-US" sz="1600" dirty="0" err="1">
                  <a:solidFill>
                    <a:srgbClr val="92D050"/>
                  </a:solidFill>
                </a:rPr>
                <a:t>RemotePixelViewer</a:t>
              </a:r>
              <a:endParaRPr lang="en-US" sz="1600" dirty="0">
                <a:solidFill>
                  <a:srgbClr val="92D050"/>
                </a:solidFill>
              </a:endParaRPr>
            </a:p>
          </p:txBody>
        </p:sp>
      </p:grpSp>
      <p:grpSp>
        <p:nvGrpSpPr>
          <p:cNvPr id="18" name="Group 17"/>
          <p:cNvGrpSpPr/>
          <p:nvPr/>
        </p:nvGrpSpPr>
        <p:grpSpPr>
          <a:xfrm rot="1002773">
            <a:off x="5062003" y="2974353"/>
            <a:ext cx="2957411" cy="1893946"/>
            <a:chOff x="2175919" y="884858"/>
            <a:chExt cx="2957411" cy="1893946"/>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5919" y="884858"/>
              <a:ext cx="2957411" cy="1893946"/>
            </a:xfrm>
            <a:prstGeom prst="rect">
              <a:avLst/>
            </a:prstGeom>
            <a:effectLst>
              <a:glow rad="127000">
                <a:schemeClr val="bg1"/>
              </a:glow>
              <a:softEdge rad="0"/>
            </a:effectLst>
          </p:spPr>
        </p:pic>
        <p:sp>
          <p:nvSpPr>
            <p:cNvPr id="17" name="Rectangle 16"/>
            <p:cNvSpPr/>
            <p:nvPr/>
          </p:nvSpPr>
          <p:spPr>
            <a:xfrm>
              <a:off x="2798991" y="1522137"/>
              <a:ext cx="1316386" cy="338554"/>
            </a:xfrm>
            <a:prstGeom prst="rect">
              <a:avLst/>
            </a:prstGeom>
            <a:solidFill>
              <a:schemeClr val="bg1"/>
            </a:solidFill>
          </p:spPr>
          <p:txBody>
            <a:bodyPr wrap="none">
              <a:spAutoFit/>
            </a:bodyPr>
            <a:lstStyle/>
            <a:p>
              <a:r>
                <a:rPr lang="en-US" sz="1600" dirty="0" err="1">
                  <a:solidFill>
                    <a:srgbClr val="92D050"/>
                  </a:solidFill>
                </a:rPr>
                <a:t>EOBrowser</a:t>
              </a:r>
              <a:endParaRPr lang="en-US" sz="1600" dirty="0">
                <a:solidFill>
                  <a:srgbClr val="92D050"/>
                </a:solidFill>
              </a:endParaRPr>
            </a:p>
          </p:txBody>
        </p:sp>
      </p:gr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69" y="5086703"/>
            <a:ext cx="2991842" cy="1036839"/>
          </a:xfrm>
          <a:prstGeom prst="rect">
            <a:avLst/>
          </a:prstGeom>
        </p:spPr>
      </p:pic>
      <p:grpSp>
        <p:nvGrpSpPr>
          <p:cNvPr id="21" name="Group 20"/>
          <p:cNvGrpSpPr/>
          <p:nvPr/>
        </p:nvGrpSpPr>
        <p:grpSpPr>
          <a:xfrm rot="21313410">
            <a:off x="5955246" y="4391502"/>
            <a:ext cx="3083240" cy="1658772"/>
            <a:chOff x="1786304" y="3050597"/>
            <a:chExt cx="3083240" cy="1658772"/>
          </a:xfrm>
        </p:grpSpPr>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6304" y="3050597"/>
              <a:ext cx="3083240" cy="1658772"/>
            </a:xfrm>
            <a:prstGeom prst="rect">
              <a:avLst/>
            </a:prstGeom>
            <a:effectLst>
              <a:glow rad="203200">
                <a:schemeClr val="bg1"/>
              </a:glow>
            </a:effectLst>
          </p:spPr>
        </p:pic>
        <p:sp>
          <p:nvSpPr>
            <p:cNvPr id="20" name="Rectangle 19"/>
            <p:cNvSpPr/>
            <p:nvPr/>
          </p:nvSpPr>
          <p:spPr>
            <a:xfrm>
              <a:off x="2650625" y="3293334"/>
              <a:ext cx="1377300" cy="338554"/>
            </a:xfrm>
            <a:prstGeom prst="rect">
              <a:avLst/>
            </a:prstGeom>
            <a:solidFill>
              <a:schemeClr val="bg1"/>
            </a:solidFill>
            <a:effectLst>
              <a:glow>
                <a:schemeClr val="bg1"/>
              </a:glow>
            </a:effectLst>
          </p:spPr>
          <p:txBody>
            <a:bodyPr wrap="none">
              <a:spAutoFit/>
            </a:bodyPr>
            <a:lstStyle/>
            <a:p>
              <a:r>
                <a:rPr lang="en-US" sz="1600" dirty="0" err="1">
                  <a:solidFill>
                    <a:srgbClr val="92D050"/>
                  </a:solidFill>
                </a:rPr>
                <a:t>LandViewer</a:t>
              </a:r>
              <a:endParaRPr lang="en-US" sz="1600" dirty="0">
                <a:solidFill>
                  <a:srgbClr val="92D050"/>
                </a:solidFill>
              </a:endParaRPr>
            </a:p>
          </p:txBody>
        </p:sp>
      </p:grpSp>
      <p:grpSp>
        <p:nvGrpSpPr>
          <p:cNvPr id="25" name="Group 24"/>
          <p:cNvGrpSpPr/>
          <p:nvPr/>
        </p:nvGrpSpPr>
        <p:grpSpPr>
          <a:xfrm rot="537496">
            <a:off x="2317263" y="4472323"/>
            <a:ext cx="3185293" cy="1705340"/>
            <a:chOff x="2830245" y="2900271"/>
            <a:chExt cx="3185293" cy="1705340"/>
          </a:xfrm>
        </p:grpSpPr>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0245" y="2900271"/>
              <a:ext cx="3185293" cy="1705340"/>
            </a:xfrm>
            <a:prstGeom prst="rect">
              <a:avLst/>
            </a:prstGeom>
            <a:effectLst>
              <a:glow rad="127000">
                <a:schemeClr val="bg1"/>
              </a:glow>
            </a:effectLst>
          </p:spPr>
        </p:pic>
        <p:sp>
          <p:nvSpPr>
            <p:cNvPr id="26" name="Rectangle 25"/>
            <p:cNvSpPr/>
            <p:nvPr/>
          </p:nvSpPr>
          <p:spPr>
            <a:xfrm>
              <a:off x="3744659" y="4082676"/>
              <a:ext cx="1356462" cy="338554"/>
            </a:xfrm>
            <a:prstGeom prst="rect">
              <a:avLst/>
            </a:prstGeom>
            <a:solidFill>
              <a:schemeClr val="bg1"/>
            </a:solidFill>
            <a:effectLst>
              <a:glow>
                <a:schemeClr val="bg1"/>
              </a:glow>
            </a:effectLst>
          </p:spPr>
          <p:txBody>
            <a:bodyPr wrap="none">
              <a:spAutoFit/>
            </a:bodyPr>
            <a:lstStyle/>
            <a:p>
              <a:r>
                <a:rPr lang="en-US" sz="1600" dirty="0">
                  <a:solidFill>
                    <a:srgbClr val="92D050"/>
                  </a:solidFill>
                </a:rPr>
                <a:t>Sentinel Hub</a:t>
              </a:r>
            </a:p>
          </p:txBody>
        </p:sp>
      </p:grpSp>
    </p:spTree>
    <p:extLst>
      <p:ext uri="{BB962C8B-B14F-4D97-AF65-F5344CB8AC3E}">
        <p14:creationId xmlns:p14="http://schemas.microsoft.com/office/powerpoint/2010/main" val="16936515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9"/>
          <p:cNvSpPr/>
          <p:nvPr/>
        </p:nvSpPr>
        <p:spPr bwMode="auto">
          <a:xfrm>
            <a:off x="6819546" y="3408840"/>
            <a:ext cx="2263540" cy="1222407"/>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33" eaLnBrk="0" hangingPunct="0"/>
            <a:endParaRPr lang="de-DE">
              <a:latin typeface="Arial" pitchFamily="34" charset="0"/>
            </a:endParaRPr>
          </a:p>
        </p:txBody>
      </p:sp>
      <p:pic>
        <p:nvPicPr>
          <p:cNvPr id="19" name="Grafik 2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0825" y="3454120"/>
            <a:ext cx="1047354" cy="786388"/>
          </a:xfrm>
          <a:prstGeom prst="rect">
            <a:avLst/>
          </a:prstGeom>
        </p:spPr>
      </p:pic>
      <p:sp>
        <p:nvSpPr>
          <p:cNvPr id="21" name="Textfeld 22"/>
          <p:cNvSpPr txBox="1"/>
          <p:nvPr/>
        </p:nvSpPr>
        <p:spPr>
          <a:xfrm>
            <a:off x="6819546" y="4220941"/>
            <a:ext cx="1240052" cy="369332"/>
          </a:xfrm>
          <a:prstGeom prst="rect">
            <a:avLst/>
          </a:prstGeom>
          <a:noFill/>
        </p:spPr>
        <p:txBody>
          <a:bodyPr wrap="square" rtlCol="0">
            <a:spAutoFit/>
          </a:bodyPr>
          <a:lstStyle/>
          <a:p>
            <a:pPr algn="ctr" fontAlgn="base">
              <a:spcBef>
                <a:spcPct val="0"/>
              </a:spcBef>
              <a:spcAft>
                <a:spcPct val="0"/>
              </a:spcAft>
            </a:pPr>
            <a:r>
              <a:rPr lang="en-GB" sz="900" dirty="0">
                <a:solidFill>
                  <a:prstClr val="black"/>
                </a:solidFill>
                <a:latin typeface="+mn-lt"/>
                <a:cs typeface="Arial" charset="0"/>
              </a:rPr>
              <a:t>User knowledge &amp; algorithms</a:t>
            </a:r>
          </a:p>
        </p:txBody>
      </p:sp>
      <p:sp>
        <p:nvSpPr>
          <p:cNvPr id="45" name="Textfeld 21"/>
          <p:cNvSpPr txBox="1"/>
          <p:nvPr/>
        </p:nvSpPr>
        <p:spPr>
          <a:xfrm>
            <a:off x="8129334" y="4143170"/>
            <a:ext cx="743882" cy="230832"/>
          </a:xfrm>
          <a:prstGeom prst="rect">
            <a:avLst/>
          </a:prstGeom>
          <a:noFill/>
        </p:spPr>
        <p:txBody>
          <a:bodyPr wrap="none" rtlCol="0">
            <a:spAutoFit/>
          </a:bodyPr>
          <a:lstStyle/>
          <a:p>
            <a:pPr algn="ctr" fontAlgn="base">
              <a:spcBef>
                <a:spcPct val="0"/>
              </a:spcBef>
              <a:spcAft>
                <a:spcPct val="0"/>
              </a:spcAft>
            </a:pPr>
            <a:r>
              <a:rPr lang="en-GB" sz="900" dirty="0">
                <a:solidFill>
                  <a:prstClr val="black"/>
                </a:solidFill>
                <a:latin typeface="+mn-lt"/>
                <a:cs typeface="Arial" charset="0"/>
              </a:rPr>
              <a:t>User data</a:t>
            </a:r>
          </a:p>
        </p:txBody>
      </p:sp>
      <p:pic>
        <p:nvPicPr>
          <p:cNvPr id="46" name="Grafik 23" descr="Biomasse_Auschnitt.tif"/>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8059598" y="3540385"/>
            <a:ext cx="883356" cy="613858"/>
          </a:xfrm>
          <a:prstGeom prst="rect">
            <a:avLst/>
          </a:prstGeom>
          <a:ln w="12700" cmpd="sng">
            <a:solidFill>
              <a:schemeClr val="tx1">
                <a:lumMod val="50000"/>
                <a:lumOff val="50000"/>
              </a:schemeClr>
            </a:solidFill>
          </a:ln>
          <a:effectLst>
            <a:outerShdw blurRad="50800" dist="38100" dir="2700000" algn="tl" rotWithShape="0">
              <a:prstClr val="black">
                <a:alpha val="40000"/>
              </a:prstClr>
            </a:outerShdw>
          </a:effectLst>
        </p:spPr>
      </p:pic>
      <p:sp>
        <p:nvSpPr>
          <p:cNvPr id="65" name="Textfeld 25"/>
          <p:cNvSpPr txBox="1"/>
          <p:nvPr/>
        </p:nvSpPr>
        <p:spPr>
          <a:xfrm>
            <a:off x="7058826" y="5976068"/>
            <a:ext cx="1508746" cy="230832"/>
          </a:xfrm>
          <a:prstGeom prst="rect">
            <a:avLst/>
          </a:prstGeom>
          <a:noFill/>
        </p:spPr>
        <p:txBody>
          <a:bodyPr wrap="none" rtlCol="0">
            <a:spAutoFit/>
          </a:bodyPr>
          <a:lstStyle/>
          <a:p>
            <a:pPr algn="ctr" fontAlgn="base">
              <a:spcBef>
                <a:spcPct val="0"/>
              </a:spcBef>
              <a:spcAft>
                <a:spcPct val="0"/>
              </a:spcAft>
            </a:pPr>
            <a:r>
              <a:rPr lang="en-GB" sz="900" dirty="0">
                <a:solidFill>
                  <a:prstClr val="black"/>
                </a:solidFill>
                <a:latin typeface="+mn-lt"/>
                <a:cs typeface="Arial" charset="0"/>
              </a:rPr>
              <a:t>User generated results</a:t>
            </a:r>
          </a:p>
        </p:txBody>
      </p:sp>
      <p:sp>
        <p:nvSpPr>
          <p:cNvPr id="7183" name="TextBox 7182"/>
          <p:cNvSpPr txBox="1"/>
          <p:nvPr/>
        </p:nvSpPr>
        <p:spPr>
          <a:xfrm>
            <a:off x="6632339" y="3144831"/>
            <a:ext cx="2627510" cy="230832"/>
          </a:xfrm>
          <a:prstGeom prst="rect">
            <a:avLst/>
          </a:prstGeom>
          <a:noFill/>
        </p:spPr>
        <p:txBody>
          <a:bodyPr wrap="square" rtlCol="0">
            <a:spAutoFit/>
          </a:bodyPr>
          <a:lstStyle/>
          <a:p>
            <a:pPr algn="ctr"/>
            <a:r>
              <a:rPr lang="en-GB" sz="900" dirty="0"/>
              <a:t>Remote access for expert users </a:t>
            </a:r>
          </a:p>
        </p:txBody>
      </p:sp>
      <p:pic>
        <p:nvPicPr>
          <p:cNvPr id="69" name="Grafik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724" y="4829568"/>
            <a:ext cx="1124547" cy="882301"/>
          </a:xfrm>
          <a:prstGeom prst="rect">
            <a:avLst/>
          </a:prstGeom>
        </p:spPr>
      </p:pic>
      <p:sp>
        <p:nvSpPr>
          <p:cNvPr id="77" name="TextBox 76"/>
          <p:cNvSpPr txBox="1"/>
          <p:nvPr/>
        </p:nvSpPr>
        <p:spPr>
          <a:xfrm>
            <a:off x="27343" y="4444231"/>
            <a:ext cx="1571797" cy="369332"/>
          </a:xfrm>
          <a:prstGeom prst="rect">
            <a:avLst/>
          </a:prstGeom>
          <a:noFill/>
        </p:spPr>
        <p:txBody>
          <a:bodyPr wrap="square" rtlCol="0">
            <a:spAutoFit/>
          </a:bodyPr>
          <a:lstStyle/>
          <a:p>
            <a:pPr algn="ctr"/>
            <a:r>
              <a:rPr lang="en-GB" sz="900" dirty="0"/>
              <a:t>Mobile data collection citizen science</a:t>
            </a:r>
          </a:p>
        </p:txBody>
      </p:sp>
      <p:sp>
        <p:nvSpPr>
          <p:cNvPr id="56" name="Wolke 14"/>
          <p:cNvSpPr/>
          <p:nvPr/>
        </p:nvSpPr>
        <p:spPr>
          <a:xfrm>
            <a:off x="1278690" y="2359233"/>
            <a:ext cx="5153286" cy="3645724"/>
          </a:xfrm>
          <a:prstGeom prst="cloud">
            <a:avLst/>
          </a:prstGeom>
          <a:solidFill>
            <a:schemeClr val="accent5">
              <a:lumMod val="50000"/>
              <a:alpha val="28000"/>
            </a:schemeClr>
          </a:solidFill>
          <a:ln>
            <a:solidFill>
              <a:schemeClr val="accent5">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7" name="Gruppieren 6"/>
          <p:cNvGrpSpPr/>
          <p:nvPr/>
        </p:nvGrpSpPr>
        <p:grpSpPr>
          <a:xfrm>
            <a:off x="3042131" y="3360143"/>
            <a:ext cx="1383713" cy="1028294"/>
            <a:chOff x="106703" y="2571314"/>
            <a:chExt cx="1957116" cy="1484192"/>
          </a:xfrm>
        </p:grpSpPr>
        <p:grpSp>
          <p:nvGrpSpPr>
            <p:cNvPr id="78" name="Gruppieren 52"/>
            <p:cNvGrpSpPr/>
            <p:nvPr/>
          </p:nvGrpSpPr>
          <p:grpSpPr>
            <a:xfrm>
              <a:off x="209108" y="2571314"/>
              <a:ext cx="1755674" cy="1484192"/>
              <a:chOff x="1403648" y="1700808"/>
              <a:chExt cx="1755674" cy="1484192"/>
            </a:xfrm>
            <a:effectLst/>
          </p:grpSpPr>
          <p:pic>
            <p:nvPicPr>
              <p:cNvPr id="80" name="Grafik 9" descr="soil.tif"/>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403648" y="1844824"/>
                <a:ext cx="1584176" cy="1100905"/>
              </a:xfrm>
              <a:prstGeom prst="rect">
                <a:avLst/>
              </a:prstGeom>
            </p:spPr>
          </p:pic>
          <p:pic>
            <p:nvPicPr>
              <p:cNvPr id="82" name="Grafik 10" descr="slope.tif"/>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403648" y="1772816"/>
                <a:ext cx="1607423" cy="1200889"/>
              </a:xfrm>
              <a:prstGeom prst="rect">
                <a:avLst/>
              </a:prstGeom>
            </p:spPr>
          </p:pic>
          <p:pic>
            <p:nvPicPr>
              <p:cNvPr id="83" name="Grafik 11" descr="aspect.tif"/>
              <p:cNvPicPr>
                <a:picLocks noChangeAspect="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403648" y="1700808"/>
                <a:ext cx="1604045" cy="1484192"/>
              </a:xfrm>
              <a:prstGeom prst="rect">
                <a:avLst/>
              </a:prstGeom>
            </p:spPr>
          </p:pic>
          <p:pic>
            <p:nvPicPr>
              <p:cNvPr id="84" name="Grafik 12" descr="elevation.tif"/>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503137" y="1772815"/>
                <a:ext cx="1656185" cy="1340176"/>
              </a:xfrm>
              <a:prstGeom prst="rect">
                <a:avLst/>
              </a:prstGeom>
              <a:effectLst/>
            </p:spPr>
          </p:pic>
        </p:grpSp>
        <p:sp>
          <p:nvSpPr>
            <p:cNvPr id="79" name="Textfeld 8"/>
            <p:cNvSpPr txBox="1"/>
            <p:nvPr/>
          </p:nvSpPr>
          <p:spPr>
            <a:xfrm rot="21012092">
              <a:off x="106703" y="3486563"/>
              <a:ext cx="1957116" cy="555288"/>
            </a:xfrm>
            <a:prstGeom prst="rect">
              <a:avLst/>
            </a:prstGeom>
            <a:noFill/>
          </p:spPr>
          <p:txBody>
            <a:bodyPr wrap="none" rtlCol="0">
              <a:spAutoFit/>
            </a:bodyPr>
            <a:lstStyle/>
            <a:p>
              <a:pPr algn="ctr" fontAlgn="base">
                <a:spcBef>
                  <a:spcPct val="0"/>
                </a:spcBef>
                <a:spcAft>
                  <a:spcPct val="0"/>
                </a:spcAft>
              </a:pPr>
              <a:r>
                <a:rPr lang="en-GB" sz="1100" dirty="0">
                  <a:solidFill>
                    <a:prstClr val="black"/>
                  </a:solidFill>
                  <a:latin typeface="+mj-lt"/>
                  <a:cs typeface="Arial" charset="0"/>
                </a:rPr>
                <a:t>Ancillary data</a:t>
              </a:r>
            </a:p>
            <a:p>
              <a:pPr algn="ctr" fontAlgn="base">
                <a:spcBef>
                  <a:spcPct val="0"/>
                </a:spcBef>
                <a:spcAft>
                  <a:spcPct val="0"/>
                </a:spcAft>
              </a:pPr>
              <a:r>
                <a:rPr lang="en-GB" sz="800" dirty="0">
                  <a:solidFill>
                    <a:prstClr val="black"/>
                  </a:solidFill>
                  <a:latin typeface="+mj-lt"/>
                  <a:cs typeface="Arial" charset="0"/>
                </a:rPr>
                <a:t>(land use, DEM, soil,…)</a:t>
              </a:r>
            </a:p>
          </p:txBody>
        </p:sp>
      </p:grpSp>
      <p:grpSp>
        <p:nvGrpSpPr>
          <p:cNvPr id="70" name="Group 69"/>
          <p:cNvGrpSpPr/>
          <p:nvPr/>
        </p:nvGrpSpPr>
        <p:grpSpPr>
          <a:xfrm>
            <a:off x="2889421" y="4294235"/>
            <a:ext cx="1851828" cy="1261067"/>
            <a:chOff x="4773" y="1809024"/>
            <a:chExt cx="1851828" cy="1261067"/>
          </a:xfrm>
        </p:grpSpPr>
        <p:sp>
          <p:nvSpPr>
            <p:cNvPr id="75" name="Textfeld 27"/>
            <p:cNvSpPr txBox="1"/>
            <p:nvPr/>
          </p:nvSpPr>
          <p:spPr>
            <a:xfrm>
              <a:off x="4773" y="2639204"/>
              <a:ext cx="1851828" cy="430887"/>
            </a:xfrm>
            <a:prstGeom prst="rect">
              <a:avLst/>
            </a:prstGeom>
            <a:noFill/>
          </p:spPr>
          <p:txBody>
            <a:bodyPr wrap="square" rtlCol="0">
              <a:spAutoFit/>
            </a:bodyPr>
            <a:lstStyle/>
            <a:p>
              <a:pPr algn="ctr"/>
              <a:r>
                <a:rPr lang="en-GB" sz="1100" dirty="0">
                  <a:solidFill>
                    <a:prstClr val="black"/>
                  </a:solidFill>
                  <a:latin typeface="+mj-lt"/>
                  <a:cs typeface="Arial" charset="0"/>
                </a:rPr>
                <a:t>Processing &amp; </a:t>
              </a:r>
              <a:br>
                <a:rPr lang="en-GB" sz="1100" dirty="0">
                  <a:solidFill>
                    <a:prstClr val="black"/>
                  </a:solidFill>
                  <a:latin typeface="+mj-lt"/>
                  <a:cs typeface="Arial" charset="0"/>
                </a:rPr>
              </a:br>
              <a:r>
                <a:rPr lang="en-GB" sz="1100" dirty="0">
                  <a:solidFill>
                    <a:prstClr val="black"/>
                  </a:solidFill>
                  <a:latin typeface="+mj-lt"/>
                  <a:cs typeface="Arial" charset="0"/>
                </a:rPr>
                <a:t>Storage Capacities</a:t>
              </a:r>
            </a:p>
          </p:txBody>
        </p:sp>
        <p:pic>
          <p:nvPicPr>
            <p:cNvPr id="76" name="Grafik 2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58359" y="1809024"/>
              <a:ext cx="746147" cy="1055868"/>
            </a:xfrm>
            <a:prstGeom prst="rect">
              <a:avLst/>
            </a:prstGeom>
          </p:spPr>
        </p:pic>
      </p:grpSp>
      <p:sp>
        <p:nvSpPr>
          <p:cNvPr id="72" name="Textfeld 17"/>
          <p:cNvSpPr txBox="1"/>
          <p:nvPr/>
        </p:nvSpPr>
        <p:spPr>
          <a:xfrm>
            <a:off x="3625915" y="3176541"/>
            <a:ext cx="1124026" cy="261610"/>
          </a:xfrm>
          <a:prstGeom prst="rect">
            <a:avLst/>
          </a:prstGeom>
          <a:noFill/>
        </p:spPr>
        <p:txBody>
          <a:bodyPr wrap="none" rtlCol="0">
            <a:spAutoFit/>
          </a:bodyPr>
          <a:lstStyle/>
          <a:p>
            <a:pPr algn="ctr"/>
            <a:r>
              <a:rPr lang="en-GB" sz="1100" dirty="0">
                <a:solidFill>
                  <a:prstClr val="black"/>
                </a:solidFill>
                <a:latin typeface="+mn-lt"/>
                <a:cs typeface="Arial" charset="0"/>
              </a:rPr>
              <a:t>Satellite data</a:t>
            </a:r>
            <a:endParaRPr lang="en-GB" sz="800" dirty="0">
              <a:solidFill>
                <a:prstClr val="black"/>
              </a:solidFill>
              <a:latin typeface="+mn-lt"/>
              <a:cs typeface="Arial" charset="0"/>
            </a:endParaRPr>
          </a:p>
        </p:txBody>
      </p:sp>
      <p:grpSp>
        <p:nvGrpSpPr>
          <p:cNvPr id="87" name="Group 86"/>
          <p:cNvGrpSpPr/>
          <p:nvPr/>
        </p:nvGrpSpPr>
        <p:grpSpPr>
          <a:xfrm>
            <a:off x="5025928" y="3076927"/>
            <a:ext cx="992259" cy="959237"/>
            <a:chOff x="5104275" y="2910055"/>
            <a:chExt cx="1131422" cy="1064483"/>
          </a:xfrm>
        </p:grpSpPr>
        <p:pic>
          <p:nvPicPr>
            <p:cNvPr id="89" name="Grafik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153803" y="2910055"/>
              <a:ext cx="1081894" cy="819084"/>
            </a:xfrm>
            <a:prstGeom prst="rect">
              <a:avLst/>
            </a:prstGeom>
          </p:spPr>
        </p:pic>
        <p:sp>
          <p:nvSpPr>
            <p:cNvPr id="90" name="Textfeld 17"/>
            <p:cNvSpPr txBox="1"/>
            <p:nvPr/>
          </p:nvSpPr>
          <p:spPr>
            <a:xfrm>
              <a:off x="5104275" y="3684225"/>
              <a:ext cx="1018463" cy="290313"/>
            </a:xfrm>
            <a:prstGeom prst="rect">
              <a:avLst/>
            </a:prstGeom>
            <a:noFill/>
          </p:spPr>
          <p:txBody>
            <a:bodyPr wrap="none" rtlCol="0">
              <a:spAutoFit/>
            </a:bodyPr>
            <a:lstStyle/>
            <a:p>
              <a:pPr algn="ctr"/>
              <a:r>
                <a:rPr lang="en-GB" sz="1100" dirty="0">
                  <a:solidFill>
                    <a:prstClr val="black"/>
                  </a:solidFill>
                  <a:latin typeface="+mj-lt"/>
                  <a:cs typeface="Arial" charset="0"/>
                </a:rPr>
                <a:t>Toolboxes</a:t>
              </a:r>
            </a:p>
          </p:txBody>
        </p:sp>
      </p:grpSp>
      <p:sp>
        <p:nvSpPr>
          <p:cNvPr id="88" name="Rectangle 87"/>
          <p:cNvSpPr/>
          <p:nvPr/>
        </p:nvSpPr>
        <p:spPr>
          <a:xfrm>
            <a:off x="5161362" y="3533229"/>
            <a:ext cx="648000" cy="22951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a:t>
            </a:r>
            <a:r>
              <a:rPr lang="en-GB" sz="1200" dirty="0" err="1"/>
              <a:t>api</a:t>
            </a:r>
            <a:r>
              <a:rPr lang="en-GB" sz="1200" dirty="0"/>
              <a:t>}</a:t>
            </a:r>
          </a:p>
        </p:txBody>
      </p:sp>
      <p:grpSp>
        <p:nvGrpSpPr>
          <p:cNvPr id="91" name="Group 90"/>
          <p:cNvGrpSpPr/>
          <p:nvPr/>
        </p:nvGrpSpPr>
        <p:grpSpPr>
          <a:xfrm>
            <a:off x="1925339" y="3128884"/>
            <a:ext cx="1296931" cy="2008595"/>
            <a:chOff x="1201358" y="944789"/>
            <a:chExt cx="1296931" cy="1780952"/>
          </a:xfrm>
        </p:grpSpPr>
        <p:sp>
          <p:nvSpPr>
            <p:cNvPr id="92" name="Rechteck 30"/>
            <p:cNvSpPr/>
            <p:nvPr/>
          </p:nvSpPr>
          <p:spPr bwMode="auto">
            <a:xfrm>
              <a:off x="1415005" y="947895"/>
              <a:ext cx="834887" cy="1777846"/>
            </a:xfrm>
            <a:prstGeom prst="rect">
              <a:avLst/>
            </a:prstGeom>
            <a:blipFill dpi="0" rotWithShape="0">
              <a:blip r:embed="rId12" cstate="print"/>
              <a:srcRect/>
              <a:stretch>
                <a:fillRect/>
              </a:stretch>
            </a:blip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333" eaLnBrk="0" hangingPunct="0"/>
              <a:endParaRPr lang="de-DE">
                <a:latin typeface="Arial" pitchFamily="34" charset="0"/>
              </a:endParaRPr>
            </a:p>
          </p:txBody>
        </p:sp>
        <p:sp>
          <p:nvSpPr>
            <p:cNvPr id="93" name="Textfeld 22"/>
            <p:cNvSpPr txBox="1"/>
            <p:nvPr/>
          </p:nvSpPr>
          <p:spPr>
            <a:xfrm>
              <a:off x="1201358" y="1700882"/>
              <a:ext cx="1273078" cy="338554"/>
            </a:xfrm>
            <a:prstGeom prst="rect">
              <a:avLst/>
            </a:prstGeom>
            <a:noFill/>
          </p:spPr>
          <p:txBody>
            <a:bodyPr wrap="square" rtlCol="0">
              <a:spAutoFit/>
            </a:bodyPr>
            <a:lstStyle/>
            <a:p>
              <a:pPr algn="ctr" fontAlgn="base">
                <a:spcBef>
                  <a:spcPct val="0"/>
                </a:spcBef>
                <a:spcAft>
                  <a:spcPct val="0"/>
                </a:spcAft>
              </a:pPr>
              <a:r>
                <a:rPr lang="en-GB" sz="800" dirty="0">
                  <a:solidFill>
                    <a:prstClr val="black"/>
                  </a:solidFill>
                  <a:latin typeface="+mj-lt"/>
                  <a:cs typeface="Arial" charset="0"/>
                </a:rPr>
                <a:t>knowledge &amp; algorithms</a:t>
              </a:r>
            </a:p>
          </p:txBody>
        </p:sp>
        <p:sp>
          <p:nvSpPr>
            <p:cNvPr id="94" name="Textfeld 29"/>
            <p:cNvSpPr txBox="1"/>
            <p:nvPr/>
          </p:nvSpPr>
          <p:spPr>
            <a:xfrm>
              <a:off x="1619859" y="2486035"/>
              <a:ext cx="431228" cy="215444"/>
            </a:xfrm>
            <a:prstGeom prst="rect">
              <a:avLst/>
            </a:prstGeom>
            <a:noFill/>
          </p:spPr>
          <p:txBody>
            <a:bodyPr wrap="none" rtlCol="0">
              <a:spAutoFit/>
            </a:bodyPr>
            <a:lstStyle/>
            <a:p>
              <a:pPr algn="ctr" fontAlgn="base">
                <a:spcBef>
                  <a:spcPct val="0"/>
                </a:spcBef>
                <a:spcAft>
                  <a:spcPct val="0"/>
                </a:spcAft>
              </a:pPr>
              <a:r>
                <a:rPr lang="en-GB" sz="800" dirty="0">
                  <a:solidFill>
                    <a:prstClr val="black"/>
                  </a:solidFill>
                  <a:latin typeface="+mj-lt"/>
                  <a:cs typeface="Arial" charset="0"/>
                </a:rPr>
                <a:t>tools</a:t>
              </a:r>
            </a:p>
          </p:txBody>
        </p:sp>
        <p:pic>
          <p:nvPicPr>
            <p:cNvPr id="95" name="Grafik 2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523557" y="1321943"/>
              <a:ext cx="576236" cy="432657"/>
            </a:xfrm>
            <a:prstGeom prst="rect">
              <a:avLst/>
            </a:prstGeom>
          </p:spPr>
        </p:pic>
        <p:pic>
          <p:nvPicPr>
            <p:cNvPr id="96" name="Grafik 16"/>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41833" y="2048577"/>
              <a:ext cx="600180" cy="454386"/>
            </a:xfrm>
            <a:prstGeom prst="rect">
              <a:avLst/>
            </a:prstGeom>
          </p:spPr>
        </p:pic>
        <p:sp>
          <p:nvSpPr>
            <p:cNvPr id="97" name="Textfeld 22"/>
            <p:cNvSpPr txBox="1"/>
            <p:nvPr/>
          </p:nvSpPr>
          <p:spPr>
            <a:xfrm>
              <a:off x="1225211" y="944789"/>
              <a:ext cx="1273078" cy="430887"/>
            </a:xfrm>
            <a:prstGeom prst="rect">
              <a:avLst/>
            </a:prstGeom>
            <a:noFill/>
          </p:spPr>
          <p:txBody>
            <a:bodyPr wrap="square" rtlCol="0">
              <a:spAutoFit/>
            </a:bodyPr>
            <a:lstStyle/>
            <a:p>
              <a:pPr algn="ctr" fontAlgn="base">
                <a:spcBef>
                  <a:spcPct val="0"/>
                </a:spcBef>
                <a:spcAft>
                  <a:spcPct val="0"/>
                </a:spcAft>
              </a:pPr>
              <a:r>
                <a:rPr lang="en-GB" sz="1100" dirty="0">
                  <a:solidFill>
                    <a:prstClr val="black"/>
                  </a:solidFill>
                  <a:latin typeface="+mj-lt"/>
                  <a:cs typeface="Arial" charset="0"/>
                </a:rPr>
                <a:t>Service </a:t>
              </a:r>
            </a:p>
            <a:p>
              <a:pPr algn="ctr" fontAlgn="base">
                <a:spcBef>
                  <a:spcPct val="0"/>
                </a:spcBef>
                <a:spcAft>
                  <a:spcPct val="0"/>
                </a:spcAft>
              </a:pPr>
              <a:r>
                <a:rPr lang="en-GB" sz="1100" dirty="0">
                  <a:solidFill>
                    <a:prstClr val="black"/>
                  </a:solidFill>
                  <a:latin typeface="+mj-lt"/>
                  <a:cs typeface="Arial" charset="0"/>
                </a:rPr>
                <a:t>providers</a:t>
              </a:r>
            </a:p>
          </p:txBody>
        </p:sp>
      </p:grpSp>
      <p:pic>
        <p:nvPicPr>
          <p:cNvPr id="99" name="Picture 2" descr="C:\Users\esther amler\aaawork2017\missions\estec\s2.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63466" y="2836506"/>
            <a:ext cx="448924" cy="394509"/>
          </a:xfrm>
          <a:prstGeom prst="rect">
            <a:avLst/>
          </a:prstGeom>
          <a:noFill/>
          <a:extLst>
            <a:ext uri="{909E8E84-426E-40dd-AFC4-6F175D3DCCD1}">
              <a14:hiddenFill xmlns:a14="http://schemas.microsoft.com/office/drawing/2010/main" xmlns="">
                <a:solidFill>
                  <a:srgbClr val="FFFFFF"/>
                </a:solidFill>
              </a14:hiddenFill>
            </a:ext>
          </a:extLst>
        </p:spPr>
      </p:pic>
      <p:pic>
        <p:nvPicPr>
          <p:cNvPr id="100" name="Picture 3" descr="C:\Users\esther amler\aaawork2017\missions\estec\s3.png"/>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34313" y="2720037"/>
            <a:ext cx="465243" cy="450474"/>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4" descr="C:\Users\esther amler\aaawork2017\missions\estec\s1.png"/>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47443" y="2739784"/>
            <a:ext cx="629346" cy="495085"/>
          </a:xfrm>
          <a:prstGeom prst="rect">
            <a:avLst/>
          </a:prstGeom>
          <a:noFill/>
          <a:extLst>
            <a:ext uri="{909E8E84-426E-40dd-AFC4-6F175D3DCCD1}">
              <a14:hiddenFill xmlns:a14="http://schemas.microsoft.com/office/drawing/2010/main" xmlns="">
                <a:solidFill>
                  <a:srgbClr val="FFFFFF"/>
                </a:solidFill>
              </a14:hiddenFill>
            </a:ext>
          </a:extLst>
        </p:spPr>
      </p:pic>
      <p:sp>
        <p:nvSpPr>
          <p:cNvPr id="102" name="Title 1"/>
          <p:cNvSpPr>
            <a:spLocks noGrp="1"/>
          </p:cNvSpPr>
          <p:nvPr>
            <p:ph type="title" idx="4294967295"/>
          </p:nvPr>
        </p:nvSpPr>
        <p:spPr>
          <a:xfrm>
            <a:off x="1" y="65015"/>
            <a:ext cx="9147906" cy="720000"/>
          </a:xfrm>
          <a:prstGeom prst="rect">
            <a:avLst/>
          </a:prstGeom>
          <a:solidFill>
            <a:schemeClr val="accent5">
              <a:lumMod val="50000"/>
            </a:schemeClr>
          </a:solidFill>
        </p:spPr>
        <p:txBody>
          <a:bodyPr anchor="ctr">
            <a:noAutofit/>
          </a:body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Collaborative “big data” exploitation platforms</a:t>
            </a:r>
          </a:p>
        </p:txBody>
      </p:sp>
      <p:sp>
        <p:nvSpPr>
          <p:cNvPr id="6" name="Right Arrow 5"/>
          <p:cNvSpPr/>
          <p:nvPr/>
        </p:nvSpPr>
        <p:spPr>
          <a:xfrm rot="20455192">
            <a:off x="1093682" y="4781750"/>
            <a:ext cx="742120" cy="38422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ight Arrow 102"/>
          <p:cNvSpPr/>
          <p:nvPr/>
        </p:nvSpPr>
        <p:spPr>
          <a:xfrm rot="10800000">
            <a:off x="6103357" y="3828502"/>
            <a:ext cx="742120" cy="38422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ight Arrow 103"/>
          <p:cNvSpPr/>
          <p:nvPr/>
        </p:nvSpPr>
        <p:spPr>
          <a:xfrm rot="1773515">
            <a:off x="5918924" y="4675458"/>
            <a:ext cx="877834" cy="384221"/>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670560" y="916252"/>
            <a:ext cx="6091310" cy="1172116"/>
          </a:xfrm>
          <a:prstGeom prst="rect">
            <a:avLst/>
          </a:prstGeom>
        </p:spPr>
        <p:txBody>
          <a:bodyPr wrap="square">
            <a:spAutoFit/>
          </a:bodyPr>
          <a:lstStyle/>
          <a:p>
            <a:pPr algn="ctr">
              <a:spcAft>
                <a:spcPts val="450"/>
              </a:spcAft>
            </a:pPr>
            <a:r>
              <a:rPr lang="en-US" sz="1600" b="1" i="1" dirty="0">
                <a:solidFill>
                  <a:srgbClr val="C00000"/>
                </a:solidFill>
              </a:rPr>
              <a:t>“</a:t>
            </a:r>
            <a:r>
              <a:rPr lang="en-US" b="1" i="1" dirty="0">
                <a:solidFill>
                  <a:srgbClr val="C00000"/>
                </a:solidFill>
              </a:rPr>
              <a:t>Bringing the users to the data”</a:t>
            </a:r>
          </a:p>
          <a:p>
            <a:pPr marL="145733" algn="ctr"/>
            <a:r>
              <a:rPr lang="en-US" sz="1600" b="1" dirty="0"/>
              <a:t>Simplify the extraction of information </a:t>
            </a:r>
            <a:r>
              <a:rPr lang="en-US" sz="1600" dirty="0"/>
              <a:t>from EO data</a:t>
            </a:r>
          </a:p>
          <a:p>
            <a:pPr marL="145733" algn="ctr"/>
            <a:r>
              <a:rPr lang="en-US" sz="1600" b="1" dirty="0"/>
              <a:t>Enable large scale exploitation </a:t>
            </a:r>
            <a:r>
              <a:rPr lang="en-US" sz="1600" dirty="0"/>
              <a:t>of EO data</a:t>
            </a:r>
          </a:p>
          <a:p>
            <a:pPr marL="145733" algn="ctr"/>
            <a:r>
              <a:rPr lang="en-US" sz="1600" b="1" dirty="0"/>
              <a:t>Stimulate innovation </a:t>
            </a:r>
            <a:r>
              <a:rPr lang="en-US" sz="1600" dirty="0"/>
              <a:t>with EO data</a:t>
            </a:r>
          </a:p>
        </p:txBody>
      </p:sp>
      <p:sp>
        <p:nvSpPr>
          <p:cNvPr id="3" name="Rounded Rectangle 2"/>
          <p:cNvSpPr/>
          <p:nvPr/>
        </p:nvSpPr>
        <p:spPr>
          <a:xfrm>
            <a:off x="174443" y="886112"/>
            <a:ext cx="2321558" cy="1226667"/>
          </a:xfrm>
          <a:prstGeom prst="roundRect">
            <a:avLst/>
          </a:prstGeom>
          <a:solidFill>
            <a:schemeClr val="accent1">
              <a:lumMod val="50000"/>
            </a:schemeClr>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 power of the </a:t>
            </a:r>
            <a:r>
              <a:rPr lang="en-US" sz="1600" dirty="0">
                <a:solidFill>
                  <a:schemeClr val="accent5">
                    <a:lumMod val="60000"/>
                    <a:lumOff val="40000"/>
                  </a:schemeClr>
                </a:solidFill>
              </a:rPr>
              <a:t>Cloud</a:t>
            </a:r>
          </a:p>
          <a:p>
            <a:pPr algn="ctr"/>
            <a:r>
              <a:rPr lang="en-US" sz="1600" dirty="0"/>
              <a:t>The power of </a:t>
            </a:r>
            <a:br>
              <a:rPr lang="en-US" sz="1600" dirty="0"/>
            </a:br>
            <a:r>
              <a:rPr lang="en-US" sz="1600" dirty="0">
                <a:solidFill>
                  <a:schemeClr val="accent5">
                    <a:lumMod val="60000"/>
                    <a:lumOff val="40000"/>
                  </a:schemeClr>
                </a:solidFill>
              </a:rPr>
              <a:t>Partnerships</a:t>
            </a:r>
          </a:p>
        </p:txBody>
      </p:sp>
      <p:pic>
        <p:nvPicPr>
          <p:cNvPr id="48" name="Picture 7"/>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3907" y="6273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575323" y="4058811"/>
            <a:ext cx="915479" cy="848642"/>
          </a:xfrm>
          <a:prstGeom prst="rect">
            <a:avLst/>
          </a:prstGeom>
        </p:spPr>
      </p:pic>
      <p:sp>
        <p:nvSpPr>
          <p:cNvPr id="47" name="Textfeld 27"/>
          <p:cNvSpPr txBox="1"/>
          <p:nvPr/>
        </p:nvSpPr>
        <p:spPr>
          <a:xfrm>
            <a:off x="4150409" y="4873868"/>
            <a:ext cx="1851828" cy="261610"/>
          </a:xfrm>
          <a:prstGeom prst="rect">
            <a:avLst/>
          </a:prstGeom>
          <a:noFill/>
        </p:spPr>
        <p:txBody>
          <a:bodyPr wrap="square" rtlCol="0">
            <a:spAutoFit/>
          </a:bodyPr>
          <a:lstStyle/>
          <a:p>
            <a:pPr algn="ctr"/>
            <a:r>
              <a:rPr lang="en-GB" sz="1100" dirty="0">
                <a:solidFill>
                  <a:prstClr val="black"/>
                </a:solidFill>
                <a:latin typeface="+mj-lt"/>
                <a:cs typeface="Arial" charset="0"/>
              </a:rPr>
              <a:t>Data Analytics</a:t>
            </a:r>
          </a:p>
        </p:txBody>
      </p:sp>
      <p:sp>
        <p:nvSpPr>
          <p:cNvPr id="49" name="TextBox 48">
            <a:extLst>
              <a:ext uri="{FF2B5EF4-FFF2-40B4-BE49-F238E27FC236}">
                <a16:creationId xmlns:a16="http://schemas.microsoft.com/office/drawing/2014/main" id="{0BE793F9-EE7A-9642-AD19-D284EA33F2D3}"/>
              </a:ext>
            </a:extLst>
          </p:cNvPr>
          <p:cNvSpPr txBox="1"/>
          <p:nvPr/>
        </p:nvSpPr>
        <p:spPr>
          <a:xfrm>
            <a:off x="-4147" y="2396977"/>
            <a:ext cx="1885347" cy="830997"/>
          </a:xfrm>
          <a:prstGeom prst="rect">
            <a:avLst/>
          </a:prstGeom>
          <a:solidFill>
            <a:schemeClr val="bg1">
              <a:alpha val="80000"/>
            </a:schemeClr>
          </a:solidFill>
        </p:spPr>
        <p:txBody>
          <a:bodyPr wrap="square" rtlCol="0">
            <a:spAutoFit/>
          </a:bodyPr>
          <a:lstStyle/>
          <a:p>
            <a:pPr algn="ctr"/>
            <a:r>
              <a:rPr lang="en-US" sz="1600" b="1" dirty="0">
                <a:solidFill>
                  <a:srgbClr val="002060"/>
                </a:solidFill>
              </a:rPr>
              <a:t>Platforms as enabling technology</a:t>
            </a:r>
          </a:p>
        </p:txBody>
      </p:sp>
      <p:pic>
        <p:nvPicPr>
          <p:cNvPr id="50" name="Picture 49">
            <a:extLst>
              <a:ext uri="{FF2B5EF4-FFF2-40B4-BE49-F238E27FC236}">
                <a16:creationId xmlns:a16="http://schemas.microsoft.com/office/drawing/2014/main" id="{43FBB688-AC6A-9D43-A255-8728D6A897D7}"/>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815929" y="4731840"/>
            <a:ext cx="2292397" cy="1203254"/>
          </a:xfrm>
          <a:prstGeom prst="rect">
            <a:avLst/>
          </a:prstGeom>
        </p:spPr>
      </p:pic>
    </p:spTree>
    <p:extLst>
      <p:ext uri="{BB962C8B-B14F-4D97-AF65-F5344CB8AC3E}">
        <p14:creationId xmlns:p14="http://schemas.microsoft.com/office/powerpoint/2010/main" val="820691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022" y="5531664"/>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bwMode="auto">
          <a:xfrm>
            <a:off x="-30480" y="76200"/>
            <a:ext cx="9180000" cy="720000"/>
          </a:xfrm>
          <a:prstGeom prst="rect">
            <a:avLst/>
          </a:prstGeom>
          <a:solidFill>
            <a:schemeClr val="accent5">
              <a:lumMod val="50000"/>
            </a:schemeClr>
          </a:solid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Proliferation of  </a:t>
            </a:r>
            <a:r>
              <a:rPr lang="en-US" sz="2400" dirty="0">
                <a:solidFill>
                  <a:schemeClr val="accent1">
                    <a:lumMod val="20000"/>
                    <a:lumOff val="80000"/>
                  </a:schemeClr>
                </a:solidFill>
                <a:latin typeface="Verdana" panose="020B0604030504040204" pitchFamily="34" charset="0"/>
                <a:ea typeface="Verdana" panose="020B0604030504040204" pitchFamily="34" charset="0"/>
                <a:cs typeface="Verdana" panose="020B0604030504040204" pitchFamily="34" charset="0"/>
              </a:rPr>
              <a:t>EO exploitation platforms</a:t>
            </a:r>
          </a:p>
        </p:txBody>
      </p:sp>
      <p:grpSp>
        <p:nvGrpSpPr>
          <p:cNvPr id="14" name="Group 13"/>
          <p:cNvGrpSpPr/>
          <p:nvPr/>
        </p:nvGrpSpPr>
        <p:grpSpPr>
          <a:xfrm>
            <a:off x="144293" y="1088793"/>
            <a:ext cx="2593504" cy="3580560"/>
            <a:chOff x="647237" y="817313"/>
            <a:chExt cx="2593504" cy="358056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237" y="2344925"/>
              <a:ext cx="2593504" cy="1501679"/>
            </a:xfrm>
            <a:prstGeom prst="rect">
              <a:avLst/>
            </a:prstGeom>
          </p:spPr>
        </p:pic>
        <p:pic>
          <p:nvPicPr>
            <p:cNvPr id="8" name="Picture 2" descr="https://foodsecurity-tep.eo.esa.int/sites/default/files/TEP_food_security_logo.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20759" y="3953750"/>
              <a:ext cx="1566583" cy="444123"/>
            </a:xfrm>
            <a:prstGeom prst="rect">
              <a:avLst/>
            </a:prstGeom>
            <a:solidFill>
              <a:srgbClr val="FFFFFF"/>
            </a:solidFill>
            <a:extLst/>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4789" y="817313"/>
              <a:ext cx="2438400" cy="1341120"/>
            </a:xfrm>
            <a:prstGeom prst="rect">
              <a:avLst/>
            </a:prstGeom>
          </p:spPr>
        </p:pic>
      </p:grpSp>
      <p:pic>
        <p:nvPicPr>
          <p:cNvPr id="13" name="Picture 12"/>
          <p:cNvPicPr>
            <a:picLocks noChangeAspect="1"/>
          </p:cNvPicPr>
          <p:nvPr/>
        </p:nvPicPr>
        <p:blipFill>
          <a:blip r:embed="rId6"/>
          <a:stretch>
            <a:fillRect/>
          </a:stretch>
        </p:blipFill>
        <p:spPr>
          <a:xfrm>
            <a:off x="6048560" y="1323186"/>
            <a:ext cx="2923498" cy="2213454"/>
          </a:xfrm>
          <a:prstGeom prst="rect">
            <a:avLst/>
          </a:prstGeom>
        </p:spPr>
      </p:pic>
      <p:grpSp>
        <p:nvGrpSpPr>
          <p:cNvPr id="17" name="Group 16"/>
          <p:cNvGrpSpPr/>
          <p:nvPr/>
        </p:nvGrpSpPr>
        <p:grpSpPr>
          <a:xfrm>
            <a:off x="3207009" y="1118352"/>
            <a:ext cx="2543248" cy="2842758"/>
            <a:chOff x="3210296" y="774638"/>
            <a:chExt cx="2543248" cy="2842758"/>
          </a:xfrm>
        </p:grpSpPr>
        <p:pic>
          <p:nvPicPr>
            <p:cNvPr id="15" name="Picture 14"/>
            <p:cNvPicPr>
              <a:picLocks noChangeAspect="1"/>
            </p:cNvPicPr>
            <p:nvPr/>
          </p:nvPicPr>
          <p:blipFill>
            <a:blip r:embed="rId7"/>
            <a:stretch>
              <a:fillRect/>
            </a:stretch>
          </p:blipFill>
          <p:spPr>
            <a:xfrm>
              <a:off x="3210296" y="1453323"/>
              <a:ext cx="2543248" cy="2164073"/>
            </a:xfrm>
            <a:prstGeom prst="rect">
              <a:avLst/>
            </a:prstGeom>
          </p:spPr>
        </p:pic>
        <p:pic>
          <p:nvPicPr>
            <p:cNvPr id="16" name="Picture 15"/>
            <p:cNvPicPr>
              <a:picLocks noChangeAspect="1"/>
            </p:cNvPicPr>
            <p:nvPr/>
          </p:nvPicPr>
          <p:blipFill>
            <a:blip r:embed="rId8"/>
            <a:stretch>
              <a:fillRect/>
            </a:stretch>
          </p:blipFill>
          <p:spPr>
            <a:xfrm>
              <a:off x="3253065" y="774638"/>
              <a:ext cx="1887826" cy="654050"/>
            </a:xfrm>
            <a:prstGeom prst="rect">
              <a:avLst/>
            </a:prstGeom>
          </p:spPr>
        </p:pic>
      </p:grpSp>
      <p:grpSp>
        <p:nvGrpSpPr>
          <p:cNvPr id="22" name="Group 21"/>
          <p:cNvGrpSpPr/>
          <p:nvPr/>
        </p:nvGrpSpPr>
        <p:grpSpPr>
          <a:xfrm>
            <a:off x="6315218" y="3727167"/>
            <a:ext cx="2641600" cy="2325249"/>
            <a:chOff x="5905500" y="2508735"/>
            <a:chExt cx="3149600" cy="2547014"/>
          </a:xfrm>
        </p:grpSpPr>
        <p:pic>
          <p:nvPicPr>
            <p:cNvPr id="21" name="Picture 20"/>
            <p:cNvPicPr>
              <a:picLocks noChangeAspect="1"/>
            </p:cNvPicPr>
            <p:nvPr/>
          </p:nvPicPr>
          <p:blipFill>
            <a:blip r:embed="rId9"/>
            <a:stretch>
              <a:fillRect/>
            </a:stretch>
          </p:blipFill>
          <p:spPr>
            <a:xfrm>
              <a:off x="5905500" y="2508735"/>
              <a:ext cx="3104542" cy="174691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05500" y="3938149"/>
              <a:ext cx="3149600" cy="1117600"/>
            </a:xfrm>
            <a:prstGeom prst="rect">
              <a:avLst/>
            </a:prstGeom>
          </p:spPr>
        </p:pic>
      </p:grpSp>
      <p:pic>
        <p:nvPicPr>
          <p:cNvPr id="23" name="Picture 22"/>
          <p:cNvPicPr>
            <a:picLocks noChangeAspect="1"/>
          </p:cNvPicPr>
          <p:nvPr/>
        </p:nvPicPr>
        <p:blipFill>
          <a:blip r:embed="rId11"/>
          <a:stretch>
            <a:fillRect/>
          </a:stretch>
        </p:blipFill>
        <p:spPr>
          <a:xfrm>
            <a:off x="4193691" y="5488356"/>
            <a:ext cx="1976848" cy="1128121"/>
          </a:xfrm>
          <a:prstGeom prst="rect">
            <a:avLst/>
          </a:prstGeom>
        </p:spPr>
      </p:pic>
      <p:pic>
        <p:nvPicPr>
          <p:cNvPr id="28" name="Picture 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810478" y="4335517"/>
            <a:ext cx="1404920" cy="14573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00EDD262-E36D-F842-BD27-C02103591DAB}"/>
              </a:ext>
            </a:extLst>
          </p:cNvPr>
          <p:cNvPicPr>
            <a:picLocks noChangeAspect="1"/>
          </p:cNvPicPr>
          <p:nvPr/>
        </p:nvPicPr>
        <p:blipFill>
          <a:blip r:embed="rId13"/>
          <a:stretch>
            <a:fillRect/>
          </a:stretch>
        </p:blipFill>
        <p:spPr>
          <a:xfrm>
            <a:off x="144293" y="4961655"/>
            <a:ext cx="892376" cy="846823"/>
          </a:xfrm>
          <a:prstGeom prst="rect">
            <a:avLst/>
          </a:prstGeom>
        </p:spPr>
      </p:pic>
      <p:pic>
        <p:nvPicPr>
          <p:cNvPr id="6" name="Picture 5">
            <a:extLst>
              <a:ext uri="{FF2B5EF4-FFF2-40B4-BE49-F238E27FC236}">
                <a16:creationId xmlns:a16="http://schemas.microsoft.com/office/drawing/2014/main" id="{1EC3ACA0-BB9F-9846-AFCA-695AE4182F7B}"/>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1142802" y="5792825"/>
            <a:ext cx="1784188" cy="758752"/>
          </a:xfrm>
          <a:prstGeom prst="rect">
            <a:avLst/>
          </a:prstGeom>
        </p:spPr>
      </p:pic>
    </p:spTree>
    <p:extLst>
      <p:ext uri="{BB962C8B-B14F-4D97-AF65-F5344CB8AC3E}">
        <p14:creationId xmlns:p14="http://schemas.microsoft.com/office/powerpoint/2010/main" val="2813953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1529899" y="313851"/>
            <a:ext cx="6391992" cy="533400"/>
          </a:xfrm>
        </p:spPr>
        <p:txBody>
          <a:bodyPr anchor="ctr"/>
          <a:lstStyle/>
          <a:p>
            <a:r>
              <a:rPr lang="en-US" sz="2400" b="0" dirty="0"/>
              <a:t>CEOS and the </a:t>
            </a:r>
            <a:r>
              <a:rPr lang="en-US" sz="2400" b="0"/>
              <a:t>SDG landscape</a:t>
            </a:r>
            <a:endParaRPr lang="en-US" sz="2400" b="0" dirty="0"/>
          </a:p>
        </p:txBody>
      </p:sp>
      <p:sp>
        <p:nvSpPr>
          <p:cNvPr id="5" name="Line Callout 1 (Border and Accent Bar) 4"/>
          <p:cNvSpPr/>
          <p:nvPr/>
        </p:nvSpPr>
        <p:spPr>
          <a:xfrm rot="5400000">
            <a:off x="2554099" y="195001"/>
            <a:ext cx="540000" cy="2588400"/>
          </a:xfrm>
          <a:prstGeom prst="accentBorderCallout1">
            <a:avLst>
              <a:gd name="adj1" fmla="val 49338"/>
              <a:gd name="adj2" fmla="val -7190"/>
              <a:gd name="adj3" fmla="val 49173"/>
              <a:gd name="adj4" fmla="val -605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1400" dirty="0">
                <a:solidFill>
                  <a:srgbClr val="FFFFFF"/>
                </a:solidFill>
                <a:latin typeface="Verdana"/>
              </a:rPr>
              <a:t>GEO Initiative on SDGs</a:t>
            </a:r>
            <a:br>
              <a:rPr lang="en-US" sz="1400" dirty="0">
                <a:solidFill>
                  <a:srgbClr val="FFFFFF"/>
                </a:solidFill>
                <a:latin typeface="Verdana"/>
              </a:rPr>
            </a:br>
            <a:r>
              <a:rPr lang="en-US" sz="1400" dirty="0">
                <a:solidFill>
                  <a:srgbClr val="FFFFFF"/>
                </a:solidFill>
                <a:latin typeface="Verdana"/>
              </a:rPr>
              <a:t>(EO4SDG)</a:t>
            </a:r>
          </a:p>
        </p:txBody>
      </p:sp>
      <p:sp>
        <p:nvSpPr>
          <p:cNvPr id="6" name="Line Callout 1 (Border and Accent Bar) 5"/>
          <p:cNvSpPr/>
          <p:nvPr/>
        </p:nvSpPr>
        <p:spPr>
          <a:xfrm rot="5400000">
            <a:off x="5415007" y="193613"/>
            <a:ext cx="540825" cy="2592000"/>
          </a:xfrm>
          <a:prstGeom prst="accentBorderCallout1">
            <a:avLst>
              <a:gd name="adj1" fmla="val 49338"/>
              <a:gd name="adj2" fmla="val -7190"/>
              <a:gd name="adj3" fmla="val 49173"/>
              <a:gd name="adj4" fmla="val -6059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1400" dirty="0">
                <a:solidFill>
                  <a:srgbClr val="FFFFFF"/>
                </a:solidFill>
                <a:latin typeface="Verdana"/>
              </a:rPr>
              <a:t>CEOS Ad-hoc team on SDGs (SDG AHT)</a:t>
            </a:r>
          </a:p>
        </p:txBody>
      </p:sp>
      <p:sp>
        <p:nvSpPr>
          <p:cNvPr id="43" name="Left-Right Arrow 42"/>
          <p:cNvSpPr/>
          <p:nvPr/>
        </p:nvSpPr>
        <p:spPr>
          <a:xfrm>
            <a:off x="3935574" y="1307682"/>
            <a:ext cx="632616" cy="363037"/>
          </a:xfrm>
          <a:prstGeom prst="leftRightArrow">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3410" y="1930330"/>
            <a:ext cx="9144000" cy="138780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Verdana" charset="0"/>
              <a:ea typeface="MS PGothic" charset="0"/>
              <a:cs typeface="MS PGothic" charset="0"/>
            </a:endParaRPr>
          </a:p>
        </p:txBody>
      </p:sp>
      <p:cxnSp>
        <p:nvCxnSpPr>
          <p:cNvPr id="46" name="Straight Connector 45"/>
          <p:cNvCxnSpPr/>
          <p:nvPr/>
        </p:nvCxnSpPr>
        <p:spPr>
          <a:xfrm>
            <a:off x="1612372" y="2784733"/>
            <a:ext cx="579438" cy="0"/>
          </a:xfrm>
          <a:prstGeom prst="line">
            <a:avLst/>
          </a:prstGeom>
          <a:ln w="254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23828" y="1840423"/>
            <a:ext cx="7862972" cy="10262"/>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48"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622" y="2430722"/>
            <a:ext cx="1763713" cy="7588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 name="TextBox 48"/>
          <p:cNvSpPr txBox="1"/>
          <p:nvPr/>
        </p:nvSpPr>
        <p:spPr>
          <a:xfrm>
            <a:off x="56622" y="2203709"/>
            <a:ext cx="1763713" cy="246063"/>
          </a:xfrm>
          <a:prstGeom prst="rect">
            <a:avLst/>
          </a:prstGeom>
          <a:solidFill>
            <a:srgbClr val="C00000"/>
          </a:solidFill>
          <a:ln>
            <a:solidFill>
              <a:schemeClr val="bg1"/>
            </a:solidFill>
          </a:ln>
        </p:spPr>
        <p:txBody>
          <a:bodyPr>
            <a:spAutoFit/>
          </a:bodyPr>
          <a:lstStyle/>
          <a:p>
            <a:pPr algn="ctr">
              <a:defRPr/>
            </a:pPr>
            <a:r>
              <a:rPr lang="en-US" sz="1000" dirty="0">
                <a:solidFill>
                  <a:schemeClr val="bg1"/>
                </a:solidFill>
                <a:ea typeface="MS PGothic" charset="-128"/>
              </a:rPr>
              <a:t>UN Statistical Division</a:t>
            </a:r>
          </a:p>
        </p:txBody>
      </p:sp>
      <p:sp>
        <p:nvSpPr>
          <p:cNvPr id="50" name="Line Callout 1 49"/>
          <p:cNvSpPr/>
          <p:nvPr/>
        </p:nvSpPr>
        <p:spPr>
          <a:xfrm>
            <a:off x="4642538" y="2289817"/>
            <a:ext cx="1476375" cy="885825"/>
          </a:xfrm>
          <a:prstGeom prst="borderCallout1">
            <a:avLst>
              <a:gd name="adj1" fmla="val 54451"/>
              <a:gd name="adj2" fmla="val 242"/>
              <a:gd name="adj3" fmla="val 53858"/>
              <a:gd name="adj4" fmla="val -29956"/>
            </a:avLst>
          </a:prstGeom>
          <a:solidFill>
            <a:schemeClr val="accent1">
              <a:lumMod val="75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algn="ctr">
              <a:defRPr/>
            </a:pPr>
            <a:r>
              <a:rPr lang="en-US" sz="1100" dirty="0">
                <a:solidFill>
                  <a:srgbClr val="FFFFFF"/>
                </a:solidFill>
                <a:latin typeface="Verdana"/>
              </a:rPr>
              <a:t>UN Specialized Agencies</a:t>
            </a:r>
          </a:p>
        </p:txBody>
      </p:sp>
      <p:sp>
        <p:nvSpPr>
          <p:cNvPr id="51" name="TextBox 50"/>
          <p:cNvSpPr txBox="1"/>
          <p:nvPr/>
        </p:nvSpPr>
        <p:spPr>
          <a:xfrm>
            <a:off x="5659603" y="1968630"/>
            <a:ext cx="427037" cy="358775"/>
          </a:xfrm>
          <a:prstGeom prst="rect">
            <a:avLst/>
          </a:prstGeom>
          <a:solidFill>
            <a:srgbClr val="C00000"/>
          </a:solidFill>
          <a:ln>
            <a:solidFill>
              <a:schemeClr val="bg1"/>
            </a:solidFill>
            <a:prstDash val="solid"/>
          </a:ln>
        </p:spPr>
        <p:txBody>
          <a:bodyPr lIns="0" rIns="0" anchor="ctr">
            <a:sp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UNEP</a:t>
            </a:r>
            <a:endParaRPr lang="en-US" sz="800" b="1" dirty="0">
              <a:solidFill>
                <a:srgbClr val="FFFFFF"/>
              </a:solidFill>
            </a:endParaRPr>
          </a:p>
        </p:txBody>
      </p:sp>
      <p:sp>
        <p:nvSpPr>
          <p:cNvPr id="52" name="TextBox 51"/>
          <p:cNvSpPr txBox="1"/>
          <p:nvPr/>
        </p:nvSpPr>
        <p:spPr>
          <a:xfrm>
            <a:off x="4750508" y="1968630"/>
            <a:ext cx="427037" cy="358775"/>
          </a:xfrm>
          <a:prstGeom prst="rect">
            <a:avLst/>
          </a:prstGeom>
          <a:solidFill>
            <a:srgbClr val="C00000"/>
          </a:solidFill>
          <a:ln>
            <a:solidFill>
              <a:schemeClr val="bg1"/>
            </a:solidFill>
            <a:prstDash val="solid"/>
          </a:ln>
        </p:spPr>
        <p:txBody>
          <a:bodyPr lIns="0" rIns="0" anchor="ctr">
            <a:sp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UN Habitat</a:t>
            </a:r>
            <a:endParaRPr lang="en-US" sz="800" b="1" dirty="0">
              <a:solidFill>
                <a:srgbClr val="FFFFFF"/>
              </a:solidFill>
            </a:endParaRPr>
          </a:p>
        </p:txBody>
      </p:sp>
      <p:sp>
        <p:nvSpPr>
          <p:cNvPr id="53" name="TextBox 52"/>
          <p:cNvSpPr txBox="1"/>
          <p:nvPr/>
        </p:nvSpPr>
        <p:spPr>
          <a:xfrm>
            <a:off x="5208230" y="1968630"/>
            <a:ext cx="427038" cy="358775"/>
          </a:xfrm>
          <a:prstGeom prst="rect">
            <a:avLst/>
          </a:prstGeom>
          <a:solidFill>
            <a:srgbClr val="C00000"/>
          </a:solidFill>
          <a:ln>
            <a:solidFill>
              <a:schemeClr val="bg1"/>
            </a:solidFill>
            <a:prstDash val="solid"/>
          </a:ln>
        </p:spPr>
        <p:txBody>
          <a:bodyPr lIns="0" rIns="0" anchor="ctr">
            <a:sp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a:solidFill>
                  <a:srgbClr val="FFFFFF"/>
                </a:solidFill>
              </a:rPr>
              <a:t>UNCCD</a:t>
            </a:r>
            <a:endParaRPr lang="en-US" sz="800" b="1">
              <a:solidFill>
                <a:srgbClr val="FFFFFF"/>
              </a:solidFill>
            </a:endParaRPr>
          </a:p>
        </p:txBody>
      </p:sp>
      <p:pic>
        <p:nvPicPr>
          <p:cNvPr id="54" name="Picture 53"/>
          <p:cNvPicPr>
            <a:picLocks noChangeAspect="1"/>
          </p:cNvPicPr>
          <p:nvPr/>
        </p:nvPicPr>
        <p:blipFill rotWithShape="1">
          <a:blip r:embed="rId4" cstate="print">
            <a:extLst>
              <a:ext uri="{28A0092B-C50C-407E-A947-70E740481C1C}">
                <a14:useLocalDpi xmlns:a14="http://schemas.microsoft.com/office/drawing/2010/main"/>
              </a:ext>
            </a:extLst>
          </a:blip>
          <a:srcRect r="7983"/>
          <a:stretch/>
        </p:blipFill>
        <p:spPr>
          <a:xfrm>
            <a:off x="1952117" y="2591162"/>
            <a:ext cx="2584742" cy="579973"/>
          </a:xfrm>
          <a:prstGeom prst="rect">
            <a:avLst/>
          </a:prstGeom>
          <a:ln w="25400">
            <a:solidFill>
              <a:schemeClr val="accent1">
                <a:lumMod val="75000"/>
              </a:schemeClr>
            </a:solidFill>
          </a:ln>
          <a:effectLst>
            <a:outerShdw blurRad="50800" dist="38100" dir="2700000" algn="tl" rotWithShape="0">
              <a:prstClr val="black">
                <a:alpha val="40000"/>
              </a:prstClr>
            </a:outerShdw>
          </a:effectLst>
        </p:spPr>
      </p:pic>
      <p:cxnSp>
        <p:nvCxnSpPr>
          <p:cNvPr id="55" name="Straight Connector 54"/>
          <p:cNvCxnSpPr/>
          <p:nvPr/>
        </p:nvCxnSpPr>
        <p:spPr>
          <a:xfrm flipH="1">
            <a:off x="823828" y="1834930"/>
            <a:ext cx="0" cy="360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794587" y="1846522"/>
            <a:ext cx="0" cy="458853"/>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987204" y="1834930"/>
            <a:ext cx="1" cy="144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444105" y="1850685"/>
            <a:ext cx="1" cy="144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907925" y="1848420"/>
            <a:ext cx="1" cy="144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endCxn id="52" idx="3"/>
          </p:cNvCxnSpPr>
          <p:nvPr/>
        </p:nvCxnSpPr>
        <p:spPr>
          <a:xfrm>
            <a:off x="6968629" y="1843709"/>
            <a:ext cx="0" cy="446108"/>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665628" y="2348299"/>
            <a:ext cx="427037" cy="358775"/>
          </a:xfrm>
          <a:prstGeom prst="rect">
            <a:avLst/>
          </a:prstGeom>
          <a:solidFill>
            <a:schemeClr val="accent1">
              <a:lumMod val="50000"/>
            </a:schemeClr>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FAO</a:t>
            </a:r>
            <a:endParaRPr lang="en-US" sz="800" b="1" dirty="0">
              <a:solidFill>
                <a:srgbClr val="FFFFFF"/>
              </a:solidFill>
            </a:endParaRPr>
          </a:p>
        </p:txBody>
      </p:sp>
      <p:sp>
        <p:nvSpPr>
          <p:cNvPr id="62" name="TextBox 61"/>
          <p:cNvSpPr txBox="1"/>
          <p:nvPr/>
        </p:nvSpPr>
        <p:spPr>
          <a:xfrm>
            <a:off x="5206206" y="2355529"/>
            <a:ext cx="427037" cy="358775"/>
          </a:xfrm>
          <a:prstGeom prst="rect">
            <a:avLst/>
          </a:prstGeom>
          <a:solidFill>
            <a:schemeClr val="accent1">
              <a:lumMod val="50000"/>
            </a:schemeClr>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WHO</a:t>
            </a:r>
            <a:endParaRPr lang="en-US" sz="800" b="1" dirty="0">
              <a:solidFill>
                <a:srgbClr val="FFFFFF"/>
              </a:solidFill>
            </a:endParaRPr>
          </a:p>
        </p:txBody>
      </p:sp>
      <p:sp>
        <p:nvSpPr>
          <p:cNvPr id="63" name="TextBox 62"/>
          <p:cNvSpPr txBox="1"/>
          <p:nvPr/>
        </p:nvSpPr>
        <p:spPr>
          <a:xfrm>
            <a:off x="4749934" y="2355528"/>
            <a:ext cx="427037" cy="358775"/>
          </a:xfrm>
          <a:prstGeom prst="rect">
            <a:avLst/>
          </a:prstGeom>
          <a:solidFill>
            <a:schemeClr val="accent1">
              <a:lumMod val="50000"/>
            </a:schemeClr>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UN ISDR</a:t>
            </a:r>
            <a:endParaRPr lang="en-US" sz="800" b="1" dirty="0">
              <a:solidFill>
                <a:srgbClr val="FFFFFF"/>
              </a:solidFill>
            </a:endParaRPr>
          </a:p>
        </p:txBody>
      </p:sp>
      <p:sp>
        <p:nvSpPr>
          <p:cNvPr id="64" name="Line Callout 1 63"/>
          <p:cNvSpPr/>
          <p:nvPr/>
        </p:nvSpPr>
        <p:spPr>
          <a:xfrm>
            <a:off x="7824400" y="2285310"/>
            <a:ext cx="1256788" cy="885825"/>
          </a:xfrm>
          <a:prstGeom prst="borderCallout1">
            <a:avLst>
              <a:gd name="adj1" fmla="val 54965"/>
              <a:gd name="adj2" fmla="val 4192"/>
              <a:gd name="adj3" fmla="val 54892"/>
              <a:gd name="adj4" fmla="val -9019"/>
            </a:avLst>
          </a:prstGeom>
          <a:solidFill>
            <a:schemeClr val="accent1">
              <a:lumMod val="75000"/>
            </a:schemeClr>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b" anchorCtr="0"/>
          <a:lstStyle/>
          <a:p>
            <a:pPr algn="ctr">
              <a:defRPr/>
            </a:pPr>
            <a:r>
              <a:rPr lang="en-US" sz="1100" dirty="0">
                <a:solidFill>
                  <a:srgbClr val="FFFFFF"/>
                </a:solidFill>
                <a:latin typeface="Verdana"/>
              </a:rPr>
              <a:t>SDG Stakeholders</a:t>
            </a:r>
          </a:p>
        </p:txBody>
      </p:sp>
      <p:sp>
        <p:nvSpPr>
          <p:cNvPr id="65" name="TextBox 64"/>
          <p:cNvSpPr txBox="1"/>
          <p:nvPr/>
        </p:nvSpPr>
        <p:spPr>
          <a:xfrm>
            <a:off x="7987072" y="1964309"/>
            <a:ext cx="427037" cy="358775"/>
          </a:xfrm>
          <a:prstGeom prst="rect">
            <a:avLst/>
          </a:prstGeom>
          <a:solidFill>
            <a:srgbClr val="C00000"/>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WBG</a:t>
            </a:r>
            <a:endParaRPr lang="en-US" sz="800" b="1" dirty="0">
              <a:solidFill>
                <a:srgbClr val="FFFFFF"/>
              </a:solidFill>
            </a:endParaRPr>
          </a:p>
        </p:txBody>
      </p:sp>
      <p:sp>
        <p:nvSpPr>
          <p:cNvPr id="66" name="TextBox 65"/>
          <p:cNvSpPr txBox="1"/>
          <p:nvPr/>
        </p:nvSpPr>
        <p:spPr>
          <a:xfrm>
            <a:off x="8449305" y="1963467"/>
            <a:ext cx="427037" cy="358775"/>
          </a:xfrm>
          <a:prstGeom prst="rect">
            <a:avLst/>
          </a:prstGeom>
          <a:solidFill>
            <a:srgbClr val="C00000"/>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GPSDD</a:t>
            </a:r>
            <a:endParaRPr lang="en-US" sz="800" b="1" dirty="0">
              <a:solidFill>
                <a:srgbClr val="FFFFFF"/>
              </a:solidFill>
            </a:endParaRPr>
          </a:p>
        </p:txBody>
      </p:sp>
      <p:sp>
        <p:nvSpPr>
          <p:cNvPr id="67" name="TextBox 66"/>
          <p:cNvSpPr txBox="1"/>
          <p:nvPr/>
        </p:nvSpPr>
        <p:spPr>
          <a:xfrm>
            <a:off x="7987071" y="2356524"/>
            <a:ext cx="427037" cy="358775"/>
          </a:xfrm>
          <a:prstGeom prst="rect">
            <a:avLst/>
          </a:prstGeom>
          <a:solidFill>
            <a:schemeClr val="accent1">
              <a:lumMod val="50000"/>
            </a:schemeClr>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ADB</a:t>
            </a:r>
            <a:endParaRPr lang="en-US" sz="800" b="1" dirty="0">
              <a:solidFill>
                <a:srgbClr val="FFFFFF"/>
              </a:solidFill>
            </a:endParaRPr>
          </a:p>
        </p:txBody>
      </p:sp>
      <p:sp>
        <p:nvSpPr>
          <p:cNvPr id="68" name="TextBox 67"/>
          <p:cNvSpPr txBox="1"/>
          <p:nvPr/>
        </p:nvSpPr>
        <p:spPr>
          <a:xfrm>
            <a:off x="8449304" y="2355528"/>
            <a:ext cx="427037" cy="358775"/>
          </a:xfrm>
          <a:prstGeom prst="rect">
            <a:avLst/>
          </a:prstGeom>
          <a:solidFill>
            <a:schemeClr val="accent1">
              <a:lumMod val="50000"/>
            </a:schemeClr>
          </a:solidFill>
          <a:ln>
            <a:solidFill>
              <a:schemeClr val="bg1"/>
            </a:solidFill>
            <a:prstDash val="solid"/>
          </a:ln>
        </p:spPr>
        <p:txBody>
          <a:bodyPr lIns="0" rIns="0" anchor="ctr">
            <a:noAutofit/>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defRPr/>
            </a:pPr>
            <a:r>
              <a:rPr lang="en-US" sz="800" dirty="0">
                <a:solidFill>
                  <a:srgbClr val="FFFFFF"/>
                </a:solidFill>
              </a:rPr>
              <a:t>Radiant Earth</a:t>
            </a:r>
            <a:endParaRPr lang="en-US" sz="800" b="1" dirty="0">
              <a:solidFill>
                <a:srgbClr val="FFFFFF"/>
              </a:solidFill>
            </a:endParaRPr>
          </a:p>
        </p:txBody>
      </p:sp>
      <p:cxnSp>
        <p:nvCxnSpPr>
          <p:cNvPr id="69" name="Straight Connector 68"/>
          <p:cNvCxnSpPr/>
          <p:nvPr/>
        </p:nvCxnSpPr>
        <p:spPr>
          <a:xfrm flipH="1">
            <a:off x="8204730" y="1844632"/>
            <a:ext cx="1" cy="144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8686799" y="1843709"/>
            <a:ext cx="1" cy="14400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5119" y="2483073"/>
            <a:ext cx="870838" cy="422562"/>
          </a:xfrm>
          <a:prstGeom prst="rect">
            <a:avLst/>
          </a:prstGeom>
        </p:spPr>
      </p:pic>
      <p:sp>
        <p:nvSpPr>
          <p:cNvPr id="72" name="Line Callout 1 71"/>
          <p:cNvSpPr/>
          <p:nvPr/>
        </p:nvSpPr>
        <p:spPr>
          <a:xfrm>
            <a:off x="6194721" y="2289817"/>
            <a:ext cx="1547815" cy="885825"/>
          </a:xfrm>
          <a:prstGeom prst="borderCallout1">
            <a:avLst>
              <a:gd name="adj1" fmla="val 53413"/>
              <a:gd name="adj2" fmla="val 3158"/>
              <a:gd name="adj3" fmla="val 53340"/>
              <a:gd name="adj4" fmla="val -4488"/>
            </a:avLst>
          </a:prstGeom>
          <a:solidFill>
            <a:srgbClr val="C00000"/>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rgbClr val="FFFFFF"/>
                </a:solidFill>
                <a:latin typeface="Verdana"/>
              </a:rPr>
              <a:t>National Statistical Offices</a:t>
            </a:r>
          </a:p>
          <a:p>
            <a:pPr algn="ctr">
              <a:defRPr/>
            </a:pPr>
            <a:endParaRPr lang="en-US" sz="1100" dirty="0">
              <a:solidFill>
                <a:srgbClr val="FFFFFF"/>
              </a:solidFill>
              <a:latin typeface="Verdana"/>
            </a:endParaRPr>
          </a:p>
          <a:p>
            <a:pPr algn="ctr">
              <a:defRPr/>
            </a:pPr>
            <a:r>
              <a:rPr lang="en-US" sz="1100" dirty="0">
                <a:solidFill>
                  <a:srgbClr val="FFFFFF"/>
                </a:solidFill>
                <a:latin typeface="Verdana"/>
              </a:rPr>
              <a:t>Line Ministries</a:t>
            </a:r>
          </a:p>
        </p:txBody>
      </p:sp>
      <p:sp>
        <p:nvSpPr>
          <p:cNvPr id="73" name="TextBox 72"/>
          <p:cNvSpPr txBox="1"/>
          <p:nvPr/>
        </p:nvSpPr>
        <p:spPr>
          <a:xfrm>
            <a:off x="2843425" y="2229175"/>
            <a:ext cx="1661760" cy="431800"/>
          </a:xfrm>
          <a:prstGeom prst="rect">
            <a:avLst/>
          </a:prstGeom>
          <a:solidFill>
            <a:srgbClr val="C00000"/>
          </a:solidFill>
          <a:ln>
            <a:solidFill>
              <a:schemeClr val="bg1"/>
            </a:solidFill>
          </a:ln>
        </p:spPr>
        <p:txBody>
          <a:bodyPr wrap="square">
            <a:spAutoFit/>
          </a:bodyPr>
          <a:lstStyle/>
          <a:p>
            <a:pPr algn="ctr">
              <a:defRPr/>
            </a:pPr>
            <a:r>
              <a:rPr lang="en-US" sz="1100" dirty="0">
                <a:solidFill>
                  <a:srgbClr val="FFFFFF"/>
                </a:solidFill>
                <a:ea typeface="MS PGothic" charset="-128"/>
              </a:rPr>
              <a:t>WG on Geo-spatial Information (WGGI)</a:t>
            </a:r>
          </a:p>
        </p:txBody>
      </p:sp>
      <p:sp>
        <p:nvSpPr>
          <p:cNvPr id="41" name="Oval 40">
            <a:extLst>
              <a:ext uri="{FF2B5EF4-FFF2-40B4-BE49-F238E27FC236}">
                <a16:creationId xmlns:a16="http://schemas.microsoft.com/office/drawing/2014/main" id="{0B89BFC4-AEEF-B540-8870-EEA479425A43}"/>
              </a:ext>
            </a:extLst>
          </p:cNvPr>
          <p:cNvSpPr>
            <a:spLocks noChangeAspect="1"/>
          </p:cNvSpPr>
          <p:nvPr/>
        </p:nvSpPr>
        <p:spPr>
          <a:xfrm>
            <a:off x="37200" y="3341102"/>
            <a:ext cx="1944000" cy="1944000"/>
          </a:xfrm>
          <a:prstGeom prst="ellipse">
            <a:avLst/>
          </a:prstGeom>
          <a:solidFill>
            <a:srgbClr val="177468"/>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Global Datasets</a:t>
            </a:r>
          </a:p>
        </p:txBody>
      </p:sp>
      <p:sp>
        <p:nvSpPr>
          <p:cNvPr id="42" name="Oval 41">
            <a:extLst>
              <a:ext uri="{FF2B5EF4-FFF2-40B4-BE49-F238E27FC236}">
                <a16:creationId xmlns:a16="http://schemas.microsoft.com/office/drawing/2014/main" id="{F0988F1E-131C-5741-B7D9-485A7007FE36}"/>
              </a:ext>
            </a:extLst>
          </p:cNvPr>
          <p:cNvSpPr>
            <a:spLocks noChangeAspect="1"/>
          </p:cNvSpPr>
          <p:nvPr/>
        </p:nvSpPr>
        <p:spPr>
          <a:xfrm>
            <a:off x="1481687" y="4765932"/>
            <a:ext cx="1944000" cy="1944000"/>
          </a:xfrm>
          <a:prstGeom prst="ellipse">
            <a:avLst/>
          </a:prstGeom>
          <a:solidFill>
            <a:srgbClr val="177468"/>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Good Practices Guidance</a:t>
            </a:r>
          </a:p>
        </p:txBody>
      </p:sp>
      <p:sp>
        <p:nvSpPr>
          <p:cNvPr id="44" name="Oval 43">
            <a:extLst>
              <a:ext uri="{FF2B5EF4-FFF2-40B4-BE49-F238E27FC236}">
                <a16:creationId xmlns:a16="http://schemas.microsoft.com/office/drawing/2014/main" id="{7796550A-20FC-8241-8C8B-C21242C507B6}"/>
              </a:ext>
            </a:extLst>
          </p:cNvPr>
          <p:cNvSpPr>
            <a:spLocks noChangeAspect="1"/>
          </p:cNvSpPr>
          <p:nvPr/>
        </p:nvSpPr>
        <p:spPr>
          <a:xfrm>
            <a:off x="2856600" y="3341102"/>
            <a:ext cx="1944000" cy="1944000"/>
          </a:xfrm>
          <a:prstGeom prst="ellipse">
            <a:avLst/>
          </a:prstGeom>
          <a:solidFill>
            <a:srgbClr val="20A983"/>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Autofit/>
          </a:bodyPr>
          <a:lstStyle/>
          <a:p>
            <a:pPr algn="ctr"/>
            <a:r>
              <a:rPr lang="en-US" dirty="0"/>
              <a:t>Mainstream in National Systems &amp; Processes</a:t>
            </a:r>
          </a:p>
        </p:txBody>
      </p:sp>
      <p:sp>
        <p:nvSpPr>
          <p:cNvPr id="75" name="Oval 74">
            <a:extLst>
              <a:ext uri="{FF2B5EF4-FFF2-40B4-BE49-F238E27FC236}">
                <a16:creationId xmlns:a16="http://schemas.microsoft.com/office/drawing/2014/main" id="{7D9C4AB5-0AF1-584F-A739-E491A446ED92}"/>
              </a:ext>
            </a:extLst>
          </p:cNvPr>
          <p:cNvSpPr>
            <a:spLocks noChangeAspect="1"/>
          </p:cNvSpPr>
          <p:nvPr/>
        </p:nvSpPr>
        <p:spPr>
          <a:xfrm>
            <a:off x="4302744" y="4765932"/>
            <a:ext cx="1944000" cy="1944000"/>
          </a:xfrm>
          <a:prstGeom prst="ellipse">
            <a:avLst/>
          </a:prstGeom>
          <a:solidFill>
            <a:srgbClr val="20A983"/>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Capacity Building</a:t>
            </a:r>
          </a:p>
        </p:txBody>
      </p:sp>
      <p:sp>
        <p:nvSpPr>
          <p:cNvPr id="76" name="Oval 75">
            <a:extLst>
              <a:ext uri="{FF2B5EF4-FFF2-40B4-BE49-F238E27FC236}">
                <a16:creationId xmlns:a16="http://schemas.microsoft.com/office/drawing/2014/main" id="{0573E265-5D0F-B54E-BFB6-F0B17D649520}"/>
              </a:ext>
            </a:extLst>
          </p:cNvPr>
          <p:cNvSpPr>
            <a:spLocks noChangeAspect="1"/>
          </p:cNvSpPr>
          <p:nvPr/>
        </p:nvSpPr>
        <p:spPr>
          <a:xfrm>
            <a:off x="5676000" y="3341102"/>
            <a:ext cx="1944000" cy="1944000"/>
          </a:xfrm>
          <a:prstGeom prst="ellipse">
            <a:avLst/>
          </a:prstGeom>
          <a:solidFill>
            <a:srgbClr val="C0000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EO enabling Infrastructure</a:t>
            </a:r>
          </a:p>
          <a:p>
            <a:pPr algn="ctr"/>
            <a:r>
              <a:rPr lang="en-US" dirty="0"/>
              <a:t>Tools </a:t>
            </a:r>
          </a:p>
          <a:p>
            <a:pPr algn="ctr"/>
            <a:r>
              <a:rPr lang="en-US" dirty="0"/>
              <a:t>&amp; Platforms</a:t>
            </a:r>
          </a:p>
        </p:txBody>
      </p:sp>
      <p:sp>
        <p:nvSpPr>
          <p:cNvPr id="77" name="Oval 76">
            <a:extLst>
              <a:ext uri="{FF2B5EF4-FFF2-40B4-BE49-F238E27FC236}">
                <a16:creationId xmlns:a16="http://schemas.microsoft.com/office/drawing/2014/main" id="{CC00DBF4-5138-BD4E-91D9-288D1776B27C}"/>
              </a:ext>
            </a:extLst>
          </p:cNvPr>
          <p:cNvSpPr>
            <a:spLocks noChangeAspect="1"/>
          </p:cNvSpPr>
          <p:nvPr/>
        </p:nvSpPr>
        <p:spPr>
          <a:xfrm>
            <a:off x="7123800" y="4765932"/>
            <a:ext cx="1944000" cy="1944000"/>
          </a:xfrm>
          <a:prstGeom prst="ellipse">
            <a:avLst/>
          </a:prstGeom>
          <a:solidFill>
            <a:srgbClr val="177468"/>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t>EO</a:t>
            </a:r>
          </a:p>
          <a:p>
            <a:pPr algn="ctr"/>
            <a:r>
              <a:rPr lang="en-US" dirty="0"/>
              <a:t>Knowledge Sharing Hub</a:t>
            </a:r>
          </a:p>
        </p:txBody>
      </p:sp>
      <p:cxnSp>
        <p:nvCxnSpPr>
          <p:cNvPr id="9" name="Straight Connector 8">
            <a:extLst>
              <a:ext uri="{FF2B5EF4-FFF2-40B4-BE49-F238E27FC236}">
                <a16:creationId xmlns:a16="http://schemas.microsoft.com/office/drawing/2014/main" id="{BC6A2351-FDA8-B643-983B-2E58DF1EBB05}"/>
              </a:ext>
            </a:extLst>
          </p:cNvPr>
          <p:cNvCxnSpPr>
            <a:stCxn id="43" idx="5"/>
          </p:cNvCxnSpPr>
          <p:nvPr/>
        </p:nvCxnSpPr>
        <p:spPr>
          <a:xfrm>
            <a:off x="4251882" y="1579960"/>
            <a:ext cx="0" cy="254970"/>
          </a:xfrm>
          <a:prstGeom prst="line">
            <a:avLst/>
          </a:prstGeom>
          <a:noFill/>
          <a:ln w="25400" cap="flat">
            <a:solidFill>
              <a:schemeClr val="tx2">
                <a:lumMod val="50000"/>
              </a:schemeClr>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7138180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1000"/>
                                        <p:tgtEl>
                                          <p:spTgt spid="41"/>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out)">
                                      <p:cBhvr>
                                        <p:cTn id="10" dur="1000"/>
                                        <p:tgtEl>
                                          <p:spTgt spid="42"/>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circle(out)">
                                      <p:cBhvr>
                                        <p:cTn id="13" dur="1000"/>
                                        <p:tgtEl>
                                          <p:spTgt spid="44"/>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circle(out)">
                                      <p:cBhvr>
                                        <p:cTn id="16" dur="1000"/>
                                        <p:tgtEl>
                                          <p:spTgt spid="75"/>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circle(out)">
                                      <p:cBhvr>
                                        <p:cTn id="19" dur="1000"/>
                                        <p:tgtEl>
                                          <p:spTgt spid="76"/>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circle(out)">
                                      <p:cBhvr>
                                        <p:cTn id="22"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75" grpId="0" animBg="1"/>
      <p:bldP spid="76" grpId="0" animBg="1"/>
      <p:bldP spid="77" grpId="0" animBg="1"/>
    </p:bld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1219</TotalTime>
  <Words>1977</Words>
  <Application>Microsoft Macintosh PowerPoint</Application>
  <PresentationFormat>On-screen Show (4:3)</PresentationFormat>
  <Paragraphs>336</Paragraphs>
  <Slides>14</Slides>
  <Notes>12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Arial Unicode MS</vt:lpstr>
      <vt:lpstr>MS PGothic</vt:lpstr>
      <vt:lpstr>ヒラギノ角ゴ Pro W3</vt:lpstr>
      <vt:lpstr>Arial</vt:lpstr>
      <vt:lpstr>Arial Bold</vt:lpstr>
      <vt:lpstr>Avenir Roman</vt:lpstr>
      <vt:lpstr>Calibri</vt:lpstr>
      <vt:lpstr>Courier New</vt:lpstr>
      <vt:lpstr>Droid Serif</vt:lpstr>
      <vt:lpstr>Helvetica</vt:lpstr>
      <vt:lpstr>Times New Roman</vt:lpstr>
      <vt:lpstr>Verdana</vt:lpstr>
      <vt:lpstr>Wingdings</vt:lpstr>
      <vt:lpstr>Default</vt:lpstr>
      <vt:lpstr>ESA Presentation</vt:lpstr>
      <vt:lpstr>CEOS AHT on Sustainable Development Goals (SDG AHT)</vt:lpstr>
      <vt:lpstr> </vt:lpstr>
      <vt:lpstr>Mobilising the data revolution  Sustained data for sustainable development</vt:lpstr>
      <vt:lpstr>PowerPoint Presentation</vt:lpstr>
      <vt:lpstr>PowerPoint Presentation</vt:lpstr>
      <vt:lpstr>Proliferation of platforms for EO data access and visualisation</vt:lpstr>
      <vt:lpstr>Collaborative “big data” exploitation platforms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Marc Paganini</cp:lastModifiedBy>
  <cp:revision>312</cp:revision>
  <dcterms:modified xsi:type="dcterms:W3CDTF">2019-10-10T16:22:03Z</dcterms:modified>
</cp:coreProperties>
</file>