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8" r:id="rId2"/>
    <p:sldId id="307" r:id="rId3"/>
    <p:sldId id="306" r:id="rId4"/>
    <p:sldId id="285" r:id="rId5"/>
    <p:sldId id="299" r:id="rId6"/>
    <p:sldId id="298" r:id="rId7"/>
    <p:sldId id="283" r:id="rId8"/>
    <p:sldId id="296" r:id="rId9"/>
    <p:sldId id="292" r:id="rId10"/>
    <p:sldId id="304" r:id="rId11"/>
    <p:sldId id="305" r:id="rId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7" autoAdjust="0"/>
    <p:restoredTop sz="92506" autoAdjust="0"/>
  </p:normalViewPr>
  <p:slideViewPr>
    <p:cSldViewPr snapToGrid="0">
      <p:cViewPr varScale="1">
        <p:scale>
          <a:sx n="117" d="100"/>
          <a:sy n="117" d="100"/>
        </p:scale>
        <p:origin x="120" y="342"/>
      </p:cViewPr>
      <p:guideLst/>
    </p:cSldViewPr>
  </p:slideViewPr>
  <p:notesTextViewPr>
    <p:cViewPr>
      <p:scale>
        <a:sx n="1" d="1"/>
        <a:sy n="1" d="1"/>
      </p:scale>
      <p:origin x="0" y="0"/>
    </p:cViewPr>
  </p:notesTextViewPr>
  <p:sorterViewPr>
    <p:cViewPr varScale="1">
      <p:scale>
        <a:sx n="100" d="100"/>
        <a:sy n="100" d="100"/>
      </p:scale>
      <p:origin x="0" y="-17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sz="2000" b="0" i="0" cap="none" baseline="0" dirty="0"/>
              <a:t>Relative Contribution per Agency </a:t>
            </a:r>
          </a:p>
          <a:p>
            <a:pPr>
              <a:defRPr/>
            </a:pPr>
            <a:r>
              <a:rPr lang="en-GB" sz="2000" b="0" i="0" cap="none" baseline="0" dirty="0"/>
              <a:t>(TCDRs &gt;= 10 years)</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75B-423F-9F1E-589910CF269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75B-423F-9F1E-589910CF269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75B-423F-9F1E-589910CF269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75B-423F-9F1E-589910CF269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75B-423F-9F1E-589910CF269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75B-423F-9F1E-589910CF269D}"/>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75B-423F-9F1E-589910CF269D}"/>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75B-423F-9F1E-589910CF269D}"/>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75B-423F-9F1E-589910CF269D}"/>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75B-423F-9F1E-589910CF269D}"/>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75B-423F-9F1E-589910CF269D}"/>
              </c:ext>
            </c:extLst>
          </c:dPt>
          <c:dLbls>
            <c:dLbl>
              <c:idx val="0"/>
              <c:layout>
                <c:manualLayout>
                  <c:x val="5.5813953488372016E-2"/>
                  <c:y val="-1.2574157440019746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5B-423F-9F1E-589910CF269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675B-423F-9F1E-589910CF269D}"/>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675B-423F-9F1E-589910CF269D}"/>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675B-423F-9F1E-589910CF269D}"/>
                </c:ext>
              </c:extLst>
            </c:dLbl>
            <c:dLbl>
              <c:idx val="4"/>
              <c:layout>
                <c:manualLayout>
                  <c:x val="1.4470284237726097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75B-423F-9F1E-589910CF269D}"/>
                </c:ext>
              </c:extLst>
            </c:dLbl>
            <c:dLbl>
              <c:idx val="5"/>
              <c:layout>
                <c:manualLayout>
                  <c:x val="-3.5142118863049097E-2"/>
                  <c:y val="-2.7434842249657062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75B-423F-9F1E-589910CF269D}"/>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675B-423F-9F1E-589910CF269D}"/>
                </c:ext>
              </c:extLst>
            </c:dLbl>
            <c:dLbl>
              <c:idx val="7"/>
              <c:layout>
                <c:manualLayout>
                  <c:x val="-1.0335917312661537E-2"/>
                  <c:y val="1.09739368998628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75B-423F-9F1E-589910CF269D}"/>
                </c:ext>
              </c:extLst>
            </c:dLbl>
            <c:dLbl>
              <c:idx val="8"/>
              <c:layout>
                <c:manualLayout>
                  <c:x val="-5.3746770025839795E-2"/>
                  <c:y val="5.486968449931387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75B-423F-9F1E-589910CF269D}"/>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675B-423F-9F1E-589910CF269D}"/>
                </c:ext>
              </c:extLst>
            </c:dLbl>
            <c:dLbl>
              <c:idx val="10"/>
              <c:layout>
                <c:manualLayout>
                  <c:x val="2.8940568475452122E-2"/>
                  <c:y val="-1.646090534979424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smtClean="0"/>
                      <a:t>Others</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675B-423F-9F1E-589910CF269D}"/>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'&gt;=10'!$O$2:$O$12</c:f>
              <c:strCache>
                <c:ptCount val="11"/>
                <c:pt idx="0">
                  <c:v>CNES</c:v>
                </c:pt>
                <c:pt idx="1">
                  <c:v>EC / C3S</c:v>
                </c:pt>
                <c:pt idx="2">
                  <c:v>ESA</c:v>
                </c:pt>
                <c:pt idx="3">
                  <c:v>EUMETSAT</c:v>
                </c:pt>
                <c:pt idx="4">
                  <c:v>JAXA</c:v>
                </c:pt>
                <c:pt idx="5">
                  <c:v>JMA</c:v>
                </c:pt>
                <c:pt idx="6">
                  <c:v>NASA</c:v>
                </c:pt>
                <c:pt idx="7">
                  <c:v>NOAA</c:v>
                </c:pt>
                <c:pt idx="8">
                  <c:v>UKSA</c:v>
                </c:pt>
                <c:pt idx="9">
                  <c:v>USGS</c:v>
                </c:pt>
                <c:pt idx="10">
                  <c:v>Others / TBD</c:v>
                </c:pt>
              </c:strCache>
            </c:strRef>
          </c:cat>
          <c:val>
            <c:numRef>
              <c:f>'&gt;=10'!$P$2:$P$12</c:f>
              <c:numCache>
                <c:formatCode>General</c:formatCode>
                <c:ptCount val="11"/>
                <c:pt idx="0">
                  <c:v>28</c:v>
                </c:pt>
                <c:pt idx="1">
                  <c:v>88</c:v>
                </c:pt>
                <c:pt idx="2">
                  <c:v>134</c:v>
                </c:pt>
                <c:pt idx="3">
                  <c:v>192</c:v>
                </c:pt>
                <c:pt idx="4">
                  <c:v>6</c:v>
                </c:pt>
                <c:pt idx="5">
                  <c:v>1</c:v>
                </c:pt>
                <c:pt idx="6">
                  <c:v>371</c:v>
                </c:pt>
                <c:pt idx="7">
                  <c:v>62</c:v>
                </c:pt>
                <c:pt idx="8">
                  <c:v>6</c:v>
                </c:pt>
                <c:pt idx="9">
                  <c:v>6</c:v>
                </c:pt>
                <c:pt idx="10">
                  <c:v>32</c:v>
                </c:pt>
              </c:numCache>
            </c:numRef>
          </c:val>
          <c:extLst>
            <c:ext xmlns:c16="http://schemas.microsoft.com/office/drawing/2014/chart" uri="{C3380CC4-5D6E-409C-BE32-E72D297353CC}">
              <c16:uniqueId val="{00000016-675B-423F-9F1E-589910CF269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sz="2000" b="0" i="0" cap="none" baseline="0" dirty="0"/>
              <a:t>Relative Contribution per Agency </a:t>
            </a:r>
          </a:p>
          <a:p>
            <a:pPr>
              <a:defRPr/>
            </a:pPr>
            <a:r>
              <a:rPr lang="en-GB" sz="2000" b="0" i="0" cap="none" baseline="0" dirty="0"/>
              <a:t>(TCDRs &gt;= 30 years)</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3F4-4F75-962A-A22F6705871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3F4-4F75-962A-A22F6705871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3F4-4F75-962A-A22F6705871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3F4-4F75-962A-A22F6705871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3F4-4F75-962A-A22F6705871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3F4-4F75-962A-A22F6705871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3F4-4F75-962A-A22F6705871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3F4-4F75-962A-A22F6705871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3F4-4F75-962A-A22F6705871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83F4-4F75-962A-A22F67058713}"/>
              </c:ext>
            </c:extLst>
          </c:dPt>
          <c:dLbls>
            <c:dLbl>
              <c:idx val="0"/>
              <c:layout>
                <c:manualLayout>
                  <c:x val="5.5813953488372016E-2"/>
                  <c:y val="-1.2574157440019746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3F4-4F75-962A-A22F6705871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83F4-4F75-962A-A22F6705871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83F4-4F75-962A-A22F6705871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83F4-4F75-962A-A22F67058713}"/>
                </c:ext>
              </c:extLst>
            </c:dLbl>
            <c:dLbl>
              <c:idx val="4"/>
              <c:layout>
                <c:manualLayout>
                  <c:x val="1.4470284237726097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3F4-4F75-962A-A22F67058713}"/>
                </c:ext>
              </c:extLst>
            </c:dLbl>
            <c:dLbl>
              <c:idx val="5"/>
              <c:layout>
                <c:manualLayout>
                  <c:x val="-1.6537467700258397E-2"/>
                  <c:y val="-1.92043895747599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3F4-4F75-962A-A22F6705871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83F4-4F75-962A-A22F67058713}"/>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83F4-4F75-962A-A22F67058713}"/>
                </c:ext>
              </c:extLst>
            </c:dLbl>
            <c:dLbl>
              <c:idx val="8"/>
              <c:layout>
                <c:manualLayout>
                  <c:x val="-5.3746770025839795E-2"/>
                  <c:y val="5.486968449931387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83F4-4F75-962A-A22F67058713}"/>
                </c:ext>
              </c:extLst>
            </c:dLbl>
            <c:dLbl>
              <c:idx val="9"/>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smtClean="0"/>
                      <a:t>Others</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83F4-4F75-962A-A22F67058713}"/>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'&gt;=30'!$O$2:$O$11</c:f>
              <c:strCache>
                <c:ptCount val="10"/>
                <c:pt idx="0">
                  <c:v>CNES</c:v>
                </c:pt>
                <c:pt idx="1">
                  <c:v>EC/C3S</c:v>
                </c:pt>
                <c:pt idx="2">
                  <c:v>ESA</c:v>
                </c:pt>
                <c:pt idx="3">
                  <c:v>EUMETSAT</c:v>
                </c:pt>
                <c:pt idx="4">
                  <c:v>JAXA</c:v>
                </c:pt>
                <c:pt idx="5">
                  <c:v>JMA</c:v>
                </c:pt>
                <c:pt idx="6">
                  <c:v>NASA</c:v>
                </c:pt>
                <c:pt idx="7">
                  <c:v>NOAA</c:v>
                </c:pt>
                <c:pt idx="8">
                  <c:v>UKSA</c:v>
                </c:pt>
                <c:pt idx="9">
                  <c:v>Others / TBD</c:v>
                </c:pt>
              </c:strCache>
            </c:strRef>
          </c:cat>
          <c:val>
            <c:numRef>
              <c:f>'&gt;=30'!$P$2:$P$11</c:f>
              <c:numCache>
                <c:formatCode>General</c:formatCode>
                <c:ptCount val="10"/>
                <c:pt idx="0">
                  <c:v>3</c:v>
                </c:pt>
                <c:pt idx="1">
                  <c:v>25</c:v>
                </c:pt>
                <c:pt idx="2">
                  <c:v>50</c:v>
                </c:pt>
                <c:pt idx="3">
                  <c:v>66</c:v>
                </c:pt>
                <c:pt idx="4">
                  <c:v>4</c:v>
                </c:pt>
                <c:pt idx="5">
                  <c:v>1</c:v>
                </c:pt>
                <c:pt idx="6">
                  <c:v>32</c:v>
                </c:pt>
                <c:pt idx="7">
                  <c:v>48</c:v>
                </c:pt>
                <c:pt idx="8">
                  <c:v>5</c:v>
                </c:pt>
                <c:pt idx="9">
                  <c:v>4</c:v>
                </c:pt>
              </c:numCache>
            </c:numRef>
          </c:val>
          <c:extLst>
            <c:ext xmlns:c16="http://schemas.microsoft.com/office/drawing/2014/chart" uri="{C3380CC4-5D6E-409C-BE32-E72D297353CC}">
              <c16:uniqueId val="{00000014-83F4-4F75-962A-A22F6705871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2000" b="0" dirty="0" smtClean="0">
              <a:latin typeface="+mn-lt"/>
              <a:ea typeface="+mn-ea"/>
              <a:cs typeface="+mn-cs"/>
            </a:rPr>
            <a:t>Action Plan &amp; Creation of conditions to deliver CDRs</a:t>
          </a:r>
          <a:endParaRPr lang="en-GB" sz="2000" b="0"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pPr>
            <a:lnSpc>
              <a:spcPct val="100000"/>
            </a:lnSpc>
            <a:spcAft>
              <a:spcPts val="0"/>
            </a:spcAft>
          </a:pPr>
          <a:r>
            <a:rPr lang="en-US" sz="2000" b="0" dirty="0" smtClean="0">
              <a:latin typeface="+mn-lt"/>
              <a:ea typeface="+mn-ea"/>
              <a:cs typeface="+mn-cs"/>
            </a:rPr>
            <a:t>ECV Inventory</a:t>
          </a: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pPr>
            <a:lnSpc>
              <a:spcPct val="100000"/>
            </a:lnSpc>
            <a:spcAft>
              <a:spcPts val="0"/>
            </a:spcAft>
          </a:pPr>
          <a:r>
            <a:rPr lang="en-US" sz="2000" b="0" dirty="0" smtClean="0">
              <a:latin typeface="+mn-lt"/>
              <a:ea typeface="+mn-ea"/>
              <a:cs typeface="+mn-cs"/>
            </a:rPr>
            <a:t>Gap Analysis &amp; Recommendations</a:t>
          </a: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85660"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ScaleX="107110" custScaleY="106440" custLinFactNeighborX="8306" custLinFactNeighborY="-2355"/>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40791" custRadScaleInc="-109481">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10786"/>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42524" custScaleY="58118" custRadScaleRad="75874" custRadScaleInc="-163261">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80" custLinFactNeighborY="315"/>
      <dgm:spPr/>
      <dgm:t>
        <a:bodyPr/>
        <a:lstStyle/>
        <a:p>
          <a:endParaRPr lang="en-GB"/>
        </a:p>
      </dgm:t>
    </dgm:pt>
  </dgm:ptLst>
  <dgm:cxnLst>
    <dgm:cxn modelId="{D4E7B214-D481-4EF0-8950-6C2AB67FB409}" type="presOf" srcId="{1B8B4ED7-27E9-4839-A789-4390CDC77B04}" destId="{F87A3217-3085-43A8-A5B3-D7EC39F99A29}" srcOrd="0" destOrd="0" presId="urn:microsoft.com/office/officeart/2005/8/layout/cycle1"/>
    <dgm:cxn modelId="{0E474467-8106-42E6-872B-F683F60C15AF}" type="presOf" srcId="{03BE2AD4-11C1-4E66-AE59-F4460694C307}" destId="{9C1ED992-A0C4-4776-A5A6-1EB60CEC4C55}" srcOrd="0" destOrd="0" presId="urn:microsoft.com/office/officeart/2005/8/layout/cycle1"/>
    <dgm:cxn modelId="{C201B9A5-E965-401D-A29E-49A60ABD22BE}" type="presOf" srcId="{8BADEB07-3ACC-4C7B-87D2-696AD430D170}" destId="{6A5A7D54-93DF-4825-BBAE-F18086080926}" srcOrd="0" destOrd="0" presId="urn:microsoft.com/office/officeart/2005/8/layout/cycle1"/>
    <dgm:cxn modelId="{86DA4DF1-1CCB-4948-A0EE-09BA4BDF6D6F}" type="presOf" srcId="{D7966891-267D-441C-A23A-F2844423AB82}" destId="{23DB80F0-C87D-4EAD-8571-3526192F68F2}"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61AE18C8-4A72-416A-AF06-028758019905}" srcId="{1B8B4ED7-27E9-4839-A789-4390CDC77B04}" destId="{9CEF80D4-A7C0-43EB-B1B0-E24049432EF6}" srcOrd="2" destOrd="0" parTransId="{67964CEE-BAEC-40E8-8A62-A41C1D4CCAF4}" sibTransId="{D91FAEB6-2667-452F-8960-C4DD43ADB95A}"/>
    <dgm:cxn modelId="{7562B9AB-2347-416F-85B4-79185AF206D1}" type="presOf" srcId="{9CEF80D4-A7C0-43EB-B1B0-E24049432EF6}" destId="{1C6351DA-5995-4C4B-8635-4AF24C0F7FEF}" srcOrd="0" destOrd="0" presId="urn:microsoft.com/office/officeart/2005/8/layout/cycle1"/>
    <dgm:cxn modelId="{B0124833-E634-4401-8FF5-709C6E3ACFF4}" type="presOf" srcId="{67277847-D183-4C72-8669-088FE0CDABDD}" destId="{4F1AC640-BDAF-4265-9C03-6E860D5ABA45}" srcOrd="0" destOrd="0" presId="urn:microsoft.com/office/officeart/2005/8/layout/cycle1"/>
    <dgm:cxn modelId="{431FA5DD-FEC6-4D17-93C8-6D75A65E90A5}" type="presOf" srcId="{D91FAEB6-2667-452F-8960-C4DD43ADB95A}" destId="{982D81E8-124D-4DCD-9C24-545486E34456}" srcOrd="0" destOrd="0" presId="urn:microsoft.com/office/officeart/2005/8/layout/cycle1"/>
    <dgm:cxn modelId="{50BB18B3-048B-4CDD-81E4-75B16428F58B}" type="presParOf" srcId="{F87A3217-3085-43A8-A5B3-D7EC39F99A29}" destId="{8C169BB0-5BC9-4F3E-882B-CDFC8CAC6073}" srcOrd="0" destOrd="0" presId="urn:microsoft.com/office/officeart/2005/8/layout/cycle1"/>
    <dgm:cxn modelId="{FA9B3A39-F1DB-4194-8F28-CBF118ACD044}" type="presParOf" srcId="{F87A3217-3085-43A8-A5B3-D7EC39F99A29}" destId="{6A5A7D54-93DF-4825-BBAE-F18086080926}" srcOrd="1" destOrd="0" presId="urn:microsoft.com/office/officeart/2005/8/layout/cycle1"/>
    <dgm:cxn modelId="{AFF6E98F-8AAD-4AEC-87F2-41CE5286EA2F}" type="presParOf" srcId="{F87A3217-3085-43A8-A5B3-D7EC39F99A29}" destId="{4F1AC640-BDAF-4265-9C03-6E860D5ABA45}" srcOrd="2" destOrd="0" presId="urn:microsoft.com/office/officeart/2005/8/layout/cycle1"/>
    <dgm:cxn modelId="{5BFC958D-892A-4C54-84D3-510190756251}" type="presParOf" srcId="{F87A3217-3085-43A8-A5B3-D7EC39F99A29}" destId="{BC1921F6-84E5-413C-9482-666D01A1E1F1}" srcOrd="3" destOrd="0" presId="urn:microsoft.com/office/officeart/2005/8/layout/cycle1"/>
    <dgm:cxn modelId="{65CDFBC3-B71F-400E-A70E-030BE823D59B}" type="presParOf" srcId="{F87A3217-3085-43A8-A5B3-D7EC39F99A29}" destId="{9C1ED992-A0C4-4776-A5A6-1EB60CEC4C55}" srcOrd="4" destOrd="0" presId="urn:microsoft.com/office/officeart/2005/8/layout/cycle1"/>
    <dgm:cxn modelId="{C9292462-5004-4AD3-A76C-92C371B0CC60}" type="presParOf" srcId="{F87A3217-3085-43A8-A5B3-D7EC39F99A29}" destId="{23DB80F0-C87D-4EAD-8571-3526192F68F2}" srcOrd="5" destOrd="0" presId="urn:microsoft.com/office/officeart/2005/8/layout/cycle1"/>
    <dgm:cxn modelId="{F4242444-24C6-4BE3-8C36-DE860C4E2078}" type="presParOf" srcId="{F87A3217-3085-43A8-A5B3-D7EC39F99A29}" destId="{F544D3CF-00A0-4DBE-BFD2-295A845644CD}" srcOrd="6" destOrd="0" presId="urn:microsoft.com/office/officeart/2005/8/layout/cycle1"/>
    <dgm:cxn modelId="{12B49206-BF2F-4271-A826-DE20C115D678}" type="presParOf" srcId="{F87A3217-3085-43A8-A5B3-D7EC39F99A29}" destId="{1C6351DA-5995-4C4B-8635-4AF24C0F7FEF}" srcOrd="7" destOrd="0" presId="urn:microsoft.com/office/officeart/2005/8/layout/cycle1"/>
    <dgm:cxn modelId="{06C786E7-2887-41CC-AE56-4726B32F6CAF}"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7D54-93DF-4825-BBAE-F18086080926}">
      <dsp:nvSpPr>
        <dsp:cNvPr id="0" name=""/>
        <dsp:cNvSpPr/>
      </dsp:nvSpPr>
      <dsp:spPr>
        <a:xfrm>
          <a:off x="2413928" y="470185"/>
          <a:ext cx="2975601" cy="106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smtClean="0">
              <a:latin typeface="+mn-lt"/>
              <a:ea typeface="+mn-ea"/>
              <a:cs typeface="+mn-cs"/>
            </a:rPr>
            <a:t>Action Plan &amp; Creation of conditions to deliver CDRs</a:t>
          </a:r>
          <a:endParaRPr lang="en-GB" sz="2000" b="0" kern="1200" dirty="0">
            <a:latin typeface="+mn-lt"/>
          </a:endParaRPr>
        </a:p>
      </dsp:txBody>
      <dsp:txXfrm>
        <a:off x="2413928" y="470185"/>
        <a:ext cx="2975601" cy="1062055"/>
      </dsp:txXfrm>
    </dsp:sp>
    <dsp:sp modelId="{4F1AC640-BDAF-4265-9C03-6E860D5ABA45}">
      <dsp:nvSpPr>
        <dsp:cNvPr id="0" name=""/>
        <dsp:cNvSpPr/>
      </dsp:nvSpPr>
      <dsp:spPr>
        <a:xfrm>
          <a:off x="1569758" y="625622"/>
          <a:ext cx="4063321" cy="4037904"/>
        </a:xfrm>
        <a:prstGeom prst="circularArrow">
          <a:avLst>
            <a:gd name="adj1" fmla="val 8238"/>
            <a:gd name="adj2" fmla="val 575255"/>
            <a:gd name="adj3" fmla="val 755678"/>
            <a:gd name="adj4" fmla="val 18572398"/>
            <a:gd name="adj5" fmla="val 9611"/>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1ED992-A0C4-4776-A5A6-1EB60CEC4C55}">
      <dsp:nvSpPr>
        <dsp:cNvPr id="0" name=""/>
        <dsp:cNvSpPr/>
      </dsp:nvSpPr>
      <dsp:spPr>
        <a:xfrm>
          <a:off x="3304825" y="3322226"/>
          <a:ext cx="2227902"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0" kern="1200" dirty="0" smtClean="0">
              <a:latin typeface="+mn-lt"/>
              <a:ea typeface="+mn-ea"/>
              <a:cs typeface="+mn-cs"/>
            </a:rPr>
            <a:t>ECV Inventory</a:t>
          </a:r>
        </a:p>
      </dsp:txBody>
      <dsp:txXfrm>
        <a:off x="3304825" y="3322226"/>
        <a:ext cx="2227902" cy="743339"/>
      </dsp:txXfrm>
    </dsp:sp>
    <dsp:sp modelId="{23DB80F0-C87D-4EAD-8571-3526192F68F2}">
      <dsp:nvSpPr>
        <dsp:cNvPr id="0" name=""/>
        <dsp:cNvSpPr/>
      </dsp:nvSpPr>
      <dsp:spPr>
        <a:xfrm>
          <a:off x="2045963" y="1022491"/>
          <a:ext cx="3793596" cy="3793596"/>
        </a:xfrm>
        <a:prstGeom prst="circularArrow">
          <a:avLst>
            <a:gd name="adj1" fmla="val 8238"/>
            <a:gd name="adj2" fmla="val 575255"/>
            <a:gd name="adj3" fmla="val 8500580"/>
            <a:gd name="adj4" fmla="val 5605057"/>
            <a:gd name="adj5" fmla="val 9611"/>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351DA-5995-4C4B-8635-4AF24C0F7FEF}">
      <dsp:nvSpPr>
        <dsp:cNvPr id="0" name=""/>
        <dsp:cNvSpPr/>
      </dsp:nvSpPr>
      <dsp:spPr>
        <a:xfrm>
          <a:off x="793550" y="2327803"/>
          <a:ext cx="2284253" cy="93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0" kern="1200" dirty="0" smtClean="0">
              <a:latin typeface="+mn-lt"/>
              <a:ea typeface="+mn-ea"/>
              <a:cs typeface="+mn-cs"/>
            </a:rPr>
            <a:t>Gap Analysis &amp; Recommendations</a:t>
          </a:r>
        </a:p>
      </dsp:txBody>
      <dsp:txXfrm>
        <a:off x="793550" y="2327803"/>
        <a:ext cx="2284253" cy="931466"/>
      </dsp:txXfrm>
    </dsp:sp>
    <dsp:sp modelId="{982D81E8-124D-4DCD-9C24-545486E34456}">
      <dsp:nvSpPr>
        <dsp:cNvPr id="0" name=""/>
        <dsp:cNvSpPr/>
      </dsp:nvSpPr>
      <dsp:spPr>
        <a:xfrm>
          <a:off x="1362886" y="119518"/>
          <a:ext cx="3793596" cy="3793596"/>
        </a:xfrm>
        <a:prstGeom prst="circularArrow">
          <a:avLst>
            <a:gd name="adj1" fmla="val 8238"/>
            <a:gd name="adj2" fmla="val 575255"/>
            <a:gd name="adj3" fmla="val 13644425"/>
            <a:gd name="adj4" fmla="val 10081211"/>
            <a:gd name="adj5" fmla="val 9611"/>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10/10/2019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10/10/2019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_Annex_to_draft_3"/><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Noting </a:t>
            </a:r>
            <a:r>
              <a:rPr lang="en-GB" sz="1200" kern="1200" dirty="0" smtClean="0">
                <a:solidFill>
                  <a:schemeClr val="tx1"/>
                </a:solidFill>
                <a:effectLst/>
                <a:latin typeface="+mn-lt"/>
                <a:ea typeface="+mn-ea"/>
                <a:cs typeface="+mn-cs"/>
              </a:rPr>
              <a:t>the significant progress that has been made in observing the Earth globally and synoptically with higher temporal, spectral and spatial resolutions, which before the advent of satellites was all but impossible,</a:t>
            </a:r>
          </a:p>
          <a:p>
            <a:r>
              <a:rPr lang="en-GB" sz="1200" b="1" kern="1200" dirty="0" smtClean="0">
                <a:solidFill>
                  <a:schemeClr val="tx1"/>
                </a:solidFill>
                <a:effectLst/>
                <a:latin typeface="+mn-lt"/>
                <a:ea typeface="+mn-ea"/>
                <a:cs typeface="+mn-cs"/>
              </a:rPr>
              <a:t>Noting also</a:t>
            </a:r>
            <a:r>
              <a:rPr lang="en-GB" sz="1200" kern="1200" dirty="0" smtClean="0">
                <a:solidFill>
                  <a:schemeClr val="tx1"/>
                </a:solidFill>
                <a:effectLst/>
                <a:latin typeface="+mn-lt"/>
                <a:ea typeface="+mn-ea"/>
                <a:cs typeface="+mn-cs"/>
              </a:rPr>
              <a:t> the essential nature of combining space-based observations for climate monitoring with ground-based observations in an integrated observing system,</a:t>
            </a:r>
          </a:p>
          <a:p>
            <a:r>
              <a:rPr lang="en-GB" sz="1200" b="1" kern="1200" dirty="0" smtClean="0">
                <a:solidFill>
                  <a:schemeClr val="tx1"/>
                </a:solidFill>
                <a:effectLst/>
                <a:latin typeface="+mn-lt"/>
                <a:ea typeface="+mn-ea"/>
                <a:cs typeface="+mn-cs"/>
              </a:rPr>
              <a:t>Convinced</a:t>
            </a:r>
            <a:r>
              <a:rPr lang="en-GB" sz="1200" kern="1200" dirty="0" smtClean="0">
                <a:solidFill>
                  <a:schemeClr val="tx1"/>
                </a:solidFill>
                <a:effectLst/>
                <a:latin typeface="+mn-lt"/>
                <a:ea typeface="+mn-ea"/>
                <a:cs typeface="+mn-cs"/>
              </a:rPr>
              <a:t> of the pivotal role of satellite data to contribute to scientifically sound, evidence-based policy- and decision-making for sustainable development,</a:t>
            </a:r>
          </a:p>
          <a:p>
            <a:r>
              <a:rPr lang="en-GB" sz="1200" b="1" kern="1200" dirty="0" smtClean="0">
                <a:solidFill>
                  <a:schemeClr val="tx1"/>
                </a:solidFill>
                <a:effectLst/>
                <a:latin typeface="+mn-lt"/>
                <a:ea typeface="+mn-ea"/>
                <a:cs typeface="+mn-cs"/>
              </a:rPr>
              <a:t>Noting </a:t>
            </a:r>
            <a:r>
              <a:rPr lang="en-GB" sz="1200" kern="1200" dirty="0" smtClean="0">
                <a:solidFill>
                  <a:schemeClr val="tx1"/>
                </a:solidFill>
                <a:effectLst/>
                <a:latin typeface="+mn-lt"/>
                <a:ea typeface="+mn-ea"/>
                <a:cs typeface="+mn-cs"/>
              </a:rPr>
              <a:t>that space-based observations will be vital for the successful implementation of the Paris Agreement,</a:t>
            </a:r>
          </a:p>
          <a:p>
            <a:r>
              <a:rPr lang="en-GB" sz="1200" b="1" kern="1200" dirty="0" smtClean="0">
                <a:solidFill>
                  <a:schemeClr val="tx1"/>
                </a:solidFill>
                <a:effectLst/>
                <a:latin typeface="+mn-lt"/>
                <a:ea typeface="+mn-ea"/>
                <a:cs typeface="+mn-cs"/>
              </a:rPr>
              <a:t>Having assessed </a:t>
            </a:r>
            <a:r>
              <a:rPr lang="en-GB" sz="1200" kern="1200" dirty="0" smtClean="0">
                <a:solidFill>
                  <a:schemeClr val="tx1"/>
                </a:solidFill>
                <a:effectLst/>
                <a:latin typeface="+mn-lt"/>
                <a:ea typeface="+mn-ea"/>
                <a:cs typeface="+mn-cs"/>
              </a:rPr>
              <a:t>progress made on the implementation of the Architecture for Climate Monitoring from Space (hereafter/thereafter referred to as “Architecture”) as provided in the </a:t>
            </a:r>
            <a:r>
              <a:rPr lang="en-GB" sz="1200" u="none" strike="noStrike" kern="1200" dirty="0" smtClean="0">
                <a:solidFill>
                  <a:schemeClr val="tx1"/>
                </a:solidFill>
                <a:effectLst/>
                <a:latin typeface="+mn-lt"/>
                <a:ea typeface="+mn-ea"/>
                <a:cs typeface="+mn-cs"/>
                <a:hlinkClick r:id="rId3" action="ppaction://hlinkfile"/>
              </a:rPr>
              <a:t>Annex</a:t>
            </a:r>
            <a:r>
              <a:rPr lang="en-GB" sz="1200" kern="1200" dirty="0" smtClean="0">
                <a:solidFill>
                  <a:schemeClr val="tx1"/>
                </a:solidFill>
                <a:effectLst/>
                <a:latin typeface="+mn-lt"/>
                <a:ea typeface="+mn-ea"/>
                <a:cs typeface="+mn-cs"/>
              </a:rPr>
              <a:t> to the present resolution,</a:t>
            </a:r>
          </a:p>
          <a:p>
            <a:r>
              <a:rPr lang="en-GB" sz="1200" b="1" kern="1200" dirty="0" smtClean="0">
                <a:solidFill>
                  <a:schemeClr val="tx1"/>
                </a:solidFill>
                <a:effectLst/>
                <a:latin typeface="+mn-lt"/>
                <a:ea typeface="+mn-ea"/>
                <a:cs typeface="+mn-cs"/>
              </a:rPr>
              <a:t>Taking note </a:t>
            </a:r>
            <a:r>
              <a:rPr lang="en-GB" sz="1200" kern="1200" dirty="0" smtClean="0">
                <a:solidFill>
                  <a:schemeClr val="tx1"/>
                </a:solidFill>
                <a:effectLst/>
                <a:latin typeface="+mn-lt"/>
                <a:ea typeface="+mn-ea"/>
                <a:cs typeface="+mn-cs"/>
              </a:rPr>
              <a:t>that the Architecture provides an overall framework for assuring that the space-based component of the WMO Integrated Global Observing System will provide vital observations and products for climate monitoring in line with user requirements,</a:t>
            </a:r>
          </a:p>
          <a:p>
            <a:r>
              <a:rPr lang="en-GB" sz="1200" b="1" kern="1200" dirty="0" smtClean="0">
                <a:solidFill>
                  <a:schemeClr val="tx1"/>
                </a:solidFill>
                <a:effectLst/>
                <a:latin typeface="+mn-lt"/>
                <a:ea typeface="+mn-ea"/>
                <a:cs typeface="+mn-cs"/>
              </a:rPr>
              <a:t>Noting further </a:t>
            </a:r>
            <a:r>
              <a:rPr lang="en-GB" sz="1200" kern="1200" dirty="0" smtClean="0">
                <a:solidFill>
                  <a:schemeClr val="tx1"/>
                </a:solidFill>
                <a:effectLst/>
                <a:latin typeface="+mn-lt"/>
                <a:ea typeface="+mn-ea"/>
                <a:cs typeface="+mn-cs"/>
              </a:rPr>
              <a:t>that the Architecture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has been</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reviewed by GCOS, CEOS, CGMS and by the Joint CEOS/CGMS Working Group on Climate,</a:t>
            </a:r>
          </a:p>
          <a:p>
            <a:r>
              <a:rPr lang="en-GB" sz="1200" b="1" kern="1200" dirty="0" smtClean="0">
                <a:solidFill>
                  <a:schemeClr val="tx1"/>
                </a:solidFill>
                <a:effectLst/>
                <a:latin typeface="+mn-lt"/>
                <a:ea typeface="+mn-ea"/>
                <a:cs typeface="+mn-cs"/>
              </a:rPr>
              <a:t>Appreciates</a:t>
            </a:r>
            <a:r>
              <a:rPr lang="en-GB" sz="1200" kern="1200" dirty="0" smtClean="0">
                <a:solidFill>
                  <a:schemeClr val="tx1"/>
                </a:solidFill>
                <a:effectLst/>
                <a:latin typeface="+mn-lt"/>
                <a:ea typeface="+mn-ea"/>
                <a:cs typeface="+mn-cs"/>
              </a:rPr>
              <a:t> the progress made with the implementation of the Architecture and confirms its importance,</a:t>
            </a:r>
          </a:p>
          <a:p>
            <a:r>
              <a:rPr lang="en-GB" sz="1200" b="1" kern="1200" dirty="0" smtClean="0">
                <a:solidFill>
                  <a:schemeClr val="tx1"/>
                </a:solidFill>
                <a:effectLst/>
                <a:latin typeface="+mn-lt"/>
                <a:ea typeface="+mn-ea"/>
                <a:cs typeface="+mn-cs"/>
              </a:rPr>
              <a:t>Considers favourably </a:t>
            </a:r>
            <a:r>
              <a:rPr lang="en-GB" sz="1200" kern="1200" dirty="0" smtClean="0">
                <a:solidFill>
                  <a:schemeClr val="tx1"/>
                </a:solidFill>
                <a:effectLst/>
                <a:latin typeface="+mn-lt"/>
                <a:ea typeface="+mn-ea"/>
                <a:cs typeface="+mn-cs"/>
              </a:rPr>
              <a:t>the significant contributions made by CEOS and CGMS satellite operators in the implementation of the Architecture,</a:t>
            </a:r>
          </a:p>
          <a:p>
            <a:r>
              <a:rPr lang="en-GB" sz="1200" b="1" kern="1200" dirty="0" smtClean="0">
                <a:solidFill>
                  <a:schemeClr val="tx1"/>
                </a:solidFill>
                <a:effectLst/>
                <a:latin typeface="+mn-lt"/>
                <a:ea typeface="+mn-ea"/>
                <a:cs typeface="+mn-cs"/>
              </a:rPr>
              <a:t>Endorses </a:t>
            </a:r>
            <a:r>
              <a:rPr lang="en-GB" sz="1200" kern="1200" dirty="0" smtClean="0">
                <a:solidFill>
                  <a:schemeClr val="tx1"/>
                </a:solidFill>
                <a:effectLst/>
                <a:latin typeface="+mn-lt"/>
                <a:ea typeface="+mn-ea"/>
                <a:cs typeface="+mn-cs"/>
              </a:rPr>
              <a:t>the approach taken for the implementation of the Architecture;</a:t>
            </a:r>
          </a:p>
          <a:p>
            <a:r>
              <a:rPr lang="en-GB" sz="1200" b="1" kern="1200" dirty="0" smtClean="0">
                <a:solidFill>
                  <a:schemeClr val="tx1"/>
                </a:solidFill>
                <a:effectLst/>
                <a:latin typeface="+mn-lt"/>
                <a:ea typeface="+mn-ea"/>
                <a:cs typeface="+mn-cs"/>
              </a:rPr>
              <a:t>Requests</a:t>
            </a:r>
            <a:r>
              <a:rPr lang="en-GB" sz="1200" kern="1200" dirty="0" smtClean="0">
                <a:solidFill>
                  <a:schemeClr val="tx1"/>
                </a:solidFill>
                <a:effectLst/>
                <a:latin typeface="+mn-lt"/>
                <a:ea typeface="+mn-ea"/>
                <a:cs typeface="+mn-cs"/>
              </a:rPr>
              <a:t> the Secretary-General to take appropriate action through the WMO Space Programme and in partnership with WMO Members for the further implementation of the Architecture including through its effective integration in the development of the Global Framework for Climate Services;</a:t>
            </a:r>
          </a:p>
          <a:p>
            <a:r>
              <a:rPr lang="en-GB" sz="1200" b="1" kern="1200" dirty="0" smtClean="0">
                <a:solidFill>
                  <a:schemeClr val="tx1"/>
                </a:solidFill>
                <a:effectLst/>
                <a:latin typeface="+mn-lt"/>
                <a:ea typeface="+mn-ea"/>
                <a:cs typeface="+mn-cs"/>
              </a:rPr>
              <a:t>Urges </a:t>
            </a:r>
            <a:r>
              <a:rPr lang="en-GB" sz="1200" kern="1200" dirty="0" smtClean="0">
                <a:solidFill>
                  <a:schemeClr val="tx1"/>
                </a:solidFill>
                <a:effectLst/>
                <a:latin typeface="+mn-lt"/>
                <a:ea typeface="+mn-ea"/>
                <a:cs typeface="+mn-cs"/>
              </a:rPr>
              <a:t>CEOS and CGMS satellite operators to maintain their efforts towards full implementation of the space-based climate observing system component in accordance with the Vision for WIGOS in 2040.</a:t>
            </a:r>
            <a:endParaRPr lang="en-GB" dirty="0"/>
          </a:p>
        </p:txBody>
      </p:sp>
      <p:sp>
        <p:nvSpPr>
          <p:cNvPr id="4" name="Slide Number Placeholder 3"/>
          <p:cNvSpPr>
            <a:spLocks noGrp="1"/>
          </p:cNvSpPr>
          <p:nvPr>
            <p:ph type="sldNum" sz="quarter" idx="10"/>
          </p:nvPr>
        </p:nvSpPr>
        <p:spPr/>
        <p:txBody>
          <a:bodyPr/>
          <a:lstStyle/>
          <a:p>
            <a:fld id="{B0D5600F-4168-42E9-9FE7-11DD5B8FE0E3}" type="slidenum">
              <a:rPr lang="en-US" smtClean="0"/>
              <a:t>4</a:t>
            </a:fld>
            <a:endParaRPr lang="en-US"/>
          </a:p>
        </p:txBody>
      </p:sp>
    </p:spTree>
    <p:extLst>
      <p:ext uri="{BB962C8B-B14F-4D97-AF65-F5344CB8AC3E}">
        <p14:creationId xmlns:p14="http://schemas.microsoft.com/office/powerpoint/2010/main" val="217096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Revisit set of ECVs / ECV Products targeted by the previous gap analysis (CO2, CH4, Precipitation, Land Surface Temperature, Leaf Area Index, Above-Ground Biomass, Sea Surface Temperature, Sea Surface Salinity) and assess evolution, cross-referencing with the Recommendations and Actions</a:t>
            </a:r>
          </a:p>
          <a:p>
            <a:endParaRPr lang="en-GB" dirty="0"/>
          </a:p>
        </p:txBody>
      </p:sp>
      <p:sp>
        <p:nvSpPr>
          <p:cNvPr id="4" name="Slide Number Placeholder 3"/>
          <p:cNvSpPr>
            <a:spLocks noGrp="1"/>
          </p:cNvSpPr>
          <p:nvPr>
            <p:ph type="sldNum" sz="quarter" idx="10"/>
          </p:nvPr>
        </p:nvSpPr>
        <p:spPr/>
        <p:txBody>
          <a:bodyPr/>
          <a:lstStyle/>
          <a:p>
            <a:fld id="{B0D5600F-4168-42E9-9FE7-11DD5B8FE0E3}" type="slidenum">
              <a:rPr lang="en-US" smtClean="0"/>
              <a:t>8</a:t>
            </a:fld>
            <a:endParaRPr lang="en-US"/>
          </a:p>
        </p:txBody>
      </p:sp>
    </p:spTree>
    <p:extLst>
      <p:ext uri="{BB962C8B-B14F-4D97-AF65-F5344CB8AC3E}">
        <p14:creationId xmlns:p14="http://schemas.microsoft.com/office/powerpoint/2010/main" val="250481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10/10/2019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smtClean="0"/>
              <a:t>CEOS AC-VC June 2017</a:t>
            </a:r>
            <a:endParaRPr lang="en-US"/>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extLst/>
          </a:blip>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652000" y="6546852"/>
            <a:ext cx="2540000" cy="369332"/>
          </a:xfrm>
          <a:prstGeom prst="rect">
            <a:avLst/>
          </a:prstGeom>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938948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7">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baseline="0" dirty="0" smtClean="0">
                <a:solidFill>
                  <a:schemeClr val="tx2"/>
                </a:solidFill>
                <a:latin typeface="+mj-ea"/>
                <a:ea typeface="+mj-ea"/>
                <a:cs typeface="Proxima Nova Regular"/>
                <a:sym typeface="Proxima Nova Regular"/>
              </a:rPr>
              <a:t>WGISS-48 October 8-11, </a:t>
            </a:r>
            <a:r>
              <a:rPr lang="en-AU" sz="1100" i="1" dirty="0" smtClean="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
        <p:nvSpPr>
          <p:cNvPr id="7" name="Shape 6"/>
          <p:cNvSpPr>
            <a:spLocks noGrp="1"/>
          </p:cNvSpPr>
          <p:nvPr>
            <p:ph type="sldNum" sz="quarter" idx="4"/>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Lst>
  <p:transition spd="med"/>
  <p:timing>
    <p:tnLst>
      <p:par>
        <p:cT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hyperlink" Target="http://ceos.org/document_management/Working_Groups/WGClimate/WGClimate_Strategy-Towards-An-%20Architecture-For-Climate-Monitoring-From-Space_2013.pdf"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22789" y="3691944"/>
            <a:ext cx="5961633" cy="2212604"/>
          </a:xfrm>
        </p:spPr>
        <p:txBody>
          <a:bodyPr>
            <a:normAutofit fontScale="92500" lnSpcReduction="20000"/>
          </a:bodyPr>
          <a:lstStyle/>
          <a:p>
            <a:r>
              <a:rPr lang="en-US" dirty="0" smtClean="0">
                <a:latin typeface="+mj-lt"/>
              </a:rPr>
              <a:t>Jörg Schulz, EUMETSAT, </a:t>
            </a:r>
            <a:r>
              <a:rPr lang="en-US" dirty="0" err="1" smtClean="0">
                <a:latin typeface="+mj-lt"/>
              </a:rPr>
              <a:t>WGClimate</a:t>
            </a:r>
            <a:r>
              <a:rPr lang="en-US" dirty="0" smtClean="0">
                <a:latin typeface="+mj-lt"/>
              </a:rPr>
              <a:t> Chair</a:t>
            </a:r>
          </a:p>
          <a:p>
            <a:r>
              <a:rPr lang="en-US" dirty="0" smtClean="0">
                <a:latin typeface="+mj-lt"/>
              </a:rPr>
              <a:t>Albrecht von Bargen, DLR, </a:t>
            </a:r>
            <a:r>
              <a:rPr lang="en-US" dirty="0" err="1" smtClean="0">
                <a:latin typeface="+mj-lt"/>
              </a:rPr>
              <a:t>WGClimate</a:t>
            </a:r>
            <a:r>
              <a:rPr lang="en-US" dirty="0" smtClean="0">
                <a:latin typeface="+mj-lt"/>
              </a:rPr>
              <a:t> Vice-Chair</a:t>
            </a:r>
            <a:endParaRPr lang="en-US" dirty="0">
              <a:latin typeface="+mj-lt"/>
            </a:endParaRPr>
          </a:p>
          <a:p>
            <a:endParaRPr lang="en-US" dirty="0" smtClean="0">
              <a:latin typeface="+mj-lt"/>
            </a:endParaRPr>
          </a:p>
          <a:p>
            <a:r>
              <a:rPr lang="en-US" dirty="0" smtClean="0">
                <a:latin typeface="+mj-lt"/>
              </a:rPr>
              <a:t>WGISS-48</a:t>
            </a:r>
            <a:endParaRPr lang="en-US" dirty="0" smtClean="0">
              <a:latin typeface="+mj-lt"/>
            </a:endParaRPr>
          </a:p>
          <a:p>
            <a:r>
              <a:rPr lang="en-US" dirty="0" smtClean="0">
                <a:latin typeface="+mj-lt"/>
              </a:rPr>
              <a:t>CEOS Workin</a:t>
            </a:r>
            <a:r>
              <a:rPr lang="en-US" dirty="0" smtClean="0">
                <a:latin typeface="+mj-lt"/>
              </a:rPr>
              <a:t>g Group Reports</a:t>
            </a:r>
            <a:endParaRPr lang="en-US" dirty="0" smtClean="0">
              <a:latin typeface="+mj-lt"/>
            </a:endParaRPr>
          </a:p>
          <a:p>
            <a:r>
              <a:rPr lang="en-US" dirty="0" smtClean="0">
                <a:latin typeface="+mj-lt"/>
              </a:rPr>
              <a:t>Hanoi, Vietnam</a:t>
            </a:r>
          </a:p>
          <a:p>
            <a:r>
              <a:rPr lang="en-US" dirty="0" smtClean="0">
                <a:latin typeface="+mj-lt"/>
              </a:rPr>
              <a:t>11 October 2019</a:t>
            </a:r>
          </a:p>
          <a:p>
            <a:endParaRPr lang="en-US" dirty="0">
              <a:latin typeface="+mj-lt"/>
            </a:endParaRPr>
          </a:p>
        </p:txBody>
      </p:sp>
      <p:sp>
        <p:nvSpPr>
          <p:cNvPr id="8" name="Shape 10"/>
          <p:cNvSpPr txBox="1">
            <a:spLocks/>
          </p:cNvSpPr>
          <p:nvPr/>
        </p:nvSpPr>
        <p:spPr>
          <a:xfrm>
            <a:off x="622789" y="2514600"/>
            <a:ext cx="6290075"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4400" kern="0" dirty="0" smtClean="0">
                <a:solidFill>
                  <a:schemeClr val="bg1"/>
                </a:solidFill>
                <a:latin typeface="+mj-lt"/>
              </a:rPr>
              <a:t>Working Group Climate</a:t>
            </a:r>
            <a:endParaRPr lang="en-US" sz="4400" kern="0" dirty="0">
              <a:solidFill>
                <a:schemeClr val="bg1"/>
              </a:solidFill>
              <a:latin typeface="+mj-lt"/>
            </a:endParaRPr>
          </a:p>
        </p:txBody>
      </p:sp>
    </p:spTree>
    <p:extLst>
      <p:ext uri="{BB962C8B-B14F-4D97-AF65-F5344CB8AC3E}">
        <p14:creationId xmlns:p14="http://schemas.microsoft.com/office/powerpoint/2010/main" val="2670166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10</a:t>
            </a:fld>
            <a:endParaRPr lang="en-US" dirty="0">
              <a:solidFill>
                <a:srgbClr val="1F497D"/>
              </a:solidFill>
            </a:endParaRPr>
          </a:p>
        </p:txBody>
      </p:sp>
      <p:sp>
        <p:nvSpPr>
          <p:cNvPr id="3" name="Content Placeholder 2"/>
          <p:cNvSpPr>
            <a:spLocks noGrp="1"/>
          </p:cNvSpPr>
          <p:nvPr>
            <p:ph sz="quarter" idx="10"/>
          </p:nvPr>
        </p:nvSpPr>
        <p:spPr/>
        <p:txBody>
          <a:bodyPr/>
          <a:lstStyle/>
          <a:p>
            <a:pPr marL="342900" lvl="1" indent="-342900">
              <a:spcBef>
                <a:spcPts val="600"/>
              </a:spcBef>
              <a:buFont typeface="Arial" panose="020B0604020202020204" pitchFamily="34" charset="0"/>
              <a:buChar char="•"/>
            </a:pPr>
            <a:r>
              <a:rPr lang="en-GB" dirty="0"/>
              <a:t>ISSUE-1: Geographic extension provides free text, not convention seems to be adopted, not machine readable – </a:t>
            </a:r>
            <a:r>
              <a:rPr lang="en-GB" b="1" dirty="0">
                <a:solidFill>
                  <a:srgbClr val="00B050"/>
                </a:solidFill>
              </a:rPr>
              <a:t>Solved in Inventory 3.0</a:t>
            </a:r>
            <a:r>
              <a:rPr lang="en-GB" dirty="0"/>
              <a:t>;</a:t>
            </a:r>
          </a:p>
          <a:p>
            <a:pPr marL="342900" lvl="1" indent="-342900">
              <a:spcBef>
                <a:spcPts val="600"/>
              </a:spcBef>
              <a:buFont typeface="Arial" panose="020B0604020202020204" pitchFamily="34" charset="0"/>
              <a:buChar char="•"/>
            </a:pPr>
            <a:r>
              <a:rPr lang="en-GB" dirty="0"/>
              <a:t>ISSUE-2: </a:t>
            </a:r>
            <a:br>
              <a:rPr lang="en-GB" dirty="0"/>
            </a:br>
            <a:r>
              <a:rPr lang="en-GB" dirty="0"/>
              <a:t>Platform/instrument information merged (see Column AJ of ECV spreadsheet, row 3 NOAA-10-HIRS/2). – </a:t>
            </a:r>
            <a:r>
              <a:rPr lang="en-GB" dirty="0">
                <a:solidFill>
                  <a:schemeClr val="accent6">
                    <a:lumMod val="75000"/>
                  </a:schemeClr>
                </a:solidFill>
              </a:rPr>
              <a:t>This seems is only an Excel export problem</a:t>
            </a:r>
          </a:p>
          <a:p>
            <a:pPr marL="342900" lvl="1" indent="-342900">
              <a:spcBef>
                <a:spcPts val="600"/>
              </a:spcBef>
              <a:buFont typeface="Arial" panose="020B0604020202020204" pitchFamily="34" charset="0"/>
              <a:buChar char="•"/>
            </a:pPr>
            <a:r>
              <a:rPr lang="en-GB" dirty="0"/>
              <a:t>ISSUE-3:</a:t>
            </a:r>
            <a:br>
              <a:rPr lang="en-GB" dirty="0"/>
            </a:br>
            <a:r>
              <a:rPr lang="en-GB" dirty="0"/>
              <a:t>Platform and instrument names (column AJ) may be slightly different from GCMD vocabulary – </a:t>
            </a:r>
            <a:r>
              <a:rPr lang="en-GB" dirty="0">
                <a:solidFill>
                  <a:schemeClr val="accent6">
                    <a:lumMod val="75000"/>
                  </a:schemeClr>
                </a:solidFill>
              </a:rPr>
              <a:t>Can provide you a dump of the WMO/OSCAR database that contains the names we used</a:t>
            </a:r>
          </a:p>
          <a:p>
            <a:pPr marL="342900" lvl="1" indent="-342900">
              <a:spcBef>
                <a:spcPts val="600"/>
              </a:spcBef>
              <a:buFont typeface="Arial" panose="020B0604020202020204" pitchFamily="34" charset="0"/>
              <a:buChar char="•"/>
            </a:pPr>
            <a:r>
              <a:rPr lang="en-GB" dirty="0"/>
              <a:t>ISSUE-4:</a:t>
            </a:r>
            <a:br>
              <a:rPr lang="en-GB" dirty="0"/>
            </a:br>
            <a:r>
              <a:rPr lang="en-GB" dirty="0"/>
              <a:t>Multiple organisations may appear in a single column, but separator is not consistent or not always separating different organisations. Similarly to ISSUE-2, it is not clear how to split the several collection organization in column N (e.g., NASA – NOAA – EUMETSAT – CNES, </a:t>
            </a:r>
            <a:r>
              <a:rPr lang="en-GB" dirty="0" smtClean="0"/>
              <a:t>etc.) - </a:t>
            </a:r>
            <a:r>
              <a:rPr lang="en-GB" dirty="0">
                <a:solidFill>
                  <a:srgbClr val="FF0000"/>
                </a:solidFill>
              </a:rPr>
              <a:t>requires a change to our web interface that may be implemented only for v4 (should contain drop-down list of Agencies would make our life easier, also for our own reporting.</a:t>
            </a:r>
          </a:p>
          <a:p>
            <a:pPr marL="342900" lvl="1" indent="-342900">
              <a:spcBef>
                <a:spcPts val="600"/>
              </a:spcBef>
              <a:buFont typeface="Arial" panose="020B0604020202020204" pitchFamily="34" charset="0"/>
              <a:buChar char="•"/>
            </a:pPr>
            <a:r>
              <a:rPr lang="en-GB" dirty="0">
                <a:solidFill>
                  <a:srgbClr val="FF0000"/>
                </a:solidFill>
              </a:rPr>
              <a:t>ISSUE-5: </a:t>
            </a:r>
            <a:r>
              <a:rPr lang="en-GB" dirty="0" err="1">
                <a:solidFill>
                  <a:srgbClr val="FF0000"/>
                </a:solidFill>
              </a:rPr>
              <a:t>WGClimate</a:t>
            </a:r>
            <a:r>
              <a:rPr lang="en-GB" dirty="0">
                <a:solidFill>
                  <a:srgbClr val="FF0000"/>
                </a:solidFill>
              </a:rPr>
              <a:t> has no resources at the moment to address this, proposed postponement of the Action by 6 months.</a:t>
            </a:r>
            <a:r>
              <a:rPr lang="en-GB" dirty="0"/>
              <a:t> </a:t>
            </a:r>
            <a:endParaRPr lang="en-GB" sz="2800" dirty="0"/>
          </a:p>
        </p:txBody>
      </p:sp>
      <p:sp>
        <p:nvSpPr>
          <p:cNvPr id="4" name="Content Placeholder 3"/>
          <p:cNvSpPr>
            <a:spLocks noGrp="1"/>
          </p:cNvSpPr>
          <p:nvPr>
            <p:ph sz="quarter" idx="11"/>
          </p:nvPr>
        </p:nvSpPr>
        <p:spPr/>
        <p:txBody>
          <a:bodyPr/>
          <a:lstStyle/>
          <a:p>
            <a:r>
              <a:rPr lang="en-US" b="1" dirty="0">
                <a:cs typeface="Arial" panose="020B0604020202020204" pitchFamily="34" charset="0"/>
                <a:sym typeface="Wingdings"/>
              </a:rPr>
              <a:t>WGISS ACTION DATA-9 – Issues Left </a:t>
            </a:r>
            <a:endParaRPr lang="en-GB" b="1" dirty="0"/>
          </a:p>
        </p:txBody>
      </p:sp>
    </p:spTree>
    <p:extLst>
      <p:ext uri="{BB962C8B-B14F-4D97-AF65-F5344CB8AC3E}">
        <p14:creationId xmlns:p14="http://schemas.microsoft.com/office/powerpoint/2010/main" val="376433338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11</a:t>
            </a:fld>
            <a:endParaRPr lang="en-US" dirty="0">
              <a:solidFill>
                <a:srgbClr val="1F497D"/>
              </a:solidFill>
            </a:endParaRPr>
          </a:p>
        </p:txBody>
      </p:sp>
      <p:sp>
        <p:nvSpPr>
          <p:cNvPr id="3" name="Content Placeholder 2"/>
          <p:cNvSpPr>
            <a:spLocks noGrp="1"/>
          </p:cNvSpPr>
          <p:nvPr>
            <p:ph sz="quarter" idx="10"/>
          </p:nvPr>
        </p:nvSpPr>
        <p:spPr/>
        <p:txBody>
          <a:bodyPr/>
          <a:lstStyle/>
          <a:p>
            <a:pPr marL="285750" indent="-285750">
              <a:spcBef>
                <a:spcPts val="600"/>
              </a:spcBef>
              <a:spcAft>
                <a:spcPts val="600"/>
              </a:spcAft>
              <a:buFont typeface="Arial" panose="020B0604020202020204" pitchFamily="34" charset="0"/>
              <a:buChar char="•"/>
            </a:pPr>
            <a:r>
              <a:rPr lang="en-GB" sz="2400" dirty="0"/>
              <a:t>Need to analyse automation of ECV Inventory population from existing agency </a:t>
            </a:r>
            <a:r>
              <a:rPr lang="en-US" sz="2400" dirty="0"/>
              <a:t>common metadata repositories to estimate potential savings in human resources:</a:t>
            </a:r>
            <a:endParaRPr lang="en-GB" sz="2400" dirty="0"/>
          </a:p>
          <a:p>
            <a:pPr marL="800100" lvl="1" indent="-342900">
              <a:spcBef>
                <a:spcPts val="600"/>
              </a:spcBef>
              <a:spcAft>
                <a:spcPts val="600"/>
              </a:spcAft>
              <a:buFont typeface="Calibri" panose="020F0502020204030204" pitchFamily="34" charset="0"/>
              <a:buChar char="-"/>
            </a:pPr>
            <a:r>
              <a:rPr lang="en-GB" dirty="0"/>
              <a:t>Need to map </a:t>
            </a:r>
            <a:r>
              <a:rPr lang="en-US" dirty="0"/>
              <a:t>which ECV questions can be covered by metadata repositories (ECV Inventory is not only a metadata base but </a:t>
            </a:r>
            <a:r>
              <a:rPr lang="en-GB" dirty="0"/>
              <a:t>provides a logical representation of information on CDRs traceable </a:t>
            </a:r>
            <a:r>
              <a:rPr lang="en-US" dirty="0"/>
              <a:t>to GCOS guidelines, etc. to facilitate test against it);</a:t>
            </a:r>
          </a:p>
          <a:p>
            <a:pPr marL="800100" lvl="1" indent="-342900">
              <a:spcBef>
                <a:spcPts val="600"/>
              </a:spcBef>
              <a:spcAft>
                <a:spcPts val="600"/>
              </a:spcAft>
              <a:buFont typeface="Calibri" panose="020F0502020204030204" pitchFamily="34" charset="0"/>
              <a:buChar char="-"/>
            </a:pPr>
            <a:r>
              <a:rPr lang="en-US" dirty="0"/>
              <a:t>Need to </a:t>
            </a:r>
            <a:r>
              <a:rPr lang="en-US" dirty="0" err="1"/>
              <a:t>analyse</a:t>
            </a:r>
            <a:r>
              <a:rPr lang="en-US" dirty="0"/>
              <a:t> if and how ECV Inventory questionnaire would need to be adapted to facilitate automation;</a:t>
            </a:r>
          </a:p>
          <a:p>
            <a:pPr marL="800100" lvl="1" indent="-342900">
              <a:spcBef>
                <a:spcPts val="600"/>
              </a:spcBef>
              <a:spcAft>
                <a:spcPts val="600"/>
              </a:spcAft>
              <a:buFont typeface="Calibri" panose="020F0502020204030204" pitchFamily="34" charset="0"/>
              <a:buChar char="-"/>
            </a:pPr>
            <a:r>
              <a:rPr lang="en-US" dirty="0"/>
              <a:t>If useful may start with a demonstrator from one agency having large shares in the Inventory, e.g., NASA;</a:t>
            </a:r>
          </a:p>
          <a:p>
            <a:pPr marL="800100" lvl="1" indent="-342900">
              <a:spcBef>
                <a:spcPts val="600"/>
              </a:spcBef>
              <a:spcAft>
                <a:spcPts val="600"/>
              </a:spcAft>
              <a:buFont typeface="Calibri" panose="020F0502020204030204" pitchFamily="34" charset="0"/>
              <a:buChar char="-"/>
            </a:pPr>
            <a:r>
              <a:rPr lang="en-US" dirty="0"/>
              <a:t>If a solution is found need to see how we can carefully test and implement as ECV Inventory update is continuous;</a:t>
            </a:r>
          </a:p>
          <a:p>
            <a:pPr marL="800100" lvl="1" indent="-342900">
              <a:spcBef>
                <a:spcPts val="600"/>
              </a:spcBef>
              <a:spcAft>
                <a:spcPts val="600"/>
              </a:spcAft>
              <a:buFont typeface="Calibri" panose="020F0502020204030204" pitchFamily="34" charset="0"/>
              <a:buChar char="-"/>
            </a:pPr>
            <a:r>
              <a:rPr lang="en-US" dirty="0"/>
              <a:t>Should consider CEOS work plan action(s) in next update at end of 2019. Do we have resources for this</a:t>
            </a:r>
            <a:r>
              <a:rPr lang="en-US" dirty="0" smtClean="0"/>
              <a:t>?</a:t>
            </a:r>
            <a:endParaRPr lang="en-US" dirty="0"/>
          </a:p>
        </p:txBody>
      </p:sp>
      <p:sp>
        <p:nvSpPr>
          <p:cNvPr id="4" name="Content Placeholder 3"/>
          <p:cNvSpPr>
            <a:spLocks noGrp="1"/>
          </p:cNvSpPr>
          <p:nvPr>
            <p:ph sz="quarter" idx="11"/>
          </p:nvPr>
        </p:nvSpPr>
        <p:spPr/>
        <p:txBody>
          <a:bodyPr/>
          <a:lstStyle/>
          <a:p>
            <a:pPr algn="ctr"/>
            <a:r>
              <a:rPr lang="en-US" b="1" dirty="0">
                <a:cs typeface="Arial" panose="020B0604020202020204" pitchFamily="34" charset="0"/>
                <a:sym typeface="Wingdings"/>
              </a:rPr>
              <a:t>ECV Inventory Population</a:t>
            </a:r>
          </a:p>
          <a:p>
            <a:pPr algn="ctr"/>
            <a:r>
              <a:rPr lang="en-US" b="1" dirty="0">
                <a:cs typeface="Arial" panose="020B0604020202020204" pitchFamily="34" charset="0"/>
                <a:sym typeface="Wingdings"/>
              </a:rPr>
              <a:t>Automation </a:t>
            </a:r>
            <a:r>
              <a:rPr lang="en-US" b="1" dirty="0" smtClean="0">
                <a:cs typeface="Arial" panose="020B0604020202020204" pitchFamily="34" charset="0"/>
                <a:sym typeface="Wingdings"/>
              </a:rPr>
              <a:t>Analysis</a:t>
            </a:r>
            <a:endParaRPr lang="en-GB" b="1" dirty="0"/>
          </a:p>
        </p:txBody>
      </p:sp>
    </p:spTree>
    <p:extLst>
      <p:ext uri="{BB962C8B-B14F-4D97-AF65-F5344CB8AC3E}">
        <p14:creationId xmlns:p14="http://schemas.microsoft.com/office/powerpoint/2010/main" val="265606137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a:t>
            </a:fld>
            <a:endParaRPr lang="en-US" dirty="0">
              <a:solidFill>
                <a:srgbClr val="1F497D"/>
              </a:solidFill>
            </a:endParaRPr>
          </a:p>
        </p:txBody>
      </p:sp>
      <p:sp>
        <p:nvSpPr>
          <p:cNvPr id="4" name="Content Placeholder 3"/>
          <p:cNvSpPr>
            <a:spLocks noGrp="1"/>
          </p:cNvSpPr>
          <p:nvPr>
            <p:ph sz="quarter" idx="11"/>
          </p:nvPr>
        </p:nvSpPr>
        <p:spPr>
          <a:xfrm>
            <a:off x="2307333" y="304800"/>
            <a:ext cx="8085803" cy="533400"/>
          </a:xfrm>
        </p:spPr>
        <p:txBody>
          <a:bodyPr/>
          <a:lstStyle/>
          <a:p>
            <a:r>
              <a:rPr lang="en-GB" b="1" dirty="0"/>
              <a:t>The Architecture for Climate Monitoring from Space</a:t>
            </a:r>
            <a:endParaRPr lang="en-GB" dirty="0"/>
          </a:p>
        </p:txBody>
      </p:sp>
      <p:pic>
        <p:nvPicPr>
          <p:cNvPr id="5" name="Picture 2"/>
          <p:cNvPicPr>
            <a:picLocks noChangeAspect="1" noChangeArrowheads="1"/>
          </p:cNvPicPr>
          <p:nvPr/>
        </p:nvPicPr>
        <p:blipFill>
          <a:blip r:embed="rId2" cstate="print"/>
          <a:srcRect t="2312" b="1434"/>
          <a:stretch>
            <a:fillRect/>
          </a:stretch>
        </p:blipFill>
        <p:spPr bwMode="auto">
          <a:xfrm>
            <a:off x="2307333" y="1472181"/>
            <a:ext cx="8875819" cy="4626591"/>
          </a:xfrm>
          <a:prstGeom prst="rect">
            <a:avLst/>
          </a:prstGeom>
          <a:noFill/>
          <a:ln w="9525">
            <a:noFill/>
            <a:miter lim="800000"/>
            <a:headEnd/>
            <a:tailEnd/>
          </a:ln>
        </p:spPr>
      </p:pic>
      <p:pic>
        <p:nvPicPr>
          <p:cNvPr id="6" name="Picture 10" descr="CEOS Logo"/>
          <p:cNvPicPr>
            <a:picLocks noChangeAspect="1" noChangeArrowheads="1"/>
          </p:cNvPicPr>
          <p:nvPr/>
        </p:nvPicPr>
        <p:blipFill>
          <a:blip r:embed="rId3" cstate="print"/>
          <a:srcRect/>
          <a:stretch>
            <a:fillRect/>
          </a:stretch>
        </p:blipFill>
        <p:spPr bwMode="auto">
          <a:xfrm>
            <a:off x="338660" y="4431212"/>
            <a:ext cx="2095455" cy="630953"/>
          </a:xfrm>
          <a:prstGeom prst="rect">
            <a:avLst/>
          </a:prstGeom>
          <a:noFill/>
        </p:spPr>
      </p:pic>
      <p:pic>
        <p:nvPicPr>
          <p:cNvPr id="7" name="Picture 4" descr="CGMS"/>
          <p:cNvPicPr>
            <a:picLocks noChangeAspect="1" noChangeArrowheads="1"/>
          </p:cNvPicPr>
          <p:nvPr/>
        </p:nvPicPr>
        <p:blipFill>
          <a:blip r:embed="rId4" cstate="print"/>
          <a:srcRect/>
          <a:stretch>
            <a:fillRect/>
          </a:stretch>
        </p:blipFill>
        <p:spPr bwMode="auto">
          <a:xfrm>
            <a:off x="549560" y="2217427"/>
            <a:ext cx="1340884" cy="1456791"/>
          </a:xfrm>
          <a:prstGeom prst="rect">
            <a:avLst/>
          </a:prstGeom>
          <a:noFill/>
        </p:spPr>
      </p:pic>
      <p:sp>
        <p:nvSpPr>
          <p:cNvPr id="8" name="Rectangle 7"/>
          <p:cNvSpPr/>
          <p:nvPr/>
        </p:nvSpPr>
        <p:spPr>
          <a:xfrm>
            <a:off x="1" y="5950045"/>
            <a:ext cx="12136551" cy="297454"/>
          </a:xfrm>
          <a:prstGeom prst="rect">
            <a:avLst/>
          </a:prstGeom>
        </p:spPr>
        <p:txBody>
          <a:bodyPr wrap="square">
            <a:spAutoFit/>
          </a:bodyPr>
          <a:lstStyle/>
          <a:p>
            <a:pPr defTabSz="609585"/>
            <a:r>
              <a:rPr lang="en-GB" sz="1333" dirty="0">
                <a:solidFill>
                  <a:prstClr val="black"/>
                </a:solidFill>
                <a:hlinkClick r:id="rId5"/>
              </a:rPr>
              <a:t>http://ceos.org/document_management/Working_Groups/WGClimate/WGClimate_Strategy-Towards-An-%20Architecture-For-Climate-Monitoring-From-Space_2013.pdf</a:t>
            </a:r>
            <a:r>
              <a:rPr lang="en-GB" sz="1333" dirty="0">
                <a:solidFill>
                  <a:prstClr val="black"/>
                </a:solidFill>
              </a:rPr>
              <a:t> </a:t>
            </a:r>
          </a:p>
        </p:txBody>
      </p:sp>
    </p:spTree>
    <p:extLst>
      <p:ext uri="{BB962C8B-B14F-4D97-AF65-F5344CB8AC3E}">
        <p14:creationId xmlns:p14="http://schemas.microsoft.com/office/powerpoint/2010/main" val="7765865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3</a:t>
            </a:fld>
            <a:endParaRPr lang="en-US" dirty="0">
              <a:solidFill>
                <a:srgbClr val="1F497D"/>
              </a:solidFill>
            </a:endParaRPr>
          </a:p>
        </p:txBody>
      </p:sp>
      <p:sp>
        <p:nvSpPr>
          <p:cNvPr id="3" name="Content Placeholder 2"/>
          <p:cNvSpPr>
            <a:spLocks noGrp="1"/>
          </p:cNvSpPr>
          <p:nvPr>
            <p:ph sz="quarter" idx="10"/>
          </p:nvPr>
        </p:nvSpPr>
        <p:spPr/>
        <p:txBody>
          <a:bodyPr/>
          <a:lstStyle/>
          <a:p>
            <a:pPr lvl="0">
              <a:lnSpc>
                <a:spcPct val="120000"/>
              </a:lnSpc>
              <a:spcBef>
                <a:spcPts val="600"/>
              </a:spcBef>
            </a:pPr>
            <a:r>
              <a:rPr lang="x-none" dirty="0"/>
              <a:t>Provision of a structured, comprehensive and accessible view as to what Climate Data Records are currently available</a:t>
            </a:r>
            <a:r>
              <a:rPr lang="en-GB" dirty="0"/>
              <a:t>;</a:t>
            </a:r>
          </a:p>
          <a:p>
            <a:pPr lvl="0">
              <a:lnSpc>
                <a:spcPct val="120000"/>
              </a:lnSpc>
              <a:spcBef>
                <a:spcPts val="600"/>
              </a:spcBef>
            </a:pPr>
            <a:r>
              <a:rPr lang="x-none" dirty="0"/>
              <a:t>Creation of the conditions for delivering further Climate Data Records, including multi-mission Climate Dat</a:t>
            </a:r>
            <a:r>
              <a:rPr lang="en-GB" dirty="0"/>
              <a:t>a</a:t>
            </a:r>
            <a:r>
              <a:rPr lang="x-none" dirty="0"/>
              <a:t> Records, through best use of available data to fulfil GCOS requirements;</a:t>
            </a:r>
            <a:endParaRPr lang="en-GB" dirty="0"/>
          </a:p>
          <a:p>
            <a:pPr lvl="0">
              <a:lnSpc>
                <a:spcPct val="120000"/>
              </a:lnSpc>
              <a:spcBef>
                <a:spcPts val="600"/>
              </a:spcBef>
            </a:pPr>
            <a:r>
              <a:rPr lang="en-US" dirty="0" err="1"/>
              <a:t>Optimisation</a:t>
            </a:r>
            <a:r>
              <a:rPr lang="en-US" dirty="0"/>
              <a:t> of the planning of future satellite missions and constellations to expand existing and planned Climate Data Records;</a:t>
            </a:r>
          </a:p>
          <a:p>
            <a:pPr lvl="0">
              <a:lnSpc>
                <a:spcPct val="120000"/>
              </a:lnSpc>
              <a:spcBef>
                <a:spcPts val="600"/>
              </a:spcBef>
            </a:pPr>
            <a:r>
              <a:rPr lang="en-GB" dirty="0"/>
              <a:t>Coordinate activities of CEOS and CGMS defining and implementing an integrated global carbon observing system;</a:t>
            </a:r>
          </a:p>
          <a:p>
            <a:pPr lvl="0">
              <a:lnSpc>
                <a:spcPct val="120000"/>
              </a:lnSpc>
              <a:spcBef>
                <a:spcPts val="600"/>
              </a:spcBef>
            </a:pPr>
            <a:r>
              <a:rPr lang="en-GB" dirty="0"/>
              <a:t>Oversee the implementation of the CEOS Carbon strategy;</a:t>
            </a:r>
          </a:p>
          <a:p>
            <a:pPr>
              <a:lnSpc>
                <a:spcPct val="120000"/>
              </a:lnSpc>
              <a:spcBef>
                <a:spcPts val="600"/>
              </a:spcBef>
            </a:pPr>
            <a:r>
              <a:rPr lang="en-US" dirty="0"/>
              <a:t>Provide systematic reporting to UNFCCC/SBSTA;</a:t>
            </a:r>
          </a:p>
          <a:p>
            <a:pPr>
              <a:lnSpc>
                <a:spcPct val="120000"/>
              </a:lnSpc>
              <a:spcBef>
                <a:spcPts val="600"/>
              </a:spcBef>
            </a:pPr>
            <a:r>
              <a:rPr lang="en-US" dirty="0"/>
              <a:t>Provide interface to GCOS, WCRP, </a:t>
            </a:r>
            <a:r>
              <a:rPr lang="en-US" dirty="0" smtClean="0"/>
              <a:t>(and GEO </a:t>
            </a:r>
            <a:r>
              <a:rPr lang="en-US" dirty="0"/>
              <a:t>on climate).</a:t>
            </a:r>
            <a:endParaRPr lang="en-GB" dirty="0"/>
          </a:p>
          <a:p>
            <a:pPr marL="0" indent="0">
              <a:buNone/>
            </a:pPr>
            <a:endParaRPr lang="en-GB" dirty="0"/>
          </a:p>
        </p:txBody>
      </p:sp>
      <p:sp>
        <p:nvSpPr>
          <p:cNvPr id="4" name="Content Placeholder 3"/>
          <p:cNvSpPr>
            <a:spLocks noGrp="1"/>
          </p:cNvSpPr>
          <p:nvPr>
            <p:ph sz="quarter" idx="11"/>
          </p:nvPr>
        </p:nvSpPr>
        <p:spPr/>
        <p:txBody>
          <a:bodyPr/>
          <a:lstStyle/>
          <a:p>
            <a:r>
              <a:rPr lang="en-GB" b="1" dirty="0"/>
              <a:t>Major objectives of </a:t>
            </a:r>
            <a:r>
              <a:rPr lang="en-GB" b="1" dirty="0" err="1" smtClean="0"/>
              <a:t>WGClimate</a:t>
            </a:r>
            <a:endParaRPr lang="en-GB" b="1" dirty="0"/>
          </a:p>
        </p:txBody>
      </p:sp>
    </p:spTree>
    <p:extLst>
      <p:ext uri="{BB962C8B-B14F-4D97-AF65-F5344CB8AC3E}">
        <p14:creationId xmlns:p14="http://schemas.microsoft.com/office/powerpoint/2010/main" val="186113674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4</a:t>
            </a:fld>
            <a:endParaRPr lang="en-US" dirty="0">
              <a:solidFill>
                <a:srgbClr val="1F497D"/>
              </a:solidFill>
            </a:endParaRPr>
          </a:p>
        </p:txBody>
      </p:sp>
      <p:sp>
        <p:nvSpPr>
          <p:cNvPr id="3" name="Content Placeholder 2"/>
          <p:cNvSpPr>
            <a:spLocks noGrp="1"/>
          </p:cNvSpPr>
          <p:nvPr>
            <p:ph sz="quarter" idx="10"/>
          </p:nvPr>
        </p:nvSpPr>
        <p:spPr>
          <a:xfrm>
            <a:off x="166254" y="1402773"/>
            <a:ext cx="11924145" cy="5101935"/>
          </a:xfrm>
        </p:spPr>
        <p:txBody>
          <a:bodyPr/>
          <a:lstStyle/>
          <a:p>
            <a:pPr>
              <a:spcBef>
                <a:spcPts val="600"/>
              </a:spcBef>
            </a:pPr>
            <a:r>
              <a:rPr lang="en-GB" dirty="0" smtClean="0"/>
              <a:t>CGMS-47, Sochi, Russia:</a:t>
            </a:r>
            <a:endParaRPr lang="en-GB" dirty="0"/>
          </a:p>
          <a:p>
            <a:pPr lvl="1">
              <a:spcBef>
                <a:spcPts val="600"/>
              </a:spcBef>
              <a:buFont typeface="Helvetica" panose="020B0604020202020204" pitchFamily="34" charset="0"/>
              <a:buChar char="-"/>
            </a:pPr>
            <a:r>
              <a:rPr lang="en-GB" dirty="0"/>
              <a:t>Achieved formal endorsement for </a:t>
            </a:r>
            <a:r>
              <a:rPr lang="en-GB" dirty="0" err="1"/>
              <a:t>WGClimate</a:t>
            </a:r>
            <a:r>
              <a:rPr lang="en-GB" dirty="0"/>
              <a:t> leadership change;</a:t>
            </a:r>
          </a:p>
          <a:p>
            <a:pPr lvl="1">
              <a:spcBef>
                <a:spcPts val="600"/>
              </a:spcBef>
              <a:buFont typeface="Helvetica" panose="020B0604020202020204" pitchFamily="34" charset="0"/>
              <a:buChar char="-"/>
            </a:pPr>
            <a:r>
              <a:rPr lang="en-GB" dirty="0"/>
              <a:t>Achieved formal endorsement of the greenhouse gas monitoring constellation white paper;</a:t>
            </a:r>
          </a:p>
          <a:p>
            <a:pPr lvl="1">
              <a:spcBef>
                <a:spcPts val="600"/>
              </a:spcBef>
              <a:buFont typeface="Helvetica" panose="020B0604020202020204" pitchFamily="34" charset="0"/>
              <a:buChar char="-"/>
            </a:pPr>
            <a:r>
              <a:rPr lang="en-GB" dirty="0"/>
              <a:t>Achieved formal endorsement of </a:t>
            </a:r>
            <a:r>
              <a:rPr lang="en-GB" dirty="0" err="1" smtClean="0"/>
              <a:t>WGClimate</a:t>
            </a:r>
            <a:r>
              <a:rPr lang="en-GB" dirty="0" smtClean="0"/>
              <a:t> GHG </a:t>
            </a:r>
            <a:r>
              <a:rPr lang="en-GB" dirty="0"/>
              <a:t>Task Team and updated </a:t>
            </a:r>
            <a:r>
              <a:rPr lang="en-GB" dirty="0" smtClean="0"/>
              <a:t>TOR;</a:t>
            </a:r>
            <a:endParaRPr lang="en-GB" dirty="0"/>
          </a:p>
          <a:p>
            <a:pPr lvl="1">
              <a:spcBef>
                <a:spcPts val="600"/>
              </a:spcBef>
              <a:buFont typeface="Helvetica" panose="020B0604020202020204" pitchFamily="34" charset="0"/>
              <a:buChar char="-"/>
            </a:pPr>
            <a:r>
              <a:rPr lang="en-GB" dirty="0" smtClean="0"/>
              <a:t>Closed all open actions on CGMS side. Reminded CGMS agencies to participate in </a:t>
            </a:r>
            <a:r>
              <a:rPr lang="en-GB" dirty="0" err="1" smtClean="0"/>
              <a:t>WGClimate</a:t>
            </a:r>
            <a:r>
              <a:rPr lang="en-GB" dirty="0" smtClean="0"/>
              <a:t>;</a:t>
            </a:r>
          </a:p>
          <a:p>
            <a:pPr lvl="1">
              <a:spcBef>
                <a:spcPts val="600"/>
              </a:spcBef>
              <a:buFont typeface="Helvetica" panose="020B0604020202020204" pitchFamily="34" charset="0"/>
              <a:buChar char="-"/>
            </a:pPr>
            <a:r>
              <a:rPr lang="en-GB" dirty="0" smtClean="0"/>
              <a:t>Aligned and synchronised </a:t>
            </a:r>
            <a:r>
              <a:rPr lang="en-GB" dirty="0"/>
              <a:t>CGMS HLPP with CEOS work plan;</a:t>
            </a:r>
          </a:p>
          <a:p>
            <a:pPr>
              <a:spcBef>
                <a:spcPts val="600"/>
              </a:spcBef>
            </a:pPr>
            <a:r>
              <a:rPr lang="en-GB" dirty="0"/>
              <a:t>Achieved formal endorsement </a:t>
            </a:r>
            <a:r>
              <a:rPr lang="en-GB" dirty="0" smtClean="0"/>
              <a:t>of the Resolution on </a:t>
            </a:r>
            <a:r>
              <a:rPr lang="en-GB" i="1" dirty="0" smtClean="0"/>
              <a:t>Progress on Implementation of </a:t>
            </a:r>
            <a:r>
              <a:rPr lang="en-GB" i="1" dirty="0"/>
              <a:t>t</a:t>
            </a:r>
            <a:r>
              <a:rPr lang="en-GB" i="1" dirty="0" smtClean="0"/>
              <a:t>he</a:t>
            </a:r>
            <a:br>
              <a:rPr lang="en-GB" i="1" dirty="0" smtClean="0"/>
            </a:br>
            <a:r>
              <a:rPr lang="en-GB" i="1" dirty="0" smtClean="0"/>
              <a:t>Architecture for Climate Monitoring from Space </a:t>
            </a:r>
            <a:r>
              <a:rPr lang="en-GB" dirty="0" smtClean="0"/>
              <a:t>at WMO Congress-18;</a:t>
            </a:r>
            <a:endParaRPr lang="en-GB" dirty="0"/>
          </a:p>
          <a:p>
            <a:pPr>
              <a:spcBef>
                <a:spcPts val="600"/>
              </a:spcBef>
            </a:pPr>
            <a:r>
              <a:rPr lang="en-GB" dirty="0" smtClean="0"/>
              <a:t>Finalised </a:t>
            </a:r>
            <a:r>
              <a:rPr lang="en-GB" dirty="0"/>
              <a:t>and delivered </a:t>
            </a:r>
            <a:r>
              <a:rPr lang="en-GB" dirty="0" smtClean="0"/>
              <a:t>the space agency statement </a:t>
            </a:r>
            <a:r>
              <a:rPr lang="en-GB" dirty="0"/>
              <a:t>to </a:t>
            </a:r>
            <a:r>
              <a:rPr lang="en-GB" dirty="0" smtClean="0"/>
              <a:t>SBSTA-50, Bonn, Germany;</a:t>
            </a:r>
            <a:endParaRPr lang="en-GB" dirty="0"/>
          </a:p>
          <a:p>
            <a:pPr>
              <a:spcBef>
                <a:spcPts val="600"/>
              </a:spcBef>
            </a:pPr>
            <a:r>
              <a:rPr lang="en-GB" dirty="0" smtClean="0"/>
              <a:t>Participated in </a:t>
            </a:r>
            <a:r>
              <a:rPr lang="en-GB" dirty="0"/>
              <a:t>dialogue on Systematic Observations with the SBSTA chair that also </a:t>
            </a:r>
            <a:r>
              <a:rPr lang="en-GB" dirty="0" smtClean="0"/>
              <a:t>included </a:t>
            </a:r>
            <a:r>
              <a:rPr lang="en-GB" dirty="0"/>
              <a:t>IPCC, </a:t>
            </a:r>
            <a:r>
              <a:rPr lang="en-GB" dirty="0" smtClean="0"/>
              <a:t>WMO </a:t>
            </a:r>
            <a:r>
              <a:rPr lang="en-GB" dirty="0"/>
              <a:t>and </a:t>
            </a:r>
            <a:r>
              <a:rPr lang="en-GB" dirty="0" smtClean="0"/>
              <a:t>WCRP (outcomes still to be delivered by the UNFCCC Secretariat);</a:t>
            </a:r>
            <a:endParaRPr lang="en-GB" dirty="0"/>
          </a:p>
          <a:p>
            <a:pPr>
              <a:spcBef>
                <a:spcPts val="600"/>
              </a:spcBef>
            </a:pPr>
            <a:r>
              <a:rPr lang="en-GB" dirty="0"/>
              <a:t>Worked hard on population and verification of ECV Inventory </a:t>
            </a:r>
            <a:r>
              <a:rPr lang="en-GB" dirty="0" smtClean="0"/>
              <a:t>#3, launched </a:t>
            </a:r>
            <a:r>
              <a:rPr lang="en-GB" dirty="0"/>
              <a:t>gap analysis but are behind schedule…</a:t>
            </a:r>
          </a:p>
          <a:p>
            <a:pPr>
              <a:spcBef>
                <a:spcPts val="600"/>
              </a:spcBef>
            </a:pPr>
            <a:r>
              <a:rPr lang="en-GB" dirty="0"/>
              <a:t>Published </a:t>
            </a:r>
            <a:r>
              <a:rPr lang="en-GB" dirty="0" smtClean="0"/>
              <a:t>an article </a:t>
            </a:r>
            <a:r>
              <a:rPr lang="en-GB" dirty="0"/>
              <a:t>on </a:t>
            </a:r>
            <a:r>
              <a:rPr lang="en-GB" dirty="0" err="1"/>
              <a:t>WGClimate</a:t>
            </a:r>
            <a:r>
              <a:rPr lang="en-GB" dirty="0"/>
              <a:t> in the CEOS newsletter.</a:t>
            </a:r>
          </a:p>
          <a:p>
            <a:endParaRPr lang="en-GB" dirty="0"/>
          </a:p>
        </p:txBody>
      </p:sp>
      <p:sp>
        <p:nvSpPr>
          <p:cNvPr id="4" name="Content Placeholder 3"/>
          <p:cNvSpPr>
            <a:spLocks noGrp="1"/>
          </p:cNvSpPr>
          <p:nvPr>
            <p:ph sz="quarter" idx="11"/>
          </p:nvPr>
        </p:nvSpPr>
        <p:spPr>
          <a:xfrm>
            <a:off x="2615184" y="368808"/>
            <a:ext cx="6604000" cy="533400"/>
          </a:xfrm>
        </p:spPr>
        <p:txBody>
          <a:bodyPr/>
          <a:lstStyle/>
          <a:p>
            <a:r>
              <a:rPr lang="en-GB" dirty="0"/>
              <a:t>Achievements since </a:t>
            </a:r>
            <a:r>
              <a:rPr lang="en-GB" dirty="0" smtClean="0"/>
              <a:t>SIT - 34</a:t>
            </a:r>
            <a:endParaRPr lang="en-GB" dirty="0"/>
          </a:p>
        </p:txBody>
      </p:sp>
    </p:spTree>
    <p:extLst>
      <p:ext uri="{BB962C8B-B14F-4D97-AF65-F5344CB8AC3E}">
        <p14:creationId xmlns:p14="http://schemas.microsoft.com/office/powerpoint/2010/main" val="15434450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
        <p:nvSpPr>
          <p:cNvPr id="3" name="Content Placeholder 2"/>
          <p:cNvSpPr>
            <a:spLocks noGrp="1"/>
          </p:cNvSpPr>
          <p:nvPr>
            <p:ph sz="quarter" idx="10"/>
          </p:nvPr>
        </p:nvSpPr>
        <p:spPr>
          <a:xfrm>
            <a:off x="5166361" y="1402773"/>
            <a:ext cx="6845530" cy="5101935"/>
          </a:xfrm>
        </p:spPr>
        <p:txBody>
          <a:bodyPr/>
          <a:lstStyle/>
          <a:p>
            <a:pPr marL="380990" indent="-380990">
              <a:spcBef>
                <a:spcPts val="600"/>
              </a:spcBef>
            </a:pPr>
            <a:r>
              <a:rPr lang="en-GB" dirty="0">
                <a:solidFill>
                  <a:schemeClr val="accent1">
                    <a:lumMod val="75000"/>
                  </a:schemeClr>
                </a:solidFill>
              </a:rPr>
              <a:t>ECV Inventory fully d</a:t>
            </a:r>
            <a:r>
              <a:rPr lang="en-US" dirty="0">
                <a:solidFill>
                  <a:schemeClr val="accent1">
                    <a:lumMod val="75000"/>
                  </a:schemeClr>
                </a:solidFill>
              </a:rPr>
              <a:t>escribes current and planned implementation arrangements (ECV-by-ECV) within the Architecture;</a:t>
            </a:r>
            <a:endParaRPr lang="en-GB" dirty="0">
              <a:solidFill>
                <a:schemeClr val="accent1">
                  <a:lumMod val="75000"/>
                </a:schemeClr>
              </a:solidFill>
            </a:endParaRPr>
          </a:p>
          <a:p>
            <a:pPr marL="380990" indent="-380990">
              <a:spcBef>
                <a:spcPts val="600"/>
              </a:spcBef>
            </a:pPr>
            <a:r>
              <a:rPr lang="en-GB" dirty="0" smtClean="0">
                <a:solidFill>
                  <a:schemeClr val="accent1">
                    <a:lumMod val="75000"/>
                  </a:schemeClr>
                </a:solidFill>
              </a:rPr>
              <a:t>Content </a:t>
            </a:r>
            <a:r>
              <a:rPr lang="en-GB" dirty="0">
                <a:solidFill>
                  <a:schemeClr val="accent1">
                    <a:lumMod val="75000"/>
                  </a:schemeClr>
                </a:solidFill>
              </a:rPr>
              <a:t>fully </a:t>
            </a:r>
            <a:r>
              <a:rPr lang="en-GB" dirty="0" smtClean="0">
                <a:solidFill>
                  <a:schemeClr val="accent1">
                    <a:lumMod val="75000"/>
                  </a:schemeClr>
                </a:solidFill>
              </a:rPr>
              <a:t>verified and </a:t>
            </a:r>
            <a:r>
              <a:rPr lang="en-GB" dirty="0">
                <a:solidFill>
                  <a:schemeClr val="accent1">
                    <a:lumMod val="75000"/>
                  </a:schemeClr>
                </a:solidFill>
              </a:rPr>
              <a:t>u</a:t>
            </a:r>
            <a:r>
              <a:rPr lang="en-GB" dirty="0" smtClean="0">
                <a:solidFill>
                  <a:schemeClr val="accent1">
                    <a:lumMod val="75000"/>
                  </a:schemeClr>
                </a:solidFill>
              </a:rPr>
              <a:t>pdated </a:t>
            </a:r>
            <a:r>
              <a:rPr lang="en-GB" dirty="0">
                <a:solidFill>
                  <a:schemeClr val="accent1">
                    <a:lumMod val="75000"/>
                  </a:schemeClr>
                </a:solidFill>
              </a:rPr>
              <a:t>annually with approval from CEOS and CGMS</a:t>
            </a:r>
            <a:r>
              <a:rPr lang="en-GB" dirty="0" smtClean="0">
                <a:solidFill>
                  <a:schemeClr val="accent1">
                    <a:lumMod val="75000"/>
                  </a:schemeClr>
                </a:solidFill>
              </a:rPr>
              <a:t>;</a:t>
            </a:r>
          </a:p>
          <a:p>
            <a:pPr marL="380990" indent="-380990">
              <a:spcBef>
                <a:spcPts val="600"/>
              </a:spcBef>
            </a:pPr>
            <a:r>
              <a:rPr lang="en-GB" dirty="0" smtClean="0">
                <a:solidFill>
                  <a:schemeClr val="accent1">
                    <a:lumMod val="75000"/>
                  </a:schemeClr>
                </a:solidFill>
              </a:rPr>
              <a:t>Informs </a:t>
            </a:r>
            <a:r>
              <a:rPr lang="en-GB" dirty="0">
                <a:solidFill>
                  <a:schemeClr val="accent1">
                    <a:lumMod val="75000"/>
                  </a:schemeClr>
                </a:solidFill>
              </a:rPr>
              <a:t>space agency planning, improves availability and interoperability of climate </a:t>
            </a:r>
            <a:r>
              <a:rPr lang="en-GB" dirty="0" smtClean="0">
                <a:solidFill>
                  <a:schemeClr val="accent1">
                    <a:lumMod val="75000"/>
                  </a:schemeClr>
                </a:solidFill>
              </a:rPr>
              <a:t>data records;</a:t>
            </a:r>
            <a:endParaRPr lang="en-GB" dirty="0">
              <a:solidFill>
                <a:schemeClr val="accent1">
                  <a:lumMod val="75000"/>
                </a:schemeClr>
              </a:solidFill>
            </a:endParaRPr>
          </a:p>
          <a:p>
            <a:pPr marL="380990" indent="-380990">
              <a:spcBef>
                <a:spcPts val="600"/>
              </a:spcBef>
            </a:pPr>
            <a:r>
              <a:rPr lang="en-GB" dirty="0">
                <a:solidFill>
                  <a:schemeClr val="accent1">
                    <a:lumMod val="75000"/>
                  </a:schemeClr>
                </a:solidFill>
              </a:rPr>
              <a:t>Feeds material for all future responses </a:t>
            </a:r>
            <a:r>
              <a:rPr lang="en-GB" dirty="0" smtClean="0">
                <a:solidFill>
                  <a:schemeClr val="accent1">
                    <a:lumMod val="75000"/>
                  </a:schemeClr>
                </a:solidFill>
              </a:rPr>
              <a:t>of the space agencies to </a:t>
            </a:r>
            <a:r>
              <a:rPr lang="en-GB" dirty="0">
                <a:solidFill>
                  <a:schemeClr val="accent1">
                    <a:lumMod val="75000"/>
                  </a:schemeClr>
                </a:solidFill>
              </a:rPr>
              <a:t>the GCOS </a:t>
            </a:r>
            <a:r>
              <a:rPr lang="en-GB" dirty="0" smtClean="0">
                <a:solidFill>
                  <a:schemeClr val="accent1">
                    <a:lumMod val="75000"/>
                  </a:schemeClr>
                </a:solidFill>
              </a:rPr>
              <a:t>IP;</a:t>
            </a:r>
          </a:p>
          <a:p>
            <a:pPr marL="380990" indent="-380990">
              <a:spcBef>
                <a:spcPts val="600"/>
              </a:spcBef>
            </a:pPr>
            <a:r>
              <a:rPr lang="en-GB" dirty="0" smtClean="0">
                <a:solidFill>
                  <a:schemeClr val="accent1">
                    <a:lumMod val="75000"/>
                  </a:schemeClr>
                </a:solidFill>
              </a:rPr>
              <a:t>Is used by Climate Services to chose </a:t>
            </a:r>
            <a:r>
              <a:rPr lang="en-GB" dirty="0" smtClean="0">
                <a:solidFill>
                  <a:schemeClr val="accent1">
                    <a:lumMod val="75000"/>
                  </a:schemeClr>
                </a:solidFill>
              </a:rPr>
              <a:t>CDRs, e.g. Copernicus Climate Change Service;</a:t>
            </a:r>
            <a:endParaRPr lang="en-GB" dirty="0" smtClean="0">
              <a:solidFill>
                <a:schemeClr val="accent1">
                  <a:lumMod val="75000"/>
                </a:schemeClr>
              </a:solidFill>
            </a:endParaRPr>
          </a:p>
          <a:p>
            <a:pPr marL="380990" indent="-380990">
              <a:spcBef>
                <a:spcPts val="600"/>
              </a:spcBef>
            </a:pPr>
            <a:r>
              <a:rPr lang="en-GB" dirty="0" smtClean="0">
                <a:solidFill>
                  <a:schemeClr val="accent1">
                    <a:lumMod val="75000"/>
                  </a:schemeClr>
                </a:solidFill>
              </a:rPr>
              <a:t>Users can download </a:t>
            </a:r>
            <a:r>
              <a:rPr lang="en-GB" dirty="0">
                <a:solidFill>
                  <a:schemeClr val="accent1">
                    <a:lumMod val="75000"/>
                  </a:schemeClr>
                </a:solidFill>
              </a:rPr>
              <a:t>the ECV Inventory content for </a:t>
            </a:r>
            <a:r>
              <a:rPr lang="en-GB" dirty="0" smtClean="0">
                <a:solidFill>
                  <a:schemeClr val="accent1">
                    <a:lumMod val="75000"/>
                  </a:schemeClr>
                </a:solidFill>
              </a:rPr>
              <a:t>own  analysis, find </a:t>
            </a:r>
            <a:r>
              <a:rPr lang="en-GB" dirty="0">
                <a:solidFill>
                  <a:schemeClr val="accent1">
                    <a:lumMod val="75000"/>
                  </a:schemeClr>
                </a:solidFill>
              </a:rPr>
              <a:t>direct access points </a:t>
            </a:r>
            <a:r>
              <a:rPr lang="en-GB" dirty="0" smtClean="0">
                <a:solidFill>
                  <a:schemeClr val="accent1">
                    <a:lumMod val="75000"/>
                  </a:schemeClr>
                </a:solidFill>
              </a:rPr>
              <a:t>to </a:t>
            </a:r>
            <a:r>
              <a:rPr lang="en-GB" dirty="0">
                <a:solidFill>
                  <a:schemeClr val="accent1">
                    <a:lumMod val="75000"/>
                  </a:schemeClr>
                </a:solidFill>
              </a:rPr>
              <a:t>CDRs in the </a:t>
            </a:r>
            <a:r>
              <a:rPr lang="en-GB" dirty="0" smtClean="0">
                <a:solidFill>
                  <a:schemeClr val="accent1">
                    <a:lumMod val="75000"/>
                  </a:schemeClr>
                </a:solidFill>
              </a:rPr>
              <a:t>Inventory, get </a:t>
            </a:r>
            <a:r>
              <a:rPr lang="en-GB" dirty="0">
                <a:solidFill>
                  <a:schemeClr val="accent1">
                    <a:lumMod val="75000"/>
                  </a:schemeClr>
                </a:solidFill>
              </a:rPr>
              <a:t>access to </a:t>
            </a:r>
            <a:r>
              <a:rPr lang="en-GB" dirty="0" err="1">
                <a:solidFill>
                  <a:schemeClr val="accent1">
                    <a:lumMod val="75000"/>
                  </a:schemeClr>
                </a:solidFill>
              </a:rPr>
              <a:t>WGClimate</a:t>
            </a:r>
            <a:r>
              <a:rPr lang="en-GB" dirty="0">
                <a:solidFill>
                  <a:schemeClr val="accent1">
                    <a:lumMod val="75000"/>
                  </a:schemeClr>
                </a:solidFill>
              </a:rPr>
              <a:t> gap analysis results and planned </a:t>
            </a:r>
            <a:r>
              <a:rPr lang="en-GB" dirty="0" smtClean="0">
                <a:solidFill>
                  <a:schemeClr val="accent1">
                    <a:lumMod val="75000"/>
                  </a:schemeClr>
                </a:solidFill>
              </a:rPr>
              <a:t>actions</a:t>
            </a:r>
            <a:r>
              <a:rPr lang="en-GB" dirty="0">
                <a:solidFill>
                  <a:schemeClr val="accent1">
                    <a:lumMod val="75000"/>
                  </a:schemeClr>
                </a:solidFill>
              </a:rPr>
              <a:t>.</a:t>
            </a:r>
          </a:p>
        </p:txBody>
      </p:sp>
      <p:sp>
        <p:nvSpPr>
          <p:cNvPr id="4" name="Content Placeholder 3"/>
          <p:cNvSpPr>
            <a:spLocks noGrp="1"/>
          </p:cNvSpPr>
          <p:nvPr>
            <p:ph sz="quarter" idx="11"/>
          </p:nvPr>
        </p:nvSpPr>
        <p:spPr>
          <a:xfrm>
            <a:off x="2679192" y="392187"/>
            <a:ext cx="7306056" cy="533400"/>
          </a:xfrm>
        </p:spPr>
        <p:txBody>
          <a:bodyPr/>
          <a:lstStyle/>
          <a:p>
            <a:r>
              <a:rPr lang="en-GB" dirty="0" smtClean="0"/>
              <a:t>GCOS ECV CDR Inventory – Set up and Benefits</a:t>
            </a:r>
            <a:endParaRPr lang="en-GB" dirty="0"/>
          </a:p>
        </p:txBody>
      </p:sp>
      <p:graphicFrame>
        <p:nvGraphicFramePr>
          <p:cNvPr id="6" name="Diagram 5"/>
          <p:cNvGraphicFramePr/>
          <p:nvPr>
            <p:extLst>
              <p:ext uri="{D42A27DB-BD31-4B8C-83A1-F6EECF244321}">
                <p14:modId xmlns:p14="http://schemas.microsoft.com/office/powerpoint/2010/main" val="1919746169"/>
              </p:ext>
            </p:extLst>
          </p:nvPr>
        </p:nvGraphicFramePr>
        <p:xfrm>
          <a:off x="-548834" y="1505186"/>
          <a:ext cx="6146743" cy="425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179614" y="4627300"/>
            <a:ext cx="1553728" cy="2002103"/>
          </a:xfrm>
          <a:prstGeom prst="rect">
            <a:avLst/>
          </a:prstGeom>
        </p:spPr>
      </p:pic>
      <p:pic>
        <p:nvPicPr>
          <p:cNvPr id="5" name="Picture 4"/>
          <p:cNvPicPr>
            <a:picLocks noChangeAspect="1"/>
          </p:cNvPicPr>
          <p:nvPr/>
        </p:nvPicPr>
        <p:blipFill>
          <a:blip r:embed="rId8"/>
          <a:stretch>
            <a:fillRect/>
          </a:stretch>
        </p:blipFill>
        <p:spPr>
          <a:xfrm>
            <a:off x="2461790" y="2856116"/>
            <a:ext cx="1578197" cy="2034254"/>
          </a:xfrm>
          <a:prstGeom prst="rect">
            <a:avLst/>
          </a:prstGeom>
        </p:spPr>
      </p:pic>
      <p:sp>
        <p:nvSpPr>
          <p:cNvPr id="8" name="TextBox 7"/>
          <p:cNvSpPr txBox="1"/>
          <p:nvPr/>
        </p:nvSpPr>
        <p:spPr>
          <a:xfrm>
            <a:off x="2948242" y="3769075"/>
            <a:ext cx="60529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2018</a:t>
            </a:r>
            <a:endParaRPr kumimoji="0" lang="en-GB" sz="1800" b="0" i="0" u="none" strike="noStrike" cap="none" spc="0" normalizeH="0" baseline="0" dirty="0">
              <a:ln>
                <a:noFill/>
              </a:ln>
              <a:solidFill>
                <a:srgbClr val="002569"/>
              </a:solidFill>
              <a:effectLst/>
              <a:uFillTx/>
            </a:endParaRPr>
          </a:p>
        </p:txBody>
      </p:sp>
      <p:sp>
        <p:nvSpPr>
          <p:cNvPr id="9" name="TextBox 8"/>
          <p:cNvSpPr txBox="1"/>
          <p:nvPr/>
        </p:nvSpPr>
        <p:spPr>
          <a:xfrm>
            <a:off x="653832" y="5493905"/>
            <a:ext cx="60529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2018</a:t>
            </a:r>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7661355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a:t>ECV </a:t>
            </a:r>
            <a:r>
              <a:rPr lang="en-GB" dirty="0" smtClean="0"/>
              <a:t>CDR Inventory </a:t>
            </a:r>
            <a:r>
              <a:rPr lang="en-GB" dirty="0"/>
              <a:t>and Gap Analysis</a:t>
            </a:r>
          </a:p>
        </p:txBody>
      </p:sp>
      <p:sp>
        <p:nvSpPr>
          <p:cNvPr id="5" name="Rectangle 4"/>
          <p:cNvSpPr/>
          <p:nvPr/>
        </p:nvSpPr>
        <p:spPr>
          <a:xfrm>
            <a:off x="2743200" y="750534"/>
            <a:ext cx="4429418" cy="369332"/>
          </a:xfrm>
          <a:prstGeom prst="rect">
            <a:avLst/>
          </a:prstGeom>
        </p:spPr>
        <p:txBody>
          <a:bodyPr wrap="none">
            <a:spAutoFit/>
          </a:bodyPr>
          <a:lstStyle/>
          <a:p>
            <a:r>
              <a:rPr lang="en-GB" dirty="0">
                <a:solidFill>
                  <a:schemeClr val="bg1"/>
                </a:solidFill>
                <a:ea typeface="Arial Bold"/>
                <a:cs typeface="Arial" panose="020B0604020202020204" pitchFamily="34" charset="0"/>
                <a:sym typeface="Arial Bold"/>
              </a:rPr>
              <a:t>http://climatemonitoring.info/ecvinventory </a:t>
            </a:r>
            <a:endParaRPr lang="en-GB" dirty="0">
              <a:solidFill>
                <a:schemeClr val="bg1"/>
              </a:solidFill>
              <a:ea typeface="Arial Bold"/>
              <a:cs typeface="Arial" panose="020B0604020202020204" pitchFamily="34" charset="0"/>
            </a:endParaRPr>
          </a:p>
        </p:txBody>
      </p:sp>
      <p:sp>
        <p:nvSpPr>
          <p:cNvPr id="6" name="Content Placeholder 2"/>
          <p:cNvSpPr>
            <a:spLocks noGrp="1"/>
          </p:cNvSpPr>
          <p:nvPr>
            <p:ph sz="quarter" idx="4294967295"/>
          </p:nvPr>
        </p:nvSpPr>
        <p:spPr>
          <a:xfrm>
            <a:off x="445008" y="1444751"/>
            <a:ext cx="11460480" cy="2992893"/>
          </a:xfrm>
        </p:spPr>
        <p:txBody>
          <a:bodyPr>
            <a:normAutofit fontScale="92500" lnSpcReduction="10000"/>
          </a:bodyPr>
          <a:lstStyle/>
          <a:p>
            <a:pPr marL="0" indent="0">
              <a:buNone/>
            </a:pPr>
            <a:r>
              <a:rPr lang="en-US" sz="2000" dirty="0" smtClean="0">
                <a:latin typeface="+mj-lt"/>
                <a:cs typeface="Arial" panose="020B0604020202020204" pitchFamily="34" charset="0"/>
              </a:rPr>
              <a:t>Successful round of </a:t>
            </a:r>
            <a:r>
              <a:rPr lang="en-US" sz="2000" dirty="0" smtClean="0">
                <a:latin typeface="+mj-lt"/>
                <a:cs typeface="Arial" panose="020B0604020202020204" pitchFamily="34" charset="0"/>
              </a:rPr>
              <a:t>inputs in 2019:</a:t>
            </a:r>
            <a:endParaRPr lang="en-US" sz="2000" dirty="0" smtClean="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Inventory covers contributions to 35 out of 53 GCOS ECV (37 being accessible by satellite);</a:t>
            </a:r>
            <a:endParaRPr lang="en-US" sz="2000" dirty="0" smtClean="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Inputs </a:t>
            </a:r>
            <a:r>
              <a:rPr lang="en-US" sz="2000" dirty="0">
                <a:latin typeface="+mj-lt"/>
                <a:cs typeface="Arial" panose="020B0604020202020204" pitchFamily="34" charset="0"/>
              </a:rPr>
              <a:t>on </a:t>
            </a:r>
            <a:r>
              <a:rPr lang="en-US" sz="2000" dirty="0" smtClean="0">
                <a:latin typeface="+mj-lt"/>
                <a:cs typeface="Arial" panose="020B0604020202020204" pitchFamily="34" charset="0"/>
              </a:rPr>
              <a:t>previous gaps in ECVs: above-ground biomass</a:t>
            </a:r>
            <a:r>
              <a:rPr lang="en-US" sz="2000" dirty="0">
                <a:latin typeface="+mj-lt"/>
                <a:cs typeface="Arial" panose="020B0604020202020204" pitchFamily="34" charset="0"/>
              </a:rPr>
              <a:t>, </a:t>
            </a:r>
            <a:r>
              <a:rPr lang="en-US" sz="2000" dirty="0" smtClean="0">
                <a:latin typeface="+mj-lt"/>
                <a:cs typeface="Arial" panose="020B0604020202020204" pitchFamily="34" charset="0"/>
              </a:rPr>
              <a:t>sea-surface </a:t>
            </a:r>
            <a:r>
              <a:rPr lang="en-US" sz="2000" dirty="0">
                <a:latin typeface="+mj-lt"/>
                <a:cs typeface="Arial" panose="020B0604020202020204" pitchFamily="34" charset="0"/>
              </a:rPr>
              <a:t>s</a:t>
            </a:r>
            <a:r>
              <a:rPr lang="en-US" sz="2000" dirty="0" smtClean="0">
                <a:latin typeface="+mj-lt"/>
                <a:cs typeface="Arial" panose="020B0604020202020204" pitchFamily="34" charset="0"/>
              </a:rPr>
              <a:t>alinity</a:t>
            </a:r>
            <a:r>
              <a:rPr lang="en-US" sz="2000" dirty="0">
                <a:latin typeface="+mj-lt"/>
                <a:cs typeface="Arial" panose="020B0604020202020204" pitchFamily="34" charset="0"/>
              </a:rPr>
              <a:t>, </a:t>
            </a:r>
            <a:r>
              <a:rPr lang="en-US" sz="2000" dirty="0" smtClean="0">
                <a:latin typeface="+mj-lt"/>
                <a:cs typeface="Arial" panose="020B0604020202020204" pitchFamily="34" charset="0"/>
              </a:rPr>
              <a:t>lightning </a:t>
            </a:r>
            <a:r>
              <a:rPr lang="en-US" sz="2000" dirty="0">
                <a:latin typeface="+mj-lt"/>
                <a:cs typeface="Arial" panose="020B0604020202020204" pitchFamily="34" charset="0"/>
              </a:rPr>
              <a:t>(previous </a:t>
            </a:r>
            <a:r>
              <a:rPr lang="en-US" sz="2000" dirty="0" smtClean="0">
                <a:latin typeface="+mj-lt"/>
                <a:cs typeface="Arial" panose="020B0604020202020204" pitchFamily="34" charset="0"/>
              </a:rPr>
              <a:t>gaps), and </a:t>
            </a:r>
            <a:r>
              <a:rPr lang="en-US" sz="2000" dirty="0">
                <a:latin typeface="+mj-lt"/>
                <a:cs typeface="Arial" panose="020B0604020202020204" pitchFamily="34" charset="0"/>
              </a:rPr>
              <a:t>p</a:t>
            </a:r>
            <a:r>
              <a:rPr lang="en-US" sz="2000" dirty="0" smtClean="0">
                <a:latin typeface="+mj-lt"/>
                <a:cs typeface="Arial" panose="020B0604020202020204" pitchFamily="34" charset="0"/>
              </a:rPr>
              <a:t>ermafrost (new </a:t>
            </a:r>
            <a:r>
              <a:rPr lang="en-US" sz="2000" dirty="0">
                <a:latin typeface="+mj-lt"/>
                <a:cs typeface="Arial" panose="020B0604020202020204" pitchFamily="34" charset="0"/>
              </a:rPr>
              <a:t>ECV</a:t>
            </a:r>
            <a:r>
              <a:rPr lang="en-US" sz="2000" dirty="0" smtClean="0">
                <a:latin typeface="+mj-lt"/>
                <a:cs typeface="Arial" panose="020B0604020202020204" pitchFamily="34" charset="0"/>
              </a:rPr>
              <a:t>);</a:t>
            </a:r>
            <a:endParaRPr lang="en-US" sz="2000" dirty="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Significant amount of newly planned </a:t>
            </a:r>
            <a:r>
              <a:rPr lang="en-US" sz="2000" dirty="0">
                <a:latin typeface="+mj-lt"/>
                <a:cs typeface="Arial" panose="020B0604020202020204" pitchFamily="34" charset="0"/>
              </a:rPr>
              <a:t>CDRs </a:t>
            </a:r>
            <a:r>
              <a:rPr lang="en-US" sz="2000" dirty="0" smtClean="0">
                <a:latin typeface="+mj-lt"/>
                <a:cs typeface="Arial" panose="020B0604020202020204" pitchFamily="34" charset="0"/>
              </a:rPr>
              <a:t>from </a:t>
            </a:r>
            <a:r>
              <a:rPr lang="en-US" sz="2000" dirty="0">
                <a:latin typeface="+mj-lt"/>
                <a:cs typeface="Arial" panose="020B0604020202020204" pitchFamily="34" charset="0"/>
              </a:rPr>
              <a:t>ESA CCI</a:t>
            </a:r>
            <a:r>
              <a:rPr lang="en-US" sz="2000" dirty="0" smtClean="0">
                <a:latin typeface="+mj-lt"/>
                <a:cs typeface="Arial" panose="020B0604020202020204" pitchFamily="34" charset="0"/>
              </a:rPr>
              <a:t>+ and EC-Copernicus Climate Change Service;</a:t>
            </a:r>
            <a:endParaRPr lang="en-US" sz="2000" dirty="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New </a:t>
            </a:r>
            <a:r>
              <a:rPr lang="en-US" sz="2000" dirty="0">
                <a:latin typeface="+mj-lt"/>
                <a:cs typeface="Arial" panose="020B0604020202020204" pitchFamily="34" charset="0"/>
              </a:rPr>
              <a:t>/ </a:t>
            </a:r>
            <a:r>
              <a:rPr lang="en-US" sz="2000" dirty="0" smtClean="0">
                <a:latin typeface="+mj-lt"/>
                <a:cs typeface="Arial" panose="020B0604020202020204" pitchFamily="34" charset="0"/>
              </a:rPr>
              <a:t>stronger </a:t>
            </a:r>
            <a:r>
              <a:rPr lang="en-US" sz="2000" dirty="0">
                <a:latin typeface="+mj-lt"/>
                <a:cs typeface="Arial" panose="020B0604020202020204" pitchFamily="34" charset="0"/>
              </a:rPr>
              <a:t>contributors: KMA </a:t>
            </a:r>
            <a:r>
              <a:rPr lang="en-US" sz="2000" dirty="0" smtClean="0">
                <a:latin typeface="+mj-lt"/>
                <a:cs typeface="Arial" panose="020B0604020202020204" pitchFamily="34" charset="0"/>
              </a:rPr>
              <a:t>/ JAXA </a:t>
            </a:r>
            <a:r>
              <a:rPr lang="en-US" sz="2000" dirty="0">
                <a:latin typeface="+mj-lt"/>
                <a:cs typeface="Arial" panose="020B0604020202020204" pitchFamily="34" charset="0"/>
              </a:rPr>
              <a:t>and </a:t>
            </a:r>
            <a:r>
              <a:rPr lang="en-US" sz="2000" dirty="0" smtClean="0">
                <a:latin typeface="+mj-lt"/>
                <a:cs typeface="Arial" panose="020B0604020202020204" pitchFamily="34" charset="0"/>
              </a:rPr>
              <a:t>JMA;</a:t>
            </a:r>
            <a:endParaRPr lang="en-US" sz="2000" dirty="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Worked with ~200 responders (64 </a:t>
            </a:r>
            <a:r>
              <a:rPr lang="en-US" sz="2000" dirty="0">
                <a:latin typeface="+mj-lt"/>
                <a:cs typeface="Arial" panose="020B0604020202020204" pitchFamily="34" charset="0"/>
              </a:rPr>
              <a:t>+ 6 </a:t>
            </a:r>
            <a:r>
              <a:rPr lang="en-US" sz="2000" dirty="0" smtClean="0">
                <a:latin typeface="+mj-lt"/>
                <a:cs typeface="Arial" panose="020B0604020202020204" pitchFamily="34" charset="0"/>
              </a:rPr>
              <a:t>replacements newly registered).</a:t>
            </a:r>
            <a:endParaRPr lang="en-US" sz="2000" dirty="0">
              <a:latin typeface="+mj-lt"/>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24016106"/>
              </p:ext>
            </p:extLst>
          </p:nvPr>
        </p:nvGraphicFramePr>
        <p:xfrm>
          <a:off x="523790" y="4501017"/>
          <a:ext cx="11042819" cy="1555750"/>
        </p:xfrm>
        <a:graphic>
          <a:graphicData uri="http://schemas.openxmlformats.org/drawingml/2006/table">
            <a:tbl>
              <a:tblPr>
                <a:tableStyleId>{D113A9D2-9D6B-4929-AA2D-F23B5EE8CBE7}</a:tableStyleId>
              </a:tblPr>
              <a:tblGrid>
                <a:gridCol w="2187226">
                  <a:extLst>
                    <a:ext uri="{9D8B030D-6E8A-4147-A177-3AD203B41FA5}">
                      <a16:colId xmlns:a16="http://schemas.microsoft.com/office/drawing/2014/main" val="2862449675"/>
                    </a:ext>
                  </a:extLst>
                </a:gridCol>
                <a:gridCol w="2820553">
                  <a:extLst>
                    <a:ext uri="{9D8B030D-6E8A-4147-A177-3AD203B41FA5}">
                      <a16:colId xmlns:a16="http://schemas.microsoft.com/office/drawing/2014/main" val="1304042389"/>
                    </a:ext>
                  </a:extLst>
                </a:gridCol>
                <a:gridCol w="1820631">
                  <a:extLst>
                    <a:ext uri="{9D8B030D-6E8A-4147-A177-3AD203B41FA5}">
                      <a16:colId xmlns:a16="http://schemas.microsoft.com/office/drawing/2014/main" val="1507699217"/>
                    </a:ext>
                  </a:extLst>
                </a:gridCol>
                <a:gridCol w="2160552">
                  <a:extLst>
                    <a:ext uri="{9D8B030D-6E8A-4147-A177-3AD203B41FA5}">
                      <a16:colId xmlns:a16="http://schemas.microsoft.com/office/drawing/2014/main" val="841866763"/>
                    </a:ext>
                  </a:extLst>
                </a:gridCol>
                <a:gridCol w="2053857">
                  <a:extLst>
                    <a:ext uri="{9D8B030D-6E8A-4147-A177-3AD203B41FA5}">
                      <a16:colId xmlns:a16="http://schemas.microsoft.com/office/drawing/2014/main" val="3637094156"/>
                    </a:ext>
                  </a:extLst>
                </a:gridCol>
              </a:tblGrid>
              <a:tr h="249080">
                <a:tc gridSpan="2">
                  <a:txBody>
                    <a:bodyPr/>
                    <a:lstStyle/>
                    <a:p>
                      <a:pPr algn="ctr" fontAlgn="ctr"/>
                      <a:r>
                        <a:rPr lang="en-GB" sz="2000" b="1" u="none" strike="noStrike" dirty="0" smtClean="0">
                          <a:effectLst/>
                        </a:rPr>
                        <a:t>Total</a:t>
                      </a:r>
                      <a:r>
                        <a:rPr lang="en-GB" sz="2000" b="1" u="none" strike="noStrike" baseline="0" dirty="0" smtClean="0">
                          <a:effectLst/>
                        </a:rPr>
                        <a:t> number of data records worked on</a:t>
                      </a:r>
                      <a:endParaRPr lang="en-GB"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GB" sz="16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GB" sz="2000" b="1" u="none" strike="noStrike" dirty="0" smtClean="0">
                          <a:effectLst/>
                        </a:rPr>
                        <a:t>Available</a:t>
                      </a:r>
                      <a:r>
                        <a:rPr lang="en-GB" sz="2000" b="1" u="none" strike="noStrike" baseline="0" dirty="0" smtClean="0">
                          <a:effectLst/>
                        </a:rPr>
                        <a:t> data records for gap analysis</a:t>
                      </a:r>
                      <a:endParaRPr lang="en-GB"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GB" sz="16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32939864"/>
                  </a:ext>
                </a:extLst>
              </a:tr>
              <a:tr h="249080">
                <a:tc rowSpan="4">
                  <a:txBody>
                    <a:bodyPr/>
                    <a:lstStyle/>
                    <a:p>
                      <a:pPr algn="ctr" fontAlgn="ctr"/>
                      <a:r>
                        <a:rPr lang="en-GB" sz="2000" u="none" strike="noStrike" dirty="0" smtClean="0">
                          <a:effectLst/>
                        </a:rPr>
                        <a:t>1396 </a:t>
                      </a:r>
                      <a:r>
                        <a:rPr lang="en-GB" sz="2000" u="none" strike="noStrike" dirty="0">
                          <a:effectLst/>
                        </a:rPr>
                        <a:t>records</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a:effectLst/>
                        </a:rPr>
                        <a:t>976* inherited (#2)</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smtClean="0">
                          <a:effectLst/>
                        </a:rPr>
                        <a:t>943</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u="none" strike="noStrike" dirty="0">
                          <a:effectLst/>
                        </a:rPr>
                        <a:t>649 existing</a:t>
                      </a:r>
                      <a:endParaRPr lang="en-GB" sz="2000" b="1" i="0" u="none" strike="noStrike" dirty="0">
                        <a:solidFill>
                          <a:srgbClr val="548235"/>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n-GB" sz="2000" u="none" strike="noStrike" dirty="0" smtClean="0">
                          <a:effectLst/>
                        </a:rPr>
                        <a:t>1300</a:t>
                      </a:r>
                      <a:r>
                        <a:rPr lang="en-GB" sz="2000" u="none" strike="noStrike" baseline="0" dirty="0" smtClean="0">
                          <a:effectLst/>
                        </a:rPr>
                        <a:t> </a:t>
                      </a:r>
                      <a:r>
                        <a:rPr lang="en-GB" sz="2000" u="none" strike="noStrike" dirty="0" smtClean="0">
                          <a:effectLst/>
                        </a:rPr>
                        <a:t>records</a:t>
                      </a:r>
                      <a:endParaRPr lang="en-GB" sz="2000" b="0" i="0" u="none" strike="noStrike" dirty="0">
                        <a:solidFill>
                          <a:srgbClr val="C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7744"/>
                  </a:ext>
                </a:extLst>
              </a:tr>
              <a:tr h="2490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2000" u="none" strike="noStrike" dirty="0">
                          <a:effectLst/>
                        </a:rPr>
                        <a:t>294 planned</a:t>
                      </a:r>
                      <a:endParaRPr lang="en-GB" sz="2000" b="0" i="0" u="none" strike="noStrike" dirty="0">
                        <a:solidFill>
                          <a:srgbClr val="80808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78803424"/>
                  </a:ext>
                </a:extLst>
              </a:tr>
              <a:tr h="249080">
                <a:tc vMerge="1">
                  <a:txBody>
                    <a:bodyPr/>
                    <a:lstStyle/>
                    <a:p>
                      <a:endParaRPr lang="en-GB"/>
                    </a:p>
                  </a:txBody>
                  <a:tcPr/>
                </a:tc>
                <a:tc rowSpan="2">
                  <a:txBody>
                    <a:bodyPr/>
                    <a:lstStyle/>
                    <a:p>
                      <a:pPr algn="ctr" fontAlgn="ctr"/>
                      <a:r>
                        <a:rPr lang="en-GB" sz="2000" u="none" strike="noStrike" dirty="0" smtClean="0">
                          <a:effectLst/>
                        </a:rPr>
                        <a:t>420 </a:t>
                      </a:r>
                      <a:r>
                        <a:rPr lang="en-GB" sz="2000" u="none" strike="noStrike" dirty="0">
                          <a:effectLst/>
                        </a:rPr>
                        <a:t>new (#3)</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smtClean="0">
                          <a:effectLst/>
                        </a:rPr>
                        <a:t>357</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u="none" strike="noStrike" dirty="0" smtClean="0">
                          <a:effectLst/>
                        </a:rPr>
                        <a:t>172 </a:t>
                      </a:r>
                      <a:r>
                        <a:rPr lang="en-GB" sz="2000" u="none" strike="noStrike" dirty="0">
                          <a:effectLst/>
                        </a:rPr>
                        <a:t>existing</a:t>
                      </a:r>
                      <a:endParaRPr lang="en-GB" sz="2000" b="1" i="0" u="none" strike="noStrike" dirty="0">
                        <a:solidFill>
                          <a:srgbClr val="548235"/>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631486036"/>
                  </a:ext>
                </a:extLst>
              </a:tr>
              <a:tr h="2490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2000" u="none" strike="noStrike" dirty="0" smtClean="0">
                          <a:effectLst/>
                        </a:rPr>
                        <a:t>185 </a:t>
                      </a:r>
                      <a:r>
                        <a:rPr lang="en-GB" sz="2000" u="none" strike="noStrike" dirty="0">
                          <a:effectLst/>
                        </a:rPr>
                        <a:t>planned</a:t>
                      </a:r>
                      <a:endParaRPr lang="en-GB" sz="2000" b="0" i="0" u="none" strike="noStrike" dirty="0">
                        <a:solidFill>
                          <a:srgbClr val="80808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28242801"/>
                  </a:ext>
                </a:extLst>
              </a:tr>
            </a:tbl>
          </a:graphicData>
        </a:graphic>
      </p:graphicFrame>
      <p:sp>
        <p:nvSpPr>
          <p:cNvPr id="8" name="Rectangle 7"/>
          <p:cNvSpPr/>
          <p:nvPr/>
        </p:nvSpPr>
        <p:spPr>
          <a:xfrm>
            <a:off x="1040984" y="6120139"/>
            <a:ext cx="6630341" cy="400110"/>
          </a:xfrm>
          <a:prstGeom prst="rect">
            <a:avLst/>
          </a:prstGeom>
        </p:spPr>
        <p:txBody>
          <a:bodyPr wrap="none">
            <a:spAutoFit/>
          </a:bodyPr>
          <a:lstStyle/>
          <a:p>
            <a:r>
              <a:rPr lang="en-US" sz="2000" dirty="0" smtClean="0">
                <a:solidFill>
                  <a:schemeClr val="tx2"/>
                </a:solidFill>
              </a:rPr>
              <a:t>*(</a:t>
            </a:r>
            <a:r>
              <a:rPr lang="en-US" sz="2000" dirty="0">
                <a:solidFill>
                  <a:schemeClr val="tx2"/>
                </a:solidFill>
              </a:rPr>
              <a:t>913 published + 63 non finished/verified from Cycle #2)</a:t>
            </a:r>
          </a:p>
        </p:txBody>
      </p:sp>
    </p:spTree>
    <p:extLst>
      <p:ext uri="{BB962C8B-B14F-4D97-AF65-F5344CB8AC3E}">
        <p14:creationId xmlns:p14="http://schemas.microsoft.com/office/powerpoint/2010/main" val="453943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7</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smtClean="0"/>
              <a:t>ECV CDR Inventory and Gap Analysis</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182853266"/>
              </p:ext>
            </p:extLst>
          </p:nvPr>
        </p:nvGraphicFramePr>
        <p:xfrm>
          <a:off x="128016" y="1682774"/>
          <a:ext cx="5080000" cy="462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91749195"/>
              </p:ext>
            </p:extLst>
          </p:nvPr>
        </p:nvGraphicFramePr>
        <p:xfrm>
          <a:off x="4169664" y="1682774"/>
          <a:ext cx="5468112"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954008" y="2566188"/>
            <a:ext cx="3136392" cy="3785652"/>
          </a:xfrm>
          <a:prstGeom prst="rect">
            <a:avLst/>
          </a:prstGeom>
        </p:spPr>
        <p:txBody>
          <a:bodyPr wrap="square">
            <a:spAutoFit/>
          </a:bodyPr>
          <a:lstStyle/>
          <a:p>
            <a:r>
              <a:rPr lang="en-US" sz="2000" dirty="0" smtClean="0">
                <a:solidFill>
                  <a:srgbClr val="002569"/>
                </a:solidFill>
                <a:latin typeface="+mj-lt"/>
                <a:ea typeface="Arial Bold"/>
                <a:cs typeface="Arial" panose="020B0604020202020204" pitchFamily="34" charset="0"/>
                <a:sym typeface="Arial Bold"/>
              </a:rPr>
              <a:t>ECV </a:t>
            </a:r>
            <a:r>
              <a:rPr lang="en-US" sz="2000" dirty="0">
                <a:solidFill>
                  <a:srgbClr val="002569"/>
                </a:solidFill>
                <a:latin typeface="+mj-lt"/>
                <a:ea typeface="Arial Bold"/>
                <a:cs typeface="Arial" panose="020B0604020202020204" pitchFamily="34" charset="0"/>
                <a:sym typeface="Arial Bold"/>
              </a:rPr>
              <a:t>Inventory contains: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72% CDRs </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28% ICDRs</a:t>
            </a:r>
          </a:p>
          <a:p>
            <a:r>
              <a:rPr lang="en-US" sz="2000" dirty="0">
                <a:solidFill>
                  <a:srgbClr val="002569"/>
                </a:solidFill>
                <a:latin typeface="+mj-lt"/>
                <a:ea typeface="Arial Bold"/>
                <a:cs typeface="Arial" panose="020B0604020202020204" pitchFamily="34" charset="0"/>
                <a:sym typeface="Arial Bold"/>
              </a:rPr>
              <a:t> </a:t>
            </a:r>
          </a:p>
          <a:p>
            <a:r>
              <a:rPr lang="en-US" sz="2000" dirty="0" smtClean="0">
                <a:solidFill>
                  <a:srgbClr val="002569"/>
                </a:solidFill>
                <a:latin typeface="+mj-lt"/>
                <a:ea typeface="Arial Bold"/>
                <a:cs typeface="Arial" panose="020B0604020202020204" pitchFamily="34" charset="0"/>
                <a:sym typeface="Arial Bold"/>
              </a:rPr>
              <a:t>CDR length:</a:t>
            </a:r>
            <a:r>
              <a:rPr lang="en-US" sz="2000" dirty="0">
                <a:solidFill>
                  <a:srgbClr val="002569"/>
                </a:solidFill>
                <a:latin typeface="+mj-lt"/>
                <a:ea typeface="Arial Bold"/>
                <a:cs typeface="Arial" panose="020B0604020202020204" pitchFamily="34" charset="0"/>
                <a:sym typeface="Arial Bold"/>
              </a:rPr>
              <a:t>       </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27% &lt; 10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73% &gt;= 10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33% &gt;= 20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18% &gt;= 30 </a:t>
            </a:r>
            <a:r>
              <a:rPr lang="en-US" sz="2000" dirty="0" smtClean="0">
                <a:solidFill>
                  <a:srgbClr val="002569"/>
                </a:solidFill>
                <a:latin typeface="+mj-lt"/>
                <a:ea typeface="Arial Bold"/>
                <a:cs typeface="Arial" panose="020B0604020202020204" pitchFamily="34" charset="0"/>
                <a:sym typeface="Arial Bold"/>
              </a:rPr>
              <a:t>years</a:t>
            </a:r>
          </a:p>
          <a:p>
            <a:endParaRPr lang="en-US" sz="2000" dirty="0" smtClean="0">
              <a:solidFill>
                <a:srgbClr val="002569"/>
              </a:solidFill>
              <a:latin typeface="+mj-lt"/>
              <a:ea typeface="Arial Bold"/>
              <a:cs typeface="Arial" panose="020B0604020202020204" pitchFamily="34" charset="0"/>
              <a:sym typeface="Arial Bold"/>
            </a:endParaRPr>
          </a:p>
          <a:p>
            <a:r>
              <a:rPr lang="en-US" sz="2000" dirty="0" smtClean="0">
                <a:solidFill>
                  <a:srgbClr val="002569"/>
                </a:solidFill>
                <a:latin typeface="+mj-lt"/>
                <a:ea typeface="Arial Bold"/>
                <a:cs typeface="Arial" panose="020B0604020202020204" pitchFamily="34" charset="0"/>
                <a:sym typeface="Arial Bold"/>
              </a:rPr>
              <a:t>Maximum length possible: ~50 years.</a:t>
            </a:r>
            <a:endParaRPr lang="en-US" sz="2000" dirty="0">
              <a:solidFill>
                <a:srgbClr val="002569"/>
              </a:solidFill>
              <a:latin typeface="+mj-lt"/>
              <a:ea typeface="Arial Bold"/>
              <a:cs typeface="Arial" panose="020B0604020202020204" pitchFamily="34" charset="0"/>
              <a:sym typeface="Arial Bold"/>
            </a:endParaRPr>
          </a:p>
        </p:txBody>
      </p:sp>
    </p:spTree>
    <p:extLst>
      <p:ext uri="{BB962C8B-B14F-4D97-AF65-F5344CB8AC3E}">
        <p14:creationId xmlns:p14="http://schemas.microsoft.com/office/powerpoint/2010/main" val="175792890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8</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a:t>ECV </a:t>
            </a:r>
            <a:r>
              <a:rPr lang="en-GB" dirty="0" smtClean="0"/>
              <a:t>CDR Inventory </a:t>
            </a:r>
            <a:r>
              <a:rPr lang="en-GB" dirty="0"/>
              <a:t>and Gap Analysis</a:t>
            </a:r>
          </a:p>
        </p:txBody>
      </p:sp>
      <p:pic>
        <p:nvPicPr>
          <p:cNvPr id="5" name="Picture 4"/>
          <p:cNvPicPr>
            <a:picLocks noChangeAspect="1"/>
          </p:cNvPicPr>
          <p:nvPr/>
        </p:nvPicPr>
        <p:blipFill>
          <a:blip r:embed="rId3"/>
          <a:stretch>
            <a:fillRect/>
          </a:stretch>
        </p:blipFill>
        <p:spPr>
          <a:xfrm>
            <a:off x="0" y="1291129"/>
            <a:ext cx="3086100" cy="3976688"/>
          </a:xfrm>
          <a:prstGeom prst="rect">
            <a:avLst/>
          </a:prstGeom>
        </p:spPr>
      </p:pic>
      <p:grpSp>
        <p:nvGrpSpPr>
          <p:cNvPr id="6" name="Group 5"/>
          <p:cNvGrpSpPr/>
          <p:nvPr/>
        </p:nvGrpSpPr>
        <p:grpSpPr>
          <a:xfrm>
            <a:off x="1354912" y="3159128"/>
            <a:ext cx="4767828" cy="3096344"/>
            <a:chOff x="467544" y="1412776"/>
            <a:chExt cx="4767828" cy="3096344"/>
          </a:xfrm>
        </p:grpSpPr>
        <p:pic>
          <p:nvPicPr>
            <p:cNvPr id="7" name="Picture 6"/>
            <p:cNvPicPr>
              <a:picLocks noChangeAspect="1"/>
            </p:cNvPicPr>
            <p:nvPr/>
          </p:nvPicPr>
          <p:blipFill>
            <a:blip r:embed="rId4"/>
            <a:stretch>
              <a:fillRect/>
            </a:stretch>
          </p:blipFill>
          <p:spPr>
            <a:xfrm>
              <a:off x="472500" y="1443283"/>
              <a:ext cx="4762872" cy="2984629"/>
            </a:xfrm>
            <a:prstGeom prst="rect">
              <a:avLst/>
            </a:prstGeom>
            <a:effectLst>
              <a:outerShdw blurRad="63500" sx="102000" sy="102000" algn="ctr" rotWithShape="0">
                <a:prstClr val="black">
                  <a:alpha val="40000"/>
                </a:prstClr>
              </a:outerShdw>
            </a:effectLst>
          </p:spPr>
        </p:pic>
        <p:sp>
          <p:nvSpPr>
            <p:cNvPr id="8" name="Oval 7"/>
            <p:cNvSpPr/>
            <p:nvPr/>
          </p:nvSpPr>
          <p:spPr>
            <a:xfrm>
              <a:off x="472500" y="1412776"/>
              <a:ext cx="4762872" cy="720080"/>
            </a:xfrm>
            <a:prstGeom prst="ellipse">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67544" y="2060848"/>
              <a:ext cx="4762872" cy="720080"/>
            </a:xfrm>
            <a:prstGeom prst="ellipse">
              <a:avLst/>
            </a:prstGeom>
            <a:noFill/>
            <a:ln w="28575">
              <a:solidFill>
                <a:srgbClr val="E693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7544" y="2708920"/>
              <a:ext cx="4762872" cy="1800200"/>
            </a:xfrm>
            <a:prstGeom prst="ellipse">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3"/>
          <p:cNvSpPr>
            <a:spLocks noGrp="1"/>
          </p:cNvSpPr>
          <p:nvPr>
            <p:ph sz="quarter" idx="4294967295"/>
          </p:nvPr>
        </p:nvSpPr>
        <p:spPr>
          <a:xfrm>
            <a:off x="3086100" y="1346563"/>
            <a:ext cx="6800850" cy="936625"/>
          </a:xfrm>
        </p:spPr>
        <p:txBody>
          <a:bodyPr>
            <a:normAutofit/>
          </a:bodyPr>
          <a:lstStyle/>
          <a:p>
            <a:pPr lvl="1"/>
            <a:r>
              <a:rPr lang="en-US" sz="2000" dirty="0">
                <a:solidFill>
                  <a:schemeClr val="accent1"/>
                </a:solidFill>
                <a:latin typeface="+mj-lt"/>
              </a:rPr>
              <a:t>Automatic assessment</a:t>
            </a:r>
          </a:p>
          <a:p>
            <a:pPr lvl="1"/>
            <a:r>
              <a:rPr lang="en-US" sz="2000" dirty="0">
                <a:solidFill>
                  <a:schemeClr val="accent1"/>
                </a:solidFill>
                <a:latin typeface="+mj-lt"/>
              </a:rPr>
              <a:t>Statistical analysis tools and graphical </a:t>
            </a:r>
            <a:r>
              <a:rPr lang="en-US" sz="2000" dirty="0" smtClean="0">
                <a:solidFill>
                  <a:schemeClr val="accent1"/>
                </a:solidFill>
                <a:latin typeface="+mj-lt"/>
              </a:rPr>
              <a:t>display</a:t>
            </a:r>
            <a:endParaRPr lang="en-US" sz="2000" dirty="0">
              <a:solidFill>
                <a:schemeClr val="accent1"/>
              </a:solidFill>
              <a:latin typeface="+mj-lt"/>
            </a:endParaRPr>
          </a:p>
        </p:txBody>
      </p:sp>
      <p:cxnSp>
        <p:nvCxnSpPr>
          <p:cNvPr id="14" name="Straight Arrow Connector 13"/>
          <p:cNvCxnSpPr/>
          <p:nvPr/>
        </p:nvCxnSpPr>
        <p:spPr>
          <a:xfrm flipV="1">
            <a:off x="4032504" y="2160217"/>
            <a:ext cx="448056" cy="906446"/>
          </a:xfrm>
          <a:prstGeom prst="straightConnector1">
            <a:avLst/>
          </a:prstGeom>
          <a:noFill/>
          <a:ln w="57150" cap="flat">
            <a:solidFill>
              <a:schemeClr val="accent1"/>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1" name="Content Placeholder 3"/>
          <p:cNvSpPr txBox="1">
            <a:spLocks/>
          </p:cNvSpPr>
          <p:nvPr/>
        </p:nvSpPr>
        <p:spPr>
          <a:xfrm>
            <a:off x="6510528" y="2338622"/>
            <a:ext cx="5462016" cy="123065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buFont typeface="Arial" panose="020B0604020202020204" pitchFamily="34" charset="0"/>
              <a:buChar char="•"/>
            </a:pPr>
            <a:r>
              <a:rPr lang="en-US" sz="2200" dirty="0">
                <a:solidFill>
                  <a:srgbClr val="E6931A"/>
                </a:solidFill>
                <a:latin typeface="+mj-lt"/>
              </a:rPr>
              <a:t>Statistical analysis tools and graphical </a:t>
            </a:r>
            <a:r>
              <a:rPr lang="en-US" sz="2200" dirty="0" smtClean="0">
                <a:solidFill>
                  <a:srgbClr val="E6931A"/>
                </a:solidFill>
                <a:latin typeface="+mj-lt"/>
              </a:rPr>
              <a:t>display </a:t>
            </a:r>
            <a:r>
              <a:rPr lang="en-US" sz="2200" dirty="0">
                <a:solidFill>
                  <a:srgbClr val="E6931A"/>
                </a:solidFill>
                <a:latin typeface="+mj-lt"/>
              </a:rPr>
              <a:t>on the web interface </a:t>
            </a:r>
            <a:r>
              <a:rPr lang="en-US" sz="2200" dirty="0" smtClean="0">
                <a:solidFill>
                  <a:srgbClr val="E6931A"/>
                </a:solidFill>
                <a:latin typeface="+mj-lt"/>
              </a:rPr>
              <a:t>;</a:t>
            </a:r>
            <a:endParaRPr lang="en-US" sz="2200" dirty="0">
              <a:solidFill>
                <a:srgbClr val="E6931A"/>
              </a:solidFill>
            </a:endParaRPr>
          </a:p>
          <a:p>
            <a:pPr lvl="1">
              <a:buFont typeface="Arial" panose="020B0604020202020204" pitchFamily="34" charset="0"/>
              <a:buChar char="•"/>
            </a:pPr>
            <a:r>
              <a:rPr lang="en-US" sz="2200" dirty="0" smtClean="0">
                <a:solidFill>
                  <a:srgbClr val="E6931A"/>
                </a:solidFill>
                <a:latin typeface="+mj-lt"/>
              </a:rPr>
              <a:t>Analysis of delta to version #2;</a:t>
            </a:r>
            <a:endParaRPr lang="en-US" sz="2200" dirty="0">
              <a:solidFill>
                <a:srgbClr val="E6931A"/>
              </a:solidFill>
              <a:latin typeface="+mj-lt"/>
            </a:endParaRPr>
          </a:p>
          <a:p>
            <a:endParaRPr lang="en-GB" sz="1800" dirty="0">
              <a:solidFill>
                <a:srgbClr val="E6931A"/>
              </a:solidFill>
            </a:endParaRPr>
          </a:p>
        </p:txBody>
      </p:sp>
      <p:sp>
        <p:nvSpPr>
          <p:cNvPr id="22" name="Content Placeholder 3"/>
          <p:cNvSpPr txBox="1">
            <a:spLocks/>
          </p:cNvSpPr>
          <p:nvPr/>
        </p:nvSpPr>
        <p:spPr>
          <a:xfrm>
            <a:off x="6263640" y="3624706"/>
            <a:ext cx="5826760" cy="3233294"/>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500" dirty="0">
                <a:solidFill>
                  <a:srgbClr val="C00000"/>
                </a:solidFill>
                <a:latin typeface="+mj-lt"/>
              </a:rPr>
              <a:t>Detailed analysis per ECV / ECV </a:t>
            </a:r>
            <a:r>
              <a:rPr lang="en-US" sz="2500" dirty="0" smtClean="0">
                <a:solidFill>
                  <a:srgbClr val="C00000"/>
                </a:solidFill>
                <a:latin typeface="+mj-lt"/>
              </a:rPr>
              <a:t>Product:</a:t>
            </a:r>
            <a:endParaRPr lang="en-US" sz="2500" dirty="0">
              <a:solidFill>
                <a:srgbClr val="C00000"/>
              </a:solidFill>
              <a:latin typeface="+mj-lt"/>
            </a:endParaRPr>
          </a:p>
          <a:p>
            <a:pPr lvl="1">
              <a:buClr>
                <a:srgbClr val="FF0000"/>
              </a:buClr>
              <a:buSzPct val="100000"/>
              <a:buFont typeface="Arial" panose="020B0604020202020204" pitchFamily="34" charset="0"/>
              <a:buChar char="•"/>
            </a:pPr>
            <a:r>
              <a:rPr lang="en-US" sz="2500" dirty="0" smtClean="0">
                <a:solidFill>
                  <a:srgbClr val="C00000"/>
                </a:solidFill>
                <a:latin typeface="+mj-lt"/>
              </a:rPr>
              <a:t>Assesses </a:t>
            </a:r>
            <a:r>
              <a:rPr lang="en-US" sz="2500" dirty="0">
                <a:solidFill>
                  <a:srgbClr val="C00000"/>
                </a:solidFill>
                <a:latin typeface="+mj-lt"/>
              </a:rPr>
              <a:t>progress for 8 ECVs addressed last year;</a:t>
            </a:r>
          </a:p>
          <a:p>
            <a:pPr lvl="1">
              <a:buClr>
                <a:srgbClr val="FF0000"/>
              </a:buClr>
              <a:buSzPct val="100000"/>
              <a:buFont typeface="Arial" panose="020B0604020202020204" pitchFamily="34" charset="0"/>
              <a:buChar char="•"/>
            </a:pPr>
            <a:r>
              <a:rPr lang="en-US" sz="2500" dirty="0">
                <a:solidFill>
                  <a:srgbClr val="C00000"/>
                </a:solidFill>
                <a:latin typeface="+mj-lt"/>
              </a:rPr>
              <a:t>Selected 13 </a:t>
            </a:r>
            <a:r>
              <a:rPr lang="en-US" sz="2500" dirty="0" smtClean="0">
                <a:solidFill>
                  <a:srgbClr val="C00000"/>
                </a:solidFill>
                <a:latin typeface="+mj-lt"/>
              </a:rPr>
              <a:t>additional ECVs </a:t>
            </a:r>
            <a:r>
              <a:rPr lang="en-US" sz="2500" dirty="0">
                <a:solidFill>
                  <a:srgbClr val="C00000"/>
                </a:solidFill>
                <a:latin typeface="+mj-lt"/>
              </a:rPr>
              <a:t>(5 atmosphere, 5 land, 3 ocean) not addressed before that are specifically part of </a:t>
            </a:r>
            <a:r>
              <a:rPr lang="en-US" sz="2500" dirty="0" smtClean="0">
                <a:solidFill>
                  <a:srgbClr val="C00000"/>
                </a:solidFill>
                <a:latin typeface="+mj-lt"/>
              </a:rPr>
              <a:t>2016 GCOS-IP actions;</a:t>
            </a:r>
            <a:endParaRPr lang="en-US" sz="2500" dirty="0">
              <a:solidFill>
                <a:srgbClr val="C00000"/>
              </a:solidFill>
              <a:latin typeface="+mj-lt"/>
            </a:endParaRPr>
          </a:p>
          <a:p>
            <a:pPr lvl="1">
              <a:buClr>
                <a:srgbClr val="FF0000"/>
              </a:buClr>
              <a:buSzPct val="100000"/>
              <a:buFont typeface="Arial" panose="020B0604020202020204" pitchFamily="34" charset="0"/>
              <a:buChar char="•"/>
            </a:pPr>
            <a:r>
              <a:rPr lang="en-US" sz="2500" dirty="0" smtClean="0">
                <a:solidFill>
                  <a:srgbClr val="C00000"/>
                </a:solidFill>
                <a:latin typeface="+mj-lt"/>
              </a:rPr>
              <a:t>Postponed 2 land (FAPAR, Glaciers) and </a:t>
            </a:r>
            <a:r>
              <a:rPr lang="en-US" sz="2500" dirty="0" smtClean="0">
                <a:solidFill>
                  <a:srgbClr val="C00000"/>
                </a:solidFill>
                <a:latin typeface="+mj-lt"/>
              </a:rPr>
              <a:t>1 </a:t>
            </a:r>
            <a:r>
              <a:rPr lang="en-US" sz="2500" dirty="0" smtClean="0">
                <a:solidFill>
                  <a:srgbClr val="C00000"/>
                </a:solidFill>
                <a:latin typeface="+mj-lt"/>
              </a:rPr>
              <a:t>atmosphere </a:t>
            </a:r>
            <a:r>
              <a:rPr lang="en-US" sz="2500" dirty="0" smtClean="0">
                <a:solidFill>
                  <a:srgbClr val="C00000"/>
                </a:solidFill>
                <a:latin typeface="+mj-lt"/>
              </a:rPr>
              <a:t>(lightning</a:t>
            </a:r>
            <a:r>
              <a:rPr lang="en-US" sz="2500" dirty="0" smtClean="0">
                <a:solidFill>
                  <a:srgbClr val="C00000"/>
                </a:solidFill>
                <a:latin typeface="+mj-lt"/>
              </a:rPr>
              <a:t>) due to missing support.</a:t>
            </a:r>
            <a:endParaRPr lang="en-US" sz="2500" dirty="0">
              <a:solidFill>
                <a:srgbClr val="C00000"/>
              </a:solidFill>
              <a:latin typeface="+mj-lt"/>
            </a:endParaRPr>
          </a:p>
          <a:p>
            <a:pPr lvl="1"/>
            <a:endParaRPr lang="en-US" sz="1800" dirty="0">
              <a:solidFill>
                <a:srgbClr val="C00000"/>
              </a:solidFill>
            </a:endParaRPr>
          </a:p>
          <a:p>
            <a:pPr marL="274320" lvl="1" indent="0">
              <a:buNone/>
            </a:pPr>
            <a:endParaRPr lang="en-US" sz="1800" dirty="0">
              <a:solidFill>
                <a:srgbClr val="C00000"/>
              </a:solidFill>
            </a:endParaRPr>
          </a:p>
        </p:txBody>
      </p:sp>
      <p:cxnSp>
        <p:nvCxnSpPr>
          <p:cNvPr id="23" name="Straight Arrow Connector 22"/>
          <p:cNvCxnSpPr/>
          <p:nvPr/>
        </p:nvCxnSpPr>
        <p:spPr>
          <a:xfrm flipV="1">
            <a:off x="5894411" y="2907792"/>
            <a:ext cx="1009309" cy="1117632"/>
          </a:xfrm>
          <a:prstGeom prst="straightConnector1">
            <a:avLst/>
          </a:prstGeom>
          <a:noFill/>
          <a:ln w="57150" cap="flat">
            <a:solidFill>
              <a:srgbClr val="FFC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5" name="Straight Arrow Connector 24"/>
          <p:cNvCxnSpPr/>
          <p:nvPr/>
        </p:nvCxnSpPr>
        <p:spPr>
          <a:xfrm>
            <a:off x="4811950" y="5813364"/>
            <a:ext cx="1806020" cy="80058"/>
          </a:xfrm>
          <a:prstGeom prst="straightConnector1">
            <a:avLst/>
          </a:prstGeom>
          <a:noFill/>
          <a:ln w="5715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9374802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9</a:t>
            </a:fld>
            <a:endParaRPr lang="en-US" dirty="0">
              <a:solidFill>
                <a:srgbClr val="1F497D"/>
              </a:solidFill>
            </a:endParaRPr>
          </a:p>
        </p:txBody>
      </p:sp>
      <p:sp>
        <p:nvSpPr>
          <p:cNvPr id="3" name="Content Placeholder 2"/>
          <p:cNvSpPr>
            <a:spLocks noGrp="1"/>
          </p:cNvSpPr>
          <p:nvPr>
            <p:ph sz="quarter" idx="10"/>
          </p:nvPr>
        </p:nvSpPr>
        <p:spPr>
          <a:xfrm>
            <a:off x="166255" y="1545336"/>
            <a:ext cx="11845636" cy="4959372"/>
          </a:xfrm>
        </p:spPr>
        <p:txBody>
          <a:bodyPr/>
          <a:lstStyle/>
          <a:p>
            <a:pPr marL="285750" indent="-285750">
              <a:spcBef>
                <a:spcPts val="600"/>
              </a:spcBef>
              <a:spcAft>
                <a:spcPts val="600"/>
              </a:spcAft>
              <a:buFont typeface="Arial" panose="020B0604020202020204" pitchFamily="34" charset="0"/>
              <a:buChar char="•"/>
            </a:pPr>
            <a:r>
              <a:rPr lang="en-GB" sz="2200" dirty="0"/>
              <a:t>Metadata alignment for IDN registration of ECV data records (WGISS Action DATA-9: </a:t>
            </a:r>
            <a:r>
              <a:rPr lang="en-US" sz="2200" dirty="0"/>
              <a:t>Facilitating </a:t>
            </a:r>
            <a:r>
              <a:rPr lang="en-US" sz="2200" dirty="0"/>
              <a:t>discoverability and accessibility of ECV Products and space-born CDRs relevant for the CEOS Carbon Action via WGISS Interoperability Systems &amp; Standards (</a:t>
            </a:r>
            <a:r>
              <a:rPr lang="en-US" sz="2200" dirty="0" err="1"/>
              <a:t>FedEO</a:t>
            </a:r>
            <a:r>
              <a:rPr lang="en-US" sz="2200" dirty="0"/>
              <a:t>/CWIC/IDN, OpenSearch</a:t>
            </a:r>
            <a:r>
              <a:rPr lang="en-US" sz="2200" dirty="0"/>
              <a:t>)</a:t>
            </a:r>
            <a:r>
              <a:rPr lang="en-GB" sz="2200" dirty="0"/>
              <a:t>);</a:t>
            </a:r>
          </a:p>
          <a:p>
            <a:pPr marL="711777" lvl="1" indent="-285750">
              <a:spcBef>
                <a:spcPts val="600"/>
              </a:spcBef>
              <a:spcAft>
                <a:spcPts val="600"/>
              </a:spcAft>
              <a:buFont typeface="Arial" panose="020B0604020202020204" pitchFamily="34" charset="0"/>
              <a:buChar char="•"/>
            </a:pPr>
            <a:r>
              <a:rPr lang="en-GB" dirty="0"/>
              <a:t>After the </a:t>
            </a:r>
            <a:r>
              <a:rPr lang="en-GB" dirty="0" err="1"/>
              <a:t>WGClimate</a:t>
            </a:r>
            <a:r>
              <a:rPr lang="en-GB" dirty="0"/>
              <a:t> #10 in March 2019, WGISS analysed ECV Inventory 2.0 (available on climatemonitoring.info) to assess the overlap and adequacy of information to be potentially harvested from the ECV Inventory to fulfil part of the requirements of the IDN database;</a:t>
            </a:r>
          </a:p>
          <a:p>
            <a:pPr marL="711777" lvl="1" indent="-285750">
              <a:spcBef>
                <a:spcPts val="600"/>
              </a:spcBef>
              <a:spcAft>
                <a:spcPts val="600"/>
              </a:spcAft>
              <a:buFont typeface="Arial" panose="020B0604020202020204" pitchFamily="34" charset="0"/>
              <a:buChar char="•"/>
            </a:pPr>
            <a:r>
              <a:rPr lang="en-GB" dirty="0"/>
              <a:t>4 issues for detected, not all of them have been </a:t>
            </a:r>
            <a:r>
              <a:rPr lang="en-GB" dirty="0" smtClean="0"/>
              <a:t>resolved</a:t>
            </a:r>
            <a:r>
              <a:rPr lang="en-GB" dirty="0"/>
              <a:t>;</a:t>
            </a:r>
            <a:endParaRPr lang="en-GB" dirty="0" smtClean="0"/>
          </a:p>
          <a:p>
            <a:pPr marL="285750" lvl="1" indent="-285750">
              <a:spcBef>
                <a:spcPts val="600"/>
              </a:spcBef>
              <a:spcAft>
                <a:spcPts val="600"/>
              </a:spcAft>
              <a:buFont typeface="Arial" panose="020B0604020202020204" pitchFamily="34" charset="0"/>
              <a:buChar char="•"/>
            </a:pPr>
            <a:r>
              <a:rPr lang="en-GB" sz="2200" dirty="0"/>
              <a:t>WGISS Carbon Portal and how to use and further evolve it. Received a presentation at </a:t>
            </a:r>
            <a:r>
              <a:rPr lang="en-GB" sz="2200" dirty="0" err="1"/>
              <a:t>WGClimate</a:t>
            </a:r>
            <a:r>
              <a:rPr lang="en-GB" sz="2200" dirty="0"/>
              <a:t> #11 and liked the tool and see lots of potential to use it for all CEOS Carbon Activities to create a shopping window for the related data – will discuss this further at </a:t>
            </a:r>
            <a:r>
              <a:rPr lang="en-GB" sz="2200" dirty="0" err="1"/>
              <a:t>WGClimate</a:t>
            </a:r>
            <a:r>
              <a:rPr lang="en-GB" sz="2200" dirty="0"/>
              <a:t> #12 in Q1/2020;</a:t>
            </a:r>
          </a:p>
          <a:p>
            <a:pPr marL="285750" lvl="1" indent="-285750">
              <a:spcBef>
                <a:spcPts val="600"/>
              </a:spcBef>
              <a:spcAft>
                <a:spcPts val="600"/>
              </a:spcAft>
              <a:buFont typeface="Arial" panose="020B0604020202020204" pitchFamily="34" charset="0"/>
              <a:buChar char="•"/>
            </a:pPr>
            <a:r>
              <a:rPr lang="en-GB" sz="2200" dirty="0"/>
              <a:t>May work together on analysing automation potential for ECV Inventory population</a:t>
            </a:r>
            <a:r>
              <a:rPr lang="en-GB" sz="2200" dirty="0"/>
              <a:t>.</a:t>
            </a:r>
            <a:endParaRPr lang="en-GB" sz="2200" dirty="0"/>
          </a:p>
        </p:txBody>
      </p:sp>
      <p:sp>
        <p:nvSpPr>
          <p:cNvPr id="4" name="Content Placeholder 3"/>
          <p:cNvSpPr>
            <a:spLocks noGrp="1"/>
          </p:cNvSpPr>
          <p:nvPr>
            <p:ph sz="quarter" idx="11"/>
          </p:nvPr>
        </p:nvSpPr>
        <p:spPr>
          <a:xfrm>
            <a:off x="2588078" y="410935"/>
            <a:ext cx="6604000" cy="533400"/>
          </a:xfrm>
        </p:spPr>
        <p:txBody>
          <a:bodyPr/>
          <a:lstStyle/>
          <a:p>
            <a:r>
              <a:rPr lang="en-GB" dirty="0" smtClean="0"/>
              <a:t>Interactions </a:t>
            </a:r>
            <a:r>
              <a:rPr lang="en-GB" dirty="0" smtClean="0"/>
              <a:t>with WGISS</a:t>
            </a:r>
            <a:endParaRPr lang="en-GB" dirty="0"/>
          </a:p>
        </p:txBody>
      </p:sp>
    </p:spTree>
    <p:extLst>
      <p:ext uri="{BB962C8B-B14F-4D97-AF65-F5344CB8AC3E}">
        <p14:creationId xmlns:p14="http://schemas.microsoft.com/office/powerpoint/2010/main" val="3487343396"/>
      </p:ext>
    </p:extLst>
  </p:cSld>
  <p:clrMapOvr>
    <a:masterClrMapping/>
  </p:clrMapOvr>
  <p:transition spd="med"/>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4090</TotalTime>
  <Words>1392</Words>
  <Application>Microsoft Office PowerPoint</Application>
  <PresentationFormat>Widescreen</PresentationFormat>
  <Paragraphs>154</Paragraphs>
  <Slides>11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Bold</vt:lpstr>
      <vt:lpstr>Avenir Roman</vt:lpstr>
      <vt:lpstr>Calibri</vt:lpstr>
      <vt:lpstr>Courier New</vt:lpstr>
      <vt:lpstr>Droid Serif</vt:lpstr>
      <vt:lpstr>Helvetica</vt:lpstr>
      <vt:lpstr>Proxima Nova Regular</vt:lpstr>
      <vt:lpstr>Wingdings</vt:lpstr>
      <vt:lpstr>Wingdings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Joerg Schulz</cp:lastModifiedBy>
  <cp:revision>165</cp:revision>
  <cp:lastPrinted>2017-08-23T16:50:31Z</cp:lastPrinted>
  <dcterms:created xsi:type="dcterms:W3CDTF">2017-04-07T17:29:45Z</dcterms:created>
  <dcterms:modified xsi:type="dcterms:W3CDTF">2019-10-10T17:43:47Z</dcterms:modified>
</cp:coreProperties>
</file>