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"/>
  </p:notesMasterIdLst>
  <p:sldIdLst>
    <p:sldId id="282" r:id="rId2"/>
    <p:sldId id="288" r:id="rId3"/>
    <p:sldId id="289" r:id="rId4"/>
    <p:sldId id="290" r:id="rId5"/>
    <p:sldId id="291" r:id="rId6"/>
    <p:sldId id="275" r:id="rId7"/>
    <p:sldId id="292" r:id="rId8"/>
    <p:sldId id="286" r:id="rId9"/>
    <p:sldId id="278" r:id="rId10"/>
  </p:sldIdLst>
  <p:sldSz cx="9144000" cy="6858000" type="screen4x3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ke Smith" initials="LS" lastIdx="2" clrIdx="0">
    <p:extLst>
      <p:ext uri="{19B8F6BF-5375-455C-9EA6-DF929625EA0E}">
        <p15:presenceInfo xmlns:p15="http://schemas.microsoft.com/office/powerpoint/2012/main" userId="88bec4dde897cd6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5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6163" autoAdjust="0"/>
  </p:normalViewPr>
  <p:slideViewPr>
    <p:cSldViewPr>
      <p:cViewPr varScale="1">
        <p:scale>
          <a:sx n="69" d="100"/>
          <a:sy n="69" d="100"/>
        </p:scale>
        <p:origin x="1224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600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598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8287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763000" y="6629400"/>
            <a:ext cx="3048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>
              <a:defRPr lang="uk-UA" sz="1100" i="1" smtClean="0">
                <a:solidFill>
                  <a:schemeClr val="tx2"/>
                </a:solidFill>
                <a:latin typeface="+mj-lt"/>
                <a:ea typeface="+mj-ea"/>
                <a:cs typeface="Proxima Nova Regular"/>
              </a:defRPr>
            </a:lvl1pPr>
          </a:lstStyle>
          <a:p>
            <a:pPr defTabSz="914400"/>
            <a:fld id="{86CB4B4D-7CA3-9044-876B-883B54F8677D}" type="slidenum">
              <a:rPr lang="uk-UA" smtClean="0"/>
              <a:pPr defTabSz="914400"/>
              <a:t>‹#›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76200" y="1219200"/>
            <a:ext cx="8991600" cy="52578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+mj-lt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+mj-lt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+mj-lt"/>
                <a:cs typeface="Arial" panose="020B0604020202020204" pitchFamily="34" charset="0"/>
              </a:defRPr>
            </a:lvl3pPr>
            <a:lvl4pPr>
              <a:defRPr sz="2000">
                <a:latin typeface="+mj-lt"/>
                <a:cs typeface="Arial" panose="020B0604020202020204" pitchFamily="34" charset="0"/>
              </a:defRPr>
            </a:lvl4pPr>
            <a:lvl5pPr>
              <a:defRPr sz="20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1981200" y="152400"/>
            <a:ext cx="495300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dirty="0"/>
              <a:t>Title TBA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training.ceos.org/" TargetMode="External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hyperlink" Target="mailto:Lauren.M.Childs@nasa.gov" TargetMode="External"/><Relationship Id="rId4" Type="http://schemas.openxmlformats.org/officeDocument/2006/relationships/hyperlink" Target="mailto:andrew.m.lubawy@ama-inc.co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622789" y="2514600"/>
            <a:ext cx="8216411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lnSpc>
                <a:spcPct val="90000"/>
              </a:lnSpc>
              <a:defRPr sz="1800" b="0">
                <a:solidFill>
                  <a:srgbClr val="000000"/>
                </a:solidFill>
              </a:defRPr>
            </a:pPr>
            <a:r>
              <a:rPr lang="en-US" sz="4200" b="1" dirty="0" smtClean="0">
                <a:solidFill>
                  <a:srgbClr val="FFFFFF"/>
                </a:solidFill>
                <a:latin typeface="+mj-lt"/>
              </a:rPr>
              <a:t>WG Capacity Building &amp; Data Democracy (WGCapD)</a:t>
            </a:r>
            <a:endParaRPr sz="42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381000" y="3733800"/>
            <a:ext cx="5854212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ea typeface="Arial Bold"/>
                <a:cs typeface="Arial Bold"/>
                <a:sym typeface="Arial Bold"/>
              </a:rPr>
              <a:t>SP </a:t>
            </a:r>
            <a:r>
              <a:rPr lang="en-AU" dirty="0" err="1" smtClean="0">
                <a:solidFill>
                  <a:srgbClr val="FFFFFF"/>
                </a:solidFill>
                <a:ea typeface="Arial Bold"/>
                <a:cs typeface="Arial Bold"/>
                <a:sym typeface="Arial Bold"/>
              </a:rPr>
              <a:t>Aggrawal</a:t>
            </a:r>
            <a:r>
              <a:rPr lang="en-AU" dirty="0" smtClean="0">
                <a:solidFill>
                  <a:srgbClr val="FFFFFF"/>
                </a:solidFill>
                <a:ea typeface="Arial Bold"/>
                <a:cs typeface="Arial Bold"/>
                <a:sym typeface="Arial Bold"/>
              </a:rPr>
              <a:t>, ISRO and </a:t>
            </a:r>
            <a:r>
              <a:rPr lang="en-IN" dirty="0" smtClean="0">
                <a:solidFill>
                  <a:schemeClr val="bg1"/>
                </a:solidFill>
              </a:rPr>
              <a:t>Lauren </a:t>
            </a:r>
            <a:r>
              <a:rPr lang="en-IN" dirty="0">
                <a:solidFill>
                  <a:schemeClr val="bg1"/>
                </a:solidFill>
              </a:rPr>
              <a:t>M</a:t>
            </a:r>
            <a:r>
              <a:rPr lang="en-IN" dirty="0" smtClean="0">
                <a:solidFill>
                  <a:schemeClr val="bg1"/>
                </a:solidFill>
              </a:rPr>
              <a:t>.</a:t>
            </a:r>
            <a:r>
              <a:rPr lang="en-IN" dirty="0">
                <a:solidFill>
                  <a:schemeClr val="bg1"/>
                </a:solidFill>
              </a:rPr>
              <a:t> Childs, </a:t>
            </a:r>
            <a:r>
              <a:rPr lang="en-IN" dirty="0" smtClean="0">
                <a:solidFill>
                  <a:schemeClr val="bg1"/>
                </a:solidFill>
              </a:rPr>
              <a:t>NASA</a:t>
            </a:r>
            <a:r>
              <a:rPr lang="en-IN" dirty="0"/>
              <a:t> </a:t>
            </a:r>
            <a:r>
              <a:rPr lang="en-AU" dirty="0" smtClean="0">
                <a:solidFill>
                  <a:srgbClr val="FFFFFF"/>
                </a:solidFill>
                <a:ea typeface="Arial Bold"/>
                <a:cs typeface="Arial Bold"/>
                <a:sym typeface="Arial Bold"/>
              </a:rPr>
              <a:t> </a:t>
            </a:r>
          </a:p>
          <a:p>
            <a:pPr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err="1" smtClean="0">
                <a:solidFill>
                  <a:srgbClr val="FFFFFF"/>
                </a:solidFill>
                <a:ea typeface="Arial Bold"/>
                <a:cs typeface="Arial Bold"/>
                <a:sym typeface="Arial Bold"/>
              </a:rPr>
              <a:t>WGCapD</a:t>
            </a:r>
            <a:endParaRPr lang="en-AU"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WGISS-48</a:t>
            </a:r>
            <a:endParaRPr lang="en-AU"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CEOS Working Group Reports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Hanoi, Vietnam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11 </a:t>
            </a: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October </a:t>
            </a:r>
            <a:r>
              <a:rPr lang="en-AU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2019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622789" y="1217405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622789" y="2246634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</a:p>
        </p:txBody>
      </p:sp>
    </p:spTree>
    <p:extLst>
      <p:ext uri="{BB962C8B-B14F-4D97-AF65-F5344CB8AC3E}">
        <p14:creationId xmlns:p14="http://schemas.microsoft.com/office/powerpoint/2010/main" val="36623876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2D9F1E-0357-F24A-BDD0-DD954DC215A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2</a:t>
            </a:fld>
            <a:endParaRPr lang="uk-U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B163B6-507E-8640-AEF5-099E562E021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133600" y="304800"/>
            <a:ext cx="5638800" cy="533400"/>
          </a:xfrm>
        </p:spPr>
        <p:txBody>
          <a:bodyPr/>
          <a:lstStyle/>
          <a:p>
            <a:pPr algn="l"/>
            <a:r>
              <a:rPr lang="en-US" sz="2800" dirty="0" smtClean="0"/>
              <a:t>Objectives &amp; Members</a:t>
            </a:r>
            <a:endParaRPr lang="en-US" sz="2800" dirty="0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0"/>
          </p:nvPr>
        </p:nvSpPr>
        <p:spPr>
          <a:xfrm>
            <a:off x="114000" y="1402773"/>
            <a:ext cx="6515400" cy="5101935"/>
          </a:xfrm>
        </p:spPr>
        <p:txBody>
          <a:bodyPr/>
          <a:lstStyle/>
          <a:p>
            <a:pPr marL="0" indent="0" fontAlgn="base">
              <a:buClr>
                <a:srgbClr val="002569"/>
              </a:buClr>
              <a:buNone/>
            </a:pPr>
            <a:r>
              <a:rPr lang="en-US" b="1" dirty="0" smtClean="0"/>
              <a:t>1. Establishing</a:t>
            </a:r>
            <a:r>
              <a:rPr lang="en-US" b="1" dirty="0"/>
              <a:t> effective </a:t>
            </a:r>
            <a:r>
              <a:rPr lang="en-US" b="1" dirty="0" smtClean="0"/>
              <a:t>coordination and partnerships among CEOS </a:t>
            </a:r>
            <a:r>
              <a:rPr lang="en-US" dirty="0" smtClean="0"/>
              <a:t>agencies offering EO education and training </a:t>
            </a:r>
            <a:r>
              <a:rPr lang="en-US" b="1" dirty="0"/>
              <a:t> </a:t>
            </a:r>
            <a:endParaRPr lang="en-US" dirty="0"/>
          </a:p>
          <a:p>
            <a:pPr marL="635000" indent="-285750" fontAlgn="base">
              <a:buFont typeface="Wingdings" panose="05000000000000000000" pitchFamily="2" charset="2"/>
              <a:buChar char="§"/>
            </a:pPr>
            <a:r>
              <a:rPr lang="en-US" sz="1600" b="0" dirty="0" smtClean="0"/>
              <a:t>Facilitate education and trainings </a:t>
            </a:r>
          </a:p>
          <a:p>
            <a:pPr marL="635000" indent="-285750" fontAlgn="base">
              <a:buFont typeface="Wingdings" panose="05000000000000000000" pitchFamily="2" charset="2"/>
              <a:buChar char="§"/>
            </a:pPr>
            <a:r>
              <a:rPr lang="en-US" sz="1600" b="0" dirty="0" smtClean="0"/>
              <a:t>Exploit the cumulative capabilities of CEOS Agencies </a:t>
            </a:r>
          </a:p>
          <a:p>
            <a:pPr marL="635000" indent="-285750" fontAlgn="base">
              <a:buFont typeface="Wingdings" panose="05000000000000000000" pitchFamily="2" charset="2"/>
              <a:buChar char="§"/>
            </a:pPr>
            <a:r>
              <a:rPr lang="en-US" sz="1600" b="0" dirty="0" smtClean="0"/>
              <a:t>Partner with local &amp; regional partners to increase effectiveness and decrease duplication</a:t>
            </a:r>
          </a:p>
          <a:p>
            <a:pPr marL="635000" indent="-285750" fontAlgn="base">
              <a:buFont typeface="Wingdings" panose="05000000000000000000" pitchFamily="2" charset="2"/>
              <a:buChar char="§"/>
            </a:pPr>
            <a:r>
              <a:rPr lang="en-US" sz="1600" b="0" dirty="0" smtClean="0"/>
              <a:t>Focus on user needs for data and capabilities to inform action </a:t>
            </a:r>
          </a:p>
          <a:p>
            <a:pPr marL="0" indent="0" fontAlgn="base">
              <a:spcBef>
                <a:spcPts val="1200"/>
              </a:spcBef>
              <a:buClr>
                <a:srgbClr val="002569"/>
              </a:buClr>
              <a:buNone/>
            </a:pPr>
            <a:r>
              <a:rPr lang="en-US" b="1" dirty="0" smtClean="0"/>
              <a:t>2. Working with CEOS entities to address data accessibility </a:t>
            </a:r>
            <a:endParaRPr lang="en-US" dirty="0" smtClean="0"/>
          </a:p>
          <a:p>
            <a:pPr marL="638175" indent="-285750" fontAlgn="base">
              <a:buFont typeface="Wingdings" panose="05000000000000000000" pitchFamily="2" charset="2"/>
              <a:buChar char="§"/>
            </a:pPr>
            <a:r>
              <a:rPr lang="en-US" sz="1600" b="0" dirty="0" smtClean="0"/>
              <a:t>Work </a:t>
            </a:r>
            <a:r>
              <a:rPr lang="en-US" sz="1600" b="0" dirty="0"/>
              <a:t>closely with CEOS entities to increase data </a:t>
            </a:r>
            <a:r>
              <a:rPr lang="en-US" sz="1600" b="0" dirty="0" smtClean="0"/>
              <a:t>accessibility</a:t>
            </a:r>
          </a:p>
          <a:p>
            <a:pPr marL="638175" indent="-285750" fontAlgn="base">
              <a:buFont typeface="Wingdings" panose="05000000000000000000" pitchFamily="2" charset="2"/>
              <a:buChar char="§"/>
            </a:pPr>
            <a:r>
              <a:rPr lang="en-US" sz="1600" b="0" dirty="0" smtClean="0"/>
              <a:t>Publicize </a:t>
            </a:r>
            <a:r>
              <a:rPr lang="en-US" sz="1600" b="0" dirty="0"/>
              <a:t>resources, datasets, and software </a:t>
            </a:r>
            <a:endParaRPr lang="en-US" sz="1600" b="0" dirty="0" smtClean="0"/>
          </a:p>
          <a:p>
            <a:pPr marL="638175" indent="-285750" fontAlgn="base">
              <a:buFont typeface="Wingdings" panose="05000000000000000000" pitchFamily="2" charset="2"/>
              <a:buChar char="§"/>
            </a:pPr>
            <a:r>
              <a:rPr lang="en-US" sz="1600" b="0" dirty="0" smtClean="0"/>
              <a:t>Promote </a:t>
            </a:r>
            <a:r>
              <a:rPr lang="en-US" sz="1600" b="0" dirty="0"/>
              <a:t>the use of dissemination systems </a:t>
            </a:r>
            <a:r>
              <a:rPr lang="en-US" sz="1600" b="0" dirty="0" smtClean="0"/>
              <a:t>to </a:t>
            </a:r>
            <a:r>
              <a:rPr lang="en-US" sz="1600" b="0" dirty="0"/>
              <a:t>effectively reach areas that lack consistent internet access </a:t>
            </a:r>
            <a:endParaRPr lang="en-US" sz="1600" b="0" dirty="0" smtClean="0"/>
          </a:p>
          <a:p>
            <a:pPr marL="638175" indent="-285750" fontAlgn="base">
              <a:buFont typeface="Wingdings" panose="05000000000000000000" pitchFamily="2" charset="2"/>
              <a:buChar char="§"/>
            </a:pPr>
            <a:r>
              <a:rPr lang="en-US" sz="1600" b="0" dirty="0" smtClean="0"/>
              <a:t>Organize </a:t>
            </a:r>
            <a:r>
              <a:rPr lang="en-US" sz="1600" b="0" dirty="0"/>
              <a:t>workshops and training activities to provide individual and institutional capacity to effectively use </a:t>
            </a:r>
            <a:r>
              <a:rPr lang="en-US" sz="1600" b="0" dirty="0" smtClean="0"/>
              <a:t>EO resources</a:t>
            </a:r>
            <a:endParaRPr lang="en-US" sz="1600" b="0" dirty="0"/>
          </a:p>
        </p:txBody>
      </p:sp>
      <p:sp>
        <p:nvSpPr>
          <p:cNvPr id="8" name="Rectangle 7"/>
          <p:cNvSpPr/>
          <p:nvPr/>
        </p:nvSpPr>
        <p:spPr>
          <a:xfrm>
            <a:off x="6605516" y="1524000"/>
            <a:ext cx="2309884" cy="5000875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FF9A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40" tIns="91440" rIns="91440" bIns="91440" numCol="1" spcCol="38100" rtlCol="0" anchor="t">
            <a:noAutofit/>
          </a:bodyPr>
          <a:lstStyle/>
          <a:p>
            <a:pPr algn="ctr" defTabSz="457200" latinLnBrk="1" hangingPunct="0">
              <a:spcAft>
                <a:spcPts val="1200"/>
              </a:spcAft>
            </a:pPr>
            <a:r>
              <a:rPr lang="en-US" sz="2800" b="1" i="1" dirty="0" smtClean="0">
                <a:solidFill>
                  <a:srgbClr val="002569"/>
                </a:solidFill>
              </a:rPr>
              <a:t>Members</a:t>
            </a:r>
            <a:r>
              <a:rPr lang="en-US" sz="2800" dirty="0" smtClean="0">
                <a:solidFill>
                  <a:srgbClr val="002569"/>
                </a:solidFill>
              </a:rPr>
              <a:t> </a:t>
            </a:r>
          </a:p>
          <a:p>
            <a:pPr algn="ctr" defTabSz="457200" latinLnBrk="1" hangingPunct="0"/>
            <a:r>
              <a:rPr lang="en-US" dirty="0">
                <a:solidFill>
                  <a:srgbClr val="002569"/>
                </a:solidFill>
              </a:rPr>
              <a:t>CONAE, </a:t>
            </a:r>
            <a:r>
              <a:rPr lang="en-US" dirty="0" smtClean="0">
                <a:solidFill>
                  <a:srgbClr val="002569"/>
                </a:solidFill>
              </a:rPr>
              <a:t>CNES,</a:t>
            </a:r>
          </a:p>
          <a:p>
            <a:pPr algn="ctr" defTabSz="457200" latinLnBrk="1" hangingPunct="0"/>
            <a:r>
              <a:rPr lang="en-US" dirty="0" smtClean="0">
                <a:solidFill>
                  <a:srgbClr val="002569"/>
                </a:solidFill>
              </a:rPr>
              <a:t>CRECTEALC,</a:t>
            </a:r>
          </a:p>
          <a:p>
            <a:pPr algn="ctr" defTabSz="457200" latinLnBrk="1" hangingPunct="0"/>
            <a:r>
              <a:rPr lang="en-US" dirty="0" smtClean="0">
                <a:solidFill>
                  <a:srgbClr val="002569"/>
                </a:solidFill>
              </a:rPr>
              <a:t>CSA</a:t>
            </a:r>
            <a:r>
              <a:rPr lang="en-US" dirty="0">
                <a:solidFill>
                  <a:srgbClr val="002569"/>
                </a:solidFill>
              </a:rPr>
              <a:t>, DLR, DOI, EC, </a:t>
            </a:r>
            <a:endParaRPr lang="en-US" dirty="0" smtClean="0">
              <a:solidFill>
                <a:srgbClr val="002569"/>
              </a:solidFill>
            </a:endParaRPr>
          </a:p>
          <a:p>
            <a:pPr algn="ctr" defTabSz="457200" latinLnBrk="1" hangingPunct="0"/>
            <a:r>
              <a:rPr lang="en-US" dirty="0" smtClean="0">
                <a:solidFill>
                  <a:srgbClr val="002569"/>
                </a:solidFill>
              </a:rPr>
              <a:t>ESA, EUMETSAT</a:t>
            </a:r>
            <a:r>
              <a:rPr lang="en-US" dirty="0">
                <a:solidFill>
                  <a:srgbClr val="002569"/>
                </a:solidFill>
              </a:rPr>
              <a:t>, </a:t>
            </a:r>
            <a:endParaRPr lang="en-US" dirty="0" smtClean="0">
              <a:solidFill>
                <a:srgbClr val="002569"/>
              </a:solidFill>
            </a:endParaRPr>
          </a:p>
          <a:p>
            <a:pPr algn="ctr" defTabSz="457200" latinLnBrk="1" hangingPunct="0"/>
            <a:r>
              <a:rPr lang="en-US" dirty="0" smtClean="0">
                <a:solidFill>
                  <a:srgbClr val="002569"/>
                </a:solidFill>
              </a:rPr>
              <a:t>GODAN</a:t>
            </a:r>
            <a:r>
              <a:rPr lang="en-US" dirty="0">
                <a:solidFill>
                  <a:srgbClr val="002569"/>
                </a:solidFill>
              </a:rPr>
              <a:t>, </a:t>
            </a:r>
            <a:r>
              <a:rPr lang="en-US" dirty="0" smtClean="0">
                <a:solidFill>
                  <a:srgbClr val="002569"/>
                </a:solidFill>
              </a:rPr>
              <a:t>ISRO-IIRS</a:t>
            </a:r>
            <a:r>
              <a:rPr lang="en-US" dirty="0">
                <a:solidFill>
                  <a:srgbClr val="002569"/>
                </a:solidFill>
              </a:rPr>
              <a:t>, </a:t>
            </a:r>
            <a:endParaRPr lang="en-US" dirty="0" smtClean="0">
              <a:solidFill>
                <a:srgbClr val="002569"/>
              </a:solidFill>
            </a:endParaRPr>
          </a:p>
          <a:p>
            <a:pPr algn="ctr" defTabSz="457200" latinLnBrk="1" hangingPunct="0"/>
            <a:r>
              <a:rPr lang="en-US" dirty="0" smtClean="0">
                <a:solidFill>
                  <a:srgbClr val="002569"/>
                </a:solidFill>
              </a:rPr>
              <a:t>INPE</a:t>
            </a:r>
            <a:r>
              <a:rPr lang="en-US" dirty="0">
                <a:solidFill>
                  <a:srgbClr val="002569"/>
                </a:solidFill>
              </a:rPr>
              <a:t>, IRD, </a:t>
            </a:r>
            <a:r>
              <a:rPr lang="en-US" dirty="0" smtClean="0">
                <a:solidFill>
                  <a:srgbClr val="002569"/>
                </a:solidFill>
              </a:rPr>
              <a:t>JAXA</a:t>
            </a:r>
            <a:r>
              <a:rPr lang="en-US" dirty="0">
                <a:solidFill>
                  <a:srgbClr val="002569"/>
                </a:solidFill>
              </a:rPr>
              <a:t>, </a:t>
            </a:r>
            <a:endParaRPr lang="en-US" dirty="0" smtClean="0">
              <a:solidFill>
                <a:srgbClr val="002569"/>
              </a:solidFill>
            </a:endParaRPr>
          </a:p>
          <a:p>
            <a:pPr algn="ctr" defTabSz="457200" latinLnBrk="1" hangingPunct="0"/>
            <a:r>
              <a:rPr lang="en-US" dirty="0" smtClean="0">
                <a:solidFill>
                  <a:srgbClr val="002569"/>
                </a:solidFill>
              </a:rPr>
              <a:t>NASA, NOAA</a:t>
            </a:r>
            <a:r>
              <a:rPr lang="en-US" dirty="0">
                <a:solidFill>
                  <a:srgbClr val="002569"/>
                </a:solidFill>
              </a:rPr>
              <a:t>, </a:t>
            </a:r>
            <a:endParaRPr lang="en-US" dirty="0" smtClean="0">
              <a:solidFill>
                <a:srgbClr val="002569"/>
              </a:solidFill>
            </a:endParaRPr>
          </a:p>
          <a:p>
            <a:pPr algn="ctr" defTabSz="457200" latinLnBrk="1" hangingPunct="0"/>
            <a:r>
              <a:rPr lang="en-US" dirty="0" smtClean="0">
                <a:solidFill>
                  <a:srgbClr val="002569"/>
                </a:solidFill>
              </a:rPr>
              <a:t>RCMRD</a:t>
            </a:r>
            <a:r>
              <a:rPr lang="en-US" dirty="0">
                <a:solidFill>
                  <a:srgbClr val="002569"/>
                </a:solidFill>
              </a:rPr>
              <a:t>, </a:t>
            </a:r>
            <a:endParaRPr lang="en-US" dirty="0" smtClean="0">
              <a:solidFill>
                <a:srgbClr val="002569"/>
              </a:solidFill>
            </a:endParaRPr>
          </a:p>
          <a:p>
            <a:pPr algn="ctr" defTabSz="457200" latinLnBrk="1" hangingPunct="0"/>
            <a:r>
              <a:rPr lang="en-US" dirty="0" smtClean="0">
                <a:solidFill>
                  <a:srgbClr val="002569"/>
                </a:solidFill>
              </a:rPr>
              <a:t>ROSCOSMOS</a:t>
            </a:r>
            <a:r>
              <a:rPr lang="en-US" dirty="0">
                <a:solidFill>
                  <a:srgbClr val="002569"/>
                </a:solidFill>
              </a:rPr>
              <a:t>, </a:t>
            </a:r>
            <a:endParaRPr lang="en-US" dirty="0" smtClean="0">
              <a:solidFill>
                <a:srgbClr val="002569"/>
              </a:solidFill>
            </a:endParaRPr>
          </a:p>
          <a:p>
            <a:pPr algn="ctr" defTabSz="457200" latinLnBrk="1" hangingPunct="0"/>
            <a:r>
              <a:rPr lang="en-US" dirty="0" smtClean="0">
                <a:solidFill>
                  <a:srgbClr val="002569"/>
                </a:solidFill>
              </a:rPr>
              <a:t>SANSA</a:t>
            </a:r>
            <a:r>
              <a:rPr lang="en-US" dirty="0">
                <a:solidFill>
                  <a:srgbClr val="002569"/>
                </a:solidFill>
              </a:rPr>
              <a:t>, SWF, </a:t>
            </a:r>
            <a:endParaRPr lang="en-US" dirty="0" smtClean="0">
              <a:solidFill>
                <a:srgbClr val="002569"/>
              </a:solidFill>
            </a:endParaRPr>
          </a:p>
          <a:p>
            <a:pPr algn="ctr" latinLnBrk="1" hangingPunct="0"/>
            <a:r>
              <a:rPr lang="en-US" dirty="0" smtClean="0">
                <a:solidFill>
                  <a:srgbClr val="002569"/>
                </a:solidFill>
              </a:rPr>
              <a:t>GEOGLAM, </a:t>
            </a:r>
            <a:r>
              <a:rPr lang="en-US" dirty="0"/>
              <a:t>UK </a:t>
            </a:r>
            <a:endParaRPr lang="en-US" dirty="0" smtClean="0"/>
          </a:p>
          <a:p>
            <a:pPr algn="ctr" latinLnBrk="1" hangingPunct="0"/>
            <a:r>
              <a:rPr lang="en-US" dirty="0" smtClean="0"/>
              <a:t>Space Agency</a:t>
            </a:r>
            <a:r>
              <a:rPr lang="en-US" dirty="0"/>
              <a:t>, </a:t>
            </a:r>
            <a:endParaRPr lang="en-US" dirty="0" smtClean="0"/>
          </a:p>
          <a:p>
            <a:pPr algn="ctr" latinLnBrk="1" hangingPunct="0"/>
            <a:r>
              <a:rPr lang="en-US" dirty="0" smtClean="0"/>
              <a:t>UNOOSA</a:t>
            </a:r>
            <a:r>
              <a:rPr lang="en-US" dirty="0">
                <a:solidFill>
                  <a:srgbClr val="002569"/>
                </a:solidFill>
              </a:rPr>
              <a:t>, </a:t>
            </a:r>
            <a:r>
              <a:rPr lang="en-US" dirty="0" smtClean="0">
                <a:solidFill>
                  <a:srgbClr val="002569"/>
                </a:solidFill>
              </a:rPr>
              <a:t>USGS</a:t>
            </a:r>
            <a:r>
              <a:rPr lang="en-US" dirty="0">
                <a:solidFill>
                  <a:srgbClr val="002569"/>
                </a:solidFill>
              </a:rPr>
              <a:t>, </a:t>
            </a:r>
            <a:endParaRPr lang="en-US" dirty="0" smtClean="0">
              <a:solidFill>
                <a:srgbClr val="002569"/>
              </a:solidFill>
            </a:endParaRPr>
          </a:p>
          <a:p>
            <a:pPr algn="ctr" latinLnBrk="1" hangingPunct="0"/>
            <a:r>
              <a:rPr lang="en-US" dirty="0" smtClean="0">
                <a:solidFill>
                  <a:srgbClr val="002569"/>
                </a:solidFill>
              </a:rPr>
              <a:t>VNSC-VAST</a:t>
            </a:r>
            <a:r>
              <a:rPr lang="en-US" dirty="0">
                <a:solidFill>
                  <a:srgbClr val="002569"/>
                </a:solidFill>
              </a:rPr>
              <a:t>, </a:t>
            </a:r>
            <a:endParaRPr lang="en-US" dirty="0" smtClean="0">
              <a:solidFill>
                <a:srgbClr val="002569"/>
              </a:solidFill>
            </a:endParaRPr>
          </a:p>
          <a:p>
            <a:pPr algn="ctr" defTabSz="457200" latinLnBrk="1" hangingPunct="0"/>
            <a:r>
              <a:rPr lang="en-US" dirty="0" smtClean="0">
                <a:solidFill>
                  <a:srgbClr val="002569"/>
                </a:solidFill>
              </a:rPr>
              <a:t>WMO/CGMS</a:t>
            </a:r>
            <a:endParaRPr lang="en-US" dirty="0">
              <a:solidFill>
                <a:srgbClr val="0025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8387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3</a:t>
            </a:fld>
            <a:endParaRPr lang="uk-UA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8B163B6-507E-8640-AEF5-099E562E021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133600" y="304800"/>
            <a:ext cx="5638800" cy="533400"/>
          </a:xfrm>
        </p:spPr>
        <p:txBody>
          <a:bodyPr/>
          <a:lstStyle/>
          <a:p>
            <a:pPr algn="l"/>
            <a:r>
              <a:rPr lang="en-US" sz="2800" dirty="0" smtClean="0"/>
              <a:t>WGCapD Activities</a:t>
            </a:r>
            <a:endParaRPr lang="en-US" sz="2800" dirty="0"/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5257801" y="1219200"/>
            <a:ext cx="3809999" cy="5101935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kern="0" dirty="0" smtClean="0"/>
              <a:t>Workshops</a:t>
            </a:r>
            <a:endParaRPr lang="en-US" b="1" kern="0" dirty="0" smtClean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/>
              <a:t>Organize </a:t>
            </a:r>
            <a:r>
              <a:rPr lang="en-US" dirty="0"/>
              <a:t>free training workshops for participants around the </a:t>
            </a:r>
            <a:r>
              <a:rPr lang="en-US" dirty="0" smtClean="0"/>
              <a:t>globe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kern="0" dirty="0" smtClean="0"/>
              <a:t>EO Training Workshops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b="1" kern="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kern="0" dirty="0" smtClean="0"/>
              <a:t>Thematic Training Workshops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b="1" kern="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b="1" kern="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kern="0" dirty="0" smtClean="0"/>
              <a:t>Regional Workshops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kern="0" dirty="0"/>
              <a:t>GEO – </a:t>
            </a:r>
            <a:r>
              <a:rPr lang="en-US" kern="0" dirty="0" err="1"/>
              <a:t>AmeriGEO</a:t>
            </a:r>
            <a:r>
              <a:rPr lang="en-US" kern="0" dirty="0"/>
              <a:t> &amp; </a:t>
            </a:r>
            <a:r>
              <a:rPr lang="en-US" kern="0" dirty="0" err="1"/>
              <a:t>AfriGEO</a:t>
            </a:r>
            <a:endParaRPr lang="en-US" kern="0" dirty="0"/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kern="0" dirty="0" smtClean="0"/>
              <a:t>Southeast Asia</a:t>
            </a: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5257802" y="3226720"/>
            <a:ext cx="3693822" cy="58328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 smtClean="0"/>
              <a:t>SAR trainings</a:t>
            </a:r>
            <a:endParaRPr lang="en-US" dirty="0"/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kern="0" dirty="0" smtClean="0"/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5266315" y="4391422"/>
            <a:ext cx="3687628" cy="1323578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 smtClean="0"/>
              <a:t>Forest monitoring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 smtClean="0"/>
              <a:t>Flooding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 smtClean="0"/>
              <a:t>Etc. 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0"/>
          </p:nvPr>
        </p:nvSpPr>
        <p:spPr>
          <a:xfrm>
            <a:off x="166255" y="1219201"/>
            <a:ext cx="4405745" cy="5101934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dirty="0" smtClean="0"/>
              <a:t>E-Learning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/>
              <a:t>Organize </a:t>
            </a:r>
            <a:r>
              <a:rPr lang="en-US" dirty="0"/>
              <a:t>free E-Learning courses and </a:t>
            </a:r>
            <a:r>
              <a:rPr lang="en-US" dirty="0" smtClean="0"/>
              <a:t>webinars for </a:t>
            </a:r>
            <a:r>
              <a:rPr lang="en-US" dirty="0"/>
              <a:t>participants around the </a:t>
            </a:r>
            <a:r>
              <a:rPr lang="en-US" dirty="0" smtClean="0"/>
              <a:t>globe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/>
              <a:t>Webinars</a:t>
            </a:r>
            <a:r>
              <a:rPr lang="en-US" dirty="0" smtClean="0"/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/>
              <a:t>MOOCs</a:t>
            </a:r>
            <a:r>
              <a:rPr lang="en-US" dirty="0" smtClean="0"/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3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493" y="2716290"/>
            <a:ext cx="1076206" cy="1392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Content Placeholder 3"/>
          <p:cNvSpPr txBox="1">
            <a:spLocks/>
          </p:cNvSpPr>
          <p:nvPr/>
        </p:nvSpPr>
        <p:spPr>
          <a:xfrm>
            <a:off x="166255" y="3193869"/>
            <a:ext cx="3779443" cy="965958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kern="0" dirty="0"/>
              <a:t>Future Data Architecture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kern="0" dirty="0" smtClean="0"/>
              <a:t>Sustainable Development Goals</a:t>
            </a:r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166255" y="5022669"/>
            <a:ext cx="3452156" cy="965958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 smtClean="0"/>
              <a:t>Echoes </a:t>
            </a:r>
            <a:r>
              <a:rPr lang="en-US" dirty="0"/>
              <a:t>in Space: Introduction to Radar Remote Sensing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kern="0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49" t="1604" r="2361" b="7743"/>
          <a:stretch/>
        </p:blipFill>
        <p:spPr>
          <a:xfrm>
            <a:off x="3386072" y="3681154"/>
            <a:ext cx="1605471" cy="883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693" y="4347296"/>
            <a:ext cx="1515215" cy="1010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246" y="5230305"/>
            <a:ext cx="1394754" cy="929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2" t="34239" r="15073" b="29757"/>
          <a:stretch/>
        </p:blipFill>
        <p:spPr>
          <a:xfrm>
            <a:off x="3112834" y="5943600"/>
            <a:ext cx="2211967" cy="698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68788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F288D-310B-3F4B-A703-E793552002B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81200" y="152400"/>
            <a:ext cx="5562600" cy="838200"/>
          </a:xfrm>
        </p:spPr>
        <p:txBody>
          <a:bodyPr anchor="ctr"/>
          <a:lstStyle/>
          <a:p>
            <a:pPr algn="l">
              <a:lnSpc>
                <a:spcPct val="90000"/>
              </a:lnSpc>
              <a:spcBef>
                <a:spcPts val="0"/>
              </a:spcBef>
            </a:pPr>
            <a:r>
              <a:rPr lang="en-US" dirty="0" smtClean="0"/>
              <a:t>Accomplishments: </a:t>
            </a:r>
          </a:p>
          <a:p>
            <a:pPr algn="l">
              <a:lnSpc>
                <a:spcPct val="90000"/>
              </a:lnSpc>
              <a:spcBef>
                <a:spcPts val="0"/>
              </a:spcBef>
            </a:pPr>
            <a:r>
              <a:rPr lang="en-US" sz="2400" i="1" dirty="0" smtClean="0"/>
              <a:t>Webinars &amp; MOOCs Supported</a:t>
            </a:r>
            <a:endParaRPr lang="en-US" sz="2400" i="1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EA59182-9008-FF4C-97EB-CF4B82922312}"/>
              </a:ext>
            </a:extLst>
          </p:cNvPr>
          <p:cNvSpPr txBox="1">
            <a:spLocks/>
          </p:cNvSpPr>
          <p:nvPr/>
        </p:nvSpPr>
        <p:spPr>
          <a:xfrm>
            <a:off x="304800" y="1371599"/>
            <a:ext cx="2895600" cy="18288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 b="1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buFont typeface="Wingdings" panose="05000000000000000000" pitchFamily="2" charset="2"/>
              <a:buChar char="ü"/>
            </a:pPr>
            <a:r>
              <a:rPr lang="en-US" dirty="0" smtClean="0"/>
              <a:t>CB-41</a:t>
            </a:r>
          </a:p>
          <a:p>
            <a:pPr marL="0" indent="0" defTabSz="914400">
              <a:buNone/>
            </a:pPr>
            <a:r>
              <a:rPr lang="en-US" sz="1600" b="0" dirty="0"/>
              <a:t>Collaboration between </a:t>
            </a:r>
            <a:r>
              <a:rPr lang="en-US" sz="1600" b="0" dirty="0" smtClean="0"/>
              <a:t>AHT-SDG </a:t>
            </a:r>
            <a:r>
              <a:rPr lang="en-US" sz="1600" b="0" dirty="0"/>
              <a:t>and WGCapD to </a:t>
            </a:r>
            <a:r>
              <a:rPr lang="en-US" sz="1600" b="0" dirty="0" err="1"/>
              <a:t>organise</a:t>
            </a:r>
            <a:r>
              <a:rPr lang="en-US" sz="1600" b="0" dirty="0"/>
              <a:t> SDG-related training and capacity building related to the use of space-based EO to meet the data challenges of the 2030 Agenda for Sustainable Development</a:t>
            </a:r>
            <a:endParaRPr lang="en-US" sz="1600" dirty="0" smtClean="0"/>
          </a:p>
          <a:p>
            <a:pPr marL="0" indent="0" defTabSz="914400">
              <a:buFont typeface="Arial"/>
              <a:buNone/>
            </a:pPr>
            <a:r>
              <a:rPr lang="en-US" sz="1600" dirty="0" smtClean="0"/>
              <a:t>SDG Awareness Webinar</a:t>
            </a:r>
          </a:p>
          <a:p>
            <a:pPr marL="0" indent="0" defTabSz="914400">
              <a:buFont typeface="Arial"/>
              <a:buNone/>
            </a:pPr>
            <a:r>
              <a:rPr lang="en-US" sz="1600" dirty="0" smtClean="0"/>
              <a:t>Dec 19, 2018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EA59182-9008-FF4C-97EB-CF4B82922312}"/>
              </a:ext>
            </a:extLst>
          </p:cNvPr>
          <p:cNvSpPr txBox="1">
            <a:spLocks/>
          </p:cNvSpPr>
          <p:nvPr/>
        </p:nvSpPr>
        <p:spPr>
          <a:xfrm>
            <a:off x="6096000" y="1371599"/>
            <a:ext cx="2895600" cy="2590801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 b="1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buFont typeface="Wingdings" panose="05000000000000000000" pitchFamily="2" charset="2"/>
              <a:buChar char="ü"/>
            </a:pPr>
            <a:r>
              <a:rPr lang="en-US" dirty="0" smtClean="0"/>
              <a:t>CB-28</a:t>
            </a:r>
          </a:p>
          <a:p>
            <a:pPr marL="0" indent="0" defTabSz="914400">
              <a:buNone/>
            </a:pPr>
            <a:r>
              <a:rPr lang="en-US" sz="1600" b="0" dirty="0"/>
              <a:t>Conduct global capacity building courses through a multi-lingual MOOC on radar backscatter </a:t>
            </a:r>
            <a:endParaRPr lang="en-US" sz="1600" b="0" dirty="0" smtClean="0"/>
          </a:p>
          <a:p>
            <a:pPr marL="0" indent="0" defTabSz="914400">
              <a:buNone/>
            </a:pPr>
            <a:r>
              <a:rPr lang="en-US" sz="1600" dirty="0" smtClean="0"/>
              <a:t>Introduction to Radar Remote Sensing MOOC</a:t>
            </a:r>
          </a:p>
          <a:p>
            <a:pPr marL="0" indent="0" defTabSz="914400">
              <a:buFont typeface="Arial"/>
              <a:buNone/>
            </a:pPr>
            <a:r>
              <a:rPr lang="en-US" sz="1600" dirty="0" smtClean="0"/>
              <a:t>Sept 16, 2019 to present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49" t="1604" r="2361" b="7743"/>
          <a:stretch/>
        </p:blipFill>
        <p:spPr>
          <a:xfrm>
            <a:off x="381000" y="4724400"/>
            <a:ext cx="2909455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399" y="3832597"/>
            <a:ext cx="2590801" cy="1096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3"/>
          <a:stretch/>
        </p:blipFill>
        <p:spPr>
          <a:xfrm>
            <a:off x="3570350" y="3981190"/>
            <a:ext cx="2231900" cy="2154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EA59182-9008-FF4C-97EB-CF4B82922312}"/>
              </a:ext>
            </a:extLst>
          </p:cNvPr>
          <p:cNvSpPr txBox="1">
            <a:spLocks/>
          </p:cNvSpPr>
          <p:nvPr/>
        </p:nvSpPr>
        <p:spPr>
          <a:xfrm>
            <a:off x="3290455" y="1371599"/>
            <a:ext cx="2653145" cy="18288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 b="1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buFont typeface="Wingdings" panose="05000000000000000000" pitchFamily="2" charset="2"/>
              <a:buChar char="ü"/>
            </a:pPr>
            <a:r>
              <a:rPr lang="en-US" dirty="0" smtClean="0"/>
              <a:t>CB-29</a:t>
            </a:r>
          </a:p>
          <a:p>
            <a:pPr marL="0" indent="0" defTabSz="914400">
              <a:buNone/>
            </a:pPr>
            <a:r>
              <a:rPr lang="en-US" sz="1600" b="0" dirty="0" smtClean="0"/>
              <a:t>Webinar series (5 </a:t>
            </a:r>
            <a:r>
              <a:rPr lang="en-US" sz="1600" b="0" dirty="0" err="1" smtClean="0"/>
              <a:t>nos</a:t>
            </a:r>
            <a:r>
              <a:rPr lang="en-US" sz="1600" b="0" dirty="0" smtClean="0"/>
              <a:t>) on Geospatial Technology for Wildfire Management supported by ISRO-NASA-ECMWF</a:t>
            </a:r>
            <a:endParaRPr lang="en-US" sz="1600" dirty="0" smtClean="0"/>
          </a:p>
          <a:p>
            <a:pPr marL="0" indent="0" defTabSz="914400">
              <a:buFont typeface="Arial"/>
              <a:buNone/>
            </a:pPr>
            <a:r>
              <a:rPr lang="en-US" sz="1600" dirty="0" smtClean="0"/>
              <a:t>Webinar Series</a:t>
            </a:r>
          </a:p>
          <a:p>
            <a:pPr marL="0" indent="0" defTabSz="914400">
              <a:buFont typeface="Arial"/>
              <a:buNone/>
            </a:pPr>
            <a:r>
              <a:rPr lang="en-US" sz="1600" dirty="0" smtClean="0"/>
              <a:t>Oct 1-29, 2019</a:t>
            </a:r>
          </a:p>
        </p:txBody>
      </p:sp>
    </p:spTree>
    <p:extLst>
      <p:ext uri="{BB962C8B-B14F-4D97-AF65-F5344CB8AC3E}">
        <p14:creationId xmlns:p14="http://schemas.microsoft.com/office/powerpoint/2010/main" val="34628955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F288D-310B-3F4B-A703-E793552002B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81200" y="152400"/>
            <a:ext cx="5562600" cy="838200"/>
          </a:xfrm>
        </p:spPr>
        <p:txBody>
          <a:bodyPr anchor="ctr"/>
          <a:lstStyle/>
          <a:p>
            <a:pPr algn="l">
              <a:lnSpc>
                <a:spcPct val="90000"/>
              </a:lnSpc>
              <a:spcBef>
                <a:spcPts val="0"/>
              </a:spcBef>
            </a:pPr>
            <a:r>
              <a:rPr lang="en-US" dirty="0" smtClean="0"/>
              <a:t>Accomplishments:</a:t>
            </a:r>
          </a:p>
          <a:p>
            <a:pPr algn="l">
              <a:lnSpc>
                <a:spcPct val="90000"/>
              </a:lnSpc>
              <a:spcBef>
                <a:spcPts val="0"/>
              </a:spcBef>
            </a:pPr>
            <a:r>
              <a:rPr lang="en-US" sz="2000" i="1" dirty="0" smtClean="0"/>
              <a:t>FDA-5 Joint WGISS-WGCapD Deliverable</a:t>
            </a:r>
            <a:endParaRPr lang="en-US" sz="1800" i="1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A59182-9008-FF4C-97EB-CF4B82922312}"/>
              </a:ext>
            </a:extLst>
          </p:cNvPr>
          <p:cNvSpPr txBox="1">
            <a:spLocks/>
          </p:cNvSpPr>
          <p:nvPr/>
        </p:nvSpPr>
        <p:spPr>
          <a:xfrm>
            <a:off x="228600" y="1409700"/>
            <a:ext cx="5867400" cy="85516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 b="1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buFont typeface="Wingdings" panose="05000000000000000000" pitchFamily="2" charset="2"/>
              <a:buChar char="ü"/>
            </a:pPr>
            <a:r>
              <a:rPr lang="en-US" dirty="0" smtClean="0"/>
              <a:t>FDA-5: </a:t>
            </a:r>
            <a:r>
              <a:rPr lang="en-US" b="0" dirty="0" smtClean="0"/>
              <a:t>FDA </a:t>
            </a:r>
            <a:r>
              <a:rPr lang="en-US" b="0" dirty="0"/>
              <a:t>awareness building and outreach</a:t>
            </a:r>
            <a:endParaRPr lang="en-US" dirty="0" smtClean="0"/>
          </a:p>
          <a:p>
            <a:pPr marL="0" indent="0" defTabSz="914400">
              <a:buFont typeface="Arial"/>
              <a:buNone/>
            </a:pPr>
            <a:r>
              <a:rPr lang="en-US" sz="1800" dirty="0" smtClean="0"/>
              <a:t>FDA Awareness Webinar conducted on Sept 4, 2019</a:t>
            </a:r>
            <a:endParaRPr lang="en-US" sz="1400" b="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409700"/>
            <a:ext cx="2562711" cy="193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EA59182-9008-FF4C-97EB-CF4B82922312}"/>
              </a:ext>
            </a:extLst>
          </p:cNvPr>
          <p:cNvSpPr txBox="1">
            <a:spLocks/>
          </p:cNvSpPr>
          <p:nvPr/>
        </p:nvSpPr>
        <p:spPr>
          <a:xfrm>
            <a:off x="228600" y="2286000"/>
            <a:ext cx="3810000" cy="39624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 b="1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228600" indent="-228600" defTabSz="914400"/>
            <a:r>
              <a:rPr lang="en-US" sz="1600" dirty="0" smtClean="0"/>
              <a:t>24 Attendees</a:t>
            </a:r>
            <a:r>
              <a:rPr lang="en-US" sz="1600" b="0" dirty="0" smtClean="0"/>
              <a:t>, representing…</a:t>
            </a:r>
            <a:endParaRPr lang="en-US" sz="1600" dirty="0" smtClean="0"/>
          </a:p>
          <a:p>
            <a:pPr marL="228600" indent="-228600" defTabSz="914400"/>
            <a:r>
              <a:rPr lang="en-US" sz="1600" dirty="0" smtClean="0"/>
              <a:t>11 </a:t>
            </a:r>
            <a:r>
              <a:rPr lang="en-US" sz="1600" dirty="0"/>
              <a:t>countries: </a:t>
            </a:r>
            <a:r>
              <a:rPr lang="en-US" sz="1600" b="0" dirty="0"/>
              <a:t>India, Philippines, Malaysia, Nigeria, Vietnam, USA, Australia, Myanmar, Thailand, Indonesia, and China</a:t>
            </a:r>
          </a:p>
          <a:p>
            <a:pPr marL="228600" indent="-228600" defTabSz="914400"/>
            <a:r>
              <a:rPr lang="en-US" sz="1600" dirty="0" smtClean="0"/>
              <a:t>19 Organizations: </a:t>
            </a:r>
            <a:r>
              <a:rPr lang="en-US" sz="1400" b="0" dirty="0" smtClean="0"/>
              <a:t>NESAC, University of the Philippines, </a:t>
            </a:r>
            <a:r>
              <a:rPr lang="en-US" sz="1400" b="0" dirty="0" err="1" smtClean="0"/>
              <a:t>Universiti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Teknologi</a:t>
            </a:r>
            <a:r>
              <a:rPr lang="en-US" sz="1400" b="0" dirty="0" smtClean="0"/>
              <a:t> Malaysia, </a:t>
            </a:r>
            <a:r>
              <a:rPr lang="en-US" sz="1400" b="0" dirty="0" err="1" smtClean="0"/>
              <a:t>Teqbridge</a:t>
            </a:r>
            <a:r>
              <a:rPr lang="en-US" sz="1400" b="0" dirty="0" smtClean="0"/>
              <a:t> Limited, Vietnam Academy of Science and Technology, Stamina4Space, NASA, Swinburne University of Technology, AFRIGIST, VNSC-VAST, CSIRO, NOAA, CDE, Science Systems and Applications Inc., ISRO IIRS, CMRIT, SCGI, LAPAN, </a:t>
            </a:r>
            <a:r>
              <a:rPr lang="en-US" sz="1400" b="0" dirty="0" err="1" smtClean="0"/>
              <a:t>Fudan</a:t>
            </a:r>
            <a:r>
              <a:rPr lang="en-US" sz="1400" b="0" dirty="0" smtClean="0"/>
              <a:t> University </a:t>
            </a:r>
          </a:p>
          <a:p>
            <a:pPr marL="228600" indent="-228600" defTabSz="914400"/>
            <a:r>
              <a:rPr lang="en-US" sz="1600" dirty="0" smtClean="0"/>
              <a:t>Video posting to CEOS Website this week</a:t>
            </a:r>
            <a:endParaRPr lang="en-US" sz="1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379120"/>
            <a:ext cx="1841672" cy="2383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52F2FF-1758-47CF-BB31-F3FD784635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74" r="3715"/>
          <a:stretch/>
        </p:blipFill>
        <p:spPr>
          <a:xfrm>
            <a:off x="4041322" y="3892550"/>
            <a:ext cx="4849585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61423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EA59182-9008-FF4C-97EB-CF4B82922312}"/>
              </a:ext>
            </a:extLst>
          </p:cNvPr>
          <p:cNvSpPr txBox="1">
            <a:spLocks/>
          </p:cNvSpPr>
          <p:nvPr/>
        </p:nvSpPr>
        <p:spPr>
          <a:xfrm>
            <a:off x="152400" y="1981200"/>
            <a:ext cx="3886200" cy="1675518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 b="1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buFont typeface="Wingdings" panose="05000000000000000000" pitchFamily="2" charset="2"/>
              <a:buChar char="ü"/>
            </a:pPr>
            <a:r>
              <a:rPr lang="en-US" sz="1800" dirty="0" smtClean="0"/>
              <a:t>CB-39: </a:t>
            </a:r>
            <a:r>
              <a:rPr lang="en-US" sz="1800" b="0" dirty="0" smtClean="0"/>
              <a:t>Provide hands-on training on forest monitoring and </a:t>
            </a:r>
            <a:r>
              <a:rPr lang="en-US" sz="1800" b="0" dirty="0" err="1" smtClean="0"/>
              <a:t>Orfeo</a:t>
            </a:r>
            <a:r>
              <a:rPr lang="en-US" sz="1800" b="0" dirty="0" smtClean="0"/>
              <a:t> Tool Box for AEM – Training in Guadalajara, Mexico: </a:t>
            </a:r>
            <a:r>
              <a:rPr lang="en-US" sz="1800" b="0" dirty="0"/>
              <a:t>Feb 26-28, 2019</a:t>
            </a:r>
            <a:endParaRPr lang="en-US" sz="1800" b="0" dirty="0" smtClean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F288D-310B-3F4B-A703-E793552002B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81200" y="152400"/>
            <a:ext cx="5410200" cy="838200"/>
          </a:xfrm>
        </p:spPr>
        <p:txBody>
          <a:bodyPr/>
          <a:lstStyle/>
          <a:p>
            <a:pPr algn="l">
              <a:lnSpc>
                <a:spcPct val="90000"/>
              </a:lnSpc>
              <a:spcBef>
                <a:spcPts val="0"/>
              </a:spcBef>
            </a:pPr>
            <a:r>
              <a:rPr lang="en-US" dirty="0" smtClean="0"/>
              <a:t>Accomplishments: </a:t>
            </a:r>
          </a:p>
          <a:p>
            <a:pPr algn="l">
              <a:lnSpc>
                <a:spcPct val="90000"/>
              </a:lnSpc>
              <a:spcBef>
                <a:spcPts val="0"/>
              </a:spcBef>
            </a:pPr>
            <a:r>
              <a:rPr lang="en-US" sz="2400" i="1" dirty="0" smtClean="0"/>
              <a:t>Trainings &amp; Workshops Supported</a:t>
            </a:r>
            <a:endParaRPr lang="en-US" sz="2400" i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59" r="5716" b="19301"/>
          <a:stretch/>
        </p:blipFill>
        <p:spPr>
          <a:xfrm>
            <a:off x="381000" y="3733800"/>
            <a:ext cx="4191000" cy="1328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2" t="34239" r="15073" b="29757"/>
          <a:stretch/>
        </p:blipFill>
        <p:spPr>
          <a:xfrm>
            <a:off x="4343400" y="2057401"/>
            <a:ext cx="4460484" cy="1408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0EA59182-9008-FF4C-97EB-CF4B82922312}"/>
              </a:ext>
            </a:extLst>
          </p:cNvPr>
          <p:cNvSpPr txBox="1">
            <a:spLocks/>
          </p:cNvSpPr>
          <p:nvPr/>
        </p:nvSpPr>
        <p:spPr>
          <a:xfrm>
            <a:off x="4800600" y="3733800"/>
            <a:ext cx="4191000" cy="1053994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 b="1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buFont typeface="Wingdings" panose="05000000000000000000" pitchFamily="2" charset="2"/>
              <a:buChar char="ü"/>
            </a:pPr>
            <a:r>
              <a:rPr lang="en-US" sz="1800" dirty="0" smtClean="0"/>
              <a:t>CB-32: </a:t>
            </a:r>
            <a:r>
              <a:rPr lang="en-US" sz="1800" b="0" dirty="0"/>
              <a:t>Provide regional hands-on training in </a:t>
            </a:r>
            <a:r>
              <a:rPr lang="en-US" sz="1800" b="0" dirty="0" smtClean="0"/>
              <a:t>LCLUC topics </a:t>
            </a:r>
            <a:r>
              <a:rPr lang="en-US" sz="1800" b="0" dirty="0"/>
              <a:t>in GEOSS regions </a:t>
            </a:r>
            <a:r>
              <a:rPr lang="en-US" sz="1800" b="0" dirty="0" smtClean="0"/>
              <a:t>– </a:t>
            </a:r>
            <a:r>
              <a:rPr lang="en-US" sz="1800" b="0" dirty="0"/>
              <a:t>Training in Johor </a:t>
            </a:r>
            <a:r>
              <a:rPr lang="en-US" sz="1800" b="0" dirty="0" err="1"/>
              <a:t>Bahru</a:t>
            </a:r>
            <a:r>
              <a:rPr lang="en-US" sz="1800" b="0" dirty="0"/>
              <a:t>, Malaysia: July 25-27, 2019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EA59182-9008-FF4C-97EB-CF4B82922312}"/>
              </a:ext>
            </a:extLst>
          </p:cNvPr>
          <p:cNvSpPr txBox="1">
            <a:spLocks/>
          </p:cNvSpPr>
          <p:nvPr/>
        </p:nvSpPr>
        <p:spPr>
          <a:xfrm>
            <a:off x="152400" y="1295400"/>
            <a:ext cx="8686800" cy="750179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 b="1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buFont typeface="Wingdings" panose="05000000000000000000" pitchFamily="2" charset="2"/>
              <a:buChar char="ü"/>
            </a:pPr>
            <a:r>
              <a:rPr lang="en-US" sz="1800" dirty="0" smtClean="0"/>
              <a:t>CB-33-1: </a:t>
            </a:r>
            <a:r>
              <a:rPr lang="en-US" sz="1800" b="0" dirty="0"/>
              <a:t>Provide SAR and other EO data training in support of VNSC Chair initiative  </a:t>
            </a:r>
            <a:r>
              <a:rPr lang="en-US" sz="1800" b="0" dirty="0" smtClean="0"/>
              <a:t>– Workshop in Hanoi, Vietnam: </a:t>
            </a:r>
            <a:r>
              <a:rPr lang="en-US" sz="1800" b="0" dirty="0"/>
              <a:t>Feb </a:t>
            </a:r>
            <a:r>
              <a:rPr lang="en-US" sz="1800" b="0" dirty="0" smtClean="0"/>
              <a:t>20-22, </a:t>
            </a:r>
            <a:r>
              <a:rPr lang="en-US" sz="1800" b="0" dirty="0"/>
              <a:t>2019</a:t>
            </a:r>
            <a:endParaRPr lang="en-US" sz="1800" b="0" dirty="0" smtClean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0EA59182-9008-FF4C-97EB-CF4B82922312}"/>
              </a:ext>
            </a:extLst>
          </p:cNvPr>
          <p:cNvSpPr txBox="1">
            <a:spLocks/>
          </p:cNvSpPr>
          <p:nvPr/>
        </p:nvSpPr>
        <p:spPr>
          <a:xfrm>
            <a:off x="152400" y="5257800"/>
            <a:ext cx="8839200" cy="717342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 b="1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buFont typeface="Wingdings" panose="05000000000000000000" pitchFamily="2" charset="2"/>
              <a:buChar char="ü"/>
            </a:pPr>
            <a:r>
              <a:rPr lang="en-US" sz="1800" dirty="0" smtClean="0"/>
              <a:t>CB-40: </a:t>
            </a:r>
            <a:r>
              <a:rPr lang="en-US" sz="1800" b="0" dirty="0" smtClean="0"/>
              <a:t>Provide </a:t>
            </a:r>
            <a:r>
              <a:rPr lang="en-US" sz="1800" b="0" dirty="0"/>
              <a:t>hands-on training for flood monitoring for Vietnam School of Earth </a:t>
            </a:r>
            <a:r>
              <a:rPr lang="en-US" sz="1800" b="0" dirty="0" smtClean="0"/>
              <a:t>Observation – Training in </a:t>
            </a:r>
            <a:r>
              <a:rPr lang="en-US" sz="1800" b="0" dirty="0" err="1" smtClean="0"/>
              <a:t>Quy</a:t>
            </a:r>
            <a:r>
              <a:rPr lang="en-US" sz="1800" b="0" dirty="0" smtClean="0"/>
              <a:t> </a:t>
            </a:r>
            <a:r>
              <a:rPr lang="en-US" sz="1800" b="0" dirty="0" err="1" smtClean="0"/>
              <a:t>Nhon</a:t>
            </a:r>
            <a:r>
              <a:rPr lang="en-US" sz="1800" b="0" dirty="0" smtClean="0"/>
              <a:t>, Vietnam: Sept 8-14, 2019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0EA59182-9008-FF4C-97EB-CF4B82922312}"/>
              </a:ext>
            </a:extLst>
          </p:cNvPr>
          <p:cNvSpPr txBox="1">
            <a:spLocks/>
          </p:cNvSpPr>
          <p:nvPr/>
        </p:nvSpPr>
        <p:spPr>
          <a:xfrm>
            <a:off x="139700" y="5982582"/>
            <a:ext cx="8839200" cy="717342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 b="1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buFont typeface="Wingdings" panose="05000000000000000000" pitchFamily="2" charset="2"/>
              <a:buChar char="ü"/>
            </a:pPr>
            <a:r>
              <a:rPr lang="en-US" sz="1800" dirty="0" smtClean="0"/>
              <a:t>CB-33-2: </a:t>
            </a:r>
            <a:r>
              <a:rPr lang="en-US" sz="1800" b="0" dirty="0" smtClean="0"/>
              <a:t>Provide hands-on </a:t>
            </a:r>
            <a:r>
              <a:rPr lang="en-US" sz="1800" b="0" dirty="0"/>
              <a:t>SAR and other EO training disaster applications </a:t>
            </a:r>
            <a:r>
              <a:rPr lang="en-US" sz="1800" b="0" dirty="0" smtClean="0"/>
              <a:t>– Land Subsidence Training in Vietnam: Sept 23-29, 2019</a:t>
            </a:r>
          </a:p>
        </p:txBody>
      </p:sp>
    </p:spTree>
    <p:extLst>
      <p:ext uri="{BB962C8B-B14F-4D97-AF65-F5344CB8AC3E}">
        <p14:creationId xmlns:p14="http://schemas.microsoft.com/office/powerpoint/2010/main" val="20236269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F288D-310B-3F4B-A703-E793552002B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81200" y="152400"/>
            <a:ext cx="5410200" cy="838200"/>
          </a:xfrm>
        </p:spPr>
        <p:txBody>
          <a:bodyPr/>
          <a:lstStyle/>
          <a:p>
            <a:pPr algn="l">
              <a:lnSpc>
                <a:spcPct val="90000"/>
              </a:lnSpc>
              <a:spcBef>
                <a:spcPts val="0"/>
              </a:spcBef>
            </a:pPr>
            <a:r>
              <a:rPr lang="en-US" dirty="0" smtClean="0"/>
              <a:t>Accomplishments: </a:t>
            </a:r>
          </a:p>
          <a:p>
            <a:pPr algn="l">
              <a:lnSpc>
                <a:spcPct val="90000"/>
              </a:lnSpc>
              <a:spcBef>
                <a:spcPts val="0"/>
              </a:spcBef>
            </a:pPr>
            <a:r>
              <a:rPr lang="en-US" sz="2400" i="1" dirty="0" smtClean="0"/>
              <a:t>Regional Events Supported</a:t>
            </a:r>
            <a:endParaRPr lang="en-US" sz="2400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256" y="1185847"/>
            <a:ext cx="2952288" cy="196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5" y="2448845"/>
            <a:ext cx="2956964" cy="1971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EA59182-9008-FF4C-97EB-CF4B82922312}"/>
              </a:ext>
            </a:extLst>
          </p:cNvPr>
          <p:cNvSpPr txBox="1">
            <a:spLocks/>
          </p:cNvSpPr>
          <p:nvPr/>
        </p:nvSpPr>
        <p:spPr>
          <a:xfrm>
            <a:off x="378863" y="1302384"/>
            <a:ext cx="5564737" cy="75644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 b="1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buFont typeface="Wingdings" panose="05000000000000000000" pitchFamily="2" charset="2"/>
              <a:buChar char="ü"/>
            </a:pPr>
            <a:r>
              <a:rPr lang="en-US" dirty="0" smtClean="0"/>
              <a:t>CB-35: </a:t>
            </a:r>
            <a:r>
              <a:rPr lang="en-US" b="0" dirty="0" smtClean="0"/>
              <a:t>Provide </a:t>
            </a:r>
            <a:r>
              <a:rPr lang="en-US" b="0" dirty="0"/>
              <a:t>CB support to </a:t>
            </a:r>
            <a:r>
              <a:rPr lang="en-US" b="0" dirty="0" err="1"/>
              <a:t>AmeriGEO</a:t>
            </a:r>
            <a:r>
              <a:rPr lang="en-US" b="0" dirty="0"/>
              <a:t> Week 2019 in </a:t>
            </a:r>
            <a:r>
              <a:rPr lang="en-US" b="0" dirty="0" smtClean="0"/>
              <a:t>Peru – Supported Event &amp; 2 Trainings on Water SDGs in Lima, Peru: Aug 9-13, 2019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65"/>
          <a:stretch/>
        </p:blipFill>
        <p:spPr>
          <a:xfrm>
            <a:off x="996043" y="4926377"/>
            <a:ext cx="3299762" cy="1626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93" y="3200400"/>
            <a:ext cx="2682425" cy="1836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EA59182-9008-FF4C-97EB-CF4B82922312}"/>
              </a:ext>
            </a:extLst>
          </p:cNvPr>
          <p:cNvSpPr txBox="1">
            <a:spLocks/>
          </p:cNvSpPr>
          <p:nvPr/>
        </p:nvSpPr>
        <p:spPr>
          <a:xfrm>
            <a:off x="4419600" y="5002577"/>
            <a:ext cx="4569864" cy="1626823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 b="1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buFont typeface="Wingdings" panose="05000000000000000000" pitchFamily="2" charset="2"/>
              <a:buChar char="ü"/>
            </a:pPr>
            <a:r>
              <a:rPr lang="en-US" dirty="0" smtClean="0"/>
              <a:t>CB-36: </a:t>
            </a:r>
            <a:r>
              <a:rPr lang="en-US" b="0" dirty="0" smtClean="0"/>
              <a:t>Provide </a:t>
            </a:r>
            <a:r>
              <a:rPr lang="en-US" b="0" dirty="0"/>
              <a:t>CB support to </a:t>
            </a:r>
            <a:r>
              <a:rPr lang="en-US" b="0" dirty="0" err="1"/>
              <a:t>AfriGEO</a:t>
            </a:r>
            <a:r>
              <a:rPr lang="en-US" b="0" dirty="0"/>
              <a:t> Symposium </a:t>
            </a:r>
            <a:r>
              <a:rPr lang="en-US" b="0" dirty="0" smtClean="0"/>
              <a:t>2019 in Nairobi, Kenya – Supported training on SAR data for forestry change: Aug 13-16, 2019 </a:t>
            </a:r>
          </a:p>
        </p:txBody>
      </p:sp>
    </p:spTree>
    <p:extLst>
      <p:ext uri="{BB962C8B-B14F-4D97-AF65-F5344CB8AC3E}">
        <p14:creationId xmlns:p14="http://schemas.microsoft.com/office/powerpoint/2010/main" val="7972408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F288D-310B-3F4B-A703-E793552002B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81200" y="152400"/>
            <a:ext cx="5638800" cy="838200"/>
          </a:xfrm>
        </p:spPr>
        <p:txBody>
          <a:bodyPr/>
          <a:lstStyle/>
          <a:p>
            <a:pPr algn="l">
              <a:lnSpc>
                <a:spcPct val="90000"/>
              </a:lnSpc>
              <a:spcBef>
                <a:spcPts val="0"/>
              </a:spcBef>
            </a:pPr>
            <a:r>
              <a:rPr lang="en-US" dirty="0" smtClean="0"/>
              <a:t>Accomplishments: </a:t>
            </a:r>
          </a:p>
          <a:p>
            <a:pPr algn="l">
              <a:lnSpc>
                <a:spcPct val="90000"/>
              </a:lnSpc>
              <a:spcBef>
                <a:spcPts val="0"/>
              </a:spcBef>
            </a:pPr>
            <a:r>
              <a:rPr lang="en-US" sz="2400" i="1" dirty="0" smtClean="0"/>
              <a:t>Infrastructure &amp; Documentation</a:t>
            </a:r>
            <a:endParaRPr lang="en-US" sz="2400" i="1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EA59182-9008-FF4C-97EB-CF4B8292231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86400" y="1199584"/>
            <a:ext cx="3563381" cy="609600"/>
          </a:xfrm>
        </p:spPr>
        <p:txBody>
          <a:bodyPr/>
          <a:lstStyle/>
          <a:p>
            <a:pPr marL="227013" indent="-227013">
              <a:buFont typeface="Wingdings" panose="05000000000000000000" pitchFamily="2" charset="2"/>
              <a:buChar char="ü"/>
            </a:pPr>
            <a:r>
              <a:rPr lang="en-US" dirty="0" smtClean="0"/>
              <a:t>CB-37: CB White Paper</a:t>
            </a:r>
            <a:endParaRPr lang="en-AU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325" y="1628916"/>
            <a:ext cx="933450" cy="124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228600" y="1600200"/>
            <a:ext cx="38100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  <a:hlinkClick r:id="rId3"/>
              </a:rPr>
              <a:t>https://</a:t>
            </a:r>
            <a:r>
              <a:rPr lang="en-US" sz="20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  <a:hlinkClick r:id="rId3"/>
              </a:rPr>
              <a:t>training.ceos.org</a:t>
            </a:r>
            <a:endParaRPr lang="en-US" sz="2000" dirty="0" smtClean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  <a:p>
            <a:pPr marL="231775" indent="-231775" algn="l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kern="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Calendar is live</a:t>
            </a:r>
          </a:p>
          <a:p>
            <a:pPr marL="231775" indent="-231775" algn="l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21 fields</a:t>
            </a:r>
            <a:endParaRPr lang="en-US" sz="1600" kern="0" dirty="0" smtClean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  <a:p>
            <a:pPr marL="231775" indent="-231775" algn="l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Current content sources: EUMETSAT and WMO training calendar sites</a:t>
            </a:r>
          </a:p>
          <a:p>
            <a:pPr marL="231775" indent="-231775" algn="l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NASA and DLR training calendars are in progress and will “feed” the master CEOS training calendar</a:t>
            </a:r>
          </a:p>
          <a:p>
            <a:pPr marL="231775" indent="-231775" algn="l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kern="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Looking for:</a:t>
            </a:r>
          </a:p>
          <a:p>
            <a:pPr marL="568325" lvl="1" indent="-285750" algn="l">
              <a:buClr>
                <a:srgbClr val="002569"/>
              </a:buClr>
              <a:buFont typeface="Arial" panose="020B0604020202020204" pitchFamily="34" charset="0"/>
              <a:buChar char="-"/>
            </a:pPr>
            <a:r>
              <a:rPr lang="en-US" sz="1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Feedback on structure &amp; format</a:t>
            </a:r>
          </a:p>
          <a:p>
            <a:pPr marL="568325" lvl="1" indent="-285750" algn="l">
              <a:buClr>
                <a:srgbClr val="002569"/>
              </a:buClr>
              <a:buFont typeface="Arial" panose="020B0604020202020204" pitchFamily="34" charset="0"/>
              <a:buChar char="-"/>
            </a:pPr>
            <a:r>
              <a:rPr lang="en-US" sz="1400" kern="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Additional sources of training events</a:t>
            </a:r>
          </a:p>
          <a:p>
            <a:pPr marL="568325" lvl="1" indent="-285750" algn="l">
              <a:buClr>
                <a:srgbClr val="002569"/>
              </a:buClr>
              <a:buFont typeface="Arial" panose="020B0604020202020204" pitchFamily="34" charset="0"/>
              <a:buChar char="-"/>
            </a:pPr>
            <a:r>
              <a:rPr lang="en-US" sz="1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Ad hoc training events to add</a:t>
            </a:r>
            <a:endParaRPr lang="en-US" sz="1400" kern="0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EA59182-9008-FF4C-97EB-CF4B82922312}"/>
              </a:ext>
            </a:extLst>
          </p:cNvPr>
          <p:cNvSpPr txBox="1">
            <a:spLocks/>
          </p:cNvSpPr>
          <p:nvPr/>
        </p:nvSpPr>
        <p:spPr>
          <a:xfrm>
            <a:off x="0" y="1199584"/>
            <a:ext cx="4724400" cy="6096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 b="1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227013" indent="-227013" defTabSz="914400">
              <a:buFont typeface="Wingdings" panose="05000000000000000000" pitchFamily="2" charset="2"/>
              <a:buChar char="ü"/>
            </a:pPr>
            <a:r>
              <a:rPr lang="en-US" dirty="0" smtClean="0"/>
              <a:t>Training Calendar</a:t>
            </a:r>
            <a:endParaRPr lang="en-AU" sz="1600" dirty="0"/>
          </a:p>
        </p:txBody>
      </p:sp>
      <p:sp>
        <p:nvSpPr>
          <p:cNvPr id="15" name="Rectangle 14"/>
          <p:cNvSpPr/>
          <p:nvPr/>
        </p:nvSpPr>
        <p:spPr>
          <a:xfrm>
            <a:off x="228600" y="5105400"/>
            <a:ext cx="3190875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POCs: </a:t>
            </a:r>
          </a:p>
          <a:p>
            <a:pPr algn="l"/>
            <a:r>
              <a:rPr lang="en-US" sz="1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Andrew Lubawy, SEO</a:t>
            </a:r>
          </a:p>
          <a:p>
            <a:pPr algn="l"/>
            <a:r>
              <a:rPr lang="en-US" sz="1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  <a:hlinkClick r:id="rId4"/>
              </a:rPr>
              <a:t>Andrew.M.Lubawy@ama-inc.com</a:t>
            </a:r>
            <a:r>
              <a:rPr lang="en-US" sz="1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</a:p>
          <a:p>
            <a:pPr algn="l">
              <a:spcBef>
                <a:spcPts val="600"/>
              </a:spcBef>
            </a:pPr>
            <a:r>
              <a:rPr lang="en-US" sz="1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Lauren Childs-Gleason, WGCapD </a:t>
            </a:r>
          </a:p>
          <a:p>
            <a:pPr algn="l"/>
            <a:r>
              <a:rPr lang="en-US" sz="1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  <a:hlinkClick r:id="rId5"/>
              </a:rPr>
              <a:t>Lauren.M.Childs@nasa.gov</a:t>
            </a:r>
            <a:endParaRPr lang="en-US" sz="1400" dirty="0" smtClean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47500" t="14074" r="20250" b="5185"/>
          <a:stretch/>
        </p:blipFill>
        <p:spPr>
          <a:xfrm>
            <a:off x="3886200" y="3962400"/>
            <a:ext cx="2409871" cy="2036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47281" t="14244" r="25750" b="5751"/>
          <a:stretch/>
        </p:blipFill>
        <p:spPr>
          <a:xfrm>
            <a:off x="6423083" y="3962400"/>
            <a:ext cx="2547355" cy="2550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5505450" y="1594009"/>
            <a:ext cx="3544331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indent="-231775" algn="l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/>
              <a:t>White </a:t>
            </a:r>
            <a:r>
              <a:rPr lang="en-US" sz="1600" dirty="0"/>
              <a:t>paper describing approaches for capacity building networks supported by others, e.g. UN, can work together</a:t>
            </a:r>
            <a:endParaRPr lang="en-US" sz="1600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  <a:p>
            <a:pPr marL="231775" indent="-231775" algn="l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Completed &amp; s</a:t>
            </a:r>
            <a:r>
              <a:rPr lang="en-US" sz="1600" kern="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ubmitted to SIT</a:t>
            </a:r>
          </a:p>
          <a:p>
            <a:pPr marL="231775" indent="-231775" algn="l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Submitted &amp; approved for peer-review publication in the </a:t>
            </a:r>
            <a:r>
              <a:rPr lang="en-US" sz="1600" i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Journal of Space Policy</a:t>
            </a:r>
          </a:p>
        </p:txBody>
      </p:sp>
    </p:spTree>
    <p:extLst>
      <p:ext uri="{BB962C8B-B14F-4D97-AF65-F5344CB8AC3E}">
        <p14:creationId xmlns:p14="http://schemas.microsoft.com/office/powerpoint/2010/main" val="39692528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sldNum" sz="quarter" idx="2"/>
          </p:nvPr>
        </p:nvSpPr>
        <p:spPr>
          <a:prstGeom prst="roundRect">
            <a:avLst>
              <a:gd name="adj" fmla="val 16667"/>
            </a:avLst>
          </a:prstGeom>
          <a:solidFill>
            <a:schemeClr val="lt1">
              <a:alpha val="48627"/>
            </a:schemeClr>
          </a:solidFill>
          <a:ln w="25400" cap="flat" cmpd="sng">
            <a:solidFill>
              <a:schemeClr val="dk2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</a:t>
            </a:fld>
            <a:endParaRPr sz="1100" b="0" i="1" u="none" strike="noStrike" cap="non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85" b="20153"/>
          <a:stretch/>
        </p:blipFill>
        <p:spPr>
          <a:xfrm>
            <a:off x="0" y="1143000"/>
            <a:ext cx="9144000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D86ACB-833B-DE4C-95BA-FD6B288848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79" t="18519" r="11839"/>
          <a:stretch/>
        </p:blipFill>
        <p:spPr>
          <a:xfrm>
            <a:off x="5257800" y="3430769"/>
            <a:ext cx="2596243" cy="1427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Shape 62"/>
          <p:cNvSpPr txBox="1">
            <a:spLocks noGrp="1"/>
          </p:cNvSpPr>
          <p:nvPr>
            <p:ph sz="quarter" idx="10"/>
          </p:nvPr>
        </p:nvSpPr>
        <p:spPr>
          <a:xfrm>
            <a:off x="4256314" y="4858703"/>
            <a:ext cx="4659086" cy="1815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6000"/>
              <a:buFont typeface="Arial"/>
              <a:buNone/>
            </a:pPr>
            <a:r>
              <a:rPr lang="en-US" sz="3600" b="0" i="0" u="none" strike="noStrike" cap="none" dirty="0" smtClean="0">
                <a:latin typeface="Helvetica Neue"/>
                <a:ea typeface="Helvetica Neue"/>
                <a:cs typeface="Helvetica Neue"/>
                <a:sym typeface="Helvetica Neue"/>
              </a:rPr>
              <a:t>Thank You</a:t>
            </a:r>
            <a:endParaRPr sz="3600" dirty="0"/>
          </a:p>
          <a:p>
            <a:pPr marL="0" marR="0" lvl="0" indent="0" algn="ctr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None/>
            </a:pPr>
            <a:r>
              <a:rPr lang="en-US" sz="1800" dirty="0">
                <a:latin typeface="Helvetica Neue"/>
                <a:ea typeface="Helvetica Neue"/>
                <a:cs typeface="Helvetica Neue"/>
                <a:sym typeface="Helvetica Neue"/>
              </a:rPr>
              <a:t>Chair: </a:t>
            </a:r>
            <a:r>
              <a:rPr lang="en-US" sz="1800" b="0" dirty="0">
                <a:latin typeface="Helvetica Neue"/>
                <a:ea typeface="Helvetica Neue"/>
                <a:cs typeface="Helvetica Neue"/>
                <a:sym typeface="Helvetica Neue"/>
              </a:rPr>
              <a:t>Dr. Prakash </a:t>
            </a:r>
            <a:r>
              <a:rPr lang="en-US" sz="1800" b="0" dirty="0" smtClean="0">
                <a:latin typeface="Helvetica Neue"/>
                <a:ea typeface="Helvetica Neue"/>
                <a:cs typeface="Helvetica Neue"/>
                <a:sym typeface="Helvetica Neue"/>
              </a:rPr>
              <a:t>Chauhan (ISRO)</a:t>
            </a:r>
            <a:endParaRPr lang="en-US" sz="1800" b="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None/>
            </a:pPr>
            <a:r>
              <a:rPr lang="en-US" sz="1800" dirty="0">
                <a:latin typeface="Helvetica Neue"/>
                <a:ea typeface="Helvetica Neue"/>
                <a:cs typeface="Helvetica Neue"/>
                <a:sym typeface="Helvetica Neue"/>
              </a:rPr>
              <a:t>Vice Chair: </a:t>
            </a:r>
            <a:r>
              <a:rPr lang="en-US" sz="1800" b="0" dirty="0">
                <a:latin typeface="Helvetica Neue"/>
                <a:ea typeface="Helvetica Neue"/>
                <a:cs typeface="Helvetica Neue"/>
                <a:sym typeface="Helvetica Neue"/>
              </a:rPr>
              <a:t>Dr. Nancy </a:t>
            </a:r>
            <a:r>
              <a:rPr lang="en-US" sz="1800" b="0" dirty="0" smtClean="0">
                <a:latin typeface="Helvetica Neue"/>
                <a:ea typeface="Helvetica Neue"/>
                <a:cs typeface="Helvetica Neue"/>
                <a:sym typeface="Helvetica Neue"/>
              </a:rPr>
              <a:t>Searby (NASA)</a:t>
            </a:r>
            <a:endParaRPr lang="en-US" sz="1800" b="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None/>
            </a:pPr>
            <a:r>
              <a:rPr lang="en-US" sz="1800" b="0" dirty="0">
                <a:latin typeface="Helvetica Neue"/>
                <a:ea typeface="Helvetica Neue"/>
                <a:cs typeface="Helvetica Neue"/>
                <a:sym typeface="Helvetica Neue"/>
              </a:rPr>
              <a:t>&amp; </a:t>
            </a:r>
            <a:r>
              <a:rPr lang="en-US" sz="1800" dirty="0" err="1">
                <a:latin typeface="Helvetica Neue"/>
                <a:ea typeface="Helvetica Neue"/>
                <a:cs typeface="Helvetica Neue"/>
                <a:sym typeface="Helvetica Neue"/>
              </a:rPr>
              <a:t>WGCapD</a:t>
            </a:r>
            <a:r>
              <a:rPr lang="en-US" sz="1800" dirty="0">
                <a:latin typeface="Helvetica Neue"/>
                <a:ea typeface="Helvetica Neue"/>
                <a:cs typeface="Helvetica Neue"/>
                <a:sym typeface="Helvetica Neue"/>
              </a:rPr>
              <a:t> Members</a:t>
            </a:r>
            <a:endParaRPr sz="1800" dirty="0"/>
          </a:p>
        </p:txBody>
      </p:sp>
      <p:sp>
        <p:nvSpPr>
          <p:cNvPr id="6" name="Shape 62"/>
          <p:cNvSpPr txBox="1">
            <a:spLocks noGrp="1"/>
          </p:cNvSpPr>
          <p:nvPr>
            <p:ph sz="quarter" idx="10"/>
          </p:nvPr>
        </p:nvSpPr>
        <p:spPr>
          <a:xfrm>
            <a:off x="76200" y="1143001"/>
            <a:ext cx="8991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6000"/>
              <a:buFont typeface="Arial"/>
              <a:buNone/>
            </a:pPr>
            <a:r>
              <a:rPr lang="en-US" sz="2400" b="0" i="0" u="none" strike="noStrike" cap="none" dirty="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WGCapD-8 Annual Meeting March 6-9, 2019 Dehradun, India</a:t>
            </a: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7" name="Shape 62"/>
          <p:cNvSpPr txBox="1">
            <a:spLocks noGrp="1"/>
          </p:cNvSpPr>
          <p:nvPr>
            <p:ph sz="quarter" idx="10"/>
          </p:nvPr>
        </p:nvSpPr>
        <p:spPr>
          <a:xfrm>
            <a:off x="228600" y="4114800"/>
            <a:ext cx="4343400" cy="14178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569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6000"/>
              <a:buFont typeface="Arial"/>
              <a:buNone/>
            </a:pPr>
            <a:r>
              <a:rPr lang="en-US" sz="2400" i="0" u="none" strike="noStrike" cap="none" dirty="0" smtClean="0">
                <a:latin typeface="Helvetica Neue"/>
                <a:ea typeface="Helvetica Neue"/>
                <a:cs typeface="Helvetica Neue"/>
                <a:sym typeface="Helvetica Neue"/>
              </a:rPr>
              <a:t>WGCapD-9 Annual Meeting </a:t>
            </a:r>
          </a:p>
          <a:p>
            <a:pPr marL="0" marR="0" lvl="0" indent="0" algn="ctr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6000"/>
              <a:buFont typeface="Arial"/>
              <a:buNone/>
            </a:pPr>
            <a:r>
              <a:rPr lang="en-US" sz="2400" i="0" u="none" strike="noStrike" cap="none" dirty="0" smtClean="0">
                <a:latin typeface="Helvetica Neue"/>
                <a:ea typeface="Helvetica Neue"/>
                <a:cs typeface="Helvetica Neue"/>
                <a:sym typeface="Helvetica Neue"/>
              </a:rPr>
              <a:t>March 10-12, 2020</a:t>
            </a:r>
          </a:p>
          <a:p>
            <a:pPr marL="0" marR="0" lvl="0" indent="0" algn="ctr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6000"/>
              <a:buFont typeface="Arial"/>
              <a:buNone/>
            </a:pPr>
            <a:r>
              <a:rPr lang="en-US" dirty="0" smtClean="0">
                <a:latin typeface="Helvetica Neue"/>
                <a:ea typeface="Helvetica Neue"/>
                <a:cs typeface="Helvetica Neue"/>
                <a:sym typeface="Helvetica Neue"/>
              </a:rPr>
              <a:t>Mountain View, California</a:t>
            </a:r>
            <a:endParaRPr sz="1100" dirty="0"/>
          </a:p>
        </p:txBody>
      </p:sp>
    </p:spTree>
    <p:extLst>
      <p:ext uri="{BB962C8B-B14F-4D97-AF65-F5344CB8AC3E}">
        <p14:creationId xmlns:p14="http://schemas.microsoft.com/office/powerpoint/2010/main" val="24541971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10396</TotalTime>
  <Words>714</Words>
  <Application>Microsoft Office PowerPoint</Application>
  <PresentationFormat>On-screen Show (4:3)</PresentationFormat>
  <Paragraphs>125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Arial Bold</vt:lpstr>
      <vt:lpstr>Avenir Roman</vt:lpstr>
      <vt:lpstr>Calibri</vt:lpstr>
      <vt:lpstr>Courier New</vt:lpstr>
      <vt:lpstr>Droid Serif</vt:lpstr>
      <vt:lpstr>Helvetica</vt:lpstr>
      <vt:lpstr>Helvetica Neue</vt:lpstr>
      <vt:lpstr>Proxima Nova Regular</vt:lpstr>
      <vt:lpstr>Wingdings</vt:lpstr>
      <vt:lpstr>Default</vt:lpstr>
      <vt:lpstr>WG Capacity Building &amp; Data Democracy (WGCapD)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sony</cp:lastModifiedBy>
  <cp:revision>332</cp:revision>
  <dcterms:modified xsi:type="dcterms:W3CDTF">2019-10-10T04:05:03Z</dcterms:modified>
</cp:coreProperties>
</file>