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8" r:id="rId2"/>
  </p:sldMasterIdLst>
  <p:notesMasterIdLst>
    <p:notesMasterId r:id="rId6"/>
  </p:notesMasterIdLst>
  <p:sldIdLst>
    <p:sldId id="280" r:id="rId3"/>
    <p:sldId id="435" r:id="rId4"/>
    <p:sldId id="438" r:id="rId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p15="http://schemas.microsoft.com/office/powerpoint/2012/main" xmlns="">
        <p15:guide id="1" orient="horz" pos="4277">
          <p15:clr>
            <a:srgbClr val="A4A3A4"/>
          </p15:clr>
        </p15:guide>
        <p15:guide id="2" pos="28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5" autoAdjust="0"/>
    <p:restoredTop sz="85902" autoAdjust="0"/>
  </p:normalViewPr>
  <p:slideViewPr>
    <p:cSldViewPr snapToGrid="0" snapToObjects="1">
      <p:cViewPr varScale="1">
        <p:scale>
          <a:sx n="133" d="100"/>
          <a:sy n="133" d="100"/>
        </p:scale>
        <p:origin x="-672" y="-112"/>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03/10/19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0895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08957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1_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4231385"/>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extLst>
      <p:ext uri="{BB962C8B-B14F-4D97-AF65-F5344CB8AC3E}">
        <p14:creationId xmlns:p14="http://schemas.microsoft.com/office/powerpoint/2010/main" val="92604251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766830"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WGISS 42</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err="1" smtClean="0">
                <a:solidFill>
                  <a:srgbClr val="FFFFFF"/>
                </a:solidFill>
                <a:latin typeface="Arial Unicode MS" pitchFamily="-111" charset="0"/>
                <a:ea typeface="ＭＳ Ｐゴシック" pitchFamily="-105" charset="-128"/>
                <a:cs typeface="ＭＳ Ｐゴシック" pitchFamily="-105" charset="-128"/>
              </a:rPr>
              <a:t>Frascati</a:t>
            </a:r>
            <a:r>
              <a:rPr lang="en-US" sz="1000" b="1" dirty="0" smtClean="0">
                <a:solidFill>
                  <a:srgbClr val="FFFFFF"/>
                </a:solidFill>
                <a:latin typeface="Arial Unicode MS" pitchFamily="-111" charset="0"/>
                <a:ea typeface="ＭＳ Ｐゴシック" pitchFamily="-105" charset="-128"/>
                <a:cs typeface="ＭＳ Ｐゴシック" pitchFamily="-105" charset="-128"/>
              </a:rPr>
              <a:t>, Italy</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19</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 22</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nd</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September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2016</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Lst>
  <p:transition xmlns:p14="http://schemas.microsoft.com/office/powerpoint/2010/mai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fontAlgn="auto">
              <a:spcAft>
                <a:spcPts val="0"/>
              </a:spcAft>
            </a:pPr>
            <a:fld id="{86CB4B4D-7CA3-9044-876B-883B54F8677D}" type="slidenum">
              <a:rPr kern="0">
                <a:solidFill>
                  <a:srgbClr val="002569"/>
                </a:solidFill>
              </a:rPr>
              <a:pPr fontAlgn="auto">
                <a:spcAft>
                  <a:spcPts val="0"/>
                </a:spcAft>
              </a:pPr>
              <a:t>‹#›</a:t>
            </a:fld>
            <a:endParaRPr kern="0">
              <a:solidFill>
                <a:srgbClr val="002569"/>
              </a:solidFill>
            </a:endParaRPr>
          </a:p>
        </p:txBody>
      </p:sp>
    </p:spTree>
    <p:extLst>
      <p:ext uri="{BB962C8B-B14F-4D97-AF65-F5344CB8AC3E}">
        <p14:creationId xmlns:p14="http://schemas.microsoft.com/office/powerpoint/2010/main" val="3477877001"/>
      </p:ext>
    </p:extLst>
  </p:cSld>
  <p:clrMap bg1="lt1" tx1="dk1" bg2="lt2" tx2="dk2" accent1="accent1" accent2="accent2" accent3="accent3" accent4="accent4" accent5="accent5" accent6="accent6" hlink="hlink" folHlink="folHlink"/>
  <p:sldLayoutIdLst>
    <p:sldLayoutId id="2147483690" r:id="rId1"/>
  </p:sldLayoutIdLst>
  <p:transition xmlns:p14="http://schemas.microsoft.com/office/powerpoint/2010/mai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8458200"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fr-FR" sz="3600" b="1" dirty="0" err="1" smtClean="0">
                <a:solidFill>
                  <a:srgbClr val="FFFFFF"/>
                </a:solidFill>
              </a:rPr>
              <a:t>Technology</a:t>
            </a:r>
            <a:r>
              <a:rPr lang="fr-FR" sz="3600" b="1" dirty="0" smtClean="0">
                <a:solidFill>
                  <a:srgbClr val="FFFFFF"/>
                </a:solidFill>
              </a:rPr>
              <a:t> Exploration Session</a:t>
            </a:r>
            <a:r>
              <a:rPr lang="fr-FR" sz="3600" b="1" dirty="0" smtClean="0">
                <a:solidFill>
                  <a:srgbClr val="FFFFFF"/>
                </a:solidFill>
              </a:rPr>
              <a:t/>
            </a:r>
            <a:br>
              <a:rPr lang="fr-FR" sz="3600" b="1" dirty="0" smtClean="0">
                <a:solidFill>
                  <a:srgbClr val="FFFFFF"/>
                </a:solidFill>
              </a:rPr>
            </a:br>
            <a:r>
              <a:rPr lang="fr-FR" sz="3600" b="1" dirty="0" err="1" smtClean="0">
                <a:solidFill>
                  <a:srgbClr val="FFFFFF"/>
                </a:solidFill>
              </a:rPr>
              <a:t>Summary</a:t>
            </a:r>
            <a:r>
              <a:rPr lang="fr-FR" sz="3600" b="1" dirty="0" smtClean="0">
                <a:solidFill>
                  <a:srgbClr val="FFFFFF"/>
                </a:solidFill>
              </a:rPr>
              <a:t> of Actions</a:t>
            </a:r>
            <a:endParaRPr sz="3200" b="1" dirty="0">
              <a:solidFill>
                <a:srgbClr val="92D050"/>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Chris Lynnes (NASA)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WGISS-4</a:t>
            </a:r>
            <a:r>
              <a:rPr lang="en-US" dirty="0" smtClean="0">
                <a:solidFill>
                  <a:srgbClr val="FFFFFF"/>
                </a:solidFill>
                <a:latin typeface="Arial Bold"/>
                <a:ea typeface="Arial Bold"/>
                <a:cs typeface="Arial Bold"/>
                <a:sym typeface="Arial Bold"/>
              </a:rPr>
              <a:t>8</a:t>
            </a:r>
            <a:endParaRPr dirty="0">
              <a:solidFill>
                <a:srgbClr val="FFFFFF"/>
              </a:solidFill>
              <a:latin typeface="Arial Bold"/>
              <a:ea typeface="Arial Bold"/>
              <a:cs typeface="Arial Bold"/>
              <a:sym typeface="Arial Bold"/>
            </a:endParaRPr>
          </a:p>
          <a:p>
            <a:pPr defTabSz="914400">
              <a:lnSpc>
                <a:spcPct val="150000"/>
              </a:lnSpc>
              <a:defRPr>
                <a:solidFill>
                  <a:srgbClr val="000000"/>
                </a:solidFill>
              </a:defRPr>
            </a:pPr>
            <a:r>
              <a:rPr lang="en-US" dirty="0" smtClean="0">
                <a:solidFill>
                  <a:srgbClr val="FFFFFF"/>
                </a:solidFill>
                <a:latin typeface="Arial Bold"/>
                <a:ea typeface="Arial Bold"/>
                <a:cs typeface="Arial Bold"/>
              </a:rPr>
              <a:t>Hosted by VAST/VNSC, Ha </a:t>
            </a:r>
            <a:r>
              <a:rPr lang="en-US" dirty="0" err="1" smtClean="0">
                <a:solidFill>
                  <a:srgbClr val="FFFFFF"/>
                </a:solidFill>
                <a:latin typeface="Arial Bold"/>
                <a:ea typeface="Arial Bold"/>
                <a:cs typeface="Arial Bold"/>
              </a:rPr>
              <a:t>Noi</a:t>
            </a:r>
            <a:r>
              <a:rPr lang="en-US" dirty="0" smtClean="0">
                <a:solidFill>
                  <a:srgbClr val="FFFFFF"/>
                </a:solidFill>
                <a:latin typeface="Arial Bold"/>
                <a:ea typeface="Arial Bold"/>
                <a:cs typeface="Arial Bold"/>
              </a:rPr>
              <a:t>, Vietnam</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8-11 October 2019</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
        <p:nvSpPr>
          <p:cNvPr id="6" name="Shape 10"/>
          <p:cNvSpPr txBox="1">
            <a:spLocks/>
          </p:cNvSpPr>
          <p:nvPr/>
        </p:nvSpPr>
        <p:spPr bwMode="auto">
          <a:xfrm>
            <a:off x="5039532" y="300732"/>
            <a:ext cx="3779003" cy="1175959"/>
          </a:xfrm>
          <a:prstGeom prst="rect">
            <a:avLst/>
          </a:prstGeom>
          <a:noFill/>
          <a:ln w="12700">
            <a:noFill/>
            <a:miter lim="400000"/>
            <a:headEnd/>
            <a:tailEnd/>
          </a:ln>
          <a:extLst>
            <a:ext uri="{C572A759-6A51-4108-AA02-DFA0A04FC94B}">
              <ma14:wrappingTextBoxFlag xmlns:ma14="http://schemas.microsoft.com/office/mac/drawingml/2011/main" val="1"/>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4200" b="1">
                <a:solidFill>
                  <a:schemeClr val="bg1"/>
                </a:solidFill>
                <a:latin typeface="Droid Serif"/>
                <a:ea typeface="Droid Serif"/>
                <a:cs typeface="Droid Serif"/>
                <a:sym typeface="Droid Serif"/>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a:defRPr sz="1800" b="0">
                <a:solidFill>
                  <a:srgbClr val="000000"/>
                </a:solidFill>
              </a:defRPr>
            </a:pPr>
            <a:r>
              <a:rPr lang="en-US" sz="4000" dirty="0" smtClean="0">
                <a:solidFill>
                  <a:srgbClr val="92D050"/>
                </a:solidFill>
              </a:rPr>
              <a:t>WGISS</a:t>
            </a:r>
            <a:endParaRPr lang="en-US" sz="4000" dirty="0">
              <a:solidFill>
                <a:srgbClr val="92D050"/>
              </a:solidFill>
            </a:endParaRPr>
          </a:p>
        </p:txBody>
      </p:sp>
    </p:spTree>
    <p:extLst>
      <p:ext uri="{BB962C8B-B14F-4D97-AF65-F5344CB8AC3E}">
        <p14:creationId xmlns:p14="http://schemas.microsoft.com/office/powerpoint/2010/main" val="48305494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 xmlns:a16="http://schemas.microsoft.com/office/drawing/2014/main" id="{78B163B6-507E-8640-AEF5-099E562E0219}"/>
              </a:ext>
            </a:extLst>
          </p:cNvPr>
          <p:cNvSpPr>
            <a:spLocks noGrp="1"/>
          </p:cNvSpPr>
          <p:nvPr>
            <p:ph sz="quarter" idx="11"/>
          </p:nvPr>
        </p:nvSpPr>
        <p:spPr>
          <a:xfrm>
            <a:off x="2057400" y="149122"/>
            <a:ext cx="4953000" cy="533400"/>
          </a:xfrm>
        </p:spPr>
        <p:txBody>
          <a:bodyPr/>
          <a:lstStyle/>
          <a:p>
            <a:pPr algn="ctr"/>
            <a:r>
              <a:rPr lang="en-US" b="1" dirty="0" smtClean="0">
                <a:solidFill>
                  <a:srgbClr val="FFFFFF"/>
                </a:solidFill>
              </a:rPr>
              <a:t>Actions from previous meetings</a:t>
            </a:r>
            <a:endParaRPr lang="en-US" b="1" dirty="0">
              <a:solidFill>
                <a:srgbClr val="FFFFFF"/>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816273443"/>
              </p:ext>
            </p:extLst>
          </p:nvPr>
        </p:nvGraphicFramePr>
        <p:xfrm>
          <a:off x="155678" y="1302774"/>
          <a:ext cx="8873613" cy="5193061"/>
        </p:xfrm>
        <a:graphic>
          <a:graphicData uri="http://schemas.openxmlformats.org/drawingml/2006/table">
            <a:tbl>
              <a:tblPr firstRow="1" bandRow="1">
                <a:tableStyleId>{5C22544A-7EE6-4342-B048-85BDC9FD1C3A}</a:tableStyleId>
              </a:tblPr>
              <a:tblGrid>
                <a:gridCol w="1104740"/>
                <a:gridCol w="2697066"/>
                <a:gridCol w="786581"/>
                <a:gridCol w="827548"/>
                <a:gridCol w="712839"/>
                <a:gridCol w="2744839"/>
              </a:tblGrid>
              <a:tr h="280701">
                <a:tc>
                  <a:txBody>
                    <a:bodyPr/>
                    <a:lstStyle/>
                    <a:p>
                      <a:pPr algn="ctr">
                        <a:spcAft>
                          <a:spcPts val="0"/>
                        </a:spcAft>
                      </a:pPr>
                      <a:r>
                        <a:rPr lang="en-US" sz="1200" b="1">
                          <a:effectLst/>
                          <a:latin typeface="Times New Roman"/>
                          <a:ea typeface="Times New Roman"/>
                        </a:rPr>
                        <a:t>Number</a:t>
                      </a:r>
                      <a:endParaRPr lang="en-US" sz="1200">
                        <a:effectLst/>
                        <a:latin typeface="Times New Roman"/>
                        <a:ea typeface="Times New Roman"/>
                      </a:endParaRPr>
                    </a:p>
                  </a:txBody>
                  <a:tcPr marL="68580" marR="68580" marT="0" marB="0"/>
                </a:tc>
                <a:tc>
                  <a:txBody>
                    <a:bodyPr/>
                    <a:lstStyle/>
                    <a:p>
                      <a:pPr algn="ctr">
                        <a:spcAft>
                          <a:spcPts val="0"/>
                        </a:spcAft>
                      </a:pPr>
                      <a:r>
                        <a:rPr lang="en-US" sz="1200" b="1">
                          <a:effectLst/>
                          <a:latin typeface="Times New Roman"/>
                          <a:ea typeface="Times New Roman"/>
                        </a:rPr>
                        <a:t>Description</a:t>
                      </a:r>
                      <a:endParaRPr lang="en-US" sz="1200">
                        <a:effectLst/>
                        <a:latin typeface="Times New Roman"/>
                        <a:ea typeface="Times New Roman"/>
                      </a:endParaRPr>
                    </a:p>
                  </a:txBody>
                  <a:tcPr marL="68580" marR="68580" marT="0" marB="0"/>
                </a:tc>
                <a:tc>
                  <a:txBody>
                    <a:bodyPr/>
                    <a:lstStyle/>
                    <a:p>
                      <a:pPr algn="ctr">
                        <a:spcAft>
                          <a:spcPts val="0"/>
                        </a:spcAft>
                      </a:pPr>
                      <a:r>
                        <a:rPr lang="en-US" sz="1200" b="1">
                          <a:effectLst/>
                          <a:latin typeface="Times New Roman"/>
                          <a:ea typeface="Times New Roman"/>
                        </a:rPr>
                        <a:t>Actionees</a:t>
                      </a:r>
                      <a:endParaRPr lang="en-US" sz="1200">
                        <a:effectLst/>
                        <a:latin typeface="Times New Roman"/>
                        <a:ea typeface="Times New Roman"/>
                      </a:endParaRPr>
                    </a:p>
                  </a:txBody>
                  <a:tcPr marL="68580" marR="68580" marT="0" marB="0"/>
                </a:tc>
                <a:tc>
                  <a:txBody>
                    <a:bodyPr/>
                    <a:lstStyle/>
                    <a:p>
                      <a:pPr algn="ctr">
                        <a:spcAft>
                          <a:spcPts val="0"/>
                        </a:spcAft>
                      </a:pPr>
                      <a:r>
                        <a:rPr lang="en-US" sz="1200" b="1">
                          <a:effectLst/>
                          <a:latin typeface="Times New Roman"/>
                          <a:ea typeface="Times New Roman"/>
                        </a:rPr>
                        <a:t>Due Date</a:t>
                      </a:r>
                      <a:endParaRPr lang="en-US" sz="1200">
                        <a:effectLst/>
                        <a:latin typeface="Times New Roman"/>
                        <a:ea typeface="Times New Roman"/>
                      </a:endParaRPr>
                    </a:p>
                  </a:txBody>
                  <a:tcPr marL="68580" marR="68580" marT="0" marB="0"/>
                </a:tc>
                <a:tc>
                  <a:txBody>
                    <a:bodyPr/>
                    <a:lstStyle/>
                    <a:p>
                      <a:pPr algn="ctr">
                        <a:spcAft>
                          <a:spcPts val="0"/>
                        </a:spcAft>
                      </a:pPr>
                      <a:r>
                        <a:rPr lang="en-US" sz="1200" b="1">
                          <a:effectLst/>
                          <a:latin typeface="Times New Roman"/>
                          <a:ea typeface="Times New Roman"/>
                        </a:rPr>
                        <a:t>Status</a:t>
                      </a:r>
                      <a:endParaRPr lang="en-US" sz="1200">
                        <a:effectLst/>
                        <a:latin typeface="Times New Roman"/>
                        <a:ea typeface="Times New Roman"/>
                      </a:endParaRPr>
                    </a:p>
                  </a:txBody>
                  <a:tcPr marL="68580" marR="68580" marT="0" marB="0"/>
                </a:tc>
                <a:tc>
                  <a:txBody>
                    <a:bodyPr/>
                    <a:lstStyle/>
                    <a:p>
                      <a:pPr algn="ctr">
                        <a:spcAft>
                          <a:spcPts val="0"/>
                        </a:spcAft>
                      </a:pPr>
                      <a:r>
                        <a:rPr lang="en-US" sz="1200" b="1" dirty="0">
                          <a:effectLst/>
                          <a:latin typeface="Times New Roman"/>
                          <a:ea typeface="Times New Roman"/>
                        </a:rPr>
                        <a:t>Comments</a:t>
                      </a:r>
                      <a:endParaRPr lang="en-US" sz="1200" dirty="0">
                        <a:effectLst/>
                        <a:latin typeface="Times New Roman"/>
                        <a:ea typeface="Times New Roman"/>
                      </a:endParaRPr>
                    </a:p>
                  </a:txBody>
                  <a:tcPr marL="68580" marR="68580" marT="0" marB="0"/>
                </a:tc>
              </a:tr>
              <a:tr h="370840">
                <a:tc>
                  <a:txBody>
                    <a:bodyPr/>
                    <a:lstStyle/>
                    <a:p>
                      <a:pPr algn="l">
                        <a:spcAft>
                          <a:spcPts val="0"/>
                        </a:spcAft>
                      </a:pPr>
                      <a:r>
                        <a:rPr lang="en-US" sz="1200" b="1">
                          <a:effectLst/>
                          <a:latin typeface="Times New Roman"/>
                          <a:ea typeface="Times New Roman"/>
                        </a:rPr>
                        <a:t>WGISS-47-11</a:t>
                      </a:r>
                      <a:endParaRPr lang="en-US" sz="1200">
                        <a:effectLst/>
                        <a:latin typeface="Times New Roman"/>
                        <a:ea typeface="Times New Roman"/>
                      </a:endParaRPr>
                    </a:p>
                  </a:txBody>
                  <a:tcPr marL="68580" marR="68580" marT="0" marB="0"/>
                </a:tc>
                <a:tc>
                  <a:txBody>
                    <a:bodyPr/>
                    <a:lstStyle/>
                    <a:p>
                      <a:pPr algn="l">
                        <a:spcAft>
                          <a:spcPts val="0"/>
                        </a:spcAft>
                      </a:pPr>
                      <a:r>
                        <a:rPr lang="en-US" sz="1200" dirty="0">
                          <a:effectLst/>
                          <a:latin typeface="Times New Roman"/>
                          <a:ea typeface="Times New Roman"/>
                        </a:rPr>
                        <a:t>Ad-hoc team led by Valerie Dixon (Michael Morahan, Andrea Della Vecchia, Chris Lynnes, Cristiano Lopes, Richard Moreno) to define proposal for metadata model for services addressing a set of high priority use cases. Proposed model to be circulated to WGISS-all for review and approval</a:t>
                      </a:r>
                    </a:p>
                  </a:txBody>
                  <a:tcPr marL="68580" marR="68580" marT="0" marB="0"/>
                </a:tc>
                <a:tc>
                  <a:txBody>
                    <a:bodyPr/>
                    <a:lstStyle/>
                    <a:p>
                      <a:pPr algn="l">
                        <a:spcAft>
                          <a:spcPts val="0"/>
                        </a:spcAft>
                      </a:pPr>
                      <a:r>
                        <a:rPr lang="en-US" sz="1200">
                          <a:effectLst/>
                          <a:latin typeface="Times New Roman"/>
                          <a:ea typeface="Times New Roman"/>
                        </a:rPr>
                        <a:t>Ad-hoc team</a:t>
                      </a:r>
                    </a:p>
                  </a:txBody>
                  <a:tcPr marL="68580" marR="68580" marT="0" marB="0"/>
                </a:tc>
                <a:tc>
                  <a:txBody>
                    <a:bodyPr/>
                    <a:lstStyle/>
                    <a:p>
                      <a:pPr algn="l">
                        <a:spcAft>
                          <a:spcPts val="0"/>
                        </a:spcAft>
                      </a:pPr>
                      <a:r>
                        <a:rPr lang="en-US" sz="1200">
                          <a:effectLst/>
                          <a:latin typeface="Times New Roman"/>
                          <a:ea typeface="Times New Roman"/>
                        </a:rPr>
                        <a:t>31-Jul-19</a:t>
                      </a:r>
                    </a:p>
                  </a:txBody>
                  <a:tcPr marL="68580" marR="68580" marT="0" marB="0"/>
                </a:tc>
                <a:tc>
                  <a:txBody>
                    <a:bodyPr/>
                    <a:lstStyle/>
                    <a:p>
                      <a:pPr algn="l">
                        <a:spcAft>
                          <a:spcPts val="0"/>
                        </a:spcAft>
                      </a:pPr>
                      <a:r>
                        <a:rPr lang="en-US" sz="1200">
                          <a:effectLst/>
                          <a:latin typeface="Times New Roman"/>
                          <a:ea typeface="Times New Roman"/>
                        </a:rPr>
                        <a:t>In progress</a:t>
                      </a:r>
                    </a:p>
                  </a:txBody>
                  <a:tcPr marL="68580" marR="68580" marT="0" marB="0"/>
                </a:tc>
                <a:tc>
                  <a:txBody>
                    <a:bodyPr/>
                    <a:lstStyle/>
                    <a:p>
                      <a:pPr algn="l">
                        <a:spcAft>
                          <a:spcPts val="0"/>
                        </a:spcAft>
                      </a:pPr>
                      <a:r>
                        <a:rPr lang="en-US" sz="1200">
                          <a:effectLst/>
                          <a:latin typeface="Times New Roman"/>
                          <a:ea typeface="Times New Roman"/>
                        </a:rPr>
                        <a:t>June 6: Valerie noted a good deal of analysis and a path forward to a back-end integrated service model, and further work needed for the front-end model. The team is on track to have an updated UMM out for review by end of June.  </a:t>
                      </a:r>
                    </a:p>
                    <a:p>
                      <a:pPr algn="l">
                        <a:spcAft>
                          <a:spcPts val="0"/>
                        </a:spcAft>
                      </a:pPr>
                      <a:r>
                        <a:rPr lang="en-US" sz="1200">
                          <a:effectLst/>
                          <a:latin typeface="Times New Roman"/>
                          <a:ea typeface="Times New Roman"/>
                        </a:rPr>
                        <a:t>July 17: SLT start reviewing UMM-S and Yves Coene shared OGC TB-15 report</a:t>
                      </a:r>
                    </a:p>
                  </a:txBody>
                  <a:tcPr marL="68580" marR="68580" marT="0" marB="0"/>
                </a:tc>
              </a:tr>
              <a:tr h="283823">
                <a:tc>
                  <a:txBody>
                    <a:bodyPr/>
                    <a:lstStyle/>
                    <a:p>
                      <a:pPr algn="l">
                        <a:spcAft>
                          <a:spcPts val="0"/>
                        </a:spcAft>
                      </a:pPr>
                      <a:r>
                        <a:rPr lang="en-US" sz="1200" b="1">
                          <a:effectLst/>
                          <a:latin typeface="Times New Roman"/>
                          <a:ea typeface="Times New Roman"/>
                        </a:rPr>
                        <a:t>WGISS-47-18</a:t>
                      </a:r>
                      <a:endParaRPr lang="en-US" sz="1200">
                        <a:effectLst/>
                        <a:latin typeface="Times New Roman"/>
                        <a:ea typeface="Times New Roman"/>
                      </a:endParaRPr>
                    </a:p>
                  </a:txBody>
                  <a:tcPr marL="68580" marR="68580" marT="0" marB="0"/>
                </a:tc>
                <a:tc>
                  <a:txBody>
                    <a:bodyPr/>
                    <a:lstStyle/>
                    <a:p>
                      <a:pPr algn="l">
                        <a:spcAft>
                          <a:spcPts val="0"/>
                        </a:spcAft>
                      </a:pPr>
                      <a:r>
                        <a:rPr lang="en-US" sz="1200" dirty="0">
                          <a:effectLst/>
                          <a:latin typeface="Times New Roman"/>
                          <a:ea typeface="Times New Roman"/>
                        </a:rPr>
                        <a:t>Chris Lynnes, </a:t>
                      </a:r>
                      <a:r>
                        <a:rPr lang="en-US" sz="1200" dirty="0" err="1">
                          <a:effectLst/>
                          <a:latin typeface="Times New Roman"/>
                          <a:ea typeface="Times New Roman"/>
                        </a:rPr>
                        <a:t>Yousuke</a:t>
                      </a:r>
                      <a:r>
                        <a:rPr lang="en-US" sz="1200" dirty="0">
                          <a:effectLst/>
                          <a:latin typeface="Times New Roman"/>
                          <a:ea typeface="Times New Roman"/>
                        </a:rPr>
                        <a:t> </a:t>
                      </a:r>
                      <a:r>
                        <a:rPr lang="en-US" sz="1200" dirty="0" err="1">
                          <a:effectLst/>
                          <a:latin typeface="Times New Roman"/>
                          <a:ea typeface="Times New Roman"/>
                        </a:rPr>
                        <a:t>Ikehata</a:t>
                      </a:r>
                      <a:r>
                        <a:rPr lang="en-US" sz="1200" dirty="0">
                          <a:effectLst/>
                          <a:latin typeface="Times New Roman"/>
                          <a:ea typeface="Times New Roman"/>
                        </a:rPr>
                        <a:t> </a:t>
                      </a:r>
                      <a:r>
                        <a:rPr lang="en-US" sz="1200" dirty="0" smtClean="0">
                          <a:effectLst/>
                          <a:latin typeface="Times New Roman"/>
                          <a:ea typeface="Times New Roman"/>
                        </a:rPr>
                        <a:t>&amp; </a:t>
                      </a:r>
                      <a:r>
                        <a:rPr lang="en-US" sz="1200" dirty="0">
                          <a:effectLst/>
                          <a:latin typeface="Times New Roman"/>
                          <a:ea typeface="Times New Roman"/>
                        </a:rPr>
                        <a:t>Kent Ross to </a:t>
                      </a:r>
                      <a:r>
                        <a:rPr lang="en-US" sz="1200" dirty="0" err="1">
                          <a:effectLst/>
                          <a:latin typeface="Times New Roman"/>
                          <a:ea typeface="Times New Roman"/>
                        </a:rPr>
                        <a:t>organise</a:t>
                      </a:r>
                      <a:r>
                        <a:rPr lang="en-US" sz="1200" dirty="0">
                          <a:effectLst/>
                          <a:latin typeface="Times New Roman"/>
                          <a:ea typeface="Times New Roman"/>
                        </a:rPr>
                        <a:t> a webinar in September focusing on existing (pre)operational Exploitation and Application Platforms targeting the academic community.  Following webinars should target the new developing countries on </a:t>
                      </a:r>
                      <a:r>
                        <a:rPr lang="en-US" sz="1200" dirty="0" smtClean="0">
                          <a:effectLst/>
                          <a:latin typeface="Times New Roman"/>
                          <a:ea typeface="Times New Roman"/>
                        </a:rPr>
                        <a:t>same </a:t>
                      </a:r>
                      <a:r>
                        <a:rPr lang="en-US" sz="1200" dirty="0">
                          <a:effectLst/>
                          <a:latin typeface="Times New Roman"/>
                          <a:ea typeface="Times New Roman"/>
                        </a:rPr>
                        <a:t>topics</a:t>
                      </a:r>
                    </a:p>
                  </a:txBody>
                  <a:tcPr marL="68580" marR="68580" marT="0" marB="0"/>
                </a:tc>
                <a:tc>
                  <a:txBody>
                    <a:bodyPr/>
                    <a:lstStyle/>
                    <a:p>
                      <a:pPr algn="l">
                        <a:spcAft>
                          <a:spcPts val="0"/>
                        </a:spcAft>
                      </a:pPr>
                      <a:r>
                        <a:rPr lang="en-US" sz="1200" dirty="0">
                          <a:effectLst/>
                          <a:latin typeface="Times New Roman"/>
                          <a:ea typeface="Times New Roman"/>
                        </a:rPr>
                        <a:t>Chris Lynnes</a:t>
                      </a:r>
                    </a:p>
                  </a:txBody>
                  <a:tcPr marL="68580" marR="68580" marT="0" marB="0"/>
                </a:tc>
                <a:tc>
                  <a:txBody>
                    <a:bodyPr/>
                    <a:lstStyle/>
                    <a:p>
                      <a:pPr algn="l">
                        <a:spcAft>
                          <a:spcPts val="0"/>
                        </a:spcAft>
                      </a:pPr>
                      <a:r>
                        <a:rPr lang="en-US" sz="1200">
                          <a:effectLst/>
                          <a:latin typeface="Times New Roman"/>
                          <a:ea typeface="Times New Roman"/>
                        </a:rPr>
                        <a:t>30-Sep-19</a:t>
                      </a:r>
                    </a:p>
                  </a:txBody>
                  <a:tcPr marL="68580" marR="68580" marT="0" marB="0"/>
                </a:tc>
                <a:tc>
                  <a:txBody>
                    <a:bodyPr/>
                    <a:lstStyle/>
                    <a:p>
                      <a:pPr algn="l">
                        <a:spcAft>
                          <a:spcPts val="0"/>
                        </a:spcAft>
                      </a:pPr>
                      <a:r>
                        <a:rPr lang="en-US" sz="1200" dirty="0">
                          <a:effectLst/>
                          <a:latin typeface="Times New Roman"/>
                          <a:ea typeface="Times New Roman"/>
                        </a:rPr>
                        <a:t>In progress</a:t>
                      </a:r>
                    </a:p>
                  </a:txBody>
                  <a:tcPr marL="68580" marR="68580" marT="0" marB="0"/>
                </a:tc>
                <a:tc>
                  <a:txBody>
                    <a:bodyPr/>
                    <a:lstStyle/>
                    <a:p>
                      <a:pPr algn="l">
                        <a:spcAft>
                          <a:spcPts val="0"/>
                        </a:spcAft>
                      </a:pPr>
                      <a:r>
                        <a:rPr lang="en-US" sz="1200">
                          <a:effectLst/>
                          <a:latin typeface="Times New Roman"/>
                          <a:ea typeface="Times New Roman"/>
                        </a:rPr>
                        <a:t>June 6: Chris is looking to Rob to lead one or two webinars and proposes first week in September and Rob agreed.  Chris will begin the planning.</a:t>
                      </a:r>
                    </a:p>
                  </a:txBody>
                  <a:tcPr marL="68580" marR="68580" marT="0" marB="0"/>
                </a:tc>
              </a:tr>
              <a:tr h="370840">
                <a:tc>
                  <a:txBody>
                    <a:bodyPr/>
                    <a:lstStyle/>
                    <a:p>
                      <a:pPr algn="l">
                        <a:spcAft>
                          <a:spcPts val="0"/>
                        </a:spcAft>
                      </a:pPr>
                      <a:r>
                        <a:rPr lang="en-US" sz="1200" b="1">
                          <a:effectLst/>
                          <a:latin typeface="Times New Roman"/>
                          <a:ea typeface="Times New Roman"/>
                        </a:rPr>
                        <a:t>WGISS-47-36</a:t>
                      </a:r>
                      <a:endParaRPr lang="en-US" sz="1200">
                        <a:effectLst/>
                        <a:latin typeface="Times New Roman"/>
                        <a:ea typeface="Times New Roman"/>
                      </a:endParaRPr>
                    </a:p>
                  </a:txBody>
                  <a:tcPr marL="68580" marR="68580" marT="0" marB="0"/>
                </a:tc>
                <a:tc>
                  <a:txBody>
                    <a:bodyPr/>
                    <a:lstStyle/>
                    <a:p>
                      <a:pPr algn="l">
                        <a:spcAft>
                          <a:spcPts val="0"/>
                        </a:spcAft>
                      </a:pPr>
                      <a:r>
                        <a:rPr lang="en-US" sz="1200">
                          <a:effectLst/>
                          <a:latin typeface="Times New Roman"/>
                          <a:ea typeface="Times New Roman"/>
                        </a:rPr>
                        <a:t>Technology Exploration IG to define a template suitable for gathering inputs from agencies (domain, use case, datasets, labels, dataset accessible accessibility) in the areas of Machine Learning and Artificial Intelligence</a:t>
                      </a:r>
                    </a:p>
                  </a:txBody>
                  <a:tcPr marL="68580" marR="68580" marT="0" marB="0"/>
                </a:tc>
                <a:tc>
                  <a:txBody>
                    <a:bodyPr/>
                    <a:lstStyle/>
                    <a:p>
                      <a:pPr algn="l">
                        <a:spcAft>
                          <a:spcPts val="0"/>
                        </a:spcAft>
                      </a:pPr>
                      <a:r>
                        <a:rPr lang="en-US" sz="1200">
                          <a:effectLst/>
                          <a:latin typeface="Times New Roman"/>
                          <a:ea typeface="Times New Roman"/>
                        </a:rPr>
                        <a:t>Technology Exploration IG</a:t>
                      </a:r>
                    </a:p>
                  </a:txBody>
                  <a:tcPr marL="68580" marR="68580" marT="0" marB="0"/>
                </a:tc>
                <a:tc>
                  <a:txBody>
                    <a:bodyPr/>
                    <a:lstStyle/>
                    <a:p>
                      <a:pPr algn="l">
                        <a:spcAft>
                          <a:spcPts val="0"/>
                        </a:spcAft>
                      </a:pPr>
                      <a:r>
                        <a:rPr lang="en-US" sz="1200">
                          <a:effectLst/>
                          <a:latin typeface="Times New Roman"/>
                          <a:ea typeface="Times New Roman"/>
                        </a:rPr>
                        <a:t>31-Aug-19</a:t>
                      </a:r>
                    </a:p>
                  </a:txBody>
                  <a:tcPr marL="68580" marR="68580" marT="0" marB="0"/>
                </a:tc>
                <a:tc>
                  <a:txBody>
                    <a:bodyPr/>
                    <a:lstStyle/>
                    <a:p>
                      <a:pPr algn="l">
                        <a:spcAft>
                          <a:spcPts val="0"/>
                        </a:spcAft>
                      </a:pPr>
                      <a:r>
                        <a:rPr lang="en-US" sz="1200">
                          <a:effectLst/>
                          <a:latin typeface="Times New Roman"/>
                          <a:ea typeface="Times New Roman"/>
                        </a:rPr>
                        <a:t> </a:t>
                      </a:r>
                    </a:p>
                  </a:txBody>
                  <a:tcPr marL="68580" marR="68580" marT="0" marB="0"/>
                </a:tc>
                <a:tc>
                  <a:txBody>
                    <a:bodyPr/>
                    <a:lstStyle/>
                    <a:p>
                      <a:pPr algn="l">
                        <a:spcAft>
                          <a:spcPts val="0"/>
                        </a:spcAft>
                      </a:pPr>
                      <a:r>
                        <a:rPr lang="en-US" sz="1200" dirty="0">
                          <a:effectLst/>
                          <a:latin typeface="Times New Roman"/>
                          <a:ea typeface="Times New Roman"/>
                        </a:rPr>
                        <a:t>June 6: Chris noted that he has someone in NASA to involve and Esther added that she is reaching out to some people in the UK, specifically from organizations in involved in the British Antarctica Survey.</a:t>
                      </a:r>
                    </a:p>
                  </a:txBody>
                  <a:tcPr marL="68580" marR="68580" marT="0" marB="0"/>
                </a:tc>
              </a:tr>
              <a:tr h="370840">
                <a:tc>
                  <a:txBody>
                    <a:bodyPr/>
                    <a:lstStyle/>
                    <a:p>
                      <a:pPr algn="l">
                        <a:spcAft>
                          <a:spcPts val="0"/>
                        </a:spcAft>
                      </a:pPr>
                      <a:r>
                        <a:rPr lang="en-US" sz="1200" b="1" dirty="0" smtClean="0">
                          <a:effectLst/>
                          <a:latin typeface="Times New Roman"/>
                          <a:ea typeface="Times New Roman"/>
                        </a:rPr>
                        <a:t>DATA-11</a:t>
                      </a:r>
                      <a:endParaRPr lang="en-US" sz="1200" b="1" dirty="0">
                        <a:effectLst/>
                        <a:latin typeface="Times New Roman"/>
                        <a:ea typeface="Times New Roman"/>
                      </a:endParaRPr>
                    </a:p>
                  </a:txBody>
                  <a:tcPr marL="68580" marR="68580" marT="0" marB="0"/>
                </a:tc>
                <a:tc>
                  <a:txBody>
                    <a:bodyPr/>
                    <a:lstStyle/>
                    <a:p>
                      <a:pPr algn="l">
                        <a:spcAft>
                          <a:spcPts val="0"/>
                        </a:spcAft>
                      </a:pPr>
                      <a:r>
                        <a:rPr lang="en-US" sz="1200" dirty="0" smtClean="0">
                          <a:effectLst/>
                          <a:latin typeface="Times New Roman"/>
                          <a:ea typeface="Times New Roman"/>
                        </a:rPr>
                        <a:t>Technology Webinars</a:t>
                      </a:r>
                      <a:endParaRPr lang="en-US" sz="1200" dirty="0">
                        <a:effectLst/>
                        <a:latin typeface="Times New Roman"/>
                        <a:ea typeface="Times New Roman"/>
                      </a:endParaRPr>
                    </a:p>
                  </a:txBody>
                  <a:tcPr marL="68580" marR="68580" marT="0" marB="0"/>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1200" dirty="0" smtClean="0">
                          <a:effectLst/>
                          <a:latin typeface="Times New Roman"/>
                          <a:ea typeface="Times New Roman"/>
                        </a:rPr>
                        <a:t>Chris Lynnes</a:t>
                      </a:r>
                    </a:p>
                    <a:p>
                      <a:pPr algn="l">
                        <a:spcAft>
                          <a:spcPts val="0"/>
                        </a:spcAft>
                      </a:pPr>
                      <a:endParaRPr lang="en-US" sz="1200" dirty="0">
                        <a:effectLst/>
                        <a:latin typeface="Times New Roman"/>
                        <a:ea typeface="Times New Roman"/>
                      </a:endParaRPr>
                    </a:p>
                  </a:txBody>
                  <a:tcPr marL="68580" marR="68580" marT="0" marB="0"/>
                </a:tc>
                <a:tc>
                  <a:txBody>
                    <a:bodyPr/>
                    <a:lstStyle/>
                    <a:p>
                      <a:pPr algn="l">
                        <a:spcAft>
                          <a:spcPts val="0"/>
                        </a:spcAft>
                      </a:pPr>
                      <a:r>
                        <a:rPr lang="en-US" sz="1200" dirty="0" smtClean="0">
                          <a:effectLst/>
                          <a:latin typeface="Times New Roman"/>
                          <a:ea typeface="Times New Roman"/>
                        </a:rPr>
                        <a:t>Q4-2019</a:t>
                      </a:r>
                      <a:endParaRPr lang="en-US" sz="1200" dirty="0">
                        <a:effectLst/>
                        <a:latin typeface="Times New Roman"/>
                        <a:ea typeface="Times New Roman"/>
                      </a:endParaRPr>
                    </a:p>
                  </a:txBody>
                  <a:tcPr marL="68580" marR="68580" marT="0" marB="0"/>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1200" dirty="0" smtClean="0">
                          <a:effectLst/>
                          <a:latin typeface="Times New Roman"/>
                          <a:ea typeface="Times New Roman"/>
                        </a:rPr>
                        <a:t>In progress</a:t>
                      </a:r>
                    </a:p>
                    <a:p>
                      <a:pPr algn="l">
                        <a:spcAft>
                          <a:spcPts val="0"/>
                        </a:spcAft>
                      </a:pPr>
                      <a:endParaRPr lang="en-US" sz="1200" dirty="0">
                        <a:effectLst/>
                        <a:latin typeface="Times New Roman"/>
                        <a:ea typeface="Times New Roman"/>
                      </a:endParaRPr>
                    </a:p>
                  </a:txBody>
                  <a:tcPr marL="68580" marR="68580" marT="0" marB="0"/>
                </a:tc>
                <a:tc>
                  <a:txBody>
                    <a:bodyPr/>
                    <a:lstStyle/>
                    <a:p>
                      <a:pPr algn="l">
                        <a:spcAft>
                          <a:spcPts val="0"/>
                        </a:spcAft>
                      </a:pPr>
                      <a:r>
                        <a:rPr lang="en-US" sz="1200" dirty="0" smtClean="0">
                          <a:effectLst/>
                          <a:latin typeface="Times New Roman"/>
                          <a:ea typeface="Times New Roman"/>
                        </a:rPr>
                        <a:t>FDA webinar organized in September</a:t>
                      </a:r>
                      <a:endParaRPr lang="en-US" sz="1200" dirty="0">
                        <a:effectLst/>
                        <a:latin typeface="Times New Roman"/>
                        <a:ea typeface="Times New Roman"/>
                      </a:endParaRPr>
                    </a:p>
                  </a:txBody>
                  <a:tcPr marL="68580" marR="68580" marT="0" marB="0"/>
                </a:tc>
              </a:tr>
              <a:tr h="370840">
                <a:tc>
                  <a:txBody>
                    <a:bodyPr/>
                    <a:lstStyle/>
                    <a:p>
                      <a:pPr algn="l">
                        <a:spcAft>
                          <a:spcPts val="0"/>
                        </a:spcAft>
                      </a:pPr>
                      <a:r>
                        <a:rPr lang="en-US" sz="1200" b="1" dirty="0" smtClean="0">
                          <a:effectLst/>
                          <a:latin typeface="Times New Roman"/>
                          <a:ea typeface="Times New Roman"/>
                        </a:rPr>
                        <a:t>DATA-14</a:t>
                      </a:r>
                      <a:endParaRPr lang="en-US" sz="1200" b="1" dirty="0">
                        <a:effectLst/>
                        <a:latin typeface="Times New Roman"/>
                        <a:ea typeface="Times New Roman"/>
                      </a:endParaRPr>
                    </a:p>
                  </a:txBody>
                  <a:tcPr marL="68580" marR="68580" marT="0" marB="0"/>
                </a:tc>
                <a:tc>
                  <a:txBody>
                    <a:bodyPr/>
                    <a:lstStyle/>
                    <a:p>
                      <a:pPr algn="l">
                        <a:spcAft>
                          <a:spcPts val="0"/>
                        </a:spcAft>
                      </a:pPr>
                      <a:r>
                        <a:rPr lang="en-US" sz="1200" dirty="0" smtClean="0">
                          <a:effectLst/>
                          <a:latin typeface="Times New Roman"/>
                          <a:ea typeface="Times New Roman"/>
                        </a:rPr>
                        <a:t>Disrupting technologies in EO and use cases: white papers.</a:t>
                      </a:r>
                      <a:endParaRPr lang="en-US" sz="1200" dirty="0">
                        <a:effectLst/>
                        <a:latin typeface="Times New Roman"/>
                        <a:ea typeface="Times New Roman"/>
                      </a:endParaRPr>
                    </a:p>
                  </a:txBody>
                  <a:tcPr marL="68580" marR="68580" marT="0" marB="0"/>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1200" dirty="0" smtClean="0">
                          <a:effectLst/>
                          <a:latin typeface="Times New Roman"/>
                          <a:ea typeface="Times New Roman"/>
                        </a:rPr>
                        <a:t>Chris Lynnes</a:t>
                      </a:r>
                    </a:p>
                  </a:txBody>
                  <a:tcPr marL="68580" marR="68580" marT="0" marB="0"/>
                </a:tc>
                <a:tc>
                  <a:txBody>
                    <a:bodyPr/>
                    <a:lstStyle/>
                    <a:p>
                      <a:pPr algn="l">
                        <a:spcAft>
                          <a:spcPts val="0"/>
                        </a:spcAft>
                      </a:pPr>
                      <a:r>
                        <a:rPr lang="en-US" sz="1200" dirty="0" smtClean="0">
                          <a:effectLst/>
                          <a:latin typeface="Times New Roman"/>
                          <a:ea typeface="Times New Roman"/>
                        </a:rPr>
                        <a:t>Q4-</a:t>
                      </a:r>
                      <a:r>
                        <a:rPr lang="en-US" sz="1200" dirty="0" smtClean="0">
                          <a:effectLst/>
                          <a:latin typeface="Times New Roman"/>
                          <a:ea typeface="Times New Roman"/>
                        </a:rPr>
                        <a:t>2020</a:t>
                      </a:r>
                      <a:endParaRPr lang="en-US" sz="1200" dirty="0">
                        <a:effectLst/>
                        <a:latin typeface="Times New Roman"/>
                        <a:ea typeface="Times New Roman"/>
                      </a:endParaRPr>
                    </a:p>
                  </a:txBody>
                  <a:tcPr marL="68580" marR="68580" marT="0" marB="0"/>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1200" dirty="0" smtClean="0">
                          <a:effectLst/>
                          <a:latin typeface="Times New Roman"/>
                          <a:ea typeface="Times New Roman"/>
                        </a:rPr>
                        <a:t>In progress</a:t>
                      </a:r>
                    </a:p>
                  </a:txBody>
                  <a:tcPr marL="68580" marR="68580" marT="0" marB="0"/>
                </a:tc>
                <a:tc>
                  <a:txBody>
                    <a:bodyPr/>
                    <a:lstStyle/>
                    <a:p>
                      <a:pPr algn="l">
                        <a:spcAft>
                          <a:spcPts val="0"/>
                        </a:spcAft>
                      </a:pPr>
                      <a:r>
                        <a:rPr lang="en-US" sz="1200" dirty="0" smtClean="0">
                          <a:effectLst/>
                          <a:latin typeface="Times New Roman"/>
                          <a:ea typeface="Times New Roman"/>
                        </a:rPr>
                        <a:t>Sessions being </a:t>
                      </a:r>
                      <a:r>
                        <a:rPr lang="en-US" sz="1200" dirty="0" err="1" smtClean="0">
                          <a:effectLst/>
                          <a:latin typeface="Times New Roman"/>
                          <a:ea typeface="Times New Roman"/>
                        </a:rPr>
                        <a:t>organised</a:t>
                      </a:r>
                      <a:r>
                        <a:rPr lang="en-US" sz="1200" dirty="0" smtClean="0">
                          <a:effectLst/>
                          <a:latin typeface="Times New Roman"/>
                          <a:ea typeface="Times New Roman"/>
                        </a:rPr>
                        <a:t> during WGISS meetings.</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11254206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 xmlns:a16="http://schemas.microsoft.com/office/drawing/2014/main" id="{78B163B6-507E-8640-AEF5-099E562E0219}"/>
              </a:ext>
            </a:extLst>
          </p:cNvPr>
          <p:cNvSpPr>
            <a:spLocks noGrp="1"/>
          </p:cNvSpPr>
          <p:nvPr>
            <p:ph sz="quarter" idx="11"/>
          </p:nvPr>
        </p:nvSpPr>
        <p:spPr>
          <a:xfrm>
            <a:off x="2057400" y="149122"/>
            <a:ext cx="4953000" cy="533400"/>
          </a:xfrm>
        </p:spPr>
        <p:txBody>
          <a:bodyPr/>
          <a:lstStyle/>
          <a:p>
            <a:pPr algn="ctr"/>
            <a:r>
              <a:rPr lang="en-US" b="1" dirty="0" smtClean="0">
                <a:solidFill>
                  <a:srgbClr val="FFFFFF"/>
                </a:solidFill>
              </a:rPr>
              <a:t>New Actions from WGISS#48</a:t>
            </a:r>
            <a:endParaRPr lang="en-US" b="1" dirty="0">
              <a:solidFill>
                <a:srgbClr val="FFFFFF"/>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646691274"/>
              </p:ext>
            </p:extLst>
          </p:nvPr>
        </p:nvGraphicFramePr>
        <p:xfrm>
          <a:off x="155678" y="1392898"/>
          <a:ext cx="8873613" cy="741680"/>
        </p:xfrm>
        <a:graphic>
          <a:graphicData uri="http://schemas.openxmlformats.org/drawingml/2006/table">
            <a:tbl>
              <a:tblPr firstRow="1" bandRow="1">
                <a:tableStyleId>{5C22544A-7EE6-4342-B048-85BDC9FD1C3A}</a:tableStyleId>
              </a:tblPr>
              <a:tblGrid>
                <a:gridCol w="1229426"/>
                <a:gridCol w="2572380"/>
                <a:gridCol w="786581"/>
                <a:gridCol w="827548"/>
                <a:gridCol w="712839"/>
                <a:gridCol w="2744839"/>
              </a:tblGrid>
              <a:tr h="370840">
                <a:tc>
                  <a:txBody>
                    <a:bodyPr/>
                    <a:lstStyle/>
                    <a:p>
                      <a:pPr algn="ctr">
                        <a:spcAft>
                          <a:spcPts val="0"/>
                        </a:spcAft>
                      </a:pPr>
                      <a:r>
                        <a:rPr lang="en-US" sz="1200" b="1" dirty="0">
                          <a:effectLst/>
                          <a:latin typeface="Times New Roman"/>
                          <a:ea typeface="Times New Roman"/>
                        </a:rPr>
                        <a:t>Number</a:t>
                      </a:r>
                      <a:endParaRPr lang="en-US" sz="2400" dirty="0">
                        <a:effectLst/>
                        <a:latin typeface="Times New Roman"/>
                        <a:ea typeface="Times New Roman"/>
                      </a:endParaRPr>
                    </a:p>
                  </a:txBody>
                  <a:tcPr marL="68580" marR="68580" marT="0" marB="0"/>
                </a:tc>
                <a:tc>
                  <a:txBody>
                    <a:bodyPr/>
                    <a:lstStyle/>
                    <a:p>
                      <a:pPr algn="ctr">
                        <a:spcAft>
                          <a:spcPts val="0"/>
                        </a:spcAft>
                      </a:pPr>
                      <a:r>
                        <a:rPr lang="en-US" sz="1200" b="1">
                          <a:effectLst/>
                          <a:latin typeface="Times New Roman"/>
                          <a:ea typeface="Times New Roman"/>
                        </a:rPr>
                        <a:t>Description</a:t>
                      </a:r>
                      <a:endParaRPr lang="en-US" sz="2400">
                        <a:effectLst/>
                        <a:latin typeface="Times New Roman"/>
                        <a:ea typeface="Times New Roman"/>
                      </a:endParaRPr>
                    </a:p>
                  </a:txBody>
                  <a:tcPr marL="68580" marR="68580" marT="0" marB="0"/>
                </a:tc>
                <a:tc>
                  <a:txBody>
                    <a:bodyPr/>
                    <a:lstStyle/>
                    <a:p>
                      <a:pPr algn="ctr">
                        <a:spcAft>
                          <a:spcPts val="0"/>
                        </a:spcAft>
                      </a:pPr>
                      <a:r>
                        <a:rPr lang="en-US" sz="1200" b="1">
                          <a:effectLst/>
                          <a:latin typeface="Times New Roman"/>
                          <a:ea typeface="Times New Roman"/>
                        </a:rPr>
                        <a:t>Actionees</a:t>
                      </a:r>
                      <a:endParaRPr lang="en-US" sz="2400">
                        <a:effectLst/>
                        <a:latin typeface="Times New Roman"/>
                        <a:ea typeface="Times New Roman"/>
                      </a:endParaRPr>
                    </a:p>
                  </a:txBody>
                  <a:tcPr marL="68580" marR="68580" marT="0" marB="0"/>
                </a:tc>
                <a:tc>
                  <a:txBody>
                    <a:bodyPr/>
                    <a:lstStyle/>
                    <a:p>
                      <a:pPr algn="ctr">
                        <a:spcAft>
                          <a:spcPts val="0"/>
                        </a:spcAft>
                      </a:pPr>
                      <a:r>
                        <a:rPr lang="en-US" sz="1200" b="1">
                          <a:effectLst/>
                          <a:latin typeface="Times New Roman"/>
                          <a:ea typeface="Times New Roman"/>
                        </a:rPr>
                        <a:t>Due Date</a:t>
                      </a:r>
                      <a:endParaRPr lang="en-US" sz="2400">
                        <a:effectLst/>
                        <a:latin typeface="Times New Roman"/>
                        <a:ea typeface="Times New Roman"/>
                      </a:endParaRPr>
                    </a:p>
                  </a:txBody>
                  <a:tcPr marL="68580" marR="68580" marT="0" marB="0"/>
                </a:tc>
                <a:tc>
                  <a:txBody>
                    <a:bodyPr/>
                    <a:lstStyle/>
                    <a:p>
                      <a:pPr algn="ctr">
                        <a:spcAft>
                          <a:spcPts val="0"/>
                        </a:spcAft>
                      </a:pPr>
                      <a:r>
                        <a:rPr lang="en-US" sz="1200" b="1">
                          <a:effectLst/>
                          <a:latin typeface="Times New Roman"/>
                          <a:ea typeface="Times New Roman"/>
                        </a:rPr>
                        <a:t>Status</a:t>
                      </a:r>
                      <a:endParaRPr lang="en-US" sz="2400">
                        <a:effectLst/>
                        <a:latin typeface="Times New Roman"/>
                        <a:ea typeface="Times New Roman"/>
                      </a:endParaRPr>
                    </a:p>
                  </a:txBody>
                  <a:tcPr marL="68580" marR="68580" marT="0" marB="0"/>
                </a:tc>
                <a:tc>
                  <a:txBody>
                    <a:bodyPr/>
                    <a:lstStyle/>
                    <a:p>
                      <a:pPr algn="ctr">
                        <a:spcAft>
                          <a:spcPts val="0"/>
                        </a:spcAft>
                      </a:pPr>
                      <a:r>
                        <a:rPr lang="en-US" sz="1200" b="1" dirty="0">
                          <a:effectLst/>
                          <a:latin typeface="Times New Roman"/>
                          <a:ea typeface="Times New Roman"/>
                        </a:rPr>
                        <a:t>Comments</a:t>
                      </a:r>
                      <a:endParaRPr lang="en-US" sz="2400" dirty="0">
                        <a:effectLst/>
                        <a:latin typeface="Times New Roman"/>
                        <a:ea typeface="Times New Roman"/>
                      </a:endParaRPr>
                    </a:p>
                  </a:txBody>
                  <a:tcPr marL="68580" marR="68580" marT="0" marB="0"/>
                </a:tc>
              </a:tr>
              <a:tr h="370840">
                <a:tc>
                  <a:txBody>
                    <a:bodyPr/>
                    <a:lstStyle/>
                    <a:p>
                      <a:pPr algn="l">
                        <a:spcAft>
                          <a:spcPts val="0"/>
                        </a:spcAft>
                      </a:pPr>
                      <a:r>
                        <a:rPr lang="en-US" sz="1200" b="1" dirty="0">
                          <a:effectLst/>
                          <a:latin typeface="Times New Roman"/>
                          <a:ea typeface="Times New Roman"/>
                        </a:rPr>
                        <a:t>WGISS-</a:t>
                      </a:r>
                      <a:r>
                        <a:rPr lang="en-US" sz="1200" b="1" dirty="0" smtClean="0">
                          <a:effectLst/>
                          <a:latin typeface="Times New Roman"/>
                          <a:ea typeface="Times New Roman"/>
                        </a:rPr>
                        <a:t>48-</a:t>
                      </a:r>
                      <a:r>
                        <a:rPr lang="en-US" sz="1200" b="1" dirty="0">
                          <a:effectLst/>
                          <a:latin typeface="Times New Roman"/>
                          <a:ea typeface="Times New Roman"/>
                        </a:rPr>
                        <a:t>29</a:t>
                      </a:r>
                      <a:endParaRPr lang="en-US" sz="1200" dirty="0">
                        <a:effectLst/>
                        <a:latin typeface="Times New Roman"/>
                        <a:ea typeface="Times New Roman"/>
                      </a:endParaRPr>
                    </a:p>
                  </a:txBody>
                  <a:tcPr marL="68580" marR="68580" marT="0" marB="0"/>
                </a:tc>
                <a:tc>
                  <a:txBody>
                    <a:bodyPr/>
                    <a:lstStyle/>
                    <a:p>
                      <a:pPr algn="l">
                        <a:spcAft>
                          <a:spcPts val="0"/>
                        </a:spcAft>
                      </a:pPr>
                      <a:endParaRPr lang="en-US" sz="1200" dirty="0">
                        <a:effectLst/>
                        <a:latin typeface="Times New Roman"/>
                        <a:ea typeface="Times New Roman"/>
                      </a:endParaRPr>
                    </a:p>
                  </a:txBody>
                  <a:tcPr marL="68580" marR="68580" marT="0" marB="0"/>
                </a:tc>
                <a:tc>
                  <a:txBody>
                    <a:bodyPr/>
                    <a:lstStyle/>
                    <a:p>
                      <a:pPr algn="l">
                        <a:spcAft>
                          <a:spcPts val="0"/>
                        </a:spcAft>
                      </a:pPr>
                      <a:endParaRPr lang="en-US" sz="1200" dirty="0">
                        <a:effectLst/>
                        <a:latin typeface="Times New Roman"/>
                        <a:ea typeface="Times New Roman"/>
                      </a:endParaRPr>
                    </a:p>
                  </a:txBody>
                  <a:tcPr marL="68580" marR="68580" marT="0" marB="0"/>
                </a:tc>
                <a:tc>
                  <a:txBody>
                    <a:bodyPr/>
                    <a:lstStyle/>
                    <a:p>
                      <a:pPr algn="l">
                        <a:spcAft>
                          <a:spcPts val="0"/>
                        </a:spcAft>
                      </a:pPr>
                      <a:r>
                        <a:rPr lang="en-US" sz="1200" dirty="0" smtClean="0">
                          <a:effectLst/>
                          <a:latin typeface="Times New Roman"/>
                          <a:ea typeface="Times New Roman"/>
                        </a:rPr>
                        <a:t>31-Dec-19</a:t>
                      </a:r>
                      <a:endParaRPr lang="en-US" sz="2400" dirty="0">
                        <a:effectLst/>
                        <a:latin typeface="Times New Roman"/>
                        <a:ea typeface="Times New Roman"/>
                      </a:endParaRPr>
                    </a:p>
                  </a:txBody>
                  <a:tcPr marL="68580" marR="68580" marT="0" marB="0"/>
                </a:tc>
                <a:tc>
                  <a:txBody>
                    <a:bodyPr/>
                    <a:lstStyle/>
                    <a:p>
                      <a:pPr algn="l">
                        <a:spcAft>
                          <a:spcPts val="0"/>
                        </a:spcAft>
                      </a:pPr>
                      <a:r>
                        <a:rPr lang="en-US" sz="1200" dirty="0" smtClean="0">
                          <a:effectLst/>
                          <a:latin typeface="Times New Roman"/>
                          <a:ea typeface="Times New Roman"/>
                        </a:rPr>
                        <a:t>To</a:t>
                      </a:r>
                      <a:r>
                        <a:rPr lang="en-US" sz="1200" baseline="0" dirty="0" smtClean="0">
                          <a:effectLst/>
                          <a:latin typeface="Times New Roman"/>
                          <a:ea typeface="Times New Roman"/>
                        </a:rPr>
                        <a:t> be started</a:t>
                      </a:r>
                      <a:endParaRPr lang="en-US" sz="1200" dirty="0">
                        <a:effectLst/>
                        <a:latin typeface="Times New Roman"/>
                        <a:ea typeface="Times New Roman"/>
                      </a:endParaRPr>
                    </a:p>
                  </a:txBody>
                  <a:tcPr marL="68580" marR="68580" marT="0" marB="0"/>
                </a:tc>
                <a:tc>
                  <a:txBody>
                    <a:bodyPr/>
                    <a:lstStyle/>
                    <a:p>
                      <a:pPr algn="l">
                        <a:spcAft>
                          <a:spcPts val="0"/>
                        </a:spcAft>
                      </a:pP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16983395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22939</TotalTime>
  <Words>428</Words>
  <Application>Microsoft Macintosh PowerPoint</Application>
  <PresentationFormat>On-screen Show (4:3)</PresentationFormat>
  <Paragraphs>55</Paragraphs>
  <Slides>3</Slides>
  <Notes>2</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4_EUM_template_v03</vt:lpstr>
      <vt:lpstr>Default</vt:lpstr>
      <vt:lpstr>Technology Exploration Session Summary of Actions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Mirko Albani</cp:lastModifiedBy>
  <cp:revision>868</cp:revision>
  <dcterms:created xsi:type="dcterms:W3CDTF">2012-08-31T01:11:17Z</dcterms:created>
  <dcterms:modified xsi:type="dcterms:W3CDTF">2019-10-03T07:52:16Z</dcterms:modified>
</cp:coreProperties>
</file>